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672" r:id="rId2"/>
    <p:sldId id="1143" r:id="rId3"/>
    <p:sldId id="1186" r:id="rId4"/>
    <p:sldId id="1198" r:id="rId5"/>
    <p:sldId id="1281" r:id="rId6"/>
    <p:sldId id="1205" r:id="rId7"/>
    <p:sldId id="1208" r:id="rId8"/>
    <p:sldId id="1282" r:id="rId9"/>
    <p:sldId id="1283" r:id="rId10"/>
    <p:sldId id="1284" r:id="rId11"/>
    <p:sldId id="1285" r:id="rId12"/>
    <p:sldId id="1286" r:id="rId13"/>
    <p:sldId id="1206" r:id="rId14"/>
    <p:sldId id="1207" r:id="rId15"/>
    <p:sldId id="1293" r:id="rId16"/>
    <p:sldId id="1288" r:id="rId17"/>
    <p:sldId id="1289" r:id="rId18"/>
    <p:sldId id="1290" r:id="rId19"/>
    <p:sldId id="1291" r:id="rId20"/>
    <p:sldId id="1292" r:id="rId21"/>
    <p:sldId id="1294" r:id="rId22"/>
    <p:sldId id="1295" r:id="rId23"/>
    <p:sldId id="1296" r:id="rId24"/>
    <p:sldId id="1223" r:id="rId25"/>
    <p:sldId id="1224" r:id="rId26"/>
    <p:sldId id="1298" r:id="rId27"/>
    <p:sldId id="1299" r:id="rId28"/>
    <p:sldId id="1300" r:id="rId29"/>
    <p:sldId id="1301" r:id="rId30"/>
    <p:sldId id="1310" r:id="rId31"/>
    <p:sldId id="1311" r:id="rId32"/>
    <p:sldId id="1312" r:id="rId33"/>
    <p:sldId id="1271" r:id="rId34"/>
    <p:sldId id="1272" r:id="rId35"/>
    <p:sldId id="1273" r:id="rId36"/>
    <p:sldId id="1313" r:id="rId37"/>
    <p:sldId id="1274" r:id="rId38"/>
    <p:sldId id="1141" r:id="rId39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9CFCD7"/>
    <a:srgbClr val="00CCFF"/>
    <a:srgbClr val="B4C7E7"/>
    <a:srgbClr val="FFD966"/>
    <a:srgbClr val="F3EFE5"/>
    <a:srgbClr val="FF9900"/>
    <a:srgbClr val="9BBD59"/>
    <a:srgbClr val="7BC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31" autoAdjust="0"/>
    <p:restoredTop sz="81395" autoAdjust="0"/>
  </p:normalViewPr>
  <p:slideViewPr>
    <p:cSldViewPr>
      <p:cViewPr>
        <p:scale>
          <a:sx n="100" d="100"/>
          <a:sy n="100" d="100"/>
        </p:scale>
        <p:origin x="-414" y="3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562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3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13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6.docx"/><Relationship Id="rId3" Type="http://schemas.openxmlformats.org/officeDocument/2006/relationships/package" Target="../embeddings/Microsoft_Word___11.docx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44.docx"/><Relationship Id="rId5" Type="http://schemas.openxmlformats.org/officeDocument/2006/relationships/package" Target="../embeddings/Microsoft_Word___33.docx"/><Relationship Id="rId4" Type="http://schemas.openxmlformats.org/officeDocument/2006/relationships/package" Target="../embeddings/Microsoft_Word___22.docx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Word___88.docx"/><Relationship Id="rId4" Type="http://schemas.openxmlformats.org/officeDocument/2006/relationships/package" Target="../embeddings/Microsoft_Word___77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6"/>
          <a:stretch/>
        </p:blipFill>
        <p:spPr>
          <a:xfrm>
            <a:off x="406" y="1469"/>
            <a:ext cx="12189600" cy="679729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标题 2"/>
          <p:cNvSpPr txBox="1">
            <a:spLocks/>
          </p:cNvSpPr>
          <p:nvPr/>
        </p:nvSpPr>
        <p:spPr>
          <a:xfrm>
            <a:off x="3017750" y="6114856"/>
            <a:ext cx="7974000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章末重难点专题突破</a:t>
            </a:r>
            <a:endParaRPr lang="zh-CN" altLang="en-US" sz="3800" b="1" kern="100" dirty="0">
              <a:solidFill>
                <a:schemeClr val="bg2">
                  <a:lumMod val="25000"/>
                </a:schemeClr>
              </a:solidFill>
              <a:latin typeface="+mn-lt"/>
              <a:ea typeface="微软雅黑" pitchFamily="34" charset="-122"/>
              <a:cs typeface="Times New Roman"/>
            </a:endParaRPr>
          </a:p>
        </p:txBody>
      </p:sp>
      <p:sp>
        <p:nvSpPr>
          <p:cNvPr id="16" name="副标题 3"/>
          <p:cNvSpPr txBox="1">
            <a:spLocks/>
          </p:cNvSpPr>
          <p:nvPr/>
        </p:nvSpPr>
        <p:spPr>
          <a:xfrm>
            <a:off x="3017750" y="5588963"/>
            <a:ext cx="588560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第三章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晶体结构与性质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7232403"/>
              </p:ext>
            </p:extLst>
          </p:nvPr>
        </p:nvGraphicFramePr>
        <p:xfrm>
          <a:off x="766614" y="307996"/>
          <a:ext cx="10441160" cy="6053309"/>
        </p:xfrm>
        <a:graphic>
          <a:graphicData uri="http://schemas.openxmlformats.org/drawingml/2006/table">
            <a:tbl>
              <a:tblPr/>
              <a:tblGrid>
                <a:gridCol w="1368152"/>
                <a:gridCol w="2376264"/>
                <a:gridCol w="6696744"/>
              </a:tblGrid>
              <a:tr h="154245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价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化合物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只有共价键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极性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分子：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Courier New"/>
                        </a:rPr>
                        <a:t> </a:t>
                      </a: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Courier New"/>
                        </a:rPr>
                        <a:t>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Courier New"/>
                        </a:rPr>
                        <a:t> 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非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极性分子：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Courier New"/>
                        </a:rPr>
                        <a:t> </a:t>
                      </a:r>
                      <a:r>
                        <a:rPr lang="en-US" sz="2800" kern="100" dirty="0" smtClean="0">
                          <a:effectLst/>
                          <a:latin typeface="宋体"/>
                          <a:ea typeface="华文细黑"/>
                          <a:cs typeface="Courier New"/>
                        </a:rPr>
                        <a:t>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r>
                        <a:rPr lang="en-US" sz="2800" kern="100" spc="-8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=C</a:t>
                      </a:r>
                      <a:r>
                        <a:rPr lang="en-US" sz="2800" kern="100" spc="-8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93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特例：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AlCl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9131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化合物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只有离子键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528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离子键、极性共价键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4100" marR="44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32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6188" y="1053530"/>
            <a:ext cx="1993749" cy="80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50560" y="1054563"/>
            <a:ext cx="1366283" cy="92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4682" y="2005906"/>
            <a:ext cx="1476273" cy="163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2835" y="4053954"/>
            <a:ext cx="2688491" cy="85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1147" y="4053954"/>
            <a:ext cx="3393669" cy="85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9262" y="5306665"/>
            <a:ext cx="2688491" cy="85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98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342975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典例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下列叙述正确的是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两种原子构成的共价化合物分子中的化学键都是极性键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两种不同非金属元素原子间形成的化学键都是极性键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含有非极性键的化合物一定是共价化合物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只要是离子化合物，其熔点就比共价化合物的熔点高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难失去电子的原子，易形成阴离子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单质分子中不存在化学键，化合物的分子中才存在化学键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离子化合物中一定含有离子键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①⑤⑦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562" y="479794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7" name="图片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59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0768" y="621482"/>
            <a:ext cx="1127285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等都含有非极性共价键，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过氧化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钠中含有非极性键，它是离子化合物，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二氧化硅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、碳化硅、氮化硅等都是原子晶体，也是共价化合物，它们的熔点高于离子晶体，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稀有气体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原子既难失去电子，又难得到电子，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稀有气体外，氮气、氧气、氯气、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等单质都含非极性共价键，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1539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二、晶体类型与结构、性质的关系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765498"/>
            <a:ext cx="1116124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晶体的类型直接决定着晶体的物理性质，如熔点、沸点、硬度、导电性、延展性、水溶性等。而晶体的类型本质上又是由构成晶体的微粒及微粒间作用力决定的，通常可以由晶体的特征性质来判定晶体所属类型。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40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054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四类晶体的结构和性质比较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012102"/>
              </p:ext>
            </p:extLst>
          </p:nvPr>
        </p:nvGraphicFramePr>
        <p:xfrm>
          <a:off x="766614" y="1341559"/>
          <a:ext cx="10729192" cy="4608515"/>
        </p:xfrm>
        <a:graphic>
          <a:graphicData uri="http://schemas.openxmlformats.org/drawingml/2006/table">
            <a:tbl>
              <a:tblPr/>
              <a:tblGrid>
                <a:gridCol w="2704895"/>
                <a:gridCol w="2018692"/>
                <a:gridCol w="1562943"/>
                <a:gridCol w="1497284"/>
                <a:gridCol w="2945378"/>
              </a:tblGrid>
              <a:tr h="15018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    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类型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比较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18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构成晶体的粒子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阴、阳离子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金属阳离子、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自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7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粒子间的作用力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离子键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强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共价键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分子间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作用力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粒子间的静电作用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2740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0640487"/>
              </p:ext>
            </p:extLst>
          </p:nvPr>
        </p:nvGraphicFramePr>
        <p:xfrm>
          <a:off x="550590" y="232867"/>
          <a:ext cx="11089233" cy="6466788"/>
        </p:xfrm>
        <a:graphic>
          <a:graphicData uri="http://schemas.openxmlformats.org/drawingml/2006/table">
            <a:tbl>
              <a:tblPr/>
              <a:tblGrid>
                <a:gridCol w="936104"/>
                <a:gridCol w="1584176"/>
                <a:gridCol w="2413163"/>
                <a:gridCol w="1370212"/>
                <a:gridCol w="1545217"/>
                <a:gridCol w="3240361"/>
              </a:tblGrid>
              <a:tr h="625034"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物质的性质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熔、沸点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较高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很高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低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一般较高，少部分低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0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硬度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硬而脆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小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一般较大，少部分小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导电性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不良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熔融或水溶液能导电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绝缘体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半导体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不良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晶体、熔融均导电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7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传热性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不良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不良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不良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良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7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延展性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不良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不良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不良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良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76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溶解性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易溶于极性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溶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剂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，难溶于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机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溶剂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不溶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于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任何溶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剂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相似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相溶</a:t>
                      </a: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难溶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(Na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等与水反应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2438" marR="12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8996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9059994"/>
              </p:ext>
            </p:extLst>
          </p:nvPr>
        </p:nvGraphicFramePr>
        <p:xfrm>
          <a:off x="910630" y="1413570"/>
          <a:ext cx="10441160" cy="1800200"/>
        </p:xfrm>
        <a:graphic>
          <a:graphicData uri="http://schemas.openxmlformats.org/drawingml/2006/table">
            <a:tbl>
              <a:tblPr/>
              <a:tblGrid>
                <a:gridCol w="1656185"/>
                <a:gridCol w="1944216"/>
                <a:gridCol w="2592288"/>
                <a:gridCol w="2448272"/>
                <a:gridCol w="1800199"/>
              </a:tblGrid>
              <a:tr h="1800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典型实例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NaCl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KBr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单质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：金刚石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化合物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</a:t>
                      </a: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SiO</a:t>
                      </a:r>
                      <a:r>
                        <a:rPr lang="en-US" sz="2800" kern="100" baseline="-250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单质：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化合物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：干冰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Mg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3632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189434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典例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下列叙述正确的是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分子晶体中的每个分子内一定含有共价键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原子晶体中的相邻原子间只存在非极性共价键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离子晶体中可能含有共价键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金属晶体的熔点和沸点都很高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8562" y="213365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344844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稀有气体为单原子分子，晶体中分子内无共价键，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晶体为原子晶体，硅原子与氧原子间为极性键，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Na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、铵盐等离子晶体中含有共价键，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金属晶体、金属键强弱不同，其熔、沸点差别很大，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8452214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理解感悟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338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506"/>
            <a:ext cx="1116124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理解感悟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当离子晶体中存在多核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阳或阴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离子时，离子内的原子间一定是以共价键结合的。若离子晶体只是由单核离子形成的，则只含有离子键。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340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0768" y="-55165"/>
            <a:ext cx="11272852" cy="715013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晶体类型与化学键的关系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离子晶体与化学键的关系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离子晶体中一定含有离子键，可能含有共价键。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可以再细化：离子晶体中一定含有离子键，可能含有极性共价键、非极性共价键、配位键。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含有离子键的化合物一定是离子化合物。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离子晶体一定是由阴、阳离子构成的，但晶体中可以含有分子。如，结晶水合物。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离子晶体中一定含有阳离子，但含有阳离子的晶体不一定是离子晶体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非金属元素也可以形成离子化合物。如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等都是离子化合物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85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710830" y="2008798"/>
            <a:ext cx="63366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710830" y="3095268"/>
            <a:ext cx="633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75" y="-12701"/>
            <a:ext cx="2733675" cy="4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5475" y="11510"/>
            <a:ext cx="2733675" cy="400110"/>
          </a:xfrm>
          <a:prstGeom prst="rect">
            <a:avLst/>
          </a:prstGeom>
          <a:solidFill>
            <a:srgbClr val="00CCFF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2712050" y="1485578"/>
            <a:ext cx="6335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一、化学键类型及其与物质类别的关系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2712050" y="2572048"/>
            <a:ext cx="5759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二、晶体类型与结构、性质的关系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10830" y="4181738"/>
            <a:ext cx="633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2712051" y="3658518"/>
            <a:ext cx="5759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三、四种重要晶体的结构特点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710830" y="5268208"/>
            <a:ext cx="633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hlinkClick r:id="rId7" action="ppaction://hlinksldjump"/>
          </p:cNvPr>
          <p:cNvSpPr txBox="1"/>
          <p:nvPr/>
        </p:nvSpPr>
        <p:spPr>
          <a:xfrm>
            <a:off x="2712051" y="4744988"/>
            <a:ext cx="5759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四、物质熔、沸点高低的比较规律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13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693490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分子晶体与化学键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分子晶体中一定含有分子间作用力。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稀有气体形成的晶体是分子晶体，而稀有气体是单原子分子，其晶体中只含有分子间作用力。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除稀有气体外的其他分子晶体均含有分子间作用力和分子内共价键。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分子晶体中的分子间作用力决定物质的物理性质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如熔点、沸点、硬度、溶解性等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，而共价键决定分子的化学性质。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260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765498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原子晶体与化学键的关系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原子晶体中一定有共价键，且只有共价键，无分子间作用力。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原子晶体一定是由原子构成的，可以是同种元素的原子，也可以是不同种元素的原子。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共价化合物形成的晶体可能是原子晶体，也可能是分子晶体。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含有共价键的化合物不一定是共价化合物。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原子晶体可以由极性键构成，也可以由非极性键构成。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611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549474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金属晶体与化学键的关系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金属晶体中一定有金属键，但有时也有不同程度的其他键。如，合金中可含有共价键。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金属键不一定就比分子间作用力强。如，汞常温下为液态，就说明汞中的金属键很弱。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具有金属光泽且能导电的单质不一定就是金属，如石墨能导电，有金属光泽，却属于非金属。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447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189434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典例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晶体很可能具有比金刚石更大的硬度，且原子间均以单键结合。下列关于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晶体的说法正确的是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晶体是分子晶体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键的键长比金刚石中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键的键长要长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原子连接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原子，而每个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原子连接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晶体中微粒间通过离子键结合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562" y="278172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574" y="4034037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由题给信息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具有比金刚石更大的硬度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，说明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晶体是原子晶体，且晶体中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键比金刚石中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键键长要短，即键更强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原子间均以单键结合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可得每个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原子连接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原子，而每个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原子连接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7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三、四种重要晶体的结构特点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58717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氯化钠晶体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(1)Na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在晶体中按确定的比例和一定的规则排列，使整个离子晶体不显电性且能量最低。离子晶体中无单个分子存在。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离子的配位数为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42" name="Picture 2" descr="21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0865" y="3285778"/>
            <a:ext cx="2832659" cy="240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789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261442"/>
            <a:ext cx="11161240" cy="32254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在每个结构单元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中，处于不同位置的微粒在该单元中的份额也有所不同，一般规律是顶点上的微粒属于该单元的份额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棱上的微粒在该单元中所占的份额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面上的微粒在该单元中所占的份额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中心位置上的微粒完全属于该单元，即份额为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2438349"/>
              </p:ext>
            </p:extLst>
          </p:nvPr>
        </p:nvGraphicFramePr>
        <p:xfrm>
          <a:off x="9847361" y="1072580"/>
          <a:ext cx="549275" cy="1295400"/>
        </p:xfrm>
        <a:graphic>
          <a:graphicData uri="http://schemas.openxmlformats.org/presentationml/2006/ole">
            <p:oleObj spid="_x0000_s14356" name="文档" r:id="rId3" imgW="549985" imgH="1294988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4428820"/>
              </p:ext>
            </p:extLst>
          </p:nvPr>
        </p:nvGraphicFramePr>
        <p:xfrm>
          <a:off x="5375126" y="1846362"/>
          <a:ext cx="549275" cy="1295400"/>
        </p:xfrm>
        <a:graphic>
          <a:graphicData uri="http://schemas.openxmlformats.org/presentationml/2006/ole">
            <p:oleObj spid="_x0000_s14357" name="文档" r:id="rId4" imgW="549985" imgH="1294988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7238332"/>
              </p:ext>
            </p:extLst>
          </p:nvPr>
        </p:nvGraphicFramePr>
        <p:xfrm>
          <a:off x="908844" y="2637706"/>
          <a:ext cx="549275" cy="1295400"/>
        </p:xfrm>
        <a:graphic>
          <a:graphicData uri="http://schemas.openxmlformats.org/presentationml/2006/ole">
            <p:oleObj spid="_x0000_s14358" name="文档" r:id="rId5" imgW="549985" imgH="1294988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406574" y="3609773"/>
            <a:ext cx="11161240" cy="23206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例如：氯离子数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钠离子数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因此，钠离子数与氯离子数之比为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，氯化钠的化学式为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1944420"/>
              </p:ext>
            </p:extLst>
          </p:nvPr>
        </p:nvGraphicFramePr>
        <p:xfrm>
          <a:off x="3286894" y="3619298"/>
          <a:ext cx="549275" cy="1295400"/>
        </p:xfrm>
        <a:graphic>
          <a:graphicData uri="http://schemas.openxmlformats.org/presentationml/2006/ole">
            <p:oleObj spid="_x0000_s14359" name="文档" r:id="rId6" imgW="549985" imgH="1294988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9076556"/>
              </p:ext>
            </p:extLst>
          </p:nvPr>
        </p:nvGraphicFramePr>
        <p:xfrm>
          <a:off x="4403328" y="3637037"/>
          <a:ext cx="549275" cy="1295400"/>
        </p:xfrm>
        <a:graphic>
          <a:graphicData uri="http://schemas.openxmlformats.org/presentationml/2006/ole">
            <p:oleObj spid="_x0000_s14360" name="文档" r:id="rId7" imgW="549985" imgH="1294988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6698332"/>
              </p:ext>
            </p:extLst>
          </p:nvPr>
        </p:nvGraphicFramePr>
        <p:xfrm>
          <a:off x="2216299" y="4418856"/>
          <a:ext cx="549275" cy="1295400"/>
        </p:xfrm>
        <a:graphic>
          <a:graphicData uri="http://schemas.openxmlformats.org/presentationml/2006/ole">
            <p:oleObj spid="_x0000_s14361" name="文档" r:id="rId8" imgW="549985" imgH="129498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7193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14888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金刚石晶体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pic>
        <p:nvPicPr>
          <p:cNvPr id="11266" name="Picture 2" descr="2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037" y="384264"/>
            <a:ext cx="2976314" cy="2901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6574" y="3086557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碳原子间通过共价键相结合而形成空间网状结构的原子晶体，整个晶体中无单个分子。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微观构型：正四面体，每个碳原子与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个碳原子成键，每个碳原子上的任意两个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键的夹角都是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109°28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最小的环：六元环。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原子参与形成六元环的总数：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7875" y="647129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干冰晶体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干冰晶体中分子之间通过范德华力相结合，当熔化时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分子内的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化学键并不断裂。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每个二氧化碳分子周围与之相邻且等距的二氧化碳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子数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每个结构单元中含二氧化碳分子数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290" name="Picture 2" descr="2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3558" y="1547116"/>
            <a:ext cx="2507627" cy="260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8146785"/>
              </p:ext>
            </p:extLst>
          </p:nvPr>
        </p:nvGraphicFramePr>
        <p:xfrm>
          <a:off x="6583996" y="3784104"/>
          <a:ext cx="501650" cy="1076325"/>
        </p:xfrm>
        <a:graphic>
          <a:graphicData uri="http://schemas.openxmlformats.org/presentationml/2006/ole">
            <p:oleObj spid="_x0000_s12297" name="文档" r:id="rId4" imgW="502113" imgH="1075798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1792847"/>
              </p:ext>
            </p:extLst>
          </p:nvPr>
        </p:nvGraphicFramePr>
        <p:xfrm>
          <a:off x="7676047" y="3793629"/>
          <a:ext cx="501650" cy="1076325"/>
        </p:xfrm>
        <a:graphic>
          <a:graphicData uri="http://schemas.openxmlformats.org/presentationml/2006/ole">
            <p:oleObj spid="_x0000_s12298" name="文档" r:id="rId5" imgW="502113" imgH="1076157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879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261442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典例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下图表示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个晶胞，该晶胞为正方体结构，原子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或分子、离子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位于正方体的顶角和面心。请回答下列问题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只需回答一种代表物即可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若这是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个分子晶体的晶胞，其代表物质是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5" name="矩形 4"/>
          <p:cNvSpPr/>
          <p:nvPr/>
        </p:nvSpPr>
        <p:spPr>
          <a:xfrm>
            <a:off x="406574" y="496665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个面心立方结构，如果是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个分子晶体，典型物质就是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1825" y="1639119"/>
            <a:ext cx="3297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干冰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答案合理即可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sz="2800" dirty="0"/>
          </a:p>
        </p:txBody>
      </p:sp>
      <p:pic>
        <p:nvPicPr>
          <p:cNvPr id="8" name="Picture 2" descr="H3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4884" y="2340149"/>
            <a:ext cx="2614820" cy="269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H31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3278" y="2828017"/>
            <a:ext cx="2232248" cy="220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3706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477466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若这是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个金属晶体的晶胞，其代表物质是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5" name="Picture 2" descr="H3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4884" y="1457836"/>
            <a:ext cx="2614820" cy="269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H31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3278" y="1945704"/>
            <a:ext cx="2232248" cy="220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506213" y="558999"/>
            <a:ext cx="29386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铜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答案合理即可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406574" y="422188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如果是金属晶体的晶胞，则为面心立方最密堆积，金属中的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都是此类。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116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一、化学键类型及其与物质类别的关系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58092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化学键类型及其比较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286447"/>
              </p:ext>
            </p:extLst>
          </p:nvPr>
        </p:nvGraphicFramePr>
        <p:xfrm>
          <a:off x="694605" y="1413570"/>
          <a:ext cx="10153129" cy="4536504"/>
        </p:xfrm>
        <a:graphic>
          <a:graphicData uri="http://schemas.openxmlformats.org/drawingml/2006/table">
            <a:tbl>
              <a:tblPr/>
              <a:tblGrid>
                <a:gridCol w="1414325"/>
                <a:gridCol w="2890311"/>
                <a:gridCol w="3174206"/>
                <a:gridCol w="2674287"/>
              </a:tblGrid>
              <a:tr h="8087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类型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共价键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6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概念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阴、阳离子间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通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过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静电作用所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的化学键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原子间通过共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用电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子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电子云重叠</a:t>
                      </a:r>
                      <a:r>
                        <a:rPr lang="en-US" sz="2800" kern="10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所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形成的化学键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金属阳离子和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自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电子之间的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静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微粒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阴、阳离子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金属阳离子、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自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0843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40545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若这是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个不完整的金刚石的晶胞，则晶胞中其他碳原子的数目和位置是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5" name="Picture 2" descr="H3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4884" y="1917626"/>
            <a:ext cx="2614820" cy="269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H31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3278" y="2405494"/>
            <a:ext cx="2232248" cy="220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06574" y="465393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金刚石完整的晶胞如图乙所示，由此可以看出，其他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个碳原子位于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个互不相邻的小立方体的中心。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6517" y="1125538"/>
            <a:ext cx="8907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个，其他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个碳原子位于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个互不相邻的小立方体的中心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74541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333450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若这是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个不完整的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晶胞，且顶角和面心的实心球表示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，则晶胞中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的位置是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5" name="Picture 2" descr="H3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4884" y="1773610"/>
            <a:ext cx="2614820" cy="269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H31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3278" y="2261478"/>
            <a:ext cx="2232248" cy="220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06574" y="450991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在氯化钠晶体中，每个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的周围与之相连的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个，当实心球代表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在体心和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条棱的中心。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2982" y="105353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体心和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条棱的中心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75823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06574" y="18943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若这是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个不完整的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晶胞，且已知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的配位数为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，则图中实心球表示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13314" name="Picture 2" descr="H3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0868" y="1601852"/>
            <a:ext cx="2614820" cy="269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H31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9262" y="2089720"/>
            <a:ext cx="2232248" cy="220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06574" y="422188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491757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晶体是面心立方晶胞，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占据立方体的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个顶角和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个面心，而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占据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个小立方体的体心，故图中的实心球代表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1" name="图片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184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四、物质熔、沸点高低的比较规律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667892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比较判断晶体熔、沸点的高低时，首先分析物质所属的晶体类型，其次抓住决定同一类晶体熔、沸点高低的因素。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不同类晶体：一般情况下，原子晶体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分子晶体；金属晶体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除少数外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分子晶体。金属晶体的熔、沸点有的很高，如钨、铂等，有的则很低，如汞、铯、镓等。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同种类型晶体：构成晶体质点间的作用力大，则熔、沸点高，反之则低。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离子晶体：离子所带的电荷数越高，离子半径越小，则其熔、沸点就越高。例如：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CsCl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MgO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&gt;MgCl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5399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477466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组成和结构相似的分子晶体，一般相对分子质量越大，分子间作用力越强，则熔、沸点越高。如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&gt;Br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组成和结构不相似的物质，分子的极性越大，熔、沸点越高。如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CO&gt;N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同分异构体之间一般支链越多，熔、沸点越低。如沸点：正戊烷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异戊烷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新戊烷。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若分子间有氢键，则分子间作用力比结构相似的同类晶体大，故熔、沸点较高。如沸点：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HF&gt;HI&gt;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HBr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935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90951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原子晶体：一般半径越小，键长越短，键能越大，则熔、沸点越高。例如：金刚石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二氧化硅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碳化硅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金属晶体：金属阳离子所带电荷数越多，离子半径越小，则金属键越强，熔、沸点越高。例如：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Al&gt;Mg&gt;Na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67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429794"/>
            <a:ext cx="1116124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冰熔化时，只破坏了分子间作用力，不破坏共价键，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分子晶体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的熔、沸点高低与分子间的作用力有关，与分子中的共价键无关，所以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的稳定性与分子中的共价键有关，与分子间作用力无关，所以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261442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典例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下列说法中，正确的是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冰熔化时，分子中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H—O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键发生断裂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原子晶体中，共价键的键长越短，通常熔点越高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分子晶体中，共价键键能越大，该分子的熔、沸点就越高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分子晶体中，分子间作用力越大，分子越稳定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562" y="155758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9" name="TextBox 8">
            <a:hlinkClick r:id="rId2" action="ppaction://hlinksldjump"/>
          </p:cNvPr>
          <p:cNvSpPr txBox="1"/>
          <p:nvPr/>
        </p:nvSpPr>
        <p:spPr>
          <a:xfrm>
            <a:off x="8452214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理解感悟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94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build="allAtOnce"/>
      <p:bldP spid="5" grpId="0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1557586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理解感悟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应熟练掌握原子晶体、分子晶体的熔、沸点大小比较的规律，同时应明确分子的稳定性与分子内共价键键能大小有关。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4464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6"/>
          <a:stretch/>
        </p:blipFill>
        <p:spPr>
          <a:xfrm>
            <a:off x="406" y="1469"/>
            <a:ext cx="12189600" cy="679729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3987002" y="5409232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35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3265900"/>
              </p:ext>
            </p:extLst>
          </p:nvPr>
        </p:nvGraphicFramePr>
        <p:xfrm>
          <a:off x="766613" y="261442"/>
          <a:ext cx="10657185" cy="6520760"/>
        </p:xfrm>
        <a:graphic>
          <a:graphicData uri="http://schemas.openxmlformats.org/drawingml/2006/table">
            <a:tbl>
              <a:tblPr/>
              <a:tblGrid>
                <a:gridCol w="1296145"/>
                <a:gridCol w="2736305"/>
                <a:gridCol w="3744415"/>
                <a:gridCol w="2880320"/>
              </a:tblGrid>
              <a:tr h="2003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本质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阴、阳离子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间的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静电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共用电子对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电子云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重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叠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对两原子核产生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性作用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金属阳离子和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自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由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电子之间的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静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7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形成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条件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活泼金属和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活泼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非金属化合时形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非金属元素形成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单质或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化合物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时形成共价键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能形成自由电子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2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键的强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弱判断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离子电荷数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越大，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离子半径越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小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键能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越大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原子半径越小，共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用电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子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对数越多，键能越大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金属阳离子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半径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越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小，离子所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带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电荷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数越多，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属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键越强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4255" marR="242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7699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6137868"/>
              </p:ext>
            </p:extLst>
          </p:nvPr>
        </p:nvGraphicFramePr>
        <p:xfrm>
          <a:off x="622598" y="1197546"/>
          <a:ext cx="11233248" cy="3888432"/>
        </p:xfrm>
        <a:graphic>
          <a:graphicData uri="http://schemas.openxmlformats.org/drawingml/2006/table">
            <a:tbl>
              <a:tblPr/>
              <a:tblGrid>
                <a:gridCol w="1296144"/>
                <a:gridCol w="2808312"/>
                <a:gridCol w="3744416"/>
                <a:gridCol w="3384376"/>
              </a:tblGrid>
              <a:tr h="15970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影响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性质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离子化合物的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沸点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、硬度等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分子的稳定性，原子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体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的熔沸点、硬度等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金属单质的熔沸点等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13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存在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举例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离子化合物，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NaCl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非金属单质，如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价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化合物，如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HCl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；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子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化合物，如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NaOH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金属单质，如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2759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89434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典例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Ⅳ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族元素，下列叙述中不正确的是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之间都是共价键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Ge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的最外层电子数都是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，次外层电子数都是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都是酸性氧化物，在一定条件下都能和氧化钙反应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该族元素的主要化合价是＋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价和＋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562" y="141357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8" name="矩形 7"/>
          <p:cNvSpPr/>
          <p:nvPr/>
        </p:nvSpPr>
        <p:spPr>
          <a:xfrm>
            <a:off x="406574" y="3438923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的原子序数为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，最外层电子数是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，次外层电子数为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都是共价化合物、酸性氧化物，因此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Ⅳ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族元素的主要化合价为＋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价和＋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价，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13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405458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化学键与物质类别的关系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只含非极性共价键的物质：同种非金属元素构成的单质，如金刚石、晶体硅、氮气等。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只含极性共价键的物质：一般是不同非金属元素构成的化合物，如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既有极性键又有非极性键的物质，如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离子化合物中一定有离子键，可能还有共价键。如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MgO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中只含有离子键，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中既含有离子键，又含有共价键。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8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549474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共价化合物中只有共价键，一定没有离子键。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构成稀有气体的单质分子，由于原子已达到稳定结构，在这些原子的分子中不存在化学键。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非金属元素的原子之间也可以形成离子键，如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金属键只存在于金属单质或合金中。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0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4054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离子键、共价键与离子化合物、共价化合物的关系</a:t>
            </a:r>
            <a:endParaRPr lang="zh-CN" altLang="zh-CN" sz="1050" b="1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9863704"/>
              </p:ext>
            </p:extLst>
          </p:nvPr>
        </p:nvGraphicFramePr>
        <p:xfrm>
          <a:off x="874627" y="1310108"/>
          <a:ext cx="10225135" cy="3456384"/>
        </p:xfrm>
        <a:graphic>
          <a:graphicData uri="http://schemas.openxmlformats.org/drawingml/2006/table">
            <a:tbl>
              <a:tblPr/>
              <a:tblGrid>
                <a:gridCol w="2088231"/>
                <a:gridCol w="2448272"/>
                <a:gridCol w="5688632"/>
              </a:tblGrid>
              <a:tr h="841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化学键的种类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实例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268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非金属单质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无化学键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稀有气体分子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单原子分子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)He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Ne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1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非极性共价键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r>
                        <a:rPr lang="en-US" sz="2800" kern="100" spc="-8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==</a:t>
                      </a:r>
                      <a:r>
                        <a:rPr lang="en-US" sz="2800" kern="10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baseline="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Cl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—</a:t>
                      </a:r>
                      <a:r>
                        <a:rPr lang="en-US" sz="2800" kern="100" baseline="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Cl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H—H(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均为非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极性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6985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6047</TotalTime>
  <Words>3029</Words>
  <Application>Microsoft Office PowerPoint</Application>
  <PresentationFormat>自定义</PresentationFormat>
  <Paragraphs>313</Paragraphs>
  <Slides>38</Slides>
  <Notes>4</Notes>
  <HiddenSlides>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7_Office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2017-10-13T12:46:21Z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