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docProps/custom.xml" ContentType="application/vnd.openxmlformats-officedocument.custom-properti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handoutMasterIdLst>
    <p:handoutMasterId r:id="rId35"/>
  </p:handoutMasterIdLst>
  <p:sldIdLst>
    <p:sldId id="672" r:id="rId2"/>
    <p:sldId id="1136" r:id="rId3"/>
    <p:sldId id="1143" r:id="rId4"/>
    <p:sldId id="1142" r:id="rId5"/>
    <p:sldId id="1186" r:id="rId6"/>
    <p:sldId id="1144" r:id="rId7"/>
    <p:sldId id="1145" r:id="rId8"/>
    <p:sldId id="1146" r:id="rId9"/>
    <p:sldId id="1188" r:id="rId10"/>
    <p:sldId id="1155" r:id="rId11"/>
    <p:sldId id="1157" r:id="rId12"/>
    <p:sldId id="1158" r:id="rId13"/>
    <p:sldId id="1160" r:id="rId14"/>
    <p:sldId id="1113" r:id="rId15"/>
    <p:sldId id="1170" r:id="rId16"/>
    <p:sldId id="1164" r:id="rId17"/>
    <p:sldId id="1191" r:id="rId18"/>
    <p:sldId id="1173" r:id="rId19"/>
    <p:sldId id="1169" r:id="rId20"/>
    <p:sldId id="1174" r:id="rId21"/>
    <p:sldId id="1176" r:id="rId22"/>
    <p:sldId id="1140" r:id="rId23"/>
    <p:sldId id="1187" r:id="rId24"/>
    <p:sldId id="1182" r:id="rId25"/>
    <p:sldId id="1183" r:id="rId26"/>
    <p:sldId id="1184" r:id="rId27"/>
    <p:sldId id="1185" r:id="rId28"/>
    <p:sldId id="1192" r:id="rId29"/>
    <p:sldId id="1193" r:id="rId30"/>
    <p:sldId id="1194" r:id="rId31"/>
    <p:sldId id="1195" r:id="rId32"/>
    <p:sldId id="1141" r:id="rId33"/>
  </p:sldIdLst>
  <p:sldSz cx="12190413" cy="6859588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  <a:srgbClr val="9CFCD7"/>
    <a:srgbClr val="00CCFF"/>
    <a:srgbClr val="B4C7E7"/>
    <a:srgbClr val="FFD966"/>
    <a:srgbClr val="F3EFE5"/>
    <a:srgbClr val="FF9900"/>
    <a:srgbClr val="9BBD59"/>
    <a:srgbClr val="7BC14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31" autoAdjust="0"/>
    <p:restoredTop sz="81395" autoAdjust="0"/>
  </p:normalViewPr>
  <p:slideViewPr>
    <p:cSldViewPr>
      <p:cViewPr>
        <p:scale>
          <a:sx n="75" d="100"/>
          <a:sy n="75" d="100"/>
        </p:scale>
        <p:origin x="-1140" y="-390"/>
      </p:cViewPr>
      <p:guideLst>
        <p:guide orient="horz" pos="216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3240" y="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7.emf"/><Relationship Id="rId7" Type="http://schemas.openxmlformats.org/officeDocument/2006/relationships/image" Target="../media/image11.emf"/><Relationship Id="rId2" Type="http://schemas.openxmlformats.org/officeDocument/2006/relationships/image" Target="../media/image6.emf"/><Relationship Id="rId1" Type="http://schemas.openxmlformats.org/officeDocument/2006/relationships/image" Target="../media/image5.emf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emf"/><Relationship Id="rId9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Relationship Id="rId4" Type="http://schemas.openxmlformats.org/officeDocument/2006/relationships/image" Target="../media/image1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81113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5096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35622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2" r:id="rId2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66.docx"/><Relationship Id="rId3" Type="http://schemas.openxmlformats.org/officeDocument/2006/relationships/package" Target="../embeddings/Microsoft_Word___11.docx"/><Relationship Id="rId7" Type="http://schemas.openxmlformats.org/officeDocument/2006/relationships/package" Target="../embeddings/Microsoft_Word___5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44.docx"/><Relationship Id="rId11" Type="http://schemas.openxmlformats.org/officeDocument/2006/relationships/package" Target="../embeddings/Microsoft_Word___99.docx"/><Relationship Id="rId5" Type="http://schemas.openxmlformats.org/officeDocument/2006/relationships/package" Target="../embeddings/Microsoft_Word___33.docx"/><Relationship Id="rId10" Type="http://schemas.openxmlformats.org/officeDocument/2006/relationships/package" Target="../embeddings/Microsoft_Word___88.docx"/><Relationship Id="rId4" Type="http://schemas.openxmlformats.org/officeDocument/2006/relationships/package" Target="../embeddings/Microsoft_Word___22.docx"/><Relationship Id="rId9" Type="http://schemas.openxmlformats.org/officeDocument/2006/relationships/package" Target="../embeddings/Microsoft_Word___77.docx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010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package" Target="../embeddings/Microsoft_Word___1111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21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1515.docx"/><Relationship Id="rId5" Type="http://schemas.openxmlformats.org/officeDocument/2006/relationships/package" Target="../embeddings/Microsoft_Word___1414.docx"/><Relationship Id="rId4" Type="http://schemas.openxmlformats.org/officeDocument/2006/relationships/package" Target="../embeddings/Microsoft_Word___1313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7" Type="http://schemas.openxmlformats.org/officeDocument/2006/relationships/slide" Target="slide29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7" Type="http://schemas.openxmlformats.org/officeDocument/2006/relationships/slide" Target="slide29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7" Type="http://schemas.openxmlformats.org/officeDocument/2006/relationships/slide" Target="slide29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616.docx"/><Relationship Id="rId3" Type="http://schemas.openxmlformats.org/officeDocument/2006/relationships/slide" Target="slide23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4.xml"/><Relationship Id="rId9" Type="http://schemas.openxmlformats.org/officeDocument/2006/relationships/slide" Target="slide29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slide" Target="slide24.xml"/><Relationship Id="rId7" Type="http://schemas.openxmlformats.org/officeDocument/2006/relationships/slide" Target="slide28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slide" Target="slide24.xml"/><Relationship Id="rId7" Type="http://schemas.openxmlformats.org/officeDocument/2006/relationships/image" Target="../media/image22.png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717.docx"/><Relationship Id="rId3" Type="http://schemas.openxmlformats.org/officeDocument/2006/relationships/slide" Target="slide23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4.xml"/><Relationship Id="rId9" Type="http://schemas.openxmlformats.org/officeDocument/2006/relationships/slide" Target="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2.xml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7" Type="http://schemas.openxmlformats.org/officeDocument/2006/relationships/slide" Target="slide29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24.xml"/><Relationship Id="rId7" Type="http://schemas.openxmlformats.org/officeDocument/2006/relationships/image" Target="../media/image20.png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slide" Target="slide26.xml"/><Relationship Id="rId4" Type="http://schemas.openxmlformats.org/officeDocument/2006/relationships/slide" Target="slide25.xml"/><Relationship Id="rId9" Type="http://schemas.openxmlformats.org/officeDocument/2006/relationships/slide" Target="slide2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9" r="642" b="1409"/>
          <a:stretch/>
        </p:blipFill>
        <p:spPr>
          <a:xfrm>
            <a:off x="-4316" y="0"/>
            <a:ext cx="12194322" cy="6798766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794" y="5506767"/>
            <a:ext cx="12192000" cy="1375395"/>
            <a:chOff x="-1524000" y="2705990"/>
            <a:chExt cx="12192000" cy="1375395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8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4" name="标题 2"/>
          <p:cNvSpPr txBox="1">
            <a:spLocks/>
          </p:cNvSpPr>
          <p:nvPr/>
        </p:nvSpPr>
        <p:spPr>
          <a:xfrm>
            <a:off x="3017750" y="6114856"/>
            <a:ext cx="8910104" cy="68391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tabLst>
                <a:tab pos="2250440" algn="l"/>
              </a:tabLst>
            </a:pPr>
            <a:r>
              <a:rPr lang="zh-CN" altLang="en-US" sz="3800" b="1" kern="100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第</a:t>
            </a:r>
            <a:r>
              <a:rPr lang="en-US" altLang="zh-CN" sz="3800" b="1" kern="100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2</a:t>
            </a:r>
            <a:r>
              <a:rPr lang="zh-CN" altLang="en-US" sz="3800" b="1" kern="100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课时</a:t>
            </a:r>
            <a:r>
              <a:rPr lang="zh-CN" altLang="en-US" sz="3800" b="1" kern="100" dirty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　</a:t>
            </a:r>
            <a:r>
              <a:rPr lang="zh-CN" altLang="zh-CN" sz="3800" b="1" kern="100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共价键</a:t>
            </a:r>
            <a:r>
              <a:rPr lang="zh-CN" altLang="zh-CN" sz="3800" b="1" kern="100" dirty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的键参数与等电子原理</a:t>
            </a:r>
            <a:endParaRPr lang="zh-CN" altLang="en-US" sz="3800" b="1" kern="100" dirty="0">
              <a:solidFill>
                <a:schemeClr val="bg2">
                  <a:lumMod val="25000"/>
                </a:schemeClr>
              </a:solidFill>
              <a:latin typeface="+mn-lt"/>
              <a:ea typeface="微软雅黑" pitchFamily="34" charset="-122"/>
              <a:cs typeface="Times New Roman"/>
            </a:endParaRPr>
          </a:p>
        </p:txBody>
      </p:sp>
      <p:sp>
        <p:nvSpPr>
          <p:cNvPr id="15" name="副标题 3"/>
          <p:cNvSpPr txBox="1">
            <a:spLocks/>
          </p:cNvSpPr>
          <p:nvPr/>
        </p:nvSpPr>
        <p:spPr>
          <a:xfrm>
            <a:off x="3017750" y="5588963"/>
            <a:ext cx="5885606" cy="504056"/>
          </a:xfrm>
          <a:prstGeom prst="rect">
            <a:avLst/>
          </a:prstGeom>
        </p:spPr>
        <p:txBody>
          <a:bodyPr anchor="ctr">
            <a:noAutofit/>
          </a:bodyPr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第二章</a:t>
            </a:r>
            <a:r>
              <a:rPr lang="zh-CN" altLang="zh-CN" sz="2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　</a:t>
            </a:r>
            <a:r>
              <a:rPr lang="zh-CN" altLang="zh-CN" sz="24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第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一</a:t>
            </a:r>
            <a:r>
              <a:rPr lang="zh-CN" altLang="zh-CN" sz="24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节</a:t>
            </a:r>
            <a:r>
              <a:rPr lang="zh-CN" altLang="zh-CN" sz="2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　</a:t>
            </a:r>
            <a:r>
              <a:rPr lang="zh-CN" altLang="zh-CN" sz="24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共价键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64" y="405458"/>
            <a:ext cx="2333534" cy="668428"/>
            <a:chOff x="164" y="341996"/>
            <a:chExt cx="2333534" cy="668428"/>
          </a:xfrm>
        </p:grpSpPr>
        <p:sp>
          <p:nvSpPr>
            <p:cNvPr id="14" name="五边形 13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燕尾形 14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7BC1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45466" y="341996"/>
              <a:ext cx="2088232" cy="66842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800" b="1" kern="100" dirty="0" smtClean="0">
                  <a:solidFill>
                    <a:schemeClr val="bg1"/>
                  </a:solidFill>
                  <a:latin typeface="宋体"/>
                  <a:cs typeface="Courier New"/>
                </a:rPr>
                <a:t>归纳总结</a:t>
              </a:r>
              <a:endParaRPr lang="zh-CN" altLang="en-US" sz="2800" b="1" kern="100" dirty="0">
                <a:solidFill>
                  <a:schemeClr val="bg1"/>
                </a:solidFill>
                <a:latin typeface="宋体"/>
                <a:cs typeface="Courier New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406574" y="1125538"/>
            <a:ext cx="1116124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共价键参数</a:t>
            </a:r>
            <a:endParaRPr lang="zh-CN" altLang="zh-CN" sz="1050" b="1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pic>
        <p:nvPicPr>
          <p:cNvPr id="3074" name="Picture 2" descr="W4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9102" y="2053732"/>
            <a:ext cx="8676464" cy="2785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08366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1236991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1.N—H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键键能的含义是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形成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mol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所放出的能量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把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mol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中的共价键全部拆开所吸收的热量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拆开约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6.02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N—H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键所吸收的热量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形成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N—H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键所放出的热量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9770" y="3181207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64" y="405458"/>
            <a:ext cx="2333534" cy="693307"/>
            <a:chOff x="164" y="341996"/>
            <a:chExt cx="2333534" cy="693307"/>
          </a:xfrm>
        </p:grpSpPr>
        <p:sp>
          <p:nvSpPr>
            <p:cNvPr id="10" name="五边形 9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燕尾形 15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00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45466" y="341996"/>
              <a:ext cx="2088232" cy="693307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tabLst>
                  <a:tab pos="1890395" algn="l"/>
                </a:tabLst>
                <a:defRPr/>
              </a:pPr>
              <a:r>
                <a:rPr lang="zh-CN" altLang="en-US" sz="2800" b="1" kern="100" dirty="0">
                  <a:solidFill>
                    <a:schemeClr val="bg1"/>
                  </a:solidFill>
                  <a:latin typeface="宋体"/>
                  <a:cs typeface="Courier New"/>
                </a:rPr>
                <a:t>活学活用</a:t>
              </a: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5" name="TextBox 14">
            <a:hlinkClick r:id="rId3" action="ppaction://hlinksldjump"/>
          </p:cNvPr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</p:spTree>
    <p:extLst>
      <p:ext uri="{BB962C8B-B14F-4D97-AF65-F5344CB8AC3E}">
        <p14:creationId xmlns:p14="http://schemas.microsoft.com/office/powerpoint/2010/main" xmlns="" val="3931508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574" y="693490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N—H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键的键能是指形成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mol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N—H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键放出的能量或拆开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mol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N—H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键所吸收的能量，不是指形成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N—H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键释放的能量。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mol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中含有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 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mol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N—H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键，拆开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mol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或形成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mol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吸收或放出的能量应是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mol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N—H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键键能的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倍。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1838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40545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实验测得四种结构相似的单质分子的键能、键长的数据如下：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59901176"/>
              </p:ext>
            </p:extLst>
          </p:nvPr>
        </p:nvGraphicFramePr>
        <p:xfrm>
          <a:off x="1954746" y="1238102"/>
          <a:ext cx="8064897" cy="2623740"/>
        </p:xfrm>
        <a:graphic>
          <a:graphicData uri="http://schemas.openxmlformats.org/drawingml/2006/table">
            <a:tbl>
              <a:tblPr/>
              <a:tblGrid>
                <a:gridCol w="2506845"/>
                <a:gridCol w="1407297"/>
                <a:gridCol w="1371729"/>
                <a:gridCol w="1371729"/>
                <a:gridCol w="1407297"/>
              </a:tblGrid>
              <a:tr h="8745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 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A—A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B—B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C—C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D—D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45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键长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/10</a:t>
                      </a:r>
                      <a:r>
                        <a:rPr lang="zh-CN" sz="2800" kern="100" baseline="300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－</a:t>
                      </a:r>
                      <a:r>
                        <a:rPr lang="en-US" sz="2800" kern="100" baseline="30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10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m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0.74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1.98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45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键能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/kJ·mol</a:t>
                      </a:r>
                      <a:r>
                        <a:rPr lang="zh-CN" sz="2800" kern="100" baseline="300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－</a:t>
                      </a:r>
                      <a:r>
                        <a:rPr lang="en-US" sz="2800" kern="100" baseline="30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193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151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d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53899" marR="538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406574" y="3933850"/>
            <a:ext cx="1116124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分子的稳定性大于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u="sng" kern="100" dirty="0">
                <a:latin typeface="Times New Roman"/>
                <a:ea typeface="华文细黑"/>
                <a:cs typeface="Courier New"/>
              </a:rPr>
              <a:t>     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u="sng" kern="100" dirty="0">
                <a:latin typeface="Times New Roman"/>
                <a:ea typeface="华文细黑"/>
                <a:cs typeface="Courier New"/>
              </a:rPr>
              <a:t>    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比较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的大小</a:t>
            </a:r>
            <a:r>
              <a:rPr lang="en-US" altLang="zh-CN" sz="2800" u="sng" kern="100" dirty="0">
                <a:latin typeface="Times New Roman"/>
                <a:ea typeface="华文细黑"/>
                <a:cs typeface="Courier New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比较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的大小</a:t>
            </a:r>
            <a:r>
              <a:rPr lang="en-US" altLang="zh-CN" sz="2800" u="sng" kern="100" dirty="0">
                <a:latin typeface="Times New Roman"/>
                <a:ea typeface="华文细黑"/>
                <a:cs typeface="Courier New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574" y="5263244"/>
            <a:ext cx="1116124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结构相似的单质分子中，键长越短，键能越大，分子越稳定。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16699" y="4058702"/>
            <a:ext cx="8130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1.98</a:t>
            </a:r>
            <a:endParaRPr lang="zh-CN" altLang="en-US" sz="2800" dirty="0"/>
          </a:p>
        </p:txBody>
      </p:sp>
      <p:sp>
        <p:nvSpPr>
          <p:cNvPr id="14" name="矩形 13"/>
          <p:cNvSpPr/>
          <p:nvPr/>
        </p:nvSpPr>
        <p:spPr>
          <a:xfrm>
            <a:off x="7247334" y="4077866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193</a:t>
            </a:r>
            <a:endParaRPr lang="zh-CN" altLang="en-US" sz="2800" dirty="0"/>
          </a:p>
        </p:txBody>
      </p:sp>
      <p:sp>
        <p:nvSpPr>
          <p:cNvPr id="15" name="矩形 14"/>
          <p:cNvSpPr/>
          <p:nvPr/>
        </p:nvSpPr>
        <p:spPr>
          <a:xfrm>
            <a:off x="10727495" y="4018370"/>
            <a:ext cx="7248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&lt;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endParaRPr lang="zh-CN" altLang="en-US" sz="2800" dirty="0"/>
          </a:p>
        </p:txBody>
      </p:sp>
      <p:sp>
        <p:nvSpPr>
          <p:cNvPr id="16" name="矩形 15"/>
          <p:cNvSpPr/>
          <p:nvPr/>
        </p:nvSpPr>
        <p:spPr>
          <a:xfrm>
            <a:off x="2998862" y="4638006"/>
            <a:ext cx="7457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&gt;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738509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5" grpId="0"/>
      <p:bldP spid="5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14252" y="-26590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zh-CN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二、等电子原理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06574" y="414983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比较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的结构、性质，填写下表空格：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45813300"/>
              </p:ext>
            </p:extLst>
          </p:nvPr>
        </p:nvGraphicFramePr>
        <p:xfrm>
          <a:off x="694606" y="1153046"/>
          <a:ext cx="8568951" cy="5608165"/>
        </p:xfrm>
        <a:graphic>
          <a:graphicData uri="http://schemas.openxmlformats.org/drawingml/2006/table">
            <a:tbl>
              <a:tblPr/>
              <a:tblGrid>
                <a:gridCol w="1080119"/>
                <a:gridCol w="3384376"/>
                <a:gridCol w="2088232"/>
                <a:gridCol w="2016224"/>
              </a:tblGrid>
              <a:tr h="656950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分子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N</a:t>
                      </a:r>
                      <a:r>
                        <a:rPr lang="en-US" sz="2800" kern="100" baseline="-25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CO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6950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结构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原子数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69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电子数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69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价电子数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69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立体构型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391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性质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沸点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/</a:t>
                      </a: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℃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－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195.81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－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191.49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905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熔点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/</a:t>
                      </a: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℃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－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210.00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－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205.05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296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液体密度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/g·cm</a:t>
                      </a:r>
                      <a:r>
                        <a:rPr lang="zh-CN" sz="2800" kern="100" baseline="300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－</a:t>
                      </a:r>
                      <a:r>
                        <a:rPr lang="en-US" sz="2800" kern="100" baseline="30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0.796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0.793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6019036" y="1889051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92380" y="1905869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01982" y="258474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14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46781" y="259204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14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01982" y="323803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10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45461" y="324710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10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59464" y="386184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直线形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641634" y="387866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直线形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7816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3" grpId="0"/>
      <p:bldP spid="13" grpId="1"/>
      <p:bldP spid="16" grpId="0"/>
      <p:bldP spid="1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66970" y="867142"/>
            <a:ext cx="11272852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分析比较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的结构和性质，得出的结论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			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		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等电子原理是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指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相同、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相同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的分子具有相似的化学键特征，它们的许多性质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主要是物理性质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。满足等电子原理的分子互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称为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19186" y="948675"/>
            <a:ext cx="35766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CO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分子和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分子具有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3141" y="1606272"/>
            <a:ext cx="7813633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相同的原子总数、相同的价电子数，其</a:t>
            </a:r>
            <a:r>
              <a:rPr lang="zh-CN" altLang="zh-CN" sz="2800" kern="10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性质</a:t>
            </a:r>
            <a:r>
              <a:rPr lang="zh-CN" altLang="zh-CN" sz="2800" kern="10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相近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95836" y="223529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原子总数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89828" y="223529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价电子总数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725368" y="288336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相近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64371" y="354237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等电子体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9270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64" y="405458"/>
            <a:ext cx="2333534" cy="668428"/>
            <a:chOff x="164" y="341996"/>
            <a:chExt cx="2333534" cy="668428"/>
          </a:xfrm>
        </p:grpSpPr>
        <p:sp>
          <p:nvSpPr>
            <p:cNvPr id="8" name="五边形 7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燕尾形 8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7BC1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45466" y="341996"/>
              <a:ext cx="2088232" cy="66842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800" b="1" kern="100" dirty="0" smtClean="0">
                  <a:solidFill>
                    <a:schemeClr val="bg1"/>
                  </a:solidFill>
                  <a:latin typeface="宋体"/>
                  <a:cs typeface="Courier New"/>
                </a:rPr>
                <a:t>归纳总结</a:t>
              </a:r>
              <a:endParaRPr lang="zh-CN" altLang="en-US" sz="2800" b="1" kern="100" dirty="0">
                <a:solidFill>
                  <a:schemeClr val="bg1"/>
                </a:solidFill>
                <a:latin typeface="宋体"/>
                <a:cs typeface="Courier New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06574" y="1025219"/>
            <a:ext cx="11161240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等电子体的理解</a:t>
            </a:r>
            <a:endParaRPr lang="zh-CN" altLang="zh-CN" sz="1050" b="1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等电子体判断方法：原子总数相同和价电子总数相同的分子。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等电子体应用：等电子体的许多性质是相近的，立体构型是相同的。利用等电子体可以：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判断一些简单分子或离子的立体构型。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利用等电子体在性质上的相似性制造新材料。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利用等电子原理针对某物质找等电子体。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9629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90550" y="18943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常见的等电子体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41152603"/>
              </p:ext>
            </p:extLst>
          </p:nvPr>
        </p:nvGraphicFramePr>
        <p:xfrm>
          <a:off x="334566" y="981522"/>
          <a:ext cx="11737304" cy="5576068"/>
        </p:xfrm>
        <a:graphic>
          <a:graphicData uri="http://schemas.openxmlformats.org/drawingml/2006/table">
            <a:tbl>
              <a:tblPr/>
              <a:tblGrid>
                <a:gridCol w="4104456"/>
                <a:gridCol w="5760640"/>
                <a:gridCol w="1872208"/>
              </a:tblGrid>
              <a:tr h="6560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类型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实例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空间构型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40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双原子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10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电子的等电子体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N</a:t>
                      </a:r>
                      <a:r>
                        <a:rPr lang="en-US" sz="2800" kern="100" baseline="-25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、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CO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、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NO</a:t>
                      </a:r>
                      <a:r>
                        <a:rPr lang="zh-CN" sz="2800" kern="100" baseline="300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、</a:t>
                      </a:r>
                      <a:r>
                        <a:rPr lang="en-US" sz="2800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、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CN</a:t>
                      </a:r>
                      <a:r>
                        <a:rPr lang="zh-CN" sz="2800" kern="100" baseline="300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－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直线形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40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三原子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16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电子的等电子体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CO</a:t>
                      </a:r>
                      <a:r>
                        <a:rPr lang="en-US" sz="2800" kern="100" baseline="-25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、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CS</a:t>
                      </a:r>
                      <a:r>
                        <a:rPr lang="en-US" sz="2800" kern="100" baseline="-25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、</a:t>
                      </a:r>
                      <a:r>
                        <a:rPr lang="en-US" sz="2800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         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、</a:t>
                      </a:r>
                      <a:r>
                        <a:rPr lang="en-US" sz="2800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 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、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BeCl</a:t>
                      </a:r>
                      <a:r>
                        <a:rPr lang="en-US" sz="2800" kern="100" baseline="-25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(g)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直线形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40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三原子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18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电子的等电子体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    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、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O</a:t>
                      </a:r>
                      <a:r>
                        <a:rPr lang="en-US" sz="2800" kern="100" baseline="-25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、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SO</a:t>
                      </a:r>
                      <a:r>
                        <a:rPr lang="en-US" sz="2800" kern="100" baseline="-25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V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形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40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四原子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24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电子的等电子体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  </a:t>
                      </a:r>
                      <a:r>
                        <a:rPr lang="zh-CN" alt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、</a:t>
                      </a:r>
                      <a:r>
                        <a:rPr lang="en-US" alt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</a:t>
                      </a:r>
                      <a:r>
                        <a:rPr lang="zh-CN" alt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、</a:t>
                      </a:r>
                      <a:r>
                        <a:rPr lang="en-US" alt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</a:t>
                      </a:r>
                      <a:r>
                        <a:rPr lang="zh-CN" alt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、</a:t>
                      </a:r>
                      <a:r>
                        <a:rPr lang="en-US" alt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</a:t>
                      </a:r>
                      <a:r>
                        <a:rPr lang="zh-CN" alt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、</a:t>
                      </a:r>
                      <a:r>
                        <a:rPr lang="en-US" sz="2800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BF</a:t>
                      </a:r>
                      <a:r>
                        <a:rPr lang="en-US" sz="2800" kern="100" baseline="-250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、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SO</a:t>
                      </a:r>
                      <a:r>
                        <a:rPr lang="en-US" sz="2800" kern="100" baseline="-25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(g)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平面三角形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40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五原子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32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电子的等电子体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     SiF</a:t>
                      </a:r>
                      <a:r>
                        <a:rPr lang="en-US" sz="2800" kern="100" baseline="-250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、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CCl</a:t>
                      </a:r>
                      <a:r>
                        <a:rPr lang="en-US" sz="2800" kern="100" baseline="-25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、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正四面体形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30519836"/>
              </p:ext>
            </p:extLst>
          </p:nvPr>
        </p:nvGraphicFramePr>
        <p:xfrm>
          <a:off x="7770440" y="1917626"/>
          <a:ext cx="815975" cy="790575"/>
        </p:xfrm>
        <a:graphic>
          <a:graphicData uri="http://schemas.openxmlformats.org/presentationml/2006/ole">
            <p:oleObj spid="_x0000_s7260" name="文档" r:id="rId3" imgW="816339" imgH="790382" progId="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38556116"/>
              </p:ext>
            </p:extLst>
          </p:nvPr>
        </p:nvGraphicFramePr>
        <p:xfrm>
          <a:off x="6338639" y="2920405"/>
          <a:ext cx="1628775" cy="666750"/>
        </p:xfrm>
        <a:graphic>
          <a:graphicData uri="http://schemas.openxmlformats.org/presentationml/2006/ole">
            <p:oleObj spid="_x0000_s7261" name="文档" r:id="rId4" imgW="1634033" imgH="666570" progId="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10580014"/>
              </p:ext>
            </p:extLst>
          </p:nvPr>
        </p:nvGraphicFramePr>
        <p:xfrm>
          <a:off x="7963594" y="2925738"/>
          <a:ext cx="704850" cy="581025"/>
        </p:xfrm>
        <a:graphic>
          <a:graphicData uri="http://schemas.openxmlformats.org/presentationml/2006/ole">
            <p:oleObj spid="_x0000_s7262" name="文档" r:id="rId5" imgW="711597" imgH="594226" progId="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32887738"/>
              </p:ext>
            </p:extLst>
          </p:nvPr>
        </p:nvGraphicFramePr>
        <p:xfrm>
          <a:off x="6114256" y="3919364"/>
          <a:ext cx="885825" cy="600075"/>
        </p:xfrm>
        <a:graphic>
          <a:graphicData uri="http://schemas.openxmlformats.org/presentationml/2006/ole">
            <p:oleObj spid="_x0000_s7263" name="文档" r:id="rId6" imgW="892646" imgH="599625" progId="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02124113"/>
              </p:ext>
            </p:extLst>
          </p:nvPr>
        </p:nvGraphicFramePr>
        <p:xfrm>
          <a:off x="4485109" y="4879479"/>
          <a:ext cx="952500" cy="685800"/>
        </p:xfrm>
        <a:graphic>
          <a:graphicData uri="http://schemas.openxmlformats.org/presentationml/2006/ole">
            <p:oleObj spid="_x0000_s7264" name="文档" r:id="rId7" imgW="959235" imgH="685645" progId="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84386890"/>
              </p:ext>
            </p:extLst>
          </p:nvPr>
        </p:nvGraphicFramePr>
        <p:xfrm>
          <a:off x="5337661" y="4879479"/>
          <a:ext cx="1104900" cy="685800"/>
        </p:xfrm>
        <a:graphic>
          <a:graphicData uri="http://schemas.openxmlformats.org/presentationml/2006/ole">
            <p:oleObj spid="_x0000_s7265" name="文档" r:id="rId8" imgW="1111848" imgH="685645" progId="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41961790"/>
              </p:ext>
            </p:extLst>
          </p:nvPr>
        </p:nvGraphicFramePr>
        <p:xfrm>
          <a:off x="6239222" y="4879479"/>
          <a:ext cx="1152525" cy="685800"/>
        </p:xfrm>
        <a:graphic>
          <a:graphicData uri="http://schemas.openxmlformats.org/presentationml/2006/ole">
            <p:oleObj spid="_x0000_s7266" name="文档" r:id="rId9" imgW="1159360" imgH="685645" progId="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66012166"/>
              </p:ext>
            </p:extLst>
          </p:nvPr>
        </p:nvGraphicFramePr>
        <p:xfrm>
          <a:off x="7141418" y="4908054"/>
          <a:ext cx="1038225" cy="657225"/>
        </p:xfrm>
        <a:graphic>
          <a:graphicData uri="http://schemas.openxmlformats.org/presentationml/2006/ole">
            <p:oleObj spid="_x0000_s7267" name="文档" r:id="rId10" imgW="1044900" imgH="656852" progId="">
              <p:embed/>
            </p:oleObj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87627957"/>
              </p:ext>
            </p:extLst>
          </p:nvPr>
        </p:nvGraphicFramePr>
        <p:xfrm>
          <a:off x="6796236" y="5864721"/>
          <a:ext cx="3228975" cy="733425"/>
        </p:xfrm>
        <a:graphic>
          <a:graphicData uri="http://schemas.openxmlformats.org/presentationml/2006/ole">
            <p:oleObj spid="_x0000_s7268" name="文档" r:id="rId11" imgW="3228275" imgH="733155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9717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06574" y="1125538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3.1919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Langmuir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提出等电子原理：原子总数相同、电子总数相同的分子，互称为等电子体。等电子体的结构相似、物理性质相近。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根据上述原理，仅由第二周期元素组成的共价分子中，互为等电子体的是</a:t>
            </a:r>
            <a:r>
              <a:rPr lang="en-US" altLang="zh-CN" sz="2800" u="sng" kern="100" dirty="0">
                <a:latin typeface="Times New Roman"/>
                <a:ea typeface="华文细黑"/>
                <a:cs typeface="Courier New"/>
              </a:rPr>
              <a:t>      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u="sng" kern="100" dirty="0">
                <a:latin typeface="Times New Roman"/>
                <a:ea typeface="华文细黑"/>
                <a:cs typeface="Courier New"/>
              </a:rPr>
              <a:t>      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u="sng" kern="100" dirty="0">
                <a:latin typeface="Times New Roman"/>
                <a:ea typeface="华文细黑"/>
                <a:cs typeface="Courier New"/>
              </a:rPr>
              <a:t>      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u="sng" kern="100" dirty="0">
                <a:latin typeface="Times New Roman"/>
                <a:ea typeface="华文细黑"/>
                <a:cs typeface="Courier New"/>
              </a:rPr>
              <a:t>        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64" y="395298"/>
            <a:ext cx="2333534" cy="693307"/>
            <a:chOff x="164" y="341996"/>
            <a:chExt cx="2333534" cy="693307"/>
          </a:xfrm>
        </p:grpSpPr>
        <p:sp>
          <p:nvSpPr>
            <p:cNvPr id="12" name="五边形 11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00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45466" y="341996"/>
              <a:ext cx="2088232" cy="693307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tabLst>
                  <a:tab pos="1890395" algn="l"/>
                </a:tabLst>
                <a:defRPr/>
              </a:pPr>
              <a:r>
                <a:rPr lang="zh-CN" altLang="en-US" sz="2800" b="1" kern="100" dirty="0">
                  <a:solidFill>
                    <a:schemeClr val="bg1"/>
                  </a:solidFill>
                  <a:latin typeface="宋体"/>
                  <a:cs typeface="Courier New"/>
                </a:rPr>
                <a:t>活学活用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7" name="矩形 16"/>
          <p:cNvSpPr/>
          <p:nvPr/>
        </p:nvSpPr>
        <p:spPr>
          <a:xfrm>
            <a:off x="406574" y="3752047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仅由第二周期元素组成的共价分子中，即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组成的共价分子，如：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电子总数均为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电子总数均为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74143" y="3122598"/>
            <a:ext cx="5645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N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endParaRPr lang="zh-CN" altLang="en-US" sz="2800" dirty="0"/>
          </a:p>
        </p:txBody>
      </p:sp>
      <p:sp>
        <p:nvSpPr>
          <p:cNvPr id="18" name="矩形 17"/>
          <p:cNvSpPr/>
          <p:nvPr/>
        </p:nvSpPr>
        <p:spPr>
          <a:xfrm>
            <a:off x="2648347" y="3194606"/>
            <a:ext cx="6832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CO</a:t>
            </a:r>
            <a:endParaRPr lang="zh-CN" altLang="en-US" sz="2800" dirty="0"/>
          </a:p>
        </p:txBody>
      </p:sp>
      <p:sp>
        <p:nvSpPr>
          <p:cNvPr id="19" name="矩形 18"/>
          <p:cNvSpPr/>
          <p:nvPr/>
        </p:nvSpPr>
        <p:spPr>
          <a:xfrm>
            <a:off x="3673697" y="3141762"/>
            <a:ext cx="8034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CO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endParaRPr lang="zh-CN" altLang="en-US" sz="2800" dirty="0"/>
          </a:p>
        </p:txBody>
      </p:sp>
      <p:sp>
        <p:nvSpPr>
          <p:cNvPr id="20" name="矩形 19"/>
          <p:cNvSpPr/>
          <p:nvPr/>
        </p:nvSpPr>
        <p:spPr>
          <a:xfrm>
            <a:off x="4829368" y="3141762"/>
            <a:ext cx="8242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N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O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1650614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3" grpId="0"/>
      <p:bldP spid="3" grpId="1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574" y="333450"/>
            <a:ext cx="1116124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此后，等电子原理又有所发展。例如，由短周期元素组成的微粒，只要其原子总数相同，各原子最外层电子数之和相同，也可互称为等电子体，它们也具有相似的结构特征。在短周期元素组成的物质中，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互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为等电子体的分子有</a:t>
            </a:r>
            <a:r>
              <a:rPr lang="en-US" altLang="zh-CN" sz="2800" u="sng" kern="100" dirty="0">
                <a:latin typeface="Times New Roman"/>
                <a:ea typeface="华文细黑"/>
                <a:cs typeface="Courier New"/>
              </a:rPr>
              <a:t>      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u="sng" kern="100" dirty="0">
                <a:latin typeface="Times New Roman"/>
                <a:ea typeface="华文细黑"/>
                <a:cs typeface="Courier New"/>
              </a:rPr>
              <a:t>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33505169"/>
              </p:ext>
            </p:extLst>
          </p:nvPr>
        </p:nvGraphicFramePr>
        <p:xfrm>
          <a:off x="929680" y="2385095"/>
          <a:ext cx="1016000" cy="790575"/>
        </p:xfrm>
        <a:graphic>
          <a:graphicData uri="http://schemas.openxmlformats.org/presentationml/2006/ole">
            <p:oleObj spid="_x0000_s8214" name="文档" r:id="rId3" imgW="1016465" imgH="790382" progId="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6" name="矩形 5"/>
          <p:cNvSpPr/>
          <p:nvPr/>
        </p:nvSpPr>
        <p:spPr>
          <a:xfrm>
            <a:off x="406574" y="2997746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依题意，只要原子总数相同，价电子总数也相同，即可互称为等电子体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三原子，其价电子总数为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也为三原子，价电子总数均为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10883639"/>
              </p:ext>
            </p:extLst>
          </p:nvPr>
        </p:nvGraphicFramePr>
        <p:xfrm>
          <a:off x="2062758" y="3762772"/>
          <a:ext cx="1016000" cy="790575"/>
        </p:xfrm>
        <a:graphic>
          <a:graphicData uri="http://schemas.openxmlformats.org/presentationml/2006/ole">
            <p:oleObj spid="_x0000_s8215" name="文档" r:id="rId4" imgW="1016465" imgH="790382" progId="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5221585" y="2311460"/>
            <a:ext cx="7649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SO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6279283" y="2321099"/>
            <a:ext cx="5645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O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3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829483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1463063" y="1836991"/>
            <a:ext cx="9264286" cy="31665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741133" y="1920266"/>
            <a:ext cx="8708147" cy="273664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ts val="5500"/>
              </a:lnSpc>
            </a:pPr>
            <a:r>
              <a:rPr lang="zh-CN" altLang="en-US" sz="2800" b="1" kern="100" dirty="0" smtClean="0">
                <a:solidFill>
                  <a:srgbClr val="0000FF"/>
                </a:solidFill>
                <a:latin typeface="微软雅黑"/>
                <a:ea typeface="微软雅黑"/>
                <a:cs typeface="Courier New"/>
              </a:rPr>
              <a:t>目标</a:t>
            </a: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Courier New"/>
              </a:rPr>
              <a:t>定位</a:t>
            </a:r>
            <a:endParaRPr lang="zh-CN" altLang="zh-CN" sz="2800" b="1" kern="100" dirty="0">
              <a:solidFill>
                <a:srgbClr val="0000FF"/>
              </a:solidFill>
              <a:latin typeface="微软雅黑"/>
              <a:ea typeface="微软雅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知道键能、键长、键角等键参数的概念，能用键参数说明简单分子的某些性质。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知道等电子原理的含义，学会等电子体的判断和应用。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3826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26144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依据等电子原理在下表中填出相应的化学式。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84730951"/>
              </p:ext>
            </p:extLst>
          </p:nvPr>
        </p:nvGraphicFramePr>
        <p:xfrm>
          <a:off x="1616075" y="1219200"/>
          <a:ext cx="8726488" cy="3140075"/>
        </p:xfrm>
        <a:graphic>
          <a:graphicData uri="http://schemas.openxmlformats.org/presentationml/2006/ole">
            <p:oleObj spid="_x0000_s9256" name="文档" r:id="rId3" imgW="8730552" imgH="3141012" progId="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3603501" y="1403678"/>
            <a:ext cx="9236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6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52195494"/>
              </p:ext>
            </p:extLst>
          </p:nvPr>
        </p:nvGraphicFramePr>
        <p:xfrm>
          <a:off x="5106144" y="2244140"/>
          <a:ext cx="939800" cy="762000"/>
        </p:xfrm>
        <a:graphic>
          <a:graphicData uri="http://schemas.openxmlformats.org/presentationml/2006/ole">
            <p:oleObj spid="_x0000_s9257" name="文档" r:id="rId4" imgW="940333" imgH="761670" progId="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6515917" y="1403678"/>
            <a:ext cx="8034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CO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834063" y="2263190"/>
            <a:ext cx="9444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N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O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4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110017" y="1394520"/>
            <a:ext cx="6832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CO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1828" y="3069754"/>
            <a:ext cx="11050733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通过对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比较可知，由于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的原子序数比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的原子序数小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原子的电子数与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的电子数相等，因此只要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原子数相等且其他元素种类和原子总数相同即符合题意，不要忘了所带的电荷数。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71012029"/>
              </p:ext>
            </p:extLst>
          </p:nvPr>
        </p:nvGraphicFramePr>
        <p:xfrm>
          <a:off x="3721596" y="3223295"/>
          <a:ext cx="933450" cy="762000"/>
        </p:xfrm>
        <a:graphic>
          <a:graphicData uri="http://schemas.openxmlformats.org/presentationml/2006/ole">
            <p:oleObj spid="_x0000_s9258" name="文档" r:id="rId5" imgW="940333" imgH="762210" progId="">
              <p:embed/>
            </p:oleObj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24100563"/>
              </p:ext>
            </p:extLst>
          </p:nvPr>
        </p:nvGraphicFramePr>
        <p:xfrm>
          <a:off x="2418209" y="5120939"/>
          <a:ext cx="1228725" cy="657225"/>
        </p:xfrm>
        <a:graphic>
          <a:graphicData uri="http://schemas.openxmlformats.org/presentationml/2006/ole">
            <p:oleObj spid="_x0000_s9259" name="文档" r:id="rId6" imgW="1235858" imgH="656910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350212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2" grpId="0"/>
      <p:bldP spid="12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9586716" y="-26590"/>
            <a:ext cx="2108746" cy="880109"/>
            <a:chOff x="11613" y="920823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88994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0"/>
                </a:spcAft>
                <a:defRPr/>
              </a:pPr>
              <a:r>
                <a:rPr lang="zh-CN" altLang="en-US" sz="30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学习小结</a:t>
              </a:r>
              <a:endParaRPr lang="zh-CN" altLang="zh-CN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406574" y="1197546"/>
            <a:ext cx="11161240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共价键的三个键参数，键长、键能可用来判断共价键的稳定性，键角可用于判断分子的立体构型。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等电子体原子总数相同，价电子总数相同，但组成原子的核外电子总数不一定相同。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0" name="图片 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91337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765355" y="3014296"/>
            <a:ext cx="26597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</a:rPr>
              <a:t>达标检测</a:t>
            </a:r>
            <a:endParaRPr lang="zh-CN" altLang="zh-CN" sz="4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4281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06574" y="407200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下列说法不正确的是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键能越小，表示化学键越牢固，越难以断裂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成键的两原子核越近，键长越短，化学键越牢固，性质越稳定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破坏化学键时消耗能量，而形成化学键时释放能量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键能、键长只能定性地分析化学键的强弱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34566" y="1055272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1" name="矩形 10"/>
          <p:cNvSpPr/>
          <p:nvPr/>
        </p:nvSpPr>
        <p:spPr>
          <a:xfrm>
            <a:off x="406574" y="3609773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键能越大，断开该键所需的能量越多，化学键越牢固，性质越稳定，故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均正确。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709417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3218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35" grpId="0"/>
      <p:bldP spid="35" grpId="1"/>
      <p:bldP spid="11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405458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键的成键特征，判断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spc="-80" dirty="0">
                <a:latin typeface="Times New Roman"/>
                <a:ea typeface="华文细黑"/>
                <a:cs typeface="Courier New"/>
              </a:rPr>
              <a:t>=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=C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键的键能和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C—C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键的键能的关系是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双键的键能等于单键的键能的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倍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双键的键能大于单键的键能的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倍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双键的键能小于单键的键能的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倍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无法确定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98562" y="2349674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1" name="矩形 10"/>
          <p:cNvSpPr/>
          <p:nvPr/>
        </p:nvSpPr>
        <p:spPr>
          <a:xfrm>
            <a:off x="406574" y="3680039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根据碳碳双键中含有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键，由于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键电子云重叠程度小，不如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键稳定，所以双键的键能小于单键键能的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倍，选项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709417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757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35" grpId="0"/>
      <p:bldP spid="35" grpId="1"/>
      <p:bldP spid="11" grpId="0"/>
      <p:bldP spid="11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408858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下列说法中能说明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BF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分子中的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个原子位于同一平面的是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任意两个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B—F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键间的夹角相等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B—F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键键能相等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B—F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键键长相等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任意两个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B—F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键间的夹角为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120°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98562" y="2968959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1" name="矩形 10"/>
          <p:cNvSpPr/>
          <p:nvPr/>
        </p:nvSpPr>
        <p:spPr>
          <a:xfrm>
            <a:off x="406574" y="3681781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键参数中，键能和键长是用于判断共价键稳定性的依据，而键角是判断分子立体构型的依据。任意两个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B—F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键间的夹角均为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时，正好构成一个以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原子为中心的平面结构，因此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个原子共平面。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709417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5546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35" grpId="0"/>
      <p:bldP spid="35" grpId="1"/>
      <p:bldP spid="11" grpId="0"/>
      <p:bldP spid="11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333450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下列物质属于等电子体的一组是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A.CH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B.B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8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8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C.F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Mg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D.H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34566" y="1060788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23785018"/>
              </p:ext>
            </p:extLst>
          </p:nvPr>
        </p:nvGraphicFramePr>
        <p:xfrm>
          <a:off x="1919493" y="1116013"/>
          <a:ext cx="1168400" cy="781050"/>
        </p:xfrm>
        <a:graphic>
          <a:graphicData uri="http://schemas.openxmlformats.org/presentationml/2006/ole">
            <p:oleObj spid="_x0000_s12299" name="文档" r:id="rId8" imgW="1168865" imgH="780840" progId="">
              <p:embed/>
            </p:oleObj>
          </a:graphicData>
        </a:graphic>
      </p:graphicFrame>
      <p:sp>
        <p:nvSpPr>
          <p:cNvPr id="13" name="矩形 12"/>
          <p:cNvSpPr/>
          <p:nvPr/>
        </p:nvSpPr>
        <p:spPr>
          <a:xfrm>
            <a:off x="406574" y="2349674"/>
            <a:ext cx="1116124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等电子体要具备两个条件：一是微粒的原子总数相同，二是微粒的价电子总数相同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分析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项正确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Mg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的价电子总数不同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项中的原子总数不相同。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709417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6930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35" grpId="0"/>
      <p:bldP spid="35" grpId="1"/>
      <p:bldP spid="13" grpId="0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405458"/>
            <a:ext cx="1116124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元素的价电子排布为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3s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形成的化合物有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，对此判断正确的是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磷原子最外层有三个未成对电子，故只能结合三个氯原子形成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B.PCl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分子中的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P—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键含有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C.PCl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分子中的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P—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键都是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磷原子最外层有三个未成对电子，但是能形成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，说明传统的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价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键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理论存在缺陷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34566" y="3573810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40" name="TextBox 39">
            <a:hlinkClick r:id="rId7" action="ppaction://hlinksldjump"/>
          </p:cNvPr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2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3709417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6322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35" grpId="0"/>
      <p:bldP spid="35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874238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的电子式为</a:t>
            </a:r>
            <a:r>
              <a:rPr lang="en-US" altLang="zh-CN" sz="2800" kern="100" dirty="0">
                <a:latin typeface="宋体"/>
                <a:ea typeface="华文细黑"/>
                <a:cs typeface="Courier New"/>
              </a:rPr>
              <a:t> </a:t>
            </a:r>
            <a:r>
              <a:rPr lang="en-US" altLang="zh-CN" sz="2800" kern="100" dirty="0" smtClean="0">
                <a:latin typeface="宋体"/>
                <a:ea typeface="华文细黑"/>
                <a:cs typeface="Courier New"/>
              </a:rPr>
              <a:t>	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,P—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键都是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分子中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有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pic>
        <p:nvPicPr>
          <p:cNvPr id="10242" name="图片 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72452" y="962472"/>
            <a:ext cx="2147720" cy="1465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406574" y="2465115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P—</a:t>
            </a:r>
            <a:r>
              <a:rPr lang="en-US" altLang="zh-CN" sz="2800" kern="100" dirty="0" err="1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Cl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 σ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键，这违背了传统价键理论饱和性原则，说明传统价键理论不能解释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PCl</a:t>
            </a:r>
            <a:r>
              <a:rPr lang="en-US" altLang="zh-CN" sz="2800" kern="100" baseline="-25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的结构，即传统价键理论存在缺陷。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1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3709417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8760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293922"/>
            <a:ext cx="1116124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碳和硅的有关化学键键能如下所示，简要分析和解释下列有关事实：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6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21556019"/>
              </p:ext>
            </p:extLst>
          </p:nvPr>
        </p:nvGraphicFramePr>
        <p:xfrm>
          <a:off x="1207587" y="1158018"/>
          <a:ext cx="9640147" cy="2088231"/>
        </p:xfrm>
        <a:graphic>
          <a:graphicData uri="http://schemas.openxmlformats.org/drawingml/2006/table">
            <a:tbl>
              <a:tblPr/>
              <a:tblGrid>
                <a:gridCol w="1780135"/>
                <a:gridCol w="1266225"/>
                <a:gridCol w="1281928"/>
                <a:gridCol w="1281928"/>
                <a:gridCol w="1366151"/>
                <a:gridCol w="1331890"/>
                <a:gridCol w="1331890"/>
              </a:tblGrid>
              <a:tr h="93702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化学键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C—C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C—H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C—O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Si—Si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Si—H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Si—O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120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 baseline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356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413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336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226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318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452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23898424"/>
              </p:ext>
            </p:extLst>
          </p:nvPr>
        </p:nvGraphicFramePr>
        <p:xfrm>
          <a:off x="1495619" y="2084596"/>
          <a:ext cx="1463675" cy="1295400"/>
        </p:xfrm>
        <a:graphic>
          <a:graphicData uri="http://schemas.openxmlformats.org/presentationml/2006/ole">
            <p:oleObj spid="_x0000_s11274" name="文档" r:id="rId8" imgW="1464391" imgH="1295190" progId="">
              <p:embed/>
            </p:oleObj>
          </a:graphicData>
        </a:graphic>
      </p:graphicFrame>
      <p:sp>
        <p:nvSpPr>
          <p:cNvPr id="14" name="矩形 13"/>
          <p:cNvSpPr/>
          <p:nvPr/>
        </p:nvSpPr>
        <p:spPr>
          <a:xfrm>
            <a:off x="406574" y="3318258"/>
            <a:ext cx="1116124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回答下列问题：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通常条件下，比较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的稳定性强弱：</a:t>
            </a:r>
            <a:r>
              <a:rPr lang="en-US" altLang="zh-CN" sz="2800" u="sng" kern="100" dirty="0">
                <a:latin typeface="Times New Roman"/>
                <a:ea typeface="华文细黑"/>
                <a:cs typeface="Courier New"/>
              </a:rPr>
              <a:t>      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6574" y="4758418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键的键能大于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键的键能，所以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稳定。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02412" y="4028813"/>
            <a:ext cx="25603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CH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4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比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SiH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4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稳定</a:t>
            </a:r>
            <a:endParaRPr lang="zh-CN" altLang="en-US" sz="2800" dirty="0"/>
          </a:p>
        </p:txBody>
      </p:sp>
      <p:sp>
        <p:nvSpPr>
          <p:cNvPr id="18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709417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6291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3238855" y="2944902"/>
            <a:ext cx="571270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239008" y="4293890"/>
            <a:ext cx="57123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475" y="-12701"/>
            <a:ext cx="2733675" cy="490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-25475" y="11510"/>
            <a:ext cx="2733675" cy="400110"/>
          </a:xfrm>
          <a:prstGeom prst="rect">
            <a:avLst/>
          </a:prstGeom>
          <a:solidFill>
            <a:srgbClr val="00CCFF">
              <a:alpha val="52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>
            <a:hlinkClick r:id="rId4" action="ppaction://hlinksldjump"/>
          </p:cNvPr>
          <p:cNvSpPr txBox="1"/>
          <p:nvPr/>
        </p:nvSpPr>
        <p:spPr>
          <a:xfrm>
            <a:off x="3224778" y="2421682"/>
            <a:ext cx="5740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新知导学 </a:t>
            </a:r>
            <a:r>
              <a:rPr lang="en-US" altLang="zh-CN" sz="28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新知探究</a:t>
            </a:r>
            <a:r>
              <a:rPr lang="zh-CN" altLang="zh-CN" sz="28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点点落实</a:t>
            </a:r>
            <a:endParaRPr lang="zh-CN" altLang="en-US" sz="28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1" name="TextBox 10">
            <a:hlinkClick r:id="rId5" action="ppaction://hlinksldjump"/>
          </p:cNvPr>
          <p:cNvSpPr txBox="1"/>
          <p:nvPr/>
        </p:nvSpPr>
        <p:spPr>
          <a:xfrm>
            <a:off x="3224778" y="3770670"/>
            <a:ext cx="5740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达标检测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当堂检测</a:t>
            </a:r>
            <a:r>
              <a:rPr lang="zh-CN" altLang="zh-CN" sz="28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巩固反馈</a:t>
            </a:r>
            <a:endParaRPr lang="zh-CN" altLang="en-US" sz="28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1131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405458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硅与碳同族，也有系列氢化物，但硅烷在种类和数量上都远不如烷烃多，原因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_________________________________________________________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1" name="矩形 10"/>
          <p:cNvSpPr/>
          <p:nvPr/>
        </p:nvSpPr>
        <p:spPr>
          <a:xfrm>
            <a:off x="2595389" y="1015430"/>
            <a:ext cx="8703184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—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键和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—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键较强，所形成的烷烃稳定，而硅烷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中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574" y="1648644"/>
            <a:ext cx="1036915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Si—Si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键和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Si—H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键的键能较低，易断裂，导致长链硅烷难以生成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6574" y="2386406"/>
            <a:ext cx="11161240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键的键能比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键都大，因此烷烃比较稳定，而硅烷中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键的键能较低，易断裂，导致长链硅烷难以生成。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709417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0231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50768" y="549474"/>
            <a:ext cx="11272852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(3)SiH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的稳定性小于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，更易生成氧化物，原因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</a:t>
            </a:r>
            <a:endParaRPr lang="en-US" altLang="zh-CN" sz="2800" u="sng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_________________________________________________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pic>
        <p:nvPicPr>
          <p:cNvPr id="27" name="图片 26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7440" y="5734050"/>
            <a:ext cx="602973" cy="602973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1" name="矩形 10"/>
          <p:cNvSpPr/>
          <p:nvPr/>
        </p:nvSpPr>
        <p:spPr>
          <a:xfrm>
            <a:off x="364186" y="1139439"/>
            <a:ext cx="11050733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于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—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键，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—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键比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—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键稳定，而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Si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—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的键能却远小于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Si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—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键，所以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Si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—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键不稳定而倾向于形成稳定性更强的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Si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—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键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524428" y="674326"/>
            <a:ext cx="28376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—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键的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键能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大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50768" y="2565698"/>
            <a:ext cx="11272852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键的键能大于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键稳定，而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键的键能却远小于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键，所以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键不稳定而倾向于形成稳定性更强的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709417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644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14" grpId="0"/>
      <p:bldP spid="14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9" r="642" b="1409"/>
          <a:stretch/>
        </p:blipFill>
        <p:spPr>
          <a:xfrm>
            <a:off x="-4316" y="0"/>
            <a:ext cx="12194322" cy="6798766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-794" y="5506767"/>
            <a:ext cx="12192000" cy="1375395"/>
            <a:chOff x="-1524000" y="2705990"/>
            <a:chExt cx="12192000" cy="1375395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1" name="矩形 30"/>
          <p:cNvSpPr/>
          <p:nvPr/>
        </p:nvSpPr>
        <p:spPr>
          <a:xfrm>
            <a:off x="3987002" y="5409232"/>
            <a:ext cx="4648455" cy="88674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400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4400" b="1" dirty="0">
              <a:solidFill>
                <a:schemeClr val="accent6">
                  <a:lumMod val="7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9353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71767" y="3014296"/>
            <a:ext cx="264687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</a:rPr>
              <a:t>新知导学</a:t>
            </a:r>
          </a:p>
        </p:txBody>
      </p:sp>
    </p:spTree>
    <p:extLst>
      <p:ext uri="{BB962C8B-B14F-4D97-AF65-F5344CB8AC3E}">
        <p14:creationId xmlns:p14="http://schemas.microsoft.com/office/powerpoint/2010/main" xmlns="" val="4236424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14252" y="-26590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zh-CN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一、共价键参数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406574" y="837506"/>
            <a:ext cx="1116124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</a:t>
            </a:r>
            <a:r>
              <a:rPr lang="zh-CN" altLang="zh-CN" sz="2800" b="1" kern="100" dirty="0">
                <a:latin typeface="Times New Roman" pitchFamily="18" charset="0"/>
                <a:ea typeface="华文细黑"/>
                <a:cs typeface="Times New Roman" pitchFamily="18" charset="0"/>
              </a:rPr>
              <a:t>键能</a:t>
            </a:r>
            <a:endParaRPr lang="zh-CN" altLang="zh-CN" sz="1050" b="1" kern="1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800" kern="100" dirty="0">
                <a:latin typeface="Times New Roman" pitchFamily="18" charset="0"/>
                <a:ea typeface="华文细黑"/>
                <a:cs typeface="Times New Roman" pitchFamily="18" charset="0"/>
              </a:rPr>
              <a:t>键能</a:t>
            </a:r>
            <a:r>
              <a:rPr lang="zh-CN" altLang="zh-CN" sz="2800" kern="100" dirty="0" smtClean="0">
                <a:latin typeface="Times New Roman" pitchFamily="18" charset="0"/>
                <a:ea typeface="华文细黑"/>
                <a:cs typeface="Times New Roman" pitchFamily="18" charset="0"/>
              </a:rPr>
              <a:t>是</a:t>
            </a:r>
            <a:r>
              <a:rPr lang="en-US" altLang="zh-CN" sz="2800" u="sng" kern="100" dirty="0" smtClean="0">
                <a:latin typeface="Times New Roman" pitchFamily="18" charset="0"/>
                <a:ea typeface="华文细黑"/>
                <a:cs typeface="Times New Roman" pitchFamily="18" charset="0"/>
              </a:rPr>
              <a:t>                       </a:t>
            </a:r>
            <a:r>
              <a:rPr lang="zh-CN" altLang="zh-CN" sz="2800" kern="100" dirty="0" smtClean="0">
                <a:latin typeface="Times New Roman" pitchFamily="18" charset="0"/>
                <a:ea typeface="华文细黑"/>
                <a:cs typeface="Times New Roman" pitchFamily="18" charset="0"/>
              </a:rPr>
              <a:t>形成</a:t>
            </a:r>
            <a:r>
              <a:rPr lang="en-US" altLang="zh-CN" sz="2800" u="sng" kern="100" dirty="0">
                <a:latin typeface="Times New Roman" pitchFamily="18" charset="0"/>
                <a:ea typeface="华文细黑"/>
                <a:cs typeface="Times New Roman" pitchFamily="18" charset="0"/>
              </a:rPr>
              <a:t>          </a:t>
            </a:r>
            <a:r>
              <a:rPr lang="zh-CN" altLang="zh-CN" sz="2800" kern="100" dirty="0" smtClean="0">
                <a:latin typeface="Times New Roman" pitchFamily="18" charset="0"/>
                <a:ea typeface="华文细黑"/>
                <a:cs typeface="Times New Roman" pitchFamily="18" charset="0"/>
              </a:rPr>
              <a:t>化学键</a:t>
            </a:r>
            <a:r>
              <a:rPr lang="zh-CN" altLang="zh-CN" sz="2800" kern="100" dirty="0">
                <a:latin typeface="Times New Roman" pitchFamily="18" charset="0"/>
                <a:ea typeface="华文细黑"/>
                <a:cs typeface="Times New Roman" pitchFamily="18" charset="0"/>
              </a:rPr>
              <a:t>释放</a:t>
            </a:r>
            <a:r>
              <a:rPr lang="zh-CN" altLang="zh-CN" sz="2800" kern="100" dirty="0" smtClean="0">
                <a:latin typeface="Times New Roman" pitchFamily="18" charset="0"/>
                <a:ea typeface="华文细黑"/>
                <a:cs typeface="Times New Roman" pitchFamily="18" charset="0"/>
              </a:rPr>
              <a:t>的</a:t>
            </a:r>
            <a:r>
              <a:rPr lang="en-US" altLang="zh-CN" sz="2800" u="sng" kern="100" dirty="0" smtClean="0">
                <a:latin typeface="Times New Roman" pitchFamily="18" charset="0"/>
                <a:ea typeface="华文细黑"/>
                <a:cs typeface="Times New Roman" pitchFamily="18" charset="0"/>
              </a:rPr>
              <a:t>        </a:t>
            </a:r>
            <a:r>
              <a:rPr lang="zh-CN" altLang="zh-CN" sz="2800" kern="100" dirty="0" smtClean="0">
                <a:latin typeface="Times New Roman" pitchFamily="18" charset="0"/>
                <a:ea typeface="华文细黑"/>
                <a:cs typeface="Times New Roman" pitchFamily="18" charset="0"/>
              </a:rPr>
              <a:t>能量</a:t>
            </a:r>
            <a:r>
              <a:rPr lang="zh-CN" altLang="zh-CN" sz="2800" kern="100" dirty="0">
                <a:latin typeface="Times New Roman" pitchFamily="18" charset="0"/>
                <a:ea typeface="华文细黑"/>
                <a:cs typeface="Times New Roman" pitchFamily="18" charset="0"/>
              </a:rPr>
              <a:t>。键能的单位</a:t>
            </a:r>
            <a:r>
              <a:rPr lang="zh-CN" altLang="zh-CN" sz="2800" kern="100" dirty="0" smtClean="0">
                <a:latin typeface="Times New Roman" pitchFamily="18" charset="0"/>
                <a:ea typeface="华文细黑"/>
                <a:cs typeface="Times New Roman" pitchFamily="18" charset="0"/>
              </a:rPr>
              <a:t>是</a:t>
            </a:r>
            <a:r>
              <a:rPr lang="en-US" altLang="zh-CN" sz="2800" u="sng" kern="100" dirty="0">
                <a:latin typeface="Times New Roman" pitchFamily="18" charset="0"/>
                <a:ea typeface="华文细黑"/>
                <a:cs typeface="Times New Roman" pitchFamily="18" charset="0"/>
              </a:rPr>
              <a:t>             </a:t>
            </a:r>
            <a:r>
              <a:rPr lang="en-US" altLang="zh-CN" sz="2800" u="sng" kern="100" dirty="0" smtClean="0">
                <a:latin typeface="Times New Roman" pitchFamily="18" charset="0"/>
                <a:ea typeface="华文细黑"/>
                <a:cs typeface="Times New Roman" pitchFamily="18" charset="0"/>
              </a:rPr>
              <a:t> </a:t>
            </a:r>
            <a:r>
              <a:rPr lang="zh-CN" altLang="zh-CN" sz="2800" kern="100" dirty="0" smtClean="0">
                <a:latin typeface="Times New Roman" pitchFamily="18" charset="0"/>
                <a:ea typeface="华文细黑"/>
                <a:cs typeface="Times New Roman" pitchFamily="18" charset="0"/>
              </a:rPr>
              <a:t>。</a:t>
            </a:r>
            <a:r>
              <a:rPr lang="zh-CN" altLang="zh-CN" sz="2800" kern="100" dirty="0">
                <a:latin typeface="Times New Roman" pitchFamily="18" charset="0"/>
                <a:ea typeface="华文细黑"/>
                <a:cs typeface="Times New Roman" pitchFamily="18" charset="0"/>
              </a:rPr>
              <a:t>如，形成</a:t>
            </a:r>
            <a:r>
              <a:rPr lang="zh-CN" altLang="zh-CN" sz="2800" kern="100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altLang="zh-CN" sz="2800" kern="1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</a:t>
            </a:r>
            <a:r>
              <a:rPr lang="en-US" altLang="zh-CN" sz="2800" kern="1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mol</a:t>
            </a:r>
            <a:r>
              <a:rPr lang="en-US" altLang="zh-CN" sz="2800" kern="1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H—H</a:t>
            </a:r>
            <a:r>
              <a:rPr lang="zh-CN" altLang="zh-CN" sz="2800" kern="100" dirty="0">
                <a:latin typeface="Times New Roman" pitchFamily="18" charset="0"/>
                <a:ea typeface="华文细黑"/>
                <a:cs typeface="Times New Roman" pitchFamily="18" charset="0"/>
              </a:rPr>
              <a:t>键释放的最低能量为</a:t>
            </a:r>
            <a:r>
              <a:rPr lang="en-US" altLang="zh-CN" sz="2800" kern="1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436.0 kJ</a:t>
            </a:r>
            <a:r>
              <a:rPr lang="zh-CN" altLang="zh-CN" sz="2800" kern="100" dirty="0">
                <a:latin typeface="Times New Roman" pitchFamily="18" charset="0"/>
                <a:ea typeface="华文细黑"/>
                <a:cs typeface="Times New Roman" pitchFamily="18" charset="0"/>
              </a:rPr>
              <a:t>，即</a:t>
            </a:r>
            <a:r>
              <a:rPr lang="en-US" altLang="zh-CN" sz="2800" kern="1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H—H</a:t>
            </a:r>
            <a:r>
              <a:rPr lang="zh-CN" altLang="zh-CN" sz="2800" kern="100" dirty="0">
                <a:latin typeface="Times New Roman" pitchFamily="18" charset="0"/>
                <a:ea typeface="华文细黑"/>
                <a:cs typeface="Times New Roman" pitchFamily="18" charset="0"/>
              </a:rPr>
              <a:t>键的键能为</a:t>
            </a:r>
            <a:r>
              <a:rPr lang="en-US" altLang="zh-CN" sz="2800" kern="1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436.0 </a:t>
            </a:r>
            <a:r>
              <a:rPr lang="en-US" altLang="zh-CN" sz="2800" kern="1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kJ·mol</a:t>
            </a:r>
            <a:r>
              <a:rPr lang="zh-CN" altLang="zh-CN" sz="2800" kern="100" baseline="30000" dirty="0">
                <a:latin typeface="Times New Roman" pitchFamily="18" charset="0"/>
                <a:ea typeface="华文细黑"/>
                <a:cs typeface="Times New Roman" pitchFamily="18" charset="0"/>
              </a:rPr>
              <a:t>－</a:t>
            </a:r>
            <a:r>
              <a:rPr lang="en-US" altLang="zh-CN" sz="2800" kern="100" baseline="30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800" kern="100" dirty="0">
                <a:latin typeface="Times New Roman" pitchFamily="18" charset="0"/>
                <a:ea typeface="华文细黑"/>
                <a:cs typeface="Times New Roman" pitchFamily="18" charset="0"/>
              </a:rPr>
              <a:t>。</a:t>
            </a:r>
            <a:endParaRPr lang="zh-CN" altLang="zh-CN" sz="1050" kern="1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18742" y="1576636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气态基态原子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99062" y="1586161"/>
            <a:ext cx="10118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mol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94208" y="159345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最低</a:t>
            </a:r>
            <a:endParaRPr lang="zh-CN" altLang="en-US" sz="2800" kern="100" dirty="0">
              <a:solidFill>
                <a:srgbClr val="C00000"/>
              </a:solidFill>
              <a:latin typeface="Times New Roman" pitchFamily="18" charset="0"/>
              <a:ea typeface="华文细黑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63525" y="2206326"/>
            <a:ext cx="1540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kJ·mol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－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8438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6" grpId="0"/>
      <p:bldP spid="6" grpId="1"/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574" y="2803858"/>
            <a:ext cx="11335913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 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mol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H—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键断裂为气态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原子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,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发生的能量变化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  <a:endParaRPr lang="en-US" altLang="zh-CN" sz="2800" u="sng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表中共价键最难断裂的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最易断裂的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由表中键能大小数据说明键能与分子稳定性的关系：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HCl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HBr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的键能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依次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说明四种分子的稳定性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依次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分子很稳定，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最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分解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分子最不稳定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分解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6574" y="26144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根据下表中的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H—X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键的键能回答下列问题：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32739597"/>
              </p:ext>
            </p:extLst>
          </p:nvPr>
        </p:nvGraphicFramePr>
        <p:xfrm>
          <a:off x="1630711" y="1125537"/>
          <a:ext cx="8712967" cy="1584178"/>
        </p:xfrm>
        <a:graphic>
          <a:graphicData uri="http://schemas.openxmlformats.org/drawingml/2006/table">
            <a:tbl>
              <a:tblPr/>
              <a:tblGrid>
                <a:gridCol w="2669891"/>
                <a:gridCol w="1441180"/>
                <a:gridCol w="1576241"/>
                <a:gridCol w="1594357"/>
                <a:gridCol w="1431298"/>
              </a:tblGrid>
              <a:tr h="79208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共价键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H—F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H—</a:t>
                      </a:r>
                      <a:r>
                        <a:rPr lang="en-US" sz="2800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Cl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H—Br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H—I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8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键能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/kJ·mol</a:t>
                      </a:r>
                      <a:r>
                        <a:rPr lang="zh-CN" sz="2800" kern="100" baseline="300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－</a:t>
                      </a:r>
                      <a:r>
                        <a:rPr lang="en-US" sz="2800" kern="100" baseline="30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568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431.8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366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298.7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9479582" y="2905780"/>
            <a:ext cx="21194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吸收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863.6 kJ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6099" y="355464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的能量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31365" y="4212357"/>
            <a:ext cx="10038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H—F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111430" y="4202718"/>
            <a:ext cx="9236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H—I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85864" y="548152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减小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895406" y="547929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减弱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38622" y="608456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难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72377" y="608456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易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5872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9" grpId="0"/>
      <p:bldP spid="9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6574" y="521163"/>
            <a:ext cx="11161240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键长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键长是指形成共价键的两个原子之间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，因此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决定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化学键的键长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小，共价键的键长越短。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键长与共价键的稳定性之间的关系：共价键的键长越短，往往键能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越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这表明共价键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越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反之亦然。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下列三种分子中：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Br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，共价键的键长最长的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宋体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键能最大的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宋体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40252" y="126955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核间距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24030" y="126732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原子半径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45904" y="190810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原子半径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9097" y="315128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大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05930" y="319460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稳定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857259" y="378983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③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64509" y="443790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①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1815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78582" y="693490"/>
            <a:ext cx="10941320" cy="288076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6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键角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6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键角是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指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                                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在多原子分子中键角是一定的，这表明共价键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具有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性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，因此键角决定着共价分子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27552" y="1485578"/>
            <a:ext cx="66479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在多原子分子中，两个共价键之间的夹角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00507" y="218660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方向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70670" y="288230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立体构型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9433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06574" y="26144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根据立体构型填写下列分子的键角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51555671"/>
              </p:ext>
            </p:extLst>
          </p:nvPr>
        </p:nvGraphicFramePr>
        <p:xfrm>
          <a:off x="1558704" y="1125538"/>
          <a:ext cx="8856981" cy="4896542"/>
        </p:xfrm>
        <a:graphic>
          <a:graphicData uri="http://schemas.openxmlformats.org/drawingml/2006/table">
            <a:tbl>
              <a:tblPr/>
              <a:tblGrid>
                <a:gridCol w="2836973"/>
                <a:gridCol w="2081479"/>
                <a:gridCol w="3938529"/>
              </a:tblGrid>
              <a:tr h="85217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分子立体构型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键角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实例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21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正四面体形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CH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、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CCl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69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平面形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苯、乙烯、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BF</a:t>
                      </a:r>
                      <a:r>
                        <a:rPr lang="en-US" sz="2800" kern="100" baseline="-25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等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880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三角锥形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NH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880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V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形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角形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H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O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761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直线形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CO</a:t>
                      </a:r>
                      <a:r>
                        <a:rPr lang="en-US" sz="2800" kern="100" baseline="-25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、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CS</a:t>
                      </a:r>
                      <a:r>
                        <a:rPr lang="en-US" sz="2800" kern="100" baseline="-25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、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CH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≡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CH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4602088" y="2143175"/>
            <a:ext cx="18004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109°28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′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03333" y="2997746"/>
            <a:ext cx="1082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120°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15086" y="3717826"/>
            <a:ext cx="1082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107°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15086" y="4490750"/>
            <a:ext cx="1082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105°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996036" y="5335796"/>
            <a:ext cx="1082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180°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4474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10" grpId="0"/>
      <p:bldP spid="10" grpId="1"/>
      <p:bldP spid="13" grpId="0"/>
      <p:bldP spid="13" grpId="1"/>
      <p:bldP spid="15" grpId="0"/>
      <p:bldP spid="15" grpId="1"/>
    </p:bld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5950</TotalTime>
  <Words>2475</Words>
  <Application>Microsoft Office PowerPoint</Application>
  <PresentationFormat>自定义</PresentationFormat>
  <Paragraphs>366</Paragraphs>
  <Slides>32</Slides>
  <Notes>13</Notes>
  <HiddenSlides>2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7_Office 主题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2014-11-27T01:03:00Z</dcterms:created>
  <dcterms:modified xsi:type="dcterms:W3CDTF">2017-10-13T12:37:14Z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2052-10.1.0.5458</vt:lpwstr>
  </property>
</Properties>
</file>