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ustom.xml" ContentType="application/vnd.openxmlformats-officedocument.custom-propertie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5"/>
  </p:notesMasterIdLst>
  <p:handoutMasterIdLst>
    <p:handoutMasterId r:id="rId36"/>
  </p:handoutMasterIdLst>
  <p:sldIdLst>
    <p:sldId id="672" r:id="rId2"/>
    <p:sldId id="1136" r:id="rId3"/>
    <p:sldId id="1143" r:id="rId4"/>
    <p:sldId id="1142" r:id="rId5"/>
    <p:sldId id="1186" r:id="rId6"/>
    <p:sldId id="1144" r:id="rId7"/>
    <p:sldId id="1145" r:id="rId8"/>
    <p:sldId id="1191" r:id="rId9"/>
    <p:sldId id="1192" r:id="rId10"/>
    <p:sldId id="1146" r:id="rId11"/>
    <p:sldId id="1188" r:id="rId12"/>
    <p:sldId id="1154" r:id="rId13"/>
    <p:sldId id="1155" r:id="rId14"/>
    <p:sldId id="1157" r:id="rId15"/>
    <p:sldId id="1160" r:id="rId16"/>
    <p:sldId id="1113" r:id="rId17"/>
    <p:sldId id="1170" r:id="rId18"/>
    <p:sldId id="1171" r:id="rId19"/>
    <p:sldId id="1172" r:id="rId20"/>
    <p:sldId id="1164" r:id="rId21"/>
    <p:sldId id="1173" r:id="rId22"/>
    <p:sldId id="1169" r:id="rId23"/>
    <p:sldId id="1174" r:id="rId24"/>
    <p:sldId id="1176" r:id="rId25"/>
    <p:sldId id="1140" r:id="rId26"/>
    <p:sldId id="1187" r:id="rId27"/>
    <p:sldId id="1182" r:id="rId28"/>
    <p:sldId id="1183" r:id="rId29"/>
    <p:sldId id="1189" r:id="rId30"/>
    <p:sldId id="1184" r:id="rId31"/>
    <p:sldId id="1185" r:id="rId32"/>
    <p:sldId id="1190" r:id="rId33"/>
    <p:sldId id="1141" r:id="rId34"/>
  </p:sldIdLst>
  <p:sldSz cx="12190413" cy="6859588"/>
  <p:notesSz cx="6858000" cy="9144000"/>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1">
          <p15:clr>
            <a:srgbClr val="A4A3A4"/>
          </p15:clr>
        </p15:guide>
        <p15:guide id="2" pos="384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00CC"/>
    <a:srgbClr val="9CFCD7"/>
    <a:srgbClr val="00CCFF"/>
    <a:srgbClr val="B4C7E7"/>
    <a:srgbClr val="FFD966"/>
    <a:srgbClr val="F3EFE5"/>
    <a:srgbClr val="FF9900"/>
    <a:srgbClr val="9BBD59"/>
    <a:srgbClr val="7BC14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31" autoAdjust="0"/>
    <p:restoredTop sz="81395" autoAdjust="0"/>
  </p:normalViewPr>
  <p:slideViewPr>
    <p:cSldViewPr>
      <p:cViewPr>
        <p:scale>
          <a:sx n="100" d="100"/>
          <a:sy n="100" d="100"/>
        </p:scale>
        <p:origin x="-180" y="390"/>
      </p:cViewPr>
      <p:guideLst>
        <p:guide orient="horz" pos="2161"/>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0" d="100"/>
          <a:sy n="70" d="100"/>
        </p:scale>
        <p:origin x="3240" y="7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D594FB-2808-45A5-BDC8-80C0F481B27E}" type="datetimeFigureOut">
              <a:rPr lang="zh-CN" altLang="en-US" smtClean="0"/>
              <a:pPr/>
              <a:t>2017/10/13</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5B4082-C5AE-46D0-A000-D929E8B25956}" type="slidenum">
              <a:rPr lang="zh-CN" altLang="en-US" smtClean="0"/>
              <a:pPr/>
              <a:t>‹#›</a:t>
            </a:fld>
            <a:endParaRPr lang="zh-CN" altLang="en-US"/>
          </a:p>
        </p:txBody>
      </p:sp>
    </p:spTree>
    <p:extLst>
      <p:ext uri="{BB962C8B-B14F-4D97-AF65-F5344CB8AC3E}">
        <p14:creationId xmlns:p14="http://schemas.microsoft.com/office/powerpoint/2010/main" xmlns="" val="7381113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FAA0F-2349-45DA-9EBD-9D94C9A1CFA0}" type="datetimeFigureOut">
              <a:rPr lang="zh-CN" altLang="en-US" smtClean="0"/>
              <a:pPr/>
              <a:t>2017/10/13</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7086-15D0-443D-AF17-A3F21825C045}" type="slidenum">
              <a:rPr lang="zh-CN" altLang="en-US" smtClean="0"/>
              <a:pPr/>
              <a:t>‹#›</a:t>
            </a:fld>
            <a:endParaRPr lang="zh-CN" altLang="en-US"/>
          </a:p>
        </p:txBody>
      </p:sp>
    </p:spTree>
    <p:extLst>
      <p:ext uri="{BB962C8B-B14F-4D97-AF65-F5344CB8AC3E}">
        <p14:creationId xmlns:p14="http://schemas.microsoft.com/office/powerpoint/2010/main" xmlns="" val="2725096833"/>
      </p:ext>
    </p:extLst>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a:t>
            </a:fld>
            <a:endParaRPr lang="zh-CN" altLang="en-US"/>
          </a:p>
        </p:txBody>
      </p:sp>
    </p:spTree>
    <p:extLst>
      <p:ext uri="{BB962C8B-B14F-4D97-AF65-F5344CB8AC3E}">
        <p14:creationId xmlns:p14="http://schemas.microsoft.com/office/powerpoint/2010/main" xmlns="" val="11835622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10</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11</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12</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13</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14</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15</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5</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6</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7</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8</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9</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6_标题幻灯片">
    <p:bg>
      <p:bgPr>
        <a:solidFill>
          <a:srgbClr val="F3EFE5"/>
        </a:solidFill>
        <a:effectLst/>
      </p:bgPr>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3EFE5"/>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2" r:id="rId2"/>
  </p:sldLayoutIdLst>
  <p:timing>
    <p:tnLst>
      <p:par>
        <p:cTn id="1" dur="indefinite" restart="never" nodeType="tmRoot"/>
      </p:par>
    </p:tnLst>
  </p:timing>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2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slide" Target="slide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6.xml"/><Relationship Id="rId1" Type="http://schemas.openxmlformats.org/officeDocument/2006/relationships/slideLayout" Target="../slideLayouts/slideLayout2.x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s>
</file>

<file path=ppt/slides/_rels/slide27.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6.xml"/><Relationship Id="rId1" Type="http://schemas.openxmlformats.org/officeDocument/2006/relationships/slideLayout" Target="../slideLayouts/slideLayout2.x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s>
</file>

<file path=ppt/slides/_rels/slide28.xml.rels><?xml version="1.0" encoding="UTF-8" standalone="yes"?>
<Relationships xmlns="http://schemas.openxmlformats.org/package/2006/relationships"><Relationship Id="rId3" Type="http://schemas.openxmlformats.org/officeDocument/2006/relationships/slide" Target="slide27.xml"/><Relationship Id="rId7" Type="http://schemas.openxmlformats.org/officeDocument/2006/relationships/slide" Target="slide29.xml"/><Relationship Id="rId2" Type="http://schemas.openxmlformats.org/officeDocument/2006/relationships/slide" Target="slide26.xml"/><Relationship Id="rId1" Type="http://schemas.openxmlformats.org/officeDocument/2006/relationships/slideLayout" Target="../slideLayouts/slideLayout2.x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s>
</file>

<file path=ppt/slides/_rels/slide29.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6.xml"/><Relationship Id="rId1" Type="http://schemas.openxmlformats.org/officeDocument/2006/relationships/slideLayout" Target="../slideLayouts/slideLayout2.x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slide" Target="slide25.xml"/><Relationship Id="rId4" Type="http://schemas.openxmlformats.org/officeDocument/2006/relationships/slide" Target="slide4.xml"/></Relationships>
</file>

<file path=ppt/slides/_rels/slide30.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6.xml"/><Relationship Id="rId1" Type="http://schemas.openxmlformats.org/officeDocument/2006/relationships/slideLayout" Target="../slideLayouts/slideLayout2.x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s>
</file>

<file path=ppt/slides/_rels/slide3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slide" Target="slide27.xml"/><Relationship Id="rId7" Type="http://schemas.openxmlformats.org/officeDocument/2006/relationships/slide" Target="slide3.xml"/><Relationship Id="rId2" Type="http://schemas.openxmlformats.org/officeDocument/2006/relationships/slide" Target="slide26.xml"/><Relationship Id="rId1" Type="http://schemas.openxmlformats.org/officeDocument/2006/relationships/slideLayout" Target="../slideLayouts/slideLayout2.xml"/><Relationship Id="rId6" Type="http://schemas.openxmlformats.org/officeDocument/2006/relationships/slide" Target="slide31.xml"/><Relationship Id="rId5" Type="http://schemas.openxmlformats.org/officeDocument/2006/relationships/slide" Target="slide30.xml"/><Relationship Id="rId10" Type="http://schemas.openxmlformats.org/officeDocument/2006/relationships/image" Target="../media/image13.png"/><Relationship Id="rId4" Type="http://schemas.openxmlformats.org/officeDocument/2006/relationships/slide" Target="slide28.xml"/><Relationship Id="rId9" Type="http://schemas.openxmlformats.org/officeDocument/2006/relationships/slide" Target="slide32.xml"/></Relationships>
</file>

<file path=ppt/slides/_rels/slide3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slide" Target="slide27.xml"/><Relationship Id="rId7" Type="http://schemas.openxmlformats.org/officeDocument/2006/relationships/slide" Target="slide3.xml"/><Relationship Id="rId2" Type="http://schemas.openxmlformats.org/officeDocument/2006/relationships/slide" Target="slide26.xml"/><Relationship Id="rId1" Type="http://schemas.openxmlformats.org/officeDocument/2006/relationships/slideLayout" Target="../slideLayouts/slideLayout2.x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 Id="rId9" Type="http://schemas.openxmlformats.org/officeDocument/2006/relationships/image" Target="../media/image13.png"/></Relationships>
</file>

<file path=ppt/slides/_rels/slide3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ideo" Target="file:///I:\10.13\&#20154;&#25945;&#29256;&#39640;&#20013;&#21270;&#23398;&#36873;&#20462;3&#35838;&#20214;&#31532;&#20108;&#31456;\&#31532;&#20108;&#31456;%20%20&#31532;&#19977;&#33410;%20%20&#31532;1&#35838;&#26102;\&#38750;&#26497;&#24615;&#20998;&#23376;.swf" TargetMode="External"/><Relationship Id="rId5" Type="http://schemas.openxmlformats.org/officeDocument/2006/relationships/image" Target="../media/image4.png"/><Relationship Id="rId4" Type="http://schemas.openxmlformats.org/officeDocument/2006/relationships/slide" Target="slide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video" Target="file:///I:\10.13\&#20154;&#25945;&#29256;&#39640;&#20013;&#21270;&#23398;&#36873;&#20462;3&#35838;&#20214;&#31532;&#20108;&#31456;\&#31532;&#20108;&#31456;%20%20&#31532;&#19977;&#33410;%20%20&#31532;1&#35838;&#26102;\&#26497;&#24615;&#20998;&#23376;.swf" TargetMode="Externa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3" cstate="print">
            <a:extLst>
              <a:ext uri="{28A0092B-C50C-407E-A947-70E740481C1C}">
                <a14:useLocalDpi xmlns:a14="http://schemas.microsoft.com/office/drawing/2010/main" xmlns="" val="0"/>
              </a:ext>
            </a:extLst>
          </a:blip>
          <a:srcRect l="62" t="12533" b="13198"/>
          <a:stretch/>
        </p:blipFill>
        <p:spPr>
          <a:xfrm>
            <a:off x="-9526" y="0"/>
            <a:ext cx="12197971" cy="6798766"/>
          </a:xfrm>
          <a:prstGeom prst="rect">
            <a:avLst/>
          </a:prstGeom>
        </p:spPr>
      </p:pic>
      <p:grpSp>
        <p:nvGrpSpPr>
          <p:cNvPr id="7" name="组合 6"/>
          <p:cNvGrpSpPr/>
          <p:nvPr/>
        </p:nvGrpSpPr>
        <p:grpSpPr>
          <a:xfrm>
            <a:off x="-794" y="5506767"/>
            <a:ext cx="12192000" cy="1375395"/>
            <a:chOff x="-1524000" y="2705990"/>
            <a:chExt cx="12192000" cy="1375395"/>
          </a:xfrm>
        </p:grpSpPr>
        <p:cxnSp>
          <p:nvCxnSpPr>
            <p:cNvPr id="8" name="直接连接符 7"/>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524000" y="2705990"/>
              <a:ext cx="12192000" cy="1375395"/>
              <a:chOff x="-1524000" y="2705990"/>
              <a:chExt cx="12192000" cy="1375395"/>
            </a:xfrm>
          </p:grpSpPr>
          <p:sp>
            <p:nvSpPr>
              <p:cNvPr id="10" name="矩形 9"/>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 name="标题 2"/>
          <p:cNvSpPr txBox="1">
            <a:spLocks/>
          </p:cNvSpPr>
          <p:nvPr/>
        </p:nvSpPr>
        <p:spPr>
          <a:xfrm>
            <a:off x="3017750" y="6114856"/>
            <a:ext cx="9173456" cy="683910"/>
          </a:xfrm>
          <a:prstGeom prst="rect">
            <a:avLst/>
          </a:prstGeom>
        </p:spPr>
        <p:txBody>
          <a:bodyPr>
            <a:noAutofit/>
          </a:bodyPr>
          <a:lstStyle>
            <a:lvl1pPr algn="ctr" defTabSz="1218565" rtl="0" eaLnBrk="1" latinLnBrk="0" hangingPunct="1">
              <a:spcBef>
                <a:spcPct val="0"/>
              </a:spcBef>
              <a:buNone/>
              <a:defRPr sz="5900" kern="1200">
                <a:solidFill>
                  <a:schemeClr val="tx1"/>
                </a:solidFill>
                <a:latin typeface="+mj-lt"/>
                <a:ea typeface="+mj-ea"/>
                <a:cs typeface="+mj-cs"/>
              </a:defRPr>
            </a:lvl1pPr>
          </a:lstStyle>
          <a:p>
            <a:pPr algn="l">
              <a:tabLst>
                <a:tab pos="2250440" algn="l"/>
              </a:tabLst>
            </a:pPr>
            <a:r>
              <a:rPr lang="zh-CN" altLang="en-US" sz="3800" b="1" kern="100" dirty="0" smtClean="0">
                <a:solidFill>
                  <a:schemeClr val="bg2">
                    <a:lumMod val="25000"/>
                  </a:schemeClr>
                </a:solidFill>
                <a:latin typeface="+mn-lt"/>
                <a:ea typeface="微软雅黑" pitchFamily="34" charset="-122"/>
                <a:cs typeface="Times New Roman"/>
              </a:rPr>
              <a:t>第</a:t>
            </a:r>
            <a:r>
              <a:rPr lang="en-US" altLang="zh-CN" sz="3800" b="1" kern="100" dirty="0" smtClean="0">
                <a:solidFill>
                  <a:schemeClr val="bg2">
                    <a:lumMod val="25000"/>
                  </a:schemeClr>
                </a:solidFill>
                <a:latin typeface="+mn-lt"/>
                <a:ea typeface="微软雅黑" pitchFamily="34" charset="-122"/>
                <a:cs typeface="Times New Roman"/>
              </a:rPr>
              <a:t>1</a:t>
            </a:r>
            <a:r>
              <a:rPr lang="zh-CN" altLang="en-US" sz="3800" b="1" kern="100" dirty="0" smtClean="0">
                <a:solidFill>
                  <a:schemeClr val="bg2">
                    <a:lumMod val="25000"/>
                  </a:schemeClr>
                </a:solidFill>
                <a:latin typeface="+mn-lt"/>
                <a:ea typeface="微软雅黑" pitchFamily="34" charset="-122"/>
                <a:cs typeface="Times New Roman"/>
              </a:rPr>
              <a:t>课时</a:t>
            </a:r>
            <a:r>
              <a:rPr lang="zh-CN" altLang="en-US" sz="3800" b="1" kern="100" dirty="0">
                <a:solidFill>
                  <a:schemeClr val="bg2">
                    <a:lumMod val="25000"/>
                  </a:schemeClr>
                </a:solidFill>
                <a:latin typeface="+mn-lt"/>
                <a:ea typeface="微软雅黑" pitchFamily="34" charset="-122"/>
                <a:cs typeface="Times New Roman"/>
              </a:rPr>
              <a:t>　</a:t>
            </a:r>
            <a:r>
              <a:rPr lang="zh-CN" altLang="zh-CN" sz="3800" b="1" kern="100" dirty="0" smtClean="0">
                <a:solidFill>
                  <a:schemeClr val="bg2">
                    <a:lumMod val="25000"/>
                  </a:schemeClr>
                </a:solidFill>
                <a:latin typeface="+mn-lt"/>
                <a:ea typeface="微软雅黑" pitchFamily="34" charset="-122"/>
                <a:cs typeface="Times New Roman"/>
              </a:rPr>
              <a:t>键</a:t>
            </a:r>
            <a:r>
              <a:rPr lang="zh-CN" altLang="zh-CN" sz="3800" b="1" kern="100" dirty="0">
                <a:solidFill>
                  <a:schemeClr val="bg2">
                    <a:lumMod val="25000"/>
                  </a:schemeClr>
                </a:solidFill>
                <a:latin typeface="+mn-lt"/>
                <a:ea typeface="微软雅黑" pitchFamily="34" charset="-122"/>
                <a:cs typeface="Times New Roman"/>
              </a:rPr>
              <a:t>的极性、分子极性、范德华力</a:t>
            </a:r>
            <a:endParaRPr lang="zh-CN" altLang="en-US" sz="3800" b="1" kern="100" dirty="0">
              <a:solidFill>
                <a:schemeClr val="bg2">
                  <a:lumMod val="25000"/>
                </a:schemeClr>
              </a:solidFill>
              <a:latin typeface="+mn-lt"/>
              <a:ea typeface="微软雅黑" pitchFamily="34" charset="-122"/>
              <a:cs typeface="Times New Roman"/>
            </a:endParaRPr>
          </a:p>
        </p:txBody>
      </p:sp>
      <p:sp>
        <p:nvSpPr>
          <p:cNvPr id="15" name="副标题 3"/>
          <p:cNvSpPr txBox="1">
            <a:spLocks/>
          </p:cNvSpPr>
          <p:nvPr/>
        </p:nvSpPr>
        <p:spPr>
          <a:xfrm>
            <a:off x="3017750" y="5588963"/>
            <a:ext cx="5885606" cy="504056"/>
          </a:xfrm>
          <a:prstGeom prst="rect">
            <a:avLst/>
          </a:prstGeom>
        </p:spPr>
        <p:txBody>
          <a:bodyPr anchor="ctr">
            <a:noAutofit/>
          </a:bodyPr>
          <a:lstStyle>
            <a:lvl1pPr marL="457200" indent="-457200" algn="l" defTabSz="1218565"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marL="0" indent="0">
              <a:buNone/>
            </a:pPr>
            <a:r>
              <a:rPr lang="zh-CN" altLang="en-US" sz="2400" dirty="0" smtClean="0">
                <a:solidFill>
                  <a:schemeClr val="bg2">
                    <a:lumMod val="25000"/>
                  </a:schemeClr>
                </a:solidFill>
                <a:latin typeface="+mj-ea"/>
                <a:ea typeface="+mj-ea"/>
              </a:rPr>
              <a:t>第二章</a:t>
            </a:r>
            <a:r>
              <a:rPr lang="zh-CN" altLang="zh-CN" sz="2400" dirty="0">
                <a:solidFill>
                  <a:schemeClr val="bg2">
                    <a:lumMod val="25000"/>
                  </a:schemeClr>
                </a:solidFill>
                <a:latin typeface="+mj-ea"/>
                <a:ea typeface="+mj-ea"/>
              </a:rPr>
              <a:t>　</a:t>
            </a:r>
            <a:r>
              <a:rPr lang="zh-CN" altLang="zh-CN" sz="2400" dirty="0" smtClean="0">
                <a:solidFill>
                  <a:schemeClr val="bg2">
                    <a:lumMod val="25000"/>
                  </a:schemeClr>
                </a:solidFill>
                <a:latin typeface="+mj-ea"/>
                <a:ea typeface="+mj-ea"/>
              </a:rPr>
              <a:t>第</a:t>
            </a:r>
            <a:r>
              <a:rPr lang="zh-CN" altLang="en-US" sz="2400" dirty="0" smtClean="0">
                <a:solidFill>
                  <a:schemeClr val="bg2">
                    <a:lumMod val="25000"/>
                  </a:schemeClr>
                </a:solidFill>
                <a:latin typeface="+mj-ea"/>
                <a:ea typeface="+mj-ea"/>
              </a:rPr>
              <a:t>三</a:t>
            </a:r>
            <a:r>
              <a:rPr lang="zh-CN" altLang="zh-CN" sz="2400" dirty="0" smtClean="0">
                <a:solidFill>
                  <a:schemeClr val="bg2">
                    <a:lumMod val="25000"/>
                  </a:schemeClr>
                </a:solidFill>
                <a:latin typeface="+mj-ea"/>
                <a:ea typeface="+mj-ea"/>
              </a:rPr>
              <a:t>节</a:t>
            </a:r>
            <a:r>
              <a:rPr lang="zh-CN" altLang="zh-CN" sz="2400">
                <a:solidFill>
                  <a:schemeClr val="bg2">
                    <a:lumMod val="25000"/>
                  </a:schemeClr>
                </a:solidFill>
                <a:latin typeface="+mj-ea"/>
                <a:ea typeface="+mj-ea"/>
              </a:rPr>
              <a:t>　</a:t>
            </a:r>
            <a:r>
              <a:rPr lang="zh-CN" altLang="zh-CN" sz="2400" smtClean="0">
                <a:solidFill>
                  <a:schemeClr val="bg2">
                    <a:lumMod val="25000"/>
                  </a:schemeClr>
                </a:solidFill>
                <a:latin typeface="+mj-ea"/>
                <a:ea typeface="+mj-ea"/>
              </a:rPr>
              <a:t>分子</a:t>
            </a:r>
            <a:r>
              <a:rPr lang="zh-CN" altLang="zh-CN" sz="2400" dirty="0">
                <a:solidFill>
                  <a:schemeClr val="bg2">
                    <a:lumMod val="25000"/>
                  </a:schemeClr>
                </a:solidFill>
                <a:latin typeface="+mj-ea"/>
                <a:ea typeface="+mj-ea"/>
              </a:rPr>
              <a:t>的性质</a:t>
            </a:r>
            <a:endParaRPr lang="zh-CN" altLang="en-US" sz="2400" dirty="0">
              <a:solidFill>
                <a:schemeClr val="bg2">
                  <a:lumMod val="2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97049" y="189434"/>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常见</a:t>
            </a:r>
            <a:r>
              <a:rPr lang="en-US" altLang="zh-CN" sz="2800" kern="100" dirty="0" err="1">
                <a:latin typeface="Times New Roman"/>
                <a:ea typeface="华文细黑"/>
                <a:cs typeface="Courier New"/>
              </a:rPr>
              <a:t>AB</a:t>
            </a:r>
            <a:r>
              <a:rPr lang="en-US" altLang="zh-CN" sz="2800" i="1" kern="100" baseline="-25000" dirty="0" err="1">
                <a:latin typeface="Times New Roman"/>
                <a:ea typeface="华文细黑"/>
                <a:cs typeface="Courier New"/>
              </a:rPr>
              <a:t>n</a:t>
            </a:r>
            <a:r>
              <a:rPr lang="zh-CN" altLang="zh-CN" sz="2800" kern="100" dirty="0">
                <a:latin typeface="Times New Roman"/>
                <a:ea typeface="华文细黑"/>
                <a:cs typeface="Times New Roman"/>
              </a:rPr>
              <a:t>型分子的极性</a:t>
            </a:r>
            <a:endParaRPr lang="zh-CN" altLang="zh-CN" sz="1050" kern="100" dirty="0">
              <a:effectLst/>
              <a:latin typeface="宋体"/>
              <a:cs typeface="Courier New"/>
            </a:endParaRPr>
          </a:p>
        </p:txBody>
      </p:sp>
      <p:graphicFrame>
        <p:nvGraphicFramePr>
          <p:cNvPr id="3" name="表格 2"/>
          <p:cNvGraphicFramePr>
            <a:graphicFrameLocks noGrp="1"/>
          </p:cNvGraphicFramePr>
          <p:nvPr>
            <p:extLst>
              <p:ext uri="{D42A27DB-BD31-4B8C-83A1-F6EECF244321}">
                <p14:modId xmlns:p14="http://schemas.microsoft.com/office/powerpoint/2010/main" xmlns="" val="215275428"/>
              </p:ext>
            </p:extLst>
          </p:nvPr>
        </p:nvGraphicFramePr>
        <p:xfrm>
          <a:off x="550590" y="1053529"/>
          <a:ext cx="11305256" cy="5256585"/>
        </p:xfrm>
        <a:graphic>
          <a:graphicData uri="http://schemas.openxmlformats.org/drawingml/2006/table">
            <a:tbl>
              <a:tblPr/>
              <a:tblGrid>
                <a:gridCol w="1686209"/>
                <a:gridCol w="2634271"/>
                <a:gridCol w="1080120"/>
                <a:gridCol w="1665577"/>
                <a:gridCol w="1848248"/>
                <a:gridCol w="2390831"/>
              </a:tblGrid>
              <a:tr h="1224136">
                <a:tc>
                  <a:txBody>
                    <a:bodyPr/>
                    <a:lstStyle/>
                    <a:p>
                      <a:pPr algn="ctr">
                        <a:lnSpc>
                          <a:spcPct val="150000"/>
                        </a:lnSpc>
                        <a:spcAft>
                          <a:spcPts val="0"/>
                        </a:spcAft>
                      </a:pPr>
                      <a:r>
                        <a:rPr lang="zh-CN" sz="2800" kern="100" dirty="0">
                          <a:effectLst/>
                          <a:latin typeface="Times New Roman"/>
                          <a:ea typeface="华文细黑"/>
                          <a:cs typeface="Times New Roman"/>
                        </a:rPr>
                        <a:t>分子类型</a:t>
                      </a:r>
                      <a:endParaRPr lang="zh-CN" sz="2800" kern="100" dirty="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dirty="0">
                          <a:effectLst/>
                          <a:latin typeface="Times New Roman"/>
                          <a:ea typeface="华文细黑"/>
                          <a:cs typeface="Times New Roman"/>
                        </a:rPr>
                        <a:t>分子空间构型</a:t>
                      </a:r>
                      <a:endParaRPr lang="zh-CN" sz="2800" kern="100" dirty="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键角</a:t>
                      </a:r>
                      <a:endParaRPr lang="zh-CN" sz="2800" kern="10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键的极性</a:t>
                      </a:r>
                      <a:endParaRPr lang="zh-CN" sz="2800" kern="10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分子极性</a:t>
                      </a:r>
                      <a:endParaRPr lang="zh-CN" sz="2800" kern="10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常见物质</a:t>
                      </a:r>
                      <a:endParaRPr lang="zh-CN" sz="2800" kern="10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24136">
                <a:tc>
                  <a:txBody>
                    <a:bodyPr/>
                    <a:lstStyle/>
                    <a:p>
                      <a:pPr algn="ctr">
                        <a:lnSpc>
                          <a:spcPct val="150000"/>
                        </a:lnSpc>
                        <a:spcAft>
                          <a:spcPts val="0"/>
                        </a:spcAft>
                      </a:pPr>
                      <a:r>
                        <a:rPr lang="en-US" sz="2800" kern="100">
                          <a:effectLst/>
                          <a:latin typeface="Times New Roman"/>
                          <a:ea typeface="华文细黑"/>
                          <a:cs typeface="Courier New"/>
                        </a:rPr>
                        <a:t>A</a:t>
                      </a:r>
                      <a:r>
                        <a:rPr lang="en-US" sz="2800" kern="100" baseline="-25000">
                          <a:effectLst/>
                          <a:latin typeface="Times New Roman"/>
                          <a:ea typeface="华文细黑"/>
                          <a:cs typeface="Courier New"/>
                        </a:rPr>
                        <a:t>2</a:t>
                      </a:r>
                      <a:endParaRPr lang="zh-CN" sz="2800" kern="10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直线形</a:t>
                      </a:r>
                      <a:r>
                        <a:rPr lang="en-US" sz="2800" kern="100">
                          <a:effectLst/>
                          <a:latin typeface="Times New Roman"/>
                          <a:ea typeface="华文细黑"/>
                          <a:cs typeface="Courier New"/>
                        </a:rPr>
                        <a:t>(</a:t>
                      </a:r>
                      <a:r>
                        <a:rPr lang="zh-CN" sz="2800" kern="100">
                          <a:effectLst/>
                          <a:latin typeface="Times New Roman"/>
                          <a:ea typeface="华文细黑"/>
                          <a:cs typeface="Times New Roman"/>
                        </a:rPr>
                        <a:t>对称</a:t>
                      </a:r>
                      <a:r>
                        <a:rPr lang="en-US" sz="2800" kern="100">
                          <a:effectLst/>
                          <a:latin typeface="Times New Roman"/>
                          <a:ea typeface="华文细黑"/>
                          <a:cs typeface="Courier New"/>
                        </a:rPr>
                        <a:t>)</a:t>
                      </a:r>
                      <a:endParaRPr lang="zh-CN" sz="2800" kern="10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a:t>
                      </a:r>
                      <a:endParaRPr lang="zh-CN" sz="2800" kern="10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dirty="0">
                          <a:effectLst/>
                          <a:latin typeface="Times New Roman"/>
                          <a:ea typeface="华文细黑"/>
                          <a:cs typeface="Times New Roman"/>
                        </a:rPr>
                        <a:t>非极性键</a:t>
                      </a:r>
                      <a:endParaRPr lang="zh-CN" sz="2800" kern="100" dirty="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非极性分子</a:t>
                      </a:r>
                      <a:endParaRPr lang="zh-CN" sz="2800" kern="10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H</a:t>
                      </a:r>
                      <a:r>
                        <a:rPr lang="en-US" sz="2800" kern="100" baseline="-25000">
                          <a:effectLst/>
                          <a:latin typeface="Times New Roman"/>
                          <a:ea typeface="华文细黑"/>
                          <a:cs typeface="Courier New"/>
                        </a:rPr>
                        <a:t>2</a:t>
                      </a:r>
                      <a:r>
                        <a:rPr lang="zh-CN" sz="2800" kern="100">
                          <a:effectLst/>
                          <a:latin typeface="Times New Roman"/>
                          <a:ea typeface="华文细黑"/>
                          <a:cs typeface="Times New Roman"/>
                        </a:rPr>
                        <a:t>、</a:t>
                      </a:r>
                      <a:r>
                        <a:rPr lang="en-US" sz="2800" kern="100">
                          <a:effectLst/>
                          <a:latin typeface="Times New Roman"/>
                          <a:ea typeface="华文细黑"/>
                          <a:cs typeface="Courier New"/>
                        </a:rPr>
                        <a:t>O</a:t>
                      </a:r>
                      <a:r>
                        <a:rPr lang="en-US" sz="2800" kern="100" baseline="-25000">
                          <a:effectLst/>
                          <a:latin typeface="Times New Roman"/>
                          <a:ea typeface="华文细黑"/>
                          <a:cs typeface="Courier New"/>
                        </a:rPr>
                        <a:t>2</a:t>
                      </a:r>
                      <a:r>
                        <a:rPr lang="zh-CN" sz="2800" kern="100">
                          <a:effectLst/>
                          <a:latin typeface="Times New Roman"/>
                          <a:ea typeface="华文细黑"/>
                          <a:cs typeface="Times New Roman"/>
                        </a:rPr>
                        <a:t>、</a:t>
                      </a:r>
                      <a:r>
                        <a:rPr lang="en-US" sz="2800" kern="100">
                          <a:effectLst/>
                          <a:latin typeface="Times New Roman"/>
                          <a:ea typeface="华文细黑"/>
                          <a:cs typeface="Courier New"/>
                        </a:rPr>
                        <a:t>N</a:t>
                      </a:r>
                      <a:r>
                        <a:rPr lang="en-US" sz="2800" kern="100" baseline="-25000">
                          <a:effectLst/>
                          <a:latin typeface="Times New Roman"/>
                          <a:ea typeface="华文细黑"/>
                          <a:cs typeface="Courier New"/>
                        </a:rPr>
                        <a:t>2</a:t>
                      </a:r>
                      <a:r>
                        <a:rPr lang="zh-CN" sz="2800" kern="100">
                          <a:effectLst/>
                          <a:latin typeface="Times New Roman"/>
                          <a:ea typeface="华文细黑"/>
                          <a:cs typeface="Times New Roman"/>
                        </a:rPr>
                        <a:t>等</a:t>
                      </a:r>
                      <a:endParaRPr lang="zh-CN" sz="2800" kern="10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55195">
                <a:tc>
                  <a:txBody>
                    <a:bodyPr/>
                    <a:lstStyle/>
                    <a:p>
                      <a:pPr algn="ctr">
                        <a:lnSpc>
                          <a:spcPct val="150000"/>
                        </a:lnSpc>
                        <a:spcAft>
                          <a:spcPts val="0"/>
                        </a:spcAft>
                      </a:pPr>
                      <a:r>
                        <a:rPr lang="en-US" sz="2800" kern="100">
                          <a:effectLst/>
                          <a:latin typeface="Times New Roman"/>
                          <a:ea typeface="华文细黑"/>
                          <a:cs typeface="Courier New"/>
                        </a:rPr>
                        <a:t>AB</a:t>
                      </a:r>
                      <a:endParaRPr lang="zh-CN" sz="2800" kern="10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直线形</a:t>
                      </a:r>
                      <a:r>
                        <a:rPr lang="en-US" sz="2800" kern="100">
                          <a:effectLst/>
                          <a:latin typeface="Times New Roman"/>
                          <a:ea typeface="华文细黑"/>
                          <a:cs typeface="Courier New"/>
                        </a:rPr>
                        <a:t>(</a:t>
                      </a:r>
                      <a:r>
                        <a:rPr lang="zh-CN" sz="2800" kern="100">
                          <a:effectLst/>
                          <a:latin typeface="Times New Roman"/>
                          <a:ea typeface="华文细黑"/>
                          <a:cs typeface="Times New Roman"/>
                        </a:rPr>
                        <a:t>非对称</a:t>
                      </a:r>
                      <a:r>
                        <a:rPr lang="en-US" sz="2800" kern="100">
                          <a:effectLst/>
                          <a:latin typeface="Times New Roman"/>
                          <a:ea typeface="华文细黑"/>
                          <a:cs typeface="Courier New"/>
                        </a:rPr>
                        <a:t>)</a:t>
                      </a:r>
                      <a:endParaRPr lang="zh-CN" sz="2800" kern="10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a:t>
                      </a:r>
                      <a:endParaRPr lang="zh-CN" sz="2800" kern="10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极性键</a:t>
                      </a:r>
                      <a:endParaRPr lang="zh-CN" sz="2800" kern="10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极性分子</a:t>
                      </a:r>
                      <a:endParaRPr lang="zh-CN" sz="2800" kern="10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72000" algn="l">
                        <a:lnSpc>
                          <a:spcPct val="150000"/>
                        </a:lnSpc>
                        <a:spcAft>
                          <a:spcPts val="0"/>
                        </a:spcAft>
                      </a:pPr>
                      <a:r>
                        <a:rPr lang="en-US" sz="2800" kern="100" dirty="0">
                          <a:effectLst/>
                          <a:latin typeface="Times New Roman"/>
                          <a:ea typeface="华文细黑"/>
                          <a:cs typeface="Courier New"/>
                        </a:rPr>
                        <a:t>HX(X</a:t>
                      </a:r>
                      <a:r>
                        <a:rPr lang="zh-CN" sz="2800" kern="100" dirty="0">
                          <a:effectLst/>
                          <a:latin typeface="Times New Roman"/>
                          <a:ea typeface="华文细黑"/>
                          <a:cs typeface="Times New Roman"/>
                        </a:rPr>
                        <a:t>为卤素</a:t>
                      </a:r>
                      <a:r>
                        <a:rPr lang="en-US" sz="2800" kern="100" dirty="0">
                          <a:effectLst/>
                          <a:latin typeface="Times New Roman"/>
                          <a:ea typeface="华文细黑"/>
                          <a:cs typeface="Courier New"/>
                        </a:rPr>
                        <a:t>)</a:t>
                      </a:r>
                      <a:r>
                        <a:rPr lang="zh-CN" sz="2800" kern="100" dirty="0" smtClean="0">
                          <a:effectLst/>
                          <a:latin typeface="Times New Roman"/>
                          <a:ea typeface="华文细黑"/>
                          <a:cs typeface="Times New Roman"/>
                        </a:rPr>
                        <a:t>、</a:t>
                      </a:r>
                      <a:endParaRPr lang="en-US" altLang="zh-CN" sz="2800" kern="100" dirty="0" smtClean="0">
                        <a:effectLst/>
                        <a:latin typeface="Times New Roman"/>
                        <a:ea typeface="华文细黑"/>
                        <a:cs typeface="Times New Roman"/>
                      </a:endParaRPr>
                    </a:p>
                    <a:p>
                      <a:pPr indent="72000" algn="l">
                        <a:lnSpc>
                          <a:spcPct val="150000"/>
                        </a:lnSpc>
                        <a:spcAft>
                          <a:spcPts val="0"/>
                        </a:spcAft>
                      </a:pPr>
                      <a:r>
                        <a:rPr lang="en-US" sz="2800" kern="100" dirty="0" smtClean="0">
                          <a:effectLst/>
                          <a:latin typeface="Times New Roman"/>
                          <a:ea typeface="华文细黑"/>
                          <a:cs typeface="Courier New"/>
                        </a:rPr>
                        <a:t>CO</a:t>
                      </a:r>
                      <a:r>
                        <a:rPr lang="zh-CN" sz="2800" kern="100" dirty="0">
                          <a:effectLst/>
                          <a:latin typeface="Times New Roman"/>
                          <a:ea typeface="华文细黑"/>
                          <a:cs typeface="Times New Roman"/>
                        </a:rPr>
                        <a:t>、</a:t>
                      </a:r>
                      <a:r>
                        <a:rPr lang="en-US" sz="2800" kern="100" dirty="0">
                          <a:effectLst/>
                          <a:latin typeface="Times New Roman"/>
                          <a:ea typeface="华文细黑"/>
                          <a:cs typeface="Courier New"/>
                        </a:rPr>
                        <a:t>NO</a:t>
                      </a:r>
                      <a:r>
                        <a:rPr lang="zh-CN" sz="2800" kern="100" dirty="0">
                          <a:effectLst/>
                          <a:latin typeface="Times New Roman"/>
                          <a:ea typeface="华文细黑"/>
                          <a:cs typeface="Times New Roman"/>
                        </a:rPr>
                        <a:t>等</a:t>
                      </a:r>
                      <a:endParaRPr lang="zh-CN" sz="2800" kern="100" dirty="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53118">
                <a:tc>
                  <a:txBody>
                    <a:bodyPr/>
                    <a:lstStyle/>
                    <a:p>
                      <a:pPr algn="ctr">
                        <a:lnSpc>
                          <a:spcPct val="150000"/>
                        </a:lnSpc>
                        <a:spcAft>
                          <a:spcPts val="0"/>
                        </a:spcAft>
                      </a:pPr>
                      <a:r>
                        <a:rPr lang="en-US" sz="2800" kern="100">
                          <a:effectLst/>
                          <a:latin typeface="Times New Roman"/>
                          <a:ea typeface="华文细黑"/>
                          <a:cs typeface="Courier New"/>
                        </a:rPr>
                        <a:t>AB</a:t>
                      </a:r>
                      <a:r>
                        <a:rPr lang="en-US" sz="2800" kern="100" baseline="-25000">
                          <a:effectLst/>
                          <a:latin typeface="Times New Roman"/>
                          <a:ea typeface="华文细黑"/>
                          <a:cs typeface="Courier New"/>
                        </a:rPr>
                        <a:t>2</a:t>
                      </a:r>
                      <a:endParaRPr lang="zh-CN" sz="2800" kern="10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dirty="0">
                          <a:effectLst/>
                          <a:latin typeface="Times New Roman"/>
                          <a:ea typeface="华文细黑"/>
                          <a:cs typeface="Times New Roman"/>
                        </a:rPr>
                        <a:t>直线形</a:t>
                      </a:r>
                      <a:r>
                        <a:rPr lang="en-US" sz="2800" kern="100" dirty="0">
                          <a:effectLst/>
                          <a:latin typeface="Times New Roman"/>
                          <a:ea typeface="华文细黑"/>
                          <a:cs typeface="Courier New"/>
                        </a:rPr>
                        <a:t>(</a:t>
                      </a:r>
                      <a:r>
                        <a:rPr lang="zh-CN" sz="2800" kern="100" dirty="0">
                          <a:effectLst/>
                          <a:latin typeface="Times New Roman"/>
                          <a:ea typeface="华文细黑"/>
                          <a:cs typeface="Times New Roman"/>
                        </a:rPr>
                        <a:t>对称</a:t>
                      </a:r>
                      <a:r>
                        <a:rPr lang="en-US" sz="2800" kern="100" dirty="0">
                          <a:effectLst/>
                          <a:latin typeface="Times New Roman"/>
                          <a:ea typeface="华文细黑"/>
                          <a:cs typeface="Courier New"/>
                        </a:rPr>
                        <a:t>)</a:t>
                      </a:r>
                      <a:endParaRPr lang="zh-CN" sz="2800" kern="100" dirty="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180°</a:t>
                      </a:r>
                      <a:endParaRPr lang="zh-CN" sz="2800" kern="10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极性键</a:t>
                      </a:r>
                      <a:endParaRPr lang="zh-CN" sz="2800" kern="10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非极性分子</a:t>
                      </a:r>
                      <a:endParaRPr lang="zh-CN" sz="2800" kern="10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dirty="0">
                          <a:effectLst/>
                          <a:latin typeface="Times New Roman"/>
                          <a:ea typeface="华文细黑"/>
                          <a:cs typeface="Courier New"/>
                        </a:rPr>
                        <a:t>CO</a:t>
                      </a:r>
                      <a:r>
                        <a:rPr lang="en-US" sz="2800" kern="100" baseline="-25000" dirty="0">
                          <a:effectLst/>
                          <a:latin typeface="Times New Roman"/>
                          <a:ea typeface="华文细黑"/>
                          <a:cs typeface="Courier New"/>
                        </a:rPr>
                        <a:t>2</a:t>
                      </a:r>
                      <a:r>
                        <a:rPr lang="zh-CN" sz="2800" kern="100" dirty="0">
                          <a:effectLst/>
                          <a:latin typeface="Times New Roman"/>
                          <a:ea typeface="华文细黑"/>
                          <a:cs typeface="Times New Roman"/>
                        </a:rPr>
                        <a:t>、</a:t>
                      </a:r>
                      <a:r>
                        <a:rPr lang="en-US" sz="2800" kern="100" dirty="0">
                          <a:effectLst/>
                          <a:latin typeface="Times New Roman"/>
                          <a:ea typeface="华文细黑"/>
                          <a:cs typeface="Courier New"/>
                        </a:rPr>
                        <a:t>CS</a:t>
                      </a:r>
                      <a:r>
                        <a:rPr lang="en-US" sz="2800" kern="100" baseline="-25000" dirty="0">
                          <a:effectLst/>
                          <a:latin typeface="Times New Roman"/>
                          <a:ea typeface="华文细黑"/>
                          <a:cs typeface="Courier New"/>
                        </a:rPr>
                        <a:t>2</a:t>
                      </a:r>
                      <a:r>
                        <a:rPr lang="zh-CN" sz="2800" kern="100" dirty="0">
                          <a:effectLst/>
                          <a:latin typeface="Times New Roman"/>
                          <a:ea typeface="华文细黑"/>
                          <a:cs typeface="Times New Roman"/>
                        </a:rPr>
                        <a:t>等</a:t>
                      </a:r>
                      <a:endParaRPr lang="zh-CN" sz="2800" kern="100" dirty="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58943321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xmlns="" val="2931436416"/>
              </p:ext>
            </p:extLst>
          </p:nvPr>
        </p:nvGraphicFramePr>
        <p:xfrm>
          <a:off x="406574" y="693490"/>
          <a:ext cx="11449271" cy="5040560"/>
        </p:xfrm>
        <a:graphic>
          <a:graphicData uri="http://schemas.openxmlformats.org/drawingml/2006/table">
            <a:tbl>
              <a:tblPr/>
              <a:tblGrid>
                <a:gridCol w="1159419"/>
                <a:gridCol w="2913767"/>
                <a:gridCol w="1723913"/>
                <a:gridCol w="1435955"/>
                <a:gridCol w="1972292"/>
                <a:gridCol w="2243925"/>
              </a:tblGrid>
              <a:tr h="1260140">
                <a:tc>
                  <a:txBody>
                    <a:bodyPr/>
                    <a:lstStyle/>
                    <a:p>
                      <a:pPr algn="ctr">
                        <a:lnSpc>
                          <a:spcPct val="150000"/>
                        </a:lnSpc>
                        <a:spcAft>
                          <a:spcPts val="0"/>
                        </a:spcAft>
                      </a:pPr>
                      <a:r>
                        <a:rPr lang="en-US" sz="2800" kern="100" dirty="0">
                          <a:effectLst/>
                          <a:latin typeface="Times New Roman"/>
                          <a:ea typeface="华文细黑"/>
                          <a:cs typeface="Courier New"/>
                        </a:rPr>
                        <a:t>A</a:t>
                      </a:r>
                      <a:r>
                        <a:rPr lang="en-US" sz="2800" kern="100" baseline="-25000" dirty="0">
                          <a:effectLst/>
                          <a:latin typeface="Times New Roman"/>
                          <a:ea typeface="华文细黑"/>
                          <a:cs typeface="Courier New"/>
                        </a:rPr>
                        <a:t>2</a:t>
                      </a:r>
                      <a:r>
                        <a:rPr lang="en-US" sz="2800" kern="100" dirty="0">
                          <a:effectLst/>
                          <a:latin typeface="Times New Roman"/>
                          <a:ea typeface="华文细黑"/>
                          <a:cs typeface="Courier New"/>
                        </a:rPr>
                        <a:t>B</a:t>
                      </a:r>
                      <a:endParaRPr lang="zh-CN" sz="2800" kern="100" dirty="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dirty="0">
                          <a:effectLst/>
                          <a:latin typeface="Times New Roman"/>
                          <a:ea typeface="华文细黑"/>
                          <a:cs typeface="Times New Roman"/>
                        </a:rPr>
                        <a:t>折线形</a:t>
                      </a:r>
                      <a:r>
                        <a:rPr lang="en-US" sz="2800" kern="100" dirty="0">
                          <a:effectLst/>
                          <a:latin typeface="Times New Roman"/>
                          <a:ea typeface="华文细黑"/>
                          <a:cs typeface="Courier New"/>
                        </a:rPr>
                        <a:t>(</a:t>
                      </a:r>
                      <a:r>
                        <a:rPr lang="zh-CN" sz="2800" kern="100" dirty="0">
                          <a:effectLst/>
                          <a:latin typeface="Times New Roman"/>
                          <a:ea typeface="华文细黑"/>
                          <a:cs typeface="Times New Roman"/>
                        </a:rPr>
                        <a:t>不对称</a:t>
                      </a:r>
                      <a:r>
                        <a:rPr lang="en-US" sz="2800" kern="100" dirty="0">
                          <a:effectLst/>
                          <a:latin typeface="Times New Roman"/>
                          <a:ea typeface="华文细黑"/>
                          <a:cs typeface="Courier New"/>
                        </a:rPr>
                        <a:t>)</a:t>
                      </a:r>
                      <a:endParaRPr lang="zh-CN" sz="2800" kern="100" dirty="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a:t>
                      </a:r>
                      <a:endParaRPr lang="zh-CN" sz="2800" kern="10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极性键</a:t>
                      </a:r>
                      <a:endParaRPr lang="zh-CN" sz="2800" kern="10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极性分子</a:t>
                      </a:r>
                      <a:endParaRPr lang="zh-CN" sz="2800" kern="10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H</a:t>
                      </a:r>
                      <a:r>
                        <a:rPr lang="en-US" sz="2800" kern="100" baseline="-25000">
                          <a:effectLst/>
                          <a:latin typeface="Times New Roman"/>
                          <a:ea typeface="华文细黑"/>
                          <a:cs typeface="Courier New"/>
                        </a:rPr>
                        <a:t>2</a:t>
                      </a:r>
                      <a:r>
                        <a:rPr lang="en-US" sz="2800" kern="100">
                          <a:effectLst/>
                          <a:latin typeface="Times New Roman"/>
                          <a:ea typeface="华文细黑"/>
                          <a:cs typeface="Courier New"/>
                        </a:rPr>
                        <a:t>O</a:t>
                      </a:r>
                      <a:r>
                        <a:rPr lang="zh-CN" sz="2800" kern="100">
                          <a:effectLst/>
                          <a:latin typeface="Times New Roman"/>
                          <a:ea typeface="华文细黑"/>
                          <a:cs typeface="Times New Roman"/>
                        </a:rPr>
                        <a:t>、</a:t>
                      </a:r>
                      <a:r>
                        <a:rPr lang="en-US" sz="2800" kern="100">
                          <a:effectLst/>
                          <a:latin typeface="Times New Roman"/>
                          <a:ea typeface="华文细黑"/>
                          <a:cs typeface="Courier New"/>
                        </a:rPr>
                        <a:t>H</a:t>
                      </a:r>
                      <a:r>
                        <a:rPr lang="en-US" sz="2800" kern="100" baseline="-25000">
                          <a:effectLst/>
                          <a:latin typeface="Times New Roman"/>
                          <a:ea typeface="华文细黑"/>
                          <a:cs typeface="Courier New"/>
                        </a:rPr>
                        <a:t>2</a:t>
                      </a:r>
                      <a:r>
                        <a:rPr lang="en-US" sz="2800" kern="100">
                          <a:effectLst/>
                          <a:latin typeface="Times New Roman"/>
                          <a:ea typeface="华文细黑"/>
                          <a:cs typeface="Courier New"/>
                        </a:rPr>
                        <a:t>S</a:t>
                      </a:r>
                      <a:r>
                        <a:rPr lang="zh-CN" sz="2800" kern="100">
                          <a:effectLst/>
                          <a:latin typeface="Times New Roman"/>
                          <a:ea typeface="华文细黑"/>
                          <a:cs typeface="Times New Roman"/>
                        </a:rPr>
                        <a:t>等</a:t>
                      </a:r>
                      <a:endParaRPr lang="zh-CN" sz="2800" kern="10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60140">
                <a:tc>
                  <a:txBody>
                    <a:bodyPr/>
                    <a:lstStyle/>
                    <a:p>
                      <a:pPr algn="ctr">
                        <a:lnSpc>
                          <a:spcPct val="150000"/>
                        </a:lnSpc>
                        <a:spcAft>
                          <a:spcPts val="0"/>
                        </a:spcAft>
                      </a:pPr>
                      <a:r>
                        <a:rPr lang="en-US" sz="2800" kern="100">
                          <a:effectLst/>
                          <a:latin typeface="Times New Roman"/>
                          <a:ea typeface="华文细黑"/>
                          <a:cs typeface="Courier New"/>
                        </a:rPr>
                        <a:t>AB</a:t>
                      </a:r>
                      <a:r>
                        <a:rPr lang="en-US" sz="2800" kern="100" baseline="-25000">
                          <a:effectLst/>
                          <a:latin typeface="Times New Roman"/>
                          <a:ea typeface="华文细黑"/>
                          <a:cs typeface="Courier New"/>
                        </a:rPr>
                        <a:t>3</a:t>
                      </a:r>
                      <a:endParaRPr lang="zh-CN" sz="2800" kern="10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dirty="0">
                          <a:effectLst/>
                          <a:latin typeface="Times New Roman"/>
                          <a:ea typeface="华文细黑"/>
                          <a:cs typeface="Times New Roman"/>
                        </a:rPr>
                        <a:t>正三角形</a:t>
                      </a:r>
                      <a:r>
                        <a:rPr lang="en-US" sz="2800" kern="100" dirty="0">
                          <a:effectLst/>
                          <a:latin typeface="Times New Roman"/>
                          <a:ea typeface="华文细黑"/>
                          <a:cs typeface="Courier New"/>
                        </a:rPr>
                        <a:t>(</a:t>
                      </a:r>
                      <a:r>
                        <a:rPr lang="zh-CN" sz="2800" kern="100" dirty="0">
                          <a:effectLst/>
                          <a:latin typeface="Times New Roman"/>
                          <a:ea typeface="华文细黑"/>
                          <a:cs typeface="Times New Roman"/>
                        </a:rPr>
                        <a:t>对称</a:t>
                      </a:r>
                      <a:r>
                        <a:rPr lang="en-US" sz="2800" kern="100" dirty="0">
                          <a:effectLst/>
                          <a:latin typeface="Times New Roman"/>
                          <a:ea typeface="华文细黑"/>
                          <a:cs typeface="Courier New"/>
                        </a:rPr>
                        <a:t>)</a:t>
                      </a:r>
                      <a:endParaRPr lang="zh-CN" sz="2800" kern="100" dirty="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dirty="0">
                          <a:effectLst/>
                          <a:latin typeface="Times New Roman"/>
                          <a:ea typeface="华文细黑"/>
                          <a:cs typeface="Courier New"/>
                        </a:rPr>
                        <a:t>120°</a:t>
                      </a:r>
                      <a:endParaRPr lang="zh-CN" sz="2800" kern="100" dirty="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极性键</a:t>
                      </a:r>
                      <a:endParaRPr lang="zh-CN" sz="2800" kern="10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非极性分子</a:t>
                      </a:r>
                      <a:endParaRPr lang="zh-CN" sz="2800" kern="10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BF</a:t>
                      </a:r>
                      <a:r>
                        <a:rPr lang="en-US" sz="2800" kern="100" baseline="-25000">
                          <a:effectLst/>
                          <a:latin typeface="Times New Roman"/>
                          <a:ea typeface="华文细黑"/>
                          <a:cs typeface="Courier New"/>
                        </a:rPr>
                        <a:t>3</a:t>
                      </a:r>
                      <a:r>
                        <a:rPr lang="zh-CN" sz="2800" kern="100">
                          <a:effectLst/>
                          <a:latin typeface="Times New Roman"/>
                          <a:ea typeface="华文细黑"/>
                          <a:cs typeface="Times New Roman"/>
                        </a:rPr>
                        <a:t>、</a:t>
                      </a:r>
                      <a:r>
                        <a:rPr lang="en-US" sz="2800" kern="100">
                          <a:effectLst/>
                          <a:latin typeface="Times New Roman"/>
                          <a:ea typeface="华文细黑"/>
                          <a:cs typeface="Courier New"/>
                        </a:rPr>
                        <a:t>SO</a:t>
                      </a:r>
                      <a:r>
                        <a:rPr lang="en-US" sz="2800" kern="100" baseline="-25000">
                          <a:effectLst/>
                          <a:latin typeface="Times New Roman"/>
                          <a:ea typeface="华文细黑"/>
                          <a:cs typeface="Courier New"/>
                        </a:rPr>
                        <a:t>3</a:t>
                      </a:r>
                      <a:r>
                        <a:rPr lang="zh-CN" sz="2800" kern="100">
                          <a:effectLst/>
                          <a:latin typeface="Times New Roman"/>
                          <a:ea typeface="华文细黑"/>
                          <a:cs typeface="Times New Roman"/>
                        </a:rPr>
                        <a:t>等</a:t>
                      </a:r>
                      <a:endParaRPr lang="zh-CN" sz="2800" kern="10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60140">
                <a:tc>
                  <a:txBody>
                    <a:bodyPr/>
                    <a:lstStyle/>
                    <a:p>
                      <a:pPr algn="ctr">
                        <a:lnSpc>
                          <a:spcPct val="150000"/>
                        </a:lnSpc>
                        <a:spcAft>
                          <a:spcPts val="0"/>
                        </a:spcAft>
                      </a:pPr>
                      <a:r>
                        <a:rPr lang="en-US" sz="2800" kern="100">
                          <a:effectLst/>
                          <a:latin typeface="Times New Roman"/>
                          <a:ea typeface="华文细黑"/>
                          <a:cs typeface="Courier New"/>
                        </a:rPr>
                        <a:t>AB</a:t>
                      </a:r>
                      <a:r>
                        <a:rPr lang="en-US" sz="2800" kern="100" baseline="-25000">
                          <a:effectLst/>
                          <a:latin typeface="Times New Roman"/>
                          <a:ea typeface="华文细黑"/>
                          <a:cs typeface="Courier New"/>
                        </a:rPr>
                        <a:t>3</a:t>
                      </a:r>
                      <a:endParaRPr lang="zh-CN" sz="2800" kern="10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三角锥形</a:t>
                      </a:r>
                      <a:r>
                        <a:rPr lang="en-US" sz="2800" kern="100">
                          <a:effectLst/>
                          <a:latin typeface="Times New Roman"/>
                          <a:ea typeface="华文细黑"/>
                          <a:cs typeface="Courier New"/>
                        </a:rPr>
                        <a:t>(</a:t>
                      </a:r>
                      <a:r>
                        <a:rPr lang="zh-CN" sz="2800" kern="100">
                          <a:effectLst/>
                          <a:latin typeface="Times New Roman"/>
                          <a:ea typeface="华文细黑"/>
                          <a:cs typeface="Times New Roman"/>
                        </a:rPr>
                        <a:t>不对称</a:t>
                      </a:r>
                      <a:r>
                        <a:rPr lang="en-US" sz="2800" kern="100">
                          <a:effectLst/>
                          <a:latin typeface="Times New Roman"/>
                          <a:ea typeface="华文细黑"/>
                          <a:cs typeface="Courier New"/>
                        </a:rPr>
                        <a:t>)</a:t>
                      </a:r>
                      <a:endParaRPr lang="zh-CN" sz="2800" kern="10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a:t>
                      </a:r>
                      <a:endParaRPr lang="zh-CN" sz="2800" kern="10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极性键</a:t>
                      </a:r>
                      <a:endParaRPr lang="zh-CN" sz="2800" kern="10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极性分子</a:t>
                      </a:r>
                      <a:endParaRPr lang="zh-CN" sz="2800" kern="10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NH</a:t>
                      </a:r>
                      <a:r>
                        <a:rPr lang="en-US" sz="2800" kern="100" baseline="-25000">
                          <a:effectLst/>
                          <a:latin typeface="Times New Roman"/>
                          <a:ea typeface="华文细黑"/>
                          <a:cs typeface="Courier New"/>
                        </a:rPr>
                        <a:t>3</a:t>
                      </a:r>
                      <a:r>
                        <a:rPr lang="zh-CN" sz="2800" kern="100">
                          <a:effectLst/>
                          <a:latin typeface="Times New Roman"/>
                          <a:ea typeface="华文细黑"/>
                          <a:cs typeface="Times New Roman"/>
                        </a:rPr>
                        <a:t>、</a:t>
                      </a:r>
                      <a:r>
                        <a:rPr lang="en-US" sz="2800" kern="100">
                          <a:effectLst/>
                          <a:latin typeface="Times New Roman"/>
                          <a:ea typeface="华文细黑"/>
                          <a:cs typeface="Courier New"/>
                        </a:rPr>
                        <a:t>PCl</a:t>
                      </a:r>
                      <a:r>
                        <a:rPr lang="en-US" sz="2800" kern="100" baseline="-25000">
                          <a:effectLst/>
                          <a:latin typeface="Times New Roman"/>
                          <a:ea typeface="华文细黑"/>
                          <a:cs typeface="Courier New"/>
                        </a:rPr>
                        <a:t>3</a:t>
                      </a:r>
                      <a:r>
                        <a:rPr lang="zh-CN" sz="2800" kern="100">
                          <a:effectLst/>
                          <a:latin typeface="Times New Roman"/>
                          <a:ea typeface="华文细黑"/>
                          <a:cs typeface="Times New Roman"/>
                        </a:rPr>
                        <a:t>等</a:t>
                      </a:r>
                      <a:endParaRPr lang="zh-CN" sz="2800" kern="10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60140">
                <a:tc>
                  <a:txBody>
                    <a:bodyPr/>
                    <a:lstStyle/>
                    <a:p>
                      <a:pPr algn="ctr">
                        <a:lnSpc>
                          <a:spcPct val="150000"/>
                        </a:lnSpc>
                        <a:spcAft>
                          <a:spcPts val="0"/>
                        </a:spcAft>
                      </a:pPr>
                      <a:r>
                        <a:rPr lang="en-US" sz="2800" kern="100">
                          <a:effectLst/>
                          <a:latin typeface="Times New Roman"/>
                          <a:ea typeface="华文细黑"/>
                          <a:cs typeface="Courier New"/>
                        </a:rPr>
                        <a:t>AB</a:t>
                      </a:r>
                      <a:r>
                        <a:rPr lang="en-US" sz="2800" kern="100" baseline="-25000">
                          <a:effectLst/>
                          <a:latin typeface="Times New Roman"/>
                          <a:ea typeface="华文细黑"/>
                          <a:cs typeface="Courier New"/>
                        </a:rPr>
                        <a:t>4</a:t>
                      </a:r>
                      <a:endParaRPr lang="zh-CN" sz="2800" kern="10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正四面体形</a:t>
                      </a:r>
                      <a:r>
                        <a:rPr lang="en-US" sz="2800" kern="100">
                          <a:effectLst/>
                          <a:latin typeface="Times New Roman"/>
                          <a:ea typeface="华文细黑"/>
                          <a:cs typeface="Courier New"/>
                        </a:rPr>
                        <a:t>(</a:t>
                      </a:r>
                      <a:r>
                        <a:rPr lang="zh-CN" sz="2800" kern="100">
                          <a:effectLst/>
                          <a:latin typeface="Times New Roman"/>
                          <a:ea typeface="华文细黑"/>
                          <a:cs typeface="Times New Roman"/>
                        </a:rPr>
                        <a:t>对称</a:t>
                      </a:r>
                      <a:r>
                        <a:rPr lang="en-US" sz="2800" kern="100">
                          <a:effectLst/>
                          <a:latin typeface="Times New Roman"/>
                          <a:ea typeface="华文细黑"/>
                          <a:cs typeface="Courier New"/>
                        </a:rPr>
                        <a:t>)</a:t>
                      </a:r>
                      <a:endParaRPr lang="zh-CN" sz="2800" kern="10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109°28</a:t>
                      </a:r>
                      <a:r>
                        <a:rPr lang="en-US" sz="2800" kern="100">
                          <a:effectLst/>
                          <a:latin typeface="宋体"/>
                          <a:ea typeface="华文细黑"/>
                          <a:cs typeface="Times New Roman"/>
                        </a:rPr>
                        <a:t>′</a:t>
                      </a:r>
                      <a:endParaRPr lang="zh-CN" sz="2800" kern="10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极性键</a:t>
                      </a:r>
                      <a:endParaRPr lang="zh-CN" sz="2800" kern="10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非极性分子</a:t>
                      </a:r>
                      <a:endParaRPr lang="zh-CN" sz="2800" kern="10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dirty="0">
                          <a:effectLst/>
                          <a:latin typeface="Times New Roman"/>
                          <a:ea typeface="华文细黑"/>
                          <a:cs typeface="Courier New"/>
                        </a:rPr>
                        <a:t>CH</a:t>
                      </a:r>
                      <a:r>
                        <a:rPr lang="en-US" sz="2800" kern="100" baseline="-25000" dirty="0">
                          <a:effectLst/>
                          <a:latin typeface="Times New Roman"/>
                          <a:ea typeface="华文细黑"/>
                          <a:cs typeface="Courier New"/>
                        </a:rPr>
                        <a:t>4</a:t>
                      </a:r>
                      <a:r>
                        <a:rPr lang="zh-CN" sz="2800" kern="100" dirty="0">
                          <a:effectLst/>
                          <a:latin typeface="Times New Roman"/>
                          <a:ea typeface="华文细黑"/>
                          <a:cs typeface="Times New Roman"/>
                        </a:rPr>
                        <a:t>、</a:t>
                      </a:r>
                      <a:r>
                        <a:rPr lang="en-US" sz="2800" kern="100" dirty="0">
                          <a:effectLst/>
                          <a:latin typeface="Times New Roman"/>
                          <a:ea typeface="华文细黑"/>
                          <a:cs typeface="Courier New"/>
                        </a:rPr>
                        <a:t>CCl</a:t>
                      </a:r>
                      <a:r>
                        <a:rPr lang="en-US" sz="2800" kern="100" baseline="-25000" dirty="0">
                          <a:effectLst/>
                          <a:latin typeface="Times New Roman"/>
                          <a:ea typeface="华文细黑"/>
                          <a:cs typeface="Courier New"/>
                        </a:rPr>
                        <a:t>4</a:t>
                      </a:r>
                      <a:r>
                        <a:rPr lang="zh-CN" sz="2800" kern="100" dirty="0">
                          <a:effectLst/>
                          <a:latin typeface="Times New Roman"/>
                          <a:ea typeface="华文细黑"/>
                          <a:cs typeface="Times New Roman"/>
                        </a:rPr>
                        <a:t>等</a:t>
                      </a:r>
                      <a:endParaRPr lang="zh-CN" sz="2800" kern="100" dirty="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72447441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11" name="矩形 10"/>
          <p:cNvSpPr/>
          <p:nvPr/>
        </p:nvSpPr>
        <p:spPr>
          <a:xfrm>
            <a:off x="406574" y="765498"/>
            <a:ext cx="11161240" cy="3053119"/>
          </a:xfrm>
          <a:prstGeom prst="rect">
            <a:avLst/>
          </a:prstGeom>
        </p:spPr>
        <p:txBody>
          <a:bodyPr wrap="square" lIns="121898" tIns="60948" rIns="121898" bIns="60948">
            <a:spAutoFit/>
          </a:bodyPr>
          <a:lstStyle/>
          <a:p>
            <a:pPr algn="just">
              <a:lnSpc>
                <a:spcPct val="17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分子的极性对物质溶解性的影响</a:t>
            </a:r>
            <a:endParaRPr lang="zh-CN" altLang="zh-CN" sz="1050" kern="100" dirty="0">
              <a:latin typeface="宋体"/>
              <a:cs typeface="Courier New"/>
            </a:endParaRPr>
          </a:p>
          <a:p>
            <a:pPr algn="just">
              <a:lnSpc>
                <a:spcPct val="17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极性分子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a:t>
            </a:r>
            <a:r>
              <a:rPr lang="en-US" altLang="zh-CN" sz="2800" kern="100" dirty="0" err="1">
                <a:latin typeface="Times New Roman"/>
                <a:ea typeface="华文细黑"/>
                <a:cs typeface="Courier New"/>
              </a:rPr>
              <a:t>HCl</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易溶于水</a:t>
            </a:r>
            <a:r>
              <a:rPr lang="zh-CN" altLang="zh-CN" sz="2800" kern="100" dirty="0" smtClean="0">
                <a:latin typeface="Times New Roman"/>
                <a:ea typeface="华文细黑"/>
                <a:cs typeface="Times New Roman"/>
              </a:rPr>
              <a:t>等</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非极性分子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a:t>
            </a:r>
            <a:r>
              <a:rPr lang="en-US" altLang="zh-CN" sz="2800" kern="100" dirty="0">
                <a:latin typeface="Times New Roman"/>
                <a:ea typeface="华文细黑"/>
                <a:cs typeface="Courier New"/>
              </a:rPr>
              <a:t>I</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易溶于苯、四氯化碳</a:t>
            </a:r>
            <a:r>
              <a:rPr lang="zh-CN" altLang="zh-CN" sz="2800" kern="100" dirty="0" smtClean="0">
                <a:latin typeface="Times New Roman"/>
                <a:ea typeface="华文细黑"/>
                <a:cs typeface="Times New Roman"/>
              </a:rPr>
              <a:t>等</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7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一般来说，同是非极性分子，相对分子</a:t>
            </a:r>
            <a:r>
              <a:rPr lang="zh-CN" altLang="zh-CN" sz="2800" kern="100" dirty="0" smtClean="0">
                <a:latin typeface="Times New Roman"/>
                <a:ea typeface="华文细黑"/>
                <a:cs typeface="Times New Roman"/>
              </a:rPr>
              <a:t>质量</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，溶解度</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2" name="矩形 1"/>
          <p:cNvSpPr/>
          <p:nvPr/>
        </p:nvSpPr>
        <p:spPr>
          <a:xfrm>
            <a:off x="5231110" y="1682438"/>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极性溶剂</a:t>
            </a:r>
            <a:endParaRPr lang="zh-CN" altLang="en-US" sz="2800" kern="100" dirty="0">
              <a:solidFill>
                <a:srgbClr val="C00000"/>
              </a:solidFill>
              <a:latin typeface="Times New Roman"/>
              <a:ea typeface="华文细黑"/>
              <a:cs typeface="Times New Roman"/>
            </a:endParaRPr>
          </a:p>
        </p:txBody>
      </p:sp>
      <p:sp>
        <p:nvSpPr>
          <p:cNvPr id="3" name="矩形 2"/>
          <p:cNvSpPr/>
          <p:nvPr/>
        </p:nvSpPr>
        <p:spPr>
          <a:xfrm>
            <a:off x="2197249" y="2359199"/>
            <a:ext cx="198002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非极性溶剂</a:t>
            </a:r>
            <a:endParaRPr lang="zh-CN" altLang="en-US" sz="2800" kern="100" dirty="0">
              <a:solidFill>
                <a:srgbClr val="C00000"/>
              </a:solidFill>
              <a:latin typeface="Times New Roman"/>
              <a:ea typeface="华文细黑"/>
              <a:cs typeface="Times New Roman"/>
            </a:endParaRPr>
          </a:p>
        </p:txBody>
      </p:sp>
      <p:sp>
        <p:nvSpPr>
          <p:cNvPr id="4" name="矩形 3"/>
          <p:cNvSpPr/>
          <p:nvPr/>
        </p:nvSpPr>
        <p:spPr>
          <a:xfrm>
            <a:off x="7606759" y="3113073"/>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越大</a:t>
            </a:r>
            <a:endParaRPr lang="zh-CN" altLang="en-US" sz="2800" kern="100" dirty="0">
              <a:solidFill>
                <a:srgbClr val="C00000"/>
              </a:solidFill>
              <a:latin typeface="Times New Roman"/>
              <a:ea typeface="华文细黑"/>
              <a:cs typeface="Times New Roman"/>
            </a:endParaRPr>
          </a:p>
        </p:txBody>
      </p:sp>
      <p:sp>
        <p:nvSpPr>
          <p:cNvPr id="5" name="矩形 4"/>
          <p:cNvSpPr/>
          <p:nvPr/>
        </p:nvSpPr>
        <p:spPr>
          <a:xfrm>
            <a:off x="9758089" y="3103548"/>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越大</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xmlns="" val="91861718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2"/>
                                        </p:tgtEl>
                                      </p:cBhvr>
                                    </p:animEffect>
                                    <p:set>
                                      <p:cBhvr>
                                        <p:cTn id="23" dur="1" fill="hold">
                                          <p:stCondLst>
                                            <p:cond delay="499"/>
                                          </p:stCondLst>
                                        </p:cTn>
                                        <p:tgtEl>
                                          <p:spTgt spid="2"/>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3"/>
                                        </p:tgtEl>
                                      </p:cBhvr>
                                    </p:animEffect>
                                    <p:set>
                                      <p:cBhvr>
                                        <p:cTn id="26" dur="1" fill="hold">
                                          <p:stCondLst>
                                            <p:cond delay="499"/>
                                          </p:stCondLst>
                                        </p:cTn>
                                        <p:tgtEl>
                                          <p:spTgt spid="3"/>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4"/>
                                        </p:tgtEl>
                                      </p:cBhvr>
                                    </p:animEffect>
                                    <p:set>
                                      <p:cBhvr>
                                        <p:cTn id="29" dur="1" fill="hold">
                                          <p:stCondLst>
                                            <p:cond delay="499"/>
                                          </p:stCondLst>
                                        </p:cTn>
                                        <p:tgtEl>
                                          <p:spTgt spid="4"/>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5"/>
                                        </p:tgtEl>
                                      </p:cBhvr>
                                    </p:animEffect>
                                    <p:set>
                                      <p:cBhvr>
                                        <p:cTn id="3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2" grpId="0"/>
      <p:bldP spid="2" grpId="1"/>
      <p:bldP spid="3" grpId="0"/>
      <p:bldP spid="3" grpId="1"/>
      <p:bldP spid="4" grpId="0"/>
      <p:bldP spid="4" grpId="1"/>
      <p:bldP spid="5" grpId="0"/>
      <p:bldP spid="5"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64" y="405458"/>
            <a:ext cx="2333534" cy="668428"/>
            <a:chOff x="164" y="341996"/>
            <a:chExt cx="2333534" cy="668428"/>
          </a:xfrm>
        </p:grpSpPr>
        <p:sp>
          <p:nvSpPr>
            <p:cNvPr id="14" name="五边形 13"/>
            <p:cNvSpPr/>
            <p:nvPr/>
          </p:nvSpPr>
          <p:spPr>
            <a:xfrm>
              <a:off x="164" y="505747"/>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5" name="燕尾形 14"/>
            <p:cNvSpPr/>
            <p:nvPr/>
          </p:nvSpPr>
          <p:spPr>
            <a:xfrm>
              <a:off x="262558" y="501558"/>
              <a:ext cx="2037820" cy="495548"/>
            </a:xfrm>
            <a:prstGeom prst="chevron">
              <a:avLst>
                <a:gd name="adj" fmla="val 36111"/>
              </a:avLst>
            </a:prstGeom>
            <a:solidFill>
              <a:srgbClr val="7BC14A"/>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6" name="矩形 15"/>
            <p:cNvSpPr/>
            <p:nvPr/>
          </p:nvSpPr>
          <p:spPr>
            <a:xfrm>
              <a:off x="245466" y="341996"/>
              <a:ext cx="2088232" cy="668428"/>
            </a:xfrm>
            <a:prstGeom prst="rect">
              <a:avLst/>
            </a:prstGeom>
          </p:spPr>
          <p:txBody>
            <a:bodyPr wrap="square" lIns="121898" tIns="60948" rIns="121898" bIns="60948">
              <a:spAutoFit/>
            </a:bodyPr>
            <a:lstStyle/>
            <a:p>
              <a:pPr algn="ctr">
                <a:lnSpc>
                  <a:spcPct val="150000"/>
                </a:lnSpc>
                <a:spcAft>
                  <a:spcPts val="0"/>
                </a:spcAft>
                <a:tabLst>
                  <a:tab pos="1890395" algn="l"/>
                </a:tabLst>
              </a:pPr>
              <a:r>
                <a:rPr lang="zh-CN" altLang="en-US" sz="2800" b="1" kern="100" dirty="0" smtClean="0">
                  <a:solidFill>
                    <a:schemeClr val="bg1"/>
                  </a:solidFill>
                  <a:latin typeface="宋体"/>
                  <a:cs typeface="Courier New"/>
                </a:rPr>
                <a:t>归纳总结</a:t>
              </a:r>
              <a:endParaRPr lang="zh-CN" altLang="en-US" sz="2800" b="1" kern="100" dirty="0">
                <a:solidFill>
                  <a:schemeClr val="bg1"/>
                </a:solidFill>
                <a:latin typeface="宋体"/>
                <a:cs typeface="Courier New"/>
              </a:endParaRPr>
            </a:p>
          </p:txBody>
        </p:sp>
      </p:grpSp>
      <p:sp>
        <p:nvSpPr>
          <p:cNvPr id="10" name="矩形 9"/>
          <p:cNvSpPr/>
          <p:nvPr/>
        </p:nvSpPr>
        <p:spPr>
          <a:xfrm>
            <a:off x="406574" y="1044005"/>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0000FF"/>
                </a:solidFill>
                <a:latin typeface="Times New Roman"/>
                <a:ea typeface="华文细黑"/>
                <a:cs typeface="Courier New"/>
              </a:rPr>
              <a:t>1.</a:t>
            </a:r>
            <a:r>
              <a:rPr lang="zh-CN" altLang="zh-CN" sz="2800" b="1" kern="100" dirty="0">
                <a:solidFill>
                  <a:srgbClr val="0000FF"/>
                </a:solidFill>
                <a:latin typeface="Times New Roman"/>
                <a:ea typeface="华文细黑"/>
                <a:cs typeface="Times New Roman"/>
              </a:rPr>
              <a:t>判断分子极性的一般思路</a:t>
            </a:r>
            <a:endParaRPr lang="zh-CN" altLang="zh-CN" sz="1050" b="1" kern="100" dirty="0">
              <a:solidFill>
                <a:srgbClr val="0000FF"/>
              </a:solidFill>
              <a:effectLst/>
              <a:latin typeface="宋体"/>
              <a:cs typeface="Courier New"/>
            </a:endParaRPr>
          </a:p>
        </p:txBody>
      </p:sp>
      <p:pic>
        <p:nvPicPr>
          <p:cNvPr id="4098" name="Picture 2" descr="R16"/>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1812902" y="1773610"/>
            <a:ext cx="8348585" cy="15647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矩形 10"/>
          <p:cNvSpPr/>
          <p:nvPr/>
        </p:nvSpPr>
        <p:spPr>
          <a:xfrm>
            <a:off x="406574" y="3141762"/>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0000FF"/>
                </a:solidFill>
                <a:latin typeface="Times New Roman"/>
                <a:ea typeface="华文细黑"/>
                <a:cs typeface="Courier New"/>
              </a:rPr>
              <a:t>2.</a:t>
            </a:r>
            <a:r>
              <a:rPr lang="zh-CN" altLang="zh-CN" sz="2800" b="1" kern="100" dirty="0">
                <a:solidFill>
                  <a:srgbClr val="0000FF"/>
                </a:solidFill>
                <a:latin typeface="Times New Roman"/>
                <a:ea typeface="华文细黑"/>
                <a:cs typeface="Times New Roman"/>
              </a:rPr>
              <a:t>键的极性和分子极性的关系</a:t>
            </a:r>
            <a:endParaRPr lang="zh-CN" altLang="zh-CN" sz="1050" b="1" kern="100" dirty="0">
              <a:solidFill>
                <a:srgbClr val="0000FF"/>
              </a:solidFill>
              <a:effectLst/>
              <a:latin typeface="宋体"/>
              <a:cs typeface="Courier New"/>
            </a:endParaRPr>
          </a:p>
        </p:txBody>
      </p:sp>
      <p:pic>
        <p:nvPicPr>
          <p:cNvPr id="4099" name="图片 1"/>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634399" y="3864083"/>
            <a:ext cx="6828959" cy="28923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60836653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1125538"/>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下列电子式表示的物质中，属于极性分子的是</a:t>
            </a:r>
            <a:endParaRPr lang="zh-CN" altLang="zh-CN" sz="1050" kern="100" dirty="0">
              <a:effectLst/>
              <a:latin typeface="宋体"/>
              <a:cs typeface="Courier New"/>
            </a:endParaRPr>
          </a:p>
        </p:txBody>
      </p:sp>
      <p:grpSp>
        <p:nvGrpSpPr>
          <p:cNvPr id="9" name="组合 8"/>
          <p:cNvGrpSpPr/>
          <p:nvPr/>
        </p:nvGrpSpPr>
        <p:grpSpPr>
          <a:xfrm>
            <a:off x="164" y="405458"/>
            <a:ext cx="2333534" cy="693307"/>
            <a:chOff x="164" y="341996"/>
            <a:chExt cx="2333534" cy="693307"/>
          </a:xfrm>
        </p:grpSpPr>
        <p:sp>
          <p:nvSpPr>
            <p:cNvPr id="10" name="五边形 9"/>
            <p:cNvSpPr/>
            <p:nvPr/>
          </p:nvSpPr>
          <p:spPr>
            <a:xfrm>
              <a:off x="164" y="505747"/>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6" name="燕尾形 15"/>
            <p:cNvSpPr/>
            <p:nvPr/>
          </p:nvSpPr>
          <p:spPr>
            <a:xfrm>
              <a:off x="262558" y="501558"/>
              <a:ext cx="2037820" cy="495548"/>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8" name="矩形 17"/>
            <p:cNvSpPr/>
            <p:nvPr/>
          </p:nvSpPr>
          <p:spPr>
            <a:xfrm>
              <a:off x="245466" y="341996"/>
              <a:ext cx="2088232" cy="693307"/>
            </a:xfrm>
            <a:prstGeom prst="rect">
              <a:avLst/>
            </a:prstGeom>
          </p:spPr>
          <p:txBody>
            <a:bodyPr wrap="square" lIns="121898" tIns="60948" rIns="121898" bIns="60948">
              <a:spAutoFit/>
            </a:bodyPr>
            <a:lstStyle/>
            <a:p>
              <a:pPr algn="ctr">
                <a:lnSpc>
                  <a:spcPct val="150000"/>
                </a:lnSpc>
                <a:tabLst>
                  <a:tab pos="1890395" algn="l"/>
                </a:tabLst>
                <a:defRPr/>
              </a:pPr>
              <a:r>
                <a:rPr lang="zh-CN" altLang="en-US" sz="2800" b="1" kern="100" dirty="0">
                  <a:solidFill>
                    <a:schemeClr val="bg1"/>
                  </a:solidFill>
                  <a:latin typeface="宋体"/>
                  <a:cs typeface="Courier New"/>
                </a:rPr>
                <a:t>活学活用</a:t>
              </a:r>
            </a:p>
          </p:txBody>
        </p:sp>
      </p:grpSp>
      <p:sp>
        <p:nvSpPr>
          <p:cNvPr id="14" name="TextBox 1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15" name="TextBox 14"/>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pic>
        <p:nvPicPr>
          <p:cNvPr id="5122" name="Picture 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560115" y="2011542"/>
            <a:ext cx="6263382" cy="25703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TextBox 10"/>
          <p:cNvSpPr txBox="1"/>
          <p:nvPr/>
        </p:nvSpPr>
        <p:spPr>
          <a:xfrm>
            <a:off x="370570" y="3357786"/>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3" name="矩形 12"/>
          <p:cNvSpPr/>
          <p:nvPr/>
        </p:nvSpPr>
        <p:spPr>
          <a:xfrm>
            <a:off x="406574" y="4581922"/>
            <a:ext cx="8352928" cy="2062079"/>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项为离子化合物，不存在分子</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B</a:t>
            </a:r>
            <a:r>
              <a:rPr lang="zh-CN" altLang="zh-CN" sz="2800" kern="100" dirty="0">
                <a:latin typeface="Times New Roman"/>
                <a:ea typeface="华文细黑"/>
                <a:cs typeface="Times New Roman"/>
              </a:rPr>
              <a:t>项为非极性分子</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D</a:t>
            </a:r>
            <a:r>
              <a:rPr lang="zh-CN" altLang="zh-CN" sz="2800" kern="100" dirty="0">
                <a:latin typeface="Times New Roman"/>
                <a:ea typeface="华文细黑"/>
                <a:cs typeface="Times New Roman"/>
              </a:rPr>
              <a:t>项为阳离子。</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393150853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13" restart="whenNotActive" fill="hold" evtFilter="cancelBubble" nodeType="interactiveSeq">
                <p:stCondLst>
                  <p:cond evt="onClick" delay="0">
                    <p:tgtEl>
                      <p:spTgt spid="15"/>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3">
                                            <p:txEl>
                                              <p:pRg st="0" end="0"/>
                                            </p:txEl>
                                          </p:spTgt>
                                        </p:tgtEl>
                                        <p:attrNameLst>
                                          <p:attrName>style.visibility</p:attrName>
                                        </p:attrNameLst>
                                      </p:cBhvr>
                                      <p:to>
                                        <p:strVal val="visible"/>
                                      </p:to>
                                    </p:set>
                                    <p:animEffect transition="in" filter="blinds(horizontal)">
                                      <p:cBhvr>
                                        <p:cTn id="18" dur="500"/>
                                        <p:tgtEl>
                                          <p:spTgt spid="1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3">
                                            <p:txEl>
                                              <p:pRg st="1" end="1"/>
                                            </p:txEl>
                                          </p:spTgt>
                                        </p:tgtEl>
                                        <p:attrNameLst>
                                          <p:attrName>style.visibility</p:attrName>
                                        </p:attrNameLst>
                                      </p:cBhvr>
                                      <p:to>
                                        <p:strVal val="visible"/>
                                      </p:to>
                                    </p:set>
                                    <p:animEffect transition="in" filter="blinds(horizontal)">
                                      <p:cBhvr>
                                        <p:cTn id="23" dur="500"/>
                                        <p:tgtEl>
                                          <p:spTgt spid="1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13">
                                            <p:txEl>
                                              <p:pRg st="2" end="2"/>
                                            </p:txEl>
                                          </p:spTgt>
                                        </p:tgtEl>
                                        <p:attrNameLst>
                                          <p:attrName>style.visibility</p:attrName>
                                        </p:attrNameLst>
                                      </p:cBhvr>
                                      <p:to>
                                        <p:strVal val="visible"/>
                                      </p:to>
                                    </p:set>
                                    <p:animEffect transition="in" filter="blinds(horizontal)">
                                      <p:cBhvr>
                                        <p:cTn id="28" dur="500"/>
                                        <p:tgtEl>
                                          <p:spTgt spid="13">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0" nodeType="clickEffect">
                                  <p:stCondLst>
                                    <p:cond delay="0"/>
                                  </p:stCondLst>
                                  <p:childTnLst>
                                    <p:animEffect transition="out" filter="fade">
                                      <p:cBhvr>
                                        <p:cTn id="32" dur="500"/>
                                        <p:tgtEl>
                                          <p:spTgt spid="13">
                                            <p:txEl>
                                              <p:pRg st="0" end="0"/>
                                            </p:txEl>
                                          </p:spTgt>
                                        </p:tgtEl>
                                      </p:cBhvr>
                                    </p:animEffect>
                                    <p:set>
                                      <p:cBhvr>
                                        <p:cTn id="33" dur="1" fill="hold">
                                          <p:stCondLst>
                                            <p:cond delay="499"/>
                                          </p:stCondLst>
                                        </p:cTn>
                                        <p:tgtEl>
                                          <p:spTgt spid="13">
                                            <p:txEl>
                                              <p:pRg st="0" end="0"/>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13">
                                            <p:txEl>
                                              <p:pRg st="1" end="1"/>
                                            </p:txEl>
                                          </p:spTgt>
                                        </p:tgtEl>
                                      </p:cBhvr>
                                    </p:animEffect>
                                    <p:set>
                                      <p:cBhvr>
                                        <p:cTn id="36" dur="1" fill="hold">
                                          <p:stCondLst>
                                            <p:cond delay="499"/>
                                          </p:stCondLst>
                                        </p:cTn>
                                        <p:tgtEl>
                                          <p:spTgt spid="13">
                                            <p:txEl>
                                              <p:pRg st="1" end="1"/>
                                            </p:txEl>
                                          </p:spTgt>
                                        </p:tgtEl>
                                        <p:attrNameLst>
                                          <p:attrName>style.visibility</p:attrName>
                                        </p:attrNameLst>
                                      </p:cBhvr>
                                      <p:to>
                                        <p:strVal val="hidden"/>
                                      </p:to>
                                    </p:set>
                                  </p:childTnLst>
                                </p:cTn>
                              </p:par>
                              <p:par>
                                <p:cTn id="37" presetID="10" presetClass="exit" presetSubtype="0" fill="hold" grpId="0" nodeType="withEffect">
                                  <p:stCondLst>
                                    <p:cond delay="0"/>
                                  </p:stCondLst>
                                  <p:childTnLst>
                                    <p:animEffect transition="out" filter="fade">
                                      <p:cBhvr>
                                        <p:cTn id="38" dur="500"/>
                                        <p:tgtEl>
                                          <p:spTgt spid="13">
                                            <p:txEl>
                                              <p:pRg st="2" end="2"/>
                                            </p:txEl>
                                          </p:spTgt>
                                        </p:tgtEl>
                                      </p:cBhvr>
                                    </p:animEffect>
                                    <p:set>
                                      <p:cBhvr>
                                        <p:cTn id="39" dur="1" fill="hold">
                                          <p:stCondLst>
                                            <p:cond delay="499"/>
                                          </p:stCondLst>
                                        </p:cTn>
                                        <p:tgtEl>
                                          <p:spTgt spid="13">
                                            <p:txEl>
                                              <p:pRg st="2" end="2"/>
                                            </p:txEl>
                                          </p:spTgt>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11" grpId="0"/>
      <p:bldP spid="11" grpId="1"/>
      <p:bldP spid="13"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6574" y="261442"/>
            <a:ext cx="11161240"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下列各组分子中，都属于含极性键的非极性分子的是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A.CO</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S  	</a:t>
            </a:r>
            <a:r>
              <a:rPr lang="en-US" altLang="zh-CN" sz="2800" kern="100" dirty="0" smtClean="0">
                <a:latin typeface="Times New Roman"/>
                <a:ea typeface="华文细黑"/>
                <a:cs typeface="Courier New"/>
              </a:rPr>
              <a:t>		B.C</a:t>
            </a:r>
            <a:r>
              <a:rPr lang="en-US" altLang="zh-CN" sz="2800" kern="100" baseline="-25000" dirty="0" smtClean="0">
                <a:latin typeface="Times New Roman"/>
                <a:ea typeface="华文细黑"/>
                <a:cs typeface="Courier New"/>
              </a:rPr>
              <a:t>2</a:t>
            </a:r>
            <a:r>
              <a:rPr lang="en-US" altLang="zh-CN" sz="2800" kern="100" dirty="0" smtClean="0">
                <a:latin typeface="Times New Roman"/>
                <a:ea typeface="华文细黑"/>
                <a:cs typeface="Courier New"/>
              </a:rPr>
              <a:t>H</a:t>
            </a:r>
            <a:r>
              <a:rPr lang="en-US" altLang="zh-CN" sz="2800" kern="100" baseline="-25000" dirty="0" smtClean="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CH</a:t>
            </a:r>
            <a:r>
              <a:rPr lang="en-US" altLang="zh-CN" sz="2800" kern="100" baseline="-25000" dirty="0">
                <a:latin typeface="Times New Roman"/>
                <a:ea typeface="华文细黑"/>
                <a:cs typeface="Courier New"/>
              </a:rPr>
              <a:t>4</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C.Cl</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D.NH</a:t>
            </a:r>
            <a:r>
              <a:rPr lang="en-US" altLang="zh-CN" sz="2800" kern="100" baseline="-25000" dirty="0" smtClean="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HCl</a:t>
            </a:r>
            <a:endParaRPr lang="zh-CN" altLang="zh-CN" sz="1050" kern="100" dirty="0">
              <a:effectLst/>
              <a:latin typeface="宋体"/>
              <a:cs typeface="Courier New"/>
            </a:endParaRPr>
          </a:p>
        </p:txBody>
      </p:sp>
      <p:sp>
        <p:nvSpPr>
          <p:cNvPr id="11" name="TextBox 10"/>
          <p:cNvSpPr txBox="1"/>
          <p:nvPr/>
        </p:nvSpPr>
        <p:spPr>
          <a:xfrm>
            <a:off x="5195106" y="859157"/>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8" name="TextBox 7"/>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12" name="TextBox 11"/>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9" name="矩形 8"/>
          <p:cNvSpPr/>
          <p:nvPr/>
        </p:nvSpPr>
        <p:spPr>
          <a:xfrm>
            <a:off x="406574" y="2277666"/>
            <a:ext cx="11161240" cy="400107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项中</a:t>
            </a:r>
            <a:r>
              <a:rPr lang="en-US" altLang="zh-CN" sz="2800" kern="100" dirty="0">
                <a:latin typeface="Times New Roman"/>
                <a:ea typeface="华文细黑"/>
                <a:cs typeface="Courier New"/>
              </a:rPr>
              <a:t>CO</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和</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S</a:t>
            </a:r>
            <a:r>
              <a:rPr lang="zh-CN" altLang="zh-CN" sz="2800" kern="100" dirty="0">
                <a:latin typeface="Times New Roman"/>
                <a:ea typeface="华文细黑"/>
                <a:cs typeface="Times New Roman"/>
              </a:rPr>
              <a:t>都含极性键，但前者是非极性分子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直线形</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，后者是极性分子</a:t>
            </a:r>
            <a:r>
              <a:rPr lang="en-US" altLang="zh-CN" sz="2800" kern="100" dirty="0">
                <a:latin typeface="Times New Roman"/>
                <a:ea typeface="华文细黑"/>
                <a:cs typeface="Courier New"/>
              </a:rPr>
              <a:t>(V</a:t>
            </a:r>
            <a:r>
              <a:rPr lang="zh-CN" altLang="zh-CN" sz="2800" kern="100" dirty="0">
                <a:latin typeface="Times New Roman"/>
                <a:ea typeface="华文细黑"/>
                <a:cs typeface="Times New Roman"/>
              </a:rPr>
              <a:t>形</a:t>
            </a:r>
            <a:r>
              <a:rPr lang="en-US" altLang="zh-CN" sz="2800" kern="100" dirty="0">
                <a:latin typeface="Times New Roman"/>
                <a:ea typeface="华文细黑"/>
                <a:cs typeface="Courier New"/>
              </a:rPr>
              <a:t>)</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B</a:t>
            </a:r>
            <a:r>
              <a:rPr lang="zh-CN" altLang="zh-CN" sz="2800" kern="100" dirty="0">
                <a:latin typeface="Times New Roman"/>
                <a:ea typeface="华文细黑"/>
                <a:cs typeface="Times New Roman"/>
              </a:rPr>
              <a:t>项中</a:t>
            </a:r>
            <a:r>
              <a:rPr lang="en-US" altLang="zh-CN" sz="2800" kern="100" dirty="0">
                <a:latin typeface="Times New Roman"/>
                <a:ea typeface="华文细黑"/>
                <a:cs typeface="Courier New"/>
              </a:rPr>
              <a:t>C</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4</a:t>
            </a:r>
            <a:r>
              <a:rPr lang="zh-CN" altLang="zh-CN" sz="2800" kern="100" dirty="0">
                <a:latin typeface="Times New Roman"/>
                <a:ea typeface="华文细黑"/>
                <a:cs typeface="Times New Roman"/>
              </a:rPr>
              <a:t>是平面形分子，</a:t>
            </a:r>
            <a:r>
              <a:rPr lang="en-US" altLang="zh-CN" sz="2800" kern="100" dirty="0">
                <a:latin typeface="Times New Roman"/>
                <a:ea typeface="华文细黑"/>
                <a:cs typeface="Courier New"/>
              </a:rPr>
              <a:t>CH</a:t>
            </a:r>
            <a:r>
              <a:rPr lang="en-US" altLang="zh-CN" sz="2800" kern="100" baseline="-25000" dirty="0">
                <a:latin typeface="Times New Roman"/>
                <a:ea typeface="华文细黑"/>
                <a:cs typeface="Courier New"/>
              </a:rPr>
              <a:t>4</a:t>
            </a:r>
            <a:r>
              <a:rPr lang="zh-CN" altLang="zh-CN" sz="2800" kern="100" dirty="0">
                <a:latin typeface="Times New Roman"/>
                <a:ea typeface="华文细黑"/>
                <a:cs typeface="Times New Roman"/>
              </a:rPr>
              <a:t>为正四面体形，均含极性键且均为非极性分子</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C</a:t>
            </a:r>
            <a:r>
              <a:rPr lang="zh-CN" altLang="zh-CN" sz="2800" kern="100" dirty="0">
                <a:latin typeface="Times New Roman"/>
                <a:ea typeface="华文细黑"/>
                <a:cs typeface="Times New Roman"/>
              </a:rPr>
              <a:t>项中</a:t>
            </a:r>
            <a:r>
              <a:rPr lang="en-US" altLang="zh-CN" sz="2800" kern="100" dirty="0">
                <a:latin typeface="Times New Roman"/>
                <a:ea typeface="华文细黑"/>
                <a:cs typeface="Courier New"/>
              </a:rPr>
              <a:t>Cl</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不含极性键</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D</a:t>
            </a:r>
            <a:r>
              <a:rPr lang="zh-CN" altLang="zh-CN" sz="2800" kern="100" dirty="0">
                <a:latin typeface="Times New Roman"/>
                <a:ea typeface="华文细黑"/>
                <a:cs typeface="Times New Roman"/>
              </a:rPr>
              <a:t>项中</a:t>
            </a:r>
            <a:r>
              <a:rPr lang="en-US" altLang="zh-CN" sz="2800" kern="100" dirty="0">
                <a:latin typeface="Times New Roman"/>
                <a:ea typeface="华文细黑"/>
                <a:cs typeface="Courier New"/>
              </a:rPr>
              <a:t>NH</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HCl</a:t>
            </a:r>
            <a:r>
              <a:rPr lang="zh-CN" altLang="zh-CN" sz="2800" kern="100" dirty="0">
                <a:latin typeface="Times New Roman"/>
                <a:ea typeface="华文细黑"/>
                <a:cs typeface="Times New Roman"/>
              </a:rPr>
              <a:t>均为极性分子。</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73850918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13" restart="whenNotActive" fill="hold" evtFilter="cancelBubble" nodeType="interactiveSeq">
                <p:stCondLst>
                  <p:cond evt="onClick" delay="0">
                    <p:tgtEl>
                      <p:spTgt spid="12"/>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9">
                                            <p:txEl>
                                              <p:pRg st="0" end="0"/>
                                            </p:txEl>
                                          </p:spTgt>
                                        </p:tgtEl>
                                        <p:attrNameLst>
                                          <p:attrName>style.visibility</p:attrName>
                                        </p:attrNameLst>
                                      </p:cBhvr>
                                      <p:to>
                                        <p:strVal val="visible"/>
                                      </p:to>
                                    </p:set>
                                    <p:animEffect transition="in" filter="blinds(horizontal)">
                                      <p:cBhvr>
                                        <p:cTn id="18" dur="500"/>
                                        <p:tgtEl>
                                          <p:spTgt spid="9">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9">
                                            <p:txEl>
                                              <p:pRg st="1" end="1"/>
                                            </p:txEl>
                                          </p:spTgt>
                                        </p:tgtEl>
                                        <p:attrNameLst>
                                          <p:attrName>style.visibility</p:attrName>
                                        </p:attrNameLst>
                                      </p:cBhvr>
                                      <p:to>
                                        <p:strVal val="visible"/>
                                      </p:to>
                                    </p:set>
                                    <p:animEffect transition="in" filter="blinds(horizontal)">
                                      <p:cBhvr>
                                        <p:cTn id="23" dur="500"/>
                                        <p:tgtEl>
                                          <p:spTgt spid="9">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9">
                                            <p:txEl>
                                              <p:pRg st="2" end="2"/>
                                            </p:txEl>
                                          </p:spTgt>
                                        </p:tgtEl>
                                        <p:attrNameLst>
                                          <p:attrName>style.visibility</p:attrName>
                                        </p:attrNameLst>
                                      </p:cBhvr>
                                      <p:to>
                                        <p:strVal val="visible"/>
                                      </p:to>
                                    </p:set>
                                    <p:animEffect transition="in" filter="blinds(horizontal)">
                                      <p:cBhvr>
                                        <p:cTn id="28" dur="500"/>
                                        <p:tgtEl>
                                          <p:spTgt spid="9">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9">
                                            <p:txEl>
                                              <p:pRg st="3" end="3"/>
                                            </p:txEl>
                                          </p:spTgt>
                                        </p:tgtEl>
                                        <p:attrNameLst>
                                          <p:attrName>style.visibility</p:attrName>
                                        </p:attrNameLst>
                                      </p:cBhvr>
                                      <p:to>
                                        <p:strVal val="visible"/>
                                      </p:to>
                                    </p:set>
                                    <p:animEffect transition="in" filter="blinds(horizontal)">
                                      <p:cBhvr>
                                        <p:cTn id="33" dur="500"/>
                                        <p:tgtEl>
                                          <p:spTgt spid="9">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grpId="0" nodeType="clickEffect">
                                  <p:stCondLst>
                                    <p:cond delay="0"/>
                                  </p:stCondLst>
                                  <p:childTnLst>
                                    <p:animEffect transition="out" filter="fade">
                                      <p:cBhvr>
                                        <p:cTn id="37" dur="500"/>
                                        <p:tgtEl>
                                          <p:spTgt spid="9">
                                            <p:txEl>
                                              <p:pRg st="0" end="0"/>
                                            </p:txEl>
                                          </p:spTgt>
                                        </p:tgtEl>
                                      </p:cBhvr>
                                    </p:animEffect>
                                    <p:set>
                                      <p:cBhvr>
                                        <p:cTn id="38" dur="1" fill="hold">
                                          <p:stCondLst>
                                            <p:cond delay="499"/>
                                          </p:stCondLst>
                                        </p:cTn>
                                        <p:tgtEl>
                                          <p:spTgt spid="9">
                                            <p:txEl>
                                              <p:pRg st="0" end="0"/>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9">
                                            <p:txEl>
                                              <p:pRg st="1" end="1"/>
                                            </p:txEl>
                                          </p:spTgt>
                                        </p:tgtEl>
                                      </p:cBhvr>
                                    </p:animEffect>
                                    <p:set>
                                      <p:cBhvr>
                                        <p:cTn id="41" dur="1" fill="hold">
                                          <p:stCondLst>
                                            <p:cond delay="499"/>
                                          </p:stCondLst>
                                        </p:cTn>
                                        <p:tgtEl>
                                          <p:spTgt spid="9">
                                            <p:txEl>
                                              <p:pRg st="1" end="1"/>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9">
                                            <p:txEl>
                                              <p:pRg st="2" end="2"/>
                                            </p:txEl>
                                          </p:spTgt>
                                        </p:tgtEl>
                                      </p:cBhvr>
                                    </p:animEffect>
                                    <p:set>
                                      <p:cBhvr>
                                        <p:cTn id="44" dur="1" fill="hold">
                                          <p:stCondLst>
                                            <p:cond delay="499"/>
                                          </p:stCondLst>
                                        </p:cTn>
                                        <p:tgtEl>
                                          <p:spTgt spid="9">
                                            <p:txEl>
                                              <p:pRg st="2" end="2"/>
                                            </p:txEl>
                                          </p:spTgt>
                                        </p:tgtEl>
                                        <p:attrNameLst>
                                          <p:attrName>style.visibility</p:attrName>
                                        </p:attrNameLst>
                                      </p:cBhvr>
                                      <p:to>
                                        <p:strVal val="hidden"/>
                                      </p:to>
                                    </p:set>
                                  </p:childTnLst>
                                </p:cTn>
                              </p:par>
                              <p:par>
                                <p:cTn id="45" presetID="10" presetClass="exit" presetSubtype="0" fill="hold" grpId="0" nodeType="withEffect">
                                  <p:stCondLst>
                                    <p:cond delay="0"/>
                                  </p:stCondLst>
                                  <p:childTnLst>
                                    <p:animEffect transition="out" filter="fade">
                                      <p:cBhvr>
                                        <p:cTn id="46" dur="500"/>
                                        <p:tgtEl>
                                          <p:spTgt spid="9">
                                            <p:txEl>
                                              <p:pRg st="3" end="3"/>
                                            </p:txEl>
                                          </p:spTgt>
                                        </p:tgtEl>
                                      </p:cBhvr>
                                    </p:animEffect>
                                    <p:set>
                                      <p:cBhvr>
                                        <p:cTn id="47" dur="1" fill="hold">
                                          <p:stCondLst>
                                            <p:cond delay="499"/>
                                          </p:stCondLst>
                                        </p:cTn>
                                        <p:tgtEl>
                                          <p:spTgt spid="9">
                                            <p:txEl>
                                              <p:pRg st="3" end="3"/>
                                            </p:txEl>
                                          </p:spTgt>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11" grpId="0"/>
      <p:bldP spid="11" grpId="1"/>
      <p:bldP spid="9" grpId="0"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4" y="568524"/>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分析讨论，回答下列问题</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液态苯、汽油等发生汽化时，为何需要加热？</a:t>
            </a:r>
            <a:endParaRPr lang="zh-CN" altLang="zh-CN" sz="1050" kern="100" dirty="0">
              <a:effectLst/>
              <a:latin typeface="宋体"/>
              <a:cs typeface="Courier New"/>
            </a:endParaRPr>
          </a:p>
        </p:txBody>
      </p:sp>
      <p:sp>
        <p:nvSpPr>
          <p:cNvPr id="6" name="矩形 5"/>
          <p:cNvSpPr/>
          <p:nvPr/>
        </p:nvSpPr>
        <p:spPr>
          <a:xfrm>
            <a:off x="406574" y="1936352"/>
            <a:ext cx="11161240"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液态苯、汽油等发生汽化是物理变化，需要吸收能量克服其分子间的相互作用力。</a:t>
            </a:r>
            <a:endParaRPr lang="zh-CN" altLang="zh-CN" sz="1050" kern="100" dirty="0">
              <a:solidFill>
                <a:srgbClr val="C00000"/>
              </a:solidFill>
              <a:effectLst/>
              <a:latin typeface="宋体"/>
              <a:cs typeface="Courier New"/>
            </a:endParaRPr>
          </a:p>
        </p:txBody>
      </p:sp>
      <p:sp>
        <p:nvSpPr>
          <p:cNvPr id="7" name="矩形 6"/>
          <p:cNvSpPr/>
          <p:nvPr/>
        </p:nvSpPr>
        <p:spPr>
          <a:xfrm>
            <a:off x="406574" y="3303410"/>
            <a:ext cx="11161240"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降低氯气的温度，为什么能使氯气转化为液态或固态？</a:t>
            </a:r>
            <a:endParaRPr lang="zh-CN" altLang="zh-CN" sz="1050" kern="100" dirty="0">
              <a:effectLst/>
              <a:latin typeface="宋体"/>
              <a:cs typeface="Courier New"/>
            </a:endParaRPr>
          </a:p>
        </p:txBody>
      </p:sp>
      <p:sp>
        <p:nvSpPr>
          <p:cNvPr id="8" name="矩形 7"/>
          <p:cNvSpPr/>
          <p:nvPr/>
        </p:nvSpPr>
        <p:spPr>
          <a:xfrm>
            <a:off x="406574" y="4024908"/>
            <a:ext cx="11161240"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降低氯气的温度时，氯气分子的平均动能逐渐减小。随着温度降低，当分子靠自身的动能不足以克服分子间相互作用力时，分子就会凝聚在一起，形成液体或固体。</a:t>
            </a:r>
            <a:endParaRPr lang="zh-CN" altLang="zh-CN" sz="1050" kern="100" dirty="0">
              <a:solidFill>
                <a:srgbClr val="C00000"/>
              </a:solidFill>
              <a:effectLst/>
              <a:latin typeface="宋体"/>
              <a:cs typeface="Courier New"/>
            </a:endParaRPr>
          </a:p>
        </p:txBody>
      </p:sp>
      <p:sp>
        <p:nvSpPr>
          <p:cNvPr id="11" name="矩形 10"/>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12" name="矩形 11"/>
          <p:cNvSpPr/>
          <p:nvPr/>
        </p:nvSpPr>
        <p:spPr>
          <a:xfrm>
            <a:off x="-14252" y="-26590"/>
            <a:ext cx="12175690" cy="461665"/>
          </a:xfrm>
          <a:prstGeom prst="rect">
            <a:avLst/>
          </a:prstGeom>
        </p:spPr>
        <p:txBody>
          <a:bodyPr wrap="square">
            <a:spAutoFit/>
          </a:bodyPr>
          <a:lstStyle/>
          <a:p>
            <a:pPr algn="ctr">
              <a:defRPr/>
            </a:pPr>
            <a:r>
              <a:rPr lang="zh-CN" altLang="zh-CN" b="1" dirty="0">
                <a:solidFill>
                  <a:srgbClr val="FFFF00"/>
                </a:solidFill>
                <a:latin typeface="微软雅黑" pitchFamily="34" charset="-122"/>
                <a:ea typeface="微软雅黑" pitchFamily="34" charset="-122"/>
              </a:rPr>
              <a:t>二、分子间作用力</a:t>
            </a:r>
            <a:r>
              <a:rPr lang="en-US" altLang="zh-CN" b="1" dirty="0">
                <a:solidFill>
                  <a:srgbClr val="FFFF00"/>
                </a:solidFill>
                <a:latin typeface="微软雅黑" pitchFamily="34" charset="-122"/>
                <a:ea typeface="微软雅黑" pitchFamily="34" charset="-122"/>
              </a:rPr>
              <a:t>——</a:t>
            </a:r>
            <a:r>
              <a:rPr lang="zh-CN" altLang="zh-CN" b="1" dirty="0">
                <a:solidFill>
                  <a:srgbClr val="FFFF00"/>
                </a:solidFill>
                <a:latin typeface="微软雅黑" pitchFamily="34" charset="-122"/>
                <a:ea typeface="微软雅黑" pitchFamily="34" charset="-122"/>
              </a:rPr>
              <a:t>范德华力</a:t>
            </a:r>
          </a:p>
        </p:txBody>
      </p:sp>
      <p:pic>
        <p:nvPicPr>
          <p:cNvPr id="14" name="图片 1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Tree>
    <p:extLst>
      <p:ext uri="{BB962C8B-B14F-4D97-AF65-F5344CB8AC3E}">
        <p14:creationId xmlns:p14="http://schemas.microsoft.com/office/powerpoint/2010/main" xmlns="" val="353781689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6" grpId="0"/>
      <p:bldP spid="6" grpId="1"/>
      <p:bldP spid="8" grpId="0"/>
      <p:bldP spid="8"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20" name="矩形 19"/>
          <p:cNvSpPr/>
          <p:nvPr/>
        </p:nvSpPr>
        <p:spPr>
          <a:xfrm>
            <a:off x="406574" y="582724"/>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卤素单质</a:t>
            </a:r>
            <a:r>
              <a:rPr lang="en-US" altLang="zh-CN" sz="2800" kern="100" dirty="0">
                <a:latin typeface="Times New Roman"/>
                <a:ea typeface="华文细黑"/>
                <a:cs typeface="Courier New"/>
              </a:rPr>
              <a:t>F</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Cl</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Br</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I</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，按其相对分子质量增大的顺序，物理性质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如颜色、状态、熔点、沸点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有何变化规律</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4" name="矩形 3"/>
          <p:cNvSpPr/>
          <p:nvPr/>
        </p:nvSpPr>
        <p:spPr>
          <a:xfrm>
            <a:off x="406574" y="1950876"/>
            <a:ext cx="11161240"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颜色逐渐加深；由气态到液态、固态；熔、沸点逐渐升高。</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xmlns="" val="88927077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4" grpId="0"/>
      <p:bldP spid="4"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15" name="矩形 14"/>
          <p:cNvSpPr/>
          <p:nvPr/>
        </p:nvSpPr>
        <p:spPr>
          <a:xfrm>
            <a:off x="350768" y="549474"/>
            <a:ext cx="11272852" cy="2880764"/>
          </a:xfrm>
          <a:prstGeom prst="rect">
            <a:avLst/>
          </a:prstGeom>
        </p:spPr>
        <p:txBody>
          <a:bodyPr wrap="square" lIns="121898" tIns="60948" rIns="121898" bIns="60948">
            <a:spAutoFit/>
          </a:bodyPr>
          <a:lstStyle/>
          <a:p>
            <a:pPr algn="just">
              <a:lnSpc>
                <a:spcPct val="16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上述事实能够说明：</a:t>
            </a:r>
            <a:endParaRPr lang="zh-CN" altLang="zh-CN" sz="1050" kern="100" dirty="0">
              <a:latin typeface="宋体"/>
              <a:cs typeface="Courier New"/>
            </a:endParaRPr>
          </a:p>
          <a:p>
            <a:pPr algn="just">
              <a:lnSpc>
                <a:spcPct val="16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物质的分子之间存在一</a:t>
            </a:r>
            <a:r>
              <a:rPr lang="zh-CN" altLang="zh-CN" sz="2800" kern="100" dirty="0" smtClean="0">
                <a:latin typeface="Times New Roman"/>
                <a:ea typeface="华文细黑"/>
                <a:cs typeface="Times New Roman"/>
              </a:rPr>
              <a:t>种</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叫</a:t>
            </a:r>
            <a:r>
              <a:rPr lang="zh-CN" altLang="zh-CN" sz="2800" kern="100" dirty="0">
                <a:latin typeface="Times New Roman"/>
                <a:ea typeface="华文细黑"/>
                <a:cs typeface="Times New Roman"/>
              </a:rPr>
              <a:t>分子间作用力，又叫范德华力。</a:t>
            </a:r>
            <a:endParaRPr lang="zh-CN" altLang="zh-CN" sz="1050" kern="100" dirty="0">
              <a:latin typeface="宋体"/>
              <a:cs typeface="Courier New"/>
            </a:endParaRPr>
          </a:p>
          <a:p>
            <a:pPr algn="just">
              <a:lnSpc>
                <a:spcPct val="16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影响范德华力的因素：一般来说，相对分子</a:t>
            </a:r>
            <a:r>
              <a:rPr lang="zh-CN" altLang="zh-CN" sz="2800" kern="100" dirty="0" smtClean="0">
                <a:latin typeface="Times New Roman"/>
                <a:ea typeface="华文细黑"/>
                <a:cs typeface="Times New Roman"/>
              </a:rPr>
              <a:t>质量</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，范德华力</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分子的</a:t>
            </a:r>
            <a:r>
              <a:rPr lang="zh-CN" altLang="zh-CN" sz="2800" kern="100" dirty="0" smtClean="0">
                <a:latin typeface="Times New Roman"/>
                <a:ea typeface="华文细黑"/>
                <a:cs typeface="Times New Roman"/>
              </a:rPr>
              <a:t>极性</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，范德华力</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3" name="矩形 2"/>
          <p:cNvSpPr/>
          <p:nvPr/>
        </p:nvSpPr>
        <p:spPr>
          <a:xfrm>
            <a:off x="4664571" y="1351087"/>
            <a:ext cx="198002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相互作用力</a:t>
            </a:r>
            <a:endParaRPr lang="zh-CN" altLang="en-US" dirty="0">
              <a:solidFill>
                <a:srgbClr val="C00000"/>
              </a:solidFill>
            </a:endParaRPr>
          </a:p>
        </p:txBody>
      </p:sp>
      <p:sp>
        <p:nvSpPr>
          <p:cNvPr id="4" name="矩形 3"/>
          <p:cNvSpPr/>
          <p:nvPr/>
        </p:nvSpPr>
        <p:spPr>
          <a:xfrm>
            <a:off x="8183438" y="2061642"/>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越大</a:t>
            </a:r>
            <a:endParaRPr lang="zh-CN" altLang="en-US" sz="2800" kern="100" dirty="0">
              <a:solidFill>
                <a:srgbClr val="C00000"/>
              </a:solidFill>
              <a:latin typeface="Times New Roman"/>
              <a:ea typeface="华文细黑"/>
              <a:cs typeface="Times New Roman"/>
            </a:endParaRPr>
          </a:p>
        </p:txBody>
      </p:sp>
      <p:sp>
        <p:nvSpPr>
          <p:cNvPr id="5" name="矩形 4"/>
          <p:cNvSpPr/>
          <p:nvPr/>
        </p:nvSpPr>
        <p:spPr>
          <a:xfrm>
            <a:off x="10703718" y="2042592"/>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越大</a:t>
            </a:r>
            <a:endParaRPr lang="zh-CN" altLang="en-US" sz="2800" kern="100" dirty="0">
              <a:solidFill>
                <a:srgbClr val="C00000"/>
              </a:solidFill>
              <a:latin typeface="Times New Roman"/>
              <a:ea typeface="华文细黑"/>
              <a:cs typeface="Times New Roman"/>
            </a:endParaRPr>
          </a:p>
        </p:txBody>
      </p:sp>
      <p:sp>
        <p:nvSpPr>
          <p:cNvPr id="6" name="矩形 5"/>
          <p:cNvSpPr/>
          <p:nvPr/>
        </p:nvSpPr>
        <p:spPr>
          <a:xfrm>
            <a:off x="2153816" y="2743508"/>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越大</a:t>
            </a:r>
            <a:endParaRPr lang="zh-CN" altLang="en-US" sz="2800" kern="100" dirty="0">
              <a:solidFill>
                <a:srgbClr val="C00000"/>
              </a:solidFill>
              <a:latin typeface="Times New Roman"/>
              <a:ea typeface="华文细黑"/>
              <a:cs typeface="Times New Roman"/>
            </a:endParaRPr>
          </a:p>
        </p:txBody>
      </p:sp>
      <p:sp>
        <p:nvSpPr>
          <p:cNvPr id="7" name="矩形 6"/>
          <p:cNvSpPr/>
          <p:nvPr/>
        </p:nvSpPr>
        <p:spPr>
          <a:xfrm>
            <a:off x="4780012" y="2753033"/>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越大</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xmlns="" val="159573956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linds(horizontal)">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1" nodeType="clickEffect">
                                  <p:stCondLst>
                                    <p:cond delay="0"/>
                                  </p:stCondLst>
                                  <p:childTnLst>
                                    <p:animEffect transition="out" filter="fade">
                                      <p:cBhvr>
                                        <p:cTn id="25" dur="500"/>
                                        <p:tgtEl>
                                          <p:spTgt spid="3"/>
                                        </p:tgtEl>
                                      </p:cBhvr>
                                    </p:animEffect>
                                    <p:set>
                                      <p:cBhvr>
                                        <p:cTn id="26" dur="1" fill="hold">
                                          <p:stCondLst>
                                            <p:cond delay="499"/>
                                          </p:stCondLst>
                                        </p:cTn>
                                        <p:tgtEl>
                                          <p:spTgt spid="3"/>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4"/>
                                        </p:tgtEl>
                                      </p:cBhvr>
                                    </p:animEffect>
                                    <p:set>
                                      <p:cBhvr>
                                        <p:cTn id="29" dur="1" fill="hold">
                                          <p:stCondLst>
                                            <p:cond delay="499"/>
                                          </p:stCondLst>
                                        </p:cTn>
                                        <p:tgtEl>
                                          <p:spTgt spid="4"/>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5"/>
                                        </p:tgtEl>
                                      </p:cBhvr>
                                    </p:animEffect>
                                    <p:set>
                                      <p:cBhvr>
                                        <p:cTn id="32" dur="1" fill="hold">
                                          <p:stCondLst>
                                            <p:cond delay="499"/>
                                          </p:stCondLst>
                                        </p:cTn>
                                        <p:tgtEl>
                                          <p:spTgt spid="5"/>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6"/>
                                        </p:tgtEl>
                                      </p:cBhvr>
                                    </p:animEffect>
                                    <p:set>
                                      <p:cBhvr>
                                        <p:cTn id="35" dur="1" fill="hold">
                                          <p:stCondLst>
                                            <p:cond delay="499"/>
                                          </p:stCondLst>
                                        </p:cTn>
                                        <p:tgtEl>
                                          <p:spTgt spid="6"/>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7"/>
                                        </p:tgtEl>
                                      </p:cBhvr>
                                    </p:animEffect>
                                    <p:set>
                                      <p:cBhvr>
                                        <p:cTn id="38"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3" grpId="0"/>
      <p:bldP spid="3" grpId="1"/>
      <p:bldP spid="4" grpId="0"/>
      <p:bldP spid="4" grpId="1"/>
      <p:bldP spid="5" grpId="0"/>
      <p:bldP spid="5" grpId="1"/>
      <p:bldP spid="6" grpId="0"/>
      <p:bldP spid="6" grpId="1"/>
      <p:bldP spid="7" grpId="0"/>
      <p:bldP spid="7"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16" name="矩形 15"/>
          <p:cNvSpPr/>
          <p:nvPr/>
        </p:nvSpPr>
        <p:spPr>
          <a:xfrm>
            <a:off x="406574" y="333450"/>
            <a:ext cx="11161240" cy="4565585"/>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范德华力对物质性质的影响</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组成和结构相似的分子，相对分子质量越大，</a:t>
            </a:r>
            <a:r>
              <a:rPr lang="zh-CN" altLang="zh-CN" sz="2800" kern="100" dirty="0" smtClean="0">
                <a:latin typeface="Times New Roman"/>
                <a:ea typeface="华文细黑"/>
                <a:cs typeface="Times New Roman"/>
              </a:rPr>
              <a:t>范德华力</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物质的熔、沸点</a:t>
            </a:r>
            <a:r>
              <a:rPr lang="zh-CN" altLang="zh-CN" sz="2800" kern="100" dirty="0" smtClean="0">
                <a:latin typeface="Times New Roman"/>
                <a:ea typeface="华文细黑"/>
                <a:cs typeface="Times New Roman"/>
              </a:rPr>
              <a:t>就</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如熔、沸点：</a:t>
            </a:r>
            <a:r>
              <a:rPr lang="en-US" altLang="zh-CN" sz="2800" kern="100" dirty="0">
                <a:latin typeface="Times New Roman"/>
                <a:ea typeface="华文细黑"/>
                <a:cs typeface="Courier New"/>
              </a:rPr>
              <a:t>CF</a:t>
            </a:r>
            <a:r>
              <a:rPr lang="en-US" altLang="zh-CN" sz="2800" kern="100" baseline="-25000" dirty="0">
                <a:latin typeface="Times New Roman"/>
                <a:ea typeface="华文细黑"/>
                <a:cs typeface="Courier New"/>
              </a:rPr>
              <a:t>4</a:t>
            </a:r>
            <a:r>
              <a:rPr lang="en-US" altLang="zh-CN" sz="2800" kern="100" dirty="0">
                <a:latin typeface="Times New Roman"/>
                <a:ea typeface="华文细黑"/>
                <a:cs typeface="Courier New"/>
              </a:rPr>
              <a:t>&lt;CCl</a:t>
            </a:r>
            <a:r>
              <a:rPr lang="en-US" altLang="zh-CN" sz="2800" kern="100" baseline="-25000" dirty="0">
                <a:latin typeface="Times New Roman"/>
                <a:ea typeface="华文细黑"/>
                <a:cs typeface="Courier New"/>
              </a:rPr>
              <a:t>4</a:t>
            </a:r>
            <a:r>
              <a:rPr lang="en-US" altLang="zh-CN" sz="2800" kern="100" dirty="0">
                <a:latin typeface="Times New Roman"/>
                <a:ea typeface="华文细黑"/>
                <a:cs typeface="Courier New"/>
              </a:rPr>
              <a:t>&lt;CBr</a:t>
            </a:r>
            <a:r>
              <a:rPr lang="en-US" altLang="zh-CN" sz="2800" kern="100" baseline="-25000" dirty="0">
                <a:latin typeface="Times New Roman"/>
                <a:ea typeface="华文细黑"/>
                <a:cs typeface="Courier New"/>
              </a:rPr>
              <a:t>4</a:t>
            </a:r>
            <a:r>
              <a:rPr lang="en-US" altLang="zh-CN" sz="2800" kern="100" dirty="0">
                <a:latin typeface="Times New Roman"/>
                <a:ea typeface="华文细黑"/>
                <a:cs typeface="Courier New"/>
              </a:rPr>
              <a:t>&lt;CI</a:t>
            </a:r>
            <a:r>
              <a:rPr lang="en-US" altLang="zh-CN" sz="2800" kern="100" baseline="-25000" dirty="0">
                <a:latin typeface="Times New Roman"/>
                <a:ea typeface="华文细黑"/>
                <a:cs typeface="Courier New"/>
              </a:rPr>
              <a:t>4</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组成相似且相对分子质量相近的物质，分子极性越大</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电荷分布越不均匀</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，其熔、沸点</a:t>
            </a:r>
            <a:r>
              <a:rPr lang="zh-CN" altLang="zh-CN" sz="2800" kern="100" dirty="0" smtClean="0">
                <a:latin typeface="Times New Roman"/>
                <a:ea typeface="华文细黑"/>
                <a:cs typeface="Times New Roman"/>
              </a:rPr>
              <a:t>就</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如熔、沸点：</a:t>
            </a:r>
            <a:r>
              <a:rPr lang="en-US" altLang="zh-CN" sz="2800" kern="100" dirty="0">
                <a:latin typeface="Times New Roman"/>
                <a:ea typeface="华文细黑"/>
                <a:cs typeface="Courier New"/>
              </a:rPr>
              <a:t>CO&gt;N</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在同分异构体中，一般来说，支链数越多，熔、沸点</a:t>
            </a:r>
            <a:r>
              <a:rPr lang="zh-CN" altLang="zh-CN" sz="2800" kern="100" dirty="0" smtClean="0">
                <a:latin typeface="Times New Roman"/>
                <a:ea typeface="华文细黑"/>
                <a:cs typeface="Times New Roman"/>
              </a:rPr>
              <a:t>就</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如沸点：正戊烷</a:t>
            </a:r>
            <a:r>
              <a:rPr lang="en-US" altLang="zh-CN" sz="2800" kern="100" dirty="0">
                <a:latin typeface="Times New Roman"/>
                <a:ea typeface="华文细黑"/>
                <a:cs typeface="Courier New"/>
              </a:rPr>
              <a:t>&gt;</a:t>
            </a:r>
            <a:r>
              <a:rPr lang="zh-CN" altLang="zh-CN" sz="2800" kern="100" dirty="0">
                <a:latin typeface="Times New Roman"/>
                <a:ea typeface="华文细黑"/>
                <a:cs typeface="Times New Roman"/>
              </a:rPr>
              <a:t>异戊烷</a:t>
            </a:r>
            <a:r>
              <a:rPr lang="en-US" altLang="zh-CN" sz="2800" kern="100" dirty="0">
                <a:latin typeface="Times New Roman"/>
                <a:ea typeface="华文细黑"/>
                <a:cs typeface="Courier New"/>
              </a:rPr>
              <a:t>&gt;</a:t>
            </a:r>
            <a:r>
              <a:rPr lang="zh-CN" altLang="zh-CN" sz="2800" kern="100" dirty="0">
                <a:latin typeface="Times New Roman"/>
                <a:ea typeface="华文细黑"/>
                <a:cs typeface="Times New Roman"/>
              </a:rPr>
              <a:t>新戊烷。</a:t>
            </a:r>
            <a:endParaRPr lang="zh-CN" altLang="zh-CN" sz="1050" kern="100" dirty="0">
              <a:effectLst/>
              <a:latin typeface="宋体"/>
              <a:cs typeface="Courier New"/>
            </a:endParaRPr>
          </a:p>
        </p:txBody>
      </p:sp>
      <p:sp>
        <p:nvSpPr>
          <p:cNvPr id="2" name="矩形 1"/>
          <p:cNvSpPr/>
          <p:nvPr/>
        </p:nvSpPr>
        <p:spPr>
          <a:xfrm>
            <a:off x="9469442" y="1087324"/>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越大</a:t>
            </a:r>
            <a:endParaRPr lang="zh-CN" altLang="en-US" sz="2800" kern="100" dirty="0">
              <a:solidFill>
                <a:srgbClr val="C00000"/>
              </a:solidFill>
              <a:latin typeface="Times New Roman"/>
              <a:ea typeface="华文细黑"/>
              <a:cs typeface="Times New Roman"/>
            </a:endParaRPr>
          </a:p>
        </p:txBody>
      </p:sp>
      <p:sp>
        <p:nvSpPr>
          <p:cNvPr id="3" name="矩形 2"/>
          <p:cNvSpPr/>
          <p:nvPr/>
        </p:nvSpPr>
        <p:spPr>
          <a:xfrm>
            <a:off x="2629297" y="1711127"/>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越高</a:t>
            </a:r>
            <a:endParaRPr lang="zh-CN" altLang="en-US" sz="2800" kern="100" dirty="0">
              <a:solidFill>
                <a:srgbClr val="C00000"/>
              </a:solidFill>
              <a:latin typeface="Times New Roman"/>
              <a:ea typeface="华文细黑"/>
              <a:cs typeface="Times New Roman"/>
            </a:endParaRPr>
          </a:p>
        </p:txBody>
      </p:sp>
      <p:sp>
        <p:nvSpPr>
          <p:cNvPr id="4" name="矩形 3"/>
          <p:cNvSpPr/>
          <p:nvPr/>
        </p:nvSpPr>
        <p:spPr>
          <a:xfrm>
            <a:off x="3771900" y="2988107"/>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越高</a:t>
            </a:r>
            <a:endParaRPr lang="zh-CN" altLang="en-US" sz="2800" kern="100" dirty="0">
              <a:solidFill>
                <a:srgbClr val="C00000"/>
              </a:solidFill>
              <a:latin typeface="Times New Roman"/>
              <a:ea typeface="华文细黑"/>
              <a:cs typeface="Times New Roman"/>
            </a:endParaRPr>
          </a:p>
        </p:txBody>
      </p:sp>
      <p:sp>
        <p:nvSpPr>
          <p:cNvPr id="5" name="矩形 4"/>
          <p:cNvSpPr/>
          <p:nvPr/>
        </p:nvSpPr>
        <p:spPr>
          <a:xfrm>
            <a:off x="9469441" y="3598193"/>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越低</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xmlns="" val="148847805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linds(horizontal)">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grpId="1" nodeType="clickEffect">
                                  <p:stCondLst>
                                    <p:cond delay="0"/>
                                  </p:stCondLst>
                                  <p:childTnLst>
                                    <p:animEffect transition="out" filter="fade">
                                      <p:cBhvr>
                                        <p:cTn id="24" dur="500"/>
                                        <p:tgtEl>
                                          <p:spTgt spid="2"/>
                                        </p:tgtEl>
                                      </p:cBhvr>
                                    </p:animEffect>
                                    <p:set>
                                      <p:cBhvr>
                                        <p:cTn id="25" dur="1" fill="hold">
                                          <p:stCondLst>
                                            <p:cond delay="499"/>
                                          </p:stCondLst>
                                        </p:cTn>
                                        <p:tgtEl>
                                          <p:spTgt spid="2"/>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3"/>
                                        </p:tgtEl>
                                      </p:cBhvr>
                                    </p:animEffect>
                                    <p:set>
                                      <p:cBhvr>
                                        <p:cTn id="28" dur="1" fill="hold">
                                          <p:stCondLst>
                                            <p:cond delay="499"/>
                                          </p:stCondLst>
                                        </p:cTn>
                                        <p:tgtEl>
                                          <p:spTgt spid="3"/>
                                        </p:tgtEl>
                                        <p:attrNameLst>
                                          <p:attrName>style.visibility</p:attrName>
                                        </p:attrNameLst>
                                      </p:cBhvr>
                                      <p:to>
                                        <p:strVal val="hidden"/>
                                      </p:to>
                                    </p:set>
                                  </p:childTnLst>
                                </p:cTn>
                              </p:par>
                              <p:par>
                                <p:cTn id="29" presetID="10" presetClass="exit" presetSubtype="0" fill="hold" grpId="1" nodeType="withEffect">
                                  <p:stCondLst>
                                    <p:cond delay="0"/>
                                  </p:stCondLst>
                                  <p:childTnLst>
                                    <p:animEffect transition="out" filter="fade">
                                      <p:cBhvr>
                                        <p:cTn id="30" dur="500"/>
                                        <p:tgtEl>
                                          <p:spTgt spid="4"/>
                                        </p:tgtEl>
                                      </p:cBhvr>
                                    </p:animEffect>
                                    <p:set>
                                      <p:cBhvr>
                                        <p:cTn id="31" dur="1" fill="hold">
                                          <p:stCondLst>
                                            <p:cond delay="499"/>
                                          </p:stCondLst>
                                        </p:cTn>
                                        <p:tgtEl>
                                          <p:spTgt spid="4"/>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5"/>
                                        </p:tgtEl>
                                      </p:cBhvr>
                                    </p:animEffect>
                                    <p:set>
                                      <p:cBhvr>
                                        <p:cTn id="34"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2" grpId="0"/>
      <p:bldP spid="2" grpId="1"/>
      <p:bldP spid="3" grpId="0"/>
      <p:bldP spid="3" grpId="1"/>
      <p:bldP spid="4" grpId="0"/>
      <p:bldP spid="4" grpId="1"/>
      <p:bldP spid="5" grpId="0"/>
      <p:bldP spid="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1463063" y="1485578"/>
            <a:ext cx="9264286" cy="3568155"/>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dirty="0"/>
          </a:p>
        </p:txBody>
      </p:sp>
      <p:sp>
        <p:nvSpPr>
          <p:cNvPr id="3" name="矩形 2"/>
          <p:cNvSpPr/>
          <p:nvPr/>
        </p:nvSpPr>
        <p:spPr>
          <a:xfrm>
            <a:off x="1741133" y="1604919"/>
            <a:ext cx="8708147" cy="3382977"/>
          </a:xfrm>
          <a:prstGeom prst="rect">
            <a:avLst/>
          </a:prstGeom>
        </p:spPr>
        <p:txBody>
          <a:bodyPr>
            <a:spAutoFit/>
          </a:bodyPr>
          <a:lstStyle/>
          <a:p>
            <a:pPr lvl="0">
              <a:lnSpc>
                <a:spcPts val="5500"/>
              </a:lnSpc>
            </a:pPr>
            <a:r>
              <a:rPr lang="zh-CN" altLang="en-US" sz="2800" b="1" kern="100" dirty="0" smtClean="0">
                <a:solidFill>
                  <a:srgbClr val="0000FF"/>
                </a:solidFill>
                <a:latin typeface="微软雅黑"/>
                <a:ea typeface="微软雅黑"/>
                <a:cs typeface="Courier New"/>
              </a:rPr>
              <a:t>目标</a:t>
            </a:r>
            <a:r>
              <a:rPr lang="zh-CN" altLang="en-US" sz="2800" b="1" kern="100" dirty="0">
                <a:solidFill>
                  <a:srgbClr val="0000FF"/>
                </a:solidFill>
                <a:latin typeface="微软雅黑"/>
                <a:ea typeface="微软雅黑"/>
                <a:cs typeface="Courier New"/>
              </a:rPr>
              <a:t>定位</a:t>
            </a:r>
            <a:endParaRPr lang="zh-CN" altLang="zh-CN" sz="2800" b="1" kern="100" dirty="0">
              <a:solidFill>
                <a:srgbClr val="0000FF"/>
              </a:solidFill>
              <a:latin typeface="微软雅黑"/>
              <a:ea typeface="微软雅黑"/>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知道极性分子、非极性分子的概念，理清键的极性与分子极性的关系，学会判断分子极性的方法。</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知道分子间较弱的作用力</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范德华力，会分析影响范德华力的因素以及其对物质性质的影响。</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298382614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64" y="405458"/>
            <a:ext cx="2333534" cy="668428"/>
            <a:chOff x="164" y="341996"/>
            <a:chExt cx="2333534" cy="668428"/>
          </a:xfrm>
        </p:grpSpPr>
        <p:sp>
          <p:nvSpPr>
            <p:cNvPr id="8" name="五边形 7"/>
            <p:cNvSpPr/>
            <p:nvPr/>
          </p:nvSpPr>
          <p:spPr>
            <a:xfrm>
              <a:off x="164" y="505747"/>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9" name="燕尾形 8"/>
            <p:cNvSpPr/>
            <p:nvPr/>
          </p:nvSpPr>
          <p:spPr>
            <a:xfrm>
              <a:off x="262558" y="501558"/>
              <a:ext cx="2037820" cy="495548"/>
            </a:xfrm>
            <a:prstGeom prst="chevron">
              <a:avLst>
                <a:gd name="adj" fmla="val 36111"/>
              </a:avLst>
            </a:prstGeom>
            <a:solidFill>
              <a:srgbClr val="7BC14A"/>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0" name="矩形 9"/>
            <p:cNvSpPr/>
            <p:nvPr/>
          </p:nvSpPr>
          <p:spPr>
            <a:xfrm>
              <a:off x="245466" y="341996"/>
              <a:ext cx="2088232" cy="668428"/>
            </a:xfrm>
            <a:prstGeom prst="rect">
              <a:avLst/>
            </a:prstGeom>
          </p:spPr>
          <p:txBody>
            <a:bodyPr wrap="square" lIns="121898" tIns="60948" rIns="121898" bIns="60948">
              <a:spAutoFit/>
            </a:bodyPr>
            <a:lstStyle/>
            <a:p>
              <a:pPr algn="ctr">
                <a:lnSpc>
                  <a:spcPct val="150000"/>
                </a:lnSpc>
                <a:spcAft>
                  <a:spcPts val="0"/>
                </a:spcAft>
                <a:tabLst>
                  <a:tab pos="1890395" algn="l"/>
                </a:tabLst>
              </a:pPr>
              <a:r>
                <a:rPr lang="zh-CN" altLang="en-US" sz="2800" b="1" kern="100" dirty="0" smtClean="0">
                  <a:solidFill>
                    <a:schemeClr val="bg1"/>
                  </a:solidFill>
                  <a:latin typeface="宋体"/>
                  <a:cs typeface="Courier New"/>
                </a:rPr>
                <a:t>归纳总结</a:t>
              </a:r>
              <a:endParaRPr lang="zh-CN" altLang="en-US" sz="2800" b="1" kern="100" dirty="0">
                <a:solidFill>
                  <a:schemeClr val="bg1"/>
                </a:solidFill>
                <a:latin typeface="宋体"/>
                <a:cs typeface="Courier New"/>
              </a:endParaRPr>
            </a:p>
          </p:txBody>
        </p:sp>
      </p:grpSp>
      <p:sp>
        <p:nvSpPr>
          <p:cNvPr id="11" name="矩形 10"/>
          <p:cNvSpPr/>
          <p:nvPr/>
        </p:nvSpPr>
        <p:spPr>
          <a:xfrm>
            <a:off x="406574" y="668661"/>
            <a:ext cx="11161240" cy="5857477"/>
          </a:xfrm>
          <a:prstGeom prst="rect">
            <a:avLst/>
          </a:prstGeom>
        </p:spPr>
        <p:txBody>
          <a:bodyPr wrap="square" lIns="121898" tIns="60948" rIns="121898" bIns="60948">
            <a:spAutoFit/>
          </a:bodyPr>
          <a:lstStyle/>
          <a:p>
            <a:pPr algn="ctr">
              <a:lnSpc>
                <a:spcPct val="150000"/>
              </a:lnSpc>
              <a:spcAft>
                <a:spcPts val="0"/>
              </a:spcAft>
            </a:pPr>
            <a:r>
              <a:rPr lang="zh-CN" altLang="zh-CN" sz="2800" b="1" kern="100" dirty="0">
                <a:solidFill>
                  <a:srgbClr val="0000FF"/>
                </a:solidFill>
                <a:latin typeface="Times New Roman"/>
                <a:ea typeface="华文细黑"/>
                <a:cs typeface="Times New Roman"/>
              </a:rPr>
              <a:t>范德华力的正确理解</a:t>
            </a:r>
            <a:endParaRPr lang="zh-CN" altLang="zh-CN" sz="1050" b="1" kern="100" dirty="0">
              <a:solidFill>
                <a:srgbClr val="0000FF"/>
              </a:solidFill>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范德华力很弱，比化学键的键能小得多，分子间作用力的实质是电性引力，其主要特征有以下几个方面：</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广泛存在于分子之间。</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只有分子间充分接近时才有分子间的相互作用力，如固体和液体物质中。</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范德华力主要影响物质的熔点、沸点、溶解度等物理性质。</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范德华力无方向性和饱合性。只要分子周围空间允许，分子总是尽可能多地吸引其他分子。</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214962935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F18"/>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828801" y="2430140"/>
            <a:ext cx="6316786" cy="19430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147" name="Picture 3" descr="F19"/>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612694" y="4661188"/>
            <a:ext cx="6749001" cy="18993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 name="矩形 13"/>
          <p:cNvSpPr/>
          <p:nvPr/>
        </p:nvSpPr>
        <p:spPr>
          <a:xfrm>
            <a:off x="406574" y="988780"/>
            <a:ext cx="11161240"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在化学上，常用一条短线表示一个化学键，如图所示的有关结构中，虚线不表示化学键或分子间作用力的是</a:t>
            </a:r>
            <a:endParaRPr lang="zh-CN" altLang="zh-CN" sz="1050" kern="100" dirty="0">
              <a:effectLst/>
              <a:latin typeface="宋体"/>
              <a:cs typeface="Courier New"/>
            </a:endParaRPr>
          </a:p>
        </p:txBody>
      </p:sp>
      <p:sp>
        <p:nvSpPr>
          <p:cNvPr id="6" name="TextBox 5"/>
          <p:cNvSpPr txBox="1"/>
          <p:nvPr/>
        </p:nvSpPr>
        <p:spPr>
          <a:xfrm>
            <a:off x="2782838" y="5957332"/>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grpSp>
        <p:nvGrpSpPr>
          <p:cNvPr id="11" name="组合 10"/>
          <p:cNvGrpSpPr/>
          <p:nvPr/>
        </p:nvGrpSpPr>
        <p:grpSpPr>
          <a:xfrm>
            <a:off x="164" y="330548"/>
            <a:ext cx="2333534" cy="693307"/>
            <a:chOff x="164" y="341996"/>
            <a:chExt cx="2333534" cy="693307"/>
          </a:xfrm>
        </p:grpSpPr>
        <p:sp>
          <p:nvSpPr>
            <p:cNvPr id="12" name="五边形 11"/>
            <p:cNvSpPr/>
            <p:nvPr/>
          </p:nvSpPr>
          <p:spPr>
            <a:xfrm>
              <a:off x="164" y="505747"/>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3" name="燕尾形 12"/>
            <p:cNvSpPr/>
            <p:nvPr/>
          </p:nvSpPr>
          <p:spPr>
            <a:xfrm>
              <a:off x="262558" y="501558"/>
              <a:ext cx="2037820" cy="495548"/>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6" name="矩形 15"/>
            <p:cNvSpPr/>
            <p:nvPr/>
          </p:nvSpPr>
          <p:spPr>
            <a:xfrm>
              <a:off x="245466" y="341996"/>
              <a:ext cx="2088232" cy="693307"/>
            </a:xfrm>
            <a:prstGeom prst="rect">
              <a:avLst/>
            </a:prstGeom>
          </p:spPr>
          <p:txBody>
            <a:bodyPr wrap="square" lIns="121898" tIns="60948" rIns="121898" bIns="60948">
              <a:spAutoFit/>
            </a:bodyPr>
            <a:lstStyle/>
            <a:p>
              <a:pPr algn="ctr">
                <a:lnSpc>
                  <a:spcPct val="150000"/>
                </a:lnSpc>
                <a:tabLst>
                  <a:tab pos="1890395" algn="l"/>
                </a:tabLst>
                <a:defRPr/>
              </a:pPr>
              <a:r>
                <a:rPr lang="zh-CN" altLang="en-US" sz="2800" b="1" kern="100" dirty="0">
                  <a:solidFill>
                    <a:schemeClr val="bg1"/>
                  </a:solidFill>
                  <a:latin typeface="宋体"/>
                  <a:cs typeface="Courier New"/>
                </a:rPr>
                <a:t>活学活用</a:t>
              </a:r>
            </a:p>
          </p:txBody>
        </p:sp>
      </p:grp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15" name="TextBox 14">
            <a:hlinkClick r:id="rId4" action="ppaction://hlinksldjump"/>
          </p:cNvPr>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Tree>
    <p:extLst>
      <p:ext uri="{BB962C8B-B14F-4D97-AF65-F5344CB8AC3E}">
        <p14:creationId xmlns:p14="http://schemas.microsoft.com/office/powerpoint/2010/main" xmlns="" val="165061488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6" grpId="0"/>
      <p:bldP spid="6" grpId="1"/>
    </p:bld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06574" y="693490"/>
            <a:ext cx="11161240" cy="26258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项，氯原子和氯原子之间无化学键和分子间作用力，只表示其相对位置</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A</a:t>
            </a:r>
            <a:r>
              <a:rPr lang="zh-CN" altLang="zh-CN" sz="2800" kern="100" dirty="0">
                <a:latin typeface="Times New Roman"/>
                <a:ea typeface="华文细黑"/>
                <a:cs typeface="Times New Roman"/>
              </a:rPr>
              <a:t>项，实线表示共价键，虚线表示分子间作用力</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项，实线和虚线均表示共价键。</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82948395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6574" y="333450"/>
            <a:ext cx="11161240"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下列物质的变化，破坏的主要是分子间作用力的是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A.Na</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CO</a:t>
            </a:r>
            <a:r>
              <a:rPr lang="en-US" altLang="zh-CN" sz="2800" kern="100" baseline="-25000" dirty="0">
                <a:latin typeface="Times New Roman"/>
                <a:ea typeface="华文细黑"/>
                <a:cs typeface="Courier New"/>
              </a:rPr>
              <a:t>3</a:t>
            </a:r>
            <a:r>
              <a:rPr lang="en-US" altLang="zh-CN" sz="2800" kern="100" dirty="0">
                <a:latin typeface="Times New Roman"/>
                <a:ea typeface="华文细黑"/>
                <a:cs typeface="Courier New"/>
              </a:rPr>
              <a:t>·10H</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O</a:t>
            </a:r>
            <a:r>
              <a:rPr lang="zh-CN" altLang="zh-CN" sz="2800" kern="100" dirty="0">
                <a:latin typeface="Times New Roman"/>
                <a:ea typeface="华文细黑"/>
                <a:cs typeface="Times New Roman"/>
              </a:rPr>
              <a:t>失水变为</a:t>
            </a:r>
            <a:r>
              <a:rPr lang="en-US" altLang="zh-CN" sz="2800" kern="100" dirty="0">
                <a:latin typeface="Times New Roman"/>
                <a:ea typeface="华文细黑"/>
                <a:cs typeface="Courier New"/>
              </a:rPr>
              <a:t>Na</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CO</a:t>
            </a:r>
            <a:r>
              <a:rPr lang="en-US" altLang="zh-CN" sz="2800" kern="100" baseline="-25000" dirty="0">
                <a:latin typeface="Times New Roman"/>
                <a:ea typeface="华文细黑"/>
                <a:cs typeface="Courier New"/>
              </a:rPr>
              <a:t>3</a:t>
            </a:r>
            <a:endParaRPr lang="zh-CN" altLang="zh-CN" sz="1050" kern="100" dirty="0">
              <a:latin typeface="宋体"/>
              <a:cs typeface="Courier New"/>
            </a:endParaRPr>
          </a:p>
          <a:p>
            <a:pPr algn="just">
              <a:lnSpc>
                <a:spcPct val="150000"/>
              </a:lnSpc>
              <a:spcAft>
                <a:spcPts val="0"/>
              </a:spcAft>
            </a:pPr>
            <a:r>
              <a:rPr lang="en-US" altLang="zh-CN" sz="2800" kern="100" dirty="0" err="1">
                <a:latin typeface="Times New Roman"/>
                <a:ea typeface="华文细黑"/>
                <a:cs typeface="Courier New"/>
              </a:rPr>
              <a:t>B.KCl</a:t>
            </a:r>
            <a:r>
              <a:rPr lang="zh-CN" altLang="zh-CN" sz="2800" kern="100" dirty="0">
                <a:latin typeface="Times New Roman"/>
                <a:ea typeface="华文细黑"/>
                <a:cs typeface="Times New Roman"/>
              </a:rPr>
              <a:t>溶于水</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将液溴加热变为气态</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D.NH</a:t>
            </a:r>
            <a:r>
              <a:rPr lang="en-US" altLang="zh-CN" sz="2800" kern="100" baseline="-25000" dirty="0">
                <a:latin typeface="Times New Roman"/>
                <a:ea typeface="华文细黑"/>
                <a:cs typeface="Courier New"/>
              </a:rPr>
              <a:t>4</a:t>
            </a:r>
            <a:r>
              <a:rPr lang="en-US" altLang="zh-CN" sz="2800" kern="100" dirty="0">
                <a:latin typeface="Times New Roman"/>
                <a:ea typeface="华文细黑"/>
                <a:cs typeface="Courier New"/>
              </a:rPr>
              <a:t>Cl</a:t>
            </a:r>
            <a:r>
              <a:rPr lang="zh-CN" altLang="zh-CN" sz="2800" kern="100" dirty="0">
                <a:latin typeface="Times New Roman"/>
                <a:ea typeface="华文细黑"/>
                <a:cs typeface="Times New Roman"/>
              </a:rPr>
              <a:t>受热分解</a:t>
            </a:r>
            <a:endParaRPr lang="zh-CN" altLang="zh-CN" sz="1050" kern="100" dirty="0">
              <a:effectLst/>
              <a:latin typeface="宋体"/>
              <a:cs typeface="Courier New"/>
            </a:endParaRPr>
          </a:p>
        </p:txBody>
      </p:sp>
      <p:sp>
        <p:nvSpPr>
          <p:cNvPr id="11" name="TextBox 10"/>
          <p:cNvSpPr txBox="1"/>
          <p:nvPr/>
        </p:nvSpPr>
        <p:spPr>
          <a:xfrm>
            <a:off x="298562" y="2205658"/>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13" name="TextBox 12"/>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8" name="矩形 7"/>
          <p:cNvSpPr/>
          <p:nvPr/>
        </p:nvSpPr>
        <p:spPr>
          <a:xfrm>
            <a:off x="406574" y="3573810"/>
            <a:ext cx="8856984" cy="270841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latin typeface="Times New Roman"/>
                <a:ea typeface="华文细黑"/>
                <a:cs typeface="Courier New"/>
              </a:rPr>
              <a:t>Na</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CO</a:t>
            </a:r>
            <a:r>
              <a:rPr lang="en-US" altLang="zh-CN" sz="2800" kern="100" baseline="-25000" dirty="0">
                <a:latin typeface="Times New Roman"/>
                <a:ea typeface="华文细黑"/>
                <a:cs typeface="Courier New"/>
              </a:rPr>
              <a:t>3</a:t>
            </a:r>
            <a:r>
              <a:rPr lang="en-US" altLang="zh-CN" sz="2800" kern="100" dirty="0">
                <a:latin typeface="Times New Roman"/>
                <a:ea typeface="华文细黑"/>
                <a:cs typeface="Courier New"/>
              </a:rPr>
              <a:t>·10H</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O</a:t>
            </a:r>
            <a:r>
              <a:rPr lang="zh-CN" altLang="zh-CN" sz="2800" kern="100" dirty="0">
                <a:latin typeface="Times New Roman"/>
                <a:ea typeface="华文细黑"/>
                <a:cs typeface="Times New Roman"/>
              </a:rPr>
              <a:t>失水破坏的是化学键</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err="1" smtClean="0">
                <a:latin typeface="Times New Roman"/>
                <a:ea typeface="华文细黑"/>
                <a:cs typeface="Courier New"/>
              </a:rPr>
              <a:t>KCl</a:t>
            </a:r>
            <a:r>
              <a:rPr lang="zh-CN" altLang="zh-CN" sz="2800" kern="100" dirty="0">
                <a:latin typeface="Times New Roman"/>
                <a:ea typeface="华文细黑"/>
                <a:cs typeface="Times New Roman"/>
              </a:rPr>
              <a:t>溶于水，会破坏离子键</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液</a:t>
            </a:r>
            <a:r>
              <a:rPr lang="zh-CN" altLang="zh-CN" sz="2800" kern="100" dirty="0">
                <a:latin typeface="Times New Roman"/>
                <a:ea typeface="华文细黑"/>
                <a:cs typeface="Times New Roman"/>
              </a:rPr>
              <a:t>溴由液态变为气态，破坏的是分子间作用力</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NH</a:t>
            </a:r>
            <a:r>
              <a:rPr lang="en-US" altLang="zh-CN" sz="2800" kern="100" baseline="-25000" dirty="0" smtClean="0">
                <a:latin typeface="Times New Roman"/>
                <a:ea typeface="华文细黑"/>
                <a:cs typeface="Courier New"/>
              </a:rPr>
              <a:t>4</a:t>
            </a:r>
            <a:r>
              <a:rPr lang="en-US" altLang="zh-CN" sz="2800" kern="100" dirty="0" smtClean="0">
                <a:latin typeface="Times New Roman"/>
                <a:ea typeface="华文细黑"/>
                <a:cs typeface="Courier New"/>
              </a:rPr>
              <a:t>Cl</a:t>
            </a:r>
            <a:r>
              <a:rPr lang="zh-CN" altLang="zh-CN" sz="2800" kern="100" dirty="0">
                <a:latin typeface="Times New Roman"/>
                <a:ea typeface="华文细黑"/>
                <a:cs typeface="Times New Roman"/>
              </a:rPr>
              <a:t>受热分解，破坏的是化学键。</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235021279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13" restart="whenNotActive" fill="hold" evtFilter="cancelBubble" nodeType="interactiveSeq">
                <p:stCondLst>
                  <p:cond evt="onClick" delay="0">
                    <p:tgtEl>
                      <p:spTgt spid="13"/>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8">
                                            <p:txEl>
                                              <p:pRg st="0" end="0"/>
                                            </p:txEl>
                                          </p:spTgt>
                                        </p:tgtEl>
                                        <p:attrNameLst>
                                          <p:attrName>style.visibility</p:attrName>
                                        </p:attrNameLst>
                                      </p:cBhvr>
                                      <p:to>
                                        <p:strVal val="visible"/>
                                      </p:to>
                                    </p:set>
                                    <p:animEffect transition="in" filter="blinds(horizontal)">
                                      <p:cBhvr>
                                        <p:cTn id="18" dur="500"/>
                                        <p:tgtEl>
                                          <p:spTgt spid="8">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blinds(horizontal)">
                                      <p:cBhvr>
                                        <p:cTn id="23" dur="500"/>
                                        <p:tgtEl>
                                          <p:spTgt spid="8">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8">
                                            <p:txEl>
                                              <p:pRg st="2" end="2"/>
                                            </p:txEl>
                                          </p:spTgt>
                                        </p:tgtEl>
                                        <p:attrNameLst>
                                          <p:attrName>style.visibility</p:attrName>
                                        </p:attrNameLst>
                                      </p:cBhvr>
                                      <p:to>
                                        <p:strVal val="visible"/>
                                      </p:to>
                                    </p:set>
                                    <p:animEffect transition="in" filter="blinds(horizontal)">
                                      <p:cBhvr>
                                        <p:cTn id="28" dur="500"/>
                                        <p:tgtEl>
                                          <p:spTgt spid="8">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8">
                                            <p:txEl>
                                              <p:pRg st="3" end="3"/>
                                            </p:txEl>
                                          </p:spTgt>
                                        </p:tgtEl>
                                        <p:attrNameLst>
                                          <p:attrName>style.visibility</p:attrName>
                                        </p:attrNameLst>
                                      </p:cBhvr>
                                      <p:to>
                                        <p:strVal val="visible"/>
                                      </p:to>
                                    </p:set>
                                    <p:animEffect transition="in" filter="blinds(horizontal)">
                                      <p:cBhvr>
                                        <p:cTn id="33" dur="500"/>
                                        <p:tgtEl>
                                          <p:spTgt spid="8">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grpId="0" nodeType="clickEffect">
                                  <p:stCondLst>
                                    <p:cond delay="0"/>
                                  </p:stCondLst>
                                  <p:childTnLst>
                                    <p:animEffect transition="out" filter="fade">
                                      <p:cBhvr>
                                        <p:cTn id="37" dur="500"/>
                                        <p:tgtEl>
                                          <p:spTgt spid="8">
                                            <p:txEl>
                                              <p:pRg st="0" end="0"/>
                                            </p:txEl>
                                          </p:spTgt>
                                        </p:tgtEl>
                                      </p:cBhvr>
                                    </p:animEffect>
                                    <p:set>
                                      <p:cBhvr>
                                        <p:cTn id="38" dur="1" fill="hold">
                                          <p:stCondLst>
                                            <p:cond delay="499"/>
                                          </p:stCondLst>
                                        </p:cTn>
                                        <p:tgtEl>
                                          <p:spTgt spid="8">
                                            <p:txEl>
                                              <p:pRg st="0" end="0"/>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8">
                                            <p:txEl>
                                              <p:pRg st="1" end="1"/>
                                            </p:txEl>
                                          </p:spTgt>
                                        </p:tgtEl>
                                      </p:cBhvr>
                                    </p:animEffect>
                                    <p:set>
                                      <p:cBhvr>
                                        <p:cTn id="41" dur="1" fill="hold">
                                          <p:stCondLst>
                                            <p:cond delay="499"/>
                                          </p:stCondLst>
                                        </p:cTn>
                                        <p:tgtEl>
                                          <p:spTgt spid="8">
                                            <p:txEl>
                                              <p:pRg st="1" end="1"/>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8">
                                            <p:txEl>
                                              <p:pRg st="2" end="2"/>
                                            </p:txEl>
                                          </p:spTgt>
                                        </p:tgtEl>
                                      </p:cBhvr>
                                    </p:animEffect>
                                    <p:set>
                                      <p:cBhvr>
                                        <p:cTn id="44" dur="1" fill="hold">
                                          <p:stCondLst>
                                            <p:cond delay="499"/>
                                          </p:stCondLst>
                                        </p:cTn>
                                        <p:tgtEl>
                                          <p:spTgt spid="8">
                                            <p:txEl>
                                              <p:pRg st="2" end="2"/>
                                            </p:txEl>
                                          </p:spTgt>
                                        </p:tgtEl>
                                        <p:attrNameLst>
                                          <p:attrName>style.visibility</p:attrName>
                                        </p:attrNameLst>
                                      </p:cBhvr>
                                      <p:to>
                                        <p:strVal val="hidden"/>
                                      </p:to>
                                    </p:set>
                                  </p:childTnLst>
                                </p:cTn>
                              </p:par>
                              <p:par>
                                <p:cTn id="45" presetID="10" presetClass="exit" presetSubtype="0" fill="hold" grpId="0" nodeType="withEffect">
                                  <p:stCondLst>
                                    <p:cond delay="0"/>
                                  </p:stCondLst>
                                  <p:childTnLst>
                                    <p:animEffect transition="out" filter="fade">
                                      <p:cBhvr>
                                        <p:cTn id="46" dur="500"/>
                                        <p:tgtEl>
                                          <p:spTgt spid="8">
                                            <p:txEl>
                                              <p:pRg st="3" end="3"/>
                                            </p:txEl>
                                          </p:spTgt>
                                        </p:tgtEl>
                                      </p:cBhvr>
                                    </p:animEffect>
                                    <p:set>
                                      <p:cBhvr>
                                        <p:cTn id="47" dur="1" fill="hold">
                                          <p:stCondLst>
                                            <p:cond delay="499"/>
                                          </p:stCondLst>
                                        </p:cTn>
                                        <p:tgtEl>
                                          <p:spTgt spid="8">
                                            <p:txEl>
                                              <p:pRg st="3" end="3"/>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11" grpId="0"/>
      <p:bldP spid="11" grpId="1"/>
      <p:bldP spid="8" grpId="0" build="allAtOnce"/>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9586716" y="-26590"/>
            <a:ext cx="2108746" cy="880109"/>
            <a:chOff x="11613" y="920823"/>
            <a:chExt cx="1443037" cy="733424"/>
          </a:xfrm>
        </p:grpSpPr>
        <p:pic>
          <p:nvPicPr>
            <p:cNvPr id="8" name="图片 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9" name="TextBox 8"/>
            <p:cNvSpPr txBox="1"/>
            <p:nvPr/>
          </p:nvSpPr>
          <p:spPr>
            <a:xfrm>
              <a:off x="88994" y="1059225"/>
              <a:ext cx="1202958" cy="461665"/>
            </a:xfrm>
            <a:prstGeom prst="rect">
              <a:avLst/>
            </a:prstGeom>
            <a:noFill/>
          </p:spPr>
          <p:txBody>
            <a:bodyPr wrap="square" rtlCol="0">
              <a:spAutoFit/>
            </a:bodyPr>
            <a:lstStyle/>
            <a:p>
              <a:pPr>
                <a:spcAft>
                  <a:spcPts val="0"/>
                </a:spcAft>
                <a:defRPr/>
              </a:pPr>
              <a:r>
                <a:rPr lang="zh-CN" altLang="en-US" sz="3000" dirty="0">
                  <a:solidFill>
                    <a:schemeClr val="bg1"/>
                  </a:solidFill>
                  <a:latin typeface="黑体" panose="02010600030101010101" pitchFamily="2" charset="-122"/>
                  <a:ea typeface="黑体" panose="02010600030101010101" pitchFamily="2" charset="-122"/>
                </a:rPr>
                <a:t>学习小结</a:t>
              </a:r>
              <a:endParaRPr lang="zh-CN" altLang="zh-CN" sz="3000" dirty="0">
                <a:solidFill>
                  <a:schemeClr val="bg1"/>
                </a:solidFill>
                <a:latin typeface="黑体" panose="02010600030101010101" pitchFamily="2" charset="-122"/>
                <a:ea typeface="黑体" panose="02010600030101010101" pitchFamily="2" charset="-122"/>
              </a:endParaRPr>
            </a:p>
          </p:txBody>
        </p:sp>
      </p:grpSp>
      <p:pic>
        <p:nvPicPr>
          <p:cNvPr id="7170" name="Picture 2" descr="90改改"/>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399863" y="1709333"/>
            <a:ext cx="7390687" cy="31606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图片 9">
            <a:hlinkClick r:id="rId4" action="ppaction://hlinksldjump"/>
          </p:cNvPr>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1589027" y="6255027"/>
            <a:ext cx="602973" cy="602973"/>
          </a:xfrm>
          <a:prstGeom prst="rect">
            <a:avLst/>
          </a:prstGeom>
        </p:spPr>
      </p:pic>
    </p:spTree>
    <p:extLst>
      <p:ext uri="{BB962C8B-B14F-4D97-AF65-F5344CB8AC3E}">
        <p14:creationId xmlns:p14="http://schemas.microsoft.com/office/powerpoint/2010/main" xmlns="" val="409133774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765355" y="3014296"/>
            <a:ext cx="2659702" cy="830997"/>
          </a:xfrm>
          <a:prstGeom prst="rect">
            <a:avLst/>
          </a:prstGeom>
        </p:spPr>
        <p:txBody>
          <a:bodyPr wrap="none">
            <a:spAutoFit/>
          </a:bodyPr>
          <a:lstStyle/>
          <a:p>
            <a:pPr algn="ctr">
              <a:spcAft>
                <a:spcPts val="0"/>
              </a:spcAft>
            </a:pPr>
            <a:r>
              <a:rPr lang="zh-CN" altLang="en-US" sz="4800" b="1" dirty="0">
                <a:solidFill>
                  <a:schemeClr val="bg1"/>
                </a:solidFill>
                <a:latin typeface="+mj-ea"/>
                <a:ea typeface="+mj-ea"/>
              </a:rPr>
              <a:t>达标检测</a:t>
            </a:r>
            <a:endParaRPr lang="zh-CN" altLang="zh-CN" sz="4800" b="1" dirty="0">
              <a:solidFill>
                <a:schemeClr val="bg1"/>
              </a:solidFill>
              <a:latin typeface="+mj-ea"/>
              <a:ea typeface="+mj-ea"/>
            </a:endParaRPr>
          </a:p>
        </p:txBody>
      </p:sp>
    </p:spTree>
    <p:extLst>
      <p:ext uri="{BB962C8B-B14F-4D97-AF65-F5344CB8AC3E}">
        <p14:creationId xmlns:p14="http://schemas.microsoft.com/office/powerpoint/2010/main" xmlns="" val="91428147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406574" y="370182"/>
            <a:ext cx="11161240"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下列叙述中正确的是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极性分子中不可能含有非极性键</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离子化合物中不可能含有非极性键</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非极性分子中不可能含有极性键</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共价化合物中不可能含有离子键</a:t>
            </a:r>
            <a:endParaRPr lang="zh-CN" altLang="zh-CN" sz="1050" kern="100" dirty="0">
              <a:effectLst/>
              <a:latin typeface="宋体"/>
              <a:cs typeface="Courier New"/>
            </a:endParaRPr>
          </a:p>
        </p:txBody>
      </p:sp>
      <p:sp>
        <p:nvSpPr>
          <p:cNvPr id="24"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p>
        </p:txBody>
      </p:sp>
      <p:sp>
        <p:nvSpPr>
          <p:cNvPr id="15"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25"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6"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7"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35" name="TextBox 34"/>
          <p:cNvSpPr txBox="1"/>
          <p:nvPr/>
        </p:nvSpPr>
        <p:spPr>
          <a:xfrm>
            <a:off x="298562" y="2858275"/>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8" name="TextBox 17"/>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19" name="TextBox 18"/>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11" name="矩形 10"/>
          <p:cNvSpPr/>
          <p:nvPr/>
        </p:nvSpPr>
        <p:spPr>
          <a:xfrm>
            <a:off x="406574" y="3645818"/>
            <a:ext cx="11161240"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项，如</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O</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中含非极性键</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B</a:t>
            </a:r>
            <a:r>
              <a:rPr lang="zh-CN" altLang="zh-CN" sz="2800" kern="100" dirty="0">
                <a:latin typeface="Times New Roman"/>
                <a:ea typeface="华文细黑"/>
                <a:cs typeface="Times New Roman"/>
              </a:rPr>
              <a:t>项，如</a:t>
            </a:r>
            <a:r>
              <a:rPr lang="en-US" altLang="zh-CN" sz="2800" kern="100" dirty="0">
                <a:latin typeface="Times New Roman"/>
                <a:ea typeface="华文细黑"/>
                <a:cs typeface="Courier New"/>
              </a:rPr>
              <a:t>Na</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O</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中含非极性键</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C</a:t>
            </a:r>
            <a:r>
              <a:rPr lang="zh-CN" altLang="zh-CN" sz="2800" kern="100" dirty="0">
                <a:latin typeface="Times New Roman"/>
                <a:ea typeface="华文细黑"/>
                <a:cs typeface="Times New Roman"/>
              </a:rPr>
              <a:t>项，如</a:t>
            </a:r>
            <a:r>
              <a:rPr lang="en-US" altLang="zh-CN" sz="2800" kern="100" dirty="0">
                <a:latin typeface="Times New Roman"/>
                <a:ea typeface="华文细黑"/>
                <a:cs typeface="Courier New"/>
              </a:rPr>
              <a:t>CCl</a:t>
            </a:r>
            <a:r>
              <a:rPr lang="en-US" altLang="zh-CN" sz="2800" kern="100" baseline="-25000" dirty="0">
                <a:latin typeface="Times New Roman"/>
                <a:ea typeface="华文细黑"/>
                <a:cs typeface="Courier New"/>
              </a:rPr>
              <a:t>4</a:t>
            </a:r>
            <a:r>
              <a:rPr lang="zh-CN" altLang="zh-CN" sz="2800" kern="100" dirty="0">
                <a:latin typeface="Times New Roman"/>
                <a:ea typeface="华文细黑"/>
                <a:cs typeface="Times New Roman"/>
              </a:rPr>
              <a:t>是极性键构成的非极性分子。</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189321894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5"/>
                                        </p:tgtEl>
                                      </p:cBhvr>
                                    </p:animEffect>
                                    <p:set>
                                      <p:cBhvr>
                                        <p:cTn id="12" dur="1" fill="hold">
                                          <p:stCondLst>
                                            <p:cond delay="4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13" restart="whenNotActive" fill="hold" evtFilter="cancelBubble" nodeType="interactiveSeq">
                <p:stCondLst>
                  <p:cond evt="onClick" delay="0">
                    <p:tgtEl>
                      <p:spTgt spid="1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1">
                                            <p:txEl>
                                              <p:pRg st="0" end="0"/>
                                            </p:txEl>
                                          </p:spTgt>
                                        </p:tgtEl>
                                        <p:attrNameLst>
                                          <p:attrName>style.visibility</p:attrName>
                                        </p:attrNameLst>
                                      </p:cBhvr>
                                      <p:to>
                                        <p:strVal val="visible"/>
                                      </p:to>
                                    </p:set>
                                    <p:animEffect transition="in" filter="blinds(horizontal)">
                                      <p:cBhvr>
                                        <p:cTn id="18" dur="500"/>
                                        <p:tgtEl>
                                          <p:spTgt spid="11">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1">
                                            <p:txEl>
                                              <p:pRg st="1" end="1"/>
                                            </p:txEl>
                                          </p:spTgt>
                                        </p:tgtEl>
                                        <p:attrNameLst>
                                          <p:attrName>style.visibility</p:attrName>
                                        </p:attrNameLst>
                                      </p:cBhvr>
                                      <p:to>
                                        <p:strVal val="visible"/>
                                      </p:to>
                                    </p:set>
                                    <p:animEffect transition="in" filter="blinds(horizontal)">
                                      <p:cBhvr>
                                        <p:cTn id="23" dur="500"/>
                                        <p:tgtEl>
                                          <p:spTgt spid="11">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11">
                                            <p:txEl>
                                              <p:pRg st="2" end="2"/>
                                            </p:txEl>
                                          </p:spTgt>
                                        </p:tgtEl>
                                        <p:attrNameLst>
                                          <p:attrName>style.visibility</p:attrName>
                                        </p:attrNameLst>
                                      </p:cBhvr>
                                      <p:to>
                                        <p:strVal val="visible"/>
                                      </p:to>
                                    </p:set>
                                    <p:animEffect transition="in" filter="blinds(horizontal)">
                                      <p:cBhvr>
                                        <p:cTn id="28" dur="500"/>
                                        <p:tgtEl>
                                          <p:spTgt spid="11">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0" nodeType="clickEffect">
                                  <p:stCondLst>
                                    <p:cond delay="0"/>
                                  </p:stCondLst>
                                  <p:childTnLst>
                                    <p:animEffect transition="out" filter="fade">
                                      <p:cBhvr>
                                        <p:cTn id="32" dur="500"/>
                                        <p:tgtEl>
                                          <p:spTgt spid="11">
                                            <p:txEl>
                                              <p:pRg st="0" end="0"/>
                                            </p:txEl>
                                          </p:spTgt>
                                        </p:tgtEl>
                                      </p:cBhvr>
                                    </p:animEffect>
                                    <p:set>
                                      <p:cBhvr>
                                        <p:cTn id="33" dur="1" fill="hold">
                                          <p:stCondLst>
                                            <p:cond delay="499"/>
                                          </p:stCondLst>
                                        </p:cTn>
                                        <p:tgtEl>
                                          <p:spTgt spid="11">
                                            <p:txEl>
                                              <p:pRg st="0" end="0"/>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11">
                                            <p:txEl>
                                              <p:pRg st="1" end="1"/>
                                            </p:txEl>
                                          </p:spTgt>
                                        </p:tgtEl>
                                      </p:cBhvr>
                                    </p:animEffect>
                                    <p:set>
                                      <p:cBhvr>
                                        <p:cTn id="36" dur="1" fill="hold">
                                          <p:stCondLst>
                                            <p:cond delay="499"/>
                                          </p:stCondLst>
                                        </p:cTn>
                                        <p:tgtEl>
                                          <p:spTgt spid="11">
                                            <p:txEl>
                                              <p:pRg st="1" end="1"/>
                                            </p:txEl>
                                          </p:spTgt>
                                        </p:tgtEl>
                                        <p:attrNameLst>
                                          <p:attrName>style.visibility</p:attrName>
                                        </p:attrNameLst>
                                      </p:cBhvr>
                                      <p:to>
                                        <p:strVal val="hidden"/>
                                      </p:to>
                                    </p:set>
                                  </p:childTnLst>
                                </p:cTn>
                              </p:par>
                              <p:par>
                                <p:cTn id="37" presetID="10" presetClass="exit" presetSubtype="0" fill="hold" grpId="0" nodeType="withEffect">
                                  <p:stCondLst>
                                    <p:cond delay="0"/>
                                  </p:stCondLst>
                                  <p:childTnLst>
                                    <p:animEffect transition="out" filter="fade">
                                      <p:cBhvr>
                                        <p:cTn id="38" dur="500"/>
                                        <p:tgtEl>
                                          <p:spTgt spid="11">
                                            <p:txEl>
                                              <p:pRg st="2" end="2"/>
                                            </p:txEl>
                                          </p:spTgt>
                                        </p:tgtEl>
                                      </p:cBhvr>
                                    </p:animEffect>
                                    <p:set>
                                      <p:cBhvr>
                                        <p:cTn id="39" dur="1" fill="hold">
                                          <p:stCondLst>
                                            <p:cond delay="499"/>
                                          </p:stCondLst>
                                        </p:cTn>
                                        <p:tgtEl>
                                          <p:spTgt spid="11">
                                            <p:txEl>
                                              <p:pRg st="2" end="2"/>
                                            </p:txEl>
                                          </p:spTgt>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35" grpId="0"/>
      <p:bldP spid="35" grpId="1"/>
      <p:bldP spid="11" grpId="0" build="allAtOnce"/>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515170"/>
            <a:ext cx="11161240"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下列分子中共价键的极性强弱顺序正确的是</a:t>
            </a:r>
            <a:endParaRPr lang="zh-CN" altLang="zh-CN" sz="1050" kern="100" dirty="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A.CH</a:t>
            </a:r>
            <a:r>
              <a:rPr lang="en-US" altLang="zh-CN" sz="2800" kern="100" baseline="-25000" dirty="0" smtClean="0">
                <a:latin typeface="Times New Roman"/>
                <a:ea typeface="华文细黑"/>
                <a:cs typeface="Courier New"/>
              </a:rPr>
              <a:t>4</a:t>
            </a:r>
            <a:r>
              <a:rPr lang="en-US" altLang="zh-CN" sz="2800" kern="100" dirty="0" smtClean="0">
                <a:latin typeface="Times New Roman"/>
                <a:ea typeface="华文细黑"/>
                <a:cs typeface="Courier New"/>
              </a:rPr>
              <a:t>&gt;NH</a:t>
            </a:r>
            <a:r>
              <a:rPr lang="en-US" altLang="zh-CN" sz="2800" kern="100" baseline="-25000" dirty="0" smtClean="0">
                <a:latin typeface="Times New Roman"/>
                <a:ea typeface="华文细黑"/>
                <a:cs typeface="Courier New"/>
              </a:rPr>
              <a:t>3</a:t>
            </a:r>
            <a:r>
              <a:rPr lang="en-US" altLang="zh-CN" sz="2800" kern="100" dirty="0" smtClean="0">
                <a:latin typeface="Times New Roman"/>
                <a:ea typeface="华文细黑"/>
                <a:cs typeface="Courier New"/>
              </a:rPr>
              <a:t>&gt;H</a:t>
            </a:r>
            <a:r>
              <a:rPr lang="en-US" altLang="zh-CN" sz="2800" kern="100" baseline="-25000" dirty="0" smtClean="0">
                <a:latin typeface="Times New Roman"/>
                <a:ea typeface="华文细黑"/>
                <a:cs typeface="Courier New"/>
              </a:rPr>
              <a:t>2</a:t>
            </a:r>
            <a:r>
              <a:rPr lang="en-US" altLang="zh-CN" sz="2800" kern="100" dirty="0" smtClean="0">
                <a:latin typeface="Times New Roman"/>
                <a:ea typeface="华文细黑"/>
                <a:cs typeface="Courier New"/>
              </a:rPr>
              <a:t>O&gt;HF		B.HF&gt;H</a:t>
            </a:r>
            <a:r>
              <a:rPr lang="en-US" altLang="zh-CN" sz="2800" kern="100" baseline="-25000" dirty="0" smtClean="0">
                <a:latin typeface="Times New Roman"/>
                <a:ea typeface="华文细黑"/>
                <a:cs typeface="Courier New"/>
              </a:rPr>
              <a:t>2</a:t>
            </a:r>
            <a:r>
              <a:rPr lang="en-US" altLang="zh-CN" sz="2800" kern="100" dirty="0" smtClean="0">
                <a:latin typeface="Times New Roman"/>
                <a:ea typeface="华文细黑"/>
                <a:cs typeface="Courier New"/>
              </a:rPr>
              <a:t>O&gt;NH</a:t>
            </a:r>
            <a:r>
              <a:rPr lang="en-US" altLang="zh-CN" sz="2800" kern="100" baseline="-25000" dirty="0" smtClean="0">
                <a:latin typeface="Times New Roman"/>
                <a:ea typeface="华文细黑"/>
                <a:cs typeface="Courier New"/>
              </a:rPr>
              <a:t>3</a:t>
            </a:r>
            <a:r>
              <a:rPr lang="en-US" altLang="zh-CN" sz="2800" kern="100" dirty="0" smtClean="0">
                <a:latin typeface="Times New Roman"/>
                <a:ea typeface="华文细黑"/>
                <a:cs typeface="Courier New"/>
              </a:rPr>
              <a:t>&gt;CH</a:t>
            </a:r>
            <a:r>
              <a:rPr lang="en-US" altLang="zh-CN" sz="2800" kern="100" baseline="-25000" dirty="0" smtClean="0">
                <a:latin typeface="Times New Roman"/>
                <a:ea typeface="华文细黑"/>
                <a:cs typeface="Courier New"/>
              </a:rPr>
              <a:t>4</a:t>
            </a:r>
            <a:endParaRPr lang="zh-CN" altLang="zh-CN" sz="1050" kern="100" dirty="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C.H</a:t>
            </a:r>
            <a:r>
              <a:rPr lang="en-US" altLang="zh-CN" sz="2800" kern="100" baseline="-25000" dirty="0" smtClean="0">
                <a:latin typeface="Times New Roman"/>
                <a:ea typeface="华文细黑"/>
                <a:cs typeface="Courier New"/>
              </a:rPr>
              <a:t>2</a:t>
            </a:r>
            <a:r>
              <a:rPr lang="en-US" altLang="zh-CN" sz="2800" kern="100" dirty="0" smtClean="0">
                <a:latin typeface="Times New Roman"/>
                <a:ea typeface="华文细黑"/>
                <a:cs typeface="Courier New"/>
              </a:rPr>
              <a:t>O&gt;HF&gt;CH</a:t>
            </a:r>
            <a:r>
              <a:rPr lang="en-US" altLang="zh-CN" sz="2800" kern="100" baseline="-25000" dirty="0" smtClean="0">
                <a:latin typeface="Times New Roman"/>
                <a:ea typeface="华文细黑"/>
                <a:cs typeface="Courier New"/>
              </a:rPr>
              <a:t>4</a:t>
            </a:r>
            <a:r>
              <a:rPr lang="en-US" altLang="zh-CN" sz="2800" kern="100" dirty="0" smtClean="0">
                <a:latin typeface="Times New Roman"/>
                <a:ea typeface="华文细黑"/>
                <a:cs typeface="Courier New"/>
              </a:rPr>
              <a:t>&gt;NH</a:t>
            </a:r>
            <a:r>
              <a:rPr lang="en-US" altLang="zh-CN" sz="2800" kern="100" baseline="-25000" dirty="0" smtClean="0">
                <a:latin typeface="Times New Roman"/>
                <a:ea typeface="华文细黑"/>
                <a:cs typeface="Courier New"/>
              </a:rPr>
              <a:t>3		</a:t>
            </a:r>
            <a:r>
              <a:rPr lang="en-US" altLang="zh-CN" sz="2800" kern="100" dirty="0" smtClean="0">
                <a:latin typeface="Times New Roman"/>
                <a:ea typeface="华文细黑"/>
                <a:cs typeface="Courier New"/>
              </a:rPr>
              <a:t>D.HF&gt;H</a:t>
            </a:r>
            <a:r>
              <a:rPr lang="en-US" altLang="zh-CN" sz="2800" kern="100" baseline="-25000" dirty="0" smtClean="0">
                <a:latin typeface="Times New Roman"/>
                <a:ea typeface="华文细黑"/>
                <a:cs typeface="Courier New"/>
              </a:rPr>
              <a:t>2</a:t>
            </a:r>
            <a:r>
              <a:rPr lang="en-US" altLang="zh-CN" sz="2800" kern="100" dirty="0" smtClean="0">
                <a:latin typeface="Times New Roman"/>
                <a:ea typeface="华文细黑"/>
                <a:cs typeface="Courier New"/>
              </a:rPr>
              <a:t>O&gt;CH</a:t>
            </a:r>
            <a:r>
              <a:rPr lang="en-US" altLang="zh-CN" sz="2800" kern="100" baseline="-25000" dirty="0" smtClean="0">
                <a:latin typeface="Times New Roman"/>
                <a:ea typeface="华文细黑"/>
                <a:cs typeface="Courier New"/>
              </a:rPr>
              <a:t>4</a:t>
            </a:r>
            <a:r>
              <a:rPr lang="en-US" altLang="zh-CN" sz="2800" kern="100" dirty="0" smtClean="0">
                <a:latin typeface="Times New Roman"/>
                <a:ea typeface="华文细黑"/>
                <a:cs typeface="Courier New"/>
              </a:rPr>
              <a:t>&gt;NH</a:t>
            </a:r>
            <a:r>
              <a:rPr lang="en-US" altLang="zh-CN" sz="2800" kern="100" baseline="-25000" dirty="0" smtClean="0">
                <a:latin typeface="Times New Roman"/>
                <a:ea typeface="华文细黑"/>
                <a:cs typeface="Courier New"/>
              </a:rPr>
              <a:t>3</a:t>
            </a:r>
            <a:endParaRPr lang="zh-CN" altLang="zh-CN" sz="1050" kern="100" dirty="0">
              <a:effectLst/>
              <a:latin typeface="宋体"/>
              <a:cs typeface="Courier New"/>
            </a:endParaRPr>
          </a:p>
        </p:txBody>
      </p:sp>
      <p:sp>
        <p:nvSpPr>
          <p:cNvPr id="35" name="TextBox 34"/>
          <p:cNvSpPr txBox="1"/>
          <p:nvPr/>
        </p:nvSpPr>
        <p:spPr>
          <a:xfrm>
            <a:off x="5159102" y="1153794"/>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6"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8"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
        <p:nvSpPr>
          <p:cNvPr id="19"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1"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3"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24" name="TextBox 2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25" name="TextBox 24"/>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11" name="矩形 10"/>
          <p:cNvSpPr/>
          <p:nvPr/>
        </p:nvSpPr>
        <p:spPr>
          <a:xfrm>
            <a:off x="406574" y="2603402"/>
            <a:ext cx="11161240" cy="26265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比较共价键的极性，可比较成键的两个原子吸引电子能力的大小。如果两原子吸引电子的能力相差越大，共用电子对偏移的程度越大，则键的极性越强。题中共价键的极性按</a:t>
            </a:r>
            <a:r>
              <a:rPr lang="en-US" altLang="zh-CN" sz="2800" kern="100" dirty="0">
                <a:latin typeface="Times New Roman"/>
                <a:ea typeface="华文细黑"/>
                <a:cs typeface="Courier New"/>
              </a:rPr>
              <a:t>H—F</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H—O</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H—N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H—C</a:t>
            </a:r>
            <a:r>
              <a:rPr lang="zh-CN" altLang="zh-CN" sz="2800" kern="100" dirty="0">
                <a:latin typeface="Times New Roman"/>
                <a:ea typeface="华文细黑"/>
                <a:cs typeface="Times New Roman"/>
              </a:rPr>
              <a:t>的顺序依次减弱，答案为</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334075722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5"/>
                                        </p:tgtEl>
                                      </p:cBhvr>
                                    </p:animEffect>
                                    <p:set>
                                      <p:cBhvr>
                                        <p:cTn id="12" dur="1" fill="hold">
                                          <p:stCondLst>
                                            <p:cond delay="4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13" restart="whenNotActive" fill="hold" evtFilter="cancelBubble" nodeType="interactiveSeq">
                <p:stCondLst>
                  <p:cond evt="onClick" delay="0">
                    <p:tgtEl>
                      <p:spTgt spid="25"/>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linds(horizontal)">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11"/>
                                        </p:tgtEl>
                                      </p:cBhvr>
                                    </p:animEffect>
                                    <p:set>
                                      <p:cBhvr>
                                        <p:cTn id="23"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25"/>
                  </p:tgtEl>
                </p:cond>
              </p:nextCondLst>
            </p:seq>
          </p:childTnLst>
        </p:cTn>
      </p:par>
    </p:tnLst>
    <p:bldLst>
      <p:bldP spid="35" grpId="0"/>
      <p:bldP spid="35" grpId="1"/>
      <p:bldP spid="11" grpId="0"/>
      <p:bldP spid="11"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516911"/>
            <a:ext cx="11161240"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下列说法中正确的是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分子间作用力越大，分子越稳定</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分子间作用力越大，物质的熔、沸点越高</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相对分子质量越大，其分子间作用力越大</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分子间只存在范德华力</a:t>
            </a:r>
            <a:endParaRPr lang="zh-CN" altLang="zh-CN" sz="1050" kern="100" dirty="0">
              <a:effectLst/>
              <a:latin typeface="宋体"/>
              <a:cs typeface="Courier New"/>
            </a:endParaRPr>
          </a:p>
        </p:txBody>
      </p:sp>
      <p:sp>
        <p:nvSpPr>
          <p:cNvPr id="35" name="TextBox 34"/>
          <p:cNvSpPr txBox="1"/>
          <p:nvPr/>
        </p:nvSpPr>
        <p:spPr>
          <a:xfrm>
            <a:off x="334566" y="1820313"/>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6"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8"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9"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p>
        </p:txBody>
      </p:sp>
      <p:sp>
        <p:nvSpPr>
          <p:cNvPr id="21"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3"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24" name="TextBox 2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25" name="TextBox 24">
            <a:hlinkClick r:id="rId7" action="ppaction://hlinksldjump"/>
          </p:cNvPr>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Tree>
    <p:extLst>
      <p:ext uri="{BB962C8B-B14F-4D97-AF65-F5344CB8AC3E}">
        <p14:creationId xmlns:p14="http://schemas.microsoft.com/office/powerpoint/2010/main" xmlns="" val="269554628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5"/>
                                        </p:tgtEl>
                                      </p:cBhvr>
                                    </p:animEffect>
                                    <p:set>
                                      <p:cBhvr>
                                        <p:cTn id="12" dur="1" fill="hold">
                                          <p:stCondLst>
                                            <p:cond delay="4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bldLst>
      <p:bldP spid="35" grpId="0"/>
      <p:bldP spid="35" grpId="1"/>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8"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9"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p>
        </p:txBody>
      </p:sp>
      <p:sp>
        <p:nvSpPr>
          <p:cNvPr id="21"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3"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11" name="矩形 10"/>
          <p:cNvSpPr/>
          <p:nvPr/>
        </p:nvSpPr>
        <p:spPr>
          <a:xfrm>
            <a:off x="406574" y="693490"/>
            <a:ext cx="11161240" cy="391925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分子间作用力主要影响物质的物理性质，化学键主要影响物质的化学性质，分子间作用力越大，物质的熔、沸点越高，</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正确，</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不正确</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分子</a:t>
            </a:r>
            <a:r>
              <a:rPr lang="zh-CN" altLang="zh-CN" sz="2800" kern="100" dirty="0">
                <a:latin typeface="Times New Roman"/>
                <a:ea typeface="华文细黑"/>
                <a:cs typeface="Times New Roman"/>
              </a:rPr>
              <a:t>的组成和结构相似时，相对分子质量越大，其分子间作用力越大，</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不正确</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分子间</a:t>
            </a:r>
            <a:r>
              <a:rPr lang="zh-CN" altLang="zh-CN" sz="2800" kern="100" dirty="0">
                <a:latin typeface="Times New Roman"/>
                <a:ea typeface="华文细黑"/>
                <a:cs typeface="Times New Roman"/>
              </a:rPr>
              <a:t>不只有范德华力，</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不正确。</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199007244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750"/>
                                        <p:tgtEl>
                                          <p:spTgt spid="11">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animEffect transition="in" filter="blinds(horizontal)">
                                      <p:cBhvr>
                                        <p:cTn id="11" dur="750"/>
                                        <p:tgtEl>
                                          <p:spTgt spid="11">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animEffect transition="in" filter="blinds(horizontal)">
                                      <p:cBhvr>
                                        <p:cTn id="15" dur="75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238855" y="2944902"/>
            <a:ext cx="571270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239008" y="4293890"/>
            <a:ext cx="5712396" cy="0"/>
          </a:xfrm>
          <a:prstGeom prst="line">
            <a:avLst/>
          </a:prstGeom>
        </p:spPr>
        <p:style>
          <a:lnRef idx="1">
            <a:schemeClr val="accent1"/>
          </a:lnRef>
          <a:fillRef idx="0">
            <a:schemeClr val="accent1"/>
          </a:fillRef>
          <a:effectRef idx="0">
            <a:schemeClr val="accent1"/>
          </a:effectRef>
          <a:fontRef idx="minor">
            <a:schemeClr val="tx1"/>
          </a:fontRef>
        </p:style>
      </p:cxnSp>
      <p:pic>
        <p:nvPicPr>
          <p:cNvPr id="7"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475" y="-12701"/>
            <a:ext cx="2733675" cy="49016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 name="TextBox 7"/>
          <p:cNvSpPr txBox="1"/>
          <p:nvPr/>
        </p:nvSpPr>
        <p:spPr>
          <a:xfrm>
            <a:off x="-25475" y="11510"/>
            <a:ext cx="2733675" cy="400110"/>
          </a:xfrm>
          <a:prstGeom prst="rect">
            <a:avLst/>
          </a:prstGeom>
          <a:solidFill>
            <a:srgbClr val="00CCFF">
              <a:alpha val="52000"/>
            </a:srgbClr>
          </a:solidFill>
        </p:spPr>
        <p:txBody>
          <a:bodyPr wrap="square" rtlCol="0">
            <a:spAutoFit/>
          </a:bodyPr>
          <a:lstStyle/>
          <a:p>
            <a:pPr algn="ctr"/>
            <a:r>
              <a:rPr lang="zh-CN" altLang="en-US" sz="2000" b="1" dirty="0" smtClean="0">
                <a:solidFill>
                  <a:schemeClr val="bg1"/>
                </a:solidFill>
                <a:latin typeface="微软雅黑" pitchFamily="34" charset="-122"/>
                <a:ea typeface="微软雅黑" pitchFamily="34" charset="-122"/>
              </a:rPr>
              <a:t>内容索引</a:t>
            </a:r>
            <a:endParaRPr lang="zh-CN" altLang="en-US" sz="2000" b="1" dirty="0">
              <a:solidFill>
                <a:schemeClr val="bg1"/>
              </a:solidFill>
              <a:latin typeface="微软雅黑" pitchFamily="34" charset="-122"/>
              <a:ea typeface="微软雅黑" pitchFamily="34" charset="-122"/>
            </a:endParaRPr>
          </a:p>
        </p:txBody>
      </p:sp>
      <p:sp>
        <p:nvSpPr>
          <p:cNvPr id="9" name="TextBox 8">
            <a:hlinkClick r:id="rId4" action="ppaction://hlinksldjump"/>
          </p:cNvPr>
          <p:cNvSpPr txBox="1"/>
          <p:nvPr/>
        </p:nvSpPr>
        <p:spPr>
          <a:xfrm>
            <a:off x="3224778" y="2421682"/>
            <a:ext cx="5740856" cy="523220"/>
          </a:xfrm>
          <a:prstGeom prst="rect">
            <a:avLst/>
          </a:prstGeom>
          <a:noFill/>
        </p:spPr>
        <p:txBody>
          <a:bodyPr wrap="square" rtlCol="0">
            <a:spAutoFit/>
          </a:bodyPr>
          <a:lstStyle/>
          <a:p>
            <a:r>
              <a:rPr lang="zh-CN" altLang="en-US" sz="2800" b="1" dirty="0">
                <a:solidFill>
                  <a:srgbClr val="3114AC"/>
                </a:solidFill>
                <a:latin typeface="Times New Roman" pitchFamily="18" charset="0"/>
                <a:ea typeface="微软雅黑" pitchFamily="34" charset="-122"/>
                <a:cs typeface="Times New Roman" pitchFamily="18" charset="0"/>
              </a:rPr>
              <a:t>新知导学 </a:t>
            </a:r>
            <a:r>
              <a:rPr lang="en-US" altLang="zh-CN" sz="2800" b="1" dirty="0">
                <a:solidFill>
                  <a:srgbClr val="3114AC"/>
                </a:solidFill>
                <a:latin typeface="Times New Roman" pitchFamily="18" charset="0"/>
                <a:ea typeface="微软雅黑" pitchFamily="34" charset="-122"/>
                <a:cs typeface="Times New Roman" pitchFamily="18" charset="0"/>
              </a:rPr>
              <a:t>—— </a:t>
            </a:r>
            <a:r>
              <a:rPr lang="zh-CN" altLang="en-US" sz="2800" b="1" dirty="0" smtClean="0">
                <a:solidFill>
                  <a:srgbClr val="3114AC"/>
                </a:solidFill>
                <a:latin typeface="Times New Roman" pitchFamily="18" charset="0"/>
                <a:ea typeface="微软雅黑" pitchFamily="34" charset="-122"/>
                <a:cs typeface="Times New Roman" pitchFamily="18" charset="0"/>
              </a:rPr>
              <a:t>新知探究</a:t>
            </a:r>
            <a:r>
              <a:rPr lang="zh-CN" altLang="zh-CN" sz="2800" b="1" dirty="0">
                <a:solidFill>
                  <a:srgbClr val="3114AC"/>
                </a:solidFill>
                <a:latin typeface="Times New Roman" pitchFamily="18" charset="0"/>
                <a:ea typeface="微软雅黑" pitchFamily="34" charset="-122"/>
                <a:cs typeface="Times New Roman" pitchFamily="18" charset="0"/>
              </a:rPr>
              <a:t>　</a:t>
            </a:r>
            <a:r>
              <a:rPr lang="zh-CN" altLang="en-US" sz="2800" b="1" dirty="0" smtClean="0">
                <a:solidFill>
                  <a:srgbClr val="3114AC"/>
                </a:solidFill>
                <a:latin typeface="Times New Roman" pitchFamily="18" charset="0"/>
                <a:ea typeface="微软雅黑" pitchFamily="34" charset="-122"/>
                <a:cs typeface="Times New Roman" pitchFamily="18" charset="0"/>
              </a:rPr>
              <a:t>点点落实</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sp>
        <p:nvSpPr>
          <p:cNvPr id="11" name="TextBox 10">
            <a:hlinkClick r:id="rId5" action="ppaction://hlinksldjump"/>
          </p:cNvPr>
          <p:cNvSpPr txBox="1"/>
          <p:nvPr/>
        </p:nvSpPr>
        <p:spPr>
          <a:xfrm>
            <a:off x="3224778" y="3770670"/>
            <a:ext cx="5740856" cy="523220"/>
          </a:xfrm>
          <a:prstGeom prst="rect">
            <a:avLst/>
          </a:prstGeom>
          <a:noFill/>
        </p:spPr>
        <p:txBody>
          <a:bodyPr wrap="square" rtlCol="0">
            <a:spAutoFit/>
          </a:bodyPr>
          <a:lstStyle/>
          <a:p>
            <a:pPr algn="just"/>
            <a:r>
              <a:rPr lang="zh-CN" altLang="en-US" sz="2800" b="1" dirty="0" smtClean="0">
                <a:solidFill>
                  <a:srgbClr val="3114AC"/>
                </a:solidFill>
                <a:latin typeface="Times New Roman" pitchFamily="18" charset="0"/>
                <a:ea typeface="微软雅黑" pitchFamily="34" charset="-122"/>
                <a:cs typeface="Times New Roman" pitchFamily="18" charset="0"/>
              </a:rPr>
              <a:t>达标检测 </a:t>
            </a:r>
            <a:r>
              <a:rPr lang="en-US" altLang="zh-CN" sz="2800" b="1" dirty="0" smtClean="0">
                <a:solidFill>
                  <a:srgbClr val="3114AC"/>
                </a:solidFill>
                <a:latin typeface="Times New Roman" pitchFamily="18" charset="0"/>
                <a:ea typeface="微软雅黑" pitchFamily="34" charset="-122"/>
                <a:cs typeface="Times New Roman" pitchFamily="18" charset="0"/>
              </a:rPr>
              <a:t>—— </a:t>
            </a:r>
            <a:r>
              <a:rPr lang="zh-CN" altLang="en-US" sz="2800" b="1" dirty="0" smtClean="0">
                <a:solidFill>
                  <a:srgbClr val="3114AC"/>
                </a:solidFill>
                <a:latin typeface="Times New Roman" pitchFamily="18" charset="0"/>
                <a:ea typeface="微软雅黑" pitchFamily="34" charset="-122"/>
                <a:cs typeface="Times New Roman" pitchFamily="18" charset="0"/>
              </a:rPr>
              <a:t>当堂检测</a:t>
            </a:r>
            <a:r>
              <a:rPr lang="zh-CN" altLang="zh-CN" sz="2800" b="1" dirty="0">
                <a:solidFill>
                  <a:srgbClr val="3114AC"/>
                </a:solidFill>
                <a:latin typeface="Times New Roman" pitchFamily="18" charset="0"/>
                <a:ea typeface="微软雅黑" pitchFamily="34" charset="-122"/>
                <a:cs typeface="Times New Roman" pitchFamily="18" charset="0"/>
              </a:rPr>
              <a:t>　</a:t>
            </a:r>
            <a:r>
              <a:rPr lang="zh-CN" altLang="en-US" sz="2800" b="1" dirty="0" smtClean="0">
                <a:solidFill>
                  <a:srgbClr val="3114AC"/>
                </a:solidFill>
                <a:latin typeface="Times New Roman" pitchFamily="18" charset="0"/>
                <a:ea typeface="微软雅黑" pitchFamily="34" charset="-122"/>
                <a:cs typeface="Times New Roman" pitchFamily="18" charset="0"/>
              </a:rPr>
              <a:t>巩固反馈</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spTree>
    <p:extLst>
      <p:ext uri="{BB962C8B-B14F-4D97-AF65-F5344CB8AC3E}">
        <p14:creationId xmlns:p14="http://schemas.microsoft.com/office/powerpoint/2010/main" xmlns="" val="357113125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35893"/>
            <a:ext cx="11161240" cy="464740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在</a:t>
            </a:r>
            <a:r>
              <a:rPr lang="en-US" altLang="zh-CN" sz="2800" kern="100" dirty="0">
                <a:latin typeface="Times New Roman"/>
                <a:ea typeface="华文细黑"/>
                <a:cs typeface="Courier New"/>
              </a:rPr>
              <a:t>HF</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O</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NH</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CS</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CH</a:t>
            </a:r>
            <a:r>
              <a:rPr lang="en-US" altLang="zh-CN" sz="2800" kern="100" baseline="-250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N</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分子中：</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以非极性键结合的非极性分子是</a:t>
            </a:r>
            <a:r>
              <a:rPr lang="en-US" altLang="zh-CN" sz="2800" kern="100" dirty="0" smtClean="0">
                <a:latin typeface="Times New Roman"/>
                <a:ea typeface="华文细黑"/>
                <a:cs typeface="Courier New"/>
              </a:rPr>
              <a:t>___</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以极性键相结合，具有直线形结构的非极性分子是</a:t>
            </a:r>
            <a:r>
              <a:rPr lang="en-US" altLang="zh-CN" sz="2800" kern="100" dirty="0" smtClean="0">
                <a:latin typeface="Times New Roman"/>
                <a:ea typeface="华文细黑"/>
                <a:cs typeface="Courier New"/>
              </a:rPr>
              <a:t>____</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以极性键相结合，具有正四面体结构的非极性分子是</a:t>
            </a:r>
            <a:r>
              <a:rPr lang="en-US" altLang="zh-CN" sz="2800" kern="100" dirty="0" smtClean="0">
                <a:latin typeface="Times New Roman"/>
                <a:ea typeface="华文细黑"/>
                <a:cs typeface="Courier New"/>
              </a:rPr>
              <a:t>____</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以极性键相结合，具有三角锥形结构的极性分子是</a:t>
            </a:r>
            <a:r>
              <a:rPr lang="en-US" altLang="zh-CN" sz="2800" kern="100" dirty="0" smtClean="0">
                <a:latin typeface="Times New Roman"/>
                <a:ea typeface="华文细黑"/>
                <a:cs typeface="Courier New"/>
              </a:rPr>
              <a:t>____</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以极性键相结合，具有</a:t>
            </a:r>
            <a:r>
              <a:rPr lang="en-US" altLang="zh-CN" sz="2800" kern="100" dirty="0">
                <a:latin typeface="Times New Roman"/>
                <a:ea typeface="华文细黑"/>
                <a:cs typeface="Courier New"/>
              </a:rPr>
              <a:t>V</a:t>
            </a:r>
            <a:r>
              <a:rPr lang="zh-CN" altLang="zh-CN" sz="2800" kern="100" dirty="0">
                <a:latin typeface="Times New Roman"/>
                <a:ea typeface="华文细黑"/>
                <a:cs typeface="Times New Roman"/>
              </a:rPr>
              <a:t>形结构的极性分子是</a:t>
            </a:r>
            <a:r>
              <a:rPr lang="en-US" altLang="zh-CN" sz="2800" kern="100" dirty="0" smtClean="0">
                <a:latin typeface="Times New Roman"/>
                <a:ea typeface="华文细黑"/>
                <a:cs typeface="Courier New"/>
              </a:rPr>
              <a:t>____</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以极性键相结合，且分子极性最强的是</a:t>
            </a:r>
            <a:r>
              <a:rPr lang="en-US" altLang="zh-CN" sz="2800" kern="100" dirty="0" smtClean="0">
                <a:latin typeface="Times New Roman"/>
                <a:ea typeface="华文细黑"/>
                <a:cs typeface="Courier New"/>
              </a:rPr>
              <a:t>___</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26" name="矩形 25"/>
          <p:cNvSpPr/>
          <p:nvPr/>
        </p:nvSpPr>
        <p:spPr>
          <a:xfrm>
            <a:off x="406574" y="4455588"/>
            <a:ext cx="11161240"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极性键是由电负性不同的元素的原子形成的共价键，且两元素的电负性相差越大，形成的键的极性越强</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分子</a:t>
            </a:r>
            <a:r>
              <a:rPr lang="zh-CN" altLang="zh-CN" sz="2800" kern="100" dirty="0">
                <a:latin typeface="Times New Roman"/>
                <a:ea typeface="华文细黑"/>
                <a:cs typeface="Times New Roman"/>
              </a:rPr>
              <a:t>立体构型由中心原子的杂化方式决定。</a:t>
            </a:r>
            <a:endParaRPr lang="zh-CN" altLang="zh-CN" sz="1050" kern="100" dirty="0">
              <a:effectLst/>
              <a:latin typeface="宋体"/>
              <a:cs typeface="Courier New"/>
            </a:endParaRPr>
          </a:p>
        </p:txBody>
      </p:sp>
      <p:sp>
        <p:nvSpPr>
          <p:cNvPr id="16"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8"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9"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1"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4</a:t>
            </a:r>
          </a:p>
        </p:txBody>
      </p:sp>
      <p:sp>
        <p:nvSpPr>
          <p:cNvPr id="23"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24" name="TextBox 2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25" name="TextBox 24"/>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3" name="矩形 2"/>
          <p:cNvSpPr/>
          <p:nvPr/>
        </p:nvSpPr>
        <p:spPr>
          <a:xfrm>
            <a:off x="5858424" y="755973"/>
            <a:ext cx="564578" cy="523220"/>
          </a:xfrm>
          <a:prstGeom prst="rect">
            <a:avLst/>
          </a:prstGeom>
        </p:spPr>
        <p:txBody>
          <a:bodyPr wrap="none">
            <a:spAutoFit/>
          </a:bodyPr>
          <a:lstStyle/>
          <a:p>
            <a:r>
              <a:rPr lang="en-US" altLang="zh-CN" sz="2800" kern="100" dirty="0">
                <a:solidFill>
                  <a:srgbClr val="C00000"/>
                </a:solidFill>
                <a:latin typeface="Times New Roman"/>
                <a:ea typeface="华文细黑"/>
              </a:rPr>
              <a:t>N</a:t>
            </a:r>
            <a:r>
              <a:rPr lang="en-US" altLang="zh-CN" sz="2800" kern="100" baseline="-25000" dirty="0">
                <a:solidFill>
                  <a:srgbClr val="C00000"/>
                </a:solidFill>
                <a:latin typeface="Times New Roman"/>
                <a:ea typeface="华文细黑"/>
              </a:rPr>
              <a:t>2</a:t>
            </a:r>
            <a:endParaRPr lang="zh-CN" altLang="en-US" sz="2800" dirty="0"/>
          </a:p>
        </p:txBody>
      </p:sp>
      <p:sp>
        <p:nvSpPr>
          <p:cNvPr id="5" name="矩形 4"/>
          <p:cNvSpPr/>
          <p:nvPr/>
        </p:nvSpPr>
        <p:spPr>
          <a:xfrm>
            <a:off x="8687494" y="1423095"/>
            <a:ext cx="744114" cy="523220"/>
          </a:xfrm>
          <a:prstGeom prst="rect">
            <a:avLst/>
          </a:prstGeom>
        </p:spPr>
        <p:txBody>
          <a:bodyPr wrap="none">
            <a:spAutoFit/>
          </a:bodyPr>
          <a:lstStyle/>
          <a:p>
            <a:r>
              <a:rPr lang="en-US" altLang="zh-CN" sz="2800" kern="100" dirty="0">
                <a:solidFill>
                  <a:srgbClr val="C00000"/>
                </a:solidFill>
                <a:latin typeface="Times New Roman"/>
                <a:ea typeface="华文细黑"/>
              </a:rPr>
              <a:t>CS</a:t>
            </a:r>
            <a:r>
              <a:rPr lang="en-US" altLang="zh-CN" sz="2800" kern="100" baseline="-25000" dirty="0">
                <a:solidFill>
                  <a:srgbClr val="C00000"/>
                </a:solidFill>
                <a:latin typeface="Times New Roman"/>
                <a:ea typeface="华文细黑"/>
              </a:rPr>
              <a:t>2</a:t>
            </a:r>
            <a:endParaRPr lang="zh-CN" altLang="en-US" sz="2800" dirty="0"/>
          </a:p>
        </p:txBody>
      </p:sp>
      <p:sp>
        <p:nvSpPr>
          <p:cNvPr id="7" name="矩形 6"/>
          <p:cNvSpPr/>
          <p:nvPr/>
        </p:nvSpPr>
        <p:spPr>
          <a:xfrm>
            <a:off x="9029895" y="2071167"/>
            <a:ext cx="803425" cy="523220"/>
          </a:xfrm>
          <a:prstGeom prst="rect">
            <a:avLst/>
          </a:prstGeom>
        </p:spPr>
        <p:txBody>
          <a:bodyPr wrap="none">
            <a:spAutoFit/>
          </a:bodyPr>
          <a:lstStyle/>
          <a:p>
            <a:r>
              <a:rPr lang="en-US" altLang="zh-CN" sz="2800" kern="100" dirty="0">
                <a:solidFill>
                  <a:srgbClr val="C00000"/>
                </a:solidFill>
                <a:latin typeface="Times New Roman"/>
                <a:ea typeface="华文细黑"/>
              </a:rPr>
              <a:t>CH</a:t>
            </a:r>
            <a:r>
              <a:rPr lang="en-US" altLang="zh-CN" sz="2800" kern="100" baseline="-25000" dirty="0">
                <a:solidFill>
                  <a:srgbClr val="C00000"/>
                </a:solidFill>
                <a:latin typeface="Times New Roman"/>
                <a:ea typeface="华文细黑"/>
              </a:rPr>
              <a:t>4</a:t>
            </a:r>
            <a:endParaRPr lang="zh-CN" altLang="en-US" sz="2800" dirty="0"/>
          </a:p>
        </p:txBody>
      </p:sp>
      <p:sp>
        <p:nvSpPr>
          <p:cNvPr id="9" name="矩形 8"/>
          <p:cNvSpPr/>
          <p:nvPr/>
        </p:nvSpPr>
        <p:spPr>
          <a:xfrm>
            <a:off x="8655317" y="2682759"/>
            <a:ext cx="824265" cy="523220"/>
          </a:xfrm>
          <a:prstGeom prst="rect">
            <a:avLst/>
          </a:prstGeom>
        </p:spPr>
        <p:txBody>
          <a:bodyPr wrap="none">
            <a:spAutoFit/>
          </a:bodyPr>
          <a:lstStyle/>
          <a:p>
            <a:r>
              <a:rPr lang="en-US" altLang="zh-CN" sz="2800" kern="100" dirty="0">
                <a:solidFill>
                  <a:srgbClr val="C00000"/>
                </a:solidFill>
                <a:latin typeface="Times New Roman"/>
                <a:ea typeface="华文细黑"/>
              </a:rPr>
              <a:t>NH</a:t>
            </a:r>
            <a:r>
              <a:rPr lang="en-US" altLang="zh-CN" sz="2800" kern="100" baseline="-25000" dirty="0">
                <a:solidFill>
                  <a:srgbClr val="C00000"/>
                </a:solidFill>
                <a:latin typeface="Times New Roman"/>
                <a:ea typeface="华文细黑"/>
              </a:rPr>
              <a:t>3</a:t>
            </a:r>
            <a:endParaRPr lang="zh-CN" altLang="en-US" sz="2800" dirty="0"/>
          </a:p>
        </p:txBody>
      </p:sp>
      <p:sp>
        <p:nvSpPr>
          <p:cNvPr id="11" name="矩形 10"/>
          <p:cNvSpPr/>
          <p:nvPr/>
        </p:nvSpPr>
        <p:spPr>
          <a:xfrm>
            <a:off x="7850449" y="3325287"/>
            <a:ext cx="824265" cy="523220"/>
          </a:xfrm>
          <a:prstGeom prst="rect">
            <a:avLst/>
          </a:prstGeom>
        </p:spPr>
        <p:txBody>
          <a:bodyPr wrap="none">
            <a:spAutoFit/>
          </a:bodyPr>
          <a:lstStyle/>
          <a:p>
            <a:r>
              <a:rPr lang="en-US" altLang="zh-CN" sz="2800" kern="100" dirty="0">
                <a:solidFill>
                  <a:srgbClr val="C00000"/>
                </a:solidFill>
                <a:latin typeface="Times New Roman"/>
                <a:ea typeface="华文细黑"/>
              </a:rPr>
              <a:t>H</a:t>
            </a:r>
            <a:r>
              <a:rPr lang="en-US" altLang="zh-CN" sz="2800" kern="100" baseline="-25000" dirty="0">
                <a:solidFill>
                  <a:srgbClr val="C00000"/>
                </a:solidFill>
                <a:latin typeface="Times New Roman"/>
                <a:ea typeface="华文细黑"/>
              </a:rPr>
              <a:t>2</a:t>
            </a:r>
            <a:r>
              <a:rPr lang="en-US" altLang="zh-CN" sz="2800" kern="100" dirty="0">
                <a:solidFill>
                  <a:srgbClr val="C00000"/>
                </a:solidFill>
                <a:latin typeface="Times New Roman"/>
                <a:ea typeface="华文细黑"/>
              </a:rPr>
              <a:t>O</a:t>
            </a:r>
            <a:endParaRPr lang="zh-CN" altLang="en-US" sz="2800" dirty="0"/>
          </a:p>
        </p:txBody>
      </p:sp>
      <p:sp>
        <p:nvSpPr>
          <p:cNvPr id="14" name="矩形 13"/>
          <p:cNvSpPr/>
          <p:nvPr/>
        </p:nvSpPr>
        <p:spPr>
          <a:xfrm>
            <a:off x="6890638" y="4030127"/>
            <a:ext cx="644728" cy="523220"/>
          </a:xfrm>
          <a:prstGeom prst="rect">
            <a:avLst/>
          </a:prstGeom>
        </p:spPr>
        <p:txBody>
          <a:bodyPr wrap="none">
            <a:spAutoFit/>
          </a:bodyPr>
          <a:lstStyle/>
          <a:p>
            <a:r>
              <a:rPr lang="en-US" altLang="zh-CN" sz="2800" kern="100" dirty="0">
                <a:solidFill>
                  <a:srgbClr val="C00000"/>
                </a:solidFill>
                <a:latin typeface="Times New Roman"/>
                <a:ea typeface="华文细黑"/>
              </a:rPr>
              <a:t>HF</a:t>
            </a:r>
            <a:endParaRPr lang="zh-CN" altLang="en-US" sz="2800" dirty="0"/>
          </a:p>
        </p:txBody>
      </p:sp>
    </p:spTree>
    <p:extLst>
      <p:ext uri="{BB962C8B-B14F-4D97-AF65-F5344CB8AC3E}">
        <p14:creationId xmlns:p14="http://schemas.microsoft.com/office/powerpoint/2010/main" xmlns="" val="399693045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Effect transition="in" filter="blinds(horizontal)">
                                      <p:cBhvr>
                                        <p:cTn id="7" dur="500"/>
                                        <p:tgtEl>
                                          <p:spTgt spid="2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6">
                                            <p:txEl>
                                              <p:pRg st="1" end="1"/>
                                            </p:txEl>
                                          </p:spTgt>
                                        </p:tgtEl>
                                        <p:attrNameLst>
                                          <p:attrName>style.visibility</p:attrName>
                                        </p:attrNameLst>
                                      </p:cBhvr>
                                      <p:to>
                                        <p:strVal val="visible"/>
                                      </p:to>
                                    </p:set>
                                    <p:animEffect transition="in" filter="blinds(horizontal)">
                                      <p:cBhvr>
                                        <p:cTn id="12" dur="500"/>
                                        <p:tgtEl>
                                          <p:spTgt spid="2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26">
                                            <p:txEl>
                                              <p:pRg st="0" end="0"/>
                                            </p:txEl>
                                          </p:spTgt>
                                        </p:tgtEl>
                                      </p:cBhvr>
                                    </p:animEffect>
                                    <p:set>
                                      <p:cBhvr>
                                        <p:cTn id="17" dur="1" fill="hold">
                                          <p:stCondLst>
                                            <p:cond delay="499"/>
                                          </p:stCondLst>
                                        </p:cTn>
                                        <p:tgtEl>
                                          <p:spTgt spid="26">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26">
                                            <p:txEl>
                                              <p:pRg st="1" end="1"/>
                                            </p:txEl>
                                          </p:spTgt>
                                        </p:tgtEl>
                                      </p:cBhvr>
                                    </p:animEffect>
                                    <p:set>
                                      <p:cBhvr>
                                        <p:cTn id="20" dur="1" fill="hold">
                                          <p:stCondLst>
                                            <p:cond delay="499"/>
                                          </p:stCondLst>
                                        </p:cTn>
                                        <p:tgtEl>
                                          <p:spTgt spid="26">
                                            <p:txEl>
                                              <p:pRg st="1" end="1"/>
                                            </p:txEl>
                                          </p:spTgt>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21" restart="whenNotActive" fill="hold" evtFilter="cancelBubble" nodeType="interactiveSeq">
                <p:stCondLst>
                  <p:cond evt="onClick" delay="0">
                    <p:tgtEl>
                      <p:spTgt spid="24"/>
                    </p:tgtEl>
                  </p:cond>
                </p:stCondLst>
                <p:endSync evt="end" delay="0">
                  <p:rtn val="all"/>
                </p:endSync>
                <p:childTnLst>
                  <p:par>
                    <p:cTn id="22" fill="hold">
                      <p:stCondLst>
                        <p:cond delay="0"/>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blinds(horizontal)">
                                      <p:cBhvr>
                                        <p:cTn id="26" dur="500"/>
                                        <p:tgtEl>
                                          <p:spTgt spid="3"/>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blinds(horizontal)">
                                      <p:cBhvr>
                                        <p:cTn id="31" dur="5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blinds(horizontal)">
                                      <p:cBhvr>
                                        <p:cTn id="36" dur="50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blinds(horizontal)">
                                      <p:cBhvr>
                                        <p:cTn id="41" dur="500"/>
                                        <p:tgtEl>
                                          <p:spTgt spid="9"/>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blinds(horizontal)">
                                      <p:cBhvr>
                                        <p:cTn id="46" dur="500"/>
                                        <p:tgtEl>
                                          <p:spTgt spid="11"/>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blinds(horizontal)">
                                      <p:cBhvr>
                                        <p:cTn id="51" dur="500"/>
                                        <p:tgtEl>
                                          <p:spTgt spid="14"/>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xit" presetSubtype="0" fill="hold" grpId="1" nodeType="clickEffect">
                                  <p:stCondLst>
                                    <p:cond delay="0"/>
                                  </p:stCondLst>
                                  <p:childTnLst>
                                    <p:animEffect transition="out" filter="fade">
                                      <p:cBhvr>
                                        <p:cTn id="55" dur="500"/>
                                        <p:tgtEl>
                                          <p:spTgt spid="3"/>
                                        </p:tgtEl>
                                      </p:cBhvr>
                                    </p:animEffect>
                                    <p:set>
                                      <p:cBhvr>
                                        <p:cTn id="56" dur="1" fill="hold">
                                          <p:stCondLst>
                                            <p:cond delay="499"/>
                                          </p:stCondLst>
                                        </p:cTn>
                                        <p:tgtEl>
                                          <p:spTgt spid="3"/>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5"/>
                                        </p:tgtEl>
                                      </p:cBhvr>
                                    </p:animEffect>
                                    <p:set>
                                      <p:cBhvr>
                                        <p:cTn id="59" dur="1" fill="hold">
                                          <p:stCondLst>
                                            <p:cond delay="499"/>
                                          </p:stCondLst>
                                        </p:cTn>
                                        <p:tgtEl>
                                          <p:spTgt spid="5"/>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7"/>
                                        </p:tgtEl>
                                      </p:cBhvr>
                                    </p:animEffect>
                                    <p:set>
                                      <p:cBhvr>
                                        <p:cTn id="62" dur="1" fill="hold">
                                          <p:stCondLst>
                                            <p:cond delay="499"/>
                                          </p:stCondLst>
                                        </p:cTn>
                                        <p:tgtEl>
                                          <p:spTgt spid="7"/>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9"/>
                                        </p:tgtEl>
                                      </p:cBhvr>
                                    </p:animEffect>
                                    <p:set>
                                      <p:cBhvr>
                                        <p:cTn id="65" dur="1" fill="hold">
                                          <p:stCondLst>
                                            <p:cond delay="499"/>
                                          </p:stCondLst>
                                        </p:cTn>
                                        <p:tgtEl>
                                          <p:spTgt spid="9"/>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11"/>
                                        </p:tgtEl>
                                      </p:cBhvr>
                                    </p:animEffect>
                                    <p:set>
                                      <p:cBhvr>
                                        <p:cTn id="68" dur="1" fill="hold">
                                          <p:stCondLst>
                                            <p:cond delay="499"/>
                                          </p:stCondLst>
                                        </p:cTn>
                                        <p:tgtEl>
                                          <p:spTgt spid="11"/>
                                        </p:tgtEl>
                                        <p:attrNameLst>
                                          <p:attrName>style.visibility</p:attrName>
                                        </p:attrNameLst>
                                      </p:cBhvr>
                                      <p:to>
                                        <p:strVal val="hidden"/>
                                      </p:to>
                                    </p:set>
                                  </p:childTnLst>
                                </p:cTn>
                              </p:par>
                              <p:par>
                                <p:cTn id="69" presetID="10" presetClass="exit" presetSubtype="0" fill="hold" grpId="1" nodeType="withEffect">
                                  <p:stCondLst>
                                    <p:cond delay="0"/>
                                  </p:stCondLst>
                                  <p:childTnLst>
                                    <p:animEffect transition="out" filter="fade">
                                      <p:cBhvr>
                                        <p:cTn id="70" dur="500"/>
                                        <p:tgtEl>
                                          <p:spTgt spid="14"/>
                                        </p:tgtEl>
                                      </p:cBhvr>
                                    </p:animEffect>
                                    <p:set>
                                      <p:cBhvr>
                                        <p:cTn id="71"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bldLst>
      <p:bldP spid="26" grpId="0" build="allAtOnce"/>
      <p:bldP spid="3" grpId="0"/>
      <p:bldP spid="3" grpId="1"/>
      <p:bldP spid="5" grpId="0"/>
      <p:bldP spid="5" grpId="1"/>
      <p:bldP spid="7" grpId="0"/>
      <p:bldP spid="7" grpId="1"/>
      <p:bldP spid="9" grpId="0"/>
      <p:bldP spid="9" grpId="1"/>
      <p:bldP spid="11" grpId="0"/>
      <p:bldP spid="11" grpId="1"/>
      <p:bldP spid="14" grpId="0"/>
      <p:bldP spid="14"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06574" y="578159"/>
            <a:ext cx="11161240"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已知</a:t>
            </a:r>
            <a:r>
              <a:rPr lang="en-US" altLang="zh-CN" sz="2800" kern="100" dirty="0">
                <a:latin typeface="Times New Roman"/>
                <a:ea typeface="华文细黑"/>
                <a:cs typeface="Courier New"/>
              </a:rPr>
              <a:t>CS</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与</a:t>
            </a:r>
            <a:r>
              <a:rPr lang="en-US" altLang="zh-CN" sz="2800" kern="100" dirty="0">
                <a:latin typeface="Times New Roman"/>
                <a:ea typeface="华文细黑"/>
                <a:cs typeface="Courier New"/>
              </a:rPr>
              <a:t>CO</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分子结构相似</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21"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23"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24"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5"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6"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5</a:t>
            </a:r>
          </a:p>
        </p:txBody>
      </p:sp>
      <p:pic>
        <p:nvPicPr>
          <p:cNvPr id="27" name="图片 26">
            <a:hlinkClick r:id="rId7" action="ppaction://hlinksldjump"/>
          </p:cNvPr>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11587440" y="5734050"/>
            <a:ext cx="602973" cy="602973"/>
          </a:xfrm>
          <a:prstGeom prst="rect">
            <a:avLst/>
          </a:prstGeom>
        </p:spPr>
      </p:pic>
      <p:sp>
        <p:nvSpPr>
          <p:cNvPr id="29" name="TextBox 2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40" name="TextBox 39">
            <a:hlinkClick r:id="rId9" action="ppaction://hlinksldjump"/>
          </p:cNvPr>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13" name="矩形 12"/>
          <p:cNvSpPr/>
          <p:nvPr/>
        </p:nvSpPr>
        <p:spPr>
          <a:xfrm>
            <a:off x="406574" y="1659230"/>
            <a:ext cx="11482352" cy="335474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1)CS</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的电子式</a:t>
            </a:r>
            <a:r>
              <a:rPr lang="zh-CN" altLang="zh-CN" sz="2800" kern="100" dirty="0" smtClean="0">
                <a:latin typeface="Times New Roman"/>
                <a:ea typeface="华文细黑"/>
                <a:cs typeface="Times New Roman"/>
              </a:rPr>
              <a:t>是</a:t>
            </a:r>
            <a:r>
              <a:rPr lang="en-US" altLang="zh-CN" sz="2800" kern="100" dirty="0" smtClean="0">
                <a:latin typeface="Times New Roman"/>
                <a:ea typeface="华文细黑"/>
                <a:cs typeface="Courier New"/>
              </a:rPr>
              <a:t>____________</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(2)CS</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熔点高于</a:t>
            </a:r>
            <a:r>
              <a:rPr lang="en-US" altLang="zh-CN" sz="2800" kern="100" dirty="0">
                <a:latin typeface="Times New Roman"/>
                <a:ea typeface="华文细黑"/>
                <a:cs typeface="Courier New"/>
              </a:rPr>
              <a:t>CO</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，其原因是</a:t>
            </a:r>
            <a:r>
              <a:rPr lang="en-US" altLang="zh-CN" sz="2800" kern="100" dirty="0">
                <a:latin typeface="Times New Roman"/>
                <a:ea typeface="华文细黑"/>
                <a:cs typeface="Courier New"/>
              </a:rPr>
              <a:t>___________________________________</a:t>
            </a:r>
            <a:endParaRPr lang="zh-CN" altLang="zh-CN" sz="1050" kern="100" dirty="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__________________________________</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(3)CS</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是否易溶于水</a:t>
            </a:r>
            <a:r>
              <a:rPr lang="en-US" altLang="zh-CN" sz="2800" kern="100" dirty="0" smtClean="0">
                <a:latin typeface="Times New Roman"/>
                <a:ea typeface="华文细黑"/>
                <a:cs typeface="Courier New"/>
              </a:rPr>
              <a:t>___(</a:t>
            </a:r>
            <a:r>
              <a:rPr lang="zh-CN" altLang="zh-CN" sz="2800" kern="100" dirty="0">
                <a:latin typeface="Times New Roman"/>
                <a:ea typeface="华文细黑"/>
                <a:cs typeface="Times New Roman"/>
              </a:rPr>
              <a:t>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否</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，为什么？</a:t>
            </a:r>
            <a:endParaRPr lang="zh-CN" altLang="zh-CN" sz="1050" kern="100" dirty="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____________________________________________________</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3" name="矩形 2"/>
          <p:cNvSpPr/>
          <p:nvPr/>
        </p:nvSpPr>
        <p:spPr>
          <a:xfrm>
            <a:off x="5209309" y="2253865"/>
            <a:ext cx="6277444" cy="738664"/>
          </a:xfrm>
          <a:prstGeom prst="rect">
            <a:avLst/>
          </a:prstGeom>
        </p:spPr>
        <p:txBody>
          <a:bodyPr>
            <a:spAutoFit/>
          </a:bodyPr>
          <a:lstStyle/>
          <a:p>
            <a:pPr algn="just">
              <a:lnSpc>
                <a:spcPct val="150000"/>
              </a:lnSpc>
              <a:spcAft>
                <a:spcPts val="0"/>
              </a:spcAft>
            </a:pPr>
            <a:r>
              <a:rPr lang="en-US" altLang="zh-CN" sz="2800" kern="100" dirty="0">
                <a:solidFill>
                  <a:srgbClr val="C00000"/>
                </a:solidFill>
                <a:latin typeface="Times New Roman"/>
                <a:ea typeface="华文细黑"/>
                <a:cs typeface="Courier New"/>
              </a:rPr>
              <a:t>CS</a:t>
            </a:r>
            <a:r>
              <a:rPr lang="en-US" altLang="zh-CN" sz="2800" kern="100" baseline="-250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和</a:t>
            </a:r>
            <a:r>
              <a:rPr lang="en-US" altLang="zh-CN" sz="2800" kern="100" dirty="0">
                <a:solidFill>
                  <a:srgbClr val="C00000"/>
                </a:solidFill>
                <a:latin typeface="Times New Roman"/>
                <a:ea typeface="华文细黑"/>
                <a:cs typeface="Courier New"/>
              </a:rPr>
              <a:t>CO</a:t>
            </a:r>
            <a:r>
              <a:rPr lang="en-US" altLang="zh-CN" sz="2800" kern="100" baseline="-250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都是非极性分子，结构相似</a:t>
            </a:r>
            <a:r>
              <a:rPr lang="zh-CN" altLang="zh-CN" sz="2800" kern="100" dirty="0" smtClean="0">
                <a:solidFill>
                  <a:srgbClr val="C00000"/>
                </a:solidFill>
                <a:latin typeface="Times New Roman"/>
                <a:ea typeface="华文细黑"/>
                <a:cs typeface="Times New Roman"/>
              </a:rPr>
              <a:t>，</a:t>
            </a:r>
            <a:endParaRPr lang="zh-CN" altLang="zh-CN" sz="2800" kern="100" dirty="0">
              <a:effectLst/>
              <a:latin typeface="宋体"/>
              <a:cs typeface="Courier New"/>
            </a:endParaRPr>
          </a:p>
        </p:txBody>
      </p:sp>
      <p:sp>
        <p:nvSpPr>
          <p:cNvPr id="5" name="矩形 4"/>
          <p:cNvSpPr/>
          <p:nvPr/>
        </p:nvSpPr>
        <p:spPr>
          <a:xfrm>
            <a:off x="541066" y="2848507"/>
            <a:ext cx="6130204" cy="738664"/>
          </a:xfrm>
          <a:prstGeom prst="rect">
            <a:avLst/>
          </a:prstGeom>
        </p:spPr>
        <p:txBody>
          <a:bodyPr wrap="none">
            <a:spAutoFit/>
          </a:bodyPr>
          <a:lstStyle/>
          <a:p>
            <a:pPr lvl="0" algn="just">
              <a:lnSpc>
                <a:spcPct val="150000"/>
              </a:lnSpc>
            </a:pPr>
            <a:r>
              <a:rPr lang="en-US" altLang="zh-CN" sz="2800" kern="100" dirty="0">
                <a:solidFill>
                  <a:srgbClr val="C00000"/>
                </a:solidFill>
                <a:latin typeface="Times New Roman"/>
                <a:ea typeface="华文细黑"/>
                <a:cs typeface="Courier New"/>
              </a:rPr>
              <a:t>CS</a:t>
            </a:r>
            <a:r>
              <a:rPr lang="en-US" altLang="zh-CN" sz="2800" kern="100" baseline="-250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相对分子质量大，分子间作用力大</a:t>
            </a:r>
            <a:endParaRPr lang="zh-CN" altLang="zh-CN" sz="2800" kern="100" dirty="0">
              <a:solidFill>
                <a:prstClr val="black"/>
              </a:solidFill>
              <a:latin typeface="宋体"/>
              <a:cs typeface="Courier New"/>
            </a:endParaRPr>
          </a:p>
        </p:txBody>
      </p:sp>
      <p:sp>
        <p:nvSpPr>
          <p:cNvPr id="7" name="矩形 6"/>
          <p:cNvSpPr/>
          <p:nvPr/>
        </p:nvSpPr>
        <p:spPr>
          <a:xfrm>
            <a:off x="3607251" y="3674389"/>
            <a:ext cx="54373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否</a:t>
            </a:r>
            <a:endParaRPr lang="zh-CN" altLang="en-US" sz="2800" dirty="0"/>
          </a:p>
        </p:txBody>
      </p:sp>
      <p:sp>
        <p:nvSpPr>
          <p:cNvPr id="20" name="矩形 19"/>
          <p:cNvSpPr/>
          <p:nvPr/>
        </p:nvSpPr>
        <p:spPr>
          <a:xfrm>
            <a:off x="406574" y="4125601"/>
            <a:ext cx="9577064" cy="76941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solidFill>
                  <a:srgbClr val="C00000"/>
                </a:solidFill>
                <a:latin typeface="Times New Roman"/>
                <a:ea typeface="华文细黑"/>
                <a:cs typeface="Courier New"/>
              </a:rPr>
              <a:t>CS</a:t>
            </a:r>
            <a:r>
              <a:rPr lang="en-US" altLang="zh-CN" sz="2800" kern="100" baseline="-250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是非极性分子，</a:t>
            </a:r>
            <a:r>
              <a:rPr lang="en-US" altLang="zh-CN" sz="2800" kern="100" dirty="0">
                <a:solidFill>
                  <a:srgbClr val="C00000"/>
                </a:solidFill>
                <a:latin typeface="Times New Roman"/>
                <a:ea typeface="华文细黑"/>
                <a:cs typeface="Courier New"/>
              </a:rPr>
              <a:t>H</a:t>
            </a:r>
            <a:r>
              <a:rPr lang="en-US" altLang="zh-CN" sz="2800" kern="100" baseline="-25000" dirty="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O</a:t>
            </a:r>
            <a:r>
              <a:rPr lang="zh-CN" altLang="zh-CN" sz="2800" kern="100" dirty="0">
                <a:solidFill>
                  <a:srgbClr val="C00000"/>
                </a:solidFill>
                <a:latin typeface="Times New Roman"/>
                <a:ea typeface="华文细黑"/>
                <a:cs typeface="Times New Roman"/>
              </a:rPr>
              <a:t>为极性分子，</a:t>
            </a:r>
            <a:r>
              <a:rPr lang="en-US" altLang="zh-CN" sz="2800" kern="100" dirty="0">
                <a:solidFill>
                  <a:srgbClr val="C00000"/>
                </a:solidFill>
                <a:latin typeface="Times New Roman"/>
                <a:ea typeface="华文细黑"/>
                <a:cs typeface="Courier New"/>
              </a:rPr>
              <a:t>CS</a:t>
            </a:r>
            <a:r>
              <a:rPr lang="en-US" altLang="zh-CN" sz="2800" kern="100" baseline="-250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在水中溶解性</a:t>
            </a:r>
            <a:r>
              <a:rPr lang="zh-CN" altLang="zh-CN" sz="2800" kern="100" dirty="0" smtClean="0">
                <a:solidFill>
                  <a:srgbClr val="C00000"/>
                </a:solidFill>
                <a:latin typeface="Times New Roman"/>
                <a:ea typeface="华文细黑"/>
                <a:cs typeface="Times New Roman"/>
              </a:rPr>
              <a:t>不大</a:t>
            </a:r>
            <a:endParaRPr lang="zh-CN" altLang="zh-CN" sz="1050" kern="100" dirty="0">
              <a:effectLst/>
              <a:latin typeface="宋体"/>
              <a:cs typeface="Courier New"/>
            </a:endParaRPr>
          </a:p>
        </p:txBody>
      </p:sp>
      <p:pic>
        <p:nvPicPr>
          <p:cNvPr id="8194" name="Picture 2"/>
          <p:cNvPicPr>
            <a:picLocks noChangeAspect="1" noChangeArrowheads="1"/>
          </p:cNvPicPr>
          <p:nvPr/>
        </p:nvPicPr>
        <p:blipFill>
          <a:blip r:embed="rId10"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3286894" y="1317289"/>
            <a:ext cx="2048470" cy="848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71632256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blinds(horizontal)">
                                      <p:cBhvr>
                                        <p:cTn id="7" dur="5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linds(horizontal)">
                                      <p:cBhvr>
                                        <p:cTn id="20" dur="500"/>
                                        <p:tgtEl>
                                          <p:spTgt spid="7"/>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blinds(horizontal)">
                                      <p:cBhvr>
                                        <p:cTn id="23" dur="500"/>
                                        <p:tgtEl>
                                          <p:spTgt spid="2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nodeType="clickEffect">
                                  <p:stCondLst>
                                    <p:cond delay="0"/>
                                  </p:stCondLst>
                                  <p:childTnLst>
                                    <p:animEffect transition="out" filter="fade">
                                      <p:cBhvr>
                                        <p:cTn id="27" dur="500"/>
                                        <p:tgtEl>
                                          <p:spTgt spid="8194"/>
                                        </p:tgtEl>
                                      </p:cBhvr>
                                    </p:animEffect>
                                    <p:set>
                                      <p:cBhvr>
                                        <p:cTn id="28" dur="1" fill="hold">
                                          <p:stCondLst>
                                            <p:cond delay="499"/>
                                          </p:stCondLst>
                                        </p:cTn>
                                        <p:tgtEl>
                                          <p:spTgt spid="8194"/>
                                        </p:tgtEl>
                                        <p:attrNameLst>
                                          <p:attrName>style.visibility</p:attrName>
                                        </p:attrNameLst>
                                      </p:cBhvr>
                                      <p:to>
                                        <p:strVal val="hidden"/>
                                      </p:to>
                                    </p:set>
                                  </p:childTnLst>
                                </p:cTn>
                              </p:par>
                              <p:par>
                                <p:cTn id="29" presetID="10" presetClass="exit" presetSubtype="0" fill="hold" grpId="1" nodeType="withEffect">
                                  <p:stCondLst>
                                    <p:cond delay="0"/>
                                  </p:stCondLst>
                                  <p:childTnLst>
                                    <p:animEffect transition="out" filter="fade">
                                      <p:cBhvr>
                                        <p:cTn id="30" dur="500"/>
                                        <p:tgtEl>
                                          <p:spTgt spid="3"/>
                                        </p:tgtEl>
                                      </p:cBhvr>
                                    </p:animEffect>
                                    <p:set>
                                      <p:cBhvr>
                                        <p:cTn id="31" dur="1" fill="hold">
                                          <p:stCondLst>
                                            <p:cond delay="499"/>
                                          </p:stCondLst>
                                        </p:cTn>
                                        <p:tgtEl>
                                          <p:spTgt spid="3"/>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5"/>
                                        </p:tgtEl>
                                      </p:cBhvr>
                                    </p:animEffect>
                                    <p:set>
                                      <p:cBhvr>
                                        <p:cTn id="34" dur="1" fill="hold">
                                          <p:stCondLst>
                                            <p:cond delay="499"/>
                                          </p:stCondLst>
                                        </p:cTn>
                                        <p:tgtEl>
                                          <p:spTgt spid="5"/>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7"/>
                                        </p:tgtEl>
                                      </p:cBhvr>
                                    </p:animEffect>
                                    <p:set>
                                      <p:cBhvr>
                                        <p:cTn id="37" dur="1" fill="hold">
                                          <p:stCondLst>
                                            <p:cond delay="499"/>
                                          </p:stCondLst>
                                        </p:cTn>
                                        <p:tgtEl>
                                          <p:spTgt spid="7"/>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20"/>
                                        </p:tgtEl>
                                      </p:cBhvr>
                                    </p:animEffect>
                                    <p:set>
                                      <p:cBhvr>
                                        <p:cTn id="40"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9"/>
                  </p:tgtEl>
                </p:cond>
              </p:nextCondLst>
            </p:seq>
          </p:childTnLst>
        </p:cTn>
      </p:par>
    </p:tnLst>
    <p:bldLst>
      <p:bldP spid="3" grpId="0"/>
      <p:bldP spid="3" grpId="1"/>
      <p:bldP spid="5" grpId="0"/>
      <p:bldP spid="5" grpId="1"/>
      <p:bldP spid="7" grpId="0"/>
      <p:bldP spid="7" grpId="1"/>
      <p:bldP spid="20" grpId="0"/>
      <p:bldP spid="20" grpId="1"/>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 name="矩形 16"/>
          <p:cNvSpPr/>
          <p:nvPr/>
        </p:nvSpPr>
        <p:spPr>
          <a:xfrm>
            <a:off x="406574" y="443162"/>
            <a:ext cx="11161240" cy="691768"/>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根据</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电子稳定结构可得出：</a:t>
            </a:r>
            <a:r>
              <a:rPr lang="en-US" altLang="zh-CN" sz="2800" kern="100" dirty="0">
                <a:latin typeface="Times New Roman"/>
                <a:ea typeface="华文细黑"/>
                <a:cs typeface="Courier New"/>
              </a:rPr>
              <a:t>CS</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的电子式类似于</a:t>
            </a:r>
            <a:r>
              <a:rPr lang="en-US" altLang="zh-CN" sz="2800" kern="100" dirty="0">
                <a:latin typeface="Times New Roman"/>
                <a:ea typeface="华文细黑"/>
                <a:cs typeface="Courier New"/>
              </a:rPr>
              <a:t>CO</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的电子式</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p:txBody>
      </p:sp>
      <p:sp>
        <p:nvSpPr>
          <p:cNvPr id="21"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23"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24"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5"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6"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5</a:t>
            </a:r>
          </a:p>
        </p:txBody>
      </p:sp>
      <p:pic>
        <p:nvPicPr>
          <p:cNvPr id="12" name="图片 11">
            <a:hlinkClick r:id="rId7" action="ppaction://hlinksldjump"/>
          </p:cNvPr>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11589027" y="6255027"/>
            <a:ext cx="602973" cy="602973"/>
          </a:xfrm>
          <a:prstGeom prst="rect">
            <a:avLst/>
          </a:prstGeom>
        </p:spPr>
      </p:pic>
      <p:sp>
        <p:nvSpPr>
          <p:cNvPr id="14" name="矩形 13"/>
          <p:cNvSpPr/>
          <p:nvPr/>
        </p:nvSpPr>
        <p:spPr>
          <a:xfrm>
            <a:off x="406574" y="1299080"/>
            <a:ext cx="11161240" cy="769417"/>
          </a:xfrm>
          <a:prstGeom prst="rect">
            <a:avLst/>
          </a:prstGeom>
        </p:spPr>
        <p:txBody>
          <a:bodyPr wrap="square" lIns="121898" tIns="60948" rIns="121898" bIns="60948">
            <a:spAutoFit/>
          </a:bodyPr>
          <a:lstStyle/>
          <a:p>
            <a:pPr lvl="0" algn="just">
              <a:lnSpc>
                <a:spcPct val="150000"/>
              </a:lnSpc>
            </a:pPr>
            <a:r>
              <a:rPr lang="en-US" altLang="zh-CN" sz="2800" kern="100" dirty="0">
                <a:solidFill>
                  <a:prstClr val="black"/>
                </a:solidFill>
                <a:latin typeface="Times New Roman"/>
                <a:ea typeface="华文细黑"/>
                <a:cs typeface="Courier New"/>
              </a:rPr>
              <a:t>CS</a:t>
            </a:r>
            <a:r>
              <a:rPr lang="en-US" altLang="zh-CN" sz="2800" kern="100" baseline="-25000" dirty="0">
                <a:solidFill>
                  <a:prstClr val="black"/>
                </a:solidFill>
                <a:latin typeface="Times New Roman"/>
                <a:ea typeface="华文细黑"/>
                <a:cs typeface="Courier New"/>
              </a:rPr>
              <a:t>2</a:t>
            </a:r>
            <a:r>
              <a:rPr lang="zh-CN" altLang="zh-CN" sz="2800" kern="100" dirty="0">
                <a:solidFill>
                  <a:prstClr val="black"/>
                </a:solidFill>
                <a:latin typeface="Times New Roman"/>
                <a:ea typeface="华文细黑"/>
                <a:cs typeface="Times New Roman"/>
              </a:rPr>
              <a:t>的电子式是</a:t>
            </a:r>
            <a:r>
              <a:rPr lang="en-US" altLang="zh-CN" sz="2800" kern="100" dirty="0">
                <a:solidFill>
                  <a:prstClr val="black"/>
                </a:solidFill>
                <a:latin typeface="宋体"/>
                <a:ea typeface="华文细黑"/>
                <a:cs typeface="Courier New"/>
              </a:rPr>
              <a:t>            </a:t>
            </a:r>
            <a:r>
              <a:rPr lang="en-US" altLang="zh-CN" sz="2800" kern="100" dirty="0" smtClean="0">
                <a:solidFill>
                  <a:prstClr val="black"/>
                </a:solidFill>
                <a:latin typeface="宋体"/>
                <a:ea typeface="华文细黑"/>
                <a:cs typeface="Courier New"/>
              </a:rPr>
              <a:t> </a:t>
            </a:r>
            <a:r>
              <a:rPr lang="zh-CN" altLang="zh-CN" sz="2800" kern="100" dirty="0" smtClean="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CS</a:t>
            </a:r>
            <a:r>
              <a:rPr lang="en-US" altLang="zh-CN" sz="2800" kern="100" baseline="-25000" dirty="0">
                <a:solidFill>
                  <a:prstClr val="black"/>
                </a:solidFill>
                <a:latin typeface="Times New Roman"/>
                <a:ea typeface="华文细黑"/>
                <a:cs typeface="Courier New"/>
              </a:rPr>
              <a:t>2</a:t>
            </a:r>
            <a:r>
              <a:rPr lang="zh-CN" altLang="zh-CN" sz="2800" kern="100" dirty="0">
                <a:solidFill>
                  <a:prstClr val="black"/>
                </a:solidFill>
                <a:latin typeface="Times New Roman"/>
                <a:ea typeface="华文细黑"/>
                <a:cs typeface="Times New Roman"/>
              </a:rPr>
              <a:t>和</a:t>
            </a:r>
            <a:r>
              <a:rPr lang="en-US" altLang="zh-CN" sz="2800" kern="100" dirty="0">
                <a:solidFill>
                  <a:prstClr val="black"/>
                </a:solidFill>
                <a:latin typeface="Times New Roman"/>
                <a:ea typeface="华文细黑"/>
                <a:cs typeface="Courier New"/>
              </a:rPr>
              <a:t>CO</a:t>
            </a:r>
            <a:r>
              <a:rPr lang="en-US" altLang="zh-CN" sz="2800" kern="100" baseline="-25000" dirty="0">
                <a:solidFill>
                  <a:prstClr val="black"/>
                </a:solidFill>
                <a:latin typeface="Times New Roman"/>
                <a:ea typeface="华文细黑"/>
                <a:cs typeface="Courier New"/>
              </a:rPr>
              <a:t>2</a:t>
            </a:r>
            <a:r>
              <a:rPr lang="zh-CN" altLang="zh-CN" sz="2800" kern="100" dirty="0">
                <a:solidFill>
                  <a:prstClr val="black"/>
                </a:solidFill>
                <a:latin typeface="Times New Roman"/>
                <a:ea typeface="华文细黑"/>
                <a:cs typeface="Times New Roman"/>
              </a:rPr>
              <a:t>都属于非极性分子，结构</a:t>
            </a:r>
            <a:r>
              <a:rPr lang="zh-CN" altLang="zh-CN" sz="2800" kern="100" dirty="0" smtClean="0">
                <a:solidFill>
                  <a:prstClr val="black"/>
                </a:solidFill>
                <a:latin typeface="Times New Roman"/>
                <a:ea typeface="华文细黑"/>
                <a:cs typeface="Times New Roman"/>
              </a:rPr>
              <a:t>相</a:t>
            </a:r>
            <a:endParaRPr lang="en-US" altLang="zh-CN" sz="2800" kern="100" dirty="0">
              <a:solidFill>
                <a:prstClr val="black"/>
              </a:solidFill>
              <a:latin typeface="Times New Roman"/>
              <a:ea typeface="华文细黑"/>
              <a:cs typeface="Times New Roman"/>
            </a:endParaRPr>
          </a:p>
        </p:txBody>
      </p:sp>
      <p:sp>
        <p:nvSpPr>
          <p:cNvPr id="15" name="矩形 14"/>
          <p:cNvSpPr/>
          <p:nvPr/>
        </p:nvSpPr>
        <p:spPr>
          <a:xfrm>
            <a:off x="406574" y="2167871"/>
            <a:ext cx="11161240" cy="1333931"/>
          </a:xfrm>
          <a:prstGeom prst="rect">
            <a:avLst/>
          </a:prstGeom>
        </p:spPr>
        <p:txBody>
          <a:bodyPr wrap="square" lIns="121898" tIns="60948" rIns="121898" bIns="60948">
            <a:spAutoFit/>
          </a:bodyPr>
          <a:lstStyle/>
          <a:p>
            <a:pPr lvl="0" algn="just">
              <a:lnSpc>
                <a:spcPct val="150000"/>
              </a:lnSpc>
            </a:pPr>
            <a:r>
              <a:rPr lang="zh-CN" altLang="zh-CN" sz="2800" kern="100" dirty="0">
                <a:solidFill>
                  <a:prstClr val="black"/>
                </a:solidFill>
                <a:latin typeface="Times New Roman"/>
                <a:ea typeface="华文细黑"/>
                <a:cs typeface="Times New Roman"/>
              </a:rPr>
              <a:t>似，其熔点取决于分子间作用力，即相对分子质量大小，</a:t>
            </a:r>
            <a:r>
              <a:rPr lang="en-US" altLang="zh-CN" sz="2800" kern="100" dirty="0">
                <a:solidFill>
                  <a:prstClr val="black"/>
                </a:solidFill>
                <a:latin typeface="Times New Roman"/>
                <a:ea typeface="华文细黑"/>
                <a:cs typeface="Courier New"/>
              </a:rPr>
              <a:t>CS</a:t>
            </a:r>
            <a:r>
              <a:rPr lang="en-US" altLang="zh-CN" sz="2800" kern="100" baseline="-25000" dirty="0">
                <a:solidFill>
                  <a:prstClr val="black"/>
                </a:solidFill>
                <a:latin typeface="Times New Roman"/>
                <a:ea typeface="华文细黑"/>
                <a:cs typeface="Courier New"/>
              </a:rPr>
              <a:t>2</a:t>
            </a:r>
            <a:r>
              <a:rPr lang="zh-CN" altLang="zh-CN" sz="2800" kern="100" dirty="0">
                <a:solidFill>
                  <a:prstClr val="black"/>
                </a:solidFill>
                <a:latin typeface="Times New Roman"/>
                <a:ea typeface="华文细黑"/>
                <a:cs typeface="Times New Roman"/>
              </a:rPr>
              <a:t>的相对分子质量大于</a:t>
            </a:r>
            <a:r>
              <a:rPr lang="en-US" altLang="zh-CN" sz="2800" kern="100" dirty="0">
                <a:solidFill>
                  <a:prstClr val="black"/>
                </a:solidFill>
                <a:latin typeface="Times New Roman"/>
                <a:ea typeface="华文细黑"/>
                <a:cs typeface="Courier New"/>
              </a:rPr>
              <a:t>CO</a:t>
            </a:r>
            <a:r>
              <a:rPr lang="en-US" altLang="zh-CN" sz="2800" kern="100" baseline="-25000" dirty="0">
                <a:solidFill>
                  <a:prstClr val="black"/>
                </a:solidFill>
                <a:latin typeface="Times New Roman"/>
                <a:ea typeface="华文细黑"/>
                <a:cs typeface="Courier New"/>
              </a:rPr>
              <a:t>2</a:t>
            </a:r>
            <a:r>
              <a:rPr lang="zh-CN" altLang="zh-CN" sz="2800" kern="100" dirty="0">
                <a:solidFill>
                  <a:prstClr val="black"/>
                </a:solidFill>
                <a:latin typeface="Times New Roman"/>
                <a:ea typeface="华文细黑"/>
                <a:cs typeface="Times New Roman"/>
              </a:rPr>
              <a:t>，范德华力大，熔点高。</a:t>
            </a:r>
            <a:endParaRPr lang="zh-CN" altLang="zh-CN" sz="1050" kern="100" dirty="0">
              <a:solidFill>
                <a:prstClr val="black"/>
              </a:solidFill>
              <a:latin typeface="宋体"/>
              <a:cs typeface="Courier New"/>
            </a:endParaRPr>
          </a:p>
        </p:txBody>
      </p:sp>
      <p:pic>
        <p:nvPicPr>
          <p:cNvPr id="9218" name="Picture 2"/>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952226" y="1279079"/>
            <a:ext cx="2134868" cy="8840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81634378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750"/>
                                        <p:tgtEl>
                                          <p:spTgt spid="1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linds(horizontal)">
                                      <p:cBhvr>
                                        <p:cTn id="10" dur="750"/>
                                        <p:tgtEl>
                                          <p:spTgt spid="1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linds(horizontal)">
                                      <p:cBhvr>
                                        <p:cTn id="13" dur="750"/>
                                        <p:tgtEl>
                                          <p:spTgt spid="15"/>
                                        </p:tgtEl>
                                      </p:cBhvr>
                                    </p:animEffect>
                                  </p:childTnLst>
                                </p:cTn>
                              </p:par>
                              <p:par>
                                <p:cTn id="14" presetID="3" presetClass="entr" presetSubtype="10" fill="hold" nodeType="withEffect">
                                  <p:stCondLst>
                                    <p:cond delay="0"/>
                                  </p:stCondLst>
                                  <p:childTnLst>
                                    <p:set>
                                      <p:cBhvr>
                                        <p:cTn id="15" dur="1" fill="hold">
                                          <p:stCondLst>
                                            <p:cond delay="0"/>
                                          </p:stCondLst>
                                        </p:cTn>
                                        <p:tgtEl>
                                          <p:spTgt spid="9218"/>
                                        </p:tgtEl>
                                        <p:attrNameLst>
                                          <p:attrName>style.visibility</p:attrName>
                                        </p:attrNameLst>
                                      </p:cBhvr>
                                      <p:to>
                                        <p:strVal val="visible"/>
                                      </p:to>
                                    </p:set>
                                    <p:animEffect transition="in" filter="blinds(horizontal)">
                                      <p:cBhvr>
                                        <p:cTn id="16" dur="75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4" grpId="0"/>
      <p:bldP spid="1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2" cstate="print">
            <a:extLst>
              <a:ext uri="{28A0092B-C50C-407E-A947-70E740481C1C}">
                <a14:useLocalDpi xmlns:a14="http://schemas.microsoft.com/office/drawing/2010/main" xmlns="" val="0"/>
              </a:ext>
            </a:extLst>
          </a:blip>
          <a:srcRect l="62" t="12533" b="13198"/>
          <a:stretch/>
        </p:blipFill>
        <p:spPr>
          <a:xfrm>
            <a:off x="-9526" y="0"/>
            <a:ext cx="12197971" cy="6798766"/>
          </a:xfrm>
          <a:prstGeom prst="rect">
            <a:avLst/>
          </a:prstGeom>
        </p:spPr>
      </p:pic>
      <p:grpSp>
        <p:nvGrpSpPr>
          <p:cNvPr id="12" name="组合 11"/>
          <p:cNvGrpSpPr/>
          <p:nvPr/>
        </p:nvGrpSpPr>
        <p:grpSpPr>
          <a:xfrm>
            <a:off x="-794" y="5506767"/>
            <a:ext cx="12192000" cy="1375395"/>
            <a:chOff x="-1524000" y="2705990"/>
            <a:chExt cx="12192000" cy="1375395"/>
          </a:xfrm>
        </p:grpSpPr>
        <p:cxnSp>
          <p:nvCxnSpPr>
            <p:cNvPr id="13" name="直接连接符 12"/>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1524000" y="2705990"/>
              <a:ext cx="12192000" cy="1375395"/>
              <a:chOff x="-1524000" y="2705990"/>
              <a:chExt cx="12192000" cy="1375395"/>
            </a:xfrm>
          </p:grpSpPr>
          <p:sp>
            <p:nvSpPr>
              <p:cNvPr id="15" name="矩形 14"/>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1" name="矩形 30"/>
          <p:cNvSpPr/>
          <p:nvPr/>
        </p:nvSpPr>
        <p:spPr>
          <a:xfrm>
            <a:off x="3987002" y="5409232"/>
            <a:ext cx="4648455" cy="886749"/>
          </a:xfrm>
          <a:prstGeom prst="rect">
            <a:avLst/>
          </a:prstGeom>
        </p:spPr>
        <p:txBody>
          <a:bodyPr wrap="square" lIns="91410" tIns="45704" rIns="91410" bIns="45704">
            <a:spAutoFit/>
          </a:bodyPr>
          <a:lstStyle/>
          <a:p>
            <a:pPr algn="ctr">
              <a:lnSpc>
                <a:spcPct val="130000"/>
              </a:lnSpc>
              <a:defRPr/>
            </a:pPr>
            <a:r>
              <a:rPr lang="zh-CN" altLang="en-US" sz="4400" b="1" dirty="0" smtClean="0">
                <a:solidFill>
                  <a:schemeClr val="accent6">
                    <a:lumMod val="75000"/>
                  </a:schemeClr>
                </a:solidFill>
                <a:effectLst/>
                <a:latin typeface="微软雅黑" pitchFamily="34" charset="-122"/>
                <a:ea typeface="微软雅黑" pitchFamily="34" charset="-122"/>
              </a:rPr>
              <a:t>本课结束</a:t>
            </a:r>
            <a:endParaRPr lang="zh-CN" altLang="en-US" sz="4400" b="1" dirty="0">
              <a:solidFill>
                <a:schemeClr val="accent6">
                  <a:lumMod val="75000"/>
                </a:schemeClr>
              </a:solidFill>
              <a:effectLst/>
              <a:latin typeface="微软雅黑" pitchFamily="34" charset="-122"/>
              <a:ea typeface="微软雅黑" pitchFamily="34" charset="-122"/>
            </a:endParaRPr>
          </a:p>
        </p:txBody>
      </p:sp>
    </p:spTree>
    <p:extLst>
      <p:ext uri="{BB962C8B-B14F-4D97-AF65-F5344CB8AC3E}">
        <p14:creationId xmlns:p14="http://schemas.microsoft.com/office/powerpoint/2010/main" xmlns="" val="81935393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771767" y="3014296"/>
            <a:ext cx="2646879" cy="830997"/>
          </a:xfrm>
          <a:prstGeom prst="rect">
            <a:avLst/>
          </a:prstGeom>
        </p:spPr>
        <p:txBody>
          <a:bodyPr wrap="none">
            <a:spAutoFit/>
          </a:bodyPr>
          <a:lstStyle/>
          <a:p>
            <a:pPr algn="ctr"/>
            <a:r>
              <a:rPr lang="zh-CN" altLang="en-US" sz="4800" b="1" dirty="0">
                <a:solidFill>
                  <a:schemeClr val="bg1"/>
                </a:solidFill>
                <a:latin typeface="+mj-ea"/>
                <a:ea typeface="+mj-ea"/>
              </a:rPr>
              <a:t>新知导学</a:t>
            </a:r>
          </a:p>
        </p:txBody>
      </p:sp>
    </p:spTree>
    <p:extLst>
      <p:ext uri="{BB962C8B-B14F-4D97-AF65-F5344CB8AC3E}">
        <p14:creationId xmlns:p14="http://schemas.microsoft.com/office/powerpoint/2010/main" xmlns="" val="423642478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13" name="矩形 12"/>
          <p:cNvSpPr/>
          <p:nvPr/>
        </p:nvSpPr>
        <p:spPr>
          <a:xfrm>
            <a:off x="-14252" y="-26590"/>
            <a:ext cx="12175690" cy="461665"/>
          </a:xfrm>
          <a:prstGeom prst="rect">
            <a:avLst/>
          </a:prstGeom>
        </p:spPr>
        <p:txBody>
          <a:bodyPr wrap="square">
            <a:spAutoFit/>
          </a:bodyPr>
          <a:lstStyle/>
          <a:p>
            <a:pPr algn="ctr">
              <a:defRPr/>
            </a:pPr>
            <a:r>
              <a:rPr lang="zh-CN" altLang="zh-CN" b="1" dirty="0">
                <a:solidFill>
                  <a:srgbClr val="FFFF00"/>
                </a:solidFill>
                <a:latin typeface="微软雅黑" pitchFamily="34" charset="-122"/>
                <a:ea typeface="微软雅黑" pitchFamily="34" charset="-122"/>
              </a:rPr>
              <a:t>一、分子的极性</a:t>
            </a:r>
          </a:p>
        </p:txBody>
      </p:sp>
      <p:pic>
        <p:nvPicPr>
          <p:cNvPr id="19" name="图片 1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20" name="矩形 19"/>
          <p:cNvSpPr/>
          <p:nvPr/>
        </p:nvSpPr>
        <p:spPr>
          <a:xfrm>
            <a:off x="406574" y="448891"/>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分析讨论下列分子中的电荷分布情况，填写下表：</a:t>
            </a:r>
            <a:endParaRPr lang="zh-CN" altLang="zh-CN" sz="1050" kern="100" dirty="0">
              <a:effectLst/>
              <a:latin typeface="宋体"/>
              <a:cs typeface="Courier New"/>
            </a:endParaRPr>
          </a:p>
        </p:txBody>
      </p:sp>
      <p:graphicFrame>
        <p:nvGraphicFramePr>
          <p:cNvPr id="3" name="表格 2"/>
          <p:cNvGraphicFramePr>
            <a:graphicFrameLocks noGrp="1"/>
          </p:cNvGraphicFramePr>
          <p:nvPr>
            <p:extLst>
              <p:ext uri="{D42A27DB-BD31-4B8C-83A1-F6EECF244321}">
                <p14:modId xmlns:p14="http://schemas.microsoft.com/office/powerpoint/2010/main" xmlns="" val="1456739602"/>
              </p:ext>
            </p:extLst>
          </p:nvPr>
        </p:nvGraphicFramePr>
        <p:xfrm>
          <a:off x="622598" y="1269555"/>
          <a:ext cx="10297143" cy="4756474"/>
        </p:xfrm>
        <a:graphic>
          <a:graphicData uri="http://schemas.openxmlformats.org/drawingml/2006/table">
            <a:tbl>
              <a:tblPr/>
              <a:tblGrid>
                <a:gridCol w="3774105"/>
                <a:gridCol w="1551377"/>
                <a:gridCol w="1868907"/>
                <a:gridCol w="1551377"/>
                <a:gridCol w="1551377"/>
              </a:tblGrid>
              <a:tr h="702493">
                <a:tc>
                  <a:txBody>
                    <a:bodyPr/>
                    <a:lstStyle/>
                    <a:p>
                      <a:pPr algn="ctr">
                        <a:lnSpc>
                          <a:spcPct val="150000"/>
                        </a:lnSpc>
                        <a:spcAft>
                          <a:spcPts val="0"/>
                        </a:spcAft>
                      </a:pPr>
                      <a:r>
                        <a:rPr lang="zh-CN" sz="2800" kern="100" dirty="0">
                          <a:effectLst/>
                          <a:latin typeface="Times New Roman"/>
                          <a:ea typeface="华文细黑"/>
                          <a:cs typeface="Times New Roman"/>
                        </a:rPr>
                        <a:t>共价分子</a:t>
                      </a:r>
                      <a:endParaRPr lang="zh-CN" sz="2800" kern="100" dirty="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HF</a:t>
                      </a:r>
                      <a:endParaRPr lang="zh-CN" sz="2800" kern="10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N</a:t>
                      </a:r>
                      <a:r>
                        <a:rPr lang="en-US" sz="2800" kern="100" baseline="-25000">
                          <a:effectLst/>
                          <a:latin typeface="Times New Roman"/>
                          <a:ea typeface="华文细黑"/>
                          <a:cs typeface="Courier New"/>
                        </a:rPr>
                        <a:t>2</a:t>
                      </a:r>
                      <a:endParaRPr lang="zh-CN" sz="2800" kern="10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H</a:t>
                      </a:r>
                      <a:r>
                        <a:rPr lang="en-US" sz="2800" kern="100" baseline="-25000">
                          <a:effectLst/>
                          <a:latin typeface="Times New Roman"/>
                          <a:ea typeface="华文细黑"/>
                          <a:cs typeface="Courier New"/>
                        </a:rPr>
                        <a:t>2</a:t>
                      </a:r>
                      <a:r>
                        <a:rPr lang="en-US" sz="2800" kern="100">
                          <a:effectLst/>
                          <a:latin typeface="Times New Roman"/>
                          <a:ea typeface="华文细黑"/>
                          <a:cs typeface="Courier New"/>
                        </a:rPr>
                        <a:t>O</a:t>
                      </a:r>
                      <a:endParaRPr lang="zh-CN" sz="2800" kern="10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CO</a:t>
                      </a:r>
                      <a:r>
                        <a:rPr lang="en-US" sz="2800" kern="100" baseline="-25000">
                          <a:effectLst/>
                          <a:latin typeface="Times New Roman"/>
                          <a:ea typeface="华文细黑"/>
                          <a:cs typeface="Courier New"/>
                        </a:rPr>
                        <a:t>2</a:t>
                      </a:r>
                      <a:endParaRPr lang="zh-CN" sz="2800" kern="10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92758">
                <a:tc>
                  <a:txBody>
                    <a:bodyPr/>
                    <a:lstStyle/>
                    <a:p>
                      <a:pPr algn="ctr">
                        <a:lnSpc>
                          <a:spcPct val="150000"/>
                        </a:lnSpc>
                        <a:spcAft>
                          <a:spcPts val="0"/>
                        </a:spcAft>
                      </a:pPr>
                      <a:r>
                        <a:rPr lang="zh-CN" sz="2800" kern="100">
                          <a:effectLst/>
                          <a:latin typeface="Times New Roman"/>
                          <a:ea typeface="华文细黑"/>
                          <a:cs typeface="Times New Roman"/>
                        </a:rPr>
                        <a:t>键的极性</a:t>
                      </a:r>
                      <a:endParaRPr lang="zh-CN" sz="2800" kern="10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______</a:t>
                      </a:r>
                      <a:endParaRPr lang="zh-CN" sz="2800" kern="100" dirty="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________</a:t>
                      </a:r>
                      <a:endParaRPr lang="zh-CN" sz="2800" kern="100" dirty="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______</a:t>
                      </a:r>
                      <a:endParaRPr lang="zh-CN" sz="2800" kern="100" dirty="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______</a:t>
                      </a:r>
                      <a:endParaRPr lang="zh-CN" sz="2800" kern="100" dirty="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53741">
                <a:tc>
                  <a:txBody>
                    <a:bodyPr/>
                    <a:lstStyle/>
                    <a:p>
                      <a:pPr algn="ctr">
                        <a:lnSpc>
                          <a:spcPct val="150000"/>
                        </a:lnSpc>
                        <a:spcAft>
                          <a:spcPts val="0"/>
                        </a:spcAft>
                      </a:pPr>
                      <a:r>
                        <a:rPr lang="zh-CN" sz="2800" kern="100">
                          <a:effectLst/>
                          <a:latin typeface="Times New Roman"/>
                          <a:ea typeface="华文细黑"/>
                          <a:cs typeface="Times New Roman"/>
                        </a:rPr>
                        <a:t>整个分子电荷分布</a:t>
                      </a:r>
                      <a:endParaRPr lang="zh-CN" sz="2800" kern="10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______</a:t>
                      </a:r>
                      <a:endParaRPr lang="zh-CN" sz="2800" kern="100" dirty="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a:t>
                      </a:r>
                      <a:endParaRPr lang="zh-CN" sz="2800" kern="100" dirty="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______</a:t>
                      </a:r>
                      <a:endParaRPr lang="zh-CN" sz="2800" kern="100" dirty="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a:t>
                      </a:r>
                      <a:endParaRPr lang="zh-CN" sz="2800" kern="100" dirty="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53741">
                <a:tc>
                  <a:txBody>
                    <a:bodyPr/>
                    <a:lstStyle/>
                    <a:p>
                      <a:pPr algn="ctr">
                        <a:lnSpc>
                          <a:spcPct val="150000"/>
                        </a:lnSpc>
                        <a:spcAft>
                          <a:spcPts val="0"/>
                        </a:spcAft>
                      </a:pPr>
                      <a:r>
                        <a:rPr lang="zh-CN" sz="2800" kern="100">
                          <a:effectLst/>
                          <a:latin typeface="Times New Roman"/>
                          <a:ea typeface="华文细黑"/>
                          <a:cs typeface="Times New Roman"/>
                        </a:rPr>
                        <a:t>正电荷与负电荷中心</a:t>
                      </a:r>
                      <a:endParaRPr lang="zh-CN" sz="2800" kern="10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______</a:t>
                      </a:r>
                      <a:endParaRPr lang="zh-CN" sz="2800" kern="100" dirty="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a:t>
                      </a:r>
                      <a:endParaRPr lang="zh-CN" sz="2800" kern="100" dirty="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______</a:t>
                      </a:r>
                      <a:endParaRPr lang="zh-CN" sz="2800" kern="100" dirty="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a:t>
                      </a:r>
                      <a:endParaRPr lang="zh-CN" sz="2800" kern="100" dirty="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53741">
                <a:tc>
                  <a:txBody>
                    <a:bodyPr/>
                    <a:lstStyle/>
                    <a:p>
                      <a:pPr algn="ctr">
                        <a:lnSpc>
                          <a:spcPct val="150000"/>
                        </a:lnSpc>
                        <a:spcAft>
                          <a:spcPts val="0"/>
                        </a:spcAft>
                      </a:pPr>
                      <a:r>
                        <a:rPr lang="zh-CN" sz="2800" kern="100">
                          <a:effectLst/>
                          <a:latin typeface="Times New Roman"/>
                          <a:ea typeface="华文细黑"/>
                          <a:cs typeface="Times New Roman"/>
                        </a:rPr>
                        <a:t>分子极性</a:t>
                      </a:r>
                      <a:endParaRPr lang="zh-CN" sz="2800" kern="10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______</a:t>
                      </a:r>
                      <a:endParaRPr lang="zh-CN" sz="2800" kern="100" dirty="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______</a:t>
                      </a:r>
                      <a:endParaRPr lang="zh-CN" sz="2800" kern="100" dirty="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______</a:t>
                      </a:r>
                      <a:endParaRPr lang="zh-CN" sz="2800" kern="100" dirty="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______</a:t>
                      </a:r>
                      <a:endParaRPr lang="zh-CN" sz="2800" kern="100" dirty="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矩形 5"/>
          <p:cNvSpPr/>
          <p:nvPr/>
        </p:nvSpPr>
        <p:spPr>
          <a:xfrm>
            <a:off x="4539605" y="2148508"/>
            <a:ext cx="1261884"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极性键</a:t>
            </a:r>
            <a:endParaRPr lang="zh-CN" altLang="en-US" dirty="0">
              <a:solidFill>
                <a:srgbClr val="C00000"/>
              </a:solidFill>
            </a:endParaRPr>
          </a:p>
        </p:txBody>
      </p:sp>
      <p:sp>
        <p:nvSpPr>
          <p:cNvPr id="7" name="矩形 6"/>
          <p:cNvSpPr/>
          <p:nvPr/>
        </p:nvSpPr>
        <p:spPr>
          <a:xfrm>
            <a:off x="6029850" y="2136751"/>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非极性键</a:t>
            </a:r>
            <a:endParaRPr lang="zh-CN" altLang="en-US" sz="2800" kern="100" dirty="0">
              <a:solidFill>
                <a:srgbClr val="C00000"/>
              </a:solidFill>
              <a:latin typeface="Times New Roman"/>
              <a:ea typeface="华文细黑"/>
              <a:cs typeface="Times New Roman"/>
            </a:endParaRPr>
          </a:p>
        </p:txBody>
      </p:sp>
      <p:sp>
        <p:nvSpPr>
          <p:cNvPr id="8" name="矩形 7"/>
          <p:cNvSpPr/>
          <p:nvPr/>
        </p:nvSpPr>
        <p:spPr>
          <a:xfrm>
            <a:off x="7943031" y="2136751"/>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极性键</a:t>
            </a:r>
            <a:endParaRPr lang="zh-CN" altLang="en-US" sz="2800" kern="100" dirty="0">
              <a:solidFill>
                <a:srgbClr val="C00000"/>
              </a:solidFill>
              <a:latin typeface="Times New Roman"/>
              <a:ea typeface="华文细黑"/>
              <a:cs typeface="Times New Roman"/>
            </a:endParaRPr>
          </a:p>
        </p:txBody>
      </p:sp>
      <p:sp>
        <p:nvSpPr>
          <p:cNvPr id="9" name="矩形 8"/>
          <p:cNvSpPr/>
          <p:nvPr/>
        </p:nvSpPr>
        <p:spPr>
          <a:xfrm>
            <a:off x="9485267" y="2136751"/>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极性键</a:t>
            </a:r>
            <a:endParaRPr lang="zh-CN" altLang="en-US" sz="2800" kern="100" dirty="0">
              <a:solidFill>
                <a:srgbClr val="C00000"/>
              </a:solidFill>
              <a:latin typeface="Times New Roman"/>
              <a:ea typeface="华文细黑"/>
              <a:cs typeface="Times New Roman"/>
            </a:endParaRPr>
          </a:p>
        </p:txBody>
      </p:sp>
      <p:sp>
        <p:nvSpPr>
          <p:cNvPr id="10" name="矩形 9"/>
          <p:cNvSpPr/>
          <p:nvPr/>
        </p:nvSpPr>
        <p:spPr>
          <a:xfrm>
            <a:off x="4554463" y="3094137"/>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不对称</a:t>
            </a:r>
            <a:endParaRPr lang="zh-CN" altLang="en-US" sz="2800" kern="100" dirty="0">
              <a:solidFill>
                <a:srgbClr val="C00000"/>
              </a:solidFill>
              <a:latin typeface="Times New Roman"/>
              <a:ea typeface="华文细黑"/>
              <a:cs typeface="Times New Roman"/>
            </a:endParaRPr>
          </a:p>
        </p:txBody>
      </p:sp>
      <p:sp>
        <p:nvSpPr>
          <p:cNvPr id="11" name="矩形 10"/>
          <p:cNvSpPr/>
          <p:nvPr/>
        </p:nvSpPr>
        <p:spPr>
          <a:xfrm>
            <a:off x="6445721" y="3101430"/>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对称</a:t>
            </a:r>
            <a:endParaRPr lang="zh-CN" altLang="en-US" sz="2800" kern="100" dirty="0">
              <a:solidFill>
                <a:srgbClr val="C00000"/>
              </a:solidFill>
              <a:latin typeface="Times New Roman"/>
              <a:ea typeface="华文细黑"/>
              <a:cs typeface="Times New Roman"/>
            </a:endParaRPr>
          </a:p>
        </p:txBody>
      </p:sp>
      <p:sp>
        <p:nvSpPr>
          <p:cNvPr id="14" name="矩形 13"/>
          <p:cNvSpPr/>
          <p:nvPr/>
        </p:nvSpPr>
        <p:spPr>
          <a:xfrm>
            <a:off x="7929666" y="3094137"/>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不对称</a:t>
            </a:r>
            <a:endParaRPr lang="zh-CN" altLang="en-US" sz="2800" kern="100" dirty="0">
              <a:solidFill>
                <a:srgbClr val="C00000"/>
              </a:solidFill>
              <a:latin typeface="Times New Roman"/>
              <a:ea typeface="华文细黑"/>
              <a:cs typeface="Times New Roman"/>
            </a:endParaRPr>
          </a:p>
        </p:txBody>
      </p:sp>
      <p:sp>
        <p:nvSpPr>
          <p:cNvPr id="15" name="矩形 14"/>
          <p:cNvSpPr/>
          <p:nvPr/>
        </p:nvSpPr>
        <p:spPr>
          <a:xfrm>
            <a:off x="9690799" y="3094137"/>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对称</a:t>
            </a:r>
            <a:endParaRPr lang="zh-CN" altLang="en-US" sz="2800" kern="100" dirty="0">
              <a:solidFill>
                <a:srgbClr val="C00000"/>
              </a:solidFill>
              <a:latin typeface="Times New Roman"/>
              <a:ea typeface="华文细黑"/>
              <a:cs typeface="Times New Roman"/>
            </a:endParaRPr>
          </a:p>
        </p:txBody>
      </p:sp>
      <p:sp>
        <p:nvSpPr>
          <p:cNvPr id="16" name="矩形 15"/>
          <p:cNvSpPr/>
          <p:nvPr/>
        </p:nvSpPr>
        <p:spPr>
          <a:xfrm>
            <a:off x="4536901" y="4145682"/>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不重合</a:t>
            </a:r>
            <a:endParaRPr lang="zh-CN" altLang="en-US" sz="2800" kern="100" dirty="0">
              <a:solidFill>
                <a:srgbClr val="C00000"/>
              </a:solidFill>
              <a:latin typeface="Times New Roman"/>
              <a:ea typeface="华文细黑"/>
              <a:cs typeface="Times New Roman"/>
            </a:endParaRPr>
          </a:p>
        </p:txBody>
      </p:sp>
      <p:sp>
        <p:nvSpPr>
          <p:cNvPr id="17" name="矩形 16"/>
          <p:cNvSpPr/>
          <p:nvPr/>
        </p:nvSpPr>
        <p:spPr>
          <a:xfrm>
            <a:off x="6447209" y="4162500"/>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重合</a:t>
            </a:r>
            <a:endParaRPr lang="zh-CN" altLang="en-US" sz="2800" kern="100" dirty="0">
              <a:solidFill>
                <a:srgbClr val="C00000"/>
              </a:solidFill>
              <a:latin typeface="Times New Roman"/>
              <a:ea typeface="华文细黑"/>
              <a:cs typeface="Times New Roman"/>
            </a:endParaRPr>
          </a:p>
        </p:txBody>
      </p:sp>
      <p:sp>
        <p:nvSpPr>
          <p:cNvPr id="18" name="矩形 17"/>
          <p:cNvSpPr/>
          <p:nvPr/>
        </p:nvSpPr>
        <p:spPr>
          <a:xfrm>
            <a:off x="7982624" y="4152975"/>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不重合</a:t>
            </a:r>
            <a:endParaRPr lang="zh-CN" altLang="en-US" sz="2800" kern="100" dirty="0">
              <a:solidFill>
                <a:srgbClr val="C00000"/>
              </a:solidFill>
              <a:latin typeface="Times New Roman"/>
              <a:ea typeface="华文细黑"/>
              <a:cs typeface="Times New Roman"/>
            </a:endParaRPr>
          </a:p>
        </p:txBody>
      </p:sp>
      <p:sp>
        <p:nvSpPr>
          <p:cNvPr id="21" name="矩形 20"/>
          <p:cNvSpPr/>
          <p:nvPr/>
        </p:nvSpPr>
        <p:spPr>
          <a:xfrm>
            <a:off x="9700324" y="4162500"/>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重合</a:t>
            </a:r>
            <a:endParaRPr lang="zh-CN" altLang="en-US" sz="2800" kern="100" dirty="0">
              <a:solidFill>
                <a:srgbClr val="C00000"/>
              </a:solidFill>
              <a:latin typeface="Times New Roman"/>
              <a:ea typeface="华文细黑"/>
              <a:cs typeface="Times New Roman"/>
            </a:endParaRPr>
          </a:p>
        </p:txBody>
      </p:sp>
      <p:sp>
        <p:nvSpPr>
          <p:cNvPr id="22" name="矩形 21"/>
          <p:cNvSpPr/>
          <p:nvPr/>
        </p:nvSpPr>
        <p:spPr>
          <a:xfrm>
            <a:off x="4527376" y="5220469"/>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有极性</a:t>
            </a:r>
            <a:endParaRPr lang="zh-CN" altLang="en-US" sz="2800" kern="100" dirty="0">
              <a:solidFill>
                <a:srgbClr val="C00000"/>
              </a:solidFill>
              <a:latin typeface="Times New Roman"/>
              <a:ea typeface="华文细黑"/>
              <a:cs typeface="Times New Roman"/>
            </a:endParaRPr>
          </a:p>
        </p:txBody>
      </p:sp>
      <p:sp>
        <p:nvSpPr>
          <p:cNvPr id="23" name="矩形 22"/>
          <p:cNvSpPr/>
          <p:nvPr/>
        </p:nvSpPr>
        <p:spPr>
          <a:xfrm>
            <a:off x="6247486" y="5201419"/>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无极性</a:t>
            </a:r>
            <a:endParaRPr lang="zh-CN" altLang="en-US" sz="2800" kern="100" dirty="0">
              <a:solidFill>
                <a:srgbClr val="C00000"/>
              </a:solidFill>
              <a:latin typeface="Times New Roman"/>
              <a:ea typeface="华文细黑"/>
              <a:cs typeface="Times New Roman"/>
            </a:endParaRPr>
          </a:p>
        </p:txBody>
      </p:sp>
      <p:sp>
        <p:nvSpPr>
          <p:cNvPr id="24" name="矩形 23"/>
          <p:cNvSpPr/>
          <p:nvPr/>
        </p:nvSpPr>
        <p:spPr>
          <a:xfrm>
            <a:off x="7944524" y="5201419"/>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有极性</a:t>
            </a:r>
            <a:endParaRPr lang="zh-CN" altLang="en-US" sz="2800" kern="100" dirty="0">
              <a:solidFill>
                <a:srgbClr val="C00000"/>
              </a:solidFill>
              <a:latin typeface="Times New Roman"/>
              <a:ea typeface="华文细黑"/>
              <a:cs typeface="Times New Roman"/>
            </a:endParaRPr>
          </a:p>
        </p:txBody>
      </p:sp>
      <p:sp>
        <p:nvSpPr>
          <p:cNvPr id="25" name="矩形 24"/>
          <p:cNvSpPr/>
          <p:nvPr/>
        </p:nvSpPr>
        <p:spPr>
          <a:xfrm>
            <a:off x="9501737" y="5210944"/>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无极性</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xmlns="" val="330843898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linds(horizontal)">
                                      <p:cBhvr>
                                        <p:cTn id="13" dur="500"/>
                                        <p:tgtEl>
                                          <p:spTgt spid="8"/>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linds(horizontal)">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linds(horizontal)">
                                      <p:cBhvr>
                                        <p:cTn id="21" dur="500"/>
                                        <p:tgtEl>
                                          <p:spTgt spid="10"/>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blinds(horizontal)">
                                      <p:cBhvr>
                                        <p:cTn id="24" dur="500"/>
                                        <p:tgtEl>
                                          <p:spTgt spid="11"/>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linds(horizontal)">
                                      <p:cBhvr>
                                        <p:cTn id="27" dur="500"/>
                                        <p:tgtEl>
                                          <p:spTgt spid="14"/>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blinds(horizontal)">
                                      <p:cBhvr>
                                        <p:cTn id="30" dur="5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blinds(horizontal)">
                                      <p:cBhvr>
                                        <p:cTn id="35" dur="500"/>
                                        <p:tgtEl>
                                          <p:spTgt spid="16"/>
                                        </p:tgtEl>
                                      </p:cBhvr>
                                    </p:animEffect>
                                  </p:childTnLst>
                                </p:cTn>
                              </p:par>
                              <p:par>
                                <p:cTn id="36" presetID="3" presetClass="entr" presetSubtype="10"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blinds(horizontal)">
                                      <p:cBhvr>
                                        <p:cTn id="38" dur="500"/>
                                        <p:tgtEl>
                                          <p:spTgt spid="17"/>
                                        </p:tgtEl>
                                      </p:cBhvr>
                                    </p:animEffect>
                                  </p:childTnLst>
                                </p:cTn>
                              </p:par>
                              <p:par>
                                <p:cTn id="39" presetID="3" presetClass="entr" presetSubtype="10"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blinds(horizontal)">
                                      <p:cBhvr>
                                        <p:cTn id="41" dur="500"/>
                                        <p:tgtEl>
                                          <p:spTgt spid="18"/>
                                        </p:tgtEl>
                                      </p:cBhvr>
                                    </p:animEffect>
                                  </p:childTnLst>
                                </p:cTn>
                              </p:par>
                              <p:par>
                                <p:cTn id="42" presetID="3" presetClass="entr" presetSubtype="10"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blinds(horizontal)">
                                      <p:cBhvr>
                                        <p:cTn id="44" dur="500"/>
                                        <p:tgtEl>
                                          <p:spTgt spid="21"/>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blinds(horizontal)">
                                      <p:cBhvr>
                                        <p:cTn id="49" dur="500"/>
                                        <p:tgtEl>
                                          <p:spTgt spid="22"/>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blinds(horizontal)">
                                      <p:cBhvr>
                                        <p:cTn id="52" dur="500"/>
                                        <p:tgtEl>
                                          <p:spTgt spid="23"/>
                                        </p:tgtEl>
                                      </p:cBhvr>
                                    </p:animEffect>
                                  </p:childTnLst>
                                </p:cTn>
                              </p:par>
                              <p:par>
                                <p:cTn id="53" presetID="3" presetClass="entr" presetSubtype="10"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blinds(horizontal)">
                                      <p:cBhvr>
                                        <p:cTn id="55" dur="500"/>
                                        <p:tgtEl>
                                          <p:spTgt spid="24"/>
                                        </p:tgtEl>
                                      </p:cBhvr>
                                    </p:animEffect>
                                  </p:childTnLst>
                                </p:cTn>
                              </p:par>
                              <p:par>
                                <p:cTn id="56" presetID="3" presetClass="entr" presetSubtype="10" fill="hold" grpId="0" nodeType="with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blinds(horizontal)">
                                      <p:cBhvr>
                                        <p:cTn id="58" dur="500"/>
                                        <p:tgtEl>
                                          <p:spTgt spid="25"/>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xit" presetSubtype="0" fill="hold" grpId="1" nodeType="clickEffect">
                                  <p:stCondLst>
                                    <p:cond delay="0"/>
                                  </p:stCondLst>
                                  <p:childTnLst>
                                    <p:animEffect transition="out" filter="fade">
                                      <p:cBhvr>
                                        <p:cTn id="62" dur="500"/>
                                        <p:tgtEl>
                                          <p:spTgt spid="6"/>
                                        </p:tgtEl>
                                      </p:cBhvr>
                                    </p:animEffect>
                                    <p:set>
                                      <p:cBhvr>
                                        <p:cTn id="63" dur="1" fill="hold">
                                          <p:stCondLst>
                                            <p:cond delay="499"/>
                                          </p:stCondLst>
                                        </p:cTn>
                                        <p:tgtEl>
                                          <p:spTgt spid="6"/>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500"/>
                                        <p:tgtEl>
                                          <p:spTgt spid="7"/>
                                        </p:tgtEl>
                                      </p:cBhvr>
                                    </p:animEffect>
                                    <p:set>
                                      <p:cBhvr>
                                        <p:cTn id="66" dur="1" fill="hold">
                                          <p:stCondLst>
                                            <p:cond delay="499"/>
                                          </p:stCondLst>
                                        </p:cTn>
                                        <p:tgtEl>
                                          <p:spTgt spid="7"/>
                                        </p:tgtEl>
                                        <p:attrNameLst>
                                          <p:attrName>style.visibility</p:attrName>
                                        </p:attrNameLst>
                                      </p:cBhvr>
                                      <p:to>
                                        <p:strVal val="hidden"/>
                                      </p:to>
                                    </p:set>
                                  </p:childTnLst>
                                </p:cTn>
                              </p:par>
                              <p:par>
                                <p:cTn id="67" presetID="10" presetClass="exit" presetSubtype="0" fill="hold" grpId="1" nodeType="withEffect">
                                  <p:stCondLst>
                                    <p:cond delay="0"/>
                                  </p:stCondLst>
                                  <p:childTnLst>
                                    <p:animEffect transition="out" filter="fade">
                                      <p:cBhvr>
                                        <p:cTn id="68" dur="500"/>
                                        <p:tgtEl>
                                          <p:spTgt spid="8"/>
                                        </p:tgtEl>
                                      </p:cBhvr>
                                    </p:animEffect>
                                    <p:set>
                                      <p:cBhvr>
                                        <p:cTn id="69" dur="1" fill="hold">
                                          <p:stCondLst>
                                            <p:cond delay="499"/>
                                          </p:stCondLst>
                                        </p:cTn>
                                        <p:tgtEl>
                                          <p:spTgt spid="8"/>
                                        </p:tgtEl>
                                        <p:attrNameLst>
                                          <p:attrName>style.visibility</p:attrName>
                                        </p:attrNameLst>
                                      </p:cBhvr>
                                      <p:to>
                                        <p:strVal val="hidden"/>
                                      </p:to>
                                    </p:set>
                                  </p:childTnLst>
                                </p:cTn>
                              </p:par>
                              <p:par>
                                <p:cTn id="70" presetID="10" presetClass="exit" presetSubtype="0" fill="hold" grpId="1" nodeType="withEffect">
                                  <p:stCondLst>
                                    <p:cond delay="0"/>
                                  </p:stCondLst>
                                  <p:childTnLst>
                                    <p:animEffect transition="out" filter="fade">
                                      <p:cBhvr>
                                        <p:cTn id="71" dur="500"/>
                                        <p:tgtEl>
                                          <p:spTgt spid="9"/>
                                        </p:tgtEl>
                                      </p:cBhvr>
                                    </p:animEffect>
                                    <p:set>
                                      <p:cBhvr>
                                        <p:cTn id="72" dur="1" fill="hold">
                                          <p:stCondLst>
                                            <p:cond delay="499"/>
                                          </p:stCondLst>
                                        </p:cTn>
                                        <p:tgtEl>
                                          <p:spTgt spid="9"/>
                                        </p:tgtEl>
                                        <p:attrNameLst>
                                          <p:attrName>style.visibility</p:attrName>
                                        </p:attrNameLst>
                                      </p:cBhvr>
                                      <p:to>
                                        <p:strVal val="hidden"/>
                                      </p:to>
                                    </p:set>
                                  </p:childTnLst>
                                </p:cTn>
                              </p:par>
                              <p:par>
                                <p:cTn id="73" presetID="10" presetClass="exit" presetSubtype="0" fill="hold" grpId="1" nodeType="withEffect">
                                  <p:stCondLst>
                                    <p:cond delay="0"/>
                                  </p:stCondLst>
                                  <p:childTnLst>
                                    <p:animEffect transition="out" filter="fade">
                                      <p:cBhvr>
                                        <p:cTn id="74" dur="500"/>
                                        <p:tgtEl>
                                          <p:spTgt spid="10"/>
                                        </p:tgtEl>
                                      </p:cBhvr>
                                    </p:animEffect>
                                    <p:set>
                                      <p:cBhvr>
                                        <p:cTn id="75" dur="1" fill="hold">
                                          <p:stCondLst>
                                            <p:cond delay="499"/>
                                          </p:stCondLst>
                                        </p:cTn>
                                        <p:tgtEl>
                                          <p:spTgt spid="10"/>
                                        </p:tgtEl>
                                        <p:attrNameLst>
                                          <p:attrName>style.visibility</p:attrName>
                                        </p:attrNameLst>
                                      </p:cBhvr>
                                      <p:to>
                                        <p:strVal val="hidden"/>
                                      </p:to>
                                    </p:set>
                                  </p:childTnLst>
                                </p:cTn>
                              </p:par>
                              <p:par>
                                <p:cTn id="76" presetID="10" presetClass="exit" presetSubtype="0" fill="hold" grpId="1" nodeType="withEffect">
                                  <p:stCondLst>
                                    <p:cond delay="0"/>
                                  </p:stCondLst>
                                  <p:childTnLst>
                                    <p:animEffect transition="out" filter="fade">
                                      <p:cBhvr>
                                        <p:cTn id="77" dur="500"/>
                                        <p:tgtEl>
                                          <p:spTgt spid="11"/>
                                        </p:tgtEl>
                                      </p:cBhvr>
                                    </p:animEffect>
                                    <p:set>
                                      <p:cBhvr>
                                        <p:cTn id="78" dur="1" fill="hold">
                                          <p:stCondLst>
                                            <p:cond delay="499"/>
                                          </p:stCondLst>
                                        </p:cTn>
                                        <p:tgtEl>
                                          <p:spTgt spid="11"/>
                                        </p:tgtEl>
                                        <p:attrNameLst>
                                          <p:attrName>style.visibility</p:attrName>
                                        </p:attrNameLst>
                                      </p:cBhvr>
                                      <p:to>
                                        <p:strVal val="hidden"/>
                                      </p:to>
                                    </p:set>
                                  </p:childTnLst>
                                </p:cTn>
                              </p:par>
                              <p:par>
                                <p:cTn id="79" presetID="10" presetClass="exit" presetSubtype="0" fill="hold" grpId="1" nodeType="withEffect">
                                  <p:stCondLst>
                                    <p:cond delay="0"/>
                                  </p:stCondLst>
                                  <p:childTnLst>
                                    <p:animEffect transition="out" filter="fade">
                                      <p:cBhvr>
                                        <p:cTn id="80" dur="500"/>
                                        <p:tgtEl>
                                          <p:spTgt spid="14"/>
                                        </p:tgtEl>
                                      </p:cBhvr>
                                    </p:animEffect>
                                    <p:set>
                                      <p:cBhvr>
                                        <p:cTn id="81" dur="1" fill="hold">
                                          <p:stCondLst>
                                            <p:cond delay="499"/>
                                          </p:stCondLst>
                                        </p:cTn>
                                        <p:tgtEl>
                                          <p:spTgt spid="14"/>
                                        </p:tgtEl>
                                        <p:attrNameLst>
                                          <p:attrName>style.visibility</p:attrName>
                                        </p:attrNameLst>
                                      </p:cBhvr>
                                      <p:to>
                                        <p:strVal val="hidden"/>
                                      </p:to>
                                    </p:set>
                                  </p:childTnLst>
                                </p:cTn>
                              </p:par>
                              <p:par>
                                <p:cTn id="82" presetID="10" presetClass="exit" presetSubtype="0" fill="hold" grpId="1" nodeType="withEffect">
                                  <p:stCondLst>
                                    <p:cond delay="0"/>
                                  </p:stCondLst>
                                  <p:childTnLst>
                                    <p:animEffect transition="out" filter="fade">
                                      <p:cBhvr>
                                        <p:cTn id="83" dur="500"/>
                                        <p:tgtEl>
                                          <p:spTgt spid="15"/>
                                        </p:tgtEl>
                                      </p:cBhvr>
                                    </p:animEffect>
                                    <p:set>
                                      <p:cBhvr>
                                        <p:cTn id="84" dur="1" fill="hold">
                                          <p:stCondLst>
                                            <p:cond delay="499"/>
                                          </p:stCondLst>
                                        </p:cTn>
                                        <p:tgtEl>
                                          <p:spTgt spid="15"/>
                                        </p:tgtEl>
                                        <p:attrNameLst>
                                          <p:attrName>style.visibility</p:attrName>
                                        </p:attrNameLst>
                                      </p:cBhvr>
                                      <p:to>
                                        <p:strVal val="hidden"/>
                                      </p:to>
                                    </p:set>
                                  </p:childTnLst>
                                </p:cTn>
                              </p:par>
                              <p:par>
                                <p:cTn id="85" presetID="10" presetClass="exit" presetSubtype="0" fill="hold" grpId="1" nodeType="withEffect">
                                  <p:stCondLst>
                                    <p:cond delay="0"/>
                                  </p:stCondLst>
                                  <p:childTnLst>
                                    <p:animEffect transition="out" filter="fade">
                                      <p:cBhvr>
                                        <p:cTn id="86" dur="500"/>
                                        <p:tgtEl>
                                          <p:spTgt spid="16"/>
                                        </p:tgtEl>
                                      </p:cBhvr>
                                    </p:animEffect>
                                    <p:set>
                                      <p:cBhvr>
                                        <p:cTn id="87" dur="1" fill="hold">
                                          <p:stCondLst>
                                            <p:cond delay="499"/>
                                          </p:stCondLst>
                                        </p:cTn>
                                        <p:tgtEl>
                                          <p:spTgt spid="16"/>
                                        </p:tgtEl>
                                        <p:attrNameLst>
                                          <p:attrName>style.visibility</p:attrName>
                                        </p:attrNameLst>
                                      </p:cBhvr>
                                      <p:to>
                                        <p:strVal val="hidden"/>
                                      </p:to>
                                    </p:set>
                                  </p:childTnLst>
                                </p:cTn>
                              </p:par>
                              <p:par>
                                <p:cTn id="88" presetID="10" presetClass="exit" presetSubtype="0" fill="hold" grpId="1" nodeType="withEffect">
                                  <p:stCondLst>
                                    <p:cond delay="0"/>
                                  </p:stCondLst>
                                  <p:childTnLst>
                                    <p:animEffect transition="out" filter="fade">
                                      <p:cBhvr>
                                        <p:cTn id="89" dur="500"/>
                                        <p:tgtEl>
                                          <p:spTgt spid="17"/>
                                        </p:tgtEl>
                                      </p:cBhvr>
                                    </p:animEffect>
                                    <p:set>
                                      <p:cBhvr>
                                        <p:cTn id="90" dur="1" fill="hold">
                                          <p:stCondLst>
                                            <p:cond delay="499"/>
                                          </p:stCondLst>
                                        </p:cTn>
                                        <p:tgtEl>
                                          <p:spTgt spid="17"/>
                                        </p:tgtEl>
                                        <p:attrNameLst>
                                          <p:attrName>style.visibility</p:attrName>
                                        </p:attrNameLst>
                                      </p:cBhvr>
                                      <p:to>
                                        <p:strVal val="hidden"/>
                                      </p:to>
                                    </p:set>
                                  </p:childTnLst>
                                </p:cTn>
                              </p:par>
                              <p:par>
                                <p:cTn id="91" presetID="10" presetClass="exit" presetSubtype="0" fill="hold" grpId="1" nodeType="withEffect">
                                  <p:stCondLst>
                                    <p:cond delay="0"/>
                                  </p:stCondLst>
                                  <p:childTnLst>
                                    <p:animEffect transition="out" filter="fade">
                                      <p:cBhvr>
                                        <p:cTn id="92" dur="500"/>
                                        <p:tgtEl>
                                          <p:spTgt spid="18"/>
                                        </p:tgtEl>
                                      </p:cBhvr>
                                    </p:animEffect>
                                    <p:set>
                                      <p:cBhvr>
                                        <p:cTn id="93" dur="1" fill="hold">
                                          <p:stCondLst>
                                            <p:cond delay="499"/>
                                          </p:stCondLst>
                                        </p:cTn>
                                        <p:tgtEl>
                                          <p:spTgt spid="18"/>
                                        </p:tgtEl>
                                        <p:attrNameLst>
                                          <p:attrName>style.visibility</p:attrName>
                                        </p:attrNameLst>
                                      </p:cBhvr>
                                      <p:to>
                                        <p:strVal val="hidden"/>
                                      </p:to>
                                    </p:set>
                                  </p:childTnLst>
                                </p:cTn>
                              </p:par>
                              <p:par>
                                <p:cTn id="94" presetID="10" presetClass="exit" presetSubtype="0" fill="hold" grpId="1" nodeType="withEffect">
                                  <p:stCondLst>
                                    <p:cond delay="0"/>
                                  </p:stCondLst>
                                  <p:childTnLst>
                                    <p:animEffect transition="out" filter="fade">
                                      <p:cBhvr>
                                        <p:cTn id="95" dur="500"/>
                                        <p:tgtEl>
                                          <p:spTgt spid="21"/>
                                        </p:tgtEl>
                                      </p:cBhvr>
                                    </p:animEffect>
                                    <p:set>
                                      <p:cBhvr>
                                        <p:cTn id="96" dur="1" fill="hold">
                                          <p:stCondLst>
                                            <p:cond delay="499"/>
                                          </p:stCondLst>
                                        </p:cTn>
                                        <p:tgtEl>
                                          <p:spTgt spid="21"/>
                                        </p:tgtEl>
                                        <p:attrNameLst>
                                          <p:attrName>style.visibility</p:attrName>
                                        </p:attrNameLst>
                                      </p:cBhvr>
                                      <p:to>
                                        <p:strVal val="hidden"/>
                                      </p:to>
                                    </p:set>
                                  </p:childTnLst>
                                </p:cTn>
                              </p:par>
                              <p:par>
                                <p:cTn id="97" presetID="10" presetClass="exit" presetSubtype="0" fill="hold" grpId="1" nodeType="withEffect">
                                  <p:stCondLst>
                                    <p:cond delay="0"/>
                                  </p:stCondLst>
                                  <p:childTnLst>
                                    <p:animEffect transition="out" filter="fade">
                                      <p:cBhvr>
                                        <p:cTn id="98" dur="500"/>
                                        <p:tgtEl>
                                          <p:spTgt spid="22"/>
                                        </p:tgtEl>
                                      </p:cBhvr>
                                    </p:animEffect>
                                    <p:set>
                                      <p:cBhvr>
                                        <p:cTn id="99" dur="1" fill="hold">
                                          <p:stCondLst>
                                            <p:cond delay="499"/>
                                          </p:stCondLst>
                                        </p:cTn>
                                        <p:tgtEl>
                                          <p:spTgt spid="22"/>
                                        </p:tgtEl>
                                        <p:attrNameLst>
                                          <p:attrName>style.visibility</p:attrName>
                                        </p:attrNameLst>
                                      </p:cBhvr>
                                      <p:to>
                                        <p:strVal val="hidden"/>
                                      </p:to>
                                    </p:set>
                                  </p:childTnLst>
                                </p:cTn>
                              </p:par>
                              <p:par>
                                <p:cTn id="100" presetID="10" presetClass="exit" presetSubtype="0" fill="hold" grpId="1" nodeType="withEffect">
                                  <p:stCondLst>
                                    <p:cond delay="0"/>
                                  </p:stCondLst>
                                  <p:childTnLst>
                                    <p:animEffect transition="out" filter="fade">
                                      <p:cBhvr>
                                        <p:cTn id="101" dur="500"/>
                                        <p:tgtEl>
                                          <p:spTgt spid="23"/>
                                        </p:tgtEl>
                                      </p:cBhvr>
                                    </p:animEffect>
                                    <p:set>
                                      <p:cBhvr>
                                        <p:cTn id="102" dur="1" fill="hold">
                                          <p:stCondLst>
                                            <p:cond delay="499"/>
                                          </p:stCondLst>
                                        </p:cTn>
                                        <p:tgtEl>
                                          <p:spTgt spid="23"/>
                                        </p:tgtEl>
                                        <p:attrNameLst>
                                          <p:attrName>style.visibility</p:attrName>
                                        </p:attrNameLst>
                                      </p:cBhvr>
                                      <p:to>
                                        <p:strVal val="hidden"/>
                                      </p:to>
                                    </p:set>
                                  </p:childTnLst>
                                </p:cTn>
                              </p:par>
                              <p:par>
                                <p:cTn id="103" presetID="10" presetClass="exit" presetSubtype="0" fill="hold" grpId="1" nodeType="withEffect">
                                  <p:stCondLst>
                                    <p:cond delay="0"/>
                                  </p:stCondLst>
                                  <p:childTnLst>
                                    <p:animEffect transition="out" filter="fade">
                                      <p:cBhvr>
                                        <p:cTn id="104" dur="500"/>
                                        <p:tgtEl>
                                          <p:spTgt spid="24"/>
                                        </p:tgtEl>
                                      </p:cBhvr>
                                    </p:animEffect>
                                    <p:set>
                                      <p:cBhvr>
                                        <p:cTn id="105" dur="1" fill="hold">
                                          <p:stCondLst>
                                            <p:cond delay="499"/>
                                          </p:stCondLst>
                                        </p:cTn>
                                        <p:tgtEl>
                                          <p:spTgt spid="24"/>
                                        </p:tgtEl>
                                        <p:attrNameLst>
                                          <p:attrName>style.visibility</p:attrName>
                                        </p:attrNameLst>
                                      </p:cBhvr>
                                      <p:to>
                                        <p:strVal val="hidden"/>
                                      </p:to>
                                    </p:set>
                                  </p:childTnLst>
                                </p:cTn>
                              </p:par>
                              <p:par>
                                <p:cTn id="106" presetID="10" presetClass="exit" presetSubtype="0" fill="hold" grpId="1" nodeType="withEffect">
                                  <p:stCondLst>
                                    <p:cond delay="0"/>
                                  </p:stCondLst>
                                  <p:childTnLst>
                                    <p:animEffect transition="out" filter="fade">
                                      <p:cBhvr>
                                        <p:cTn id="107" dur="500"/>
                                        <p:tgtEl>
                                          <p:spTgt spid="25"/>
                                        </p:tgtEl>
                                      </p:cBhvr>
                                    </p:animEffect>
                                    <p:set>
                                      <p:cBhvr>
                                        <p:cTn id="108"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6" grpId="0"/>
      <p:bldP spid="6" grpId="1"/>
      <p:bldP spid="7" grpId="0"/>
      <p:bldP spid="7" grpId="1"/>
      <p:bldP spid="8" grpId="0"/>
      <p:bldP spid="8" grpId="1"/>
      <p:bldP spid="9" grpId="0"/>
      <p:bldP spid="9" grpId="1"/>
      <p:bldP spid="10" grpId="0"/>
      <p:bldP spid="10" grpId="1"/>
      <p:bldP spid="11" grpId="0"/>
      <p:bldP spid="11" grpId="1"/>
      <p:bldP spid="14" grpId="0"/>
      <p:bldP spid="14" grpId="1"/>
      <p:bldP spid="15" grpId="0"/>
      <p:bldP spid="15" grpId="1"/>
      <p:bldP spid="16" grpId="0"/>
      <p:bldP spid="16" grpId="1"/>
      <p:bldP spid="17" grpId="0"/>
      <p:bldP spid="17" grpId="1"/>
      <p:bldP spid="18" grpId="0"/>
      <p:bldP spid="18" grpId="1"/>
      <p:bldP spid="21" grpId="0"/>
      <p:bldP spid="21" grpId="1"/>
      <p:bldP spid="22" grpId="0"/>
      <p:bldP spid="22" grpId="1"/>
      <p:bldP spid="23" grpId="0"/>
      <p:bldP spid="23" grpId="1"/>
      <p:bldP spid="24" grpId="0"/>
      <p:bldP spid="24" grpId="1"/>
      <p:bldP spid="25" grpId="0"/>
      <p:bldP spid="25"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11" name="矩形 10"/>
          <p:cNvSpPr/>
          <p:nvPr/>
        </p:nvSpPr>
        <p:spPr>
          <a:xfrm>
            <a:off x="350768" y="549474"/>
            <a:ext cx="11272852" cy="4949023"/>
          </a:xfrm>
          <a:prstGeom prst="rect">
            <a:avLst/>
          </a:prstGeom>
        </p:spPr>
        <p:txBody>
          <a:bodyPr wrap="square" lIns="121898" tIns="60948" rIns="121898" bIns="60948">
            <a:spAutoFit/>
          </a:bodyPr>
          <a:lstStyle/>
          <a:p>
            <a:pPr algn="just">
              <a:lnSpc>
                <a:spcPct val="16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由上述分析可知</a:t>
            </a:r>
            <a:endParaRPr lang="zh-CN" altLang="zh-CN" sz="1050" kern="100" dirty="0">
              <a:latin typeface="宋体"/>
              <a:cs typeface="Courier New"/>
            </a:endParaRPr>
          </a:p>
          <a:p>
            <a:pPr algn="just">
              <a:lnSpc>
                <a:spcPct val="16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极性分子是</a:t>
            </a:r>
            <a:r>
              <a:rPr lang="zh-CN" altLang="zh-CN" sz="2800" kern="100" dirty="0" smtClean="0">
                <a:latin typeface="Times New Roman"/>
                <a:ea typeface="华文细黑"/>
                <a:cs typeface="Times New Roman"/>
              </a:rPr>
              <a:t>电荷分布</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正电荷中心和负电荷</a:t>
            </a:r>
            <a:r>
              <a:rPr lang="zh-CN" altLang="zh-CN" sz="2800" kern="100" dirty="0" smtClean="0">
                <a:latin typeface="Times New Roman"/>
                <a:ea typeface="华文细黑"/>
                <a:cs typeface="Times New Roman"/>
              </a:rPr>
              <a:t>中心</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分子；非极性分子是</a:t>
            </a:r>
            <a:r>
              <a:rPr lang="zh-CN" altLang="zh-CN" sz="2800" kern="100" dirty="0" smtClean="0">
                <a:latin typeface="Times New Roman"/>
                <a:ea typeface="华文细黑"/>
                <a:cs typeface="Times New Roman"/>
              </a:rPr>
              <a:t>电荷分布</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正电荷中心和负电荷</a:t>
            </a:r>
            <a:r>
              <a:rPr lang="zh-CN" altLang="zh-CN" sz="2800" kern="100" dirty="0" smtClean="0">
                <a:latin typeface="Times New Roman"/>
                <a:ea typeface="华文细黑"/>
                <a:cs typeface="Times New Roman"/>
              </a:rPr>
              <a:t>中心</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分子。</a:t>
            </a:r>
            <a:endParaRPr lang="zh-CN" altLang="zh-CN" sz="1050" kern="100" dirty="0">
              <a:latin typeface="宋体"/>
              <a:cs typeface="Courier New"/>
            </a:endParaRPr>
          </a:p>
          <a:p>
            <a:pPr algn="just">
              <a:lnSpc>
                <a:spcPct val="16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分子的极性是分子中化学键</a:t>
            </a:r>
            <a:r>
              <a:rPr lang="zh-CN" altLang="zh-CN" sz="2800" kern="100" dirty="0" smtClean="0">
                <a:latin typeface="Times New Roman"/>
                <a:ea typeface="华文细黑"/>
                <a:cs typeface="Times New Roman"/>
              </a:rPr>
              <a:t>的</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当分子中各个键的极性的向量和</a:t>
            </a:r>
            <a:r>
              <a:rPr lang="zh-CN" altLang="zh-CN" sz="2800" kern="100" dirty="0" smtClean="0">
                <a:latin typeface="Times New Roman"/>
                <a:ea typeface="华文细黑"/>
                <a:cs typeface="Times New Roman"/>
              </a:rPr>
              <a:t>为</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时</a:t>
            </a:r>
            <a:r>
              <a:rPr lang="zh-CN" altLang="zh-CN" sz="2800" kern="100" dirty="0">
                <a:latin typeface="Times New Roman"/>
                <a:ea typeface="华文细黑"/>
                <a:cs typeface="Times New Roman"/>
              </a:rPr>
              <a:t>，该分子是非极性分子，否则是极性分子。</a:t>
            </a:r>
            <a:endParaRPr lang="zh-CN" altLang="zh-CN" sz="1050" kern="100" dirty="0">
              <a:latin typeface="宋体"/>
              <a:cs typeface="Courier New"/>
            </a:endParaRPr>
          </a:p>
          <a:p>
            <a:pPr algn="just">
              <a:lnSpc>
                <a:spcPct val="16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只含非极性键的</a:t>
            </a:r>
            <a:r>
              <a:rPr lang="zh-CN" altLang="zh-CN" sz="2800" kern="100" dirty="0" smtClean="0">
                <a:latin typeface="Times New Roman"/>
                <a:ea typeface="华文细黑"/>
                <a:cs typeface="Times New Roman"/>
              </a:rPr>
              <a:t>分子</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是非</a:t>
            </a:r>
            <a:r>
              <a:rPr lang="zh-CN" altLang="zh-CN" sz="2800" kern="100" dirty="0">
                <a:latin typeface="Times New Roman"/>
                <a:ea typeface="华文细黑"/>
                <a:cs typeface="Times New Roman"/>
              </a:rPr>
              <a:t>极性分子。只含极性键的</a:t>
            </a:r>
            <a:r>
              <a:rPr lang="zh-CN" altLang="zh-CN" sz="2800" kern="100" dirty="0" smtClean="0">
                <a:latin typeface="Times New Roman"/>
                <a:ea typeface="华文细黑"/>
                <a:cs typeface="Times New Roman"/>
              </a:rPr>
              <a:t>分子</a:t>
            </a:r>
            <a:r>
              <a:rPr lang="en-US" altLang="zh-CN" sz="2800" kern="100" dirty="0" smtClean="0">
                <a:latin typeface="Times New Roman"/>
                <a:ea typeface="华文细黑"/>
                <a:cs typeface="Times New Roman"/>
              </a:rPr>
              <a:t>_______</a:t>
            </a:r>
            <a:endParaRPr lang="en-US" altLang="zh-CN" sz="2800" u="sng" kern="100" dirty="0" smtClean="0">
              <a:latin typeface="Times New Roman"/>
              <a:ea typeface="华文细黑"/>
              <a:cs typeface="Times New Roman"/>
            </a:endParaRPr>
          </a:p>
          <a:p>
            <a:pPr algn="just">
              <a:lnSpc>
                <a:spcPct val="160000"/>
              </a:lnSpc>
              <a:spcAft>
                <a:spcPts val="0"/>
              </a:spcAft>
            </a:pPr>
            <a:r>
              <a:rPr lang="zh-CN" altLang="zh-CN" sz="2800" kern="100" dirty="0" smtClean="0">
                <a:latin typeface="Times New Roman"/>
                <a:ea typeface="华文细黑"/>
                <a:cs typeface="Times New Roman"/>
              </a:rPr>
              <a:t>是</a:t>
            </a:r>
            <a:r>
              <a:rPr lang="zh-CN" altLang="zh-CN" sz="2800" kern="100" dirty="0">
                <a:latin typeface="Times New Roman"/>
                <a:ea typeface="华文细黑"/>
                <a:cs typeface="Times New Roman"/>
              </a:rPr>
              <a:t>极性分子</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2" name="矩形 1"/>
          <p:cNvSpPr/>
          <p:nvPr/>
        </p:nvSpPr>
        <p:spPr>
          <a:xfrm>
            <a:off x="3969226" y="1360612"/>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不对称</a:t>
            </a:r>
            <a:endParaRPr lang="zh-CN" altLang="en-US" sz="2800" kern="100" dirty="0">
              <a:solidFill>
                <a:srgbClr val="C00000"/>
              </a:solidFill>
              <a:latin typeface="Times New Roman"/>
              <a:ea typeface="华文细黑"/>
              <a:cs typeface="Times New Roman"/>
            </a:endParaRPr>
          </a:p>
        </p:txBody>
      </p:sp>
      <p:sp>
        <p:nvSpPr>
          <p:cNvPr id="3" name="矩形 2"/>
          <p:cNvSpPr/>
          <p:nvPr/>
        </p:nvSpPr>
        <p:spPr>
          <a:xfrm>
            <a:off x="9259718" y="1367905"/>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不重合</a:t>
            </a:r>
            <a:endParaRPr lang="zh-CN" altLang="en-US" sz="2800" kern="100" dirty="0">
              <a:solidFill>
                <a:srgbClr val="C00000"/>
              </a:solidFill>
              <a:latin typeface="Times New Roman"/>
              <a:ea typeface="华文细黑"/>
              <a:cs typeface="Times New Roman"/>
            </a:endParaRPr>
          </a:p>
        </p:txBody>
      </p:sp>
      <p:sp>
        <p:nvSpPr>
          <p:cNvPr id="4" name="矩形 3"/>
          <p:cNvSpPr/>
          <p:nvPr/>
        </p:nvSpPr>
        <p:spPr>
          <a:xfrm>
            <a:off x="3978751" y="2033067"/>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对称</a:t>
            </a:r>
            <a:endParaRPr lang="zh-CN" altLang="en-US" sz="2800" kern="100" dirty="0">
              <a:solidFill>
                <a:srgbClr val="C00000"/>
              </a:solidFill>
              <a:latin typeface="Times New Roman"/>
              <a:ea typeface="华文细黑"/>
              <a:cs typeface="Times New Roman"/>
            </a:endParaRPr>
          </a:p>
        </p:txBody>
      </p:sp>
      <p:sp>
        <p:nvSpPr>
          <p:cNvPr id="5" name="矩形 4"/>
          <p:cNvSpPr/>
          <p:nvPr/>
        </p:nvSpPr>
        <p:spPr>
          <a:xfrm>
            <a:off x="8990478" y="2042592"/>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重合</a:t>
            </a:r>
            <a:endParaRPr lang="zh-CN" altLang="en-US" sz="2800" kern="100" dirty="0">
              <a:solidFill>
                <a:srgbClr val="C00000"/>
              </a:solidFill>
              <a:latin typeface="Times New Roman"/>
              <a:ea typeface="华文细黑"/>
              <a:cs typeface="Times New Roman"/>
            </a:endParaRPr>
          </a:p>
        </p:txBody>
      </p:sp>
      <p:sp>
        <p:nvSpPr>
          <p:cNvPr id="6" name="矩形 5"/>
          <p:cNvSpPr/>
          <p:nvPr/>
        </p:nvSpPr>
        <p:spPr>
          <a:xfrm>
            <a:off x="5421813" y="2728764"/>
            <a:ext cx="2339102"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极性的向量和</a:t>
            </a:r>
            <a:endParaRPr lang="zh-CN" altLang="en-US" sz="2800" kern="100" dirty="0">
              <a:solidFill>
                <a:srgbClr val="C00000"/>
              </a:solidFill>
              <a:latin typeface="Times New Roman"/>
              <a:ea typeface="华文细黑"/>
              <a:cs typeface="Times New Roman"/>
            </a:endParaRPr>
          </a:p>
        </p:txBody>
      </p:sp>
      <p:sp>
        <p:nvSpPr>
          <p:cNvPr id="7" name="矩形 6"/>
          <p:cNvSpPr/>
          <p:nvPr/>
        </p:nvSpPr>
        <p:spPr>
          <a:xfrm>
            <a:off x="2576339" y="3420269"/>
            <a:ext cx="54373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零</a:t>
            </a:r>
            <a:endParaRPr lang="zh-CN" altLang="en-US" sz="2800" kern="100" dirty="0">
              <a:solidFill>
                <a:srgbClr val="C00000"/>
              </a:solidFill>
              <a:latin typeface="Times New Roman"/>
              <a:ea typeface="华文细黑"/>
              <a:cs typeface="Times New Roman"/>
            </a:endParaRPr>
          </a:p>
        </p:txBody>
      </p:sp>
      <p:sp>
        <p:nvSpPr>
          <p:cNvPr id="8" name="矩形 7"/>
          <p:cNvSpPr/>
          <p:nvPr/>
        </p:nvSpPr>
        <p:spPr>
          <a:xfrm>
            <a:off x="4006974" y="4077866"/>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一定</a:t>
            </a:r>
            <a:endParaRPr lang="zh-CN" altLang="en-US" sz="2800" kern="100" dirty="0">
              <a:solidFill>
                <a:srgbClr val="C00000"/>
              </a:solidFill>
              <a:latin typeface="Times New Roman"/>
              <a:ea typeface="华文细黑"/>
              <a:cs typeface="Times New Roman"/>
            </a:endParaRPr>
          </a:p>
        </p:txBody>
      </p:sp>
      <p:sp>
        <p:nvSpPr>
          <p:cNvPr id="9" name="矩形 8"/>
          <p:cNvSpPr/>
          <p:nvPr/>
        </p:nvSpPr>
        <p:spPr>
          <a:xfrm>
            <a:off x="10199662" y="4121185"/>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不一定</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xmlns="" val="241587229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linds(horizontal)">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linds(horizontal)">
                                      <p:cBhvr>
                                        <p:cTn id="21" dur="500"/>
                                        <p:tgtEl>
                                          <p:spTgt spid="6"/>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linds(horizontal)">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blinds(horizontal)">
                                      <p:cBhvr>
                                        <p:cTn id="29" dur="500"/>
                                        <p:tgtEl>
                                          <p:spTgt spid="8"/>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2"/>
                                        </p:tgtEl>
                                      </p:cBhvr>
                                    </p:animEffect>
                                    <p:set>
                                      <p:cBhvr>
                                        <p:cTn id="37" dur="1" fill="hold">
                                          <p:stCondLst>
                                            <p:cond delay="499"/>
                                          </p:stCondLst>
                                        </p:cTn>
                                        <p:tgtEl>
                                          <p:spTgt spid="2"/>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3"/>
                                        </p:tgtEl>
                                      </p:cBhvr>
                                    </p:animEffect>
                                    <p:set>
                                      <p:cBhvr>
                                        <p:cTn id="40" dur="1" fill="hold">
                                          <p:stCondLst>
                                            <p:cond delay="499"/>
                                          </p:stCondLst>
                                        </p:cTn>
                                        <p:tgtEl>
                                          <p:spTgt spid="3"/>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4"/>
                                        </p:tgtEl>
                                      </p:cBhvr>
                                    </p:animEffect>
                                    <p:set>
                                      <p:cBhvr>
                                        <p:cTn id="43" dur="1" fill="hold">
                                          <p:stCondLst>
                                            <p:cond delay="499"/>
                                          </p:stCondLst>
                                        </p:cTn>
                                        <p:tgtEl>
                                          <p:spTgt spid="4"/>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5"/>
                                        </p:tgtEl>
                                      </p:cBhvr>
                                    </p:animEffect>
                                    <p:set>
                                      <p:cBhvr>
                                        <p:cTn id="46" dur="1" fill="hold">
                                          <p:stCondLst>
                                            <p:cond delay="499"/>
                                          </p:stCondLst>
                                        </p:cTn>
                                        <p:tgtEl>
                                          <p:spTgt spid="5"/>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6"/>
                                        </p:tgtEl>
                                      </p:cBhvr>
                                    </p:animEffect>
                                    <p:set>
                                      <p:cBhvr>
                                        <p:cTn id="49" dur="1" fill="hold">
                                          <p:stCondLst>
                                            <p:cond delay="499"/>
                                          </p:stCondLst>
                                        </p:cTn>
                                        <p:tgtEl>
                                          <p:spTgt spid="6"/>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7"/>
                                        </p:tgtEl>
                                      </p:cBhvr>
                                    </p:animEffect>
                                    <p:set>
                                      <p:cBhvr>
                                        <p:cTn id="52" dur="1" fill="hold">
                                          <p:stCondLst>
                                            <p:cond delay="499"/>
                                          </p:stCondLst>
                                        </p:cTn>
                                        <p:tgtEl>
                                          <p:spTgt spid="7"/>
                                        </p:tgtEl>
                                        <p:attrNameLst>
                                          <p:attrName>style.visibility</p:attrName>
                                        </p:attrNameLst>
                                      </p:cBhvr>
                                      <p:to>
                                        <p:strVal val="hidden"/>
                                      </p:to>
                                    </p:set>
                                  </p:childTnLst>
                                </p:cTn>
                              </p:par>
                              <p:par>
                                <p:cTn id="53" presetID="10" presetClass="exit" presetSubtype="0" fill="hold" grpId="1" nodeType="withEffect">
                                  <p:stCondLst>
                                    <p:cond delay="0"/>
                                  </p:stCondLst>
                                  <p:childTnLst>
                                    <p:animEffect transition="out" filter="fade">
                                      <p:cBhvr>
                                        <p:cTn id="54" dur="500"/>
                                        <p:tgtEl>
                                          <p:spTgt spid="8"/>
                                        </p:tgtEl>
                                      </p:cBhvr>
                                    </p:animEffect>
                                    <p:set>
                                      <p:cBhvr>
                                        <p:cTn id="55" dur="1" fill="hold">
                                          <p:stCondLst>
                                            <p:cond delay="499"/>
                                          </p:stCondLst>
                                        </p:cTn>
                                        <p:tgtEl>
                                          <p:spTgt spid="8"/>
                                        </p:tgtEl>
                                        <p:attrNameLst>
                                          <p:attrName>style.visibility</p:attrName>
                                        </p:attrNameLst>
                                      </p:cBhvr>
                                      <p:to>
                                        <p:strVal val="hidden"/>
                                      </p:to>
                                    </p:set>
                                  </p:childTnLst>
                                </p:cTn>
                              </p:par>
                              <p:par>
                                <p:cTn id="56" presetID="10" presetClass="exit" presetSubtype="0" fill="hold" grpId="1" nodeType="withEffect">
                                  <p:stCondLst>
                                    <p:cond delay="0"/>
                                  </p:stCondLst>
                                  <p:childTnLst>
                                    <p:animEffect transition="out" filter="fade">
                                      <p:cBhvr>
                                        <p:cTn id="57" dur="500"/>
                                        <p:tgtEl>
                                          <p:spTgt spid="9"/>
                                        </p:tgtEl>
                                      </p:cBhvr>
                                    </p:animEffect>
                                    <p:set>
                                      <p:cBhvr>
                                        <p:cTn id="58"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2" grpId="0"/>
      <p:bldP spid="2" grpId="1"/>
      <p:bldP spid="3" grpId="0"/>
      <p:bldP spid="3" grpId="1"/>
      <p:bldP spid="4" grpId="0"/>
      <p:bldP spid="4" grpId="1"/>
      <p:bldP spid="5" grpId="0"/>
      <p:bldP spid="5" grpId="1"/>
      <p:bldP spid="6" grpId="0"/>
      <p:bldP spid="6" grpId="1"/>
      <p:bldP spid="7" grpId="0"/>
      <p:bldP spid="7" grpId="1"/>
      <p:bldP spid="8" grpId="0"/>
      <p:bldP spid="8" grpId="1"/>
      <p:bldP spid="9" grpId="0"/>
      <p:bldP spid="9"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4" name="矩形 3"/>
          <p:cNvSpPr/>
          <p:nvPr/>
        </p:nvSpPr>
        <p:spPr>
          <a:xfrm>
            <a:off x="406574" y="450896"/>
            <a:ext cx="11161240" cy="521114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分子极性的判断方法</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分子的极性是由分子中所含共价键的极性与分子的立体构型两方面共同决定的。判断分子极性时，可根据以下原则进行：</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只含有非极性键的双原子分子或多原子分子大多</a:t>
            </a:r>
            <a:r>
              <a:rPr lang="zh-CN" altLang="zh-CN" sz="2800" kern="100" dirty="0" smtClean="0">
                <a:latin typeface="Times New Roman"/>
                <a:ea typeface="华文细黑"/>
                <a:cs typeface="Times New Roman"/>
              </a:rPr>
              <a:t>是</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分子</a:t>
            </a:r>
            <a:r>
              <a:rPr lang="zh-CN" altLang="zh-CN" sz="2800" kern="100" dirty="0">
                <a:latin typeface="Times New Roman"/>
                <a:ea typeface="华文细黑"/>
                <a:cs typeface="Times New Roman"/>
              </a:rPr>
              <a:t>，如</a:t>
            </a:r>
            <a:r>
              <a:rPr lang="en-US" altLang="zh-CN" sz="2800" kern="100" dirty="0">
                <a:latin typeface="Times New Roman"/>
                <a:ea typeface="华文细黑"/>
                <a:cs typeface="Courier New"/>
              </a:rPr>
              <a:t>O</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P</a:t>
            </a:r>
            <a:r>
              <a:rPr lang="en-US" altLang="zh-CN" sz="2800" kern="100" baseline="-250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a:t>
            </a:r>
            <a:r>
              <a:rPr lang="en-US" altLang="zh-CN" sz="2800" kern="100" baseline="-25000" dirty="0">
                <a:latin typeface="Times New Roman"/>
                <a:ea typeface="华文细黑"/>
                <a:cs typeface="Courier New"/>
              </a:rPr>
              <a:t>60</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含有极性键的双原子分子</a:t>
            </a:r>
            <a:r>
              <a:rPr lang="zh-CN" altLang="zh-CN" sz="2800" kern="100" dirty="0" smtClean="0">
                <a:latin typeface="Times New Roman"/>
                <a:ea typeface="华文细黑"/>
                <a:cs typeface="Times New Roman"/>
              </a:rPr>
              <a:t>都是</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分子</a:t>
            </a:r>
            <a:r>
              <a:rPr lang="zh-CN" altLang="zh-CN" sz="2800" kern="100" dirty="0">
                <a:latin typeface="Times New Roman"/>
                <a:ea typeface="华文细黑"/>
                <a:cs typeface="Times New Roman"/>
              </a:rPr>
              <a:t>，如</a:t>
            </a:r>
            <a:r>
              <a:rPr lang="en-US" altLang="zh-CN" sz="2800" kern="100" dirty="0" err="1">
                <a:latin typeface="Times New Roman"/>
                <a:ea typeface="华文细黑"/>
                <a:cs typeface="Courier New"/>
              </a:rPr>
              <a:t>HCl</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HF</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HBr</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含有极性键的多原子分子，立体</a:t>
            </a:r>
            <a:r>
              <a:rPr lang="zh-CN" altLang="zh-CN" sz="2800" kern="100" dirty="0" smtClean="0">
                <a:latin typeface="Times New Roman"/>
                <a:ea typeface="华文细黑"/>
                <a:cs typeface="Times New Roman"/>
              </a:rPr>
              <a:t>构型</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是非极性分子；立体</a:t>
            </a:r>
            <a:r>
              <a:rPr lang="zh-CN" altLang="zh-CN" sz="2800" kern="100" dirty="0" smtClean="0">
                <a:latin typeface="Times New Roman"/>
                <a:ea typeface="华文细黑"/>
                <a:cs typeface="Times New Roman"/>
              </a:rPr>
              <a:t>构型</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是极性分子。</a:t>
            </a:r>
            <a:endParaRPr lang="zh-CN" altLang="zh-CN" sz="1050" kern="100" dirty="0">
              <a:effectLst/>
              <a:latin typeface="宋体"/>
              <a:cs typeface="Courier New"/>
            </a:endParaRPr>
          </a:p>
        </p:txBody>
      </p:sp>
      <p:sp>
        <p:nvSpPr>
          <p:cNvPr id="2" name="矩形 1"/>
          <p:cNvSpPr/>
          <p:nvPr/>
        </p:nvSpPr>
        <p:spPr>
          <a:xfrm>
            <a:off x="8767107" y="2465115"/>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非极性</a:t>
            </a:r>
            <a:endParaRPr lang="zh-CN" altLang="en-US" sz="2800" kern="100" dirty="0">
              <a:solidFill>
                <a:srgbClr val="C00000"/>
              </a:solidFill>
              <a:latin typeface="Times New Roman"/>
              <a:ea typeface="华文细黑"/>
              <a:cs typeface="Times New Roman"/>
            </a:endParaRPr>
          </a:p>
        </p:txBody>
      </p:sp>
      <p:sp>
        <p:nvSpPr>
          <p:cNvPr id="5" name="矩形 4"/>
          <p:cNvSpPr/>
          <p:nvPr/>
        </p:nvSpPr>
        <p:spPr>
          <a:xfrm>
            <a:off x="5470902" y="3755926"/>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极性</a:t>
            </a:r>
            <a:endParaRPr lang="zh-CN" altLang="en-US" sz="2800" kern="100" dirty="0">
              <a:solidFill>
                <a:srgbClr val="C00000"/>
              </a:solidFill>
              <a:latin typeface="Times New Roman"/>
              <a:ea typeface="华文细黑"/>
              <a:cs typeface="Times New Roman"/>
            </a:endParaRPr>
          </a:p>
        </p:txBody>
      </p:sp>
      <p:sp>
        <p:nvSpPr>
          <p:cNvPr id="6" name="矩形 5"/>
          <p:cNvSpPr/>
          <p:nvPr/>
        </p:nvSpPr>
        <p:spPr>
          <a:xfrm>
            <a:off x="6616164" y="4365898"/>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对称</a:t>
            </a:r>
            <a:endParaRPr lang="zh-CN" altLang="en-US" sz="2800" kern="100" dirty="0">
              <a:solidFill>
                <a:srgbClr val="C00000"/>
              </a:solidFill>
              <a:latin typeface="Times New Roman"/>
              <a:ea typeface="华文细黑"/>
              <a:cs typeface="Times New Roman"/>
            </a:endParaRPr>
          </a:p>
        </p:txBody>
      </p:sp>
      <p:sp>
        <p:nvSpPr>
          <p:cNvPr id="7" name="矩形 6"/>
          <p:cNvSpPr/>
          <p:nvPr/>
        </p:nvSpPr>
        <p:spPr>
          <a:xfrm>
            <a:off x="800874" y="5013970"/>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不对称</a:t>
            </a:r>
            <a:endParaRPr lang="zh-CN" altLang="en-US" sz="2800" kern="100" dirty="0">
              <a:solidFill>
                <a:srgbClr val="C00000"/>
              </a:solidFill>
              <a:latin typeface="Times New Roman"/>
              <a:ea typeface="华文细黑"/>
              <a:cs typeface="Times New Roman"/>
            </a:endParaRPr>
          </a:p>
        </p:txBody>
      </p:sp>
      <p:sp>
        <p:nvSpPr>
          <p:cNvPr id="8" name="TextBox 7">
            <a:hlinkClick r:id="rId4" action="ppaction://hlinksldjump"/>
          </p:cNvPr>
          <p:cNvSpPr txBox="1"/>
          <p:nvPr/>
        </p:nvSpPr>
        <p:spPr>
          <a:xfrm>
            <a:off x="7885881" y="6256114"/>
            <a:ext cx="1512168" cy="461665"/>
          </a:xfrm>
          <a:prstGeom prst="rect">
            <a:avLst/>
          </a:prstGeom>
          <a:solidFill>
            <a:srgbClr val="B4C7E7"/>
          </a:solidFill>
        </p:spPr>
        <p:txBody>
          <a:bodyPr wrap="square" rtlCol="0">
            <a:spAutoFit/>
          </a:bodyPr>
          <a:lstStyle/>
          <a:p>
            <a:pPr lvl="0" algn="ctr"/>
            <a:r>
              <a:rPr lang="zh-CN" altLang="en-US" dirty="0" smtClean="0">
                <a:solidFill>
                  <a:prstClr val="white"/>
                </a:solidFill>
                <a:latin typeface="微软雅黑"/>
                <a:ea typeface="微软雅黑"/>
                <a:cs typeface="Times New Roman" panose="02020603050405020304" pitchFamily="18" charset="0"/>
              </a:rPr>
              <a:t>相关视频</a:t>
            </a:r>
            <a:endParaRPr lang="zh-CN" altLang="en-US" dirty="0">
              <a:solidFill>
                <a:prstClr val="white"/>
              </a:solidFill>
              <a:latin typeface="微软雅黑"/>
              <a:ea typeface="微软雅黑"/>
              <a:cs typeface="Times New Roman" panose="02020603050405020304" pitchFamily="18" charset="0"/>
            </a:endParaRPr>
          </a:p>
        </p:txBody>
      </p:sp>
    </p:spTree>
    <p:extLst>
      <p:ext uri="{BB962C8B-B14F-4D97-AF65-F5344CB8AC3E}">
        <p14:creationId xmlns:p14="http://schemas.microsoft.com/office/powerpoint/2010/main" xmlns="" val="356181541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linds(horizontal)">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grpId="1" nodeType="clickEffect">
                                  <p:stCondLst>
                                    <p:cond delay="0"/>
                                  </p:stCondLst>
                                  <p:childTnLst>
                                    <p:animEffect transition="out" filter="fade">
                                      <p:cBhvr>
                                        <p:cTn id="24" dur="500"/>
                                        <p:tgtEl>
                                          <p:spTgt spid="2"/>
                                        </p:tgtEl>
                                      </p:cBhvr>
                                    </p:animEffect>
                                    <p:set>
                                      <p:cBhvr>
                                        <p:cTn id="25" dur="1" fill="hold">
                                          <p:stCondLst>
                                            <p:cond delay="499"/>
                                          </p:stCondLst>
                                        </p:cTn>
                                        <p:tgtEl>
                                          <p:spTgt spid="2"/>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5"/>
                                        </p:tgtEl>
                                      </p:cBhvr>
                                    </p:animEffect>
                                    <p:set>
                                      <p:cBhvr>
                                        <p:cTn id="28" dur="1" fill="hold">
                                          <p:stCondLst>
                                            <p:cond delay="499"/>
                                          </p:stCondLst>
                                        </p:cTn>
                                        <p:tgtEl>
                                          <p:spTgt spid="5"/>
                                        </p:tgtEl>
                                        <p:attrNameLst>
                                          <p:attrName>style.visibility</p:attrName>
                                        </p:attrNameLst>
                                      </p:cBhvr>
                                      <p:to>
                                        <p:strVal val="hidden"/>
                                      </p:to>
                                    </p:set>
                                  </p:childTnLst>
                                </p:cTn>
                              </p:par>
                              <p:par>
                                <p:cTn id="29" presetID="10" presetClass="exit" presetSubtype="0" fill="hold" grpId="1" nodeType="withEffect">
                                  <p:stCondLst>
                                    <p:cond delay="0"/>
                                  </p:stCondLst>
                                  <p:childTnLst>
                                    <p:animEffect transition="out" filter="fade">
                                      <p:cBhvr>
                                        <p:cTn id="30" dur="500"/>
                                        <p:tgtEl>
                                          <p:spTgt spid="6"/>
                                        </p:tgtEl>
                                      </p:cBhvr>
                                    </p:animEffect>
                                    <p:set>
                                      <p:cBhvr>
                                        <p:cTn id="31" dur="1" fill="hold">
                                          <p:stCondLst>
                                            <p:cond delay="499"/>
                                          </p:stCondLst>
                                        </p:cTn>
                                        <p:tgtEl>
                                          <p:spTgt spid="6"/>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7"/>
                                        </p:tgtEl>
                                      </p:cBhvr>
                                    </p:animEffect>
                                    <p:set>
                                      <p:cBhvr>
                                        <p:cTn id="34"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2" grpId="0"/>
      <p:bldP spid="2" grpId="1"/>
      <p:bldP spid="5" grpId="0"/>
      <p:bldP spid="5" grpId="1"/>
      <p:bldP spid="6" grpId="0"/>
      <p:bldP spid="6" grpId="1"/>
      <p:bldP spid="7" grpId="0"/>
      <p:bldP spid="7" grpId="1"/>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extBox 7">
            <a:hlinkClick r:id="rId4" action="ppaction://hlinksldjump"/>
          </p:cNvPr>
          <p:cNvSpPr txBox="1"/>
          <p:nvPr/>
        </p:nvSpPr>
        <p:spPr>
          <a:xfrm>
            <a:off x="10678245" y="6397923"/>
            <a:ext cx="1512168" cy="461665"/>
          </a:xfrm>
          <a:prstGeom prst="rect">
            <a:avLst/>
          </a:prstGeom>
          <a:solidFill>
            <a:srgbClr val="B4C7E7"/>
          </a:solidFill>
        </p:spPr>
        <p:txBody>
          <a:bodyPr wrap="square" rtlCol="0">
            <a:spAutoFit/>
          </a:bodyPr>
          <a:lstStyle/>
          <a:p>
            <a:pPr lvl="0" algn="ctr"/>
            <a:r>
              <a:rPr lang="zh-CN" altLang="en-US" dirty="0" smtClean="0">
                <a:solidFill>
                  <a:prstClr val="white"/>
                </a:solidFill>
                <a:latin typeface="微软雅黑"/>
                <a:ea typeface="微软雅黑"/>
                <a:cs typeface="Times New Roman" panose="02020603050405020304" pitchFamily="18" charset="0"/>
              </a:rPr>
              <a:t>相关视频</a:t>
            </a:r>
            <a:endParaRPr lang="zh-CN" altLang="en-US" dirty="0">
              <a:solidFill>
                <a:prstClr val="white"/>
              </a:solidFill>
              <a:latin typeface="微软雅黑"/>
              <a:ea typeface="微软雅黑"/>
              <a:cs typeface="Times New Roman" panose="02020603050405020304" pitchFamily="18" charset="0"/>
            </a:endParaRPr>
          </a:p>
        </p:txBody>
      </p:sp>
      <p:pic>
        <p:nvPicPr>
          <p:cNvPr id="9" name="非极性分子.swf"/>
          <p:cNvPicPr>
            <a:picLocks noRot="1" noChangeAspect="1"/>
          </p:cNvPicPr>
          <p:nvPr>
            <a:videoFile r:link="rId1"/>
          </p:nvPr>
        </p:nvPicPr>
        <p:blipFill>
          <a:blip r:embed="rId5" cstate="print"/>
          <a:stretch>
            <a:fillRect/>
          </a:stretch>
        </p:blipFill>
        <p:spPr>
          <a:xfrm>
            <a:off x="1773140" y="188045"/>
            <a:ext cx="8642546" cy="6481910"/>
          </a:xfrm>
          <a:prstGeom prst="rect">
            <a:avLst/>
          </a:prstGeom>
        </p:spPr>
      </p:pic>
    </p:spTree>
    <p:extLst>
      <p:ext uri="{BB962C8B-B14F-4D97-AF65-F5344CB8AC3E}">
        <p14:creationId xmlns:p14="http://schemas.microsoft.com/office/powerpoint/2010/main" xmlns="" val="128482140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极性分子.swf"/>
          <p:cNvPicPr>
            <a:picLocks noRot="1" noChangeAspect="1"/>
          </p:cNvPicPr>
          <p:nvPr>
            <a:videoFile r:link="rId1"/>
          </p:nvPr>
        </p:nvPicPr>
        <p:blipFill>
          <a:blip r:embed="rId4" cstate="print"/>
          <a:stretch>
            <a:fillRect/>
          </a:stretch>
        </p:blipFill>
        <p:spPr>
          <a:xfrm>
            <a:off x="1773140" y="188045"/>
            <a:ext cx="8642546" cy="6481910"/>
          </a:xfrm>
          <a:prstGeom prst="rect">
            <a:avLst/>
          </a:prstGeom>
        </p:spPr>
      </p:pic>
    </p:spTree>
    <p:extLst>
      <p:ext uri="{BB962C8B-B14F-4D97-AF65-F5344CB8AC3E}">
        <p14:creationId xmlns:p14="http://schemas.microsoft.com/office/powerpoint/2010/main" xmlns="" val="52114309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childTnLst>
        </p:cTn>
      </p:par>
    </p:tnLst>
  </p:timing>
</p:sld>
</file>

<file path=ppt/theme/theme1.xml><?xml version="1.0" encoding="utf-8"?>
<a:theme xmlns:a="http://schemas.openxmlformats.org/drawingml/2006/main" name="7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5932</TotalTime>
  <Words>2243</Words>
  <Application>Microsoft Office PowerPoint</Application>
  <PresentationFormat>自定义</PresentationFormat>
  <Paragraphs>319</Paragraphs>
  <Slides>33</Slides>
  <Notes>15</Notes>
  <HiddenSlides>5</HiddenSlides>
  <MMClips>2</MMClips>
  <ScaleCrop>false</ScaleCrop>
  <HeadingPairs>
    <vt:vector size="4" baseType="variant">
      <vt:variant>
        <vt:lpstr>主题</vt:lpstr>
      </vt:variant>
      <vt:variant>
        <vt:i4>1</vt:i4>
      </vt:variant>
      <vt:variant>
        <vt:lpstr>幻灯片标题</vt:lpstr>
      </vt:variant>
      <vt:variant>
        <vt:i4>33</vt:i4>
      </vt:variant>
    </vt:vector>
  </HeadingPairs>
  <TitlesOfParts>
    <vt:vector size="34" baseType="lpstr">
      <vt:lpstr>7_Office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2014-11-27T01:03:00Z</dcterms:created>
  <dcterms:modified xsi:type="dcterms:W3CDTF">2017-10-13T12:39:53Z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2052-10.1.0.5458</vt:lpwstr>
  </property>
</Properties>
</file>