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handoutMasterIdLst>
    <p:handoutMasterId r:id="rId42"/>
  </p:handoutMasterIdLst>
  <p:sldIdLst>
    <p:sldId id="672" r:id="rId2"/>
    <p:sldId id="1136" r:id="rId3"/>
    <p:sldId id="1143" r:id="rId4"/>
    <p:sldId id="1142" r:id="rId5"/>
    <p:sldId id="1186" r:id="rId6"/>
    <p:sldId id="1202" r:id="rId7"/>
    <p:sldId id="1145" r:id="rId8"/>
    <p:sldId id="1146" r:id="rId9"/>
    <p:sldId id="1188" r:id="rId10"/>
    <p:sldId id="1154" r:id="rId11"/>
    <p:sldId id="1189" r:id="rId12"/>
    <p:sldId id="1155" r:id="rId13"/>
    <p:sldId id="1156" r:id="rId14"/>
    <p:sldId id="1157" r:id="rId15"/>
    <p:sldId id="1158" r:id="rId16"/>
    <p:sldId id="1160" r:id="rId17"/>
    <p:sldId id="1113" r:id="rId18"/>
    <p:sldId id="1170" r:id="rId19"/>
    <p:sldId id="1171" r:id="rId20"/>
    <p:sldId id="1164" r:id="rId21"/>
    <p:sldId id="1173" r:id="rId22"/>
    <p:sldId id="1169" r:id="rId23"/>
    <p:sldId id="1174" r:id="rId24"/>
    <p:sldId id="1190" r:id="rId25"/>
    <p:sldId id="1191" r:id="rId26"/>
    <p:sldId id="1201" r:id="rId27"/>
    <p:sldId id="1176" r:id="rId28"/>
    <p:sldId id="1179" r:id="rId29"/>
    <p:sldId id="1180" r:id="rId30"/>
    <p:sldId id="1140" r:id="rId31"/>
    <p:sldId id="1187" r:id="rId32"/>
    <p:sldId id="1182" r:id="rId33"/>
    <p:sldId id="1183" r:id="rId34"/>
    <p:sldId id="1184" r:id="rId35"/>
    <p:sldId id="1185" r:id="rId36"/>
    <p:sldId id="1198" r:id="rId37"/>
    <p:sldId id="1199" r:id="rId38"/>
    <p:sldId id="1200" r:id="rId39"/>
    <p:sldId id="1141" r:id="rId40"/>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1140"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20998;&#23376;&#20869;&#19982;&#20998;&#23376;&#38388;&#27682;&#38190;.swf" TargetMode="Externa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2.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 Target="slide32.xml"/><Relationship Id="rId7" Type="http://schemas.openxmlformats.org/officeDocument/2006/relationships/image" Target="../media/image18.png"/><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20.png"/><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 Target="slide32.xml"/><Relationship Id="rId7" Type="http://schemas.openxmlformats.org/officeDocument/2006/relationships/slide" Target="slide3.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27682;&#21270;&#29289;&#30340;&#27832;&#28857;&#27604;&#36739;.sw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5111" b="20620"/>
          <a:stretch/>
        </p:blipFill>
        <p:spPr>
          <a:xfrm>
            <a:off x="-7559" y="0"/>
            <a:ext cx="12205530"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8910104"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2</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较强</a:t>
            </a:r>
            <a:r>
              <a:rPr lang="zh-CN" altLang="zh-CN" sz="3800" b="1" kern="100" dirty="0">
                <a:solidFill>
                  <a:schemeClr val="bg2">
                    <a:lumMod val="25000"/>
                  </a:schemeClr>
                </a:solidFill>
                <a:latin typeface="+mn-lt"/>
                <a:ea typeface="微软雅黑" pitchFamily="34" charset="-122"/>
                <a:cs typeface="Times New Roman"/>
              </a:rPr>
              <a:t>的分子间作用力</a:t>
            </a:r>
            <a:r>
              <a:rPr lang="en-US" altLang="zh-CN" sz="3800" b="1" kern="100" dirty="0">
                <a:solidFill>
                  <a:schemeClr val="bg2">
                    <a:lumMod val="25000"/>
                  </a:schemeClr>
                </a:solidFill>
                <a:latin typeface="+mn-lt"/>
                <a:ea typeface="微软雅黑" pitchFamily="34" charset="-122"/>
                <a:cs typeface="Times New Roman"/>
              </a:rPr>
              <a:t>——</a:t>
            </a:r>
            <a:r>
              <a:rPr lang="zh-CN" altLang="zh-CN" sz="3800" b="1" kern="100" dirty="0">
                <a:solidFill>
                  <a:schemeClr val="bg2">
                    <a:lumMod val="25000"/>
                  </a:schemeClr>
                </a:solidFill>
                <a:latin typeface="+mn-lt"/>
                <a:ea typeface="微软雅黑" pitchFamily="34" charset="-122"/>
                <a:cs typeface="Times New Roman"/>
              </a:rPr>
              <a:t>氢键</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第二章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三</a:t>
            </a:r>
            <a:r>
              <a:rPr lang="zh-CN" altLang="zh-CN" sz="2400" dirty="0" smtClean="0">
                <a:solidFill>
                  <a:schemeClr val="bg2">
                    <a:lumMod val="25000"/>
                  </a:schemeClr>
                </a:solidFill>
                <a:latin typeface="+mj-ea"/>
                <a:ea typeface="+mj-ea"/>
              </a:rPr>
              <a:t>节</a:t>
            </a:r>
            <a:r>
              <a:rPr lang="zh-CN" altLang="zh-CN" sz="2400">
                <a:solidFill>
                  <a:schemeClr val="bg2">
                    <a:lumMod val="25000"/>
                  </a:schemeClr>
                </a:solidFill>
                <a:latin typeface="+mj-ea"/>
                <a:ea typeface="+mj-ea"/>
              </a:rPr>
              <a:t>　</a:t>
            </a:r>
            <a:r>
              <a:rPr lang="zh-CN" altLang="zh-CN" sz="2400" smtClean="0">
                <a:solidFill>
                  <a:schemeClr val="bg2">
                    <a:lumMod val="25000"/>
                  </a:schemeClr>
                </a:solidFill>
                <a:latin typeface="+mj-ea"/>
                <a:ea typeface="+mj-ea"/>
              </a:rPr>
              <a:t>分子</a:t>
            </a:r>
            <a:r>
              <a:rPr lang="zh-CN" altLang="zh-CN" sz="2400" dirty="0">
                <a:solidFill>
                  <a:schemeClr val="bg2">
                    <a:lumMod val="25000"/>
                  </a:schemeClr>
                </a:solidFill>
                <a:latin typeface="+mj-ea"/>
                <a:ea typeface="+mj-ea"/>
              </a:rPr>
              <a:t>的性质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6574" y="261442"/>
            <a:ext cx="11161240" cy="2626592"/>
          </a:xfrm>
          <a:prstGeom prst="rect">
            <a:avLst/>
          </a:prstGeom>
        </p:spPr>
        <p:txBody>
          <a:bodyPr wrap="square" lIns="121898" tIns="60948" rIns="121898" bIns="60948">
            <a:spAutoFit/>
          </a:bodyPr>
          <a:lstStyle/>
          <a:p>
            <a:pPr lvl="0" algn="just">
              <a:lnSpc>
                <a:spcPct val="150000"/>
              </a:lnSpc>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方向性</a:t>
            </a:r>
            <a:endParaRPr lang="zh-CN" altLang="zh-CN" sz="1050" kern="100" dirty="0">
              <a:solidFill>
                <a:srgbClr val="C00000"/>
              </a:solidFill>
              <a:latin typeface="宋体"/>
              <a:cs typeface="Courier New"/>
            </a:endParaRPr>
          </a:p>
          <a:p>
            <a:pPr lvl="0" algn="just">
              <a:lnSpc>
                <a:spcPct val="150000"/>
              </a:lnSpc>
            </a:pPr>
            <a:r>
              <a:rPr lang="en-US" altLang="zh-CN" sz="2800" kern="100" dirty="0">
                <a:solidFill>
                  <a:srgbClr val="C00000"/>
                </a:solidFill>
                <a:latin typeface="Times New Roman"/>
                <a:ea typeface="华文细黑"/>
                <a:cs typeface="Courier New"/>
              </a:rPr>
              <a:t>X—H</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形成分子间氢键时，</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个原子总是尽可能沿直线分布，这样可使</a:t>
            </a:r>
            <a:r>
              <a:rPr lang="en-US" altLang="zh-CN" sz="2800"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尽量远离，使两原子间电子云的排斥作用力最小，体系能量最低，形成的氢键最强、最稳定，所以氢键还具有方向性</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如下图</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latin typeface="宋体"/>
              <a:cs typeface="Courier New"/>
            </a:endParaRPr>
          </a:p>
        </p:txBody>
      </p:sp>
      <p:pic>
        <p:nvPicPr>
          <p:cNvPr id="1026" name="Picture 2" descr="R20"/>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062757" y="2997746"/>
            <a:ext cx="7848874" cy="2102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18617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linds(horizontal)">
                                      <p:cBhvr>
                                        <p:cTn id="10"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2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435568" y="3501802"/>
            <a:ext cx="7103252" cy="2784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406574" y="117426"/>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氢键的类型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氢键不是化学键，仅为一种分子间作用力，氢键可</a:t>
            </a:r>
            <a:r>
              <a:rPr lang="zh-CN" altLang="zh-CN" sz="2800" kern="100" dirty="0" smtClean="0">
                <a:latin typeface="Times New Roman"/>
                <a:ea typeface="华文细黑"/>
                <a:cs typeface="Times New Roman"/>
              </a:rPr>
              <a:t>分为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氢键和</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氢键</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如邻羟基苯甲醛分子内的羟基与醛基之间存在的氢键，对羟基苯甲醛存在分子间氢键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8994576" y="85655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分子间</a:t>
            </a:r>
            <a:endParaRPr lang="zh-CN" altLang="en-US" dirty="0">
              <a:solidFill>
                <a:srgbClr val="C00000"/>
              </a:solidFill>
            </a:endParaRPr>
          </a:p>
        </p:txBody>
      </p:sp>
      <p:sp>
        <p:nvSpPr>
          <p:cNvPr id="4" name="矩形 3"/>
          <p:cNvSpPr/>
          <p:nvPr/>
        </p:nvSpPr>
        <p:spPr>
          <a:xfrm>
            <a:off x="512842" y="1492277"/>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分子内</a:t>
            </a:r>
            <a:endParaRPr lang="zh-CN" altLang="en-US" sz="2800" kern="100" dirty="0">
              <a:solidFill>
                <a:srgbClr val="C00000"/>
              </a:solidFill>
              <a:latin typeface="Times New Roman"/>
              <a:ea typeface="华文细黑"/>
              <a:cs typeface="Times New Roman"/>
            </a:endParaRPr>
          </a:p>
        </p:txBody>
      </p:sp>
      <p:sp>
        <p:nvSpPr>
          <p:cNvPr id="7" name="TextBox 6">
            <a:hlinkClick r:id="rId5" action="ppaction://hlinkfile"/>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27855661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0" name="矩形 9"/>
          <p:cNvSpPr/>
          <p:nvPr/>
        </p:nvSpPr>
        <p:spPr>
          <a:xfrm>
            <a:off x="406574" y="141357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endParaRPr lang="zh-CN" altLang="zh-CN" sz="1050" kern="100" dirty="0">
              <a:effectLst/>
              <a:latin typeface="宋体"/>
              <a:ea typeface="华文细黑" pitchFamily="2" charset="-122"/>
              <a:cs typeface="Courier New"/>
            </a:endParaRPr>
          </a:p>
        </p:txBody>
      </p:sp>
      <p:pic>
        <p:nvPicPr>
          <p:cNvPr id="3074" name="Picture 2" descr="R2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115790" y="1692212"/>
            <a:ext cx="8939856" cy="3897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83665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837506"/>
            <a:ext cx="11161240"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在氢键</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中，氢键的键能的大小与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的电负性大小有关，电负性越大，则键能越大，氢键越强。氢键的键能还与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原子的半径大小有关，尤其是与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原子的半径大小有关，半径越小，则键能越大，氢键越强。</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312890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66970" y="1371198"/>
            <a:ext cx="1127285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下列关于范德华力与氢键的叙述中正确的是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任何物质中都存在范德华力，而氢键只存在于含有</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的物质中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范德华力比氢键的作用还要弱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范德华力与氢键共同决定物质的物理性质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范德华力与氢键的强弱都只与相对分子质量</a:t>
            </a:r>
            <a:r>
              <a:rPr lang="zh-CN" altLang="zh-CN" sz="2800" kern="100" dirty="0" smtClean="0">
                <a:latin typeface="Times New Roman"/>
                <a:ea typeface="华文细黑"/>
                <a:cs typeface="Times New Roman"/>
              </a:rPr>
              <a:t>有关</a:t>
            </a:r>
            <a:endParaRPr lang="zh-CN" altLang="zh-CN" sz="1050" kern="100" dirty="0">
              <a:effectLst/>
              <a:latin typeface="宋体"/>
              <a:cs typeface="Courier New"/>
            </a:endParaRPr>
          </a:p>
        </p:txBody>
      </p:sp>
      <p:sp>
        <p:nvSpPr>
          <p:cNvPr id="11" name="TextBox 10"/>
          <p:cNvSpPr txBox="1"/>
          <p:nvPr/>
        </p:nvSpPr>
        <p:spPr>
          <a:xfrm>
            <a:off x="319770" y="266734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579110"/>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3931508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837506"/>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只有由分子组成的物质中才存在范德华力，</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范德华力</a:t>
            </a:r>
            <a:r>
              <a:rPr lang="zh-CN" altLang="zh-CN" sz="2800" kern="100" dirty="0">
                <a:latin typeface="Times New Roman"/>
                <a:ea typeface="华文细黑"/>
                <a:cs typeface="Times New Roman"/>
              </a:rPr>
              <a:t>弱于氢键，</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只有</a:t>
            </a:r>
            <a:r>
              <a:rPr lang="zh-CN" altLang="zh-CN" sz="2800" kern="100" dirty="0">
                <a:latin typeface="Times New Roman"/>
                <a:ea typeface="华文细黑"/>
                <a:cs typeface="Times New Roman"/>
              </a:rPr>
              <a:t>由分子组成且分子之间存在氢键的物质，其物理性质才由范德华力和氢键共同决定，</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氢键</a:t>
            </a:r>
            <a:r>
              <a:rPr lang="zh-CN" altLang="zh-CN" sz="2800" kern="100" dirty="0">
                <a:latin typeface="Times New Roman"/>
                <a:ea typeface="华文细黑"/>
                <a:cs typeface="Times New Roman"/>
              </a:rPr>
              <a:t>的强弱主要与形成氢键的原子的电负性有关，</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项错误。</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5518387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甲酸可通过氢键形成二聚物，</a:t>
            </a:r>
            <a:r>
              <a:rPr lang="en-US" altLang="zh-CN" sz="2800" kern="100" dirty="0">
                <a:latin typeface="Times New Roman"/>
                <a:ea typeface="华文细黑"/>
                <a:cs typeface="Courier New"/>
              </a:rPr>
              <a:t>HNO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可形成分子内氢键。试在下图中画出氢键。</a:t>
            </a:r>
            <a:endParaRPr lang="zh-CN" altLang="zh-CN" sz="1050" kern="100" dirty="0">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4098"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399815" y="1557586"/>
            <a:ext cx="5174758" cy="17081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p:nvSpPr>
        <p:spPr>
          <a:xfrm>
            <a:off x="406574" y="3941621"/>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宋体"/>
                <a:ea typeface="华文细黑"/>
                <a:cs typeface="Courier New"/>
              </a:rPr>
              <a:t> </a:t>
            </a:r>
            <a:endParaRPr lang="zh-CN" altLang="zh-CN" sz="1050" kern="100" dirty="0">
              <a:effectLst/>
              <a:latin typeface="宋体"/>
              <a:cs typeface="Courier New"/>
            </a:endParaRPr>
          </a:p>
        </p:txBody>
      </p:sp>
      <p:pic>
        <p:nvPicPr>
          <p:cNvPr id="4099" name="图片 1"/>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774726" y="3519098"/>
            <a:ext cx="4951565" cy="1731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矩形 9"/>
          <p:cNvSpPr/>
          <p:nvPr/>
        </p:nvSpPr>
        <p:spPr>
          <a:xfrm>
            <a:off x="406574" y="540726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依据氢键的表示方法及形成条件画出。</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38509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blinds(horizontal)">
                                      <p:cBhvr>
                                        <p:cTn id="10" dur="5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4099"/>
                                        </p:tgtEl>
                                      </p:cBhvr>
                                    </p:animEffect>
                                    <p:set>
                                      <p:cBhvr>
                                        <p:cTn id="18" dur="1" fill="hold">
                                          <p:stCondLst>
                                            <p:cond delay="499"/>
                                          </p:stCondLst>
                                        </p:cTn>
                                        <p:tgtEl>
                                          <p:spTgt spid="409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9" restart="whenNotActive" fill="hold" evtFilter="cancelBubble" nodeType="interactiveSeq">
                <p:stCondLst>
                  <p:cond evt="onClick" delay="0">
                    <p:tgtEl>
                      <p:spTgt spid="12"/>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p:bldP spid="9" grpId="1"/>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二、氢键对物质性质的影响</a:t>
            </a: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试比较下列物质的熔、沸点。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Se</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Te</a:t>
            </a:r>
            <a:endParaRPr lang="zh-CN" altLang="zh-CN" sz="1050" kern="100" dirty="0">
              <a:effectLst/>
              <a:latin typeface="宋体"/>
              <a:cs typeface="Courier New"/>
            </a:endParaRPr>
          </a:p>
        </p:txBody>
      </p:sp>
      <p:sp>
        <p:nvSpPr>
          <p:cNvPr id="6" name="矩形 5"/>
          <p:cNvSpPr/>
          <p:nvPr/>
        </p:nvSpPr>
        <p:spPr>
          <a:xfrm>
            <a:off x="406574" y="2061642"/>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O&gt;H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Te&gt;H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Se&gt;H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S</a:t>
            </a:r>
            <a:endParaRPr lang="zh-CN" altLang="zh-CN" sz="1050" kern="100" dirty="0">
              <a:effectLst/>
              <a:latin typeface="宋体"/>
              <a:cs typeface="Courier New"/>
            </a:endParaRPr>
          </a:p>
        </p:txBody>
      </p:sp>
      <p:sp>
        <p:nvSpPr>
          <p:cNvPr id="7" name="矩形 6"/>
          <p:cNvSpPr/>
          <p:nvPr/>
        </p:nvSpPr>
        <p:spPr>
          <a:xfrm>
            <a:off x="406574" y="306975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Courier New"/>
              </a:rPr>
              <a:t> </a:t>
            </a:r>
            <a:endParaRPr lang="zh-CN" altLang="zh-CN" sz="1050" kern="100" dirty="0">
              <a:effectLst/>
              <a:latin typeface="宋体"/>
              <a:cs typeface="Courier New"/>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45121" y="3187016"/>
            <a:ext cx="4921150" cy="1178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p:nvSpPr>
        <p:spPr>
          <a:xfrm>
            <a:off x="406574" y="4687741"/>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Courier New"/>
              </a:rPr>
              <a:t> </a:t>
            </a:r>
            <a:endParaRPr lang="zh-CN" altLang="zh-CN" sz="1050" kern="100" dirty="0">
              <a:effectLst/>
              <a:latin typeface="宋体"/>
              <a:cs typeface="Courier New"/>
            </a:endParaRPr>
          </a:p>
        </p:txBody>
      </p:sp>
      <p:pic>
        <p:nvPicPr>
          <p:cNvPr id="5123" name="Picture 3"/>
          <p:cNvPicPr>
            <a:picLocks noChangeAspect="1" noChangeArrowheads="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700152" y="4841282"/>
            <a:ext cx="4980643" cy="118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378168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blinds(horizontal)">
                                      <p:cBhvr>
                                        <p:cTn id="15" dur="500"/>
                                        <p:tgtEl>
                                          <p:spTgt spid="51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5123"/>
                                        </p:tgtEl>
                                      </p:cBhvr>
                                    </p:animEffect>
                                    <p:set>
                                      <p:cBhvr>
                                        <p:cTn id="26" dur="1" fill="hold">
                                          <p:stCondLst>
                                            <p:cond delay="499"/>
                                          </p:stCondLst>
                                        </p:cTn>
                                        <p:tgtEl>
                                          <p:spTgt spid="512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为什么</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极易溶于水？</a:t>
            </a:r>
            <a:endParaRPr lang="zh-CN" altLang="zh-CN" sz="1050" kern="100" dirty="0">
              <a:effectLst/>
              <a:latin typeface="宋体"/>
              <a:cs typeface="Courier New"/>
            </a:endParaRPr>
          </a:p>
        </p:txBody>
      </p:sp>
      <p:sp>
        <p:nvSpPr>
          <p:cNvPr id="4" name="矩形 3"/>
          <p:cNvSpPr/>
          <p:nvPr/>
        </p:nvSpPr>
        <p:spPr>
          <a:xfrm>
            <a:off x="406574" y="146914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由于氨分子与水分子间能形成氢键，且都是极性分子，</a:t>
            </a:r>
            <a:r>
              <a:rPr lang="zh-CN" altLang="zh-CN" sz="2800" kern="100" dirty="0" smtClean="0">
                <a:solidFill>
                  <a:srgbClr val="C00000"/>
                </a:solidFill>
                <a:latin typeface="Times New Roman"/>
                <a:ea typeface="华文细黑"/>
                <a:cs typeface="Times New Roman"/>
              </a:rPr>
              <a:t>所以</a:t>
            </a:r>
            <a:endParaRPr lang="zh-CN" altLang="zh-CN" sz="1050" kern="100" dirty="0">
              <a:solidFill>
                <a:srgbClr val="C00000"/>
              </a:solidFill>
              <a:effectLst/>
              <a:latin typeface="宋体"/>
              <a:cs typeface="Courier New"/>
            </a:endParaRPr>
          </a:p>
        </p:txBody>
      </p:sp>
      <p:sp>
        <p:nvSpPr>
          <p:cNvPr id="5" name="矩形 4"/>
          <p:cNvSpPr/>
          <p:nvPr/>
        </p:nvSpPr>
        <p:spPr>
          <a:xfrm>
            <a:off x="406574" y="2760434"/>
            <a:ext cx="11161240" cy="686830"/>
          </a:xfrm>
          <a:prstGeom prst="rect">
            <a:avLst/>
          </a:prstGeom>
        </p:spPr>
        <p:txBody>
          <a:bodyPr wrap="square" lIns="121898" tIns="60948" rIns="121898" bIns="60948">
            <a:spAutoFit/>
          </a:bodyPr>
          <a:lstStyle/>
          <a:p>
            <a:pPr lvl="0" algn="just">
              <a:lnSpc>
                <a:spcPct val="150000"/>
              </a:lnSpc>
            </a:pPr>
            <a:r>
              <a:rPr lang="en-US" altLang="zh-CN" sz="2800" kern="100" dirty="0">
                <a:solidFill>
                  <a:srgbClr val="C00000"/>
                </a:solidFill>
                <a:latin typeface="Times New Roman"/>
                <a:ea typeface="华文细黑"/>
                <a:cs typeface="Courier New"/>
              </a:rPr>
              <a:t>NH</a:t>
            </a:r>
            <a:r>
              <a:rPr lang="en-US" altLang="zh-CN" sz="2800" kern="100" baseline="-250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极易溶于水。即：</a:t>
            </a:r>
            <a:r>
              <a:rPr lang="en-US" altLang="zh-CN" sz="2800" kern="100" dirty="0">
                <a:solidFill>
                  <a:srgbClr val="C00000"/>
                </a:solidFill>
                <a:latin typeface="宋体"/>
                <a:ea typeface="华文细黑"/>
                <a:cs typeface="Courier New"/>
              </a:rPr>
              <a:t> </a:t>
            </a:r>
            <a:r>
              <a:rPr lang="en-US" altLang="zh-CN" sz="2800" kern="100" dirty="0" smtClean="0">
                <a:solidFill>
                  <a:srgbClr val="C00000"/>
                </a:solidFill>
                <a:latin typeface="宋体"/>
                <a:ea typeface="华文细黑"/>
                <a:cs typeface="Courier New"/>
              </a:rPr>
              <a:t>				</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latin typeface="宋体"/>
              <a:cs typeface="Courier New"/>
            </a:endParaRPr>
          </a:p>
        </p:txBody>
      </p:sp>
      <p:pic>
        <p:nvPicPr>
          <p:cNvPr id="6146" name="Picture 2"/>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920329" y="2312248"/>
            <a:ext cx="5013479" cy="17656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892707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blinds(horizontal)">
                                      <p:cBhvr>
                                        <p:cTn id="13" dur="500"/>
                                        <p:tgtEl>
                                          <p:spTgt spid="614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6146"/>
                                        </p:tgtEl>
                                      </p:cBhvr>
                                    </p:animEffect>
                                    <p:set>
                                      <p:cBhvr>
                                        <p:cTn id="24" dur="1" fill="hold">
                                          <p:stCondLst>
                                            <p:cond delay="499"/>
                                          </p:stCondLst>
                                        </p:cTn>
                                        <p:tgtEl>
                                          <p:spTgt spid="614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为什么冰浮在水面上？</a:t>
            </a:r>
            <a:endParaRPr lang="zh-CN" altLang="zh-CN" sz="1050" kern="100" dirty="0">
              <a:effectLst/>
              <a:latin typeface="宋体"/>
              <a:cs typeface="Courier New"/>
            </a:endParaRPr>
          </a:p>
        </p:txBody>
      </p:sp>
      <p:sp>
        <p:nvSpPr>
          <p:cNvPr id="4" name="矩形 3"/>
          <p:cNvSpPr/>
          <p:nvPr/>
        </p:nvSpPr>
        <p:spPr>
          <a:xfrm>
            <a:off x="406574" y="1127896"/>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由于水分子之间存在氢键，水凝结为冰时，体积变大，密度变小；冰融化为水时，体积减小，密度变大。</a:t>
            </a:r>
            <a:endParaRPr lang="zh-CN" altLang="zh-CN" sz="1050" kern="100" dirty="0">
              <a:effectLst/>
              <a:latin typeface="宋体"/>
              <a:cs typeface="Courier New"/>
            </a:endParaRPr>
          </a:p>
        </p:txBody>
      </p:sp>
      <p:sp>
        <p:nvSpPr>
          <p:cNvPr id="5" name="矩形 4"/>
          <p:cNvSpPr/>
          <p:nvPr/>
        </p:nvSpPr>
        <p:spPr>
          <a:xfrm>
            <a:off x="406574" y="2566877"/>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为什么测定接近沸点的水蒸气的相对分子质量比用化学式</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计算出来的大？</a:t>
            </a:r>
            <a:endParaRPr lang="zh-CN" altLang="zh-CN" sz="1050" kern="100" dirty="0">
              <a:effectLst/>
              <a:latin typeface="宋体"/>
              <a:cs typeface="Courier New"/>
            </a:endParaRPr>
          </a:p>
        </p:txBody>
      </p:sp>
      <p:sp>
        <p:nvSpPr>
          <p:cNvPr id="6" name="矩形 5"/>
          <p:cNvSpPr/>
          <p:nvPr/>
        </p:nvSpPr>
        <p:spPr>
          <a:xfrm>
            <a:off x="406574" y="400585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因在接近沸点时，水分子通过氢键形成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缔合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分子，所以水蒸气的相对分子质量比用化学式</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计算出来的大。</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159573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869626"/>
            <a:ext cx="9264286" cy="228024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090316"/>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了解氢键形成的条件及氢键的存在。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学会氢键的表示方法，会分析氢键对物质性质的影响。</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838261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1269554"/>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氢键影响物质的熔、沸点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分子间存在氢键时，使物质具有较高的熔、沸点。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分子内存在氢键时，降低物质的熔、沸点。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氢键影响物质的溶解度</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氢键的存在引起密度的变化</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49629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111390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下列与氢键有关的说法中错误的是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卤化氢中</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沸点较高，是由于</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分子间存在氢键</a:t>
            </a:r>
            <a:endParaRPr lang="zh-CN" altLang="zh-CN" sz="1050" kern="100" dirty="0">
              <a:effectLst/>
              <a:latin typeface="宋体"/>
              <a:cs typeface="Courier New"/>
            </a:endParaRPr>
          </a:p>
        </p:txBody>
      </p:sp>
      <p:grpSp>
        <p:nvGrpSpPr>
          <p:cNvPr id="11" name="组合 10"/>
          <p:cNvGrpSpPr/>
          <p:nvPr/>
        </p:nvGrpSpPr>
        <p:grpSpPr>
          <a:xfrm>
            <a:off x="164" y="383663"/>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7" name="矩形 16"/>
          <p:cNvSpPr/>
          <p:nvPr/>
        </p:nvSpPr>
        <p:spPr>
          <a:xfrm>
            <a:off x="406574" y="2607021"/>
            <a:ext cx="11161240" cy="18035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邻羟基苯甲醛</a:t>
            </a:r>
            <a:r>
              <a:rPr lang="en-US" altLang="zh-CN" sz="2800" kern="100" dirty="0">
                <a:latin typeface="Times New Roman"/>
                <a:ea typeface="华文细黑"/>
                <a:cs typeface="Courier New"/>
              </a:rPr>
              <a:t>(</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熔、沸点比对羟基</a:t>
            </a:r>
            <a:r>
              <a:rPr lang="zh-CN" altLang="zh-CN" sz="2800" kern="100" dirty="0" smtClean="0">
                <a:latin typeface="Times New Roman"/>
                <a:ea typeface="华文细黑"/>
                <a:cs typeface="Times New Roman"/>
              </a:rPr>
              <a:t>苯甲醛</a:t>
            </a:r>
            <a:endParaRPr lang="en-US" altLang="zh-CN" sz="2800" kern="100" dirty="0" smtClean="0">
              <a:latin typeface="Times New Roman"/>
              <a:ea typeface="华文细黑"/>
              <a:cs typeface="Times New Roman"/>
            </a:endParaRPr>
          </a:p>
          <a:p>
            <a:pPr algn="just">
              <a:lnSpc>
                <a:spcPct val="120000"/>
              </a:lnSpc>
              <a:spcAft>
                <a:spcPts val="0"/>
              </a:spcAft>
            </a:pPr>
            <a:endParaRPr lang="en-US" altLang="zh-CN" sz="2800" kern="100" dirty="0" smtClean="0">
              <a:latin typeface="Times New Roman"/>
              <a:ea typeface="华文细黑"/>
              <a:cs typeface="Courier New"/>
            </a:endParaRPr>
          </a:p>
          <a:p>
            <a:pPr algn="just">
              <a:lnSpc>
                <a:spcPct val="120000"/>
              </a:lnSpc>
              <a:spcAft>
                <a:spcPts val="0"/>
              </a:spcAft>
            </a:pPr>
            <a:r>
              <a:rPr lang="en-US" altLang="zh-CN" sz="2800" kern="100" dirty="0" smtClean="0">
                <a:latin typeface="Times New Roman"/>
                <a:ea typeface="华文细黑"/>
                <a:cs typeface="Courier New"/>
              </a:rPr>
              <a:t>   (</a:t>
            </a:r>
            <a:r>
              <a:rPr lang="en-US" altLang="zh-CN" sz="2800" kern="100" dirty="0" smtClean="0">
                <a:latin typeface="宋体"/>
                <a:ea typeface="华文细黑"/>
                <a:cs typeface="Courier New"/>
              </a:rPr>
              <a:t> 	            </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pic>
        <p:nvPicPr>
          <p:cNvPr id="7170"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142878" y="2577602"/>
            <a:ext cx="1663234" cy="97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1"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35013" y="3761259"/>
            <a:ext cx="2903908" cy="69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矩形 18"/>
          <p:cNvSpPr/>
          <p:nvPr/>
        </p:nvSpPr>
        <p:spPr>
          <a:xfrm>
            <a:off x="406574" y="4570287"/>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氨水中存在分子间氢键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形成氢键</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的三个原子总在一条直线上</a:t>
            </a:r>
            <a:endParaRPr lang="zh-CN" altLang="zh-CN" sz="1050" kern="100" dirty="0">
              <a:effectLst/>
              <a:latin typeface="宋体"/>
              <a:cs typeface="Courier New"/>
            </a:endParaRPr>
          </a:p>
        </p:txBody>
      </p:sp>
      <p:sp>
        <p:nvSpPr>
          <p:cNvPr id="6" name="TextBox 5"/>
          <p:cNvSpPr txBox="1"/>
          <p:nvPr/>
        </p:nvSpPr>
        <p:spPr>
          <a:xfrm>
            <a:off x="334566" y="523725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0" name="TextBox 19">
            <a:hlinkClick r:id="rId5" action="ppaction://hlinksldjump"/>
          </p:cNvPr>
          <p:cNvSpPr txBox="1"/>
          <p:nvPr/>
        </p:nvSpPr>
        <p:spPr>
          <a:xfrm>
            <a:off x="8448496" y="6397923"/>
            <a:ext cx="1584000" cy="461665"/>
          </a:xfrm>
          <a:prstGeom prst="rect">
            <a:avLst/>
          </a:prstGeom>
          <a:solidFill>
            <a:srgbClr val="B4C7E7"/>
          </a:solidFill>
        </p:spPr>
        <p:txBody>
          <a:bodyPr wrap="square" rtlCol="0">
            <a:spAutoFit/>
          </a:bodyPr>
          <a:lstStyle/>
          <a:p>
            <a:pPr algn="ctr"/>
            <a:r>
              <a:rPr lang="zh-CN" altLang="zh-CN" dirty="0">
                <a:solidFill>
                  <a:schemeClr val="bg1"/>
                </a:solidFill>
                <a:latin typeface="+mj-ea"/>
                <a:ea typeface="+mj-ea"/>
                <a:cs typeface="Times New Roman" panose="02020603050405020304" pitchFamily="18" charset="0"/>
              </a:rPr>
              <a:t>易错提醒</a:t>
            </a:r>
            <a:endParaRPr lang="zh-CN" altLang="en-US" dirty="0">
              <a:solidFill>
                <a:schemeClr val="bg1"/>
              </a:solidFill>
              <a:latin typeface="+mj-ea"/>
              <a:ea typeface="+mj-ea"/>
              <a:cs typeface="Times New Roman" panose="02020603050405020304" pitchFamily="18" charset="0"/>
            </a:endParaRPr>
          </a:p>
        </p:txBody>
      </p:sp>
      <p:sp>
        <p:nvSpPr>
          <p:cNvPr id="21" name="矩形 20"/>
          <p:cNvSpPr/>
          <p:nvPr/>
        </p:nvSpPr>
        <p:spPr>
          <a:xfrm>
            <a:off x="3925441" y="3655343"/>
            <a:ext cx="2664296" cy="769417"/>
          </a:xfrm>
          <a:prstGeom prst="rect">
            <a:avLst/>
          </a:prstGeom>
        </p:spPr>
        <p:txBody>
          <a:bodyPr wrap="square" lIns="121898" tIns="60948" rIns="121898" bIns="60948">
            <a:spAutoFit/>
          </a:bodyPr>
          <a:lstStyle/>
          <a:p>
            <a:pPr lvl="0" algn="just">
              <a:lnSpc>
                <a:spcPct val="150000"/>
              </a:lnSpc>
            </a:pPr>
            <a:r>
              <a:rPr lang="zh-CN" altLang="zh-CN" sz="2800" kern="100" dirty="0" smtClean="0">
                <a:solidFill>
                  <a:prstClr val="black"/>
                </a:solidFill>
                <a:latin typeface="Times New Roman"/>
                <a:ea typeface="华文细黑"/>
                <a:cs typeface="Times New Roman"/>
              </a:rPr>
              <a:t>的</a:t>
            </a:r>
            <a:r>
              <a:rPr lang="zh-CN" altLang="zh-CN" sz="2800" kern="100" dirty="0">
                <a:solidFill>
                  <a:prstClr val="black"/>
                </a:solidFill>
                <a:latin typeface="Times New Roman"/>
                <a:ea typeface="华文细黑"/>
                <a:cs typeface="Times New Roman"/>
              </a:rPr>
              <a:t>熔、沸点低</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1650614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05458"/>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分子间存在氢键</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，使氟化氢分子间作用力增大，所以氟化氢的沸点较高，</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邻</a:t>
            </a:r>
            <a:r>
              <a:rPr lang="zh-CN" altLang="zh-CN" sz="2800" kern="100" dirty="0">
                <a:latin typeface="Times New Roman"/>
                <a:ea typeface="华文细黑"/>
                <a:cs typeface="Times New Roman"/>
              </a:rPr>
              <a:t>羟基苯甲醛可形成分子内氢键，而对羟基苯甲醛可形成分子间氢键，所以邻羟基苯甲醛的熔、沸点比对羟基苯甲醛的熔、沸点低，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氨水</a:t>
            </a:r>
            <a:r>
              <a:rPr lang="zh-CN" altLang="zh-CN" sz="2800" kern="100" dirty="0">
                <a:latin typeface="Times New Roman"/>
                <a:ea typeface="华文细黑"/>
                <a:cs typeface="Times New Roman"/>
              </a:rPr>
              <a:t>中氨分子之间、水分子之间以及氨分子与水分子之间都存在氢键，</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氢键</a:t>
            </a:r>
            <a:r>
              <a:rPr lang="zh-CN" altLang="zh-CN" sz="2800" kern="100" dirty="0">
                <a:latin typeface="Times New Roman"/>
                <a:ea typeface="华文细黑"/>
                <a:cs typeface="Times New Roman"/>
              </a:rPr>
              <a:t>具有一定的方向性，但不是一定在一条直线上，如</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错误。</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84721" y="4213283"/>
            <a:ext cx="1851400" cy="968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a:hlinkClick r:id="rId3"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zh-CN" dirty="0">
                <a:solidFill>
                  <a:schemeClr val="bg1"/>
                </a:solidFill>
                <a:latin typeface="+mj-ea"/>
                <a:ea typeface="+mj-ea"/>
                <a:cs typeface="Times New Roman" panose="02020603050405020304" pitchFamily="18" charset="0"/>
              </a:rPr>
              <a:t>易错提醒</a:t>
            </a:r>
            <a:endParaRPr lang="zh-CN" altLang="en-US" dirty="0">
              <a:solidFill>
                <a:schemeClr val="bg1"/>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xmlns="" val="82948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blinds(horizontal)">
                                      <p:cBhvr>
                                        <p:cTn id="22" dur="75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06574" y="584465"/>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易错提醒　</a:t>
            </a:r>
            <a:r>
              <a:rPr lang="zh-CN" altLang="zh-CN" sz="2800" kern="100" dirty="0">
                <a:latin typeface="Times New Roman"/>
                <a:ea typeface="华文细黑"/>
                <a:cs typeface="Times New Roman"/>
              </a:rPr>
              <a:t>形成氢键</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的三个原子不一定在一条直线上；分子内氢键使物质的熔、沸点降低，而分子间氢键使物质的熔、沸点升高。</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350212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566" y="368309"/>
            <a:ext cx="75608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smtClean="0">
                <a:latin typeface="Times New Roman"/>
                <a:ea typeface="华文细黑"/>
                <a:cs typeface="Courier New"/>
              </a:rPr>
              <a:t>.</a:t>
            </a:r>
            <a:r>
              <a:rPr lang="zh-CN" altLang="en-US" sz="2800" kern="100" dirty="0" smtClean="0">
                <a:latin typeface="Times New Roman"/>
                <a:ea typeface="华文细黑"/>
                <a:cs typeface="Courier New"/>
              </a:rPr>
              <a:t>右</a:t>
            </a: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四条曲线分别表示第</a:t>
            </a:r>
            <a:r>
              <a:rPr lang="en-US" altLang="zh-CN" sz="2800" kern="100" dirty="0" err="1">
                <a:latin typeface="宋体"/>
                <a:ea typeface="华文细黑"/>
                <a:cs typeface="Times New Roman"/>
              </a:rPr>
              <a:t>Ⅳ</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族元素的气态氢化物的沸点，其中表示第</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族元素气态氢化物的沸点的是曲线</a:t>
            </a:r>
            <a:r>
              <a:rPr lang="en-US" altLang="zh-CN" sz="2800" kern="100" dirty="0" smtClean="0">
                <a:latin typeface="Times New Roman"/>
                <a:ea typeface="华文细黑"/>
                <a:cs typeface="Courier New"/>
              </a:rPr>
              <a:t>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表示第</a:t>
            </a:r>
            <a:r>
              <a:rPr lang="en-US" altLang="zh-CN" sz="2800" kern="100" dirty="0" err="1">
                <a:latin typeface="宋体"/>
                <a:ea typeface="华文细黑"/>
                <a:cs typeface="Times New Roman"/>
              </a:rPr>
              <a:t>Ⅳ</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族元素气态氢化物的沸点的是曲线</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同一主族中第三、四、五周期元素的气态氢化物的沸点依次升高，其原因</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pic>
        <p:nvPicPr>
          <p:cNvPr id="9218" name="Picture 2" descr="F2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111430" y="607525"/>
            <a:ext cx="3691474" cy="4441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1208187" y="2403583"/>
            <a:ext cx="404278" cy="523220"/>
          </a:xfrm>
          <a:prstGeom prst="rect">
            <a:avLst/>
          </a:prstGeom>
        </p:spPr>
        <p:txBody>
          <a:bodyPr wrap="none">
            <a:spAutoFit/>
          </a:bodyPr>
          <a:lstStyle/>
          <a:p>
            <a:r>
              <a:rPr lang="en-US" altLang="zh-CN" sz="2800" i="1" kern="100" dirty="0">
                <a:solidFill>
                  <a:srgbClr val="C00000"/>
                </a:solidFill>
                <a:latin typeface="Times New Roman"/>
                <a:ea typeface="华文细黑"/>
              </a:rPr>
              <a:t>A</a:t>
            </a:r>
            <a:endParaRPr lang="zh-CN" altLang="en-US" sz="2800" dirty="0"/>
          </a:p>
        </p:txBody>
      </p:sp>
      <p:sp>
        <p:nvSpPr>
          <p:cNvPr id="12" name="矩形 11"/>
          <p:cNvSpPr/>
          <p:nvPr/>
        </p:nvSpPr>
        <p:spPr>
          <a:xfrm>
            <a:off x="1915963" y="3042130"/>
            <a:ext cx="444352" cy="523220"/>
          </a:xfrm>
          <a:prstGeom prst="rect">
            <a:avLst/>
          </a:prstGeom>
        </p:spPr>
        <p:txBody>
          <a:bodyPr wrap="none">
            <a:spAutoFit/>
          </a:bodyPr>
          <a:lstStyle/>
          <a:p>
            <a:r>
              <a:rPr lang="en-US" altLang="zh-CN" sz="2800" i="1" kern="100" dirty="0">
                <a:solidFill>
                  <a:srgbClr val="C00000"/>
                </a:solidFill>
                <a:latin typeface="Times New Roman"/>
                <a:ea typeface="华文细黑"/>
              </a:rPr>
              <a:t>D</a:t>
            </a:r>
            <a:endParaRPr lang="zh-CN" altLang="en-US" sz="2800" dirty="0"/>
          </a:p>
        </p:txBody>
      </p:sp>
      <p:sp>
        <p:nvSpPr>
          <p:cNvPr id="5" name="矩形 4"/>
          <p:cNvSpPr/>
          <p:nvPr/>
        </p:nvSpPr>
        <p:spPr>
          <a:xfrm>
            <a:off x="7145168" y="3704946"/>
            <a:ext cx="543739"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组</a:t>
            </a:r>
            <a:endParaRPr lang="zh-CN" altLang="en-US" sz="2800" dirty="0"/>
          </a:p>
        </p:txBody>
      </p:sp>
      <p:sp>
        <p:nvSpPr>
          <p:cNvPr id="15" name="矩形 14"/>
          <p:cNvSpPr/>
          <p:nvPr/>
        </p:nvSpPr>
        <p:spPr>
          <a:xfrm>
            <a:off x="353616" y="4147716"/>
            <a:ext cx="7560840" cy="1333161"/>
          </a:xfrm>
          <a:prstGeom prst="rect">
            <a:avLst/>
          </a:prstGeom>
        </p:spPr>
        <p:txBody>
          <a:bodyPr wrap="square" lIns="121898" tIns="60948" rIns="121898" bIns="60948">
            <a:spAutoFit/>
          </a:bodyPr>
          <a:lstStyle/>
          <a:p>
            <a:pPr algn="just">
              <a:lnSpc>
                <a:spcPct val="150000"/>
              </a:lnSpc>
              <a:spcAft>
                <a:spcPts val="0"/>
              </a:spcAft>
            </a:pPr>
            <a:r>
              <a:rPr lang="zh-CN" altLang="en-US" sz="2800" kern="100" dirty="0">
                <a:solidFill>
                  <a:srgbClr val="C00000"/>
                </a:solidFill>
                <a:latin typeface="Times New Roman"/>
                <a:ea typeface="华文细黑"/>
                <a:cs typeface="Times New Roman"/>
              </a:rPr>
              <a:t>成</a:t>
            </a:r>
            <a:r>
              <a:rPr lang="zh-CN" altLang="zh-CN" sz="2800" kern="100" dirty="0" smtClean="0">
                <a:solidFill>
                  <a:srgbClr val="C00000"/>
                </a:solidFill>
                <a:latin typeface="Times New Roman"/>
                <a:ea typeface="华文细黑"/>
                <a:cs typeface="Times New Roman"/>
              </a:rPr>
              <a:t>和</a:t>
            </a:r>
            <a:r>
              <a:rPr lang="zh-CN" altLang="zh-CN" sz="2800" kern="100" dirty="0">
                <a:solidFill>
                  <a:srgbClr val="C00000"/>
                </a:solidFill>
                <a:latin typeface="Times New Roman"/>
                <a:ea typeface="华文细黑"/>
                <a:cs typeface="Times New Roman"/>
              </a:rPr>
              <a:t>结构相似，相对分子质量越大，范德华力越大，沸点升高</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6173633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12" grpId="0"/>
      <p:bldP spid="12" grpId="1"/>
      <p:bldP spid="5" grpId="0"/>
      <p:bldP spid="5" grpId="1"/>
      <p:bldP spid="15" grpId="0"/>
      <p:bldP spid="1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8" name="矩形 7"/>
          <p:cNvSpPr/>
          <p:nvPr/>
        </p:nvSpPr>
        <p:spPr>
          <a:xfrm>
            <a:off x="262558" y="549474"/>
            <a:ext cx="7704856" cy="4001071"/>
          </a:xfrm>
          <a:prstGeom prst="rect">
            <a:avLst/>
          </a:prstGeom>
        </p:spPr>
        <p:txBody>
          <a:bodyPr wrap="square" lIns="121898" tIns="60948" rIns="121898" bIns="60948">
            <a:spAutoFit/>
          </a:bodyPr>
          <a:lstStyle/>
          <a:p>
            <a:pPr algn="just">
              <a:lnSpc>
                <a:spcPct val="150000"/>
              </a:lnSpc>
              <a:spcAft>
                <a:spcPts val="0"/>
              </a:spcAft>
            </a:pP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曲线中第二周期元素的气态氢化物的沸点显著高于第三周期元素气态氢化物的沸点，其原因是</a:t>
            </a:r>
            <a:r>
              <a:rPr lang="en-US" altLang="zh-CN" sz="2800" kern="100" dirty="0" smtClean="0">
                <a:latin typeface="Times New Roman"/>
                <a:ea typeface="华文细黑"/>
                <a:cs typeface="Courier New"/>
              </a:rPr>
              <a:t>____________________________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如果把这些氢化物分子间存在的主要影响沸点的相互作用表示为</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元素一般具有的特点是</a:t>
            </a:r>
            <a:r>
              <a:rPr lang="en-US" altLang="zh-CN" sz="2800" kern="100" dirty="0" smtClean="0">
                <a:latin typeface="Times New Roman"/>
                <a:ea typeface="华文细黑"/>
                <a:cs typeface="Courier New"/>
              </a:rPr>
              <a:t>____________________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947739" y="1927037"/>
            <a:ext cx="5155579" cy="523220"/>
          </a:xfrm>
          <a:prstGeom prst="rect">
            <a:avLst/>
          </a:prstGeom>
        </p:spPr>
        <p:txBody>
          <a:bodyPr wrap="none">
            <a:spAutoFit/>
          </a:bodyPr>
          <a:lstStyle/>
          <a:p>
            <a:r>
              <a:rPr lang="en-US" altLang="zh-CN" sz="2800" kern="100" dirty="0">
                <a:solidFill>
                  <a:srgbClr val="C00000"/>
                </a:solidFill>
                <a:latin typeface="Times New Roman"/>
                <a:ea typeface="华文细黑"/>
              </a:rPr>
              <a:t>H</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HF</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NH</a:t>
            </a:r>
            <a:r>
              <a:rPr lang="en-US" altLang="zh-CN" sz="2800" kern="100" baseline="-25000" dirty="0">
                <a:solidFill>
                  <a:srgbClr val="C00000"/>
                </a:solidFill>
                <a:latin typeface="Times New Roman"/>
                <a:ea typeface="华文细黑"/>
              </a:rPr>
              <a:t>3</a:t>
            </a:r>
            <a:r>
              <a:rPr lang="zh-CN" altLang="zh-CN" sz="2800" kern="100" dirty="0">
                <a:solidFill>
                  <a:srgbClr val="C00000"/>
                </a:solidFill>
                <a:latin typeface="Times New Roman"/>
                <a:ea typeface="华文细黑"/>
                <a:cs typeface="Times New Roman"/>
              </a:rPr>
              <a:t>分子间存在氢键</a:t>
            </a:r>
            <a:endParaRPr lang="zh-CN" altLang="en-US" sz="2800" dirty="0"/>
          </a:p>
        </p:txBody>
      </p:sp>
      <p:sp>
        <p:nvSpPr>
          <p:cNvPr id="11" name="矩形 10"/>
          <p:cNvSpPr/>
          <p:nvPr/>
        </p:nvSpPr>
        <p:spPr>
          <a:xfrm>
            <a:off x="1361728" y="3842678"/>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电负性大，原子半径小</a:t>
            </a:r>
            <a:endParaRPr lang="zh-CN" altLang="en-US" sz="2800" dirty="0"/>
          </a:p>
        </p:txBody>
      </p:sp>
      <p:sp>
        <p:nvSpPr>
          <p:cNvPr id="7" name="TextBox 6">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2" name="Picture 2" descr="F2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111430" y="607525"/>
            <a:ext cx="3691474" cy="4441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919832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6574" y="549474"/>
            <a:ext cx="1116124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err="1">
                <a:latin typeface="宋体"/>
                <a:ea typeface="华文细黑"/>
                <a:cs typeface="Times New Roman"/>
              </a:rPr>
              <a:t>Ⅳ</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族第二周期元素的气态氢化物沸点最高的是水，最低的是甲烷；由图可知，</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曲线中表示</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族元素气态氢化物沸点的是曲线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；表示</a:t>
            </a:r>
            <a:r>
              <a:rPr lang="en-US" altLang="zh-CN" sz="2800" kern="100" dirty="0" err="1">
                <a:latin typeface="宋体"/>
                <a:ea typeface="华文细黑"/>
                <a:cs typeface="Times New Roman"/>
              </a:rPr>
              <a:t>Ⅳ</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族元素气态氢化物沸点的是曲线</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。同一族中第三、四、五周期元素的气态氢化物中分子间的范德华力依次增大，所以沸点依次升高。</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曲线中第二周期元素的气态氢化物中都存在氢键，所以它们的沸点显著高于第三周期元素气态氢化物的沸点。</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509046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9" name="TextBox 8"/>
            <p:cNvSpPr txBox="1"/>
            <p:nvPr/>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550590" y="837506"/>
            <a:ext cx="11161240" cy="68862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范德华力、氢键及共价键的比较</a:t>
            </a:r>
          </a:p>
        </p:txBody>
      </p:sp>
      <p:graphicFrame>
        <p:nvGraphicFramePr>
          <p:cNvPr id="3" name="表格 2"/>
          <p:cNvGraphicFramePr>
            <a:graphicFrameLocks noGrp="1"/>
          </p:cNvGraphicFramePr>
          <p:nvPr>
            <p:extLst>
              <p:ext uri="{D42A27DB-BD31-4B8C-83A1-F6EECF244321}">
                <p14:modId xmlns:p14="http://schemas.microsoft.com/office/powerpoint/2010/main" xmlns="" val="3256423060"/>
              </p:ext>
            </p:extLst>
          </p:nvPr>
        </p:nvGraphicFramePr>
        <p:xfrm>
          <a:off x="334566" y="1734293"/>
          <a:ext cx="11593289" cy="4647829"/>
        </p:xfrm>
        <a:graphic>
          <a:graphicData uri="http://schemas.openxmlformats.org/drawingml/2006/table">
            <a:tbl>
              <a:tblPr/>
              <a:tblGrid>
                <a:gridCol w="1584177"/>
                <a:gridCol w="3600400"/>
                <a:gridCol w="4392488"/>
                <a:gridCol w="2016224"/>
              </a:tblGrid>
              <a:tr h="326002">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zh-CN" sz="2800" kern="100" baseline="0">
                          <a:effectLst/>
                          <a:latin typeface="Times New Roman"/>
                          <a:ea typeface="华文细黑"/>
                          <a:cs typeface="Times New Roman"/>
                        </a:rPr>
                        <a:t>范德华力</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氢键</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共价键</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3742">
                <a:tc>
                  <a:txBody>
                    <a:bodyPr/>
                    <a:lstStyle/>
                    <a:p>
                      <a:pPr algn="ctr">
                        <a:lnSpc>
                          <a:spcPct val="150000"/>
                        </a:lnSpc>
                        <a:spcAft>
                          <a:spcPts val="0"/>
                        </a:spcAft>
                      </a:pPr>
                      <a:r>
                        <a:rPr lang="zh-CN" sz="2800" kern="100" baseline="0">
                          <a:effectLst/>
                          <a:latin typeface="Times New Roman"/>
                          <a:ea typeface="华文细黑"/>
                          <a:cs typeface="Times New Roman"/>
                        </a:rPr>
                        <a:t>概念</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baseline="0" dirty="0">
                          <a:effectLst/>
                          <a:latin typeface="Times New Roman"/>
                          <a:ea typeface="华文细黑"/>
                          <a:cs typeface="Times New Roman"/>
                        </a:rPr>
                        <a:t>物质分子之间普遍</a:t>
                      </a:r>
                      <a:r>
                        <a:rPr lang="zh-CN" sz="2800" kern="100" baseline="0" dirty="0" smtClean="0">
                          <a:effectLst/>
                          <a:latin typeface="Times New Roman"/>
                          <a:ea typeface="华文细黑"/>
                          <a:cs typeface="Times New Roman"/>
                        </a:rPr>
                        <a:t>存</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在</a:t>
                      </a:r>
                      <a:r>
                        <a:rPr lang="zh-CN" sz="2800" kern="100" baseline="0" dirty="0">
                          <a:effectLst/>
                          <a:latin typeface="Times New Roman"/>
                          <a:ea typeface="华文细黑"/>
                          <a:cs typeface="Times New Roman"/>
                        </a:rPr>
                        <a:t>的一种相互作用力</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baseline="0" dirty="0">
                          <a:effectLst/>
                          <a:latin typeface="Times New Roman"/>
                          <a:ea typeface="华文细黑"/>
                          <a:cs typeface="Times New Roman"/>
                        </a:rPr>
                        <a:t>已经与电负性很大的</a:t>
                      </a:r>
                      <a:r>
                        <a:rPr lang="zh-CN" sz="2800" kern="100" baseline="0" dirty="0" smtClean="0">
                          <a:effectLst/>
                          <a:latin typeface="Times New Roman"/>
                          <a:ea typeface="华文细黑"/>
                          <a:cs typeface="Times New Roman"/>
                        </a:rPr>
                        <a:t>原子</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形成</a:t>
                      </a:r>
                      <a:r>
                        <a:rPr lang="zh-CN" sz="2800" kern="100" baseline="0" dirty="0">
                          <a:effectLst/>
                          <a:latin typeface="Times New Roman"/>
                          <a:ea typeface="华文细黑"/>
                          <a:cs typeface="Times New Roman"/>
                        </a:rPr>
                        <a:t>共价键的氢原子与</a:t>
                      </a:r>
                      <a:r>
                        <a:rPr lang="zh-CN" sz="2800" kern="100" baseline="0" dirty="0" smtClean="0">
                          <a:effectLst/>
                          <a:latin typeface="Times New Roman"/>
                          <a:ea typeface="华文细黑"/>
                          <a:cs typeface="Times New Roman"/>
                        </a:rPr>
                        <a:t>另</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一</a:t>
                      </a:r>
                      <a:r>
                        <a:rPr lang="zh-CN" sz="2800" kern="100" baseline="0" dirty="0">
                          <a:effectLst/>
                          <a:latin typeface="Times New Roman"/>
                          <a:ea typeface="华文细黑"/>
                          <a:cs typeface="Times New Roman"/>
                        </a:rPr>
                        <a:t>个分子中电负性很大</a:t>
                      </a:r>
                      <a:r>
                        <a:rPr lang="zh-CN" sz="2800" kern="100" baseline="0" dirty="0" smtClean="0">
                          <a:effectLst/>
                          <a:latin typeface="Times New Roman"/>
                          <a:ea typeface="华文细黑"/>
                          <a:cs typeface="Times New Roman"/>
                        </a:rPr>
                        <a:t>的</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原子</a:t>
                      </a:r>
                      <a:r>
                        <a:rPr lang="zh-CN" sz="2800" kern="100" baseline="0" dirty="0">
                          <a:effectLst/>
                          <a:latin typeface="Times New Roman"/>
                          <a:ea typeface="华文细黑"/>
                          <a:cs typeface="Times New Roman"/>
                        </a:rPr>
                        <a:t>之间的作用力</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baseline="0" dirty="0">
                          <a:effectLst/>
                          <a:latin typeface="Times New Roman"/>
                          <a:ea typeface="华文细黑"/>
                          <a:cs typeface="Times New Roman"/>
                        </a:rPr>
                        <a:t>原子间</a:t>
                      </a:r>
                      <a:r>
                        <a:rPr lang="zh-CN" sz="2800" kern="100" baseline="0" dirty="0" smtClean="0">
                          <a:effectLst/>
                          <a:latin typeface="Times New Roman"/>
                          <a:ea typeface="华文细黑"/>
                          <a:cs typeface="Times New Roman"/>
                        </a:rPr>
                        <a:t>通过</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共</a:t>
                      </a:r>
                      <a:r>
                        <a:rPr lang="zh-CN" sz="2800" kern="100" baseline="0" dirty="0">
                          <a:effectLst/>
                          <a:latin typeface="Times New Roman"/>
                          <a:ea typeface="华文细黑"/>
                          <a:cs typeface="Times New Roman"/>
                        </a:rPr>
                        <a:t>用</a:t>
                      </a:r>
                      <a:r>
                        <a:rPr lang="zh-CN" sz="2800" kern="100" baseline="0" dirty="0" smtClean="0">
                          <a:effectLst/>
                          <a:latin typeface="Times New Roman"/>
                          <a:ea typeface="华文细黑"/>
                          <a:cs typeface="Times New Roman"/>
                        </a:rPr>
                        <a:t>电子对</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所</a:t>
                      </a:r>
                      <a:r>
                        <a:rPr lang="zh-CN" sz="2800" kern="100" baseline="0" dirty="0">
                          <a:effectLst/>
                          <a:latin typeface="Times New Roman"/>
                          <a:ea typeface="华文细黑"/>
                          <a:cs typeface="Times New Roman"/>
                        </a:rPr>
                        <a:t>形成的</a:t>
                      </a:r>
                      <a:r>
                        <a:rPr lang="zh-CN" sz="2800" kern="100" baseline="0" dirty="0" smtClean="0">
                          <a:effectLst/>
                          <a:latin typeface="Times New Roman"/>
                          <a:ea typeface="华文细黑"/>
                          <a:cs typeface="Times New Roman"/>
                        </a:rPr>
                        <a:t>相</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互作用</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4007">
                <a:tc>
                  <a:txBody>
                    <a:bodyPr/>
                    <a:lstStyle/>
                    <a:p>
                      <a:pPr algn="ctr">
                        <a:lnSpc>
                          <a:spcPct val="150000"/>
                        </a:lnSpc>
                        <a:spcAft>
                          <a:spcPts val="0"/>
                        </a:spcAft>
                      </a:pPr>
                      <a:r>
                        <a:rPr lang="zh-CN" sz="2800" kern="100" baseline="0" dirty="0" smtClean="0">
                          <a:effectLst/>
                          <a:latin typeface="Times New Roman"/>
                          <a:ea typeface="华文细黑"/>
                          <a:cs typeface="Times New Roman"/>
                        </a:rPr>
                        <a:t>作用微粒</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分子或原子</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稀有气体</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氢原子、电负性很大的原子</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原子</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09133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331743585"/>
              </p:ext>
            </p:extLst>
          </p:nvPr>
        </p:nvGraphicFramePr>
        <p:xfrm>
          <a:off x="478582" y="1053530"/>
          <a:ext cx="11377264" cy="4680520"/>
        </p:xfrm>
        <a:graphic>
          <a:graphicData uri="http://schemas.openxmlformats.org/drawingml/2006/table">
            <a:tbl>
              <a:tblPr/>
              <a:tblGrid>
                <a:gridCol w="1584176"/>
                <a:gridCol w="3456384"/>
                <a:gridCol w="3456384"/>
                <a:gridCol w="2880320"/>
              </a:tblGrid>
              <a:tr h="936104">
                <a:tc>
                  <a:txBody>
                    <a:bodyPr/>
                    <a:lstStyle/>
                    <a:p>
                      <a:pPr algn="ctr">
                        <a:lnSpc>
                          <a:spcPct val="150000"/>
                        </a:lnSpc>
                        <a:spcAft>
                          <a:spcPts val="0"/>
                        </a:spcAft>
                      </a:pPr>
                      <a:r>
                        <a:rPr lang="zh-CN" sz="2800" kern="100" baseline="0" dirty="0" smtClean="0">
                          <a:effectLst/>
                          <a:latin typeface="Times New Roman"/>
                          <a:ea typeface="华文细黑"/>
                          <a:cs typeface="Times New Roman"/>
                        </a:rPr>
                        <a:t>强度比较</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pPr>
                      <a:r>
                        <a:rPr lang="zh-CN" sz="2800" kern="100" baseline="0">
                          <a:effectLst/>
                          <a:latin typeface="Times New Roman"/>
                          <a:ea typeface="华文细黑"/>
                          <a:cs typeface="Times New Roman"/>
                        </a:rPr>
                        <a:t>共价键</a:t>
                      </a:r>
                      <a:r>
                        <a:rPr lang="en-US" sz="2800" kern="100" baseline="0">
                          <a:effectLst/>
                          <a:latin typeface="Times New Roman"/>
                          <a:ea typeface="华文细黑"/>
                          <a:cs typeface="Courier New"/>
                        </a:rPr>
                        <a:t>&gt;</a:t>
                      </a:r>
                      <a:r>
                        <a:rPr lang="zh-CN" sz="2800" kern="100" baseline="0">
                          <a:effectLst/>
                          <a:latin typeface="Times New Roman"/>
                          <a:ea typeface="华文细黑"/>
                          <a:cs typeface="Times New Roman"/>
                        </a:rPr>
                        <a:t>氢键</a:t>
                      </a:r>
                      <a:r>
                        <a:rPr lang="en-US" sz="2800" kern="100" baseline="0">
                          <a:effectLst/>
                          <a:latin typeface="Times New Roman"/>
                          <a:ea typeface="华文细黑"/>
                          <a:cs typeface="Courier New"/>
                        </a:rPr>
                        <a:t>&gt;</a:t>
                      </a:r>
                      <a:r>
                        <a:rPr lang="zh-CN" sz="2800" kern="100" baseline="0">
                          <a:effectLst/>
                          <a:latin typeface="Times New Roman"/>
                          <a:ea typeface="华文细黑"/>
                          <a:cs typeface="Times New Roman"/>
                        </a:rPr>
                        <a:t>范德华力</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3744416">
                <a:tc>
                  <a:txBody>
                    <a:bodyPr/>
                    <a:lstStyle/>
                    <a:p>
                      <a:pPr algn="ctr">
                        <a:lnSpc>
                          <a:spcPct val="150000"/>
                        </a:lnSpc>
                        <a:spcAft>
                          <a:spcPts val="0"/>
                        </a:spcAft>
                      </a:pPr>
                      <a:r>
                        <a:rPr lang="zh-CN" sz="2800" kern="100" baseline="0" dirty="0" smtClean="0">
                          <a:effectLst/>
                          <a:latin typeface="Times New Roman"/>
                          <a:ea typeface="华文细黑"/>
                          <a:cs typeface="Times New Roman"/>
                        </a:rPr>
                        <a:t>影响强度的因素</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en-US" sz="2800" kern="100" baseline="0" dirty="0">
                          <a:effectLst/>
                          <a:latin typeface="宋体"/>
                          <a:ea typeface="华文细黑"/>
                          <a:cs typeface="Times New Roman"/>
                        </a:rPr>
                        <a:t>①</a:t>
                      </a:r>
                      <a:r>
                        <a:rPr lang="zh-CN" sz="2800" kern="100" baseline="0" dirty="0">
                          <a:effectLst/>
                          <a:latin typeface="Times New Roman"/>
                          <a:ea typeface="华文细黑"/>
                          <a:cs typeface="Times New Roman"/>
                        </a:rPr>
                        <a:t>随着分子极性的</a:t>
                      </a:r>
                      <a:r>
                        <a:rPr lang="zh-CN" sz="2800" kern="100" baseline="0" dirty="0" smtClean="0">
                          <a:effectLst/>
                          <a:latin typeface="Times New Roman"/>
                          <a:ea typeface="华文细黑"/>
                          <a:cs typeface="Times New Roman"/>
                        </a:rPr>
                        <a:t>增</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大</a:t>
                      </a:r>
                      <a:r>
                        <a:rPr lang="zh-CN" sz="2800" kern="100" baseline="0" dirty="0">
                          <a:effectLst/>
                          <a:latin typeface="Times New Roman"/>
                          <a:ea typeface="华文细黑"/>
                          <a:cs typeface="Times New Roman"/>
                        </a:rPr>
                        <a:t>而增大；</a:t>
                      </a:r>
                      <a:endParaRPr lang="zh-CN" sz="2800" kern="100" baseline="0" dirty="0">
                        <a:effectLst/>
                        <a:latin typeface="宋体"/>
                        <a:cs typeface="Courier New"/>
                      </a:endParaRPr>
                    </a:p>
                    <a:p>
                      <a:pPr indent="72000" algn="l">
                        <a:lnSpc>
                          <a:spcPct val="150000"/>
                        </a:lnSpc>
                        <a:spcAft>
                          <a:spcPts val="0"/>
                        </a:spcAft>
                      </a:pPr>
                      <a:r>
                        <a:rPr lang="en-US" sz="2800" kern="100" baseline="0" dirty="0">
                          <a:effectLst/>
                          <a:latin typeface="宋体"/>
                          <a:ea typeface="华文细黑"/>
                          <a:cs typeface="Times New Roman"/>
                        </a:rPr>
                        <a:t>②</a:t>
                      </a:r>
                      <a:r>
                        <a:rPr lang="zh-CN" sz="2800" kern="100" baseline="0" dirty="0">
                          <a:effectLst/>
                          <a:latin typeface="Times New Roman"/>
                          <a:ea typeface="华文细黑"/>
                          <a:cs typeface="Times New Roman"/>
                        </a:rPr>
                        <a:t>组成和结构</a:t>
                      </a:r>
                      <a:r>
                        <a:rPr lang="zh-CN" sz="2800" kern="100" baseline="0" dirty="0" smtClean="0">
                          <a:effectLst/>
                          <a:latin typeface="Times New Roman"/>
                          <a:ea typeface="华文细黑"/>
                          <a:cs typeface="Times New Roman"/>
                        </a:rPr>
                        <a:t>相似的</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物质</a:t>
                      </a:r>
                      <a:r>
                        <a:rPr lang="zh-CN" sz="2800" kern="100" baseline="0" dirty="0">
                          <a:effectLst/>
                          <a:latin typeface="Times New Roman"/>
                          <a:ea typeface="华文细黑"/>
                          <a:cs typeface="Times New Roman"/>
                        </a:rPr>
                        <a:t>，相对分子</a:t>
                      </a:r>
                      <a:r>
                        <a:rPr lang="zh-CN" sz="2800" kern="100" baseline="0" dirty="0" smtClean="0">
                          <a:effectLst/>
                          <a:latin typeface="Times New Roman"/>
                          <a:ea typeface="华文细黑"/>
                          <a:cs typeface="Times New Roman"/>
                        </a:rPr>
                        <a:t>质量</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越</a:t>
                      </a:r>
                      <a:r>
                        <a:rPr lang="zh-CN" sz="2800" kern="100" baseline="0" dirty="0">
                          <a:effectLst/>
                          <a:latin typeface="Times New Roman"/>
                          <a:ea typeface="华文细黑"/>
                          <a:cs typeface="Times New Roman"/>
                        </a:rPr>
                        <a:t>大，范德华力越大</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baseline="0" dirty="0">
                          <a:effectLst/>
                          <a:latin typeface="Times New Roman"/>
                          <a:ea typeface="华文细黑"/>
                          <a:cs typeface="Times New Roman"/>
                        </a:rPr>
                        <a:t>对于</a:t>
                      </a:r>
                      <a:r>
                        <a:rPr lang="en-US" sz="2800" kern="100" baseline="0" dirty="0">
                          <a:effectLst/>
                          <a:latin typeface="Times New Roman"/>
                          <a:ea typeface="华文细黑"/>
                          <a:cs typeface="Courier New"/>
                        </a:rPr>
                        <a:t>A—H</a:t>
                      </a:r>
                      <a:r>
                        <a:rPr lang="en-US" sz="2800" kern="100" baseline="0" dirty="0">
                          <a:effectLst/>
                          <a:latin typeface="宋体"/>
                          <a:ea typeface="华文细黑"/>
                          <a:cs typeface="Times New Roman"/>
                        </a:rPr>
                        <a:t>…</a:t>
                      </a:r>
                      <a:r>
                        <a:rPr lang="en-US" sz="2800"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a:t>
                      </a:r>
                      <a:r>
                        <a:rPr lang="en-US" sz="2800" kern="100" baseline="0" dirty="0">
                          <a:effectLst/>
                          <a:latin typeface="Times New Roman"/>
                          <a:ea typeface="华文细黑"/>
                          <a:cs typeface="Courier New"/>
                        </a:rPr>
                        <a:t>A</a:t>
                      </a:r>
                      <a:r>
                        <a:rPr lang="zh-CN" sz="2800" kern="100" baseline="0" dirty="0" smtClean="0">
                          <a:effectLst/>
                          <a:latin typeface="Times New Roman"/>
                          <a:ea typeface="华文细黑"/>
                          <a:cs typeface="Times New Roman"/>
                        </a:rPr>
                        <a:t>、</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en-US" sz="2800" kern="100" baseline="0" dirty="0" smtClean="0">
                          <a:effectLst/>
                          <a:latin typeface="Times New Roman"/>
                          <a:ea typeface="华文细黑"/>
                          <a:cs typeface="Courier New"/>
                        </a:rPr>
                        <a:t>B</a:t>
                      </a:r>
                      <a:r>
                        <a:rPr lang="zh-CN" sz="2800" kern="100" baseline="0" dirty="0">
                          <a:effectLst/>
                          <a:latin typeface="Times New Roman"/>
                          <a:ea typeface="华文细黑"/>
                          <a:cs typeface="Times New Roman"/>
                        </a:rPr>
                        <a:t>的电负性越大，</a:t>
                      </a:r>
                      <a:r>
                        <a:rPr lang="en-US" sz="2800" kern="100" baseline="0" dirty="0">
                          <a:effectLst/>
                          <a:latin typeface="Times New Roman"/>
                          <a:ea typeface="华文细黑"/>
                          <a:cs typeface="Courier New"/>
                        </a:rPr>
                        <a:t>B</a:t>
                      </a:r>
                      <a:r>
                        <a:rPr lang="zh-CN" sz="2800" kern="100" baseline="0" dirty="0" smtClean="0">
                          <a:effectLst/>
                          <a:latin typeface="Times New Roman"/>
                          <a:ea typeface="华文细黑"/>
                          <a:cs typeface="Times New Roman"/>
                        </a:rPr>
                        <a:t>原</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子</a:t>
                      </a:r>
                      <a:r>
                        <a:rPr lang="zh-CN" sz="2800" kern="100" baseline="0" dirty="0">
                          <a:effectLst/>
                          <a:latin typeface="Times New Roman"/>
                          <a:ea typeface="华文细黑"/>
                          <a:cs typeface="Times New Roman"/>
                        </a:rPr>
                        <a:t>的半径越小，</a:t>
                      </a:r>
                      <a:r>
                        <a:rPr lang="zh-CN" sz="2800" kern="100" baseline="0" dirty="0" smtClean="0">
                          <a:effectLst/>
                          <a:latin typeface="Times New Roman"/>
                          <a:ea typeface="华文细黑"/>
                          <a:cs typeface="Times New Roman"/>
                        </a:rPr>
                        <a:t>作用</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力</a:t>
                      </a:r>
                      <a:r>
                        <a:rPr lang="zh-CN" sz="2800" kern="100" baseline="0" dirty="0">
                          <a:effectLst/>
                          <a:latin typeface="Times New Roman"/>
                          <a:ea typeface="华文细黑"/>
                          <a:cs typeface="Times New Roman"/>
                        </a:rPr>
                        <a:t>越大</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baseline="0" dirty="0">
                          <a:effectLst/>
                          <a:latin typeface="Times New Roman"/>
                          <a:ea typeface="华文细黑"/>
                          <a:cs typeface="Times New Roman"/>
                        </a:rPr>
                        <a:t>成键原子半径</a:t>
                      </a:r>
                      <a:r>
                        <a:rPr lang="zh-CN" sz="2800" kern="100" baseline="0" dirty="0" smtClean="0">
                          <a:effectLst/>
                          <a:latin typeface="Times New Roman"/>
                          <a:ea typeface="华文细黑"/>
                          <a:cs typeface="Times New Roman"/>
                        </a:rPr>
                        <a:t>越</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小</a:t>
                      </a:r>
                      <a:r>
                        <a:rPr lang="zh-CN" sz="2800" kern="100" baseline="0" dirty="0">
                          <a:effectLst/>
                          <a:latin typeface="Times New Roman"/>
                          <a:ea typeface="华文细黑"/>
                          <a:cs typeface="Times New Roman"/>
                        </a:rPr>
                        <a:t>，键长越短</a:t>
                      </a:r>
                      <a:r>
                        <a:rPr lang="zh-CN" sz="2800" kern="100" baseline="0" dirty="0" smtClean="0">
                          <a:effectLst/>
                          <a:latin typeface="Times New Roman"/>
                          <a:ea typeface="华文细黑"/>
                          <a:cs typeface="Times New Roman"/>
                        </a:rPr>
                        <a:t>，</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键能</a:t>
                      </a:r>
                      <a:r>
                        <a:rPr lang="zh-CN" sz="2800" kern="100" baseline="0" dirty="0">
                          <a:effectLst/>
                          <a:latin typeface="Times New Roman"/>
                          <a:ea typeface="华文细黑"/>
                          <a:cs typeface="Times New Roman"/>
                        </a:rPr>
                        <a:t>越大，共</a:t>
                      </a:r>
                      <a:r>
                        <a:rPr lang="zh-CN" sz="2800" kern="100" baseline="0" dirty="0" smtClean="0">
                          <a:effectLst/>
                          <a:latin typeface="Times New Roman"/>
                          <a:ea typeface="华文细黑"/>
                          <a:cs typeface="Times New Roman"/>
                        </a:rPr>
                        <a:t>价</a:t>
                      </a:r>
                      <a:endParaRPr lang="en-US" altLang="zh-CN" sz="2800" kern="100" baseline="0" dirty="0" smtClean="0">
                        <a:effectLst/>
                        <a:latin typeface="Times New Roman"/>
                        <a:ea typeface="华文细黑"/>
                        <a:cs typeface="Times New Roman"/>
                      </a:endParaRPr>
                    </a:p>
                    <a:p>
                      <a:pPr indent="72000" algn="l">
                        <a:lnSpc>
                          <a:spcPct val="150000"/>
                        </a:lnSpc>
                        <a:spcAft>
                          <a:spcPts val="0"/>
                        </a:spcAft>
                      </a:pPr>
                      <a:r>
                        <a:rPr lang="zh-CN" sz="2800" kern="100" baseline="0" dirty="0" smtClean="0">
                          <a:effectLst/>
                          <a:latin typeface="Times New Roman"/>
                          <a:ea typeface="华文细黑"/>
                          <a:cs typeface="Times New Roman"/>
                        </a:rPr>
                        <a:t>键</a:t>
                      </a:r>
                      <a:r>
                        <a:rPr lang="zh-CN" sz="2800" kern="100" baseline="0" dirty="0">
                          <a:effectLst/>
                          <a:latin typeface="Times New Roman"/>
                          <a:ea typeface="华文细黑"/>
                          <a:cs typeface="Times New Roman"/>
                        </a:rPr>
                        <a:t>越稳定</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496552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xmlns="" val="4175204675"/>
              </p:ext>
            </p:extLst>
          </p:nvPr>
        </p:nvGraphicFramePr>
        <p:xfrm>
          <a:off x="766614" y="837506"/>
          <a:ext cx="10873209" cy="4896544"/>
        </p:xfrm>
        <a:graphic>
          <a:graphicData uri="http://schemas.openxmlformats.org/drawingml/2006/table">
            <a:tbl>
              <a:tblPr/>
              <a:tblGrid>
                <a:gridCol w="923896"/>
                <a:gridCol w="3900640"/>
                <a:gridCol w="3240360"/>
                <a:gridCol w="2808313"/>
              </a:tblGrid>
              <a:tr h="4896544">
                <a:tc>
                  <a:txBody>
                    <a:bodyPr/>
                    <a:lstStyle/>
                    <a:p>
                      <a:pPr algn="ctr">
                        <a:lnSpc>
                          <a:spcPct val="150000"/>
                        </a:lnSpc>
                        <a:spcAft>
                          <a:spcPts val="0"/>
                        </a:spcAft>
                      </a:pPr>
                      <a:r>
                        <a:rPr lang="zh-CN" sz="2800" kern="100">
                          <a:effectLst/>
                          <a:latin typeface="Times New Roman"/>
                          <a:ea typeface="华文细黑"/>
                          <a:cs typeface="Times New Roman"/>
                        </a:rPr>
                        <a:t>对物</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质性</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质的</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影响</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en-US" sz="2800" kern="100" dirty="0">
                          <a:effectLst/>
                          <a:latin typeface="宋体"/>
                          <a:ea typeface="华文细黑"/>
                          <a:cs typeface="Times New Roman"/>
                        </a:rPr>
                        <a:t>①</a:t>
                      </a:r>
                      <a:r>
                        <a:rPr lang="zh-CN" sz="2800" kern="100" dirty="0">
                          <a:effectLst/>
                          <a:latin typeface="Times New Roman"/>
                          <a:ea typeface="华文细黑"/>
                          <a:cs typeface="Times New Roman"/>
                        </a:rPr>
                        <a:t>影响物质的熔点、</a:t>
                      </a:r>
                      <a:r>
                        <a:rPr lang="zh-CN" sz="2800" kern="100" dirty="0" smtClean="0">
                          <a:effectLst/>
                          <a:latin typeface="Times New Roman"/>
                          <a:ea typeface="华文细黑"/>
                          <a:cs typeface="Times New Roman"/>
                        </a:rPr>
                        <a:t>沸</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点</a:t>
                      </a:r>
                      <a:r>
                        <a:rPr lang="zh-CN" sz="2800" kern="100" dirty="0">
                          <a:effectLst/>
                          <a:latin typeface="Times New Roman"/>
                          <a:ea typeface="华文细黑"/>
                          <a:cs typeface="Times New Roman"/>
                        </a:rPr>
                        <a:t>、溶解度等物理性质；</a:t>
                      </a:r>
                      <a:endParaRPr lang="zh-CN" sz="2800" kern="100" dirty="0">
                        <a:effectLst/>
                        <a:latin typeface="宋体"/>
                        <a:cs typeface="Courier New"/>
                      </a:endParaRPr>
                    </a:p>
                    <a:p>
                      <a:pPr indent="72000" algn="l">
                        <a:lnSpc>
                          <a:spcPct val="150000"/>
                        </a:lnSpc>
                        <a:spcAft>
                          <a:spcPts val="0"/>
                        </a:spcAft>
                      </a:pPr>
                      <a:r>
                        <a:rPr lang="en-US" sz="2800" kern="100" dirty="0">
                          <a:effectLst/>
                          <a:latin typeface="宋体"/>
                          <a:ea typeface="华文细黑"/>
                          <a:cs typeface="Times New Roman"/>
                        </a:rPr>
                        <a:t>②</a:t>
                      </a:r>
                      <a:r>
                        <a:rPr lang="zh-CN" sz="2800" kern="100" dirty="0">
                          <a:effectLst/>
                          <a:latin typeface="Times New Roman"/>
                          <a:ea typeface="华文细黑"/>
                          <a:cs typeface="Times New Roman"/>
                        </a:rPr>
                        <a:t>组成和结构相似的</a:t>
                      </a:r>
                      <a:r>
                        <a:rPr lang="zh-CN" sz="2800" kern="100" dirty="0" smtClean="0">
                          <a:effectLst/>
                          <a:latin typeface="Times New Roman"/>
                          <a:ea typeface="华文细黑"/>
                          <a:cs typeface="Times New Roman"/>
                        </a:rPr>
                        <a:t>物</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质</a:t>
                      </a:r>
                      <a:r>
                        <a:rPr lang="zh-CN" sz="2800" kern="100" dirty="0">
                          <a:effectLst/>
                          <a:latin typeface="Times New Roman"/>
                          <a:ea typeface="华文细黑"/>
                          <a:cs typeface="Times New Roman"/>
                        </a:rPr>
                        <a:t>，随相对分子质量</a:t>
                      </a:r>
                      <a:r>
                        <a:rPr lang="zh-CN" sz="2800" kern="100" dirty="0" smtClean="0">
                          <a:effectLst/>
                          <a:latin typeface="Times New Roman"/>
                          <a:ea typeface="华文细黑"/>
                          <a:cs typeface="Times New Roman"/>
                        </a:rPr>
                        <a:t>的</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增大</a:t>
                      </a:r>
                      <a:r>
                        <a:rPr lang="zh-CN" sz="2800" kern="100" dirty="0">
                          <a:effectLst/>
                          <a:latin typeface="Times New Roman"/>
                          <a:ea typeface="华文细黑"/>
                          <a:cs typeface="Times New Roman"/>
                        </a:rPr>
                        <a:t>，物质的熔、</a:t>
                      </a:r>
                      <a:r>
                        <a:rPr lang="zh-CN" sz="2800" kern="100" dirty="0" smtClean="0">
                          <a:effectLst/>
                          <a:latin typeface="Times New Roman"/>
                          <a:ea typeface="华文细黑"/>
                          <a:cs typeface="Times New Roman"/>
                        </a:rPr>
                        <a:t>沸点</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升高</a:t>
                      </a:r>
                      <a:r>
                        <a:rPr lang="zh-CN" sz="2800" kern="100" dirty="0">
                          <a:effectLst/>
                          <a:latin typeface="Times New Roman"/>
                          <a:ea typeface="华文细黑"/>
                          <a:cs typeface="Times New Roman"/>
                        </a:rPr>
                        <a:t>，如</a:t>
                      </a:r>
                      <a:r>
                        <a:rPr lang="en-US" sz="2800" kern="100" dirty="0">
                          <a:effectLst/>
                          <a:latin typeface="Times New Roman"/>
                          <a:ea typeface="华文细黑"/>
                          <a:cs typeface="Courier New"/>
                        </a:rPr>
                        <a:t>F</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&lt;Cl</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&lt;Br</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&lt;I</a:t>
                      </a:r>
                      <a:r>
                        <a:rPr lang="en-US" sz="2800" kern="100" baseline="-25000" dirty="0">
                          <a:effectLst/>
                          <a:latin typeface="Times New Roman"/>
                          <a:ea typeface="华文细黑"/>
                          <a:cs typeface="Courier New"/>
                        </a:rPr>
                        <a:t>2</a:t>
                      </a:r>
                      <a:r>
                        <a:rPr lang="zh-CN" sz="2800" kern="100" dirty="0" smtClean="0">
                          <a:effectLst/>
                          <a:latin typeface="Times New Roman"/>
                          <a:ea typeface="华文细黑"/>
                          <a:cs typeface="Times New Roman"/>
                        </a:rPr>
                        <a:t>，</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en-US" sz="2800" kern="100" dirty="0" smtClean="0">
                          <a:effectLst/>
                          <a:latin typeface="Times New Roman"/>
                          <a:ea typeface="华文细黑"/>
                          <a:cs typeface="Courier New"/>
                        </a:rPr>
                        <a:t>CF</a:t>
                      </a:r>
                      <a:r>
                        <a:rPr lang="en-US" sz="2800" kern="100" baseline="-25000" dirty="0" smtClean="0">
                          <a:effectLst/>
                          <a:latin typeface="Times New Roman"/>
                          <a:ea typeface="华文细黑"/>
                          <a:cs typeface="Courier New"/>
                        </a:rPr>
                        <a:t>4</a:t>
                      </a:r>
                      <a:r>
                        <a:rPr lang="en-US" sz="2800" kern="100" dirty="0" smtClean="0">
                          <a:effectLst/>
                          <a:latin typeface="Times New Roman"/>
                          <a:ea typeface="华文细黑"/>
                          <a:cs typeface="Courier New"/>
                        </a:rPr>
                        <a:t>&lt;CCl</a:t>
                      </a:r>
                      <a:r>
                        <a:rPr lang="en-US" sz="2800" kern="100" baseline="-25000" dirty="0" smtClean="0">
                          <a:effectLst/>
                          <a:latin typeface="Times New Roman"/>
                          <a:ea typeface="华文细黑"/>
                          <a:cs typeface="Courier New"/>
                        </a:rPr>
                        <a:t>4</a:t>
                      </a:r>
                      <a:r>
                        <a:rPr lang="en-US" sz="2800" kern="100" dirty="0" smtClean="0">
                          <a:effectLst/>
                          <a:latin typeface="Times New Roman"/>
                          <a:ea typeface="华文细黑"/>
                          <a:cs typeface="Courier New"/>
                        </a:rPr>
                        <a:t>&lt;CBr</a:t>
                      </a:r>
                      <a:r>
                        <a:rPr lang="en-US" sz="2800" kern="100" baseline="-25000" dirty="0" smtClean="0">
                          <a:effectLst/>
                          <a:latin typeface="Times New Roman"/>
                          <a:ea typeface="华文细黑"/>
                          <a:cs typeface="Courier New"/>
                        </a:rPr>
                        <a:t>4</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zh-CN" sz="2800" kern="100" dirty="0">
                          <a:effectLst/>
                          <a:latin typeface="Times New Roman"/>
                          <a:ea typeface="华文细黑"/>
                          <a:cs typeface="Times New Roman"/>
                        </a:rPr>
                        <a:t>分子间氢键的存在</a:t>
                      </a:r>
                      <a:r>
                        <a:rPr lang="zh-CN" sz="2800" kern="100" dirty="0" smtClean="0">
                          <a:effectLst/>
                          <a:latin typeface="Times New Roman"/>
                          <a:ea typeface="华文细黑"/>
                          <a:cs typeface="Times New Roman"/>
                        </a:rPr>
                        <a:t>，</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使</a:t>
                      </a:r>
                      <a:r>
                        <a:rPr lang="zh-CN" sz="2800" kern="100" dirty="0">
                          <a:effectLst/>
                          <a:latin typeface="Times New Roman"/>
                          <a:ea typeface="华文细黑"/>
                          <a:cs typeface="Times New Roman"/>
                        </a:rPr>
                        <a:t>物质的熔、</a:t>
                      </a:r>
                      <a:r>
                        <a:rPr lang="zh-CN" sz="2800" kern="100" dirty="0" smtClean="0">
                          <a:effectLst/>
                          <a:latin typeface="Times New Roman"/>
                          <a:ea typeface="华文细黑"/>
                          <a:cs typeface="Times New Roman"/>
                        </a:rPr>
                        <a:t>沸点</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升高</a:t>
                      </a:r>
                      <a:r>
                        <a:rPr lang="zh-CN" sz="2800" kern="100" dirty="0">
                          <a:effectLst/>
                          <a:latin typeface="Times New Roman"/>
                          <a:ea typeface="华文细黑"/>
                          <a:cs typeface="Times New Roman"/>
                        </a:rPr>
                        <a:t>，在水中的</a:t>
                      </a:r>
                      <a:r>
                        <a:rPr lang="zh-CN" sz="2800" kern="100" dirty="0" smtClean="0">
                          <a:effectLst/>
                          <a:latin typeface="Times New Roman"/>
                          <a:ea typeface="华文细黑"/>
                          <a:cs typeface="Times New Roman"/>
                        </a:rPr>
                        <a:t>溶</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解</a:t>
                      </a:r>
                      <a:r>
                        <a:rPr lang="zh-CN" sz="2800" kern="100" dirty="0">
                          <a:effectLst/>
                          <a:latin typeface="Times New Roman"/>
                          <a:ea typeface="华文细黑"/>
                          <a:cs typeface="Times New Roman"/>
                        </a:rPr>
                        <a:t>度增大，如熔</a:t>
                      </a:r>
                      <a:r>
                        <a:rPr lang="zh-CN" sz="2800" kern="100" dirty="0" smtClean="0">
                          <a:effectLst/>
                          <a:latin typeface="Times New Roman"/>
                          <a:ea typeface="华文细黑"/>
                          <a:cs typeface="Times New Roman"/>
                        </a:rPr>
                        <a:t>、</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沸点</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H</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O&gt;H</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S</a:t>
                      </a:r>
                      <a:r>
                        <a:rPr lang="zh-CN" sz="2800" kern="100" dirty="0" smtClean="0">
                          <a:effectLst/>
                          <a:latin typeface="Times New Roman"/>
                          <a:ea typeface="华文细黑"/>
                          <a:cs typeface="Times New Roman"/>
                        </a:rPr>
                        <a:t>，</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en-US" sz="2800" kern="100" dirty="0" smtClean="0">
                          <a:effectLst/>
                          <a:latin typeface="Times New Roman"/>
                          <a:ea typeface="华文细黑"/>
                          <a:cs typeface="Courier New"/>
                        </a:rPr>
                        <a:t>HF&gt;</a:t>
                      </a:r>
                      <a:r>
                        <a:rPr lang="en-US" sz="2800" kern="100" dirty="0" err="1" smtClean="0">
                          <a:effectLst/>
                          <a:latin typeface="Times New Roman"/>
                          <a:ea typeface="华文细黑"/>
                          <a:cs typeface="Courier New"/>
                        </a:rPr>
                        <a:t>HCl</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NH</a:t>
                      </a:r>
                      <a:r>
                        <a:rPr lang="en-US" sz="2800" kern="100" baseline="-25000" dirty="0">
                          <a:effectLst/>
                          <a:latin typeface="Times New Roman"/>
                          <a:ea typeface="华文细黑"/>
                          <a:cs typeface="Courier New"/>
                        </a:rPr>
                        <a:t>3</a:t>
                      </a:r>
                      <a:r>
                        <a:rPr lang="en-US" sz="2800" kern="100" dirty="0">
                          <a:effectLst/>
                          <a:latin typeface="Times New Roman"/>
                          <a:ea typeface="华文细黑"/>
                          <a:cs typeface="Courier New"/>
                        </a:rPr>
                        <a:t>&gt;PH</a:t>
                      </a:r>
                      <a:r>
                        <a:rPr lang="en-US" sz="2800" kern="100" baseline="-25000" dirty="0">
                          <a:effectLst/>
                          <a:latin typeface="Times New Roman"/>
                          <a:ea typeface="华文细黑"/>
                          <a:cs typeface="Courier New"/>
                        </a:rPr>
                        <a:t>3</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en-US" sz="2800" kern="100" dirty="0">
                          <a:effectLst/>
                          <a:latin typeface="宋体"/>
                          <a:ea typeface="华文细黑"/>
                          <a:cs typeface="Times New Roman"/>
                        </a:rPr>
                        <a:t>①</a:t>
                      </a:r>
                      <a:r>
                        <a:rPr lang="zh-CN" sz="2800" kern="100" dirty="0">
                          <a:effectLst/>
                          <a:latin typeface="Times New Roman"/>
                          <a:ea typeface="华文细黑"/>
                          <a:cs typeface="Times New Roman"/>
                        </a:rPr>
                        <a:t>影响分子的</a:t>
                      </a:r>
                      <a:r>
                        <a:rPr lang="zh-CN" sz="2800" kern="100" dirty="0" smtClean="0">
                          <a:effectLst/>
                          <a:latin typeface="Times New Roman"/>
                          <a:ea typeface="华文细黑"/>
                          <a:cs typeface="Times New Roman"/>
                        </a:rPr>
                        <a:t>稳</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定性</a:t>
                      </a:r>
                      <a:r>
                        <a:rPr lang="zh-CN" sz="2800" kern="100" dirty="0">
                          <a:effectLst/>
                          <a:latin typeface="Times New Roman"/>
                          <a:ea typeface="华文细黑"/>
                          <a:cs typeface="Times New Roman"/>
                        </a:rPr>
                        <a:t>；</a:t>
                      </a:r>
                      <a:endParaRPr lang="zh-CN" sz="2800" kern="100" dirty="0">
                        <a:effectLst/>
                        <a:latin typeface="宋体"/>
                        <a:cs typeface="Courier New"/>
                      </a:endParaRPr>
                    </a:p>
                    <a:p>
                      <a:pPr indent="72000" algn="l">
                        <a:lnSpc>
                          <a:spcPct val="150000"/>
                        </a:lnSpc>
                        <a:spcAft>
                          <a:spcPts val="0"/>
                        </a:spcAft>
                      </a:pPr>
                      <a:r>
                        <a:rPr lang="en-US" sz="2800" kern="100" dirty="0">
                          <a:effectLst/>
                          <a:latin typeface="宋体"/>
                          <a:ea typeface="华文细黑"/>
                          <a:cs typeface="Times New Roman"/>
                        </a:rPr>
                        <a:t>②</a:t>
                      </a:r>
                      <a:r>
                        <a:rPr lang="zh-CN" sz="2800" kern="100" dirty="0">
                          <a:effectLst/>
                          <a:latin typeface="Times New Roman"/>
                          <a:ea typeface="华文细黑"/>
                          <a:cs typeface="Times New Roman"/>
                        </a:rPr>
                        <a:t>共价键的</a:t>
                      </a:r>
                      <a:r>
                        <a:rPr lang="zh-CN" sz="2800" kern="100" dirty="0" smtClean="0">
                          <a:effectLst/>
                          <a:latin typeface="Times New Roman"/>
                          <a:ea typeface="华文细黑"/>
                          <a:cs typeface="Times New Roman"/>
                        </a:rPr>
                        <a:t>键能</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越</a:t>
                      </a:r>
                      <a:r>
                        <a:rPr lang="zh-CN" sz="2800" kern="100" dirty="0">
                          <a:effectLst/>
                          <a:latin typeface="Times New Roman"/>
                          <a:ea typeface="华文细黑"/>
                          <a:cs typeface="Times New Roman"/>
                        </a:rPr>
                        <a:t>大，分子</a:t>
                      </a:r>
                      <a:r>
                        <a:rPr lang="zh-CN" sz="2800" kern="100" dirty="0" smtClean="0">
                          <a:effectLst/>
                          <a:latin typeface="Times New Roman"/>
                          <a:ea typeface="华文细黑"/>
                          <a:cs typeface="Times New Roman"/>
                        </a:rPr>
                        <a:t>稳定</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zh-CN" sz="2800" kern="100" dirty="0" smtClean="0">
                          <a:effectLst/>
                          <a:latin typeface="Times New Roman"/>
                          <a:ea typeface="华文细黑"/>
                          <a:cs typeface="Times New Roman"/>
                        </a:rPr>
                        <a:t>性</a:t>
                      </a:r>
                      <a:r>
                        <a:rPr lang="zh-CN" sz="2800" kern="100" dirty="0">
                          <a:effectLst/>
                          <a:latin typeface="Times New Roman"/>
                          <a:ea typeface="华文细黑"/>
                          <a:cs typeface="Times New Roman"/>
                        </a:rPr>
                        <a:t>越强</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084148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xmlns="" val="914281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799732"/>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并不是所有含氢元素的化合物都能形成氢键，氢键只形成于电负性强的元素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与氢形成的氢化物的分子之间。氢键不是化学键，是介于范德华力和化学键之间的特殊作用力，本质上也是一种静电作用。</a:t>
            </a:r>
            <a:endParaRPr lang="zh-CN" altLang="zh-CN" sz="1050" kern="100" dirty="0">
              <a:effectLst/>
              <a:latin typeface="宋体"/>
              <a:cs typeface="Courier New"/>
            </a:endParaRPr>
          </a:p>
        </p:txBody>
      </p:sp>
      <p:sp>
        <p:nvSpPr>
          <p:cNvPr id="14" name="矩形 13"/>
          <p:cNvSpPr/>
          <p:nvPr/>
        </p:nvSpPr>
        <p:spPr>
          <a:xfrm>
            <a:off x="406574" y="54943"/>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下列说法中不正确的是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所有含氢元素的化合物中都存在氢键，氢键是一种类似于共价键</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化学键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离子键、氢键、范德华力本质上都是静电作用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只有电负性很强、半径很小的原子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才能形成氢键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氢键是一种分子间作用力，氢键比范德华力强</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298562" y="78228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18932189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1" grpId="0"/>
      <p:bldP spid="11" grpId="1"/>
      <p:bldP spid="35" grpId="0"/>
      <p:bldP spid="3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下列事实与氢键无关的是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液态氟化氢中有三聚氟化氢</a:t>
            </a:r>
            <a:r>
              <a:rPr lang="en-US" altLang="zh-CN" sz="2800" kern="100" dirty="0">
                <a:latin typeface="Times New Roman"/>
                <a:ea typeface="华文细黑"/>
                <a:cs typeface="Courier New"/>
              </a:rPr>
              <a:t>(HF)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分子存在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冰的密度比液态水的密度小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乙醇能与水以任意比混溶而甲醚</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—O—CH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难溶于水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PH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稳定</a:t>
            </a:r>
            <a:endParaRPr lang="zh-CN" altLang="zh-CN" sz="1050" kern="100" dirty="0">
              <a:effectLst/>
              <a:latin typeface="宋体"/>
              <a:cs typeface="Courier New"/>
            </a:endParaRPr>
          </a:p>
        </p:txBody>
      </p:sp>
      <p:sp>
        <p:nvSpPr>
          <p:cNvPr id="35" name="TextBox 34"/>
          <p:cNvSpPr txBox="1"/>
          <p:nvPr/>
        </p:nvSpPr>
        <p:spPr>
          <a:xfrm>
            <a:off x="334566" y="299774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681781"/>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氢键是已经与电负性很大的原子形成共价键的氢原子与另一个分子中电负性很大的原子之间的作用力，它只影响物质的物理性质，故只有</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与氢键无关。</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40757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7038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下列物质中，分子内和分子间均可形成氢键的是</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1188742"/>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A.NH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		</a:t>
            </a:r>
          </a:p>
        </p:txBody>
      </p:sp>
      <p:pic>
        <p:nvPicPr>
          <p:cNvPr id="15362"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807174" y="1028613"/>
            <a:ext cx="2380941" cy="1230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p:nvPr/>
        </p:nvSpPr>
        <p:spPr>
          <a:xfrm>
            <a:off x="406574" y="2281287"/>
            <a:ext cx="11161240" cy="76941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C.H</a:t>
            </a:r>
            <a:r>
              <a:rPr lang="en-US" altLang="zh-CN" sz="2800" kern="100" baseline="-25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O  			</a:t>
            </a:r>
            <a:r>
              <a:rPr lang="en-US" altLang="zh-CN" sz="2800" kern="100" dirty="0" smtClean="0">
                <a:solidFill>
                  <a:prstClr val="black"/>
                </a:solidFill>
                <a:latin typeface="Times New Roman"/>
                <a:ea typeface="华文细黑"/>
                <a:cs typeface="Courier New"/>
              </a:rPr>
              <a:t>	D.C</a:t>
            </a:r>
            <a:r>
              <a:rPr lang="en-US" altLang="zh-CN" sz="2800" kern="100" baseline="-25000" dirty="0" smtClean="0">
                <a:solidFill>
                  <a:prstClr val="black"/>
                </a:solidFill>
                <a:latin typeface="Times New Roman"/>
                <a:ea typeface="华文细黑"/>
                <a:cs typeface="Courier New"/>
              </a:rPr>
              <a:t>2</a:t>
            </a:r>
            <a:r>
              <a:rPr lang="en-US" altLang="zh-CN" sz="2800" kern="100" dirty="0" smtClean="0">
                <a:solidFill>
                  <a:prstClr val="black"/>
                </a:solidFill>
                <a:latin typeface="Times New Roman"/>
                <a:ea typeface="华文细黑"/>
                <a:cs typeface="Courier New"/>
              </a:rPr>
              <a:t>H</a:t>
            </a:r>
            <a:r>
              <a:rPr lang="en-US" altLang="zh-CN" sz="2800" kern="100" baseline="-25000" dirty="0" smtClean="0">
                <a:solidFill>
                  <a:prstClr val="black"/>
                </a:solidFill>
                <a:latin typeface="Times New Roman"/>
                <a:ea typeface="华文细黑"/>
                <a:cs typeface="Courier New"/>
              </a:rPr>
              <a:t>5</a:t>
            </a:r>
            <a:r>
              <a:rPr lang="en-US" altLang="zh-CN" sz="2800" kern="100" dirty="0" smtClean="0">
                <a:solidFill>
                  <a:prstClr val="black"/>
                </a:solidFill>
                <a:latin typeface="Times New Roman"/>
                <a:ea typeface="华文细黑"/>
                <a:cs typeface="Courier New"/>
              </a:rPr>
              <a:t>OH</a:t>
            </a:r>
            <a:endParaRPr lang="zh-CN" altLang="zh-CN" sz="1050" kern="100" dirty="0">
              <a:solidFill>
                <a:prstClr val="black"/>
              </a:solidFill>
              <a:latin typeface="宋体"/>
              <a:cs typeface="Courier New"/>
            </a:endParaRPr>
          </a:p>
        </p:txBody>
      </p:sp>
      <p:sp>
        <p:nvSpPr>
          <p:cNvPr id="35" name="TextBox 34"/>
          <p:cNvSpPr txBox="1"/>
          <p:nvPr/>
        </p:nvSpPr>
        <p:spPr>
          <a:xfrm>
            <a:off x="5187677" y="118802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矩形 13"/>
          <p:cNvSpPr/>
          <p:nvPr/>
        </p:nvSpPr>
        <p:spPr>
          <a:xfrm>
            <a:off x="406574" y="297869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形成氢键的分子含有</a:t>
            </a:r>
            <a:r>
              <a:rPr lang="en-US" altLang="zh-CN" sz="2800" kern="100" dirty="0">
                <a:latin typeface="Times New Roman"/>
                <a:ea typeface="华文细黑"/>
                <a:cs typeface="Courier New"/>
              </a:rPr>
              <a:t>N—H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H—O</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键。</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都能形成氢键但只存在于分子间。</a:t>
            </a:r>
            <a:endParaRPr lang="zh-CN" altLang="zh-CN" sz="1050" kern="100" dirty="0">
              <a:effectLst/>
              <a:latin typeface="宋体"/>
              <a:cs typeface="Courier New"/>
            </a:endParaRPr>
          </a:p>
        </p:txBody>
      </p:sp>
      <p:sp>
        <p:nvSpPr>
          <p:cNvPr id="15" name="矩形 14"/>
          <p:cNvSpPr/>
          <p:nvPr/>
        </p:nvSpPr>
        <p:spPr>
          <a:xfrm>
            <a:off x="406574" y="4595352"/>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中</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的</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间可形成分子间氢键，</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键</a:t>
            </a:r>
            <a:r>
              <a:rPr lang="zh-CN" altLang="zh-CN" sz="2800" kern="100" dirty="0" smtClean="0">
                <a:latin typeface="Times New Roman"/>
                <a:ea typeface="华文细黑"/>
                <a:cs typeface="Times New Roman"/>
              </a:rPr>
              <a:t>与</a:t>
            </a:r>
            <a:endParaRPr lang="zh-CN" altLang="zh-CN" sz="1050" kern="100" dirty="0">
              <a:effectLst/>
              <a:latin typeface="宋体"/>
              <a:cs typeface="Courier New"/>
            </a:endParaRPr>
          </a:p>
        </p:txBody>
      </p:sp>
      <p:pic>
        <p:nvPicPr>
          <p:cNvPr id="15363" name="Picture 3"/>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167964" y="4376715"/>
            <a:ext cx="2491303" cy="1290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4" name="Picture 4"/>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034512" y="4240932"/>
            <a:ext cx="947713" cy="97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矩形 19"/>
          <p:cNvSpPr/>
          <p:nvPr/>
        </p:nvSpPr>
        <p:spPr>
          <a:xfrm>
            <a:off x="406574" y="5541751"/>
            <a:ext cx="11161240" cy="769417"/>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形成</a:t>
            </a:r>
            <a:r>
              <a:rPr lang="zh-CN" altLang="zh-CN" sz="2800" kern="100" dirty="0" smtClean="0">
                <a:solidFill>
                  <a:prstClr val="black"/>
                </a:solidFill>
                <a:latin typeface="Times New Roman"/>
                <a:ea typeface="华文细黑"/>
                <a:cs typeface="Times New Roman"/>
              </a:rPr>
              <a:t>分子内</a:t>
            </a:r>
            <a:r>
              <a:rPr lang="zh-CN" altLang="zh-CN" sz="2800" kern="100" dirty="0">
                <a:solidFill>
                  <a:prstClr val="black"/>
                </a:solidFill>
                <a:latin typeface="Times New Roman"/>
                <a:ea typeface="华文细黑"/>
                <a:cs typeface="Times New Roman"/>
              </a:rPr>
              <a:t>氢键。</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26955462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nodeType="withEffect">
                                  <p:stCondLst>
                                    <p:cond delay="0"/>
                                  </p:stCondLst>
                                  <p:childTnLst>
                                    <p:set>
                                      <p:cBhvr>
                                        <p:cTn id="25" dur="1" fill="hold">
                                          <p:stCondLst>
                                            <p:cond delay="0"/>
                                          </p:stCondLst>
                                        </p:cTn>
                                        <p:tgtEl>
                                          <p:spTgt spid="15363"/>
                                        </p:tgtEl>
                                        <p:attrNameLst>
                                          <p:attrName>style.visibility</p:attrName>
                                        </p:attrNameLst>
                                      </p:cBhvr>
                                      <p:to>
                                        <p:strVal val="visible"/>
                                      </p:to>
                                    </p:set>
                                    <p:animEffect transition="in" filter="blinds(horizontal)">
                                      <p:cBhvr>
                                        <p:cTn id="26" dur="500"/>
                                        <p:tgtEl>
                                          <p:spTgt spid="15363"/>
                                        </p:tgtEl>
                                      </p:cBhvr>
                                    </p:animEffect>
                                  </p:childTnLst>
                                </p:cTn>
                              </p:par>
                              <p:par>
                                <p:cTn id="27" presetID="3" presetClass="entr" presetSubtype="10" fill="hold" nodeType="withEffect">
                                  <p:stCondLst>
                                    <p:cond delay="0"/>
                                  </p:stCondLst>
                                  <p:childTnLst>
                                    <p:set>
                                      <p:cBhvr>
                                        <p:cTn id="28" dur="1" fill="hold">
                                          <p:stCondLst>
                                            <p:cond delay="0"/>
                                          </p:stCondLst>
                                        </p:cTn>
                                        <p:tgtEl>
                                          <p:spTgt spid="15364"/>
                                        </p:tgtEl>
                                        <p:attrNameLst>
                                          <p:attrName>style.visibility</p:attrName>
                                        </p:attrNameLst>
                                      </p:cBhvr>
                                      <p:to>
                                        <p:strVal val="visible"/>
                                      </p:to>
                                    </p:set>
                                    <p:animEffect transition="in" filter="blinds(horizontal)">
                                      <p:cBhvr>
                                        <p:cTn id="29" dur="500"/>
                                        <p:tgtEl>
                                          <p:spTgt spid="1536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5363"/>
                                        </p:tgtEl>
                                      </p:cBhvr>
                                    </p:animEffect>
                                    <p:set>
                                      <p:cBhvr>
                                        <p:cTn id="43" dur="1" fill="hold">
                                          <p:stCondLst>
                                            <p:cond delay="499"/>
                                          </p:stCondLst>
                                        </p:cTn>
                                        <p:tgtEl>
                                          <p:spTgt spid="1536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5364"/>
                                        </p:tgtEl>
                                      </p:cBhvr>
                                    </p:animEffect>
                                    <p:set>
                                      <p:cBhvr>
                                        <p:cTn id="46" dur="1" fill="hold">
                                          <p:stCondLst>
                                            <p:cond delay="499"/>
                                          </p:stCondLst>
                                        </p:cTn>
                                        <p:tgtEl>
                                          <p:spTgt spid="1536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4" grpId="0"/>
      <p:bldP spid="14" grpId="1"/>
      <p:bldP spid="15" grpId="0"/>
      <p:bldP spid="15" grpId="1"/>
      <p:bldP spid="20" grpId="0"/>
      <p:bldP spid="2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4293" y="549474"/>
            <a:ext cx="1140812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下列几种氢键：</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O—H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N—H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F—H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en-US" altLang="zh-CN" sz="2800" kern="100" dirty="0" smtClean="0">
                <a:latin typeface="Times New Roman"/>
                <a:ea typeface="华文细黑"/>
                <a:cs typeface="Courier New"/>
              </a:rPr>
              <a:t>O—H</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N</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按</a:t>
            </a:r>
            <a:r>
              <a:rPr lang="zh-CN" altLang="zh-CN" sz="2800" kern="100" dirty="0">
                <a:latin typeface="Times New Roman"/>
                <a:ea typeface="华文细黑"/>
                <a:cs typeface="Times New Roman"/>
              </a:rPr>
              <a:t>氢键从强到弱的顺序排列正确的是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endParaRPr lang="zh-CN" altLang="zh-CN" sz="1050" kern="100" dirty="0">
              <a:effectLst/>
              <a:latin typeface="宋体"/>
              <a:cs typeface="Courier New"/>
            </a:endParaRPr>
          </a:p>
        </p:txBody>
      </p:sp>
      <p:sp>
        <p:nvSpPr>
          <p:cNvPr id="35" name="TextBox 34"/>
          <p:cNvSpPr txBox="1"/>
          <p:nvPr/>
        </p:nvSpPr>
        <p:spPr>
          <a:xfrm>
            <a:off x="334566" y="184561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4293" y="3249733"/>
            <a:ext cx="1140812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电负性依次降低，</a:t>
            </a:r>
            <a:r>
              <a:rPr lang="en-US" altLang="zh-CN" sz="2800" kern="100" dirty="0">
                <a:latin typeface="Times New Roman"/>
                <a:ea typeface="华文细黑"/>
                <a:cs typeface="Courier New"/>
              </a:rPr>
              <a:t>F—H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zh-CN" altLang="zh-CN" sz="2800" kern="100" dirty="0">
                <a:latin typeface="Times New Roman"/>
                <a:ea typeface="华文细黑"/>
                <a:cs typeface="Times New Roman"/>
              </a:rPr>
              <a:t>键的极性依次降低，故</a:t>
            </a:r>
            <a:r>
              <a:rPr lang="en-US" altLang="zh-CN" sz="2800" kern="100" dirty="0">
                <a:latin typeface="Times New Roman"/>
                <a:ea typeface="华文细黑"/>
                <a:cs typeface="Courier New"/>
              </a:rPr>
              <a:t>F—H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中氢键最强，其次为</a:t>
            </a:r>
            <a:r>
              <a:rPr lang="en-US" altLang="zh-CN" sz="2800" kern="100" dirty="0">
                <a:latin typeface="Times New Roman"/>
                <a:ea typeface="华文细黑"/>
                <a:cs typeface="Courier New"/>
              </a:rPr>
              <a:t>O—H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再次是</a:t>
            </a:r>
            <a:r>
              <a:rPr lang="en-US" altLang="zh-CN" sz="2800" kern="100" dirty="0">
                <a:latin typeface="Times New Roman"/>
                <a:ea typeface="华文细黑"/>
                <a:cs typeface="Courier New"/>
              </a:rPr>
              <a:t>O—H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，最弱的为</a:t>
            </a:r>
            <a:r>
              <a:rPr lang="en-US" altLang="zh-CN" sz="2800" kern="100" dirty="0">
                <a:latin typeface="Times New Roman"/>
                <a:ea typeface="华文细黑"/>
                <a:cs typeface="Courier New"/>
              </a:rPr>
              <a:t>N—H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969304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试用有关知识解释下列现象：</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有机物大多难溶于水，而乙醇、乙酸可与水互溶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8625011" y="934980"/>
            <a:ext cx="2798787"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乙醇分子中的</a:t>
            </a:r>
            <a:r>
              <a:rPr lang="zh-CN" altLang="zh-CN" sz="2800" kern="100" dirty="0" smtClean="0">
                <a:solidFill>
                  <a:srgbClr val="C00000"/>
                </a:solidFill>
                <a:latin typeface="Times New Roman"/>
                <a:ea typeface="华文细黑"/>
                <a:cs typeface="Times New Roman"/>
              </a:rPr>
              <a:t>醇</a:t>
            </a:r>
            <a:endParaRPr lang="zh-CN" altLang="zh-CN" sz="1050" kern="100" dirty="0">
              <a:effectLst/>
              <a:latin typeface="宋体"/>
              <a:cs typeface="Courier New"/>
            </a:endParaRPr>
          </a:p>
        </p:txBody>
      </p:sp>
      <p:sp>
        <p:nvSpPr>
          <p:cNvPr id="13" name="矩形 12"/>
          <p:cNvSpPr/>
          <p:nvPr/>
        </p:nvSpPr>
        <p:spPr>
          <a:xfrm>
            <a:off x="469057" y="1581998"/>
            <a:ext cx="10941320"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smtClean="0">
                <a:solidFill>
                  <a:srgbClr val="C00000"/>
                </a:solidFill>
                <a:latin typeface="Times New Roman"/>
                <a:ea typeface="华文细黑"/>
                <a:cs typeface="Times New Roman"/>
              </a:rPr>
              <a:t>羟基</a:t>
            </a:r>
            <a:r>
              <a:rPr lang="zh-CN" altLang="zh-CN" sz="2800" kern="100" dirty="0">
                <a:solidFill>
                  <a:srgbClr val="C00000"/>
                </a:solidFill>
                <a:latin typeface="Times New Roman"/>
                <a:ea typeface="华文细黑"/>
                <a:cs typeface="Times New Roman"/>
              </a:rPr>
              <a:t>、乙酸分子中的羧羟基均可与水形成分子间氢键，相互结合成缔合分子，故表现为互溶</a:t>
            </a:r>
            <a:endParaRPr lang="zh-CN" altLang="zh-CN" sz="1050" kern="100" dirty="0">
              <a:effectLst/>
              <a:latin typeface="宋体"/>
              <a:cs typeface="Courier New"/>
            </a:endParaRPr>
          </a:p>
        </p:txBody>
      </p:sp>
      <p:sp>
        <p:nvSpPr>
          <p:cNvPr id="14" name="矩形 13"/>
          <p:cNvSpPr/>
          <p:nvPr/>
        </p:nvSpPr>
        <p:spPr>
          <a:xfrm>
            <a:off x="406574" y="3213770"/>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乙醇</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分子中的醇羟基、乙酸</a:t>
            </a:r>
            <a:r>
              <a:rPr lang="en-US" altLang="zh-CN" sz="2800" kern="100" dirty="0">
                <a:latin typeface="Times New Roman"/>
                <a:ea typeface="华文细黑"/>
                <a:cs typeface="Courier New"/>
              </a:rPr>
              <a:t>(</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分子中的羧羟基均可与水形成分子间氢键，相互结合成缔合分子，故表现为互溶。</a:t>
            </a:r>
            <a:endParaRPr lang="zh-CN" altLang="zh-CN" sz="1050" kern="100" dirty="0">
              <a:effectLst/>
              <a:latin typeface="宋体"/>
              <a:cs typeface="Courier New"/>
            </a:endParaRPr>
          </a:p>
        </p:txBody>
      </p:sp>
      <p:pic>
        <p:nvPicPr>
          <p:cNvPr id="16386"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984079" y="2838684"/>
            <a:ext cx="2145664" cy="1012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163225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9" restart="whenNotActive" fill="hold" evtFilter="cancelBubble" nodeType="interactiveSeq">
                <p:stCondLst>
                  <p:cond evt="onClick" delay="0">
                    <p:tgtEl>
                      <p:spTgt spid="40"/>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par>
                                <p:cTn id="25" presetID="3" presetClass="entr" presetSubtype="10" fill="hold" nodeType="withEffect">
                                  <p:stCondLst>
                                    <p:cond delay="0"/>
                                  </p:stCondLst>
                                  <p:childTnLst>
                                    <p:set>
                                      <p:cBhvr>
                                        <p:cTn id="26" dur="1" fill="hold">
                                          <p:stCondLst>
                                            <p:cond delay="0"/>
                                          </p:stCondLst>
                                        </p:cTn>
                                        <p:tgtEl>
                                          <p:spTgt spid="16386"/>
                                        </p:tgtEl>
                                        <p:attrNameLst>
                                          <p:attrName>style.visibility</p:attrName>
                                        </p:attrNameLst>
                                      </p:cBhvr>
                                      <p:to>
                                        <p:strVal val="visible"/>
                                      </p:to>
                                    </p:set>
                                    <p:animEffect transition="in" filter="blinds(horizontal)">
                                      <p:cBhvr>
                                        <p:cTn id="27" dur="500"/>
                                        <p:tgtEl>
                                          <p:spTgt spid="1638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6386"/>
                                        </p:tgtEl>
                                      </p:cBhvr>
                                    </p:animEffect>
                                    <p:set>
                                      <p:cBhvr>
                                        <p:cTn id="35" dur="1" fill="hold">
                                          <p:stCondLst>
                                            <p:cond delay="499"/>
                                          </p:stCondLst>
                                        </p:cTn>
                                        <p:tgtEl>
                                          <p:spTgt spid="16386"/>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2" grpId="0"/>
      <p:bldP spid="12" grpId="1"/>
      <p:bldP spid="13" grpId="0"/>
      <p:bldP spid="13" grpId="1"/>
      <p:bldP spid="14" grpId="0"/>
      <p:bldP spid="1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21482"/>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乙醚</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OC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5</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的相对分子质量远大于乙醇，但乙醇的沸点却比乙醚高很多，原因</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3296419" y="1223012"/>
            <a:ext cx="820891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乙醇分子之间形成的氢键作用远大于乙醚</a:t>
            </a:r>
            <a:r>
              <a:rPr lang="zh-CN" altLang="zh-CN" sz="2800" kern="100" dirty="0" smtClean="0">
                <a:solidFill>
                  <a:srgbClr val="C00000"/>
                </a:solidFill>
                <a:latin typeface="Times New Roman"/>
                <a:ea typeface="华文细黑"/>
                <a:cs typeface="Times New Roman"/>
              </a:rPr>
              <a:t>分子间的</a:t>
            </a:r>
            <a:endParaRPr lang="zh-CN" altLang="zh-CN" sz="1050" kern="100" dirty="0">
              <a:effectLst/>
              <a:latin typeface="宋体"/>
              <a:cs typeface="Courier New"/>
            </a:endParaRPr>
          </a:p>
        </p:txBody>
      </p:sp>
      <p:sp>
        <p:nvSpPr>
          <p:cNvPr id="3" name="矩形 2"/>
          <p:cNvSpPr/>
          <p:nvPr/>
        </p:nvSpPr>
        <p:spPr>
          <a:xfrm>
            <a:off x="451475" y="1845618"/>
            <a:ext cx="5211683" cy="738664"/>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范德华力，故沸点比乙醚高很多</a:t>
            </a:r>
            <a:endParaRPr lang="zh-CN" altLang="zh-CN" sz="1050" kern="100" dirty="0">
              <a:solidFill>
                <a:prstClr val="black"/>
              </a:solidFill>
              <a:latin typeface="宋体"/>
              <a:cs typeface="Courier New"/>
            </a:endParaRPr>
          </a:p>
        </p:txBody>
      </p:sp>
      <p:sp>
        <p:nvSpPr>
          <p:cNvPr id="15" name="矩形 14"/>
          <p:cNvSpPr/>
          <p:nvPr/>
        </p:nvSpPr>
        <p:spPr>
          <a:xfrm>
            <a:off x="406574" y="256569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乙醇分子之间形成的氢键作用远大于乙醚分子间的范德华力，故沸点比乙醚高很多。</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3324489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9" restart="whenNotActive" fill="hold" evtFilter="cancelBubble" nodeType="interactiveSeq">
                <p:stCondLst>
                  <p:cond evt="onClick" delay="0">
                    <p:tgtEl>
                      <p:spTgt spid="40"/>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2" grpId="0"/>
      <p:bldP spid="12" grpId="1"/>
      <p:bldP spid="3" grpId="0"/>
      <p:bldP spid="3" grpId="1"/>
      <p:bldP spid="15" grpId="0"/>
      <p:bldP spid="1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81856"/>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从氨合成塔里出来的</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的混合物中分离出</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，常采用加压使</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液化的方法：</a:t>
            </a:r>
            <a:r>
              <a:rPr lang="en-US" altLang="zh-CN" sz="2800" kern="100" dirty="0" smtClean="0">
                <a:latin typeface="Times New Roman"/>
                <a:ea typeface="华文细黑"/>
                <a:cs typeface="Courier New"/>
              </a:rPr>
              <a:t>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406574" y="267192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分子间可以形成氢键而</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分子间的范德华力很小，故</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可采用加压液化的方法从混合物中分离。</a:t>
            </a:r>
            <a:endParaRPr lang="zh-CN" altLang="zh-CN" sz="1050" kern="100" dirty="0">
              <a:effectLst/>
              <a:latin typeface="宋体"/>
              <a:cs typeface="Courier New"/>
            </a:endParaRPr>
          </a:p>
        </p:txBody>
      </p:sp>
      <p:sp>
        <p:nvSpPr>
          <p:cNvPr id="13" name="矩形 12"/>
          <p:cNvSpPr/>
          <p:nvPr/>
        </p:nvSpPr>
        <p:spPr>
          <a:xfrm>
            <a:off x="4295006" y="1276970"/>
            <a:ext cx="7128792"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NH</a:t>
            </a:r>
            <a:r>
              <a:rPr lang="en-US" altLang="zh-CN" sz="2800" kern="100" baseline="-250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分子间可以形成氢键而</a:t>
            </a:r>
            <a:r>
              <a:rPr lang="en-US" altLang="zh-CN" sz="2800" kern="100" dirty="0">
                <a:solidFill>
                  <a:srgbClr val="C00000"/>
                </a:solidFill>
                <a:latin typeface="Times New Roman"/>
                <a:ea typeface="华文细黑"/>
                <a:cs typeface="Courier New"/>
              </a:rPr>
              <a:t>N</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zh-CN" altLang="zh-CN" sz="2800" kern="100" dirty="0" smtClean="0">
                <a:solidFill>
                  <a:srgbClr val="C00000"/>
                </a:solidFill>
                <a:latin typeface="Times New Roman"/>
                <a:ea typeface="华文细黑"/>
                <a:cs typeface="Times New Roman"/>
              </a:rPr>
              <a:t>分子间的</a:t>
            </a:r>
            <a:endParaRPr lang="zh-CN" altLang="zh-CN" sz="1050" kern="100" dirty="0">
              <a:effectLst/>
              <a:latin typeface="宋体"/>
              <a:cs typeface="Courier New"/>
            </a:endParaRPr>
          </a:p>
        </p:txBody>
      </p:sp>
      <p:sp>
        <p:nvSpPr>
          <p:cNvPr id="14" name="矩形 13"/>
          <p:cNvSpPr/>
          <p:nvPr/>
        </p:nvSpPr>
        <p:spPr>
          <a:xfrm>
            <a:off x="425624" y="1915517"/>
            <a:ext cx="9774038"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范德华力</a:t>
            </a:r>
            <a:r>
              <a:rPr lang="zh-CN" altLang="zh-CN" sz="2800" kern="100" dirty="0">
                <a:solidFill>
                  <a:srgbClr val="C00000"/>
                </a:solidFill>
                <a:latin typeface="Times New Roman"/>
                <a:ea typeface="华文细黑"/>
                <a:cs typeface="Times New Roman"/>
              </a:rPr>
              <a:t>很小，故</a:t>
            </a:r>
            <a:r>
              <a:rPr lang="en-US" altLang="zh-CN" sz="2800" kern="100" dirty="0">
                <a:solidFill>
                  <a:srgbClr val="C00000"/>
                </a:solidFill>
                <a:latin typeface="Times New Roman"/>
                <a:ea typeface="华文细黑"/>
                <a:cs typeface="Courier New"/>
              </a:rPr>
              <a:t>NH</a:t>
            </a:r>
            <a:r>
              <a:rPr lang="en-US" altLang="zh-CN" sz="2800" kern="100" baseline="-250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可采用加压液化的方法从混合物中分离</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030892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2" grpId="0"/>
      <p:bldP spid="12" grpId="1"/>
      <p:bldP spid="13" grpId="0"/>
      <p:bldP spid="13" grpId="1"/>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727711"/>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水在常温下，其组成化学式可用</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i="1" kern="100" baseline="-25000" dirty="0">
                <a:latin typeface="Times New Roman"/>
                <a:ea typeface="华文细黑"/>
                <a:cs typeface="Courier New"/>
              </a:rPr>
              <a:t>m</a:t>
            </a:r>
            <a:r>
              <a:rPr lang="zh-CN" altLang="zh-CN" sz="2800" kern="100" dirty="0">
                <a:latin typeface="Times New Roman"/>
                <a:ea typeface="华文细黑"/>
                <a:cs typeface="Times New Roman"/>
              </a:rPr>
              <a:t>表示：</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a:t>
            </a:r>
            <a:r>
              <a:rPr lang="en-US" altLang="zh-CN" sz="2800" kern="100" dirty="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406574" y="2743935"/>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常温下，液态水中水分子间通过氢键缔合成较大分子团，所以用</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i="1" kern="100" baseline="-25000" dirty="0">
                <a:latin typeface="Times New Roman"/>
                <a:ea typeface="华文细黑"/>
                <a:cs typeface="Courier New"/>
              </a:rPr>
              <a:t>m</a:t>
            </a:r>
            <a:r>
              <a:rPr lang="zh-CN" altLang="zh-CN" sz="2800" kern="100" dirty="0">
                <a:latin typeface="Times New Roman"/>
                <a:ea typeface="华文细黑"/>
                <a:cs typeface="Times New Roman"/>
              </a:rPr>
              <a:t>表示，而不是以单个分子形式存在。</a:t>
            </a:r>
            <a:endParaRPr lang="zh-CN" altLang="zh-CN" sz="1050" kern="100" dirty="0">
              <a:effectLst/>
              <a:latin typeface="宋体"/>
              <a:cs typeface="Courier New"/>
            </a:endParaRPr>
          </a:p>
        </p:txBody>
      </p:sp>
      <p:sp>
        <p:nvSpPr>
          <p:cNvPr id="13" name="矩形 12"/>
          <p:cNvSpPr/>
          <p:nvPr/>
        </p:nvSpPr>
        <p:spPr>
          <a:xfrm>
            <a:off x="7895406" y="680115"/>
            <a:ext cx="35283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常温</a:t>
            </a:r>
            <a:r>
              <a:rPr lang="zh-CN" altLang="zh-CN" sz="2800" kern="100" dirty="0">
                <a:solidFill>
                  <a:srgbClr val="C00000"/>
                </a:solidFill>
                <a:latin typeface="Times New Roman"/>
                <a:ea typeface="华文细黑"/>
                <a:cs typeface="Times New Roman"/>
              </a:rPr>
              <a:t>下，液态水中</a:t>
            </a:r>
            <a:r>
              <a:rPr lang="zh-CN" altLang="zh-CN" sz="2800" kern="100" dirty="0" smtClean="0">
                <a:solidFill>
                  <a:srgbClr val="C00000"/>
                </a:solidFill>
                <a:latin typeface="Times New Roman"/>
                <a:ea typeface="华文细黑"/>
                <a:cs typeface="Times New Roman"/>
              </a:rPr>
              <a:t>水</a:t>
            </a:r>
            <a:endParaRPr lang="zh-CN" altLang="zh-CN" sz="1050" kern="100" dirty="0">
              <a:effectLst/>
              <a:latin typeface="宋体"/>
              <a:cs typeface="Courier New"/>
            </a:endParaRPr>
          </a:p>
        </p:txBody>
      </p:sp>
      <p:sp>
        <p:nvSpPr>
          <p:cNvPr id="14" name="矩形 13"/>
          <p:cNvSpPr/>
          <p:nvPr/>
        </p:nvSpPr>
        <p:spPr>
          <a:xfrm>
            <a:off x="469057" y="1347237"/>
            <a:ext cx="10941320"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分子间</a:t>
            </a:r>
            <a:r>
              <a:rPr lang="zh-CN" altLang="zh-CN" sz="2800" kern="100" dirty="0">
                <a:solidFill>
                  <a:srgbClr val="C00000"/>
                </a:solidFill>
                <a:latin typeface="Times New Roman"/>
                <a:ea typeface="华文细黑"/>
                <a:cs typeface="Times New Roman"/>
              </a:rPr>
              <a:t>通过氢键缔合成较大分子团，所以用</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en-US" altLang="zh-CN" sz="2800" i="1" kern="100" baseline="-25000" dirty="0">
                <a:solidFill>
                  <a:srgbClr val="C00000"/>
                </a:solidFill>
                <a:latin typeface="Times New Roman"/>
                <a:ea typeface="华文细黑"/>
                <a:cs typeface="Courier New"/>
              </a:rPr>
              <a:t>m</a:t>
            </a:r>
            <a:r>
              <a:rPr lang="zh-CN" altLang="zh-CN" sz="2800" kern="100" dirty="0">
                <a:solidFill>
                  <a:srgbClr val="C00000"/>
                </a:solidFill>
                <a:latin typeface="Times New Roman"/>
                <a:ea typeface="华文细黑"/>
                <a:cs typeface="Times New Roman"/>
              </a:rPr>
              <a:t>表示，而不是以单个分子形式存在</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700884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4"/>
                                        </p:tgtEl>
                                      </p:cBhvr>
                                    </p:animEffect>
                                    <p:set>
                                      <p:cBhvr>
                                        <p:cTn id="29"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2" grpId="0"/>
      <p:bldP spid="12" grpId="1"/>
      <p:bldP spid="13" grpId="0"/>
      <p:bldP spid="13" grpId="1"/>
      <p:bldP spid="14" grpId="0"/>
      <p:bldP spid="1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t="5111" b="20620"/>
          <a:stretch/>
        </p:blipFill>
        <p:spPr>
          <a:xfrm>
            <a:off x="-7559" y="0"/>
            <a:ext cx="12205530"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xmlns="" val="4236424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一、氢键</a:t>
            </a:r>
          </a:p>
        </p:txBody>
      </p:sp>
      <p:sp>
        <p:nvSpPr>
          <p:cNvPr id="20" name="矩形 19"/>
          <p:cNvSpPr/>
          <p:nvPr/>
        </p:nvSpPr>
        <p:spPr>
          <a:xfrm>
            <a:off x="406574" y="511687"/>
            <a:ext cx="11161240" cy="1333931"/>
          </a:xfrm>
          <a:prstGeom prst="rect">
            <a:avLst/>
          </a:prstGeom>
        </p:spPr>
        <p:txBody>
          <a:bodyPr wrap="square" lIns="121898" tIns="60948" rIns="121898" bIns="60948">
            <a:spAutoFit/>
          </a:bodyPr>
          <a:lstStyle/>
          <a:p>
            <a:pPr algn="just">
              <a:lnSpc>
                <a:spcPct val="145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比较</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的分子组成、立体构型及其物理性质，分析</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的熔、沸点比</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高的原因是什么？</a:t>
            </a:r>
            <a:endParaRPr lang="zh-CN" altLang="zh-CN" sz="1050" kern="100" dirty="0">
              <a:effectLst/>
              <a:latin typeface="宋体"/>
              <a:cs typeface="Courier New"/>
            </a:endParaRPr>
          </a:p>
        </p:txBody>
      </p:sp>
      <p:sp>
        <p:nvSpPr>
          <p:cNvPr id="6" name="矩形 5"/>
          <p:cNvSpPr/>
          <p:nvPr/>
        </p:nvSpPr>
        <p:spPr>
          <a:xfrm>
            <a:off x="406574" y="1754560"/>
            <a:ext cx="11161240" cy="5044177"/>
          </a:xfrm>
          <a:prstGeom prst="rect">
            <a:avLst/>
          </a:prstGeom>
        </p:spPr>
        <p:txBody>
          <a:bodyPr wrap="square" lIns="121898" tIns="60948" rIns="121898" bIns="60948">
            <a:spAutoFit/>
          </a:bodyPr>
          <a:lstStyle/>
          <a:p>
            <a:pPr algn="just">
              <a:lnSpc>
                <a:spcPct val="145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分子组成相似，都是</a:t>
            </a:r>
            <a:r>
              <a:rPr lang="en-US" altLang="zh-CN" sz="2800" kern="100" dirty="0">
                <a:solidFill>
                  <a:srgbClr val="C00000"/>
                </a:solidFill>
                <a:latin typeface="Times New Roman"/>
                <a:ea typeface="华文细黑"/>
                <a:cs typeface="Courier New"/>
              </a:rPr>
              <a:t>V</a:t>
            </a:r>
            <a:r>
              <a:rPr lang="zh-CN" altLang="zh-CN" sz="2800" kern="100" dirty="0">
                <a:solidFill>
                  <a:srgbClr val="C00000"/>
                </a:solidFill>
                <a:latin typeface="Times New Roman"/>
                <a:ea typeface="华文细黑"/>
                <a:cs typeface="Times New Roman"/>
              </a:rPr>
              <a:t>形极性分子，常温下</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为液态，熔、沸点比</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高。在水分子中，氢原子与非金属性很强的氧原子形成共价键时，由于氧的电负性比氢大得多，所以它们的共用电子对就强烈地偏向氧原子，而使氢原子核几乎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裸露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出来。这样带正电的氢原子核就能与另一个水分子中的氧原子的孤电子对发生一定程度的轨道重叠作用，使水分子之间作用力增强，这种分子间的作用力就是氢键，比范德华力大。硫化氢分子不能形成氢键，故水的熔、沸点比硫化氢的高。</a:t>
            </a:r>
            <a:endParaRPr lang="zh-CN" altLang="zh-CN" sz="1050" kern="100" dirty="0">
              <a:solidFill>
                <a:srgbClr val="C00000"/>
              </a:solidFill>
              <a:effectLst/>
              <a:latin typeface="宋体"/>
              <a:cs typeface="Courier New"/>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7" name="TextBox 6">
            <a:hlinkClick r:id="rId4" action="ppaction://hlinkfile"/>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406574" y="765498"/>
            <a:ext cx="11161240" cy="3570184"/>
          </a:xfrm>
          <a:prstGeom prst="rect">
            <a:avLst/>
          </a:prstGeom>
        </p:spPr>
        <p:txBody>
          <a:bodyPr wrap="square" lIns="121898" tIns="60948" rIns="121898" bIns="60948">
            <a:spAutoFit/>
          </a:bodyPr>
          <a:lstStyle/>
          <a:p>
            <a:pPr algn="just">
              <a:lnSpc>
                <a:spcPct val="16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氢键的概念及表示方法</a:t>
            </a:r>
            <a:endParaRPr lang="zh-CN" altLang="zh-CN" sz="1050" kern="100" dirty="0">
              <a:latin typeface="宋体"/>
              <a:cs typeface="Courier New"/>
            </a:endParaRPr>
          </a:p>
          <a:p>
            <a:pPr algn="just">
              <a:lnSpc>
                <a:spcPct val="160000"/>
              </a:lnSpc>
              <a:spcAft>
                <a:spcPts val="0"/>
              </a:spcAft>
            </a:pPr>
            <a:r>
              <a:rPr lang="zh-CN" altLang="zh-CN" sz="2800" kern="100" dirty="0">
                <a:latin typeface="Times New Roman"/>
                <a:ea typeface="华文细黑"/>
                <a:cs typeface="Times New Roman"/>
              </a:rPr>
              <a:t>氢键是一种特殊</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它是由已经</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原子形成共价键</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zh-CN" altLang="zh-CN" sz="2800" kern="100" dirty="0">
                <a:latin typeface="Times New Roman"/>
                <a:ea typeface="华文细黑"/>
                <a:cs typeface="Times New Roman"/>
              </a:rPr>
              <a:t>另一分子</a:t>
            </a:r>
            <a:r>
              <a:rPr lang="zh-CN" altLang="zh-CN" sz="2800" kern="100" dirty="0" smtClean="0">
                <a:latin typeface="Times New Roman"/>
                <a:ea typeface="华文细黑"/>
                <a:cs typeface="Times New Roman"/>
              </a:rPr>
              <a:t>中</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原子之间的作用力。氢键的通式可用</a:t>
            </a:r>
            <a:r>
              <a:rPr lang="en-US" altLang="zh-CN" sz="2800" kern="100" dirty="0">
                <a:latin typeface="Times New Roman"/>
                <a:ea typeface="华文细黑"/>
                <a:cs typeface="Courier New"/>
              </a:rPr>
              <a:t>A—H</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表示。式中</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B</a:t>
            </a:r>
            <a:r>
              <a:rPr lang="zh-CN" altLang="zh-CN" sz="2800" kern="100" dirty="0" smtClean="0">
                <a:latin typeface="Times New Roman"/>
                <a:ea typeface="华文细黑"/>
                <a:cs typeface="Times New Roman"/>
              </a:rPr>
              <a:t>表示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表示</a:t>
            </a:r>
            <a:endParaRPr lang="en-US" altLang="zh-CN" sz="2800" kern="100" dirty="0" smtClean="0">
              <a:latin typeface="Times New Roman"/>
              <a:ea typeface="华文细黑"/>
              <a:cs typeface="Times New Roman"/>
            </a:endParaRPr>
          </a:p>
          <a:p>
            <a:pPr algn="just">
              <a:lnSpc>
                <a:spcPct val="16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表示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3315469" y="1581855"/>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分子间作用力</a:t>
            </a:r>
            <a:endParaRPr lang="zh-CN" altLang="en-US" dirty="0">
              <a:solidFill>
                <a:srgbClr val="C00000"/>
              </a:solidFill>
            </a:endParaRPr>
          </a:p>
        </p:txBody>
      </p:sp>
      <p:sp>
        <p:nvSpPr>
          <p:cNvPr id="4" name="矩形 3"/>
          <p:cNvSpPr/>
          <p:nvPr/>
        </p:nvSpPr>
        <p:spPr>
          <a:xfrm>
            <a:off x="8058472" y="157233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电负性很大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360315" y="223956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氢原子</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5673199" y="2268141"/>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电负性很大</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7713006" y="2959532"/>
            <a:ext cx="162256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F</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N</a:t>
            </a:r>
            <a:endParaRPr lang="zh-CN" altLang="en-US" dirty="0">
              <a:solidFill>
                <a:srgbClr val="C00000"/>
              </a:solidFill>
            </a:endParaRPr>
          </a:p>
        </p:txBody>
      </p:sp>
      <p:sp>
        <p:nvSpPr>
          <p:cNvPr id="9" name="矩形 8"/>
          <p:cNvSpPr/>
          <p:nvPr/>
        </p:nvSpPr>
        <p:spPr>
          <a:xfrm>
            <a:off x="478582" y="357381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共价键</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3862958" y="360238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氢键</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9004533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4" grpId="0"/>
      <p:bldP spid="4" grpId="1"/>
      <p:bldP spid="5" grpId="0"/>
      <p:bldP spid="5" grpId="1"/>
      <p:bldP spid="6" grpId="0"/>
      <p:bldP spid="6" grpId="1"/>
      <p:bldP spid="8" grpId="0"/>
      <p:bldP spid="8" grpId="1"/>
      <p:bldP spid="9" grpId="0"/>
      <p:bldP spid="9"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33345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氢键的形成条件有哪些？</a:t>
            </a:r>
            <a:endParaRPr lang="zh-CN" altLang="zh-CN" sz="1050" kern="100" dirty="0">
              <a:effectLst/>
              <a:latin typeface="宋体"/>
              <a:cs typeface="Courier New"/>
            </a:endParaRPr>
          </a:p>
        </p:txBody>
      </p:sp>
      <p:sp>
        <p:nvSpPr>
          <p:cNvPr id="5" name="矩形 4"/>
          <p:cNvSpPr/>
          <p:nvPr/>
        </p:nvSpPr>
        <p:spPr>
          <a:xfrm>
            <a:off x="406574" y="954952"/>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要有一个与电负性很强的元素</a:t>
            </a:r>
            <a:r>
              <a:rPr lang="en-US" altLang="zh-CN" sz="2800"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形成强极性键的氢原子，如</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中的氢原子。</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要有一个电负性很强，含有孤电子对并带有部分电荷的原子</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，如</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中的氧原子。</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(3)X</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的原子半径要小，这样空间位阻较小。</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一般来说，能形成氢键的元素有</a:t>
            </a:r>
            <a:r>
              <a:rPr lang="en-US" altLang="zh-CN" sz="2800"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F</a:t>
            </a:r>
            <a:r>
              <a:rPr lang="zh-CN" altLang="zh-CN" sz="2800" kern="100" dirty="0">
                <a:solidFill>
                  <a:srgbClr val="C00000"/>
                </a:solidFill>
                <a:latin typeface="Times New Roman"/>
                <a:ea typeface="华文细黑"/>
                <a:cs typeface="Times New Roman"/>
              </a:rPr>
              <a:t>。所以氢键一般存在于含</a:t>
            </a:r>
            <a:r>
              <a:rPr lang="en-US" altLang="zh-CN" sz="2800" kern="100" dirty="0">
                <a:solidFill>
                  <a:srgbClr val="C00000"/>
                </a:solidFill>
                <a:latin typeface="Times New Roman"/>
                <a:ea typeface="华文细黑"/>
                <a:cs typeface="Courier New"/>
              </a:rPr>
              <a:t>N—H</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H—O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H—F</a:t>
            </a:r>
            <a:r>
              <a:rPr lang="zh-CN" altLang="zh-CN" sz="2800" kern="100" dirty="0">
                <a:solidFill>
                  <a:srgbClr val="C00000"/>
                </a:solidFill>
                <a:latin typeface="Times New Roman"/>
                <a:ea typeface="华文细黑"/>
                <a:cs typeface="Times New Roman"/>
              </a:rPr>
              <a:t>键的物质中，或有机化合物中的醇类和羧酸类等物质中。</a:t>
            </a:r>
            <a:endParaRPr lang="zh-CN" altLang="zh-CN" sz="1050" kern="100" dirty="0">
              <a:solidFill>
                <a:srgbClr val="C00000"/>
              </a:solidFill>
              <a:effectLst/>
              <a:latin typeface="宋体"/>
              <a:cs typeface="Courier New"/>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356181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9" name="矩形 8"/>
          <p:cNvSpPr/>
          <p:nvPr/>
        </p:nvSpPr>
        <p:spPr>
          <a:xfrm>
            <a:off x="406574" y="36490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氢键的特征是什么？</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5894332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189434"/>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饱和性</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在形成氢键时，由于氢原子半径比</a:t>
            </a:r>
            <a:r>
              <a:rPr lang="en-US" altLang="zh-CN" sz="2800"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原子半径小得多，当氢原子与一个</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原子形成氢键</a:t>
            </a:r>
            <a:r>
              <a:rPr lang="en-US" altLang="zh-CN" sz="2800" kern="100" dirty="0">
                <a:solidFill>
                  <a:srgbClr val="C00000"/>
                </a:solidFill>
                <a:latin typeface="Times New Roman"/>
                <a:ea typeface="华文细黑"/>
                <a:cs typeface="Courier New"/>
              </a:rPr>
              <a:t>X—H</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后，氢原子周围的空间已被占据，</a:t>
            </a:r>
            <a:r>
              <a:rPr lang="en-US" altLang="zh-CN" sz="2800" kern="100" dirty="0">
                <a:solidFill>
                  <a:srgbClr val="C00000"/>
                </a:solidFill>
                <a:latin typeface="Times New Roman"/>
                <a:ea typeface="华文细黑"/>
                <a:cs typeface="Courier New"/>
              </a:rPr>
              <a:t>X</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原子的电子云的排斥作用将阻碍一个</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原子与氢原子靠近成键，也就是说氢原子只能与一个</a:t>
            </a:r>
            <a:r>
              <a:rPr lang="en-US" altLang="zh-CN" sz="2800" kern="100" dirty="0">
                <a:solidFill>
                  <a:srgbClr val="C00000"/>
                </a:solidFill>
                <a:latin typeface="Times New Roman"/>
                <a:ea typeface="华文细黑"/>
                <a:cs typeface="Courier New"/>
              </a:rPr>
              <a:t>Y</a:t>
            </a:r>
            <a:r>
              <a:rPr lang="zh-CN" altLang="zh-CN" sz="2800" kern="100" dirty="0">
                <a:solidFill>
                  <a:srgbClr val="C00000"/>
                </a:solidFill>
                <a:latin typeface="Times New Roman"/>
                <a:ea typeface="华文细黑"/>
                <a:cs typeface="Times New Roman"/>
              </a:rPr>
              <a:t>原子形成氢键，即氢键具有饱和性</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xmlns="" val="7244744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5940</TotalTime>
  <Words>2422</Words>
  <Application>Microsoft Office PowerPoint</Application>
  <PresentationFormat>自定义</PresentationFormat>
  <Paragraphs>293</Paragraphs>
  <Slides>39</Slides>
  <Notes>16</Notes>
  <HiddenSlides>6</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