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672" r:id="rId2"/>
    <p:sldId id="1136" r:id="rId3"/>
    <p:sldId id="1143" r:id="rId4"/>
    <p:sldId id="1142" r:id="rId5"/>
    <p:sldId id="1186" r:id="rId6"/>
    <p:sldId id="1144" r:id="rId7"/>
    <p:sldId id="1145" r:id="rId8"/>
    <p:sldId id="1189" r:id="rId9"/>
    <p:sldId id="1146" r:id="rId10"/>
    <p:sldId id="1155" r:id="rId11"/>
    <p:sldId id="1157" r:id="rId12"/>
    <p:sldId id="1158" r:id="rId13"/>
    <p:sldId id="1159" r:id="rId14"/>
    <p:sldId id="1113" r:id="rId15"/>
    <p:sldId id="1170" r:id="rId16"/>
    <p:sldId id="1171" r:id="rId17"/>
    <p:sldId id="1172" r:id="rId18"/>
    <p:sldId id="1190" r:id="rId19"/>
    <p:sldId id="1193" r:id="rId20"/>
    <p:sldId id="1164" r:id="rId21"/>
    <p:sldId id="1191" r:id="rId22"/>
    <p:sldId id="1192" r:id="rId23"/>
    <p:sldId id="1173" r:id="rId24"/>
    <p:sldId id="1174" r:id="rId25"/>
    <p:sldId id="1178" r:id="rId26"/>
    <p:sldId id="1176" r:id="rId27"/>
    <p:sldId id="1140" r:id="rId28"/>
    <p:sldId id="1187" r:id="rId29"/>
    <p:sldId id="1182" r:id="rId30"/>
    <p:sldId id="1183" r:id="rId31"/>
    <p:sldId id="1184" r:id="rId32"/>
    <p:sldId id="1185" r:id="rId33"/>
    <p:sldId id="1141" r:id="rId34"/>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9CFCD7"/>
    <a:srgbClr val="00CCFF"/>
    <a:srgbClr val="B4C7E7"/>
    <a:srgbClr val="FFD966"/>
    <a:srgbClr val="F3EFE5"/>
    <a:srgbClr val="FF9900"/>
    <a:srgbClr val="9BBD59"/>
    <a:srgbClr val="7BC1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31" autoAdjust="0"/>
    <p:restoredTop sz="81395" autoAdjust="0"/>
  </p:normalViewPr>
  <p:slideViewPr>
    <p:cSldViewPr>
      <p:cViewPr>
        <p:scale>
          <a:sx n="75" d="100"/>
          <a:sy n="75" d="100"/>
        </p:scale>
        <p:origin x="1098" y="1326"/>
      </p:cViewPr>
      <p:guideLst>
        <p:guide orient="horz" pos="216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2017-10-13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a:t>
            </a:fld>
            <a:endParaRPr lang="zh-CN" altLang="en-US"/>
          </a:p>
        </p:txBody>
      </p:sp>
    </p:spTree>
    <p:extLst>
      <p:ext uri="{BB962C8B-B14F-4D97-AF65-F5344CB8AC3E}">
        <p14:creationId xmlns:p14="http://schemas.microsoft.com/office/powerpoint/2010/main" val="1183562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234759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ideo" Target="file:///E:\&#65281;&#65281;&#65281;&#65281;&#65281;&#65281;&#65281;&#65281;&#65281;&#65281;&#65281;2017&#21516;&#27493;&#30475;&#24187;&#28783;&#29255;\&#21270;&#23398;%20&#20154;&#25945;%20&#36873;&#20462;3(6.30)\&#35838;&#22530;&#23398;&#26696;&#37197;&#22871;&#35838;&#20214;\&#31532;&#19968;&#31456;%20%20&#31532;&#19968;&#33410;%20%20&#31532;1&#35838;&#26102;\&#30005;&#23376;&#25490;&#24067;.sw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slide" Target="slid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7" Type="http://schemas.openxmlformats.org/officeDocument/2006/relationships/image" Target="../media/image10.png"/><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29.xml"/><Relationship Id="rId7" Type="http://schemas.openxmlformats.org/officeDocument/2006/relationships/slide" Target="slide3.xml"/><Relationship Id="rId2" Type="http://schemas.openxmlformats.org/officeDocument/2006/relationships/slide" Target="slide28.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19" t="3820" r="353" b="7546"/>
          <a:stretch/>
        </p:blipFill>
        <p:spPr>
          <a:xfrm>
            <a:off x="-795" y="0"/>
            <a:ext cx="12190801" cy="6798766"/>
          </a:xfrm>
          <a:prstGeom prst="rect">
            <a:avLst/>
          </a:prstGeom>
        </p:spPr>
      </p:pic>
      <p:grpSp>
        <p:nvGrpSpPr>
          <p:cNvPr id="7" name="组合 6"/>
          <p:cNvGrpSpPr/>
          <p:nvPr/>
        </p:nvGrpSpPr>
        <p:grpSpPr>
          <a:xfrm>
            <a:off x="-794" y="5506767"/>
            <a:ext cx="12192000" cy="1375395"/>
            <a:chOff x="-1524000" y="2705990"/>
            <a:chExt cx="12192000" cy="1375395"/>
          </a:xfrm>
        </p:grpSpPr>
        <p:cxnSp>
          <p:nvCxnSpPr>
            <p:cNvPr id="8" name="直接连接符 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24000" y="2705990"/>
              <a:ext cx="12192000" cy="1375395"/>
              <a:chOff x="-1524000" y="2705990"/>
              <a:chExt cx="12192000" cy="1375395"/>
            </a:xfrm>
          </p:grpSpPr>
          <p:sp>
            <p:nvSpPr>
              <p:cNvPr id="10" name="矩形 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标题 2"/>
          <p:cNvSpPr txBox="1">
            <a:spLocks/>
          </p:cNvSpPr>
          <p:nvPr/>
        </p:nvSpPr>
        <p:spPr>
          <a:xfrm>
            <a:off x="3017750" y="6114856"/>
            <a:ext cx="7974000" cy="683910"/>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tabLst>
                <a:tab pos="2250440" algn="l"/>
              </a:tabLst>
            </a:pPr>
            <a:r>
              <a:rPr lang="zh-CN" altLang="en-US" sz="3800" b="1" kern="100" dirty="0" smtClean="0">
                <a:solidFill>
                  <a:schemeClr val="bg2">
                    <a:lumMod val="25000"/>
                  </a:schemeClr>
                </a:solidFill>
                <a:latin typeface="+mn-lt"/>
                <a:ea typeface="微软雅黑" pitchFamily="34" charset="-122"/>
                <a:cs typeface="Times New Roman"/>
              </a:rPr>
              <a:t>第</a:t>
            </a:r>
            <a:r>
              <a:rPr lang="en-US" altLang="zh-CN" sz="3800" b="1" kern="100" dirty="0" smtClean="0">
                <a:solidFill>
                  <a:schemeClr val="bg2">
                    <a:lumMod val="25000"/>
                  </a:schemeClr>
                </a:solidFill>
                <a:latin typeface="+mn-lt"/>
                <a:ea typeface="微软雅黑" pitchFamily="34" charset="-122"/>
                <a:cs typeface="Times New Roman"/>
              </a:rPr>
              <a:t>1</a:t>
            </a:r>
            <a:r>
              <a:rPr lang="zh-CN" altLang="en-US" sz="3800" b="1" kern="100" dirty="0" smtClean="0">
                <a:solidFill>
                  <a:schemeClr val="bg2">
                    <a:lumMod val="25000"/>
                  </a:schemeClr>
                </a:solidFill>
                <a:latin typeface="+mn-lt"/>
                <a:ea typeface="微软雅黑" pitchFamily="34" charset="-122"/>
                <a:cs typeface="Times New Roman"/>
              </a:rPr>
              <a:t>课时</a:t>
            </a:r>
            <a:r>
              <a:rPr lang="zh-CN" altLang="en-US" sz="3800" b="1" kern="100" dirty="0">
                <a:solidFill>
                  <a:schemeClr val="bg2">
                    <a:lumMod val="25000"/>
                  </a:schemeClr>
                </a:solidFill>
                <a:latin typeface="+mn-lt"/>
                <a:ea typeface="微软雅黑" pitchFamily="34" charset="-122"/>
                <a:cs typeface="Times New Roman"/>
              </a:rPr>
              <a:t>　</a:t>
            </a:r>
            <a:r>
              <a:rPr lang="zh-CN" altLang="zh-CN" sz="3800" b="1" kern="100" dirty="0" smtClean="0">
                <a:solidFill>
                  <a:schemeClr val="bg2">
                    <a:lumMod val="25000"/>
                  </a:schemeClr>
                </a:solidFill>
                <a:latin typeface="+mn-lt"/>
                <a:ea typeface="微软雅黑" pitchFamily="34" charset="-122"/>
                <a:cs typeface="Times New Roman"/>
              </a:rPr>
              <a:t>能层</a:t>
            </a:r>
            <a:r>
              <a:rPr lang="zh-CN" altLang="zh-CN" sz="3800" b="1" kern="100" dirty="0">
                <a:solidFill>
                  <a:schemeClr val="bg2">
                    <a:lumMod val="25000"/>
                  </a:schemeClr>
                </a:solidFill>
                <a:latin typeface="+mn-lt"/>
                <a:ea typeface="微软雅黑" pitchFamily="34" charset="-122"/>
                <a:cs typeface="Times New Roman"/>
              </a:rPr>
              <a:t>与能级　构造原理</a:t>
            </a:r>
            <a:endParaRPr lang="zh-CN" altLang="en-US" sz="3800" b="1" kern="100" dirty="0">
              <a:solidFill>
                <a:schemeClr val="bg2">
                  <a:lumMod val="25000"/>
                </a:schemeClr>
              </a:solidFill>
              <a:latin typeface="+mn-lt"/>
              <a:ea typeface="微软雅黑" pitchFamily="34" charset="-122"/>
              <a:cs typeface="Times New Roman"/>
            </a:endParaRPr>
          </a:p>
        </p:txBody>
      </p:sp>
      <p:sp>
        <p:nvSpPr>
          <p:cNvPr id="15" name="副标题 3"/>
          <p:cNvSpPr txBox="1">
            <a:spLocks/>
          </p:cNvSpPr>
          <p:nvPr/>
        </p:nvSpPr>
        <p:spPr>
          <a:xfrm>
            <a:off x="3017750" y="5588963"/>
            <a:ext cx="5885606" cy="504056"/>
          </a:xfrm>
          <a:prstGeom prst="rect">
            <a:avLst/>
          </a:prstGeom>
        </p:spPr>
        <p:txBody>
          <a:bodyPr anchor="ctr">
            <a:noAutofit/>
          </a:bodyPr>
          <a:lst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None/>
            </a:pPr>
            <a:r>
              <a:rPr lang="zh-CN" altLang="en-US" sz="2400" dirty="0">
                <a:solidFill>
                  <a:schemeClr val="bg2">
                    <a:lumMod val="25000"/>
                  </a:schemeClr>
                </a:solidFill>
                <a:latin typeface="+mj-ea"/>
                <a:ea typeface="+mj-ea"/>
              </a:rPr>
              <a:t>第一章</a:t>
            </a:r>
            <a:r>
              <a:rPr lang="zh-CN" altLang="zh-CN" sz="2400" dirty="0">
                <a:solidFill>
                  <a:schemeClr val="bg2">
                    <a:lumMod val="25000"/>
                  </a:schemeClr>
                </a:solidFill>
                <a:latin typeface="+mj-ea"/>
                <a:ea typeface="+mj-ea"/>
              </a:rPr>
              <a:t>　第一节　</a:t>
            </a:r>
            <a:r>
              <a:rPr lang="zh-CN" altLang="zh-CN" sz="2400" dirty="0" smtClean="0">
                <a:solidFill>
                  <a:schemeClr val="bg2">
                    <a:lumMod val="25000"/>
                  </a:schemeClr>
                </a:solidFill>
                <a:latin typeface="+mj-ea"/>
                <a:ea typeface="+mj-ea"/>
              </a:rPr>
              <a:t>原子结构</a:t>
            </a:r>
            <a:endParaRPr lang="zh-CN" altLang="en-US" sz="2400" dirty="0">
              <a:solidFill>
                <a:schemeClr val="bg2">
                  <a:lumMod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667892"/>
            <a:ext cx="11161240" cy="594006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0000FF"/>
                </a:solidFill>
                <a:latin typeface="Times New Roman"/>
                <a:ea typeface="华文细黑"/>
                <a:cs typeface="Times New Roman"/>
              </a:rPr>
              <a:t>能层与能级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多电子原子中，根据电子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差异</a:t>
            </a:r>
            <a:r>
              <a:rPr lang="zh-CN" altLang="zh-CN" sz="2800" kern="100" dirty="0">
                <a:latin typeface="Times New Roman"/>
                <a:ea typeface="华文细黑"/>
                <a:cs typeface="Times New Roman"/>
              </a:rPr>
              <a:t>，可将核外电子分成不同的能层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电子层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。离核越近的能层具有的</a:t>
            </a:r>
            <a:r>
              <a:rPr lang="zh-CN" altLang="zh-CN" sz="2800" kern="100" dirty="0" smtClean="0">
                <a:latin typeface="Times New Roman"/>
                <a:ea typeface="华文细黑"/>
                <a:cs typeface="Times New Roman"/>
              </a:rPr>
              <a:t>能量</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每一能层最多能容纳的电子数</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同一能层的电子在</a:t>
            </a:r>
            <a:r>
              <a:rPr lang="zh-CN" altLang="zh-CN" sz="2800" kern="100" dirty="0" smtClean="0">
                <a:latin typeface="Times New Roman"/>
                <a:ea typeface="华文细黑"/>
                <a:cs typeface="Times New Roman"/>
              </a:rPr>
              <a:t>不同</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能级上运动。能级数目与能层序数</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之间的关系</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在相同能层各能级能量由低到高的顺序</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_______</a:t>
            </a:r>
          </a:p>
          <a:p>
            <a:pPr algn="just">
              <a:lnSpc>
                <a:spcPct val="150000"/>
              </a:lnSpc>
              <a:spcAft>
                <a:spcPts val="0"/>
              </a:spcAft>
            </a:pPr>
            <a:r>
              <a:rPr lang="en-US" altLang="zh-CN" sz="2800" kern="100" dirty="0" smtClean="0">
                <a:latin typeface="Times New Roman"/>
                <a:ea typeface="华文细黑"/>
                <a:cs typeface="Times New Roman"/>
              </a:rPr>
              <a:t>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不同能层之间，符号相同的能级的能量随着能层数的递增而增大。例如：</a:t>
            </a:r>
            <a:r>
              <a:rPr lang="en-US" altLang="zh-CN" sz="2800" kern="100" dirty="0">
                <a:latin typeface="Times New Roman"/>
                <a:ea typeface="华文细黑"/>
                <a:cs typeface="Courier New"/>
              </a:rPr>
              <a:t>1s&lt;2s&lt;3s&lt;4s</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grpSp>
        <p:nvGrpSpPr>
          <p:cNvPr id="13" name="组合 12"/>
          <p:cNvGrpSpPr/>
          <p:nvPr/>
        </p:nvGrpSpPr>
        <p:grpSpPr>
          <a:xfrm>
            <a:off x="164" y="405458"/>
            <a:ext cx="2333534" cy="668428"/>
            <a:chOff x="164" y="341996"/>
            <a:chExt cx="2333534" cy="668428"/>
          </a:xfrm>
        </p:grpSpPr>
        <p:sp>
          <p:nvSpPr>
            <p:cNvPr id="14" name="五边形 13"/>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5" name="燕尾形 14"/>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sp>
        <p:nvSpPr>
          <p:cNvPr id="2" name="矩形 1"/>
          <p:cNvSpPr/>
          <p:nvPr/>
        </p:nvSpPr>
        <p:spPr>
          <a:xfrm>
            <a:off x="5201920" y="138499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能量</a:t>
            </a:r>
            <a:endParaRPr lang="zh-CN" altLang="en-US" sz="2800" kern="100" dirty="0">
              <a:solidFill>
                <a:srgbClr val="C00000"/>
              </a:solidFill>
              <a:latin typeface="Times New Roman"/>
              <a:ea typeface="华文细黑"/>
              <a:cs typeface="Courier New"/>
            </a:endParaRPr>
          </a:p>
        </p:txBody>
      </p:sp>
      <p:sp>
        <p:nvSpPr>
          <p:cNvPr id="3" name="矩形 2"/>
          <p:cNvSpPr/>
          <p:nvPr/>
        </p:nvSpPr>
        <p:spPr>
          <a:xfrm>
            <a:off x="6704563" y="206152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越低</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2046866" y="2690550"/>
            <a:ext cx="66396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6" name="矩形 5"/>
          <p:cNvSpPr/>
          <p:nvPr/>
        </p:nvSpPr>
        <p:spPr>
          <a:xfrm>
            <a:off x="4481840" y="330482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能量</a:t>
            </a:r>
            <a:endParaRPr lang="zh-CN" altLang="en-US" sz="2800" kern="100" dirty="0">
              <a:solidFill>
                <a:srgbClr val="C00000"/>
              </a:solidFill>
              <a:latin typeface="Times New Roman"/>
              <a:ea typeface="华文细黑"/>
              <a:cs typeface="Courier New"/>
            </a:endParaRPr>
          </a:p>
        </p:txBody>
      </p:sp>
      <p:sp>
        <p:nvSpPr>
          <p:cNvPr id="7" name="矩形 6"/>
          <p:cNvSpPr/>
          <p:nvPr/>
        </p:nvSpPr>
        <p:spPr>
          <a:xfrm>
            <a:off x="2585864" y="396242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相等</a:t>
            </a:r>
            <a:endParaRPr lang="zh-CN" altLang="en-US" sz="2800" kern="100" dirty="0">
              <a:solidFill>
                <a:srgbClr val="C00000"/>
              </a:solidFill>
              <a:latin typeface="Times New Roman"/>
              <a:ea typeface="华文细黑"/>
              <a:cs typeface="Courier New"/>
            </a:endParaRPr>
          </a:p>
        </p:txBody>
      </p:sp>
      <p:sp>
        <p:nvSpPr>
          <p:cNvPr id="11" name="矩形 10"/>
          <p:cNvSpPr/>
          <p:nvPr/>
        </p:nvSpPr>
        <p:spPr>
          <a:xfrm>
            <a:off x="10065171" y="3948465"/>
            <a:ext cx="1266693"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n</a:t>
            </a:r>
            <a:r>
              <a:rPr lang="en-US" altLang="zh-CN" sz="2800" kern="100">
                <a:solidFill>
                  <a:srgbClr val="C00000"/>
                </a:solidFill>
                <a:latin typeface="Times New Roman"/>
                <a:ea typeface="华文细黑"/>
                <a:cs typeface="Courier New"/>
              </a:rPr>
              <a:t>s&lt;</a:t>
            </a:r>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p</a:t>
            </a:r>
            <a:r>
              <a:rPr lang="en-US" altLang="zh-CN" sz="2800" kern="100" dirty="0" smtClean="0">
                <a:solidFill>
                  <a:srgbClr val="C00000"/>
                </a:solidFill>
                <a:latin typeface="Times New Roman"/>
                <a:ea typeface="华文细黑"/>
                <a:cs typeface="Courier New"/>
              </a:rPr>
              <a:t>&lt;</a:t>
            </a:r>
            <a:endParaRPr lang="zh-CN" altLang="en-US" dirty="0">
              <a:solidFill>
                <a:srgbClr val="C00000"/>
              </a:solidFill>
            </a:endParaRPr>
          </a:p>
        </p:txBody>
      </p:sp>
      <p:sp>
        <p:nvSpPr>
          <p:cNvPr id="17" name="矩形 16"/>
          <p:cNvSpPr/>
          <p:nvPr/>
        </p:nvSpPr>
        <p:spPr>
          <a:xfrm>
            <a:off x="513223" y="4610497"/>
            <a:ext cx="1045479" cy="523220"/>
          </a:xfrm>
          <a:prstGeom prst="rect">
            <a:avLst/>
          </a:prstGeom>
        </p:spPr>
        <p:txBody>
          <a:bodyPr wrap="none">
            <a:spAutoFit/>
          </a:bodyPr>
          <a:lstStyle/>
          <a:p>
            <a:r>
              <a:rPr lang="en-US" altLang="zh-CN" sz="2800" i="1" kern="100" dirty="0" err="1" smtClean="0">
                <a:solidFill>
                  <a:srgbClr val="C00000"/>
                </a:solidFill>
                <a:latin typeface="Times New Roman"/>
                <a:ea typeface="华文细黑"/>
                <a:cs typeface="Courier New"/>
              </a:rPr>
              <a:t>n</a:t>
            </a:r>
            <a:r>
              <a:rPr lang="en-US" altLang="zh-CN" sz="2800" kern="100" dirty="0" err="1" smtClean="0">
                <a:solidFill>
                  <a:srgbClr val="C00000"/>
                </a:solidFill>
                <a:latin typeface="Times New Roman"/>
                <a:ea typeface="华文细黑"/>
                <a:cs typeface="Courier New"/>
              </a:rPr>
              <a:t>d</a:t>
            </a:r>
            <a:r>
              <a:rPr lang="en-US" altLang="zh-CN" sz="2800" kern="100" dirty="0" smtClean="0">
                <a:solidFill>
                  <a:srgbClr val="C00000"/>
                </a:solidFill>
                <a:latin typeface="Times New Roman"/>
                <a:ea typeface="华文细黑"/>
                <a:cs typeface="Courier New"/>
              </a:rPr>
              <a:t>&lt;</a:t>
            </a:r>
            <a:r>
              <a:rPr lang="en-US" altLang="zh-CN" sz="2800" i="1" kern="100" dirty="0" err="1" smtClean="0">
                <a:solidFill>
                  <a:srgbClr val="C00000"/>
                </a:solidFill>
                <a:latin typeface="Times New Roman"/>
                <a:ea typeface="华文细黑"/>
                <a:cs typeface="Courier New"/>
              </a:rPr>
              <a:t>n</a:t>
            </a:r>
            <a:r>
              <a:rPr lang="en-US" altLang="zh-CN" sz="2800" kern="100" dirty="0" err="1" smtClean="0">
                <a:solidFill>
                  <a:srgbClr val="C00000"/>
                </a:solidFill>
                <a:latin typeface="Times New Roman"/>
                <a:ea typeface="华文细黑"/>
                <a:cs typeface="Courier New"/>
              </a:rPr>
              <a:t>f</a:t>
            </a:r>
            <a:endParaRPr lang="zh-CN" altLang="en-US" dirty="0">
              <a:solidFill>
                <a:srgbClr val="C00000"/>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val="1608366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3" grpId="0"/>
      <p:bldP spid="3" grpId="1"/>
      <p:bldP spid="5" grpId="0"/>
      <p:bldP spid="5" grpId="1"/>
      <p:bldP spid="6" grpId="0"/>
      <p:bldP spid="6" grpId="1"/>
      <p:bldP spid="7" grpId="0"/>
      <p:bldP spid="7" grpId="1"/>
      <p:bldP spid="11" grpId="0"/>
      <p:bldP spid="11" grpId="1"/>
      <p:bldP spid="17" grpId="0"/>
      <p:bldP spid="1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1197546"/>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下列说法正确的是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第三能层有</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共</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个能级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B.3d</a:t>
            </a:r>
            <a:r>
              <a:rPr lang="zh-CN" altLang="zh-CN" sz="2800" kern="100" dirty="0">
                <a:latin typeface="Times New Roman"/>
                <a:ea typeface="华文细黑"/>
                <a:cs typeface="Times New Roman"/>
              </a:rPr>
              <a:t>能级最多容纳</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个电子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第三能层最多容纳</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个电子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无论是哪一能层的</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能级最多容纳的电子数均为</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个</a:t>
            </a:r>
            <a:endParaRPr lang="zh-CN" altLang="zh-CN" sz="1050" kern="100" dirty="0">
              <a:effectLst/>
              <a:latin typeface="宋体"/>
              <a:cs typeface="Courier New"/>
            </a:endParaRPr>
          </a:p>
        </p:txBody>
      </p:sp>
      <p:sp>
        <p:nvSpPr>
          <p:cNvPr id="11" name="TextBox 10"/>
          <p:cNvSpPr txBox="1"/>
          <p:nvPr/>
        </p:nvSpPr>
        <p:spPr>
          <a:xfrm>
            <a:off x="319770" y="371782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pSp>
        <p:nvGrpSpPr>
          <p:cNvPr id="9" name="组合 8"/>
          <p:cNvGrpSpPr/>
          <p:nvPr/>
        </p:nvGrpSpPr>
        <p:grpSpPr>
          <a:xfrm>
            <a:off x="164" y="405458"/>
            <a:ext cx="2333534" cy="693307"/>
            <a:chOff x="164" y="341996"/>
            <a:chExt cx="2333534" cy="693307"/>
          </a:xfrm>
        </p:grpSpPr>
        <p:sp>
          <p:nvSpPr>
            <p:cNvPr id="10" name="五边形 9"/>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燕尾形 15"/>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8" name="矩形 17"/>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a:hlinkClick r:id="rId3" action="ppaction://hlinksldjump"/>
          </p:cNvPr>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20" name="TextBox 19">
            <a:hlinkClick r:id="rId4" action="ppaction://hlinksldjump"/>
          </p:cNvPr>
          <p:cNvSpPr txBox="1"/>
          <p:nvPr/>
        </p:nvSpPr>
        <p:spPr>
          <a:xfrm>
            <a:off x="8448496"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规律</a:t>
            </a:r>
            <a:r>
              <a:rPr lang="zh-CN" altLang="en-US" dirty="0">
                <a:solidFill>
                  <a:schemeClr val="bg1"/>
                </a:solidFill>
                <a:latin typeface="+mj-ea"/>
                <a:ea typeface="+mj-ea"/>
                <a:cs typeface="Times New Roman" panose="02020603050405020304" pitchFamily="18" charset="0"/>
              </a:rPr>
              <a:t>总结</a:t>
            </a:r>
          </a:p>
        </p:txBody>
      </p:sp>
    </p:spTree>
    <p:extLst>
      <p:ext uri="{BB962C8B-B14F-4D97-AF65-F5344CB8AC3E}">
        <p14:creationId xmlns:p14="http://schemas.microsoft.com/office/powerpoint/2010/main" val="3931508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Box 8">
            <a:hlinkClick r:id="rId3"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规律总结</a:t>
            </a:r>
          </a:p>
        </p:txBody>
      </p:sp>
      <p:sp>
        <p:nvSpPr>
          <p:cNvPr id="4" name="矩形 3"/>
          <p:cNvSpPr/>
          <p:nvPr/>
        </p:nvSpPr>
        <p:spPr>
          <a:xfrm>
            <a:off x="350768" y="909514"/>
            <a:ext cx="11272852"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每一能层包含的能级数等于该能层的序数，故第三能层有</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三个能级，</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能级最多容纳的电子数分别是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错、</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正确；</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每一能层最多容纳的电子数为</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，第三能层最多容纳</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个电子，故</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错</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5183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765498"/>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规律总结　</a:t>
            </a:r>
            <a:r>
              <a:rPr lang="zh-CN" altLang="zh-CN" sz="2800" kern="100" dirty="0">
                <a:latin typeface="Times New Roman"/>
                <a:ea typeface="华文细黑"/>
                <a:cs typeface="Times New Roman"/>
              </a:rPr>
              <a:t>要熟记以下规律：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能级数目＝能层序数</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原子轨道数目＝能层序数的平方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最多容纳的电子数＝能层序数的平方的</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倍</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41497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2" name="矩形 11"/>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二、构造原理与电子排布式</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398257" y="486991"/>
            <a:ext cx="11385581"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构造原理</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设想从氢原子开始，随着原子核电荷数的递增，原子核每增加一</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原子核外便增加一</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这个电子大多是按下图所示</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填充</a:t>
            </a:r>
            <a:r>
              <a:rPr lang="zh-CN" altLang="zh-CN" sz="2800" kern="100" dirty="0">
                <a:latin typeface="Times New Roman"/>
                <a:ea typeface="华文细黑"/>
                <a:cs typeface="Times New Roman"/>
              </a:rPr>
              <a:t>的，填满一个能级再填一个新能级。这种规律</a:t>
            </a:r>
            <a:r>
              <a:rPr lang="zh-CN" altLang="zh-CN" sz="2800" kern="100" dirty="0" smtClean="0">
                <a:latin typeface="Times New Roman"/>
                <a:ea typeface="华文细黑"/>
                <a:cs typeface="Times New Roman"/>
              </a:rPr>
              <a:t>称为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4098" name="Picture 2" descr="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22404" y="3104287"/>
            <a:ext cx="3937287" cy="372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857259" y="119754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质子</a:t>
            </a:r>
            <a:endParaRPr lang="zh-CN" altLang="en-US" dirty="0">
              <a:solidFill>
                <a:srgbClr val="C00000"/>
              </a:solidFill>
            </a:endParaRPr>
          </a:p>
        </p:txBody>
      </p:sp>
      <p:sp>
        <p:nvSpPr>
          <p:cNvPr id="4" name="矩形 3"/>
          <p:cNvSpPr/>
          <p:nvPr/>
        </p:nvSpPr>
        <p:spPr>
          <a:xfrm>
            <a:off x="3646934" y="1855247"/>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电子</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9392294" y="184572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能级顺序</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8183438" y="2512740"/>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构造原理</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53781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3" grpId="0"/>
      <p:bldP spid="3" grpId="1"/>
      <p:bldP spid="4" grpId="0"/>
      <p:bldP spid="4" grpId="1"/>
      <p:bldP spid="5" grpId="0"/>
      <p:bldP spid="5" grpId="1"/>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13817" y="477466"/>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观察分析上述构造原理图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能级图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，回答下列问题：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在多电子原子中，电子进入能级的先后应遵循的原理是什么？</a:t>
            </a:r>
            <a:endParaRPr lang="zh-CN" altLang="zh-CN" sz="1050" kern="100" dirty="0">
              <a:effectLst/>
              <a:latin typeface="宋体"/>
              <a:cs typeface="Courier New"/>
            </a:endParaRPr>
          </a:p>
        </p:txBody>
      </p:sp>
      <p:sp>
        <p:nvSpPr>
          <p:cNvPr id="4" name="矩形 3"/>
          <p:cNvSpPr/>
          <p:nvPr/>
        </p:nvSpPr>
        <p:spPr>
          <a:xfrm>
            <a:off x="413817" y="1869297"/>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能量最低原理。电子最先排布在能量低的能级上，然后依次排布在能量较高的能级上。</a:t>
            </a:r>
            <a:endParaRPr lang="zh-CN" altLang="zh-CN" sz="1050" kern="100" dirty="0">
              <a:solidFill>
                <a:srgbClr val="C00000"/>
              </a:solidFill>
              <a:effectLst/>
              <a:latin typeface="宋体"/>
              <a:cs typeface="Courier New"/>
            </a:endParaRPr>
          </a:p>
        </p:txBody>
      </p:sp>
      <p:sp>
        <p:nvSpPr>
          <p:cNvPr id="5" name="矩形 4"/>
          <p:cNvSpPr/>
          <p:nvPr/>
        </p:nvSpPr>
        <p:spPr>
          <a:xfrm>
            <a:off x="413817" y="3260358"/>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多电子原子核外电子排布是否完全遵循能层顺序？</a:t>
            </a:r>
            <a:endParaRPr lang="zh-CN" altLang="zh-CN" sz="1050" kern="100" dirty="0">
              <a:effectLst/>
              <a:latin typeface="宋体"/>
              <a:cs typeface="Courier New"/>
            </a:endParaRPr>
          </a:p>
        </p:txBody>
      </p:sp>
      <p:sp>
        <p:nvSpPr>
          <p:cNvPr id="6" name="矩形 5"/>
          <p:cNvSpPr/>
          <p:nvPr/>
        </p:nvSpPr>
        <p:spPr>
          <a:xfrm>
            <a:off x="413817" y="4005858"/>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由构造原理可知，从第三能层开始各能级不完全遵循能层顺序，产生了能级交错排列，即产生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能级交错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现象。</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889270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4" grpId="0"/>
      <p:bldP spid="4"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5" name="矩形 14"/>
          <p:cNvSpPr/>
          <p:nvPr/>
        </p:nvSpPr>
        <p:spPr>
          <a:xfrm>
            <a:off x="406574" y="837506"/>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能级的能量高低主要是由哪些因素决定的？</a:t>
            </a:r>
            <a:endParaRPr lang="zh-CN" altLang="zh-CN" sz="1050" kern="100" dirty="0">
              <a:effectLst/>
              <a:latin typeface="宋体"/>
              <a:cs typeface="Courier New"/>
            </a:endParaRPr>
          </a:p>
        </p:txBody>
      </p:sp>
      <p:sp>
        <p:nvSpPr>
          <p:cNvPr id="4" name="矩形 3"/>
          <p:cNvSpPr/>
          <p:nvPr/>
        </p:nvSpPr>
        <p:spPr>
          <a:xfrm>
            <a:off x="406574" y="1591807"/>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各能级的能量由能层序数和能级类型共同决定，各能级的能量高低顺序可由下列公式得出：</a:t>
            </a:r>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s&lt;(</a:t>
            </a:r>
            <a:r>
              <a:rPr lang="en-US" altLang="zh-CN" sz="2800" i="1" kern="100" dirty="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2)f&lt;(</a:t>
            </a:r>
            <a:r>
              <a:rPr lang="en-US" altLang="zh-CN" sz="2800" i="1" kern="100" dirty="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1)d&lt;</a:t>
            </a:r>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p</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表示能层序数</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595739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6" name="矩形 15"/>
          <p:cNvSpPr/>
          <p:nvPr/>
        </p:nvSpPr>
        <p:spPr>
          <a:xfrm>
            <a:off x="406574" y="621482"/>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电子排布式</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电子排布式是用数字</a:t>
            </a:r>
            <a:r>
              <a:rPr lang="zh-CN" altLang="zh-CN" sz="2800" kern="100" dirty="0" smtClean="0">
                <a:latin typeface="Times New Roman"/>
                <a:ea typeface="华文细黑"/>
                <a:cs typeface="Times New Roman"/>
              </a:rPr>
              <a:t>在</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标明</a:t>
            </a:r>
            <a:r>
              <a:rPr lang="zh-CN" altLang="zh-CN" sz="2800" kern="100" dirty="0">
                <a:latin typeface="Times New Roman"/>
                <a:ea typeface="华文细黑"/>
                <a:cs typeface="Times New Roman"/>
              </a:rPr>
              <a:t>该能级上排布的电子数的式子。如：</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原子电子排布式中各符号、数字的意义为</a:t>
            </a:r>
            <a:endParaRPr lang="zh-CN" altLang="zh-CN" sz="1050" kern="100" dirty="0">
              <a:effectLst/>
              <a:latin typeface="宋体"/>
              <a:cs typeface="Courier New"/>
            </a:endParaRPr>
          </a:p>
        </p:txBody>
      </p:sp>
      <p:pic>
        <p:nvPicPr>
          <p:cNvPr id="5122" name="Picture 2" descr="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88780" y="2762378"/>
            <a:ext cx="3596828" cy="203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530080" y="1351087"/>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能级符号右上角</a:t>
            </a:r>
            <a:endParaRPr lang="zh-CN" altLang="en-US" dirty="0">
              <a:solidFill>
                <a:srgbClr val="C00000"/>
              </a:solidFill>
            </a:endParaRPr>
          </a:p>
        </p:txBody>
      </p:sp>
    </p:spTree>
    <p:extLst>
      <p:ext uri="{BB962C8B-B14F-4D97-AF65-F5344CB8AC3E}">
        <p14:creationId xmlns:p14="http://schemas.microsoft.com/office/powerpoint/2010/main" val="1488478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6" name="矩形 15"/>
          <p:cNvSpPr/>
          <p:nvPr/>
        </p:nvSpPr>
        <p:spPr>
          <a:xfrm>
            <a:off x="406574" y="693490"/>
            <a:ext cx="1116124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写出下列原子或离子的电子排布式：</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en-US" altLang="zh-CN" sz="2800" kern="100" baseline="-25000" dirty="0">
                <a:latin typeface="Times New Roman"/>
                <a:ea typeface="华文细黑"/>
                <a:cs typeface="Courier New"/>
              </a:rPr>
              <a:t>8</a:t>
            </a:r>
            <a:r>
              <a:rPr lang="en-US" altLang="zh-CN" sz="2800" kern="100" dirty="0">
                <a:latin typeface="Times New Roman"/>
                <a:ea typeface="华文细黑"/>
                <a:cs typeface="Courier New"/>
              </a:rPr>
              <a:t>O</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en-US" altLang="zh-CN" sz="2800" kern="100" baseline="-25000" dirty="0">
                <a:latin typeface="Times New Roman"/>
                <a:ea typeface="华文细黑"/>
                <a:cs typeface="Courier New"/>
              </a:rPr>
              <a:t>19</a:t>
            </a:r>
            <a:r>
              <a:rPr lang="en-US" altLang="zh-CN" sz="2800" kern="100" dirty="0">
                <a:latin typeface="Times New Roman"/>
                <a:ea typeface="华文细黑"/>
                <a:cs typeface="Courier New"/>
              </a:rPr>
              <a:t>K</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可简写</a:t>
            </a:r>
            <a:r>
              <a:rPr lang="zh-CN" altLang="zh-CN" sz="2800" kern="100" dirty="0" smtClean="0">
                <a:latin typeface="Times New Roman"/>
                <a:ea typeface="华文细黑"/>
                <a:cs typeface="Times New Roman"/>
              </a:rPr>
              <a:t>为</a:t>
            </a:r>
            <a:r>
              <a:rPr lang="en-US" altLang="zh-CN" sz="2800" u="sng" kern="100" dirty="0" smtClean="0">
                <a:latin typeface="IPAPANNEW"/>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en-US" altLang="zh-CN" sz="2800" kern="100" baseline="-25000" dirty="0">
                <a:latin typeface="Times New Roman"/>
                <a:ea typeface="华文细黑"/>
                <a:cs typeface="Courier New"/>
              </a:rPr>
              <a:t>17</a:t>
            </a:r>
            <a:r>
              <a:rPr lang="en-US" altLang="zh-CN" sz="2800" kern="100" dirty="0">
                <a:latin typeface="Times New Roman"/>
                <a:ea typeface="华文细黑"/>
                <a:cs typeface="Courier New"/>
              </a:rPr>
              <a:t>Cl</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可简写</a:t>
            </a:r>
            <a:r>
              <a:rPr lang="zh-CN" altLang="zh-CN" sz="2800" kern="100" dirty="0" smtClean="0">
                <a:latin typeface="Times New Roman"/>
                <a:ea typeface="华文细黑"/>
                <a:cs typeface="Times New Roman"/>
              </a:rPr>
              <a:t>为</a:t>
            </a:r>
            <a:r>
              <a:rPr lang="en-US" altLang="zh-CN" sz="2800" u="sng" kern="100" dirty="0" smtClean="0">
                <a:latin typeface="IPAPANNEW"/>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en-US" altLang="zh-CN" sz="2800" kern="100" baseline="-25000" dirty="0">
                <a:latin typeface="Times New Roman"/>
                <a:ea typeface="华文细黑"/>
                <a:cs typeface="Courier New"/>
              </a:rPr>
              <a:t>16</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1530127" y="1413570"/>
            <a:ext cx="154241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4</a:t>
            </a:r>
            <a:endParaRPr lang="zh-CN" altLang="en-US" dirty="0">
              <a:solidFill>
                <a:srgbClr val="C00000"/>
              </a:solidFill>
            </a:endParaRPr>
          </a:p>
        </p:txBody>
      </p:sp>
      <p:sp>
        <p:nvSpPr>
          <p:cNvPr id="5" name="矩形 4"/>
          <p:cNvSpPr/>
          <p:nvPr/>
        </p:nvSpPr>
        <p:spPr>
          <a:xfrm>
            <a:off x="1630710" y="2039766"/>
            <a:ext cx="290015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7" name="矩形 6"/>
          <p:cNvSpPr/>
          <p:nvPr/>
        </p:nvSpPr>
        <p:spPr>
          <a:xfrm>
            <a:off x="6157689" y="2052117"/>
            <a:ext cx="1244251" cy="523220"/>
          </a:xfrm>
          <a:prstGeom prst="rect">
            <a:avLst/>
          </a:prstGeom>
        </p:spPr>
        <p:txBody>
          <a:bodyPr wrap="none">
            <a:spAutoFit/>
          </a:bodyPr>
          <a:lstStyle/>
          <a:p>
            <a:r>
              <a:rPr lang="en-US" altLang="zh-CN" sz="2800" kern="100" dirty="0">
                <a:solidFill>
                  <a:srgbClr val="C00000"/>
                </a:solidFill>
                <a:latin typeface="IPAPANNEW"/>
                <a:ea typeface="华文细黑"/>
                <a:cs typeface="Times New Roman"/>
              </a:rPr>
              <a:t>[</a:t>
            </a:r>
            <a:r>
              <a:rPr lang="en-US" altLang="zh-CN" sz="2800" kern="100" dirty="0" err="1">
                <a:solidFill>
                  <a:srgbClr val="C00000"/>
                </a:solidFill>
                <a:latin typeface="Times New Roman"/>
                <a:ea typeface="华文细黑"/>
                <a:cs typeface="Courier New"/>
              </a:rPr>
              <a:t>Ar</a:t>
            </a:r>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4s</a:t>
            </a:r>
            <a:r>
              <a:rPr lang="en-US" altLang="zh-CN" sz="2800" kern="100" baseline="30000" dirty="0">
                <a:solidFill>
                  <a:srgbClr val="C00000"/>
                </a:solidFill>
                <a:latin typeface="Times New Roman"/>
                <a:ea typeface="华文细黑"/>
                <a:cs typeface="Courier New"/>
              </a:rPr>
              <a:t>1</a:t>
            </a:r>
            <a:endParaRPr lang="zh-CN" altLang="en-US" dirty="0">
              <a:solidFill>
                <a:srgbClr val="C00000"/>
              </a:solidFill>
            </a:endParaRPr>
          </a:p>
        </p:txBody>
      </p:sp>
      <p:sp>
        <p:nvSpPr>
          <p:cNvPr id="9" name="矩形 8"/>
          <p:cNvSpPr/>
          <p:nvPr/>
        </p:nvSpPr>
        <p:spPr>
          <a:xfrm>
            <a:off x="1771593" y="2672745"/>
            <a:ext cx="246093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5</a:t>
            </a:r>
            <a:endParaRPr lang="zh-CN" altLang="en-US" dirty="0">
              <a:solidFill>
                <a:srgbClr val="C00000"/>
              </a:solidFill>
            </a:endParaRPr>
          </a:p>
        </p:txBody>
      </p:sp>
      <p:sp>
        <p:nvSpPr>
          <p:cNvPr id="11" name="矩形 10"/>
          <p:cNvSpPr/>
          <p:nvPr/>
        </p:nvSpPr>
        <p:spPr>
          <a:xfrm>
            <a:off x="5883453" y="2700189"/>
            <a:ext cx="1762021" cy="523220"/>
          </a:xfrm>
          <a:prstGeom prst="rect">
            <a:avLst/>
          </a:prstGeom>
        </p:spPr>
        <p:txBody>
          <a:bodyPr wrap="none">
            <a:spAutoFit/>
          </a:bodyPr>
          <a:lstStyle/>
          <a:p>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Ne</a:t>
            </a:r>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5</a:t>
            </a:r>
            <a:endParaRPr lang="zh-CN" altLang="en-US" dirty="0">
              <a:solidFill>
                <a:srgbClr val="C00000"/>
              </a:solidFill>
            </a:endParaRPr>
          </a:p>
        </p:txBody>
      </p:sp>
      <p:sp>
        <p:nvSpPr>
          <p:cNvPr id="14" name="矩形 13"/>
          <p:cNvSpPr/>
          <p:nvPr/>
        </p:nvSpPr>
        <p:spPr>
          <a:xfrm>
            <a:off x="1918742" y="3319572"/>
            <a:ext cx="2460930"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2p</a:t>
            </a:r>
            <a:r>
              <a:rPr lang="en-US" altLang="zh-CN" sz="2800" kern="100" baseline="30000" dirty="0">
                <a:solidFill>
                  <a:srgbClr val="C00000"/>
                </a:solidFill>
                <a:latin typeface="Times New Roman"/>
                <a:ea typeface="华文细黑"/>
                <a:cs typeface="Courier New"/>
              </a:rPr>
              <a:t>6</a:t>
            </a:r>
            <a:r>
              <a:rPr lang="en-US" altLang="zh-CN" sz="2800" kern="100" dirty="0">
                <a:solidFill>
                  <a:srgbClr val="C00000"/>
                </a:solidFill>
                <a:latin typeface="Times New Roman"/>
                <a:ea typeface="华文细黑"/>
                <a:cs typeface="Courier New"/>
              </a:rPr>
              <a:t>3s</a:t>
            </a:r>
            <a:r>
              <a:rPr lang="en-US" altLang="zh-CN" sz="2800" kern="100" baseline="30000" dirty="0">
                <a:solidFill>
                  <a:srgbClr val="C00000"/>
                </a:solidFill>
                <a:latin typeface="Times New Roman"/>
                <a:ea typeface="华文细黑"/>
                <a:cs typeface="Courier New"/>
              </a:rPr>
              <a:t>2</a:t>
            </a:r>
            <a:r>
              <a:rPr lang="en-US" altLang="zh-CN" sz="2800" kern="100" dirty="0">
                <a:solidFill>
                  <a:srgbClr val="C00000"/>
                </a:solidFill>
                <a:latin typeface="Times New Roman"/>
                <a:ea typeface="华文细黑"/>
                <a:cs typeface="Courier New"/>
              </a:rPr>
              <a:t>3p</a:t>
            </a:r>
            <a:r>
              <a:rPr lang="en-US" altLang="zh-CN" sz="2800" kern="100" baseline="30000" dirty="0">
                <a:solidFill>
                  <a:srgbClr val="C00000"/>
                </a:solidFill>
                <a:latin typeface="Times New Roman"/>
                <a:ea typeface="华文细黑"/>
                <a:cs typeface="Courier New"/>
              </a:rPr>
              <a:t>6</a:t>
            </a:r>
            <a:endParaRPr lang="zh-CN" altLang="en-US" dirty="0">
              <a:solidFill>
                <a:srgbClr val="C00000"/>
              </a:solidFill>
            </a:endParaRPr>
          </a:p>
        </p:txBody>
      </p:sp>
      <p:sp>
        <p:nvSpPr>
          <p:cNvPr id="10" name="TextBox 9">
            <a:hlinkClick r:id="rId3" action="ppaction://hlinksldjump"/>
          </p:cNvPr>
          <p:cNvSpPr txBox="1"/>
          <p:nvPr/>
        </p:nvSpPr>
        <p:spPr>
          <a:xfrm>
            <a:off x="7885881" y="6256114"/>
            <a:ext cx="1512168" cy="461665"/>
          </a:xfrm>
          <a:prstGeom prst="rect">
            <a:avLst/>
          </a:prstGeom>
          <a:solidFill>
            <a:srgbClr val="B4C7E7"/>
          </a:solidFill>
        </p:spPr>
        <p:txBody>
          <a:bodyPr wrap="square" rtlCol="0">
            <a:spAutoFit/>
          </a:bodyPr>
          <a:lstStyle/>
          <a:p>
            <a:pPr lvl="0" algn="ctr"/>
            <a:r>
              <a:rPr lang="zh-CN" altLang="en-US" dirty="0" smtClean="0">
                <a:solidFill>
                  <a:prstClr val="white"/>
                </a:solidFill>
                <a:latin typeface="微软雅黑"/>
                <a:ea typeface="微软雅黑"/>
                <a:cs typeface="Times New Roman" panose="02020603050405020304" pitchFamily="18" charset="0"/>
              </a:rPr>
              <a:t>相关视频</a:t>
            </a:r>
            <a:endParaRPr lang="zh-CN" altLang="en-US" dirty="0">
              <a:solidFill>
                <a:prstClr val="white"/>
              </a:solidFill>
              <a:latin typeface="微软雅黑"/>
              <a:ea typeface="微软雅黑"/>
              <a:cs typeface="Times New Roman" panose="02020603050405020304" pitchFamily="18" charset="0"/>
            </a:endParaRPr>
          </a:p>
        </p:txBody>
      </p:sp>
    </p:spTree>
    <p:extLst>
      <p:ext uri="{BB962C8B-B14F-4D97-AF65-F5344CB8AC3E}">
        <p14:creationId xmlns:p14="http://schemas.microsoft.com/office/powerpoint/2010/main" val="3502494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3" grpId="0"/>
      <p:bldP spid="3" grpId="1"/>
      <p:bldP spid="5" grpId="0"/>
      <p:bldP spid="5" grpId="1"/>
      <p:bldP spid="7" grpId="0"/>
      <p:bldP spid="7" grpId="1"/>
      <p:bldP spid="9" grpId="0"/>
      <p:bldP spid="9" grpId="1"/>
      <p:bldP spid="11" grpId="0"/>
      <p:bldP spid="11" grpId="1"/>
      <p:bldP spid="14" grpId="0"/>
      <p:bldP spid="14" grpId="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电子排布.swf"/>
          <p:cNvPicPr>
            <a:picLocks noRot="1" noChangeAspect="1"/>
          </p:cNvPicPr>
          <p:nvPr>
            <a:videoFile r:link="rId1"/>
          </p:nvPr>
        </p:nvPicPr>
        <p:blipFill>
          <a:blip r:embed="rId3"/>
          <a:stretch>
            <a:fillRect/>
          </a:stretch>
        </p:blipFill>
        <p:spPr>
          <a:xfrm>
            <a:off x="1701132" y="134039"/>
            <a:ext cx="8786562" cy="6589922"/>
          </a:xfrm>
          <a:prstGeom prst="rect">
            <a:avLst/>
          </a:prstGeom>
        </p:spPr>
      </p:pic>
    </p:spTree>
    <p:extLst>
      <p:ext uri="{BB962C8B-B14F-4D97-AF65-F5344CB8AC3E}">
        <p14:creationId xmlns:p14="http://schemas.microsoft.com/office/powerpoint/2010/main" val="910623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463063" y="1874193"/>
            <a:ext cx="9264286" cy="301287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1741133" y="1920266"/>
            <a:ext cx="8708147" cy="2736647"/>
          </a:xfrm>
          <a:prstGeom prst="rect">
            <a:avLst/>
          </a:prstGeom>
        </p:spPr>
        <p:txBody>
          <a:bodyPr>
            <a:spAutoFit/>
          </a:bodyPr>
          <a:lstStyle/>
          <a:p>
            <a:pPr lvl="0">
              <a:lnSpc>
                <a:spcPts val="5500"/>
              </a:lnSpc>
            </a:pPr>
            <a:r>
              <a:rPr lang="zh-CN" altLang="en-US" sz="2800" b="1" kern="100" dirty="0" smtClean="0">
                <a:solidFill>
                  <a:srgbClr val="0000FF"/>
                </a:solidFill>
                <a:latin typeface="微软雅黑"/>
                <a:ea typeface="微软雅黑"/>
                <a:cs typeface="Courier New"/>
              </a:rPr>
              <a:t>目标</a:t>
            </a:r>
            <a:r>
              <a:rPr lang="zh-CN" altLang="en-US" sz="2800" b="1" kern="100" dirty="0">
                <a:solidFill>
                  <a:srgbClr val="0000FF"/>
                </a:solidFill>
                <a:latin typeface="微软雅黑"/>
                <a:ea typeface="微软雅黑"/>
                <a:cs typeface="Courier New"/>
              </a:rPr>
              <a:t>定位</a:t>
            </a:r>
            <a:endParaRPr lang="zh-CN" altLang="zh-CN" sz="2800" b="1" kern="100" dirty="0">
              <a:solidFill>
                <a:srgbClr val="0000FF"/>
              </a:solidFill>
              <a:latin typeface="微软雅黑"/>
              <a:ea typeface="微软雅黑"/>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知道原子的诞生及人类认识原子结构的演变过程。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熟知核外电子能层与电子层的关系，能级的分布。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能根据构造原理写出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号元素的核外电子排布。</a:t>
            </a:r>
            <a:endParaRPr lang="zh-CN" altLang="zh-CN" sz="1050" kern="100" dirty="0">
              <a:effectLst/>
              <a:latin typeface="宋体"/>
              <a:cs typeface="Courier New"/>
            </a:endParaRPr>
          </a:p>
        </p:txBody>
      </p:sp>
    </p:spTree>
    <p:extLst>
      <p:ext uri="{BB962C8B-B14F-4D97-AF65-F5344CB8AC3E}">
        <p14:creationId xmlns:p14="http://schemas.microsoft.com/office/powerpoint/2010/main" val="2983826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1024955"/>
            <a:ext cx="1116124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1.</a:t>
            </a:r>
            <a:r>
              <a:rPr lang="zh-CN" altLang="zh-CN" sz="2800" b="1" kern="100" dirty="0">
                <a:solidFill>
                  <a:srgbClr val="0000FF"/>
                </a:solidFill>
                <a:latin typeface="Times New Roman"/>
                <a:ea typeface="华文细黑"/>
                <a:cs typeface="Times New Roman"/>
              </a:rPr>
              <a:t>构造原理</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构造原理是绝大多数基态原子的核外电子排布顺序。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电子按照构造原理排布，会使整个原子的能量处于最低状态，原子相对较稳定。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从构造原理图可以看出，从第三能层开始，不同能层的能级出现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能级交错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能级交错指电子层数较大的某些能级的能量反而低于电子层数较小的</a:t>
            </a:r>
            <a:r>
              <a:rPr lang="zh-CN" altLang="zh-CN" sz="2800" kern="100" spc="-50" dirty="0">
                <a:latin typeface="Times New Roman"/>
                <a:ea typeface="华文细黑"/>
                <a:cs typeface="Times New Roman"/>
              </a:rPr>
              <a:t>某些能级的能量的现象，如</a:t>
            </a:r>
            <a:r>
              <a:rPr lang="en-US" altLang="zh-CN" sz="2800" kern="100" spc="-50" dirty="0">
                <a:latin typeface="Times New Roman"/>
                <a:ea typeface="华文细黑"/>
                <a:cs typeface="Courier New"/>
              </a:rPr>
              <a:t>4s</a:t>
            </a:r>
            <a:r>
              <a:rPr lang="zh-CN" altLang="zh-CN" sz="2800" kern="100" spc="-50" dirty="0">
                <a:latin typeface="Times New Roman"/>
                <a:ea typeface="华文细黑"/>
                <a:cs typeface="Times New Roman"/>
              </a:rPr>
              <a:t>＜</a:t>
            </a:r>
            <a:r>
              <a:rPr lang="en-US" altLang="zh-CN" sz="2800" kern="100" spc="-50" dirty="0">
                <a:latin typeface="Times New Roman"/>
                <a:ea typeface="华文细黑"/>
                <a:cs typeface="Courier New"/>
              </a:rPr>
              <a:t>3d</a:t>
            </a:r>
            <a:r>
              <a:rPr lang="zh-CN" altLang="zh-CN" sz="2800" kern="100" spc="-50" dirty="0">
                <a:latin typeface="Times New Roman"/>
                <a:ea typeface="华文细黑"/>
                <a:cs typeface="Times New Roman"/>
              </a:rPr>
              <a:t>、</a:t>
            </a:r>
            <a:r>
              <a:rPr lang="en-US" altLang="zh-CN" sz="2800" kern="100" spc="-50" dirty="0">
                <a:latin typeface="Times New Roman"/>
                <a:ea typeface="华文细黑"/>
                <a:cs typeface="Courier New"/>
              </a:rPr>
              <a:t>6s</a:t>
            </a:r>
            <a:r>
              <a:rPr lang="zh-CN" altLang="zh-CN" sz="2800" kern="100" spc="-50" dirty="0">
                <a:latin typeface="Times New Roman"/>
                <a:ea typeface="华文细黑"/>
                <a:cs typeface="Times New Roman"/>
              </a:rPr>
              <a:t>＜</a:t>
            </a:r>
            <a:r>
              <a:rPr lang="en-US" altLang="zh-CN" sz="2800" kern="100" spc="-50" dirty="0">
                <a:latin typeface="Times New Roman"/>
                <a:ea typeface="华文细黑"/>
                <a:cs typeface="Courier New"/>
              </a:rPr>
              <a:t>4f</a:t>
            </a:r>
            <a:r>
              <a:rPr lang="zh-CN" altLang="zh-CN" sz="2800" kern="100" spc="-50" dirty="0">
                <a:latin typeface="Times New Roman"/>
                <a:ea typeface="华文细黑"/>
                <a:cs typeface="Times New Roman"/>
              </a:rPr>
              <a:t>＜</a:t>
            </a:r>
            <a:r>
              <a:rPr lang="en-US" altLang="zh-CN" sz="2800" kern="100" spc="-50" dirty="0">
                <a:latin typeface="Times New Roman"/>
                <a:ea typeface="华文细黑"/>
                <a:cs typeface="Courier New"/>
              </a:rPr>
              <a:t>5d</a:t>
            </a:r>
            <a:r>
              <a:rPr lang="zh-CN" altLang="zh-CN" sz="2800" kern="100" spc="-50" dirty="0">
                <a:latin typeface="Times New Roman"/>
                <a:ea typeface="华文细黑"/>
                <a:cs typeface="Times New Roman"/>
              </a:rPr>
              <a:t>，一</a:t>
            </a:r>
            <a:r>
              <a:rPr lang="zh-CN" altLang="zh-CN" sz="2800" kern="100" dirty="0">
                <a:latin typeface="Times New Roman"/>
                <a:ea typeface="华文细黑"/>
                <a:cs typeface="Times New Roman"/>
              </a:rPr>
              <a:t>般规律</a:t>
            </a:r>
            <a:r>
              <a:rPr lang="zh-CN" altLang="zh-CN" sz="2800" kern="100" dirty="0" smtClean="0">
                <a:latin typeface="Times New Roman"/>
                <a:ea typeface="华文细黑"/>
                <a:cs typeface="Times New Roman"/>
              </a:rPr>
              <a:t>为</a:t>
            </a:r>
            <a:r>
              <a:rPr lang="en-US" altLang="zh-CN" sz="2800" kern="100" dirty="0">
                <a:latin typeface="Times New Roman"/>
                <a:ea typeface="华文细黑"/>
                <a:cs typeface="Times New Roman"/>
              </a:rPr>
              <a:t>_________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pSp>
        <p:nvGrpSpPr>
          <p:cNvPr id="7" name="组合 6"/>
          <p:cNvGrpSpPr/>
          <p:nvPr/>
        </p:nvGrpSpPr>
        <p:grpSpPr>
          <a:xfrm>
            <a:off x="164" y="405458"/>
            <a:ext cx="2333534" cy="668428"/>
            <a:chOff x="164" y="341996"/>
            <a:chExt cx="2333534" cy="668428"/>
          </a:xfrm>
        </p:grpSpPr>
        <p:sp>
          <p:nvSpPr>
            <p:cNvPr id="8" name="五边形 7"/>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8" y="501558"/>
              <a:ext cx="2037820" cy="495548"/>
            </a:xfrm>
            <a:prstGeom prst="chevron">
              <a:avLst>
                <a:gd name="adj" fmla="val 36111"/>
              </a:avLst>
            </a:prstGeom>
            <a:solidFill>
              <a:srgbClr val="7BC14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45466" y="341996"/>
              <a:ext cx="2088232" cy="668428"/>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en-US" sz="2800" b="1" kern="100" dirty="0" smtClean="0">
                  <a:solidFill>
                    <a:schemeClr val="bg1"/>
                  </a:solidFill>
                  <a:latin typeface="宋体"/>
                  <a:cs typeface="Courier New"/>
                </a:rPr>
                <a:t>归纳总结</a:t>
              </a:r>
              <a:endParaRPr lang="zh-CN" altLang="en-US" sz="2800" b="1" kern="100" dirty="0">
                <a:solidFill>
                  <a:schemeClr val="bg1"/>
                </a:solidFill>
                <a:latin typeface="宋体"/>
                <a:cs typeface="Courier New"/>
              </a:endParaRPr>
            </a:p>
          </p:txBody>
        </p:sp>
      </p:gr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3" name="矩形 2"/>
          <p:cNvSpPr/>
          <p:nvPr/>
        </p:nvSpPr>
        <p:spPr>
          <a:xfrm>
            <a:off x="9726086" y="5590034"/>
            <a:ext cx="1821332"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n</a:t>
            </a:r>
            <a:r>
              <a:rPr lang="zh-CN" altLang="zh-CN" sz="2800" kern="100" dirty="0" smtClean="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endParaRPr lang="zh-CN" altLang="en-US" dirty="0">
              <a:solidFill>
                <a:srgbClr val="C00000"/>
              </a:solidFill>
            </a:endParaRPr>
          </a:p>
        </p:txBody>
      </p:sp>
      <p:sp>
        <p:nvSpPr>
          <p:cNvPr id="5" name="矩形 4"/>
          <p:cNvSpPr/>
          <p:nvPr/>
        </p:nvSpPr>
        <p:spPr>
          <a:xfrm>
            <a:off x="466891" y="6209417"/>
            <a:ext cx="252024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f</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1)d</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p</a:t>
            </a:r>
            <a:endParaRPr lang="zh-CN" altLang="en-US" dirty="0">
              <a:solidFill>
                <a:srgbClr val="C00000"/>
              </a:solidFill>
            </a:endParaRPr>
          </a:p>
        </p:txBody>
      </p:sp>
    </p:spTree>
    <p:extLst>
      <p:ext uri="{BB962C8B-B14F-4D97-AF65-F5344CB8AC3E}">
        <p14:creationId xmlns:p14="http://schemas.microsoft.com/office/powerpoint/2010/main" val="2149629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3" grpId="0"/>
      <p:bldP spid="3"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800785"/>
            <a:ext cx="11161240" cy="3925153"/>
          </a:xfrm>
          <a:prstGeom prst="rect">
            <a:avLst/>
          </a:prstGeom>
        </p:spPr>
        <p:txBody>
          <a:bodyPr wrap="square" lIns="121898" tIns="60948" rIns="121898" bIns="60948">
            <a:spAutoFit/>
          </a:bodyPr>
          <a:lstStyle/>
          <a:p>
            <a:pPr algn="just">
              <a:lnSpc>
                <a:spcPct val="150000"/>
              </a:lnSpc>
            </a:pPr>
            <a:r>
              <a:rPr lang="en-US" altLang="zh-CN" sz="2800" b="1" kern="100" dirty="0">
                <a:solidFill>
                  <a:srgbClr val="0000FF"/>
                </a:solidFill>
                <a:latin typeface="Times New Roman"/>
                <a:ea typeface="华文细黑"/>
                <a:cs typeface="Courier New"/>
              </a:rPr>
              <a:t>2.</a:t>
            </a:r>
            <a:r>
              <a:rPr lang="zh-CN" altLang="zh-CN" sz="2800" b="1" kern="100" dirty="0">
                <a:solidFill>
                  <a:srgbClr val="0000FF"/>
                </a:solidFill>
                <a:latin typeface="Times New Roman"/>
                <a:ea typeface="华文细黑"/>
                <a:cs typeface="Courier New"/>
              </a:rPr>
              <a:t>简单原子的电子排布式</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按照构造原理将电子依次填充到能量逐渐升高的能级中。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为了避免电子排布式过于繁琐，我们可以把内层电子达到稀有气体结构的部分，以相应稀有气体元素符号外加方括号来表示。如</a:t>
            </a:r>
            <a:r>
              <a:rPr lang="en-US" altLang="zh-CN" sz="2800" kern="100" dirty="0">
                <a:latin typeface="Times New Roman"/>
                <a:ea typeface="华文细黑"/>
                <a:cs typeface="Courier New"/>
              </a:rPr>
              <a:t>Na</a:t>
            </a:r>
            <a:r>
              <a:rPr lang="zh-CN" altLang="zh-CN" sz="2800" kern="100" dirty="0">
                <a:latin typeface="Times New Roman"/>
                <a:ea typeface="华文细黑"/>
                <a:cs typeface="Times New Roman"/>
              </a:rPr>
              <a:t>的核外电子排布式为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，其中第一、二能层与</a:t>
            </a:r>
            <a:r>
              <a:rPr lang="en-US" altLang="zh-CN" sz="2800" kern="100" dirty="0">
                <a:latin typeface="Times New Roman"/>
                <a:ea typeface="华文细黑"/>
                <a:cs typeface="Courier New"/>
              </a:rPr>
              <a:t>Ne(1s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的核外电子排布结构相同，所以其电子排布式可简化为</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Ne</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184572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6574" y="621482"/>
            <a:ext cx="11161240" cy="3925153"/>
          </a:xfrm>
          <a:prstGeom prst="rect">
            <a:avLst/>
          </a:prstGeom>
        </p:spPr>
        <p:txBody>
          <a:bodyPr wrap="square" lIns="121898" tIns="60948" rIns="121898" bIns="60948">
            <a:spAutoFit/>
          </a:bodyPr>
          <a:lstStyle/>
          <a:p>
            <a:pPr algn="just">
              <a:lnSpc>
                <a:spcPct val="150000"/>
              </a:lnSpc>
            </a:pPr>
            <a:r>
              <a:rPr lang="en-US" altLang="zh-CN" sz="2800" b="1" kern="100" dirty="0">
                <a:solidFill>
                  <a:srgbClr val="0000FF"/>
                </a:solidFill>
                <a:latin typeface="Times New Roman"/>
                <a:ea typeface="华文细黑"/>
                <a:cs typeface="Courier New"/>
              </a:rPr>
              <a:t>3.</a:t>
            </a:r>
            <a:r>
              <a:rPr lang="zh-CN" altLang="zh-CN" sz="2800" b="1" kern="100" dirty="0">
                <a:solidFill>
                  <a:srgbClr val="0000FF"/>
                </a:solidFill>
                <a:latin typeface="Times New Roman"/>
                <a:ea typeface="华文细黑"/>
                <a:cs typeface="Courier New"/>
              </a:rPr>
              <a:t>复杂电子的电子排布式</a:t>
            </a:r>
          </a:p>
          <a:p>
            <a:pPr algn="just">
              <a:lnSpc>
                <a:spcPct val="150000"/>
              </a:lnSpc>
              <a:spcAft>
                <a:spcPts val="0"/>
              </a:spcAft>
            </a:pPr>
            <a:r>
              <a:rPr lang="zh-CN" altLang="zh-CN" sz="2800" kern="100" dirty="0">
                <a:latin typeface="Times New Roman"/>
                <a:ea typeface="华文细黑"/>
                <a:cs typeface="Times New Roman"/>
              </a:rPr>
              <a:t>对于较复杂的电子排布式，应先按能量从低到高排列，然后将同一能层的电子移到一起。</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a:t>
            </a:r>
            <a:r>
              <a:rPr lang="en-US" altLang="zh-CN" sz="2800" kern="100" baseline="-25000" dirty="0">
                <a:latin typeface="Times New Roman"/>
                <a:ea typeface="华文细黑"/>
                <a:cs typeface="Courier New"/>
              </a:rPr>
              <a:t>26</a:t>
            </a:r>
            <a:r>
              <a:rPr lang="en-US" altLang="zh-CN" sz="2800" kern="100" dirty="0">
                <a:latin typeface="Times New Roman"/>
                <a:ea typeface="华文细黑"/>
                <a:cs typeface="Courier New"/>
              </a:rPr>
              <a:t>Fe</a:t>
            </a:r>
            <a:r>
              <a:rPr lang="zh-CN" altLang="zh-CN" sz="2800" kern="100" dirty="0">
                <a:latin typeface="Times New Roman"/>
                <a:ea typeface="华文细黑"/>
                <a:cs typeface="Times New Roman"/>
              </a:rPr>
              <a:t>：先按能量从低到高排列为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zh-CN" altLang="zh-CN" sz="2800" kern="100" dirty="0">
                <a:latin typeface="Times New Roman"/>
                <a:ea typeface="华文细黑"/>
                <a:cs typeface="Times New Roman"/>
              </a:rPr>
              <a:t>，然后将同一能层的移到一起，即该原子的电子排布式为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，简化为</a:t>
            </a:r>
            <a:r>
              <a:rPr lang="en-US" altLang="zh-CN" sz="2800" kern="100" dirty="0">
                <a:latin typeface="IPAPANNEW"/>
                <a:ea typeface="华文细黑"/>
                <a:cs typeface="Times New Roman"/>
              </a:rPr>
              <a:t>[</a:t>
            </a:r>
            <a:r>
              <a:rPr lang="en-US" altLang="zh-CN" sz="2800" kern="100" dirty="0" err="1">
                <a:latin typeface="IPAPANNEW"/>
                <a:ea typeface="华文细黑"/>
                <a:cs typeface="Times New Roman"/>
              </a:rPr>
              <a:t>Ar</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019281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909514"/>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构造原理揭示的电子排布能级顺序，实质是各能级能量高低。若以</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n</a:t>
            </a:r>
            <a:r>
              <a:rPr lang="en-US" altLang="zh-CN" sz="2800" kern="100" dirty="0" err="1">
                <a:latin typeface="Times New Roman"/>
                <a:ea typeface="华文细黑"/>
                <a:cs typeface="Courier New"/>
              </a:rPr>
              <a:t>l</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表示某能级的能量，以下各式中正确的是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(5s)&gt;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(4f)&gt;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(4s)&gt;</a:t>
            </a:r>
            <a:r>
              <a:rPr lang="en-US" altLang="zh-CN" sz="2800" i="1" kern="100" dirty="0" smtClean="0">
                <a:latin typeface="Times New Roman"/>
                <a:ea typeface="华文细黑"/>
                <a:cs typeface="Courier New"/>
              </a:rPr>
              <a:t>E</a:t>
            </a:r>
            <a:r>
              <a:rPr lang="en-US" altLang="zh-CN" sz="2800" kern="100" dirty="0" smtClean="0">
                <a:latin typeface="Times New Roman"/>
                <a:ea typeface="华文细黑"/>
                <a:cs typeface="Courier New"/>
              </a:rPr>
              <a:t>(3d)	B.</a:t>
            </a:r>
            <a:r>
              <a:rPr lang="en-US" altLang="zh-CN" sz="2800" i="1" kern="100" dirty="0" smtClean="0">
                <a:latin typeface="Times New Roman"/>
                <a:ea typeface="华文细黑"/>
                <a:cs typeface="Courier New"/>
              </a:rPr>
              <a:t>E</a:t>
            </a:r>
            <a:r>
              <a:rPr lang="en-US" altLang="zh-CN" sz="2800" kern="100" dirty="0" smtClean="0">
                <a:latin typeface="Times New Roman"/>
                <a:ea typeface="华文细黑"/>
                <a:cs typeface="Courier New"/>
              </a:rPr>
              <a:t>(3d</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(4s)&gt;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(3p)&gt;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(3s)</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(4s)&lt;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(3s)&lt;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(2s)&lt;</a:t>
            </a:r>
            <a:r>
              <a:rPr lang="en-US" altLang="zh-CN" sz="2800" i="1" kern="100" dirty="0" smtClean="0">
                <a:latin typeface="Times New Roman"/>
                <a:ea typeface="华文细黑"/>
                <a:cs typeface="Courier New"/>
              </a:rPr>
              <a:t>E</a:t>
            </a:r>
            <a:r>
              <a:rPr lang="en-US" altLang="zh-CN" sz="2800" kern="100" dirty="0" smtClean="0">
                <a:latin typeface="Times New Roman"/>
                <a:ea typeface="华文细黑"/>
                <a:cs typeface="Courier New"/>
              </a:rPr>
              <a:t>(1s)	D.</a:t>
            </a:r>
            <a:r>
              <a:rPr lang="en-US" altLang="zh-CN" sz="2800" i="1" kern="100" dirty="0" smtClean="0">
                <a:latin typeface="Times New Roman"/>
                <a:ea typeface="华文细黑"/>
                <a:cs typeface="Courier New"/>
              </a:rPr>
              <a:t>E</a:t>
            </a:r>
            <a:r>
              <a:rPr lang="en-US" altLang="zh-CN" sz="2800" kern="100" dirty="0" smtClean="0">
                <a:latin typeface="Times New Roman"/>
                <a:ea typeface="华文细黑"/>
                <a:cs typeface="Courier New"/>
              </a:rPr>
              <a:t>(5s</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(4s)&gt;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(4f)&gt;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(3d)</a:t>
            </a:r>
            <a:endParaRPr lang="zh-CN" altLang="zh-CN" sz="1050" kern="100" dirty="0">
              <a:effectLst/>
              <a:latin typeface="宋体"/>
              <a:cs typeface="Courier New"/>
            </a:endParaRPr>
          </a:p>
        </p:txBody>
      </p:sp>
      <p:sp>
        <p:nvSpPr>
          <p:cNvPr id="6" name="TextBox 5"/>
          <p:cNvSpPr txBox="1"/>
          <p:nvPr/>
        </p:nvSpPr>
        <p:spPr>
          <a:xfrm>
            <a:off x="5195106" y="221291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grpSp>
        <p:nvGrpSpPr>
          <p:cNvPr id="11" name="组合 10"/>
          <p:cNvGrpSpPr/>
          <p:nvPr/>
        </p:nvGrpSpPr>
        <p:grpSpPr>
          <a:xfrm>
            <a:off x="164" y="107266"/>
            <a:ext cx="2333534" cy="693307"/>
            <a:chOff x="164" y="341996"/>
            <a:chExt cx="2333534" cy="693307"/>
          </a:xfrm>
        </p:grpSpPr>
        <p:sp>
          <p:nvSpPr>
            <p:cNvPr id="12" name="五边形 11"/>
            <p:cNvSpPr/>
            <p:nvPr/>
          </p:nvSpPr>
          <p:spPr>
            <a:xfrm>
              <a:off x="164" y="50574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3" name="燕尾形 12"/>
            <p:cNvSpPr/>
            <p:nvPr/>
          </p:nvSpPr>
          <p:spPr>
            <a:xfrm>
              <a:off x="262558" y="501558"/>
              <a:ext cx="2037820"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6" name="矩形 15"/>
            <p:cNvSpPr/>
            <p:nvPr/>
          </p:nvSpPr>
          <p:spPr>
            <a:xfrm>
              <a:off x="245466" y="341996"/>
              <a:ext cx="2088232" cy="693307"/>
            </a:xfrm>
            <a:prstGeom prst="rect">
              <a:avLst/>
            </a:prstGeom>
          </p:spPr>
          <p:txBody>
            <a:bodyPr wrap="square" lIns="121898" tIns="60948" rIns="121898" bIns="60948">
              <a:spAutoFit/>
            </a:bodyPr>
            <a:lstStyle/>
            <a:p>
              <a:pPr algn="ctr">
                <a:lnSpc>
                  <a:spcPct val="150000"/>
                </a:lnSpc>
                <a:tabLst>
                  <a:tab pos="1890395" algn="l"/>
                </a:tabLst>
                <a:defRPr/>
              </a:pPr>
              <a:r>
                <a:rPr lang="zh-CN" altLang="en-US" sz="2800" b="1" kern="100" dirty="0">
                  <a:solidFill>
                    <a:schemeClr val="bg1"/>
                  </a:solidFill>
                  <a:latin typeface="宋体"/>
                  <a:cs typeface="Courier New"/>
                </a:rPr>
                <a:t>活学活用</a:t>
              </a:r>
            </a:p>
          </p:txBody>
        </p:sp>
      </p:grpSp>
      <p:sp>
        <p:nvSpPr>
          <p:cNvPr id="10" name="矩形 9"/>
          <p:cNvSpPr/>
          <p:nvPr/>
        </p:nvSpPr>
        <p:spPr>
          <a:xfrm>
            <a:off x="406574" y="3520171"/>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根据构造原理，各能级能量的大小顺序为</a:t>
            </a:r>
            <a:r>
              <a:rPr lang="en-US" altLang="zh-CN" sz="2800" kern="100" dirty="0">
                <a:latin typeface="Times New Roman"/>
                <a:ea typeface="华文细黑"/>
                <a:cs typeface="Courier New"/>
              </a:rPr>
              <a:t>1s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4p</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5s</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能量由低到高，</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项和</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项正确顺序为</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(4f)&gt;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(5s)&gt;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(3d)&gt;</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(4s)</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对于</a:t>
            </a:r>
            <a:r>
              <a:rPr lang="zh-CN" altLang="zh-CN" sz="2800" kern="100" dirty="0">
                <a:latin typeface="Times New Roman"/>
                <a:ea typeface="华文细黑"/>
                <a:cs typeface="Times New Roman"/>
              </a:rPr>
              <a:t>不同能层的相同能级，能层序数越大，能量越高，所以</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650614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blinds(horizontal)">
                                      <p:cBhvr>
                                        <p:cTn id="23" dur="500"/>
                                        <p:tgtEl>
                                          <p:spTgt spid="1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0">
                                            <p:txEl>
                                              <p:pRg st="0" end="0"/>
                                            </p:txEl>
                                          </p:spTgt>
                                        </p:tgtEl>
                                      </p:cBhvr>
                                    </p:animEffect>
                                    <p:set>
                                      <p:cBhvr>
                                        <p:cTn id="28" dur="1" fill="hold">
                                          <p:stCondLst>
                                            <p:cond delay="499"/>
                                          </p:stCondLst>
                                        </p:cTn>
                                        <p:tgtEl>
                                          <p:spTgt spid="10">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0">
                                            <p:txEl>
                                              <p:pRg st="1" end="1"/>
                                            </p:txEl>
                                          </p:spTgt>
                                        </p:tgtEl>
                                      </p:cBhvr>
                                    </p:animEffect>
                                    <p:set>
                                      <p:cBhvr>
                                        <p:cTn id="31"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P spid="10"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574" y="333450"/>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下列原子或离子的核外电子排布式，正确的是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kern="100" baseline="-25000" dirty="0">
                <a:latin typeface="Times New Roman"/>
                <a:ea typeface="华文细黑"/>
                <a:cs typeface="Courier New"/>
              </a:rPr>
              <a:t>16</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1s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2p</a:t>
            </a:r>
            <a:r>
              <a:rPr lang="en-US" altLang="zh-CN" sz="2800" kern="100" baseline="30000" dirty="0" smtClean="0">
                <a:latin typeface="Times New Roman"/>
                <a:ea typeface="华文细黑"/>
                <a:cs typeface="Courier New"/>
              </a:rPr>
              <a:t>6</a:t>
            </a:r>
            <a:r>
              <a:rPr lang="en-US" altLang="zh-CN" sz="2800" kern="100" dirty="0" smtClean="0">
                <a:latin typeface="Times New Roman"/>
                <a:ea typeface="华文细黑"/>
                <a:cs typeface="Courier New"/>
              </a:rPr>
              <a:t>3s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3p</a:t>
            </a:r>
            <a:r>
              <a:rPr lang="en-US" altLang="zh-CN" sz="2800" kern="100" baseline="30000" dirty="0" smtClean="0">
                <a:latin typeface="Times New Roman"/>
                <a:ea typeface="华文细黑"/>
                <a:cs typeface="Courier New"/>
              </a:rPr>
              <a:t>4	</a:t>
            </a:r>
            <a:r>
              <a:rPr lang="en-US" altLang="zh-CN" sz="2800" kern="100" dirty="0" smtClean="0">
                <a:latin typeface="Times New Roman"/>
                <a:ea typeface="华文细黑"/>
                <a:cs typeface="Courier New"/>
              </a:rPr>
              <a:t>B.</a:t>
            </a:r>
            <a:r>
              <a:rPr lang="en-US" altLang="zh-CN" sz="2800" kern="100" baseline="-25000" dirty="0" smtClean="0">
                <a:latin typeface="Times New Roman"/>
                <a:ea typeface="华文细黑"/>
                <a:cs typeface="Courier New"/>
              </a:rPr>
              <a:t>21</a:t>
            </a:r>
            <a:r>
              <a:rPr lang="en-US" altLang="zh-CN" sz="2800" kern="100" dirty="0" smtClean="0">
                <a:latin typeface="Times New Roman"/>
                <a:ea typeface="华文细黑"/>
                <a:cs typeface="Courier New"/>
              </a:rPr>
              <a:t>Sc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kern="100" baseline="-25000" dirty="0">
                <a:latin typeface="Times New Roman"/>
                <a:ea typeface="华文细黑"/>
                <a:cs typeface="Courier New"/>
              </a:rPr>
              <a:t>18</a:t>
            </a:r>
            <a:r>
              <a:rPr lang="en-US" altLang="zh-CN" sz="2800" kern="100" dirty="0">
                <a:latin typeface="Times New Roman"/>
                <a:ea typeface="华文细黑"/>
                <a:cs typeface="Courier New"/>
              </a:rPr>
              <a:t>Ar</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1s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2p</a:t>
            </a:r>
            <a:r>
              <a:rPr lang="en-US" altLang="zh-CN" sz="2800" kern="100" baseline="30000" dirty="0" smtClean="0">
                <a:latin typeface="Times New Roman"/>
                <a:ea typeface="华文细黑"/>
                <a:cs typeface="Courier New"/>
              </a:rPr>
              <a:t>6</a:t>
            </a:r>
            <a:r>
              <a:rPr lang="en-US" altLang="zh-CN" sz="2800" kern="100" dirty="0" smtClean="0">
                <a:latin typeface="Times New Roman"/>
                <a:ea typeface="华文细黑"/>
                <a:cs typeface="Courier New"/>
              </a:rPr>
              <a:t>3s</a:t>
            </a:r>
            <a:r>
              <a:rPr lang="en-US" altLang="zh-CN" sz="2800" kern="100" baseline="30000" dirty="0" smtClean="0">
                <a:latin typeface="Times New Roman"/>
                <a:ea typeface="华文细黑"/>
                <a:cs typeface="Courier New"/>
              </a:rPr>
              <a:t>2</a:t>
            </a:r>
            <a:r>
              <a:rPr lang="en-US" altLang="zh-CN" sz="2800" kern="100" dirty="0" smtClean="0">
                <a:latin typeface="Times New Roman"/>
                <a:ea typeface="华文细黑"/>
                <a:cs typeface="Courier New"/>
              </a:rPr>
              <a:t>3p</a:t>
            </a:r>
            <a:r>
              <a:rPr lang="en-US" altLang="zh-CN" sz="2800" kern="100" baseline="30000" dirty="0" smtClean="0">
                <a:latin typeface="Times New Roman"/>
                <a:ea typeface="华文细黑"/>
                <a:cs typeface="Courier New"/>
              </a:rPr>
              <a:t>6		</a:t>
            </a:r>
            <a:r>
              <a:rPr lang="en-US" altLang="zh-CN" sz="2800" kern="100" dirty="0" smtClean="0">
                <a:latin typeface="Times New Roman"/>
                <a:ea typeface="华文细黑"/>
                <a:cs typeface="Courier New"/>
              </a:rPr>
              <a:t>D.</a:t>
            </a:r>
            <a:r>
              <a:rPr lang="en-US" altLang="zh-CN" sz="2800" kern="100" baseline="-25000" dirty="0" smtClean="0">
                <a:latin typeface="Times New Roman"/>
                <a:ea typeface="华文细黑"/>
                <a:cs typeface="Courier New"/>
              </a:rPr>
              <a:t>9</a:t>
            </a:r>
            <a:r>
              <a:rPr lang="en-US" altLang="zh-CN" sz="2800" kern="100" dirty="0" smtClean="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5</a:t>
            </a:r>
            <a:endParaRPr lang="zh-CN" altLang="zh-CN" sz="1050" kern="100" dirty="0">
              <a:effectLst/>
              <a:latin typeface="宋体"/>
              <a:cs typeface="Courier New"/>
            </a:endParaRPr>
          </a:p>
        </p:txBody>
      </p:sp>
      <p:sp>
        <p:nvSpPr>
          <p:cNvPr id="11" name="TextBox 10"/>
          <p:cNvSpPr txBox="1"/>
          <p:nvPr/>
        </p:nvSpPr>
        <p:spPr>
          <a:xfrm>
            <a:off x="334566" y="155758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9" name="TextBox 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2" name="TextBox 11">
            <a:hlinkClick r:id="rId2" action="ppaction://hlinksldjump"/>
          </p:cNvPr>
          <p:cNvSpPr txBox="1"/>
          <p:nvPr/>
        </p:nvSpPr>
        <p:spPr>
          <a:xfrm>
            <a:off x="8448496"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易错</a:t>
            </a:r>
            <a:r>
              <a:rPr lang="zh-CN" altLang="en-US" dirty="0">
                <a:solidFill>
                  <a:schemeClr val="bg1"/>
                </a:solidFill>
                <a:latin typeface="+mj-ea"/>
                <a:ea typeface="+mj-ea"/>
                <a:cs typeface="Times New Roman" panose="02020603050405020304" pitchFamily="18" charset="0"/>
              </a:rPr>
              <a:t>提醒</a:t>
            </a:r>
          </a:p>
        </p:txBody>
      </p:sp>
      <p:sp>
        <p:nvSpPr>
          <p:cNvPr id="10" name="矩形 9"/>
          <p:cNvSpPr/>
          <p:nvPr/>
        </p:nvSpPr>
        <p:spPr>
          <a:xfrm>
            <a:off x="406574" y="2296716"/>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S</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的原子核外共有</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个电子，其核外电子排布式为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zh-CN" altLang="zh-CN" sz="2800" kern="100" dirty="0">
                <a:latin typeface="Times New Roman"/>
                <a:ea typeface="华文细黑"/>
                <a:cs typeface="Times New Roman"/>
              </a:rPr>
              <a:t>，选项</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原子的核外电子排布式，故</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书写</a:t>
            </a:r>
            <a:r>
              <a:rPr lang="zh-CN" altLang="zh-CN" sz="2800" kern="100" dirty="0">
                <a:latin typeface="Times New Roman"/>
                <a:ea typeface="华文细黑"/>
                <a:cs typeface="Times New Roman"/>
              </a:rPr>
              <a:t>电子排布式时，能层低的能级要写在左边，能层高的能级要写在右边，因此</a:t>
            </a:r>
            <a:r>
              <a:rPr lang="en-US" altLang="zh-CN" sz="2800" kern="100" baseline="-25000" dirty="0">
                <a:latin typeface="Times New Roman"/>
                <a:ea typeface="华文细黑"/>
                <a:cs typeface="Courier New"/>
              </a:rPr>
              <a:t>21</a:t>
            </a:r>
            <a:r>
              <a:rPr lang="en-US" altLang="zh-CN" sz="2800" kern="100" dirty="0">
                <a:latin typeface="Times New Roman"/>
                <a:ea typeface="华文细黑"/>
                <a:cs typeface="Courier New"/>
              </a:rPr>
              <a:t>Sc</a:t>
            </a:r>
            <a:r>
              <a:rPr lang="zh-CN" altLang="zh-CN" sz="2800" kern="100" dirty="0">
                <a:latin typeface="Times New Roman"/>
                <a:ea typeface="华文细黑"/>
                <a:cs typeface="Times New Roman"/>
              </a:rPr>
              <a:t>原子的核外电子排布式应为</a:t>
            </a:r>
            <a:r>
              <a:rPr lang="en-US" altLang="zh-CN" sz="2800" kern="100" dirty="0">
                <a:latin typeface="Times New Roman"/>
                <a:ea typeface="华文细黑"/>
                <a:cs typeface="Courier New"/>
              </a:rPr>
              <a:t>1s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2p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3s</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3p</a:t>
            </a:r>
            <a:r>
              <a:rPr lang="en-US" altLang="zh-CN" sz="2800" kern="100" baseline="30000" dirty="0">
                <a:latin typeface="Times New Roman"/>
                <a:ea typeface="华文细黑"/>
                <a:cs typeface="Courier New"/>
              </a:rPr>
              <a:t>6</a:t>
            </a:r>
            <a:r>
              <a:rPr lang="en-US" altLang="zh-CN" sz="2800" kern="100" dirty="0">
                <a:latin typeface="Times New Roman"/>
                <a:ea typeface="华文细黑"/>
                <a:cs typeface="Courier New"/>
              </a:rPr>
              <a:t>3d</a:t>
            </a:r>
            <a:r>
              <a:rPr lang="en-US" altLang="zh-CN" sz="2800" kern="100" baseline="30000" dirty="0">
                <a:latin typeface="Times New Roman"/>
                <a:ea typeface="华文细黑"/>
                <a:cs typeface="Courier New"/>
              </a:rPr>
              <a:t>1</a:t>
            </a:r>
            <a:r>
              <a:rPr lang="en-US" altLang="zh-CN" sz="2800" kern="100" dirty="0">
                <a:latin typeface="Times New Roman"/>
                <a:ea typeface="华文细黑"/>
                <a:cs typeface="Courier New"/>
              </a:rPr>
              <a:t>4s</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错误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F</a:t>
            </a:r>
            <a:r>
              <a:rPr lang="zh-CN" altLang="zh-CN" sz="2800" kern="100" dirty="0">
                <a:latin typeface="Times New Roman"/>
                <a:ea typeface="华文细黑"/>
                <a:cs typeface="Times New Roman"/>
              </a:rPr>
              <a:t>的最外层电子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价电子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排布式，不符合题意。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2350212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Effect transition="in" filter="blinds(horizontal)">
                                      <p:cBhvr>
                                        <p:cTn id="23" dur="500"/>
                                        <p:tgtEl>
                                          <p:spTgt spid="1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blinds(horizontal)">
                                      <p:cBhvr>
                                        <p:cTn id="28" dur="500"/>
                                        <p:tgtEl>
                                          <p:spTgt spid="10">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10">
                                            <p:txEl>
                                              <p:pRg st="0" end="0"/>
                                            </p:txEl>
                                          </p:spTgt>
                                        </p:tgtEl>
                                      </p:cBhvr>
                                    </p:animEffect>
                                    <p:set>
                                      <p:cBhvr>
                                        <p:cTn id="33" dur="1" fill="hold">
                                          <p:stCondLst>
                                            <p:cond delay="499"/>
                                          </p:stCondLst>
                                        </p:cTn>
                                        <p:tgtEl>
                                          <p:spTgt spid="10">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0">
                                            <p:txEl>
                                              <p:pRg st="1" end="1"/>
                                            </p:txEl>
                                          </p:spTgt>
                                        </p:tgtEl>
                                      </p:cBhvr>
                                    </p:animEffect>
                                    <p:set>
                                      <p:cBhvr>
                                        <p:cTn id="36" dur="1" fill="hold">
                                          <p:stCondLst>
                                            <p:cond delay="499"/>
                                          </p:stCondLst>
                                        </p:cTn>
                                        <p:tgtEl>
                                          <p:spTgt spid="10">
                                            <p:txEl>
                                              <p:pRg st="1" end="1"/>
                                            </p:txEl>
                                          </p:spTgt>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10">
                                            <p:txEl>
                                              <p:pRg st="2" end="2"/>
                                            </p:txEl>
                                          </p:spTgt>
                                        </p:tgtEl>
                                      </p:cBhvr>
                                    </p:animEffect>
                                    <p:set>
                                      <p:cBhvr>
                                        <p:cTn id="39" dur="1" fill="hold">
                                          <p:stCondLst>
                                            <p:cond delay="499"/>
                                          </p:stCondLst>
                                        </p:cTn>
                                        <p:tgtEl>
                                          <p:spTgt spid="10">
                                            <p:txEl>
                                              <p:pRg st="2" end="2"/>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1" grpId="0"/>
      <p:bldP spid="11" grpId="1"/>
      <p:bldP spid="10"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406574" y="1269554"/>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易错提醒　</a:t>
            </a:r>
            <a:r>
              <a:rPr lang="zh-CN" altLang="zh-CN" sz="2800" kern="100" dirty="0">
                <a:latin typeface="Times New Roman"/>
                <a:ea typeface="华文细黑"/>
                <a:cs typeface="Times New Roman"/>
              </a:rPr>
              <a:t>书写电子排布式时，一律按能层顺序书写，而不能按照电子填充的顺序书写。</a:t>
            </a:r>
            <a:endParaRPr lang="zh-CN" altLang="zh-CN" sz="1050" kern="100" dirty="0">
              <a:effectLst/>
              <a:latin typeface="宋体"/>
              <a:cs typeface="Courier New"/>
            </a:endParaRPr>
          </a:p>
        </p:txBody>
      </p:sp>
    </p:spTree>
    <p:extLst>
      <p:ext uri="{BB962C8B-B14F-4D97-AF65-F5344CB8AC3E}">
        <p14:creationId xmlns:p14="http://schemas.microsoft.com/office/powerpoint/2010/main" val="1334812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86716" y="-26590"/>
            <a:ext cx="2108746" cy="880109"/>
            <a:chOff x="11613" y="920823"/>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9" name="TextBox 8"/>
            <p:cNvSpPr txBox="1"/>
            <p:nvPr userDrawn="1"/>
          </p:nvSpPr>
          <p:spPr>
            <a:xfrm>
              <a:off x="88994" y="1059225"/>
              <a:ext cx="1202958" cy="461665"/>
            </a:xfrm>
            <a:prstGeom prst="rect">
              <a:avLst/>
            </a:prstGeom>
            <a:noFill/>
          </p:spPr>
          <p:txBody>
            <a:bodyPr wrap="square" rtlCol="0">
              <a:spAutoFit/>
            </a:bodyPr>
            <a:lstStyle/>
            <a:p>
              <a:pPr>
                <a:spcAft>
                  <a:spcPts val="0"/>
                </a:spcAft>
                <a:defRPr/>
              </a:pPr>
              <a:r>
                <a:rPr lang="zh-CN" altLang="en-US" sz="3000" dirty="0">
                  <a:solidFill>
                    <a:schemeClr val="bg1"/>
                  </a:solidFill>
                  <a:latin typeface="黑体" panose="02010600030101010101" pitchFamily="2" charset="-122"/>
                  <a:ea typeface="黑体" panose="02010600030101010101" pitchFamily="2" charset="-122"/>
                </a:rPr>
                <a:t>学习小结</a:t>
              </a:r>
              <a:endParaRPr lang="zh-CN" altLang="zh-CN" sz="3000" dirty="0">
                <a:solidFill>
                  <a:schemeClr val="bg1"/>
                </a:solidFill>
                <a:latin typeface="黑体" panose="02010600030101010101" pitchFamily="2" charset="-122"/>
                <a:ea typeface="黑体" panose="02010600030101010101" pitchFamily="2" charset="-122"/>
              </a:endParaRPr>
            </a:p>
          </p:txBody>
        </p:sp>
      </p:grpSp>
      <p:pic>
        <p:nvPicPr>
          <p:cNvPr id="1026" name="Picture 2" descr="W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85814" y="1896918"/>
            <a:ext cx="8218784" cy="3189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val="4091337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765355" y="3014296"/>
            <a:ext cx="2659702" cy="830997"/>
          </a:xfrm>
          <a:prstGeom prst="rect">
            <a:avLst/>
          </a:prstGeom>
        </p:spPr>
        <p:txBody>
          <a:bodyPr wrap="none">
            <a:spAutoFit/>
          </a:bodyPr>
          <a:lstStyle/>
          <a:p>
            <a:pPr algn="ctr">
              <a:spcAft>
                <a:spcPts val="0"/>
              </a:spcAft>
            </a:pPr>
            <a:r>
              <a:rPr lang="zh-CN" altLang="en-US" sz="4800" b="1" dirty="0">
                <a:solidFill>
                  <a:schemeClr val="bg1"/>
                </a:solidFill>
                <a:latin typeface="+mj-ea"/>
                <a:ea typeface="+mj-ea"/>
              </a:rPr>
              <a:t>达标检测</a:t>
            </a:r>
            <a:endParaRPr lang="zh-CN" altLang="zh-CN" sz="4800" b="1" dirty="0">
              <a:solidFill>
                <a:schemeClr val="bg1"/>
              </a:solidFill>
              <a:latin typeface="+mj-ea"/>
              <a:ea typeface="+mj-ea"/>
            </a:endParaRPr>
          </a:p>
        </p:txBody>
      </p:sp>
    </p:spTree>
    <p:extLst>
      <p:ext uri="{BB962C8B-B14F-4D97-AF65-F5344CB8AC3E}">
        <p14:creationId xmlns:p14="http://schemas.microsoft.com/office/powerpoint/2010/main" val="914281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06574" y="261442"/>
            <a:ext cx="11161240"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下列说法中不符合现代大爆炸宇宙学理论的是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我们所在的宇宙诞生于一次大爆炸</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恒星正在不断地合成自然界中没有的新元素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氢、氦等轻核元素是宇宙中天然元素之母</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宇宙的所有原子中，最多的是氢元素的原子</a:t>
            </a:r>
            <a:endParaRPr lang="zh-CN" altLang="zh-CN" sz="1050" kern="100" dirty="0">
              <a:effectLst/>
              <a:latin typeface="宋体"/>
              <a:cs typeface="Courier New"/>
            </a:endParaRPr>
          </a:p>
        </p:txBody>
      </p:sp>
      <p:sp>
        <p:nvSpPr>
          <p:cNvPr id="24"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5"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5"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6"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7"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35" name="TextBox 34"/>
          <p:cNvSpPr txBox="1"/>
          <p:nvPr/>
        </p:nvSpPr>
        <p:spPr>
          <a:xfrm>
            <a:off x="298562" y="156484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8" name="TextBox 1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19" name="TextBox 18"/>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537765"/>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根据现代大爆炸宇宙学理论，自然界中的元素在大爆炸中已经全部生成，但恒星间仍然存在着不同元素间的转化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核裂变和核聚变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，这一过程中没有新元素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未被发现的元素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生成。</a:t>
            </a:r>
            <a:endParaRPr lang="zh-CN" altLang="zh-CN" sz="1050" kern="100" dirty="0">
              <a:effectLst/>
              <a:latin typeface="宋体"/>
              <a:cs typeface="Courier New"/>
            </a:endParaRPr>
          </a:p>
        </p:txBody>
      </p:sp>
    </p:spTree>
    <p:extLst>
      <p:ext uri="{BB962C8B-B14F-4D97-AF65-F5344CB8AC3E}">
        <p14:creationId xmlns:p14="http://schemas.microsoft.com/office/powerpoint/2010/main" val="189321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3" restart="whenNotActive" fill="hold" evtFilter="cancelBubble" nodeType="interactiveSeq">
                <p:stCondLst>
                  <p:cond evt="onClick" delay="0">
                    <p:tgtEl>
                      <p:spTgt spid="1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5" grpId="0"/>
      <p:bldP spid="35"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981522"/>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下列能层不包含</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能级的是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A.O</a:t>
            </a:r>
            <a:r>
              <a:rPr lang="zh-CN" altLang="zh-CN" sz="2800" kern="100" dirty="0">
                <a:latin typeface="Times New Roman"/>
                <a:ea typeface="华文细黑"/>
                <a:cs typeface="Times New Roman"/>
              </a:rPr>
              <a:t>能层</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B.N</a:t>
            </a:r>
            <a:r>
              <a:rPr lang="zh-CN" altLang="zh-CN" sz="2800" kern="100" dirty="0">
                <a:latin typeface="Times New Roman"/>
                <a:ea typeface="华文细黑"/>
                <a:cs typeface="Times New Roman"/>
              </a:rPr>
              <a:t>能层</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C.M</a:t>
            </a:r>
            <a:r>
              <a:rPr lang="zh-CN" altLang="zh-CN" sz="2800" kern="100" dirty="0">
                <a:latin typeface="Times New Roman"/>
                <a:ea typeface="华文细黑"/>
                <a:cs typeface="Times New Roman"/>
              </a:rPr>
              <a:t>能层</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D.K</a:t>
            </a:r>
            <a:r>
              <a:rPr lang="zh-CN" altLang="zh-CN" sz="2800" kern="100" dirty="0">
                <a:latin typeface="Times New Roman"/>
                <a:ea typeface="华文细黑"/>
                <a:cs typeface="Times New Roman"/>
              </a:rPr>
              <a:t>能层</a:t>
            </a:r>
            <a:endParaRPr lang="zh-CN" altLang="zh-CN" sz="1050" kern="100" dirty="0">
              <a:effectLst/>
              <a:latin typeface="宋体"/>
              <a:cs typeface="Courier New"/>
            </a:endParaRPr>
          </a:p>
        </p:txBody>
      </p:sp>
      <p:sp>
        <p:nvSpPr>
          <p:cNvPr id="35" name="TextBox 34"/>
          <p:cNvSpPr txBox="1"/>
          <p:nvPr/>
        </p:nvSpPr>
        <p:spPr>
          <a:xfrm>
            <a:off x="5231110" y="2277666"/>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3069754"/>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多电子的原子中，同一能层的电子可分为不同的能级，</a:t>
            </a:r>
            <a:r>
              <a:rPr lang="en-US" altLang="zh-CN" sz="2800" kern="100" dirty="0">
                <a:latin typeface="Times New Roman"/>
                <a:ea typeface="华文细黑"/>
                <a:cs typeface="Courier New"/>
              </a:rPr>
              <a:t>K</a:t>
            </a:r>
            <a:r>
              <a:rPr lang="zh-CN" altLang="zh-CN" sz="2800" kern="100" dirty="0">
                <a:latin typeface="Times New Roman"/>
                <a:ea typeface="华文细黑"/>
                <a:cs typeface="Times New Roman"/>
              </a:rPr>
              <a:t>层只有</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能级，</a:t>
            </a:r>
            <a:r>
              <a:rPr lang="en-US" altLang="zh-CN" sz="2800" kern="100" dirty="0">
                <a:latin typeface="Times New Roman"/>
                <a:ea typeface="华文细黑"/>
                <a:cs typeface="Courier New"/>
              </a:rPr>
              <a:t>L</a:t>
            </a:r>
            <a:r>
              <a:rPr lang="zh-CN" altLang="zh-CN" sz="2800" kern="100" dirty="0">
                <a:latin typeface="Times New Roman"/>
                <a:ea typeface="华文细黑"/>
                <a:cs typeface="Times New Roman"/>
              </a:rPr>
              <a:t>层有</a:t>
            </a:r>
            <a:r>
              <a:rPr lang="en-US" altLang="zh-CN" sz="2800"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p</a:t>
            </a:r>
            <a:r>
              <a:rPr lang="zh-CN" altLang="zh-CN" sz="2800" kern="100" dirty="0">
                <a:latin typeface="Times New Roman"/>
                <a:ea typeface="华文细黑"/>
                <a:cs typeface="Times New Roman"/>
              </a:rPr>
              <a:t>能级，从</a:t>
            </a:r>
            <a:r>
              <a:rPr lang="en-US" altLang="zh-CN" sz="2800" kern="100" dirty="0">
                <a:latin typeface="Times New Roman"/>
                <a:ea typeface="华文细黑"/>
                <a:cs typeface="Courier New"/>
              </a:rPr>
              <a:t>M</a:t>
            </a:r>
            <a:r>
              <a:rPr lang="zh-CN" altLang="zh-CN" sz="2800" kern="100" dirty="0">
                <a:latin typeface="Times New Roman"/>
                <a:ea typeface="华文细黑"/>
                <a:cs typeface="Times New Roman"/>
              </a:rPr>
              <a:t>能层开始有</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能级。</a:t>
            </a:r>
            <a:endParaRPr lang="zh-CN" altLang="zh-CN" sz="1050" kern="100" dirty="0">
              <a:effectLst/>
              <a:latin typeface="宋体"/>
              <a:cs typeface="Courier New"/>
            </a:endParaRPr>
          </a:p>
        </p:txBody>
      </p:sp>
    </p:spTree>
    <p:extLst>
      <p:ext uri="{BB962C8B-B14F-4D97-AF65-F5344CB8AC3E}">
        <p14:creationId xmlns:p14="http://schemas.microsoft.com/office/powerpoint/2010/main" val="334075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238855" y="2944902"/>
            <a:ext cx="57127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39008" y="4293890"/>
            <a:ext cx="5712396"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5" y="-12701"/>
            <a:ext cx="2733675" cy="490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5475" y="11510"/>
            <a:ext cx="2733675" cy="400110"/>
          </a:xfrm>
          <a:prstGeom prst="rect">
            <a:avLst/>
          </a:prstGeom>
          <a:solidFill>
            <a:srgbClr val="00CCFF">
              <a:alpha val="52000"/>
            </a:srgb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sp>
        <p:nvSpPr>
          <p:cNvPr id="9" name="TextBox 8">
            <a:hlinkClick r:id="rId4" action="ppaction://hlinksldjump"/>
          </p:cNvPr>
          <p:cNvSpPr txBox="1"/>
          <p:nvPr/>
        </p:nvSpPr>
        <p:spPr>
          <a:xfrm>
            <a:off x="3224778" y="2421682"/>
            <a:ext cx="5740856"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新知导学 </a:t>
            </a:r>
            <a:r>
              <a:rPr lang="en-US"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新知探究</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点点落实</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1" name="TextBox 10">
            <a:hlinkClick r:id="rId5" action="ppaction://hlinksldjump"/>
          </p:cNvPr>
          <p:cNvSpPr txBox="1"/>
          <p:nvPr/>
        </p:nvSpPr>
        <p:spPr>
          <a:xfrm>
            <a:off x="3224778" y="3770670"/>
            <a:ext cx="5740856" cy="523220"/>
          </a:xfrm>
          <a:prstGeom prst="rect">
            <a:avLst/>
          </a:prstGeom>
          <a:noFill/>
        </p:spPr>
        <p:txBody>
          <a:bodyPr wrap="square" rtlCol="0">
            <a:spAutoFit/>
          </a:bodyPr>
          <a:lstStyle/>
          <a:p>
            <a:pPr algn="just"/>
            <a:r>
              <a:rPr lang="zh-CN" altLang="en-US" sz="2800" b="1" dirty="0" smtClean="0">
                <a:solidFill>
                  <a:srgbClr val="3114AC"/>
                </a:solidFill>
                <a:latin typeface="Times New Roman" pitchFamily="18" charset="0"/>
                <a:ea typeface="微软雅黑" pitchFamily="34" charset="-122"/>
                <a:cs typeface="Times New Roman" pitchFamily="18" charset="0"/>
              </a:rPr>
              <a:t>达标检测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当堂检测</a:t>
            </a:r>
            <a:r>
              <a:rPr lang="zh-CN" altLang="zh-CN" sz="2800" b="1" dirty="0">
                <a:solidFill>
                  <a:srgbClr val="3114AC"/>
                </a:solidFill>
                <a:latin typeface="Times New Roman" pitchFamily="18" charset="0"/>
                <a:ea typeface="微软雅黑" pitchFamily="34" charset="-122"/>
                <a:cs typeface="Times New Roman" pitchFamily="18" charset="0"/>
              </a:rPr>
              <a:t>　</a:t>
            </a:r>
            <a:r>
              <a:rPr lang="zh-CN" altLang="en-US" sz="2800" b="1" dirty="0" smtClean="0">
                <a:solidFill>
                  <a:srgbClr val="3114AC"/>
                </a:solidFill>
                <a:latin typeface="Times New Roman" pitchFamily="18" charset="0"/>
                <a:ea typeface="微软雅黑" pitchFamily="34" charset="-122"/>
                <a:cs typeface="Times New Roman" pitchFamily="18" charset="0"/>
              </a:rPr>
              <a:t>巩固反馈</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57113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405458"/>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下列各微粒中，各能层电子数均达到</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的是</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A.Ne</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Ar</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B.F</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Mg</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C.Al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O</a:t>
            </a:r>
            <a:r>
              <a:rPr lang="en-US" altLang="zh-CN" sz="2800" kern="100" baseline="30000" dirty="0">
                <a:latin typeface="Times New Roman"/>
                <a:ea typeface="华文细黑"/>
                <a:cs typeface="Courier New"/>
              </a:rPr>
              <a:t>2</a:t>
            </a:r>
            <a:r>
              <a:rPr lang="zh-CN" altLang="zh-CN" sz="2800" kern="100" baseline="30000" dirty="0">
                <a:latin typeface="Times New Roman"/>
                <a:ea typeface="华文细黑"/>
                <a:cs typeface="Times New Roman"/>
              </a:rPr>
              <a:t>－</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D.Cl</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err="1">
                <a:latin typeface="Times New Roman"/>
                <a:ea typeface="华文细黑"/>
                <a:cs typeface="Courier New"/>
              </a:rPr>
              <a:t>Ar</a:t>
            </a:r>
            <a:endParaRPr lang="zh-CN" altLang="zh-CN" sz="1050" kern="100" dirty="0">
              <a:effectLst/>
              <a:latin typeface="宋体"/>
              <a:cs typeface="Courier New"/>
            </a:endParaRPr>
          </a:p>
        </p:txBody>
      </p:sp>
      <p:sp>
        <p:nvSpPr>
          <p:cNvPr id="35" name="TextBox 34"/>
          <p:cNvSpPr txBox="1"/>
          <p:nvPr/>
        </p:nvSpPr>
        <p:spPr>
          <a:xfrm>
            <a:off x="5159102" y="104408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2743885"/>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项，</a:t>
            </a:r>
            <a:r>
              <a:rPr lang="en-US" altLang="zh-CN" sz="2800" kern="100" dirty="0" err="1">
                <a:latin typeface="Times New Roman"/>
                <a:ea typeface="华文细黑"/>
                <a:cs typeface="Courier New"/>
              </a:rPr>
              <a:t>Ar</a:t>
            </a:r>
            <a:r>
              <a:rPr lang="zh-CN" altLang="zh-CN" sz="2800" kern="100" dirty="0">
                <a:latin typeface="Times New Roman"/>
                <a:ea typeface="华文细黑"/>
                <a:cs typeface="Times New Roman"/>
              </a:rPr>
              <a:t>的原子结构示意图</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第三层为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a:t>
            </a:r>
            <a:r>
              <a:rPr lang="zh-CN" altLang="zh-CN" sz="2800" kern="100" dirty="0" smtClean="0">
                <a:latin typeface="Times New Roman"/>
                <a:ea typeface="华文细黑"/>
                <a:cs typeface="Times New Roman"/>
              </a:rPr>
              <a:t>并不是</a:t>
            </a:r>
            <a:endParaRPr lang="zh-CN" altLang="zh-CN" sz="1050" kern="100" dirty="0">
              <a:effectLst/>
              <a:latin typeface="宋体"/>
              <a:cs typeface="Courier New"/>
            </a:endParaRPr>
          </a:p>
        </p:txBody>
      </p:sp>
      <p:pic>
        <p:nvPicPr>
          <p:cNvPr id="2050" name="Picture 2" descr="F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65949" y="2493690"/>
            <a:ext cx="1177776" cy="136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406574" y="3712469"/>
            <a:ext cx="11161240" cy="68760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2</a:t>
            </a:r>
            <a:r>
              <a:rPr lang="en-US" altLang="zh-CN" sz="2800" i="1" kern="100" dirty="0">
                <a:solidFill>
                  <a:prstClr val="black"/>
                </a:solidFill>
                <a:latin typeface="Times New Roman"/>
                <a:ea typeface="华文细黑"/>
                <a:cs typeface="Courier New"/>
              </a:rPr>
              <a:t>n</a:t>
            </a:r>
            <a:r>
              <a:rPr lang="en-US" altLang="zh-CN" sz="2800" kern="100" baseline="30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2</a:t>
            </a: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Times New Roman"/>
                <a:ea typeface="华文细黑"/>
                <a:cs typeface="Courier New"/>
              </a:rPr>
              <a:t>3</a:t>
            </a:r>
            <a:r>
              <a:rPr lang="en-US" altLang="zh-CN" sz="2800" kern="100" baseline="300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2</a:t>
            </a: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Times New Roman"/>
                <a:ea typeface="华文细黑"/>
                <a:cs typeface="Courier New"/>
              </a:rPr>
              <a:t>9</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18</a:t>
            </a:r>
            <a:r>
              <a:rPr lang="zh-CN" altLang="zh-CN" sz="2800" kern="100" dirty="0">
                <a:solidFill>
                  <a:prstClr val="black"/>
                </a:solidFill>
                <a:latin typeface="Times New Roman"/>
                <a:ea typeface="华文细黑"/>
                <a:cs typeface="Times New Roman"/>
              </a:rPr>
              <a:t>电子；</a:t>
            </a:r>
            <a:endParaRPr lang="zh-CN" altLang="zh-CN" sz="1050" kern="100" dirty="0">
              <a:solidFill>
                <a:prstClr val="black"/>
              </a:solidFill>
              <a:latin typeface="宋体"/>
              <a:cs typeface="Courier New"/>
            </a:endParaRPr>
          </a:p>
        </p:txBody>
      </p:sp>
      <p:sp>
        <p:nvSpPr>
          <p:cNvPr id="14" name="矩形 13"/>
          <p:cNvSpPr/>
          <p:nvPr/>
        </p:nvSpPr>
        <p:spPr>
          <a:xfrm>
            <a:off x="406574" y="4408850"/>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Al</a:t>
            </a:r>
            <a:r>
              <a:rPr lang="zh-CN" altLang="zh-CN" sz="2800" kern="100" dirty="0">
                <a:latin typeface="Times New Roman"/>
                <a:ea typeface="华文细黑"/>
                <a:cs typeface="Times New Roman"/>
              </a:rPr>
              <a:t>的第三层为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电子，不是</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电子；</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a:t>
            </a:r>
            <a:r>
              <a:rPr lang="en-US" altLang="zh-CN" sz="2800" kern="100" dirty="0" err="1">
                <a:latin typeface="Times New Roman"/>
                <a:ea typeface="华文细黑"/>
                <a:cs typeface="Courier New"/>
              </a:rPr>
              <a:t>Cl</a:t>
            </a:r>
            <a:r>
              <a:rPr lang="zh-CN" altLang="zh-CN" sz="2800" kern="100" baseline="30000" dirty="0">
                <a:latin typeface="Times New Roman"/>
                <a:ea typeface="华文细黑"/>
                <a:cs typeface="Times New Roman"/>
              </a:rPr>
              <a:t>－</a:t>
            </a:r>
            <a:r>
              <a:rPr lang="zh-CN" altLang="zh-CN" sz="2800" kern="100" dirty="0">
                <a:latin typeface="Times New Roman"/>
                <a:ea typeface="华文细黑"/>
                <a:cs typeface="Times New Roman"/>
              </a:rPr>
              <a:t>和</a:t>
            </a:r>
            <a:r>
              <a:rPr lang="en-US" altLang="zh-CN" sz="2800" kern="100" dirty="0" err="1">
                <a:latin typeface="Times New Roman"/>
                <a:ea typeface="华文细黑"/>
                <a:cs typeface="Courier New"/>
              </a:rPr>
              <a:t>Ar</a:t>
            </a:r>
            <a:r>
              <a:rPr lang="zh-CN" altLang="zh-CN" sz="2800" kern="100" dirty="0">
                <a:latin typeface="Times New Roman"/>
                <a:ea typeface="华文细黑"/>
                <a:cs typeface="Times New Roman"/>
              </a:rPr>
              <a:t>原子的第三层，均为</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电子，不是</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电子。</a:t>
            </a:r>
            <a:endParaRPr lang="zh-CN" altLang="zh-CN" sz="1050" kern="100" dirty="0">
              <a:effectLst/>
              <a:latin typeface="宋体"/>
              <a:cs typeface="Courier New"/>
            </a:endParaRPr>
          </a:p>
        </p:txBody>
      </p:sp>
    </p:spTree>
    <p:extLst>
      <p:ext uri="{BB962C8B-B14F-4D97-AF65-F5344CB8AC3E}">
        <p14:creationId xmlns:p14="http://schemas.microsoft.com/office/powerpoint/2010/main" val="2695546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nodeType="with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blinds(horizontal)">
                                      <p:cBhvr>
                                        <p:cTn id="21" dur="500"/>
                                        <p:tgtEl>
                                          <p:spTgt spid="205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Effect transition="in" filter="blinds(horizontal)">
                                      <p:cBhvr>
                                        <p:cTn id="29" dur="500"/>
                                        <p:tgtEl>
                                          <p:spTgt spid="14">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4">
                                            <p:txEl>
                                              <p:pRg st="1" end="1"/>
                                            </p:txEl>
                                          </p:spTgt>
                                        </p:tgtEl>
                                        <p:attrNameLst>
                                          <p:attrName>style.visibility</p:attrName>
                                        </p:attrNameLst>
                                      </p:cBhvr>
                                      <p:to>
                                        <p:strVal val="visible"/>
                                      </p:to>
                                    </p:set>
                                    <p:animEffect transition="in" filter="blinds(horizontal)">
                                      <p:cBhvr>
                                        <p:cTn id="34" dur="500"/>
                                        <p:tgtEl>
                                          <p:spTgt spid="14">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2050"/>
                                        </p:tgtEl>
                                      </p:cBhvr>
                                    </p:animEffect>
                                    <p:set>
                                      <p:cBhvr>
                                        <p:cTn id="42" dur="1" fill="hold">
                                          <p:stCondLst>
                                            <p:cond delay="499"/>
                                          </p:stCondLst>
                                        </p:cTn>
                                        <p:tgtEl>
                                          <p:spTgt spid="2050"/>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14">
                                            <p:txEl>
                                              <p:pRg st="0" end="0"/>
                                            </p:txEl>
                                          </p:spTgt>
                                        </p:tgtEl>
                                      </p:cBhvr>
                                    </p:animEffect>
                                    <p:set>
                                      <p:cBhvr>
                                        <p:cTn id="48" dur="1" fill="hold">
                                          <p:stCondLst>
                                            <p:cond delay="499"/>
                                          </p:stCondLst>
                                        </p:cTn>
                                        <p:tgtEl>
                                          <p:spTgt spid="14">
                                            <p:txEl>
                                              <p:pRg st="0" end="0"/>
                                            </p:txEl>
                                          </p:spTgt>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14">
                                            <p:txEl>
                                              <p:pRg st="1" end="1"/>
                                            </p:txEl>
                                          </p:spTgt>
                                        </p:tgtEl>
                                      </p:cBhvr>
                                    </p:animEffect>
                                    <p:set>
                                      <p:cBhvr>
                                        <p:cTn id="51" dur="1" fill="hold">
                                          <p:stCondLst>
                                            <p:cond delay="499"/>
                                          </p:stCondLst>
                                        </p:cTn>
                                        <p:tgtEl>
                                          <p:spTgt spid="14">
                                            <p:txEl>
                                              <p:pRg st="1" end="1"/>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p:bldP spid="11" grpId="1"/>
      <p:bldP spid="13" grpId="0"/>
      <p:bldP spid="13" grpId="1"/>
      <p:bldP spid="14"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333450"/>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电子在一个原子的下列能级中排布时，最后一个排布的是</a:t>
            </a:r>
            <a:endParaRPr lang="zh-CN" altLang="zh-CN" sz="1050" kern="100" dirty="0">
              <a:latin typeface="宋体"/>
              <a:cs typeface="Courier New"/>
            </a:endParaRPr>
          </a:p>
          <a:p>
            <a:pPr algn="just">
              <a:lnSpc>
                <a:spcPct val="150000"/>
              </a:lnSpc>
              <a:spcAft>
                <a:spcPts val="0"/>
              </a:spcAft>
            </a:pPr>
            <a:r>
              <a:rPr lang="en-US" altLang="zh-CN" sz="2800" kern="100" dirty="0" err="1">
                <a:latin typeface="Times New Roman"/>
                <a:ea typeface="华文细黑"/>
                <a:cs typeface="Courier New"/>
              </a:rPr>
              <a:t>A.</a:t>
            </a:r>
            <a:r>
              <a:rPr lang="en-US" altLang="zh-CN" sz="2800" i="1" kern="100" dirty="0" err="1">
                <a:latin typeface="Times New Roman"/>
                <a:ea typeface="华文细黑"/>
                <a:cs typeface="Courier New"/>
              </a:rPr>
              <a:t>n</a:t>
            </a:r>
            <a:r>
              <a:rPr lang="en-US" altLang="zh-CN" sz="2800" kern="100" dirty="0" err="1">
                <a:latin typeface="Times New Roman"/>
                <a:ea typeface="华文细黑"/>
                <a:cs typeface="Courier New"/>
              </a:rPr>
              <a:t>s</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i="1" kern="100" dirty="0" smtClean="0">
                <a:latin typeface="Times New Roman"/>
                <a:ea typeface="华文细黑"/>
                <a:cs typeface="Courier New"/>
              </a:rPr>
              <a:t>n</a:t>
            </a:r>
            <a:r>
              <a:rPr lang="en-US" altLang="zh-CN" sz="2800" kern="100" dirty="0" smtClean="0">
                <a:latin typeface="Times New Roman"/>
                <a:ea typeface="华文细黑"/>
                <a:cs typeface="Courier New"/>
              </a:rPr>
              <a:t>p</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1)d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2)f</a:t>
            </a:r>
            <a:endParaRPr lang="zh-CN" altLang="zh-CN" sz="1050" kern="100" dirty="0">
              <a:effectLst/>
              <a:latin typeface="宋体"/>
              <a:cs typeface="Courier New"/>
            </a:endParaRPr>
          </a:p>
        </p:txBody>
      </p:sp>
      <p:sp>
        <p:nvSpPr>
          <p:cNvPr id="35" name="TextBox 34"/>
          <p:cNvSpPr txBox="1"/>
          <p:nvPr/>
        </p:nvSpPr>
        <p:spPr>
          <a:xfrm>
            <a:off x="5159102" y="97207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6"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9"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
        <p:nvSpPr>
          <p:cNvPr id="23"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24" name="TextBox 2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25" name="TextBox 24"/>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11" name="矩形 10"/>
          <p:cNvSpPr/>
          <p:nvPr/>
        </p:nvSpPr>
        <p:spPr>
          <a:xfrm>
            <a:off x="406574" y="2460155"/>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根据原子中上述能级的能量高低顺序：</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s&lt;(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2)f&lt;(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1)d&lt;</a:t>
            </a:r>
            <a:r>
              <a:rPr lang="en-US" altLang="zh-CN" sz="2800" i="1" kern="100" dirty="0" err="1">
                <a:latin typeface="Times New Roman"/>
                <a:ea typeface="华文细黑"/>
                <a:cs typeface="Courier New"/>
              </a:rPr>
              <a:t>n</a:t>
            </a:r>
            <a:r>
              <a:rPr lang="en-US" altLang="zh-CN" sz="2800" kern="100" dirty="0" err="1">
                <a:latin typeface="Times New Roman"/>
                <a:ea typeface="华文细黑"/>
                <a:cs typeface="Courier New"/>
              </a:rPr>
              <a:t>p</a:t>
            </a:r>
            <a:r>
              <a:rPr lang="zh-CN" altLang="zh-CN" sz="2800" kern="100" dirty="0">
                <a:latin typeface="Times New Roman"/>
                <a:ea typeface="华文细黑"/>
                <a:cs typeface="Times New Roman"/>
              </a:rPr>
              <a:t>，所以最后一个排布的应是能量最高的能级，应为</a:t>
            </a:r>
            <a:r>
              <a:rPr lang="en-US" altLang="zh-CN" sz="2800" i="1" kern="100" dirty="0" err="1">
                <a:latin typeface="Times New Roman"/>
                <a:ea typeface="华文细黑"/>
                <a:cs typeface="Courier New"/>
              </a:rPr>
              <a:t>n</a:t>
            </a:r>
            <a:r>
              <a:rPr lang="en-US" altLang="zh-CN" sz="2800" kern="100" dirty="0" err="1">
                <a:latin typeface="Times New Roman"/>
                <a:ea typeface="华文细黑"/>
                <a:cs typeface="Courier New"/>
              </a:rPr>
              <a:t>p</a:t>
            </a:r>
            <a:r>
              <a:rPr lang="zh-CN" altLang="zh-CN" sz="2800" kern="100" dirty="0">
                <a:latin typeface="Times New Roman"/>
                <a:ea typeface="华文细黑"/>
                <a:cs typeface="Times New Roman"/>
              </a:rPr>
              <a:t>能级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可见</a:t>
            </a:r>
            <a:r>
              <a:rPr lang="zh-CN" altLang="zh-CN" sz="2800" kern="100" dirty="0">
                <a:latin typeface="Times New Roman"/>
                <a:ea typeface="华文细黑"/>
                <a:cs typeface="Times New Roman"/>
              </a:rPr>
              <a:t>，解此类题，应从构造原理入手，判断出能级的能量高低。电子在排布时应先进入能量低的能级，填满后再进入能量高的能级。</a:t>
            </a:r>
            <a:endParaRPr lang="zh-CN" altLang="zh-CN" sz="1050" kern="100" dirty="0">
              <a:effectLst/>
              <a:latin typeface="宋体"/>
              <a:cs typeface="Courier New"/>
            </a:endParaRPr>
          </a:p>
        </p:txBody>
      </p:sp>
    </p:spTree>
    <p:extLst>
      <p:ext uri="{BB962C8B-B14F-4D97-AF65-F5344CB8AC3E}">
        <p14:creationId xmlns:p14="http://schemas.microsoft.com/office/powerpoint/2010/main" val="3996930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 restart="whenNotActive" fill="hold" evtFilter="cancelBubble" nodeType="interactiveSeq">
                <p:stCondLst>
                  <p:cond evt="onClick" delay="0">
                    <p:tgtEl>
                      <p:spTgt spid="2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linds(horizontal)">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1">
                                            <p:txEl>
                                              <p:pRg st="0" end="0"/>
                                            </p:txEl>
                                          </p:spTgt>
                                        </p:tgtEl>
                                      </p:cBhvr>
                                    </p:animEffect>
                                    <p:set>
                                      <p:cBhvr>
                                        <p:cTn id="28" dur="1" fill="hold">
                                          <p:stCondLst>
                                            <p:cond delay="499"/>
                                          </p:stCondLst>
                                        </p:cTn>
                                        <p:tgtEl>
                                          <p:spTgt spid="11">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1">
                                            <p:txEl>
                                              <p:pRg st="1" end="1"/>
                                            </p:txEl>
                                          </p:spTgt>
                                        </p:tgtEl>
                                      </p:cBhvr>
                                    </p:animEffect>
                                    <p:set>
                                      <p:cBhvr>
                                        <p:cTn id="31" dur="1" fill="hold">
                                          <p:stCondLst>
                                            <p:cond delay="499"/>
                                          </p:stCondLst>
                                        </p:cTn>
                                        <p:tgtEl>
                                          <p:spTgt spid="11">
                                            <p:txEl>
                                              <p:pRg st="1" end="1"/>
                                            </p:txEl>
                                          </p:spTgt>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5" grpId="0"/>
      <p:bldP spid="35" grpId="1"/>
      <p:bldP spid="11"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6574" y="117426"/>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请根据构造原理，写出下列原子的电子排布式：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en-US" altLang="zh-CN" sz="2800" kern="100" baseline="-25000" dirty="0">
                <a:latin typeface="Times New Roman"/>
                <a:ea typeface="华文细黑"/>
                <a:cs typeface="Courier New"/>
              </a:rPr>
              <a:t>16</a:t>
            </a:r>
            <a:r>
              <a:rPr lang="en-US" altLang="zh-CN" sz="2800" kern="100" dirty="0">
                <a:latin typeface="Times New Roman"/>
                <a:ea typeface="华文细黑"/>
                <a:cs typeface="Courier New"/>
              </a:rPr>
              <a:t>S</a:t>
            </a:r>
            <a:r>
              <a:rPr lang="en-US" altLang="zh-CN" sz="2800" kern="100" dirty="0" smtClean="0">
                <a:latin typeface="Times New Roman"/>
                <a:ea typeface="华文细黑"/>
                <a:cs typeface="Courier New"/>
              </a:rPr>
              <a:t>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en-US" altLang="zh-CN" sz="2800" kern="100" baseline="-25000" dirty="0">
                <a:latin typeface="Times New Roman"/>
                <a:ea typeface="华文细黑"/>
                <a:cs typeface="Courier New"/>
              </a:rPr>
              <a:t>10</a:t>
            </a:r>
            <a:r>
              <a:rPr lang="en-US" altLang="zh-CN" sz="2800" kern="100" dirty="0">
                <a:latin typeface="Times New Roman"/>
                <a:ea typeface="华文细黑"/>
                <a:cs typeface="Courier New"/>
              </a:rPr>
              <a:t>Ne</a:t>
            </a:r>
            <a:r>
              <a:rPr lang="en-US" altLang="zh-CN" sz="2800" kern="100" dirty="0" smtClean="0">
                <a:latin typeface="Times New Roman"/>
                <a:ea typeface="华文细黑"/>
                <a:cs typeface="Courier New"/>
              </a:rPr>
              <a:t>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en-US" altLang="zh-CN" sz="2800" kern="100" baseline="-25000" dirty="0">
                <a:latin typeface="Times New Roman"/>
                <a:ea typeface="华文细黑"/>
                <a:cs typeface="Courier New"/>
              </a:rPr>
              <a:t>20</a:t>
            </a:r>
            <a:r>
              <a:rPr lang="en-US" altLang="zh-CN" sz="2800" kern="100" dirty="0">
                <a:latin typeface="Times New Roman"/>
                <a:ea typeface="华文细黑"/>
                <a:cs typeface="Courier New"/>
              </a:rPr>
              <a:t>Ca</a:t>
            </a:r>
            <a:r>
              <a:rPr lang="en-US" altLang="zh-CN" sz="2800" kern="100" dirty="0" smtClean="0">
                <a:latin typeface="Times New Roman"/>
                <a:ea typeface="华文细黑"/>
                <a:cs typeface="Courier New"/>
              </a:rPr>
              <a:t>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en-US" altLang="zh-CN" sz="2800" kern="100" baseline="-25000" dirty="0">
                <a:latin typeface="Times New Roman"/>
                <a:ea typeface="华文细黑"/>
                <a:cs typeface="Courier New"/>
              </a:rPr>
              <a:t>26</a:t>
            </a:r>
            <a:r>
              <a:rPr lang="en-US" altLang="zh-CN" sz="2800" kern="100" dirty="0">
                <a:latin typeface="Times New Roman"/>
                <a:ea typeface="华文细黑"/>
                <a:cs typeface="Courier New"/>
              </a:rPr>
              <a:t>Fe</a:t>
            </a:r>
            <a:r>
              <a:rPr lang="en-US" altLang="zh-CN" sz="2800" kern="100" dirty="0" smtClean="0">
                <a:latin typeface="Times New Roman"/>
                <a:ea typeface="华文细黑"/>
                <a:cs typeface="Courier New"/>
              </a:rPr>
              <a:t>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en-US" altLang="zh-CN" sz="2800" kern="100" baseline="-25000" dirty="0">
                <a:latin typeface="Times New Roman"/>
                <a:ea typeface="华文细黑"/>
                <a:cs typeface="Courier New"/>
              </a:rPr>
              <a:t>29</a:t>
            </a:r>
            <a:r>
              <a:rPr lang="en-US" altLang="zh-CN" sz="2800" kern="100" dirty="0">
                <a:latin typeface="Times New Roman"/>
                <a:ea typeface="华文细黑"/>
                <a:cs typeface="Courier New"/>
              </a:rPr>
              <a:t>Cu</a:t>
            </a:r>
            <a:r>
              <a:rPr lang="en-US" altLang="zh-CN" sz="2800" kern="100" dirty="0" smtClean="0">
                <a:latin typeface="Times New Roman"/>
                <a:ea typeface="华文细黑"/>
                <a:cs typeface="Courier New"/>
              </a:rPr>
              <a:t>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(6)</a:t>
            </a:r>
            <a:r>
              <a:rPr lang="en-US" altLang="zh-CN" sz="2800" kern="100" baseline="-25000" dirty="0">
                <a:latin typeface="Times New Roman"/>
                <a:ea typeface="华文细黑"/>
                <a:cs typeface="Courier New"/>
              </a:rPr>
              <a:t>11</a:t>
            </a:r>
            <a:r>
              <a:rPr lang="en-US" altLang="zh-CN" sz="2800" kern="100" dirty="0">
                <a:latin typeface="Times New Roman"/>
                <a:ea typeface="华文细黑"/>
                <a:cs typeface="Courier New"/>
              </a:rPr>
              <a:t>Na</a:t>
            </a:r>
            <a:r>
              <a:rPr lang="en-US" altLang="zh-CN" sz="2800" kern="100" dirty="0" smtClean="0">
                <a:latin typeface="Times New Roman"/>
                <a:ea typeface="华文细黑"/>
                <a:cs typeface="Courier New"/>
              </a:rPr>
              <a:t>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1198662"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3" name="Rectangle 21">
            <a:hlinkClick r:id="rId3" action="ppaction://hlinksldjump"/>
          </p:cNvPr>
          <p:cNvSpPr>
            <a:spLocks noChangeArrowheads="1"/>
          </p:cNvSpPr>
          <p:nvPr/>
        </p:nvSpPr>
        <p:spPr bwMode="auto">
          <a:xfrm>
            <a:off x="1699988"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4" name="Rectangle 21">
            <a:hlinkClick r:id="rId4" action="ppaction://hlinksldjump"/>
          </p:cNvPr>
          <p:cNvSpPr>
            <a:spLocks noChangeArrowheads="1"/>
          </p:cNvSpPr>
          <p:nvPr/>
        </p:nvSpPr>
        <p:spPr bwMode="auto">
          <a:xfrm>
            <a:off x="2201314"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5" name="Rectangle 21">
            <a:hlinkClick r:id="rId5" action="ppaction://hlinksldjump"/>
          </p:cNvPr>
          <p:cNvSpPr>
            <a:spLocks noChangeArrowheads="1"/>
          </p:cNvSpPr>
          <p:nvPr/>
        </p:nvSpPr>
        <p:spPr bwMode="auto">
          <a:xfrm>
            <a:off x="2702640"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26" name="Rectangle 21">
            <a:hlinkClick r:id="rId6" action="ppaction://hlinksldjump"/>
          </p:cNvPr>
          <p:cNvSpPr>
            <a:spLocks noChangeArrowheads="1"/>
          </p:cNvSpPr>
          <p:nvPr/>
        </p:nvSpPr>
        <p:spPr bwMode="auto">
          <a:xfrm>
            <a:off x="3203965" y="6339437"/>
            <a:ext cx="419961" cy="575867"/>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pic>
        <p:nvPicPr>
          <p:cNvPr id="27" name="图片 26">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29" name="TextBox 2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p>
        </p:txBody>
      </p:sp>
      <p:sp>
        <p:nvSpPr>
          <p:cNvPr id="40" name="TextBox 39"/>
          <p:cNvSpPr txBox="1"/>
          <p:nvPr/>
        </p:nvSpPr>
        <p:spPr>
          <a:xfrm>
            <a:off x="10134113"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解析</a:t>
            </a:r>
          </a:p>
        </p:txBody>
      </p:sp>
      <p:sp>
        <p:nvSpPr>
          <p:cNvPr id="3" name="矩形 2"/>
          <p:cNvSpPr/>
          <p:nvPr/>
        </p:nvSpPr>
        <p:spPr>
          <a:xfrm>
            <a:off x="1402028" y="837506"/>
            <a:ext cx="2460930" cy="523220"/>
          </a:xfrm>
          <a:prstGeom prst="rect">
            <a:avLst/>
          </a:prstGeom>
        </p:spPr>
        <p:txBody>
          <a:bodyPr wrap="none">
            <a:spAutoFit/>
          </a:bodyPr>
          <a:lstStyle/>
          <a:p>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3p</a:t>
            </a:r>
            <a:r>
              <a:rPr lang="en-US" altLang="zh-CN" sz="2800" kern="100" baseline="30000" dirty="0">
                <a:solidFill>
                  <a:srgbClr val="C00000"/>
                </a:solidFill>
                <a:latin typeface="Times New Roman"/>
                <a:ea typeface="华文细黑"/>
              </a:rPr>
              <a:t>4</a:t>
            </a:r>
            <a:endParaRPr lang="zh-CN" altLang="en-US" sz="2800" dirty="0"/>
          </a:p>
        </p:txBody>
      </p:sp>
      <p:sp>
        <p:nvSpPr>
          <p:cNvPr id="14" name="矩形 13"/>
          <p:cNvSpPr/>
          <p:nvPr/>
        </p:nvSpPr>
        <p:spPr>
          <a:xfrm>
            <a:off x="1558702" y="1538422"/>
            <a:ext cx="1542410" cy="523220"/>
          </a:xfrm>
          <a:prstGeom prst="rect">
            <a:avLst/>
          </a:prstGeom>
        </p:spPr>
        <p:txBody>
          <a:bodyPr wrap="none">
            <a:spAutoFit/>
          </a:bodyPr>
          <a:lstStyle/>
          <a:p>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endParaRPr lang="zh-CN" altLang="en-US" sz="2800" dirty="0"/>
          </a:p>
        </p:txBody>
      </p:sp>
      <p:sp>
        <p:nvSpPr>
          <p:cNvPr id="15" name="矩形 14"/>
          <p:cNvSpPr/>
          <p:nvPr/>
        </p:nvSpPr>
        <p:spPr>
          <a:xfrm>
            <a:off x="1558702" y="2143175"/>
            <a:ext cx="2900153" cy="523220"/>
          </a:xfrm>
          <a:prstGeom prst="rect">
            <a:avLst/>
          </a:prstGeom>
        </p:spPr>
        <p:txBody>
          <a:bodyPr wrap="none">
            <a:spAutoFit/>
          </a:bodyPr>
          <a:lstStyle/>
          <a:p>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3p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4s</a:t>
            </a:r>
            <a:r>
              <a:rPr lang="en-US" altLang="zh-CN" sz="2800" kern="100" baseline="30000" dirty="0">
                <a:solidFill>
                  <a:srgbClr val="C00000"/>
                </a:solidFill>
                <a:latin typeface="Times New Roman"/>
                <a:ea typeface="华文细黑"/>
              </a:rPr>
              <a:t>2</a:t>
            </a:r>
            <a:endParaRPr lang="zh-CN" altLang="en-US" sz="2800" dirty="0"/>
          </a:p>
        </p:txBody>
      </p:sp>
      <p:sp>
        <p:nvSpPr>
          <p:cNvPr id="16" name="矩形 15"/>
          <p:cNvSpPr/>
          <p:nvPr/>
        </p:nvSpPr>
        <p:spPr>
          <a:xfrm>
            <a:off x="1558702" y="2762558"/>
            <a:ext cx="3379451" cy="523220"/>
          </a:xfrm>
          <a:prstGeom prst="rect">
            <a:avLst/>
          </a:prstGeom>
        </p:spPr>
        <p:txBody>
          <a:bodyPr wrap="none">
            <a:spAutoFit/>
          </a:bodyPr>
          <a:lstStyle/>
          <a:p>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3p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4s</a:t>
            </a:r>
            <a:r>
              <a:rPr lang="en-US" altLang="zh-CN" sz="2800" kern="100" baseline="30000" dirty="0">
                <a:solidFill>
                  <a:srgbClr val="C00000"/>
                </a:solidFill>
                <a:latin typeface="Times New Roman"/>
                <a:ea typeface="华文细黑"/>
              </a:rPr>
              <a:t>2</a:t>
            </a:r>
            <a:endParaRPr lang="zh-CN" altLang="en-US" sz="2800" dirty="0"/>
          </a:p>
        </p:txBody>
      </p:sp>
      <p:sp>
        <p:nvSpPr>
          <p:cNvPr id="18" name="矩形 17"/>
          <p:cNvSpPr/>
          <p:nvPr/>
        </p:nvSpPr>
        <p:spPr>
          <a:xfrm>
            <a:off x="1558702" y="3410630"/>
            <a:ext cx="3499676" cy="523220"/>
          </a:xfrm>
          <a:prstGeom prst="rect">
            <a:avLst/>
          </a:prstGeom>
        </p:spPr>
        <p:txBody>
          <a:bodyPr wrap="none">
            <a:spAutoFit/>
          </a:bodyPr>
          <a:lstStyle/>
          <a:p>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3p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3d</a:t>
            </a:r>
            <a:r>
              <a:rPr lang="en-US" altLang="zh-CN" sz="2800" kern="100" baseline="30000" dirty="0">
                <a:solidFill>
                  <a:srgbClr val="C00000"/>
                </a:solidFill>
                <a:latin typeface="Times New Roman"/>
                <a:ea typeface="华文细黑"/>
              </a:rPr>
              <a:t>10</a:t>
            </a:r>
            <a:r>
              <a:rPr lang="en-US" altLang="zh-CN" sz="2800" kern="100" dirty="0">
                <a:solidFill>
                  <a:srgbClr val="C00000"/>
                </a:solidFill>
                <a:latin typeface="Times New Roman"/>
                <a:ea typeface="华文细黑"/>
              </a:rPr>
              <a:t>4s</a:t>
            </a:r>
            <a:r>
              <a:rPr lang="en-US" altLang="zh-CN" sz="2800" kern="100" baseline="30000" dirty="0">
                <a:solidFill>
                  <a:srgbClr val="C00000"/>
                </a:solidFill>
                <a:latin typeface="Times New Roman"/>
                <a:ea typeface="华文细黑"/>
              </a:rPr>
              <a:t>1</a:t>
            </a:r>
            <a:endParaRPr lang="zh-CN" altLang="en-US" sz="2800" dirty="0"/>
          </a:p>
        </p:txBody>
      </p:sp>
      <p:sp>
        <p:nvSpPr>
          <p:cNvPr id="19" name="矩形 18"/>
          <p:cNvSpPr/>
          <p:nvPr/>
        </p:nvSpPr>
        <p:spPr>
          <a:xfrm>
            <a:off x="1558702" y="4058816"/>
            <a:ext cx="1981633" cy="523220"/>
          </a:xfrm>
          <a:prstGeom prst="rect">
            <a:avLst/>
          </a:prstGeom>
        </p:spPr>
        <p:txBody>
          <a:bodyPr wrap="none">
            <a:spAutoFit/>
          </a:bodyPr>
          <a:lstStyle/>
          <a:p>
            <a:r>
              <a:rPr lang="en-US" altLang="zh-CN" sz="2800" kern="100" dirty="0">
                <a:solidFill>
                  <a:srgbClr val="C00000"/>
                </a:solidFill>
                <a:latin typeface="Times New Roman"/>
                <a:ea typeface="华文细黑"/>
              </a:rPr>
              <a:t>1s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2s</a:t>
            </a:r>
            <a:r>
              <a:rPr lang="en-US" altLang="zh-CN" sz="2800" kern="100" baseline="30000" dirty="0">
                <a:solidFill>
                  <a:srgbClr val="C00000"/>
                </a:solidFill>
                <a:latin typeface="Times New Roman"/>
                <a:ea typeface="华文细黑"/>
              </a:rPr>
              <a:t>2</a:t>
            </a:r>
            <a:r>
              <a:rPr lang="en-US" altLang="zh-CN" sz="2800" kern="100" dirty="0">
                <a:solidFill>
                  <a:srgbClr val="C00000"/>
                </a:solidFill>
                <a:latin typeface="Times New Roman"/>
                <a:ea typeface="华文细黑"/>
              </a:rPr>
              <a:t>2p</a:t>
            </a:r>
            <a:r>
              <a:rPr lang="en-US" altLang="zh-CN" sz="2800" kern="100" baseline="30000" dirty="0">
                <a:solidFill>
                  <a:srgbClr val="C00000"/>
                </a:solidFill>
                <a:latin typeface="Times New Roman"/>
                <a:ea typeface="华文细黑"/>
              </a:rPr>
              <a:t>6</a:t>
            </a:r>
            <a:r>
              <a:rPr lang="en-US" altLang="zh-CN" sz="2800" kern="100" dirty="0">
                <a:solidFill>
                  <a:srgbClr val="C00000"/>
                </a:solidFill>
                <a:latin typeface="Times New Roman"/>
                <a:ea typeface="华文细黑"/>
              </a:rPr>
              <a:t>3s</a:t>
            </a:r>
            <a:r>
              <a:rPr lang="en-US" altLang="zh-CN" sz="2800" kern="100" baseline="30000" dirty="0">
                <a:solidFill>
                  <a:srgbClr val="C00000"/>
                </a:solidFill>
                <a:latin typeface="Times New Roman"/>
                <a:ea typeface="华文细黑"/>
              </a:rPr>
              <a:t>1</a:t>
            </a:r>
            <a:endParaRPr lang="zh-CN" altLang="en-US" sz="2800" dirty="0"/>
          </a:p>
        </p:txBody>
      </p:sp>
      <p:sp>
        <p:nvSpPr>
          <p:cNvPr id="20" name="矩形 19"/>
          <p:cNvSpPr/>
          <p:nvPr/>
        </p:nvSpPr>
        <p:spPr>
          <a:xfrm>
            <a:off x="406574" y="465393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latin typeface="Times New Roman"/>
                <a:ea typeface="华文细黑"/>
                <a:cs typeface="Times New Roman"/>
              </a:rPr>
              <a:t>根据原子核外电子的排布规律和构造原理书写原子的电子排布式，应注意从</a:t>
            </a:r>
            <a:r>
              <a:rPr lang="en-US" altLang="zh-CN" sz="2800" kern="100" dirty="0">
                <a:latin typeface="Times New Roman"/>
                <a:ea typeface="华文细黑"/>
                <a:cs typeface="Courier New"/>
              </a:rPr>
              <a:t>3d</a:t>
            </a:r>
            <a:r>
              <a:rPr lang="zh-CN" altLang="zh-CN" sz="2800" kern="100" dirty="0">
                <a:latin typeface="Times New Roman"/>
                <a:ea typeface="华文细黑"/>
                <a:cs typeface="Times New Roman"/>
              </a:rPr>
              <a:t>能级开始出现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能级交错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现象。</a:t>
            </a:r>
            <a:endParaRPr lang="zh-CN" altLang="zh-CN" sz="1050" kern="100" dirty="0">
              <a:effectLst/>
              <a:latin typeface="宋体"/>
              <a:cs typeface="Courier New"/>
            </a:endParaRPr>
          </a:p>
        </p:txBody>
      </p:sp>
    </p:spTree>
    <p:extLst>
      <p:ext uri="{BB962C8B-B14F-4D97-AF65-F5344CB8AC3E}">
        <p14:creationId xmlns:p14="http://schemas.microsoft.com/office/powerpoint/2010/main" val="2716322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6"/>
                                        </p:tgtEl>
                                      </p:cBhvr>
                                    </p:animEffect>
                                    <p:set>
                                      <p:cBhvr>
                                        <p:cTn id="46" dur="1" fill="hold">
                                          <p:stCondLst>
                                            <p:cond delay="499"/>
                                          </p:stCondLst>
                                        </p:cTn>
                                        <p:tgtEl>
                                          <p:spTgt spid="1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8"/>
                                        </p:tgtEl>
                                      </p:cBhvr>
                                    </p:animEffect>
                                    <p:set>
                                      <p:cBhvr>
                                        <p:cTn id="49" dur="1" fill="hold">
                                          <p:stCondLst>
                                            <p:cond delay="499"/>
                                          </p:stCondLst>
                                        </p:cTn>
                                        <p:tgtEl>
                                          <p:spTgt spid="1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53" restart="whenNotActive" fill="hold" evtFilter="cancelBubble" nodeType="interactiveSeq">
                <p:stCondLst>
                  <p:cond evt="onClick" delay="0">
                    <p:tgtEl>
                      <p:spTgt spid="40"/>
                    </p:tgtEl>
                  </p:cond>
                </p:stCondLst>
                <p:endSync evt="end" delay="0">
                  <p:rtn val="all"/>
                </p:endSync>
                <p:childTnLst>
                  <p:par>
                    <p:cTn id="54" fill="hold">
                      <p:stCondLst>
                        <p:cond delay="0"/>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blinds(horizontal)">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3" grpId="0"/>
      <p:bldP spid="3" grpId="1"/>
      <p:bldP spid="14" grpId="0"/>
      <p:bldP spid="14" grpId="1"/>
      <p:bldP spid="15" grpId="0"/>
      <p:bldP spid="15" grpId="1"/>
      <p:bldP spid="16" grpId="0"/>
      <p:bldP spid="16" grpId="1"/>
      <p:bldP spid="18" grpId="0"/>
      <p:bldP spid="18" grpId="1"/>
      <p:bldP spid="19" grpId="0"/>
      <p:bldP spid="19" grpId="1"/>
      <p:bldP spid="20" grpId="0"/>
      <p:bldP spid="20"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319" t="3820" r="353" b="7546"/>
          <a:stretch/>
        </p:blipFill>
        <p:spPr>
          <a:xfrm>
            <a:off x="-795" y="0"/>
            <a:ext cx="12190801" cy="6798766"/>
          </a:xfrm>
          <a:prstGeom prst="rect">
            <a:avLst/>
          </a:prstGeom>
        </p:spPr>
      </p:pic>
      <p:grpSp>
        <p:nvGrpSpPr>
          <p:cNvPr id="12" name="组合 11"/>
          <p:cNvGrpSpPr/>
          <p:nvPr/>
        </p:nvGrpSpPr>
        <p:grpSpPr>
          <a:xfrm>
            <a:off x="-794" y="5506767"/>
            <a:ext cx="12192000" cy="1375395"/>
            <a:chOff x="-1524000" y="2705990"/>
            <a:chExt cx="12192000" cy="1375395"/>
          </a:xfrm>
        </p:grpSpPr>
        <p:cxnSp>
          <p:nvCxnSpPr>
            <p:cNvPr id="13" name="直接连接符 12"/>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524000" y="2705990"/>
              <a:ext cx="12192000" cy="1375395"/>
              <a:chOff x="-1524000" y="2705990"/>
              <a:chExt cx="12192000" cy="1375395"/>
            </a:xfrm>
          </p:grpSpPr>
          <p:sp>
            <p:nvSpPr>
              <p:cNvPr id="15" name="矩形 14"/>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矩形 30"/>
          <p:cNvSpPr/>
          <p:nvPr/>
        </p:nvSpPr>
        <p:spPr>
          <a:xfrm>
            <a:off x="3987002" y="540923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chemeClr val="accent6">
                    <a:lumMod val="75000"/>
                  </a:schemeClr>
                </a:solidFill>
                <a:effectLst/>
                <a:latin typeface="微软雅黑" pitchFamily="34" charset="-122"/>
                <a:ea typeface="微软雅黑" pitchFamily="34" charset="-122"/>
              </a:rPr>
              <a:t>本课结束</a:t>
            </a:r>
            <a:endParaRPr lang="zh-CN" altLang="en-US" sz="4400" b="1" dirty="0">
              <a:solidFill>
                <a:schemeClr val="accent6">
                  <a:lumMod val="75000"/>
                </a:schemeClr>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819353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71767" y="3014296"/>
            <a:ext cx="2646879" cy="830997"/>
          </a:xfrm>
          <a:prstGeom prst="rect">
            <a:avLst/>
          </a:prstGeom>
        </p:spPr>
        <p:txBody>
          <a:bodyPr wrap="none">
            <a:spAutoFit/>
          </a:bodyPr>
          <a:lstStyle/>
          <a:p>
            <a:pPr algn="ctr"/>
            <a:r>
              <a:rPr lang="zh-CN" altLang="en-US" sz="4800" b="1" dirty="0">
                <a:solidFill>
                  <a:schemeClr val="bg1"/>
                </a:solidFill>
                <a:latin typeface="+mj-ea"/>
                <a:ea typeface="+mj-ea"/>
              </a:rPr>
              <a:t>新知导学</a:t>
            </a:r>
          </a:p>
        </p:txBody>
      </p:sp>
    </p:spTree>
    <p:extLst>
      <p:ext uri="{BB962C8B-B14F-4D97-AF65-F5344CB8AC3E}">
        <p14:creationId xmlns:p14="http://schemas.microsoft.com/office/powerpoint/2010/main" val="4236424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13" name="矩形 12"/>
          <p:cNvSpPr/>
          <p:nvPr/>
        </p:nvSpPr>
        <p:spPr>
          <a:xfrm>
            <a:off x="-14252" y="-26590"/>
            <a:ext cx="12175690" cy="461665"/>
          </a:xfrm>
          <a:prstGeom prst="rect">
            <a:avLst/>
          </a:prstGeom>
        </p:spPr>
        <p:txBody>
          <a:bodyPr wrap="square">
            <a:spAutoFit/>
          </a:bodyPr>
          <a:lstStyle/>
          <a:p>
            <a:pPr algn="ctr">
              <a:defRPr/>
            </a:pPr>
            <a:r>
              <a:rPr lang="zh-CN" altLang="zh-CN" b="1" dirty="0">
                <a:solidFill>
                  <a:srgbClr val="FFFF00"/>
                </a:solidFill>
                <a:latin typeface="微软雅黑" pitchFamily="34" charset="-122"/>
                <a:ea typeface="微软雅黑" pitchFamily="34" charset="-122"/>
              </a:rPr>
              <a:t>一、能层与能级</a:t>
            </a: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0" name="矩形 19"/>
          <p:cNvSpPr/>
          <p:nvPr/>
        </p:nvSpPr>
        <p:spPr>
          <a:xfrm>
            <a:off x="406574" y="863659"/>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能层</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根据多电子原子核外电子</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将</a:t>
            </a:r>
            <a:r>
              <a:rPr lang="zh-CN" altLang="zh-CN" sz="2800" kern="100" dirty="0">
                <a:latin typeface="Times New Roman"/>
                <a:ea typeface="华文细黑"/>
                <a:cs typeface="Times New Roman"/>
              </a:rPr>
              <a:t>核外电子分成不同能层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电子层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，并用</a:t>
            </a:r>
            <a:r>
              <a:rPr lang="zh-CN" altLang="zh-CN" sz="2800" kern="100" dirty="0" smtClean="0">
                <a:latin typeface="Times New Roman"/>
                <a:ea typeface="华文细黑"/>
                <a:cs typeface="Times New Roman"/>
              </a:rPr>
              <a:t>符号</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表示</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矩形 4"/>
          <p:cNvSpPr/>
          <p:nvPr/>
        </p:nvSpPr>
        <p:spPr>
          <a:xfrm>
            <a:off x="5134719" y="1619955"/>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能量差异</a:t>
            </a:r>
            <a:endParaRPr lang="zh-CN" altLang="en-US" dirty="0">
              <a:solidFill>
                <a:srgbClr val="C00000"/>
              </a:solidFill>
            </a:endParaRPr>
          </a:p>
        </p:txBody>
      </p:sp>
      <p:sp>
        <p:nvSpPr>
          <p:cNvPr id="7" name="矩形 6"/>
          <p:cNvSpPr/>
          <p:nvPr/>
        </p:nvSpPr>
        <p:spPr>
          <a:xfrm>
            <a:off x="2782838" y="2234233"/>
            <a:ext cx="44435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K</a:t>
            </a:r>
            <a:endParaRPr lang="zh-CN" altLang="en-US" dirty="0">
              <a:solidFill>
                <a:srgbClr val="C00000"/>
              </a:solidFill>
            </a:endParaRPr>
          </a:p>
        </p:txBody>
      </p:sp>
      <p:sp>
        <p:nvSpPr>
          <p:cNvPr id="10" name="矩形 9"/>
          <p:cNvSpPr/>
          <p:nvPr/>
        </p:nvSpPr>
        <p:spPr>
          <a:xfrm>
            <a:off x="3610833" y="2234233"/>
            <a:ext cx="404278"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L</a:t>
            </a:r>
            <a:endParaRPr lang="zh-CN" altLang="en-US" sz="2800" kern="100" dirty="0">
              <a:solidFill>
                <a:srgbClr val="C00000"/>
              </a:solidFill>
              <a:latin typeface="Times New Roman"/>
              <a:ea typeface="华文细黑"/>
              <a:cs typeface="Courier New"/>
            </a:endParaRPr>
          </a:p>
        </p:txBody>
      </p:sp>
      <p:sp>
        <p:nvSpPr>
          <p:cNvPr id="11" name="矩形 10"/>
          <p:cNvSpPr/>
          <p:nvPr/>
        </p:nvSpPr>
        <p:spPr>
          <a:xfrm>
            <a:off x="4367014" y="2234233"/>
            <a:ext cx="50366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M</a:t>
            </a:r>
            <a:endParaRPr lang="zh-CN" altLang="en-US" sz="2800" kern="100" dirty="0">
              <a:solidFill>
                <a:srgbClr val="C00000"/>
              </a:solidFill>
              <a:latin typeface="Times New Roman"/>
              <a:ea typeface="华文细黑"/>
              <a:cs typeface="Courier New"/>
            </a:endParaRPr>
          </a:p>
        </p:txBody>
      </p:sp>
      <p:sp>
        <p:nvSpPr>
          <p:cNvPr id="14" name="矩形 13"/>
          <p:cNvSpPr/>
          <p:nvPr/>
        </p:nvSpPr>
        <p:spPr>
          <a:xfrm>
            <a:off x="5159102" y="2234233"/>
            <a:ext cx="44435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N</a:t>
            </a:r>
            <a:endParaRPr lang="zh-CN" altLang="en-US" sz="2800" kern="100" dirty="0">
              <a:solidFill>
                <a:srgbClr val="C00000"/>
              </a:solidFill>
              <a:latin typeface="Times New Roman"/>
              <a:ea typeface="华文细黑"/>
              <a:cs typeface="Courier New"/>
            </a:endParaRPr>
          </a:p>
        </p:txBody>
      </p:sp>
      <p:sp>
        <p:nvSpPr>
          <p:cNvPr id="15" name="矩形 14"/>
          <p:cNvSpPr/>
          <p:nvPr/>
        </p:nvSpPr>
        <p:spPr>
          <a:xfrm>
            <a:off x="5951190" y="2234233"/>
            <a:ext cx="44435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O</a:t>
            </a:r>
            <a:endParaRPr lang="zh-CN" altLang="en-US" sz="2800" kern="100" dirty="0">
              <a:solidFill>
                <a:srgbClr val="C00000"/>
              </a:solidFill>
              <a:latin typeface="Times New Roman"/>
              <a:ea typeface="华文细黑"/>
              <a:cs typeface="Courier New"/>
            </a:endParaRPr>
          </a:p>
        </p:txBody>
      </p:sp>
      <p:sp>
        <p:nvSpPr>
          <p:cNvPr id="16" name="矩形 15"/>
          <p:cNvSpPr/>
          <p:nvPr/>
        </p:nvSpPr>
        <p:spPr>
          <a:xfrm>
            <a:off x="6815286" y="2234233"/>
            <a:ext cx="38504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P</a:t>
            </a:r>
            <a:endParaRPr lang="zh-CN" altLang="en-US" sz="2800" kern="100" dirty="0">
              <a:solidFill>
                <a:srgbClr val="C00000"/>
              </a:solidFill>
              <a:latin typeface="Times New Roman"/>
              <a:ea typeface="华文细黑"/>
              <a:cs typeface="Courier New"/>
            </a:endParaRPr>
          </a:p>
        </p:txBody>
      </p:sp>
      <p:sp>
        <p:nvSpPr>
          <p:cNvPr id="17" name="矩形 16"/>
          <p:cNvSpPr/>
          <p:nvPr/>
        </p:nvSpPr>
        <p:spPr>
          <a:xfrm>
            <a:off x="7554416" y="2234233"/>
            <a:ext cx="44435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Q</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308438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linds(horizont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6"/>
                                        </p:tgtEl>
                                      </p:cBhvr>
                                    </p:animEffect>
                                    <p:set>
                                      <p:cBhvr>
                                        <p:cTn id="51" dur="1" fill="hold">
                                          <p:stCondLst>
                                            <p:cond delay="499"/>
                                          </p:stCondLst>
                                        </p:cTn>
                                        <p:tgtEl>
                                          <p:spTgt spid="1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7"/>
                                        </p:tgtEl>
                                      </p:cBhvr>
                                    </p:animEffect>
                                    <p:set>
                                      <p:cBhvr>
                                        <p:cTn id="5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5" grpId="0"/>
      <p:bldP spid="5" grpId="1"/>
      <p:bldP spid="7" grpId="0"/>
      <p:bldP spid="7" grpId="1"/>
      <p:bldP spid="10" grpId="0"/>
      <p:bldP spid="10" grpId="1"/>
      <p:bldP spid="11" grpId="0"/>
      <p:bldP spid="11" grpId="1"/>
      <p:bldP spid="14" grpId="0"/>
      <p:bldP spid="14" grpId="1"/>
      <p:bldP spid="15" grpId="0"/>
      <p:bldP spid="15" grpId="1"/>
      <p:bldP spid="16" grpId="0"/>
      <p:bldP spid="16" grpId="1"/>
      <p:bldP spid="17" grpId="0"/>
      <p:bldP spid="1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06574" y="5000253"/>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原子核外电子的每一能层最多可容纳的电子数与能层的序数</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间存在的关系</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1" name="矩形 10"/>
          <p:cNvSpPr/>
          <p:nvPr/>
        </p:nvSpPr>
        <p:spPr>
          <a:xfrm>
            <a:off x="406574" y="261442"/>
            <a:ext cx="11161240" cy="688626"/>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各能层最多容纳电子数目及能量的高低。</a:t>
            </a:r>
            <a:endParaRPr lang="zh-CN" altLang="zh-CN" sz="1050" kern="100" dirty="0">
              <a:solidFill>
                <a:prstClr val="black"/>
              </a:solidFill>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1089855311"/>
              </p:ext>
            </p:extLst>
          </p:nvPr>
        </p:nvGraphicFramePr>
        <p:xfrm>
          <a:off x="694607" y="1125538"/>
          <a:ext cx="10297143" cy="3797754"/>
        </p:xfrm>
        <a:graphic>
          <a:graphicData uri="http://schemas.openxmlformats.org/drawingml/2006/table">
            <a:tbl>
              <a:tblPr/>
              <a:tblGrid>
                <a:gridCol w="2691263"/>
                <a:gridCol w="1097496"/>
                <a:gridCol w="908582"/>
                <a:gridCol w="908582"/>
                <a:gridCol w="908582"/>
                <a:gridCol w="908582"/>
                <a:gridCol w="785824"/>
                <a:gridCol w="936104"/>
                <a:gridCol w="1152128"/>
              </a:tblGrid>
              <a:tr h="693410">
                <a:tc>
                  <a:txBody>
                    <a:bodyPr/>
                    <a:lstStyle/>
                    <a:p>
                      <a:pPr algn="ctr">
                        <a:lnSpc>
                          <a:spcPct val="150000"/>
                        </a:lnSpc>
                        <a:spcAft>
                          <a:spcPts val="0"/>
                        </a:spcAft>
                      </a:pPr>
                      <a:r>
                        <a:rPr lang="zh-CN" sz="2800" kern="100" baseline="0" dirty="0">
                          <a:effectLst/>
                          <a:latin typeface="Times New Roman"/>
                          <a:ea typeface="华文细黑"/>
                          <a:cs typeface="Times New Roman"/>
                        </a:rPr>
                        <a:t>能层</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一</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二</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三</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四</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五</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六</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七</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宋体"/>
                          <a:ea typeface="华文细黑"/>
                          <a:cs typeface="Times New Roman"/>
                        </a:rPr>
                        <a:t>……</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6750">
                <a:tc>
                  <a:txBody>
                    <a:bodyPr/>
                    <a:lstStyle/>
                    <a:p>
                      <a:pPr algn="ctr">
                        <a:lnSpc>
                          <a:spcPct val="150000"/>
                        </a:lnSpc>
                        <a:spcAft>
                          <a:spcPts val="0"/>
                        </a:spcAft>
                      </a:pPr>
                      <a:r>
                        <a:rPr lang="zh-CN" sz="2800" kern="100" baseline="0">
                          <a:effectLst/>
                          <a:latin typeface="Times New Roman"/>
                          <a:ea typeface="华文细黑"/>
                          <a:cs typeface="Times New Roman"/>
                        </a:rPr>
                        <a:t>符号</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K</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L</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M</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N</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O</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P</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Q</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宋体"/>
                          <a:ea typeface="华文细黑"/>
                          <a:cs typeface="Times New Roman"/>
                        </a:rPr>
                        <a:t>……</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2092">
                <a:tc>
                  <a:txBody>
                    <a:bodyPr/>
                    <a:lstStyle/>
                    <a:p>
                      <a:pPr algn="ctr">
                        <a:lnSpc>
                          <a:spcPct val="150000"/>
                        </a:lnSpc>
                        <a:spcAft>
                          <a:spcPts val="0"/>
                        </a:spcAft>
                      </a:pPr>
                      <a:r>
                        <a:rPr lang="zh-CN" sz="2800" kern="100" baseline="0" dirty="0">
                          <a:effectLst/>
                          <a:latin typeface="Times New Roman"/>
                          <a:ea typeface="华文细黑"/>
                          <a:cs typeface="Times New Roman"/>
                        </a:rPr>
                        <a:t>最多容纳电子数</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2</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18</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baseline="0" dirty="0" smtClean="0">
                          <a:effectLst/>
                          <a:latin typeface="宋体"/>
                          <a:cs typeface="Courier New"/>
                        </a:rPr>
                        <a:t>___</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50</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50000"/>
                        </a:lnSpc>
                        <a:spcAft>
                          <a:spcPts val="0"/>
                        </a:spcAft>
                      </a:pPr>
                      <a:r>
                        <a:rPr lang="en-US" sz="2800" kern="100" baseline="0" dirty="0">
                          <a:effectLst/>
                          <a:latin typeface="宋体"/>
                          <a:ea typeface="华文细黑"/>
                          <a:cs typeface="Times New Roman"/>
                        </a:rPr>
                        <a:t>……</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762751">
                <a:tc>
                  <a:txBody>
                    <a:bodyPr/>
                    <a:lstStyle/>
                    <a:p>
                      <a:pPr algn="ctr">
                        <a:lnSpc>
                          <a:spcPct val="150000"/>
                        </a:lnSpc>
                        <a:spcAft>
                          <a:spcPts val="0"/>
                        </a:spcAft>
                      </a:pPr>
                      <a:r>
                        <a:rPr lang="zh-CN" sz="2800" kern="100" baseline="0">
                          <a:effectLst/>
                          <a:latin typeface="Times New Roman"/>
                          <a:ea typeface="华文细黑"/>
                          <a:cs typeface="Times New Roman"/>
                        </a:rPr>
                        <a:t>离核远近</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gn="ctr">
                        <a:lnSpc>
                          <a:spcPct val="150000"/>
                        </a:lnSpc>
                        <a:spcAft>
                          <a:spcPts val="0"/>
                        </a:spcAft>
                      </a:pPr>
                      <a:r>
                        <a:rPr lang="zh-CN" sz="2800" kern="100" baseline="0" dirty="0" smtClean="0">
                          <a:effectLst/>
                          <a:latin typeface="Times New Roman"/>
                          <a:ea typeface="华文细黑"/>
                          <a:cs typeface="Times New Roman"/>
                        </a:rPr>
                        <a:t>由</a:t>
                      </a:r>
                      <a:r>
                        <a:rPr lang="en-US" altLang="zh-CN" sz="2800" u="sng"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到</a:t>
                      </a:r>
                      <a:r>
                        <a:rPr lang="en-US" altLang="zh-CN" sz="2800" kern="100" baseline="0" dirty="0" smtClean="0">
                          <a:effectLst/>
                          <a:latin typeface="Times New Roman"/>
                          <a:ea typeface="华文细黑"/>
                          <a:cs typeface="Times New Roman"/>
                        </a:rPr>
                        <a:t>___</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762751">
                <a:tc>
                  <a:txBody>
                    <a:bodyPr/>
                    <a:lstStyle/>
                    <a:p>
                      <a:pPr algn="ctr">
                        <a:lnSpc>
                          <a:spcPct val="150000"/>
                        </a:lnSpc>
                        <a:spcAft>
                          <a:spcPts val="0"/>
                        </a:spcAft>
                      </a:pPr>
                      <a:r>
                        <a:rPr lang="zh-CN" sz="2800" kern="100" baseline="0">
                          <a:effectLst/>
                          <a:latin typeface="Times New Roman"/>
                          <a:ea typeface="华文细黑"/>
                          <a:cs typeface="Times New Roman"/>
                        </a:rPr>
                        <a:t>能量高低</a:t>
                      </a:r>
                      <a:endParaRPr lang="zh-CN" sz="2800" kern="100" baseline="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gn="ctr">
                        <a:lnSpc>
                          <a:spcPct val="150000"/>
                        </a:lnSpc>
                        <a:spcAft>
                          <a:spcPts val="0"/>
                        </a:spcAft>
                      </a:pPr>
                      <a:r>
                        <a:rPr lang="zh-CN" sz="2800" kern="100" baseline="0" dirty="0" smtClean="0">
                          <a:effectLst/>
                          <a:latin typeface="Times New Roman"/>
                          <a:ea typeface="华文细黑"/>
                          <a:cs typeface="Times New Roman"/>
                        </a:rPr>
                        <a:t>由</a:t>
                      </a:r>
                      <a:r>
                        <a:rPr lang="en-US" altLang="zh-CN" sz="2800" u="sng"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到</a:t>
                      </a:r>
                      <a:r>
                        <a:rPr lang="en-US" altLang="zh-CN" sz="2800" kern="100" baseline="0" dirty="0" smtClean="0">
                          <a:effectLst/>
                          <a:latin typeface="Times New Roman"/>
                          <a:ea typeface="华文细黑"/>
                          <a:cs typeface="Times New Roman"/>
                        </a:rPr>
                        <a:t>___</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2" name="矩形 1"/>
          <p:cNvSpPr/>
          <p:nvPr/>
        </p:nvSpPr>
        <p:spPr>
          <a:xfrm>
            <a:off x="4751437" y="2746877"/>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8</a:t>
            </a:r>
            <a:endParaRPr lang="zh-CN" altLang="en-US" sz="2800" kern="100" dirty="0">
              <a:solidFill>
                <a:srgbClr val="C00000"/>
              </a:solidFill>
              <a:latin typeface="Times New Roman"/>
              <a:ea typeface="华文细黑"/>
              <a:cs typeface="Courier New"/>
            </a:endParaRPr>
          </a:p>
        </p:txBody>
      </p:sp>
      <p:sp>
        <p:nvSpPr>
          <p:cNvPr id="3" name="矩形 2"/>
          <p:cNvSpPr/>
          <p:nvPr/>
        </p:nvSpPr>
        <p:spPr>
          <a:xfrm>
            <a:off x="6487571" y="2728764"/>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32</a:t>
            </a:r>
            <a:endParaRPr lang="zh-CN" altLang="en-US" sz="2800" kern="100" dirty="0">
              <a:solidFill>
                <a:srgbClr val="C00000"/>
              </a:solidFill>
              <a:latin typeface="Times New Roman"/>
              <a:ea typeface="华文细黑"/>
              <a:cs typeface="Courier New"/>
            </a:endParaRPr>
          </a:p>
        </p:txBody>
      </p:sp>
      <p:sp>
        <p:nvSpPr>
          <p:cNvPr id="5" name="矩形 4"/>
          <p:cNvSpPr/>
          <p:nvPr/>
        </p:nvSpPr>
        <p:spPr>
          <a:xfrm>
            <a:off x="6618312" y="3535596"/>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近</a:t>
            </a:r>
            <a:endParaRPr lang="zh-CN" altLang="en-US" sz="2800" kern="100" dirty="0">
              <a:solidFill>
                <a:srgbClr val="C00000"/>
              </a:solidFill>
              <a:latin typeface="Times New Roman"/>
              <a:ea typeface="华文细黑"/>
              <a:cs typeface="Courier New"/>
            </a:endParaRPr>
          </a:p>
        </p:txBody>
      </p:sp>
      <p:sp>
        <p:nvSpPr>
          <p:cNvPr id="6" name="矩形 5"/>
          <p:cNvSpPr/>
          <p:nvPr/>
        </p:nvSpPr>
        <p:spPr>
          <a:xfrm>
            <a:off x="7516316" y="3535596"/>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远</a:t>
            </a:r>
            <a:endParaRPr lang="zh-CN" altLang="en-US" sz="2800" kern="100" dirty="0">
              <a:solidFill>
                <a:srgbClr val="C00000"/>
              </a:solidFill>
              <a:latin typeface="Times New Roman"/>
              <a:ea typeface="华文细黑"/>
              <a:cs typeface="Courier New"/>
            </a:endParaRPr>
          </a:p>
        </p:txBody>
      </p:sp>
      <p:sp>
        <p:nvSpPr>
          <p:cNvPr id="7" name="矩形 6"/>
          <p:cNvSpPr/>
          <p:nvPr/>
        </p:nvSpPr>
        <p:spPr>
          <a:xfrm>
            <a:off x="6627837" y="4293890"/>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低</a:t>
            </a:r>
            <a:endParaRPr lang="zh-CN" altLang="en-US" sz="2800" kern="100" dirty="0">
              <a:solidFill>
                <a:srgbClr val="C00000"/>
              </a:solidFill>
              <a:latin typeface="Times New Roman"/>
              <a:ea typeface="华文细黑"/>
              <a:cs typeface="Courier New"/>
            </a:endParaRPr>
          </a:p>
        </p:txBody>
      </p:sp>
      <p:sp>
        <p:nvSpPr>
          <p:cNvPr id="8" name="矩形 7"/>
          <p:cNvSpPr/>
          <p:nvPr/>
        </p:nvSpPr>
        <p:spPr>
          <a:xfrm>
            <a:off x="7507138" y="4293890"/>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高</a:t>
            </a:r>
            <a:endParaRPr lang="zh-CN" altLang="en-US" sz="2800" kern="100" dirty="0">
              <a:solidFill>
                <a:srgbClr val="C00000"/>
              </a:solidFill>
              <a:latin typeface="Times New Roman"/>
              <a:ea typeface="华文细黑"/>
              <a:cs typeface="Courier New"/>
            </a:endParaRPr>
          </a:p>
        </p:txBody>
      </p:sp>
      <p:sp>
        <p:nvSpPr>
          <p:cNvPr id="13" name="矩形 12"/>
          <p:cNvSpPr/>
          <p:nvPr/>
        </p:nvSpPr>
        <p:spPr>
          <a:xfrm>
            <a:off x="2334898" y="5734050"/>
            <a:ext cx="66396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n</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Tree>
    <p:extLst>
      <p:ext uri="{BB962C8B-B14F-4D97-AF65-F5344CB8AC3E}">
        <p14:creationId xmlns:p14="http://schemas.microsoft.com/office/powerpoint/2010/main" val="2415872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3"/>
                                        </p:tgtEl>
                                      </p:cBhvr>
                                    </p:animEffect>
                                    <p:set>
                                      <p:cBhvr>
                                        <p:cTn id="5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3" grpId="0"/>
      <p:bldP spid="3" grpId="1"/>
      <p:bldP spid="5" grpId="0"/>
      <p:bldP spid="5" grpId="1"/>
      <p:bldP spid="6" grpId="0"/>
      <p:bldP spid="6" grpId="1"/>
      <p:bldP spid="7" grpId="0"/>
      <p:bldP spid="7" grpId="1"/>
      <p:bldP spid="8" grpId="0"/>
      <p:bldP spid="8" grpId="1"/>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406574" y="731963"/>
            <a:ext cx="11161240"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能级</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在含有多个电子的原子中，在同一能层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相同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的电子，能量也</a:t>
            </a:r>
            <a:r>
              <a:rPr lang="zh-CN" altLang="zh-CN" sz="2800" kern="100" dirty="0" smtClean="0">
                <a:latin typeface="Times New Roman"/>
                <a:ea typeface="华文细黑"/>
                <a:cs typeface="Times New Roman"/>
              </a:rPr>
              <a:t>可能</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可以把它们分为</a:t>
            </a:r>
            <a:r>
              <a:rPr lang="zh-CN" altLang="zh-CN" sz="2800" kern="100" dirty="0" smtClean="0">
                <a:latin typeface="Times New Roman"/>
                <a:ea typeface="华文细黑"/>
                <a:cs typeface="Times New Roman"/>
              </a:rPr>
              <a:t>不同</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分别</a:t>
            </a:r>
            <a:r>
              <a:rPr lang="zh-CN" altLang="zh-CN" sz="2800" kern="100" dirty="0" smtClean="0">
                <a:latin typeface="Times New Roman"/>
                <a:ea typeface="华文细黑"/>
                <a:cs typeface="Times New Roman"/>
              </a:rPr>
              <a:t>用</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等</a:t>
            </a:r>
            <a:r>
              <a:rPr lang="zh-CN" altLang="zh-CN" sz="2800" kern="100" dirty="0">
                <a:latin typeface="Times New Roman"/>
                <a:ea typeface="华文细黑"/>
                <a:cs typeface="Times New Roman"/>
              </a:rPr>
              <a:t>表示。就好比能层是楼层，能级是楼梯的阶级</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6" name="矩形 5"/>
          <p:cNvSpPr/>
          <p:nvPr/>
        </p:nvSpPr>
        <p:spPr>
          <a:xfrm>
            <a:off x="785664" y="209543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不同</a:t>
            </a:r>
            <a:endParaRPr lang="zh-CN" altLang="en-US" sz="2800" kern="100" dirty="0">
              <a:solidFill>
                <a:srgbClr val="C00000"/>
              </a:solidFill>
              <a:latin typeface="Times New Roman"/>
              <a:ea typeface="华文细黑"/>
              <a:cs typeface="Courier New"/>
            </a:endParaRPr>
          </a:p>
        </p:txBody>
      </p:sp>
      <p:sp>
        <p:nvSpPr>
          <p:cNvPr id="7" name="矩形 6"/>
          <p:cNvSpPr/>
          <p:nvPr/>
        </p:nvSpPr>
        <p:spPr>
          <a:xfrm>
            <a:off x="5077569" y="210298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能级</a:t>
            </a:r>
            <a:endParaRPr lang="zh-CN" altLang="en-US" sz="2800" kern="100" dirty="0">
              <a:solidFill>
                <a:srgbClr val="C00000"/>
              </a:solidFill>
              <a:latin typeface="Times New Roman"/>
              <a:ea typeface="华文细黑"/>
              <a:cs typeface="Courier New"/>
            </a:endParaRPr>
          </a:p>
        </p:txBody>
      </p:sp>
      <p:sp>
        <p:nvSpPr>
          <p:cNvPr id="9" name="矩形 8"/>
          <p:cNvSpPr/>
          <p:nvPr/>
        </p:nvSpPr>
        <p:spPr>
          <a:xfrm>
            <a:off x="7328867" y="2076643"/>
            <a:ext cx="188064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s</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p</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d</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f</a:t>
            </a:r>
            <a:endParaRPr lang="zh-CN" altLang="en-US" dirty="0">
              <a:solidFill>
                <a:srgbClr val="C00000"/>
              </a:solidFill>
            </a:endParaRPr>
          </a:p>
        </p:txBody>
      </p:sp>
    </p:spTree>
    <p:extLst>
      <p:ext uri="{BB962C8B-B14F-4D97-AF65-F5344CB8AC3E}">
        <p14:creationId xmlns:p14="http://schemas.microsoft.com/office/powerpoint/2010/main" val="3561815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p:bldP spid="6" grpId="1"/>
      <p:bldP spid="7" grpId="0"/>
      <p:bldP spid="7"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54947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能级的表示方法及各能级最多容纳的电子数</a:t>
            </a:r>
            <a:endParaRPr lang="zh-CN" altLang="zh-CN" sz="1050" kern="100" dirty="0">
              <a:effectLst/>
              <a:latin typeface="宋体"/>
              <a:cs typeface="Courier New"/>
            </a:endParaRPr>
          </a:p>
        </p:txBody>
      </p:sp>
      <p:graphicFrame>
        <p:nvGraphicFramePr>
          <p:cNvPr id="5" name="表格 4"/>
          <p:cNvGraphicFramePr>
            <a:graphicFrameLocks noGrp="1"/>
          </p:cNvGraphicFramePr>
          <p:nvPr>
            <p:extLst>
              <p:ext uri="{D42A27DB-BD31-4B8C-83A1-F6EECF244321}">
                <p14:modId xmlns:p14="http://schemas.microsoft.com/office/powerpoint/2010/main" val="1000051876"/>
              </p:ext>
            </p:extLst>
          </p:nvPr>
        </p:nvGraphicFramePr>
        <p:xfrm>
          <a:off x="550590" y="1413570"/>
          <a:ext cx="11017222" cy="3960440"/>
        </p:xfrm>
        <a:graphic>
          <a:graphicData uri="http://schemas.openxmlformats.org/drawingml/2006/table">
            <a:tbl>
              <a:tblPr/>
              <a:tblGrid>
                <a:gridCol w="1234518"/>
                <a:gridCol w="479876"/>
                <a:gridCol w="433146"/>
                <a:gridCol w="556248"/>
                <a:gridCol w="613241"/>
                <a:gridCol w="511795"/>
                <a:gridCol w="508374"/>
                <a:gridCol w="547130"/>
                <a:gridCol w="475319"/>
                <a:gridCol w="614381"/>
                <a:gridCol w="516352"/>
                <a:gridCol w="730648"/>
                <a:gridCol w="863038"/>
                <a:gridCol w="930025"/>
                <a:gridCol w="930025"/>
                <a:gridCol w="1073106"/>
              </a:tblGrid>
              <a:tr h="940740">
                <a:tc>
                  <a:txBody>
                    <a:bodyPr/>
                    <a:lstStyle/>
                    <a:p>
                      <a:pPr algn="ctr">
                        <a:lnSpc>
                          <a:spcPct val="150000"/>
                        </a:lnSpc>
                        <a:spcAft>
                          <a:spcPts val="0"/>
                        </a:spcAft>
                      </a:pPr>
                      <a:r>
                        <a:rPr lang="zh-CN" sz="2800" kern="100" dirty="0">
                          <a:effectLst/>
                          <a:latin typeface="Times New Roman"/>
                          <a:ea typeface="华文细黑"/>
                          <a:cs typeface="Times New Roman"/>
                        </a:rPr>
                        <a:t>能层</a:t>
                      </a:r>
                      <a:r>
                        <a:rPr lang="en-US" sz="2800" kern="100" dirty="0">
                          <a:effectLst/>
                          <a:latin typeface="Times New Roman"/>
                          <a:ea typeface="华文细黑"/>
                          <a:cs typeface="Courier New"/>
                        </a:rPr>
                        <a:t>(</a:t>
                      </a:r>
                      <a:r>
                        <a:rPr lang="en-US" sz="2800" i="1" kern="100" dirty="0">
                          <a:effectLst/>
                          <a:latin typeface="Times New Roman"/>
                          <a:ea typeface="华文细黑"/>
                          <a:cs typeface="Courier New"/>
                        </a:rPr>
                        <a:t>n</a:t>
                      </a:r>
                      <a:r>
                        <a:rPr lang="en-US" sz="2800" kern="100" dirty="0">
                          <a:effectLst/>
                          <a:latin typeface="Times New Roman"/>
                          <a:ea typeface="华文细黑"/>
                          <a:cs typeface="Courier New"/>
                        </a:rPr>
                        <a:t>)</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一</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zh-CN" sz="2800" kern="100" dirty="0">
                          <a:effectLst/>
                          <a:latin typeface="Times New Roman"/>
                          <a:ea typeface="华文细黑"/>
                          <a:cs typeface="Times New Roman"/>
                        </a:rPr>
                        <a:t>二</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50000"/>
                        </a:lnSpc>
                        <a:spcAft>
                          <a:spcPts val="0"/>
                        </a:spcAft>
                      </a:pPr>
                      <a:r>
                        <a:rPr lang="zh-CN" sz="2800" kern="100" dirty="0">
                          <a:effectLst/>
                          <a:latin typeface="Times New Roman"/>
                          <a:ea typeface="华文细黑"/>
                          <a:cs typeface="Times New Roman"/>
                        </a:rPr>
                        <a:t>三</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lnSpc>
                          <a:spcPct val="150000"/>
                        </a:lnSpc>
                        <a:spcAft>
                          <a:spcPts val="0"/>
                        </a:spcAft>
                      </a:pPr>
                      <a:r>
                        <a:rPr lang="zh-CN" sz="2800" kern="100">
                          <a:effectLst/>
                          <a:latin typeface="Times New Roman"/>
                          <a:ea typeface="华文细黑"/>
                          <a:cs typeface="Times New Roman"/>
                        </a:rPr>
                        <a:t>四</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50000"/>
                        </a:lnSpc>
                        <a:spcAft>
                          <a:spcPts val="0"/>
                        </a:spcAft>
                      </a:pPr>
                      <a:r>
                        <a:rPr lang="zh-CN" sz="2800" kern="100">
                          <a:effectLst/>
                          <a:latin typeface="Times New Roman"/>
                          <a:ea typeface="华文细黑"/>
                          <a:cs typeface="Times New Roman"/>
                        </a:rPr>
                        <a:t>五</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2800" kern="100">
                          <a:effectLst/>
                          <a:latin typeface="Times New Roman"/>
                          <a:ea typeface="华文细黑"/>
                          <a:cs typeface="Times New Roman"/>
                        </a:rPr>
                        <a:t>六</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a:ea typeface="华文细黑"/>
                          <a:cs typeface="Times New Roman"/>
                        </a:rPr>
                        <a:t>七</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宋体"/>
                          <a:ea typeface="华文细黑"/>
                          <a:cs typeface="Times New Roman"/>
                        </a:rPr>
                        <a:t>……</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4925">
                <a:tc>
                  <a:txBody>
                    <a:bodyPr/>
                    <a:lstStyle/>
                    <a:p>
                      <a:pPr algn="ctr">
                        <a:lnSpc>
                          <a:spcPct val="150000"/>
                        </a:lnSpc>
                        <a:spcAft>
                          <a:spcPts val="0"/>
                        </a:spcAft>
                      </a:pPr>
                      <a:r>
                        <a:rPr lang="zh-CN" sz="2800" kern="100">
                          <a:effectLst/>
                          <a:latin typeface="Times New Roman"/>
                          <a:ea typeface="华文细黑"/>
                          <a:cs typeface="Times New Roman"/>
                        </a:rPr>
                        <a:t>符号</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K</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en-US" sz="2800" kern="100">
                          <a:effectLst/>
                          <a:latin typeface="Times New Roman"/>
                          <a:ea typeface="华文细黑"/>
                          <a:cs typeface="Courier New"/>
                        </a:rPr>
                        <a:t>L</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50000"/>
                        </a:lnSpc>
                        <a:spcAft>
                          <a:spcPts val="0"/>
                        </a:spcAft>
                      </a:pPr>
                      <a:r>
                        <a:rPr lang="en-US" sz="2800" kern="100">
                          <a:effectLst/>
                          <a:latin typeface="Times New Roman"/>
                          <a:ea typeface="华文细黑"/>
                          <a:cs typeface="Courier New"/>
                        </a:rPr>
                        <a:t>M</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lnSpc>
                          <a:spcPct val="150000"/>
                        </a:lnSpc>
                        <a:spcAft>
                          <a:spcPts val="0"/>
                        </a:spcAft>
                      </a:pPr>
                      <a:r>
                        <a:rPr lang="en-US" sz="2800" kern="100">
                          <a:effectLst/>
                          <a:latin typeface="Times New Roman"/>
                          <a:ea typeface="华文细黑"/>
                          <a:cs typeface="Courier New"/>
                        </a:rPr>
                        <a:t>N</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50000"/>
                        </a:lnSpc>
                        <a:spcAft>
                          <a:spcPts val="0"/>
                        </a:spcAft>
                      </a:pPr>
                      <a:r>
                        <a:rPr lang="en-US" sz="2800" kern="100">
                          <a:effectLst/>
                          <a:latin typeface="Times New Roman"/>
                          <a:ea typeface="华文细黑"/>
                          <a:cs typeface="Courier New"/>
                        </a:rPr>
                        <a:t>O</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en-US" sz="2800" kern="100">
                          <a:effectLst/>
                          <a:latin typeface="Times New Roman"/>
                          <a:ea typeface="华文细黑"/>
                          <a:cs typeface="Courier New"/>
                        </a:rPr>
                        <a:t>P</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Q</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4925">
                <a:tc>
                  <a:txBody>
                    <a:bodyPr/>
                    <a:lstStyle/>
                    <a:p>
                      <a:pPr algn="ctr">
                        <a:lnSpc>
                          <a:spcPct val="150000"/>
                        </a:lnSpc>
                        <a:spcAft>
                          <a:spcPts val="0"/>
                        </a:spcAft>
                      </a:pPr>
                      <a:r>
                        <a:rPr lang="zh-CN" sz="2800" kern="100">
                          <a:effectLst/>
                          <a:latin typeface="Times New Roman"/>
                          <a:ea typeface="华文细黑"/>
                          <a:cs typeface="Times New Roman"/>
                        </a:rPr>
                        <a:t>能级</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1s</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2s</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2p</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3s</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3p</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3d</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4s</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4p</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4d</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4f</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5s</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4925">
                <a:tc rowSpan="2">
                  <a:txBody>
                    <a:bodyPr/>
                    <a:lstStyle/>
                    <a:p>
                      <a:pPr algn="ctr">
                        <a:lnSpc>
                          <a:spcPct val="150000"/>
                        </a:lnSpc>
                        <a:spcAft>
                          <a:spcPts val="0"/>
                        </a:spcAft>
                      </a:pPr>
                      <a:r>
                        <a:rPr lang="zh-CN" sz="2800" kern="100">
                          <a:effectLst/>
                          <a:latin typeface="Times New Roman"/>
                          <a:ea typeface="华文细黑"/>
                          <a:cs typeface="Times New Roman"/>
                        </a:rPr>
                        <a:t>最多电子数</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6</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6</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10</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6</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10</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14</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4925">
                <a:tc vMerge="1">
                  <a:txBody>
                    <a:bodyPr/>
                    <a:lstStyle/>
                    <a:p>
                      <a:endParaRPr lang="zh-CN" altLang="en-US"/>
                    </a:p>
                  </a:txBody>
                  <a:tcPr/>
                </a:tc>
                <a:tc>
                  <a:txBody>
                    <a:bodyPr/>
                    <a:lstStyle/>
                    <a:p>
                      <a:pPr algn="ctr">
                        <a:lnSpc>
                          <a:spcPct val="150000"/>
                        </a:lnSpc>
                        <a:spcAft>
                          <a:spcPts val="0"/>
                        </a:spcAft>
                      </a:pPr>
                      <a:r>
                        <a:rPr lang="en-US" sz="2800" kern="100">
                          <a:effectLst/>
                          <a:latin typeface="Times New Roman"/>
                          <a:ea typeface="华文细黑"/>
                          <a:cs typeface="Courier New"/>
                        </a:rPr>
                        <a:t>2</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en-US" sz="2800" kern="100">
                          <a:effectLst/>
                          <a:latin typeface="Times New Roman"/>
                          <a:ea typeface="华文细黑"/>
                          <a:cs typeface="Courier New"/>
                        </a:rPr>
                        <a:t>8</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50000"/>
                        </a:lnSpc>
                        <a:spcAft>
                          <a:spcPts val="0"/>
                        </a:spcAft>
                      </a:pPr>
                      <a:r>
                        <a:rPr lang="en-US" sz="2800" kern="100">
                          <a:effectLst/>
                          <a:latin typeface="Times New Roman"/>
                          <a:ea typeface="华文细黑"/>
                          <a:cs typeface="Courier New"/>
                        </a:rPr>
                        <a:t>18</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lnSpc>
                          <a:spcPct val="150000"/>
                        </a:lnSpc>
                        <a:spcAft>
                          <a:spcPts val="0"/>
                        </a:spcAft>
                      </a:pPr>
                      <a:r>
                        <a:rPr lang="en-US" sz="2800" kern="100">
                          <a:effectLst/>
                          <a:latin typeface="Times New Roman"/>
                          <a:ea typeface="华文细黑"/>
                          <a:cs typeface="Courier New"/>
                        </a:rPr>
                        <a:t>32</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宋体"/>
                          <a:ea typeface="华文细黑"/>
                          <a:cs typeface="Times New Roman"/>
                        </a:rPr>
                        <a:t>……</a:t>
                      </a:r>
                      <a:endParaRPr lang="zh-CN" sz="2800" kern="10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dirty="0">
                          <a:effectLst/>
                          <a:latin typeface="Times New Roman"/>
                          <a:ea typeface="华文细黑"/>
                          <a:cs typeface="Courier New"/>
                        </a:rPr>
                        <a:t>2</a:t>
                      </a:r>
                      <a:r>
                        <a:rPr lang="en-US" sz="2800" i="1" kern="100" dirty="0">
                          <a:effectLst/>
                          <a:latin typeface="Times New Roman"/>
                          <a:ea typeface="华文细黑"/>
                          <a:cs typeface="Courier New"/>
                        </a:rPr>
                        <a:t>n</a:t>
                      </a:r>
                      <a:r>
                        <a:rPr lang="en-US" sz="2800" kern="100" baseline="30000" dirty="0">
                          <a:effectLst/>
                          <a:latin typeface="Times New Roman"/>
                          <a:ea typeface="华文细黑"/>
                          <a:cs typeface="Courier New"/>
                        </a:rPr>
                        <a:t>2</a:t>
                      </a:r>
                      <a:endParaRPr lang="zh-CN" sz="2800" kern="100" dirty="0">
                        <a:effectLst/>
                        <a:latin typeface="宋体"/>
                        <a:cs typeface="Courier New"/>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797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406574" y="1485578"/>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在同一能层上不同能级的能量由低到高的顺序</a:t>
            </a:r>
            <a:r>
              <a:rPr lang="zh-CN" altLang="zh-CN" sz="2800" kern="100" dirty="0" smtClean="0">
                <a:latin typeface="Times New Roman"/>
                <a:ea typeface="华文细黑"/>
                <a:cs typeface="Times New Roman"/>
              </a:rPr>
              <a:t>是</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任一能层的能级总是</a:t>
            </a:r>
            <a:r>
              <a:rPr lang="zh-CN" altLang="zh-CN" sz="2800" kern="100" dirty="0" smtClean="0">
                <a:latin typeface="Times New Roman"/>
                <a:ea typeface="华文细黑"/>
                <a:cs typeface="Times New Roman"/>
              </a:rPr>
              <a:t>从</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开始</a:t>
            </a:r>
            <a:r>
              <a:rPr lang="zh-CN" altLang="zh-CN" sz="2800" kern="100" dirty="0">
                <a:latin typeface="Times New Roman"/>
                <a:ea typeface="华文细黑"/>
                <a:cs typeface="Times New Roman"/>
              </a:rPr>
              <a:t>，且该能层的能级数等于</a:t>
            </a:r>
            <a:r>
              <a:rPr lang="zh-CN" altLang="zh-CN" sz="2800" kern="100" dirty="0" smtClean="0">
                <a:latin typeface="Times New Roman"/>
                <a:ea typeface="华文细黑"/>
                <a:cs typeface="Times New Roman"/>
              </a:rPr>
              <a:t>该</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8471470" y="1557586"/>
            <a:ext cx="2127505"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s&lt;</a:t>
            </a:r>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p</a:t>
            </a:r>
            <a:r>
              <a:rPr lang="en-US" altLang="zh-CN" sz="2800" kern="100" dirty="0">
                <a:solidFill>
                  <a:srgbClr val="C00000"/>
                </a:solidFill>
                <a:latin typeface="Times New Roman"/>
                <a:ea typeface="华文细黑"/>
                <a:cs typeface="Courier New"/>
              </a:rPr>
              <a:t>&lt;</a:t>
            </a:r>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d</a:t>
            </a:r>
            <a:r>
              <a:rPr lang="en-US" altLang="zh-CN" sz="2800" kern="100" dirty="0">
                <a:solidFill>
                  <a:srgbClr val="C00000"/>
                </a:solidFill>
                <a:latin typeface="Times New Roman"/>
                <a:ea typeface="华文细黑"/>
                <a:cs typeface="Courier New"/>
              </a:rPr>
              <a:t>&lt;</a:t>
            </a:r>
            <a:r>
              <a:rPr lang="en-US" altLang="zh-CN" sz="2800" i="1" kern="100" dirty="0" err="1">
                <a:solidFill>
                  <a:srgbClr val="C00000"/>
                </a:solidFill>
                <a:latin typeface="Times New Roman"/>
                <a:ea typeface="华文细黑"/>
                <a:cs typeface="Courier New"/>
              </a:rPr>
              <a:t>n</a:t>
            </a:r>
            <a:r>
              <a:rPr lang="en-US" altLang="zh-CN" sz="2800" kern="100" dirty="0" err="1">
                <a:solidFill>
                  <a:srgbClr val="C00000"/>
                </a:solidFill>
                <a:latin typeface="Times New Roman"/>
                <a:ea typeface="华文细黑"/>
                <a:cs typeface="Courier New"/>
              </a:rPr>
              <a:t>f</a:t>
            </a:r>
            <a:endParaRPr lang="zh-CN" altLang="en-US" dirty="0">
              <a:solidFill>
                <a:srgbClr val="C00000"/>
              </a:solidFill>
            </a:endParaRPr>
          </a:p>
        </p:txBody>
      </p:sp>
      <p:sp>
        <p:nvSpPr>
          <p:cNvPr id="6" name="矩形 5"/>
          <p:cNvSpPr/>
          <p:nvPr/>
        </p:nvSpPr>
        <p:spPr>
          <a:xfrm>
            <a:off x="3756789" y="2217592"/>
            <a:ext cx="104227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s</a:t>
            </a:r>
            <a:r>
              <a:rPr lang="zh-CN" altLang="zh-CN" sz="2800" kern="100" dirty="0">
                <a:solidFill>
                  <a:srgbClr val="C00000"/>
                </a:solidFill>
                <a:latin typeface="Times New Roman"/>
                <a:ea typeface="华文细黑"/>
                <a:cs typeface="Times New Roman"/>
              </a:rPr>
              <a:t>能级</a:t>
            </a:r>
            <a:endParaRPr lang="zh-CN" altLang="en-US" dirty="0">
              <a:solidFill>
                <a:srgbClr val="C00000"/>
              </a:solidFill>
            </a:endParaRPr>
          </a:p>
        </p:txBody>
      </p:sp>
      <p:sp>
        <p:nvSpPr>
          <p:cNvPr id="7" name="矩形 6"/>
          <p:cNvSpPr/>
          <p:nvPr/>
        </p:nvSpPr>
        <p:spPr>
          <a:xfrm>
            <a:off x="9788496" y="2215183"/>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能层序数</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1589433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p:bldP spid="3" grpId="1"/>
      <p:bldP spid="6" grpId="0"/>
      <p:bldP spid="6" grpId="1"/>
      <p:bldP spid="7" grpId="0"/>
      <p:bldP spid="7"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5950</TotalTime>
  <Words>1425</Words>
  <Application>Microsoft Office PowerPoint</Application>
  <PresentationFormat>自定义</PresentationFormat>
  <Paragraphs>313</Paragraphs>
  <Slides>33</Slides>
  <Notes>13</Notes>
  <HiddenSlides>4</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2017-10-13T07:32:14Z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