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672" r:id="rId2"/>
    <p:sldId id="1136" r:id="rId3"/>
    <p:sldId id="1143" r:id="rId4"/>
    <p:sldId id="1142" r:id="rId5"/>
    <p:sldId id="1186" r:id="rId6"/>
    <p:sldId id="1190" r:id="rId7"/>
    <p:sldId id="1144" r:id="rId8"/>
    <p:sldId id="1145" r:id="rId9"/>
    <p:sldId id="1155" r:id="rId10"/>
    <p:sldId id="1156" r:id="rId11"/>
    <p:sldId id="1157" r:id="rId12"/>
    <p:sldId id="1160" r:id="rId13"/>
    <p:sldId id="1161" r:id="rId14"/>
    <p:sldId id="1113" r:id="rId15"/>
    <p:sldId id="1191" r:id="rId16"/>
    <p:sldId id="1170" r:id="rId17"/>
    <p:sldId id="1171" r:id="rId18"/>
    <p:sldId id="1192" r:id="rId19"/>
    <p:sldId id="1164" r:id="rId20"/>
    <p:sldId id="1173" r:id="rId21"/>
    <p:sldId id="1174" r:id="rId22"/>
    <p:sldId id="1178" r:id="rId23"/>
    <p:sldId id="1176" r:id="rId24"/>
    <p:sldId id="1140" r:id="rId25"/>
    <p:sldId id="1187" r:id="rId26"/>
    <p:sldId id="1182" r:id="rId27"/>
    <p:sldId id="1183" r:id="rId28"/>
    <p:sldId id="1188" r:id="rId29"/>
    <p:sldId id="1184" r:id="rId30"/>
    <p:sldId id="1185" r:id="rId31"/>
    <p:sldId id="1189" r:id="rId32"/>
    <p:sldId id="1141" r:id="rId33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9CFCD7"/>
    <a:srgbClr val="00CCFF"/>
    <a:srgbClr val="B4C7E7"/>
    <a:srgbClr val="FFD966"/>
    <a:srgbClr val="F3EFE5"/>
    <a:srgbClr val="FF9900"/>
    <a:srgbClr val="9BBD59"/>
    <a:srgbClr val="7BC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1" autoAdjust="0"/>
    <p:restoredTop sz="81395" autoAdjust="0"/>
  </p:normalViewPr>
  <p:slideViewPr>
    <p:cSldViewPr>
      <p:cViewPr>
        <p:scale>
          <a:sx n="75" d="100"/>
          <a:sy n="75" d="100"/>
        </p:scale>
        <p:origin x="-1140" y="-390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562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5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1.docx"/><Relationship Id="rId5" Type="http://schemas.openxmlformats.org/officeDocument/2006/relationships/image" Target="../media/image8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Word___22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%20&#31532;&#20108;&#33410;%20%20&#31532;1&#35838;&#26102;\&#20998;&#23376;&#26230;&#20307;.swf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%20&#31532;&#20108;&#33410;%20%20&#31532;1&#35838;&#26102;\&#21348;&#32032;&#21333;&#36136;&#30340;&#27832;&#12289;&#29076;&#28857;&#26354;&#32447;.swf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25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29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9" Type="http://schemas.openxmlformats.org/officeDocument/2006/relationships/package" Target="../embeddings/Microsoft_Word___33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26.xml"/><Relationship Id="rId7" Type="http://schemas.openxmlformats.org/officeDocument/2006/relationships/slide" Target="slide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10.13\&#20154;&#25945;&#29256;&#39640;&#20013;&#21270;&#23398;&#36873;&#20462;3&#35838;&#20214;&#31532;&#19977;&#31456;\&#31532;&#19977;&#31456;%20%20&#31532;&#20108;&#33410;%20%20&#31532;1&#35838;&#26102;\&#20108;&#27687;&#21270;&#30899;&#26230;&#21253;&#30340;&#21407;&#23376;&#25968;.swf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" t="6534" r="128" b="4455"/>
          <a:stretch/>
        </p:blipFill>
        <p:spPr>
          <a:xfrm>
            <a:off x="3580" y="1"/>
            <a:ext cx="12189601" cy="679876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标题 2"/>
          <p:cNvSpPr txBox="1">
            <a:spLocks/>
          </p:cNvSpPr>
          <p:nvPr/>
        </p:nvSpPr>
        <p:spPr>
          <a:xfrm>
            <a:off x="3017750" y="6114856"/>
            <a:ext cx="7974000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2250440" algn="l"/>
              </a:tabLst>
            </a:pP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第</a:t>
            </a:r>
            <a:r>
              <a:rPr lang="en-US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1</a:t>
            </a:r>
            <a:r>
              <a:rPr lang="zh-CN" altLang="en-US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课时</a:t>
            </a:r>
            <a:r>
              <a:rPr lang="zh-CN" altLang="en-US" sz="3800" b="1" kern="100" dirty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　</a:t>
            </a:r>
            <a:r>
              <a:rPr lang="zh-CN" altLang="zh-CN" sz="3800" b="1" kern="10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微软雅黑" pitchFamily="34" charset="-122"/>
                <a:cs typeface="Times New Roman"/>
              </a:rPr>
              <a:t>分子晶体</a:t>
            </a:r>
            <a:endParaRPr lang="zh-CN" altLang="en-US" sz="3800" b="1" kern="100" dirty="0">
              <a:solidFill>
                <a:schemeClr val="bg2">
                  <a:lumMod val="25000"/>
                </a:schemeClr>
              </a:solidFill>
              <a:latin typeface="+mn-lt"/>
              <a:ea typeface="微软雅黑" pitchFamily="34" charset="-122"/>
              <a:cs typeface="Times New Roman"/>
            </a:endParaRPr>
          </a:p>
        </p:txBody>
      </p:sp>
      <p:sp>
        <p:nvSpPr>
          <p:cNvPr id="15" name="副标题 3"/>
          <p:cNvSpPr txBox="1">
            <a:spLocks/>
          </p:cNvSpPr>
          <p:nvPr/>
        </p:nvSpPr>
        <p:spPr>
          <a:xfrm>
            <a:off x="3017750" y="5588963"/>
            <a:ext cx="588560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第三章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第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二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节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　</a:t>
            </a:r>
            <a:r>
              <a:rPr lang="zh-CN" altLang="zh-CN" sz="24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分子晶体</a:t>
            </a:r>
            <a:r>
              <a:rPr lang="zh-CN" altLang="zh-CN" sz="24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与原子晶体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981522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两种典型的分子晶胞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干冰型　堆积特征：分子密堆积；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冰型　堆积特征：四面体型。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289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16227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下列各组物质各自形成晶体，均属于分子晶体的化合物是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A.NH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B.PCl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D.CCl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5106" y="175998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" y="405458"/>
            <a:ext cx="2333534" cy="693307"/>
            <a:chOff x="164" y="341996"/>
            <a:chExt cx="2333534" cy="693307"/>
          </a:xfrm>
        </p:grpSpPr>
        <p:sp>
          <p:nvSpPr>
            <p:cNvPr id="10" name="五边形 9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06574" y="3178494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是单质，不是化合物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为原子晶体，不是分子晶体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是离子晶体，不是分子晶体。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50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261442"/>
            <a:ext cx="11161240" cy="550917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水分子间可通过氢键彼此结合而形成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O)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，在冰中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，即每个水分子被其他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个水分子包围形成变形四面体，如图所示为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单元，由无限个这样的四面体通过氢键构成一个庞大的分子晶体，即冰。下列有关叙述正确的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B.1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冰中含有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mol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氢键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平均每个水分子只含有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个氢键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平均每个水分子只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含有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个氢键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4098" name="Picture 2" descr="W10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6234" y="2545605"/>
            <a:ext cx="3459180" cy="347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76314100"/>
              </p:ext>
            </p:extLst>
          </p:nvPr>
        </p:nvGraphicFramePr>
        <p:xfrm>
          <a:off x="4431903" y="4881811"/>
          <a:ext cx="501650" cy="1123950"/>
        </p:xfrm>
        <a:graphic>
          <a:graphicData uri="http://schemas.openxmlformats.org/presentationml/2006/ole">
            <p:oleObj spid="_x0000_s4106" name="文档" r:id="rId6" imgW="502113" imgH="1123667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19770" y="414987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50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0768" y="693490"/>
            <a:ext cx="11272852" cy="227752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由图可知，每个水分子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处于四面体的中心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个水分子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处于四面体的四个顶点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形成四个氢键，因为每个氢键都是由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个水分子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共同形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的，所以每个水分子形成的氢键数为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7212216"/>
              </p:ext>
            </p:extLst>
          </p:nvPr>
        </p:nvGraphicFramePr>
        <p:xfrm>
          <a:off x="7031310" y="2095550"/>
          <a:ext cx="473075" cy="1076325"/>
        </p:xfrm>
        <a:graphic>
          <a:graphicData uri="http://schemas.openxmlformats.org/presentationml/2006/ole">
            <p:oleObj spid="_x0000_s6153" name="文档" r:id="rId4" imgW="473678" imgH="107579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2134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二、分子晶体的物理性质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724867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分子晶体中粒子间是以范德华力或范德华力和氢键而形成的晶体，因此，分子晶体的熔、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，密度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硬度较小，较易熔化和挥发。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分子晶体熔、沸点高低的比较规律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分子间作用力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物质熔、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，反之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具有氢键的分子晶体，熔、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6914" y="14449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较低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6639" y="14449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较小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2315" y="33891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9382" y="33795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12875" y="33869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6914" y="401818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反常高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8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分子晶体.swf"/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45148" y="242051"/>
            <a:ext cx="8498530" cy="63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884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307852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判断下列结论的正误，正确的打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“√”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，错误的打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“×”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组成和结构相似的分子晶体，相对分子质量越大，分子间作用力越强，物质的熔、沸点就越高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    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组成和结构不相似的物质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相对分子质量相近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，分子极性越大，其熔、沸点就越高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烃、卤代烃、醇、醛、羧酸等有机物一般随分子里碳原子数的增加，熔、沸点升高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组成和结构不相似的物质，不能用相对分子质量大小比较分子间作用力的大小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9537" y="17545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√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7832" y="30505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√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1622" y="43034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√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20632" y="55994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√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927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6574" y="781266"/>
            <a:ext cx="11161240" cy="23206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分子晶体在固态和熔融状态均不存在自由离子，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导电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，易溶于水的电解质在水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能够导电，不溶于水的物质或易溶于水的非电解质不能导电。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74328" y="9623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8942" y="166091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全部或部分电离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7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卤素单质的沸、熔点曲线.swf"/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73140" y="188045"/>
            <a:ext cx="8642546" cy="648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183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8" name="五边形 7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06574" y="981522"/>
            <a:ext cx="11161240" cy="45181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分子晶体的物理特性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具有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物理特性。所有在常温下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物质、常温下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除汞外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固体物质都属于分子晶体。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分子间作用力的大小决定分子晶体的物理性质。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分子间作用力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分子晶体的熔、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沸点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，硬度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08032" y="186466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熔、沸点较低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2401" y="18646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硬度较小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15577" y="18624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固态不导电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98279" y="2584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气态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9014" y="2584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液态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7790" y="259204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易升华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92995" y="40587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37409" y="47449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越高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57500" y="47545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越大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962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63063" y="1692077"/>
            <a:ext cx="9264286" cy="3166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41133" y="1920266"/>
            <a:ext cx="8708147" cy="273664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500"/>
              </a:lnSpc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目标</a:t>
            </a: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Courier New"/>
              </a:rPr>
              <a:t>定位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熟知分子晶体的概念、结构特点及常见的分子晶体。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能够从范德华力、氢键的特征，分析理解分子晶体的物理特性。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6574" y="116952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下列物质，按沸点降低顺序排列的一组是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HBr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HI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B.F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Te  	D.CI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CBr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95106" y="246567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4" y="367280"/>
            <a:ext cx="2333534" cy="693307"/>
            <a:chOff x="164" y="341996"/>
            <a:chExt cx="2333534" cy="693307"/>
          </a:xfrm>
        </p:grpSpPr>
        <p:sp>
          <p:nvSpPr>
            <p:cNvPr id="12" name="五边形 11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93307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tabLst>
                  <a:tab pos="1890395" algn="l"/>
                </a:tabLst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宋体"/>
                  <a:cs typeface="Courier New"/>
                </a:rPr>
                <a:t>活学活用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7" name="矩形 16"/>
          <p:cNvSpPr/>
          <p:nvPr/>
        </p:nvSpPr>
        <p:spPr>
          <a:xfrm>
            <a:off x="406574" y="3250502"/>
            <a:ext cx="1116124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分子间含有氢键，沸点反常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结构相似的物质，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中沸点随相对分子质量的增加而增大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中沸点依次降低。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61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84724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下列性质符合分子晶体特点的是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1 070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，易溶于水，水溶液能导电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10.31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，液态不导电，水溶液能导电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能溶于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112.8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，沸点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444.6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97.81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，质软，导电，密度为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0.97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g·cm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2838" y="365307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35021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0808" y="765498"/>
            <a:ext cx="1083299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本题考查分子晶体的性质。分子晶体中分子之间是以分子间作用力相结合的，分子晶体具有低熔点、易升华、硬度小等性质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熔点高，不是分子晶体的性质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能导电，不是分子晶体的性质，该处所述是金属钠的性质，故选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81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586716" y="-26590"/>
            <a:ext cx="2108746" cy="880109"/>
            <a:chOff x="11613" y="920823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8994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学习小结</a:t>
              </a:r>
              <a:endParaRPr lang="zh-CN" altLang="zh-CN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5122" name="Picture 2" descr="W10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350" y="1197546"/>
            <a:ext cx="7713712" cy="46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33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65355" y="301429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达标检测</a:t>
            </a:r>
            <a:endParaRPr lang="zh-CN" altLang="zh-CN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4281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1879020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稀有气体元素组成的分子晶体中，不存在由多个原子组成的分子，而是原子间通过范德华力结合成晶体，所以不存在任何化学键，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分子间作用力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包括范德华力和氢键，范德华力存在于所有的分子晶体中，而氢键只存在于含有与电负性较强的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原子结合的氢原子的分子之间或者分子之内，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项正确、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存在范德华力的分子晶体才采取分子密堆积的方式，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选项错误。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4541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下列有关分子晶体的说法中一定正确的是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分子内均存在共价键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分子间一定存在范德华力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分子间一定存在氢键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其结构一定为分子密堆积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5106" y="69349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18932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 build="allAtOnce"/>
      <p:bldP spid="35" grpId="0"/>
      <p:bldP spid="3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73293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干冰熔点很低是由于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是非极性分子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B.C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键的键能很小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化学性质不活泼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分子间的作用力较弱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566" y="329303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34075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660927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的分子结构与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相似，对其进行的下列推测不正确的是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晶体是分子晶体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常温、常压下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是气体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的分子是由极性键形成的非极性分子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的熔点高于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1957071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xmlns="" val="269554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1" name="矩形 10"/>
          <p:cNvSpPr/>
          <p:nvPr/>
        </p:nvSpPr>
        <p:spPr>
          <a:xfrm>
            <a:off x="406574" y="693490"/>
            <a:ext cx="1116124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具有分子结构，所以一定属于分子晶体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影响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分子晶体熔、沸点的因素是分子间作用力的大小，在这两种分子中都只有范德华力，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的相对分子质量大于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的分子间作用力更大一些，熔、沸点更高一些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CCl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的分子是正四面体结构，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SiCl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与它结构相似，因此也应该是正四面体结构，是含极性键的非极性分子。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41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06574" y="189434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如图为冰的一种骨架形式，依此为单位向空间延伸，请问该冰中的每个水分子有几个氢键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7170" name="Picture 2" descr="R2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6906" y="1544078"/>
            <a:ext cx="1964135" cy="1996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06574" y="3524473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B.4  		C.8  		D.12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8562" y="350180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4284678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每个水分子与四个方向的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个水分子形成氢键，每个氢键为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个水分子共用，故其氢键个数为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4978188"/>
              </p:ext>
            </p:extLst>
          </p:nvPr>
        </p:nvGraphicFramePr>
        <p:xfrm>
          <a:off x="5663158" y="4888607"/>
          <a:ext cx="454025" cy="1133475"/>
        </p:xfrm>
        <a:graphic>
          <a:graphicData uri="http://schemas.openxmlformats.org/presentationml/2006/ole">
            <p:oleObj spid="_x0000_s7177" name="文档" r:id="rId9" imgW="454602" imgH="113302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9693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3238855" y="2944902"/>
            <a:ext cx="57127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39008" y="4293890"/>
            <a:ext cx="5712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75" y="-12701"/>
            <a:ext cx="2733675" cy="49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25475" y="11510"/>
            <a:ext cx="2733675" cy="400110"/>
          </a:xfrm>
          <a:prstGeom prst="rect">
            <a:avLst/>
          </a:prstGeom>
          <a:solidFill>
            <a:srgbClr val="00CCFF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3224778" y="2421682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新知导学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新知探究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点点落实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224778" y="3770670"/>
            <a:ext cx="5740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达标检测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当堂检测</a:t>
            </a:r>
            <a:r>
              <a:rPr lang="zh-CN" altLang="zh-CN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巩固反馈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13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645894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5.(1)CO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能与金属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Fe(CO)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，该化合物熔点为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253 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，沸点为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376 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，其固体属于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晶体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2301154" y="13659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406574" y="2024625"/>
            <a:ext cx="1116124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该化合物熔点为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253 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，沸点为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376 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，熔、沸点较低，所以为分子晶体。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32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  <p:bldP spid="1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3457688"/>
            <a:ext cx="1148235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根据焓变的含义可得：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242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159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313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键的平均键能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E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172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组成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和结构相似的分子晶体，相对分子质量越大，范德华力越大，所以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的熔、沸点比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BrF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574" y="261442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与其他卤素单质反应可以形成卤素互化物，例如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BrF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等。已知反应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(g)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(g)</a:t>
            </a:r>
            <a:r>
              <a:rPr lang="en-US" altLang="zh-CN" sz="2800" kern="100" spc="-80" dirty="0">
                <a:latin typeface="Times New Roman"/>
                <a:ea typeface="华文细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=2ClF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(g)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313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F—F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159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键的键能为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242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键的平均键能为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kJ·mol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ClF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的熔、沸点比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BrF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98662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699988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01314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702640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203965" y="6339437"/>
            <a:ext cx="419961" cy="5758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pic>
        <p:nvPicPr>
          <p:cNvPr id="27" name="图片 2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13411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" name="矩形 2"/>
          <p:cNvSpPr/>
          <p:nvPr/>
        </p:nvSpPr>
        <p:spPr>
          <a:xfrm>
            <a:off x="2989337" y="233051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172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9335566" y="22776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低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89758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5" grpId="0" build="allAtOnce"/>
      <p:bldP spid="3" grpId="0"/>
      <p:bldP spid="3" grpId="1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" t="6534" r="128" b="4455"/>
          <a:stretch/>
        </p:blipFill>
        <p:spPr>
          <a:xfrm>
            <a:off x="3580" y="1"/>
            <a:ext cx="12189601" cy="679876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4" y="5506767"/>
            <a:ext cx="12192000" cy="1375395"/>
            <a:chOff x="-1524000" y="2705990"/>
            <a:chExt cx="12192000" cy="1375395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3987002" y="5409232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35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767" y="301429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新知导学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236424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52" y="-26590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一、干冰和冰的晶体结构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06574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干冰晶胞结构如图所示，观察分析其结构模型，回答下列问题：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13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01075" y="1483552"/>
            <a:ext cx="2165810" cy="252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06574" y="1250504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构成干冰晶体的结构微粒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微粒间的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相互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作用力是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从结构模型可以看出：干冰晶体是一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种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每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构成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立方体，在六个面的中心又各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占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据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。每个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分子周围，离该分子最近且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距离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。每个晶胞中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8627" y="1322398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1961" y="19896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范德华力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23409" y="263707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面心立方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7443" y="3266614"/>
            <a:ext cx="2119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8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346" y="3905161"/>
            <a:ext cx="2060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4886" y="45819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1760" y="460085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4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7885881" y="6256114"/>
            <a:ext cx="1512168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prstClr val="white"/>
                </a:solidFill>
                <a:latin typeface="微软雅黑"/>
                <a:ea typeface="微软雅黑"/>
                <a:cs typeface="Times New Roman" panose="02020603050405020304" pitchFamily="18" charset="0"/>
              </a:rPr>
              <a:t>相关视频</a:t>
            </a:r>
            <a:endParaRPr lang="zh-CN" altLang="en-US" dirty="0">
              <a:solidFill>
                <a:prstClr val="white"/>
              </a:solidFill>
              <a:latin typeface="微软雅黑"/>
              <a:ea typeface="微软雅黑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43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二氧化碳晶包的原子数.swf"/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45148" y="242051"/>
            <a:ext cx="8498530" cy="63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1273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574" y="333450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冰晶体的结构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所示。根据冰晶体的结构，回答下列问题：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1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1951" y="1160412"/>
            <a:ext cx="4031887" cy="444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06574" y="1095486"/>
            <a:ext cx="7345377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构成冰晶体的结构微粒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微粒间的相互作用力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在冰的晶体中，由于水分子之间存在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具有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氢键，迫使在四面体中心的每个水分子与四面体顶角方向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水分子相互吸引，这样的排列使冰晶体中的水分子的空间利用率不高，留有相当大的空隙。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9062" y="1168857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H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6854" y="18456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范德华力、氢键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778" y="31114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6474" y="3730913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87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574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干冰和冰的比较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895294"/>
              </p:ext>
            </p:extLst>
          </p:nvPr>
        </p:nvGraphicFramePr>
        <p:xfrm>
          <a:off x="622599" y="1125538"/>
          <a:ext cx="10801198" cy="4752528"/>
        </p:xfrm>
        <a:graphic>
          <a:graphicData uri="http://schemas.openxmlformats.org/drawingml/2006/table">
            <a:tbl>
              <a:tblPr/>
              <a:tblGrid>
                <a:gridCol w="1201202"/>
                <a:gridCol w="2270611"/>
                <a:gridCol w="2288826"/>
                <a:gridCol w="1152128"/>
                <a:gridCol w="1458573"/>
                <a:gridCol w="1177864"/>
                <a:gridCol w="1251994"/>
              </a:tblGrid>
              <a:tr h="10183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晶体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分子间作用力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结构特点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外观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硬度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熔点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密度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6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干冰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相似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相似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小</a:t>
                      </a:r>
                      <a:r>
                        <a:rPr lang="en-US" sz="2800" kern="100" baseline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干冰比冰低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干冰比冰大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3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冰</a:t>
                      </a:r>
                      <a:endParaRPr lang="zh-CN" sz="2800" kern="100" baseline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u="none" kern="100" baseline="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___________</a:t>
                      </a:r>
                    </a:p>
                    <a:p>
                      <a:pPr indent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baseline="0" dirty="0" smtClean="0">
                          <a:effectLst/>
                          <a:latin typeface="宋体"/>
                          <a:cs typeface="Courier New"/>
                        </a:rPr>
                        <a:t>___________</a:t>
                      </a:r>
                      <a:endParaRPr lang="zh-CN" sz="2800" kern="100" baseline="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4650" marR="346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41418" y="291527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范德华力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5995" y="44379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范德华力、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9540" y="50859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氢键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1465" y="2606041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个分子周围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8982" y="323282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紧邻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1940" y="4447431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个分子周围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2139" y="5095503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紧邻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81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765498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分子晶体的理解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分子间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通过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结合形成的晶体叫分子晶体。如：干冰、碘晶体、冰等。构成分子晶体的粒子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常见的典型的分子晶体有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所有非金属氢化物，如水、氨、甲烷等；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部分非金属单质，如卤素、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部分非金属氧化物，如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几乎所有的酸；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绝大多数有机物的晶体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4" y="405458"/>
            <a:ext cx="2333534" cy="668428"/>
            <a:chOff x="164" y="341996"/>
            <a:chExt cx="2333534" cy="668428"/>
          </a:xfrm>
        </p:grpSpPr>
        <p:sp>
          <p:nvSpPr>
            <p:cNvPr id="14" name="五边形 13"/>
            <p:cNvSpPr/>
            <p:nvPr/>
          </p:nvSpPr>
          <p:spPr>
            <a:xfrm>
              <a:off x="164" y="505747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262558" y="501558"/>
              <a:ext cx="2037820" cy="495548"/>
            </a:xfrm>
            <a:prstGeom prst="chevron">
              <a:avLst>
                <a:gd name="adj" fmla="val 36111"/>
              </a:avLst>
            </a:prstGeom>
            <a:solidFill>
              <a:srgbClr val="7BC1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5466" y="341996"/>
              <a:ext cx="2088232" cy="66842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800" b="1" kern="100" dirty="0" smtClean="0">
                  <a:solidFill>
                    <a:schemeClr val="bg1"/>
                  </a:solidFill>
                  <a:latin typeface="宋体"/>
                  <a:cs typeface="Courier New"/>
                </a:rPr>
                <a:t>归纳总结</a:t>
              </a:r>
              <a:endParaRPr lang="zh-CN" altLang="en-US" sz="2800" b="1" kern="100" dirty="0">
                <a:solidFill>
                  <a:schemeClr val="bg1"/>
                </a:solidFill>
                <a:latin typeface="宋体"/>
                <a:cs typeface="Courier New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47992" y="14855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分子间作用力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104" y="21336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分子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36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5922</TotalTime>
  <Words>1812</Words>
  <Application>Microsoft Office PowerPoint</Application>
  <PresentationFormat>自定义</PresentationFormat>
  <Paragraphs>250</Paragraphs>
  <Slides>32</Slides>
  <Notes>13</Notes>
  <HiddenSlides>6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7_Office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2014-11-27T01:03:00Z</dcterms:created>
  <dcterms:modified xsi:type="dcterms:W3CDTF">2017-10-13T12:45:07Z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