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handoutMasterIdLst>
    <p:handoutMasterId r:id="rId36"/>
  </p:handoutMasterIdLst>
  <p:sldIdLst>
    <p:sldId id="672" r:id="rId2"/>
    <p:sldId id="1136" r:id="rId3"/>
    <p:sldId id="1143" r:id="rId4"/>
    <p:sldId id="1142" r:id="rId5"/>
    <p:sldId id="1186" r:id="rId6"/>
    <p:sldId id="1144" r:id="rId7"/>
    <p:sldId id="1145" r:id="rId8"/>
    <p:sldId id="1155" r:id="rId9"/>
    <p:sldId id="1157" r:id="rId10"/>
    <p:sldId id="1158" r:id="rId11"/>
    <p:sldId id="1160" r:id="rId12"/>
    <p:sldId id="1113" r:id="rId13"/>
    <p:sldId id="1170" r:id="rId14"/>
    <p:sldId id="1193" r:id="rId15"/>
    <p:sldId id="1171" r:id="rId16"/>
    <p:sldId id="1172" r:id="rId17"/>
    <p:sldId id="1188" r:id="rId18"/>
    <p:sldId id="1164" r:id="rId19"/>
    <p:sldId id="1173" r:id="rId20"/>
    <p:sldId id="1169" r:id="rId21"/>
    <p:sldId id="1174" r:id="rId22"/>
    <p:sldId id="1176" r:id="rId23"/>
    <p:sldId id="1140" r:id="rId24"/>
    <p:sldId id="1187" r:id="rId25"/>
    <p:sldId id="1182" r:id="rId26"/>
    <p:sldId id="1189" r:id="rId27"/>
    <p:sldId id="1183" r:id="rId28"/>
    <p:sldId id="1190" r:id="rId29"/>
    <p:sldId id="1184" r:id="rId30"/>
    <p:sldId id="1191" r:id="rId31"/>
    <p:sldId id="1185" r:id="rId32"/>
    <p:sldId id="1192" r:id="rId33"/>
    <p:sldId id="1141" r:id="rId34"/>
  </p:sldIdLst>
  <p:sldSz cx="12190413" cy="6859588"/>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1">
          <p15:clr>
            <a:srgbClr val="A4A3A4"/>
          </p15:clr>
        </p15:guide>
        <p15:guide id="2" pos="384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CC"/>
    <a:srgbClr val="9CFCD7"/>
    <a:srgbClr val="00CCFF"/>
    <a:srgbClr val="B4C7E7"/>
    <a:srgbClr val="FFD966"/>
    <a:srgbClr val="F3EFE5"/>
    <a:srgbClr val="FF9900"/>
    <a:srgbClr val="9BBD59"/>
    <a:srgbClr val="7BC1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31" autoAdjust="0"/>
    <p:restoredTop sz="81395" autoAdjust="0"/>
  </p:normalViewPr>
  <p:slideViewPr>
    <p:cSldViewPr>
      <p:cViewPr>
        <p:scale>
          <a:sx n="75" d="100"/>
          <a:sy n="75" d="100"/>
        </p:scale>
        <p:origin x="-324" y="30"/>
      </p:cViewPr>
      <p:guideLst>
        <p:guide orient="horz" pos="2161"/>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0" d="100"/>
          <a:sy n="70" d="100"/>
        </p:scale>
        <p:origin x="3240"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t>2017-10-13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t>‹#›</a:t>
            </a:fld>
            <a:endParaRPr lang="zh-CN" altLang="en-US"/>
          </a:p>
        </p:txBody>
      </p:sp>
    </p:spTree>
    <p:extLst>
      <p:ext uri="{BB962C8B-B14F-4D97-AF65-F5344CB8AC3E}">
        <p14:creationId xmlns:p14="http://schemas.microsoft.com/office/powerpoint/2010/main" val="7381113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t>2017-10-13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t>‹#›</a:t>
            </a:fld>
            <a:endParaRPr lang="zh-CN" altLang="en-US"/>
          </a:p>
        </p:txBody>
      </p:sp>
    </p:spTree>
    <p:extLst>
      <p:ext uri="{BB962C8B-B14F-4D97-AF65-F5344CB8AC3E}">
        <p14:creationId xmlns:p14="http://schemas.microsoft.com/office/powerpoint/2010/main" val="2725096833"/>
      </p:ext>
    </p:extLst>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a:t>
            </a:fld>
            <a:endParaRPr lang="zh-CN" altLang="en-US"/>
          </a:p>
        </p:txBody>
      </p:sp>
    </p:spTree>
    <p:extLst>
      <p:ext uri="{BB962C8B-B14F-4D97-AF65-F5344CB8AC3E}">
        <p14:creationId xmlns:p14="http://schemas.microsoft.com/office/powerpoint/2010/main" val="11835622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标题幻灯片">
    <p:bg>
      <p:bgPr>
        <a:solidFill>
          <a:srgbClr val="F3EFE5"/>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2" r:id="rId2"/>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ideo" Target="file:///E:\&#65281;&#65281;&#65281;&#65281;&#65281;&#65281;&#65281;&#65281;&#65281;&#65281;&#65281;2017&#21516;&#27493;&#30475;&#24187;&#28783;&#29255;\&#21270;&#23398;%20&#20154;&#25945;%20&#36873;&#20462;3(6.30)\&#35838;&#22530;&#23398;&#26696;&#37197;&#22871;&#35838;&#20214;\&#31532;&#19968;&#31456;%20%20&#31532;&#20108;&#33410;%20%20&#31532;2&#35838;&#26102;\&#21407;&#23376;&#30340;&#31532;&#19968;&#30005;&#31163;&#33021;.swf"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 Target="slide25.xml"/><Relationship Id="rId7" Type="http://schemas.openxmlformats.org/officeDocument/2006/relationships/image" Target="../media/image9.png"/><Relationship Id="rId2" Type="http://schemas.openxmlformats.org/officeDocument/2006/relationships/slide" Target="slide24.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29.xml"/><Relationship Id="rId10" Type="http://schemas.openxmlformats.org/officeDocument/2006/relationships/image" Target="../media/image12.png"/><Relationship Id="rId4" Type="http://schemas.openxmlformats.org/officeDocument/2006/relationships/slide" Target="slide27.xml"/><Relationship Id="rId9" Type="http://schemas.openxmlformats.org/officeDocument/2006/relationships/image" Target="../media/image11.png"/></Relationships>
</file>

<file path=ppt/slides/_rels/slide2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 Target="slide25.xml"/><Relationship Id="rId7" Type="http://schemas.openxmlformats.org/officeDocument/2006/relationships/slide" Target="slide26.xml"/><Relationship Id="rId2" Type="http://schemas.openxmlformats.org/officeDocument/2006/relationships/slide" Target="slide24.xml"/><Relationship Id="rId1" Type="http://schemas.openxmlformats.org/officeDocument/2006/relationships/slideLayout" Target="../slideLayouts/slideLayout2.xml"/><Relationship Id="rId6" Type="http://schemas.openxmlformats.org/officeDocument/2006/relationships/slide" Target="slide31.xml"/><Relationship Id="rId11" Type="http://schemas.openxmlformats.org/officeDocument/2006/relationships/image" Target="../media/image16.png"/><Relationship Id="rId5" Type="http://schemas.openxmlformats.org/officeDocument/2006/relationships/slide" Target="slide29.xml"/><Relationship Id="rId10" Type="http://schemas.openxmlformats.org/officeDocument/2006/relationships/image" Target="../media/image15.png"/><Relationship Id="rId4" Type="http://schemas.openxmlformats.org/officeDocument/2006/relationships/slide" Target="slide27.xml"/><Relationship Id="rId9"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slide" Target="slide25.xml"/><Relationship Id="rId7" Type="http://schemas.openxmlformats.org/officeDocument/2006/relationships/slide" Target="slide28.xml"/><Relationship Id="rId2" Type="http://schemas.openxmlformats.org/officeDocument/2006/relationships/slide" Target="slide24.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7.xml"/></Relationships>
</file>

<file path=ppt/slides/_rels/slide2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7.xml"/></Relationships>
</file>

<file path=ppt/slides/_rels/slide29.xml.rels><?xml version="1.0" encoding="UTF-8" standalone="yes"?>
<Relationships xmlns="http://schemas.openxmlformats.org/package/2006/relationships"><Relationship Id="rId3" Type="http://schemas.openxmlformats.org/officeDocument/2006/relationships/slide" Target="slide25.xml"/><Relationship Id="rId7" Type="http://schemas.openxmlformats.org/officeDocument/2006/relationships/slide" Target="slide30.xml"/><Relationship Id="rId2" Type="http://schemas.openxmlformats.org/officeDocument/2006/relationships/slide" Target="slide24.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slide" Target="slide23.xml"/><Relationship Id="rId4" Type="http://schemas.openxmlformats.org/officeDocument/2006/relationships/slide" Target="slide4.xml"/></Relationships>
</file>

<file path=ppt/slides/_rels/slide3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7.xml"/></Relationships>
</file>

<file path=ppt/slides/_rels/slide31.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slide" Target="slide25.xml"/><Relationship Id="rId7" Type="http://schemas.openxmlformats.org/officeDocument/2006/relationships/slide" Target="slide32.xml"/><Relationship Id="rId2" Type="http://schemas.openxmlformats.org/officeDocument/2006/relationships/slide" Target="slide24.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7.xml"/><Relationship Id="rId9" Type="http://schemas.openxmlformats.org/officeDocument/2006/relationships/image" Target="../media/image8.png"/></Relationships>
</file>

<file path=ppt/slides/_rels/slide3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 Target="slide25.xml"/><Relationship Id="rId7" Type="http://schemas.openxmlformats.org/officeDocument/2006/relationships/slide" Target="slide3.xml"/><Relationship Id="rId2" Type="http://schemas.openxmlformats.org/officeDocument/2006/relationships/slide" Target="slide24.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7.xml"/></Relationships>
</file>

<file path=ppt/slides/_rels/slide3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12533" b="13198"/>
          <a:stretch/>
        </p:blipFill>
        <p:spPr>
          <a:xfrm>
            <a:off x="-7559" y="0"/>
            <a:ext cx="12205530" cy="6798766"/>
          </a:xfrm>
          <a:prstGeom prst="rect">
            <a:avLst/>
          </a:prstGeom>
        </p:spPr>
      </p:pic>
      <p:grpSp>
        <p:nvGrpSpPr>
          <p:cNvPr id="7" name="组合 6"/>
          <p:cNvGrpSpPr/>
          <p:nvPr/>
        </p:nvGrpSpPr>
        <p:grpSpPr>
          <a:xfrm>
            <a:off x="-794" y="5506767"/>
            <a:ext cx="12192000" cy="1375395"/>
            <a:chOff x="-1524000" y="2705990"/>
            <a:chExt cx="12192000" cy="1375395"/>
          </a:xfrm>
        </p:grpSpPr>
        <p:cxnSp>
          <p:nvCxnSpPr>
            <p:cNvPr id="8" name="直接连接符 7"/>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524000" y="2705990"/>
              <a:ext cx="12192000" cy="1375395"/>
              <a:chOff x="-1524000" y="2705990"/>
              <a:chExt cx="12192000" cy="1375395"/>
            </a:xfrm>
          </p:grpSpPr>
          <p:sp>
            <p:nvSpPr>
              <p:cNvPr id="10" name="矩形 9"/>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标题 2"/>
          <p:cNvSpPr txBox="1">
            <a:spLocks/>
          </p:cNvSpPr>
          <p:nvPr/>
        </p:nvSpPr>
        <p:spPr>
          <a:xfrm>
            <a:off x="3017750" y="6114856"/>
            <a:ext cx="7974000" cy="683910"/>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tabLst>
                <a:tab pos="2250440" algn="l"/>
              </a:tabLst>
            </a:pPr>
            <a:r>
              <a:rPr lang="zh-CN" altLang="en-US" sz="3800" b="1" kern="100" dirty="0" smtClean="0">
                <a:solidFill>
                  <a:schemeClr val="bg2">
                    <a:lumMod val="25000"/>
                  </a:schemeClr>
                </a:solidFill>
                <a:latin typeface="+mn-lt"/>
                <a:ea typeface="微软雅黑" pitchFamily="34" charset="-122"/>
                <a:cs typeface="Times New Roman"/>
              </a:rPr>
              <a:t>第</a:t>
            </a:r>
            <a:r>
              <a:rPr lang="en-US" altLang="zh-CN" sz="3800" b="1" kern="100" dirty="0" smtClean="0">
                <a:solidFill>
                  <a:schemeClr val="bg2">
                    <a:lumMod val="25000"/>
                  </a:schemeClr>
                </a:solidFill>
                <a:latin typeface="+mn-lt"/>
                <a:ea typeface="微软雅黑" pitchFamily="34" charset="-122"/>
                <a:cs typeface="Times New Roman"/>
              </a:rPr>
              <a:t>2</a:t>
            </a:r>
            <a:r>
              <a:rPr lang="zh-CN" altLang="en-US" sz="3800" b="1" kern="100" dirty="0" smtClean="0">
                <a:solidFill>
                  <a:schemeClr val="bg2">
                    <a:lumMod val="25000"/>
                  </a:schemeClr>
                </a:solidFill>
                <a:latin typeface="+mn-lt"/>
                <a:ea typeface="微软雅黑" pitchFamily="34" charset="-122"/>
                <a:cs typeface="Times New Roman"/>
              </a:rPr>
              <a:t>课时</a:t>
            </a:r>
            <a:r>
              <a:rPr lang="zh-CN" altLang="en-US" sz="3800" b="1" kern="100" dirty="0">
                <a:solidFill>
                  <a:schemeClr val="bg2">
                    <a:lumMod val="25000"/>
                  </a:schemeClr>
                </a:solidFill>
                <a:latin typeface="+mn-lt"/>
                <a:ea typeface="微软雅黑" pitchFamily="34" charset="-122"/>
                <a:cs typeface="Times New Roman"/>
              </a:rPr>
              <a:t>　</a:t>
            </a:r>
            <a:r>
              <a:rPr lang="zh-CN" altLang="zh-CN" sz="3800" b="1" kern="100" dirty="0" smtClean="0">
                <a:solidFill>
                  <a:schemeClr val="bg2">
                    <a:lumMod val="25000"/>
                  </a:schemeClr>
                </a:solidFill>
                <a:latin typeface="+mn-lt"/>
                <a:ea typeface="微软雅黑" pitchFamily="34" charset="-122"/>
                <a:cs typeface="Times New Roman"/>
              </a:rPr>
              <a:t>元素周期律</a:t>
            </a:r>
            <a:r>
              <a:rPr lang="en-US" altLang="zh-CN" sz="3800" b="1" kern="100" dirty="0">
                <a:solidFill>
                  <a:schemeClr val="bg2">
                    <a:lumMod val="25000"/>
                  </a:schemeClr>
                </a:solidFill>
                <a:latin typeface="Times New Roman" pitchFamily="18" charset="0"/>
                <a:ea typeface="Times New Roman" pitchFamily="18" charset="0"/>
                <a:cs typeface="Times New Roman" pitchFamily="18" charset="0"/>
              </a:rPr>
              <a:t>(</a:t>
            </a:r>
            <a:r>
              <a:rPr lang="zh-CN" altLang="zh-CN" sz="3800" b="1" kern="100" dirty="0">
                <a:solidFill>
                  <a:schemeClr val="bg2">
                    <a:lumMod val="25000"/>
                  </a:schemeClr>
                </a:solidFill>
                <a:latin typeface="Times New Roman" pitchFamily="18" charset="0"/>
                <a:ea typeface="微软雅黑" pitchFamily="34" charset="-122"/>
                <a:cs typeface="Times New Roman" pitchFamily="18" charset="0"/>
              </a:rPr>
              <a:t>一</a:t>
            </a:r>
            <a:r>
              <a:rPr lang="en-US" altLang="zh-CN" sz="3800" b="1" kern="100" dirty="0">
                <a:solidFill>
                  <a:schemeClr val="bg2">
                    <a:lumMod val="25000"/>
                  </a:schemeClr>
                </a:solidFill>
                <a:latin typeface="Times New Roman" pitchFamily="18" charset="0"/>
                <a:ea typeface="Times New Roman" pitchFamily="18" charset="0"/>
                <a:cs typeface="Times New Roman" pitchFamily="18" charset="0"/>
              </a:rPr>
              <a:t>)</a:t>
            </a:r>
            <a:endParaRPr lang="zh-CN" altLang="en-US" sz="3800" b="1" kern="100" dirty="0">
              <a:solidFill>
                <a:schemeClr val="bg2">
                  <a:lumMod val="25000"/>
                </a:schemeClr>
              </a:solidFill>
              <a:latin typeface="Times New Roman" pitchFamily="18" charset="0"/>
              <a:ea typeface="微软雅黑" pitchFamily="34" charset="-122"/>
              <a:cs typeface="Times New Roman" pitchFamily="18" charset="0"/>
            </a:endParaRPr>
          </a:p>
        </p:txBody>
      </p:sp>
      <p:sp>
        <p:nvSpPr>
          <p:cNvPr id="15" name="副标题 3"/>
          <p:cNvSpPr txBox="1">
            <a:spLocks/>
          </p:cNvSpPr>
          <p:nvPr/>
        </p:nvSpPr>
        <p:spPr>
          <a:xfrm>
            <a:off x="3017750" y="5588963"/>
            <a:ext cx="5885606" cy="504056"/>
          </a:xfrm>
          <a:prstGeom prst="rect">
            <a:avLst/>
          </a:prstGeom>
        </p:spPr>
        <p:txBody>
          <a:bodyPr anchor="ctr">
            <a:noAutofit/>
          </a:bodyPr>
          <a:lst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0">
              <a:buNone/>
            </a:pPr>
            <a:r>
              <a:rPr lang="zh-CN" altLang="en-US" sz="2400" dirty="0">
                <a:solidFill>
                  <a:schemeClr val="bg2">
                    <a:lumMod val="25000"/>
                  </a:schemeClr>
                </a:solidFill>
                <a:latin typeface="+mj-ea"/>
                <a:ea typeface="+mj-ea"/>
              </a:rPr>
              <a:t>第一章</a:t>
            </a:r>
            <a:r>
              <a:rPr lang="zh-CN" altLang="zh-CN" sz="2400" dirty="0">
                <a:solidFill>
                  <a:schemeClr val="bg2">
                    <a:lumMod val="25000"/>
                  </a:schemeClr>
                </a:solidFill>
                <a:latin typeface="+mj-ea"/>
                <a:ea typeface="+mj-ea"/>
              </a:rPr>
              <a:t>　</a:t>
            </a:r>
            <a:r>
              <a:rPr lang="zh-CN" altLang="zh-CN" sz="2400" dirty="0" smtClean="0">
                <a:solidFill>
                  <a:schemeClr val="bg2">
                    <a:lumMod val="25000"/>
                  </a:schemeClr>
                </a:solidFill>
                <a:latin typeface="+mj-ea"/>
                <a:ea typeface="+mj-ea"/>
              </a:rPr>
              <a:t>第</a:t>
            </a:r>
            <a:r>
              <a:rPr lang="zh-CN" altLang="en-US" sz="2400" dirty="0" smtClean="0">
                <a:solidFill>
                  <a:schemeClr val="bg2">
                    <a:lumMod val="25000"/>
                  </a:schemeClr>
                </a:solidFill>
                <a:latin typeface="+mj-ea"/>
                <a:ea typeface="+mj-ea"/>
              </a:rPr>
              <a:t>二</a:t>
            </a:r>
            <a:r>
              <a:rPr lang="zh-CN" altLang="zh-CN" sz="2400" dirty="0" smtClean="0">
                <a:solidFill>
                  <a:schemeClr val="bg2">
                    <a:lumMod val="25000"/>
                  </a:schemeClr>
                </a:solidFill>
                <a:latin typeface="+mj-ea"/>
                <a:ea typeface="+mj-ea"/>
              </a:rPr>
              <a:t>节</a:t>
            </a:r>
            <a:r>
              <a:rPr lang="zh-CN" altLang="zh-CN" sz="2400" dirty="0">
                <a:solidFill>
                  <a:schemeClr val="bg2">
                    <a:lumMod val="25000"/>
                  </a:schemeClr>
                </a:solidFill>
                <a:latin typeface="+mj-ea"/>
                <a:ea typeface="+mj-ea"/>
              </a:rPr>
              <a:t>　</a:t>
            </a:r>
            <a:r>
              <a:rPr lang="zh-CN" altLang="zh-CN" sz="2400" dirty="0" smtClean="0">
                <a:solidFill>
                  <a:schemeClr val="bg2">
                    <a:lumMod val="25000"/>
                  </a:schemeClr>
                </a:solidFill>
                <a:latin typeface="+mj-ea"/>
                <a:ea typeface="+mj-ea"/>
              </a:rPr>
              <a:t>原子结构</a:t>
            </a:r>
            <a:r>
              <a:rPr lang="zh-CN" altLang="zh-CN" sz="2400" dirty="0">
                <a:solidFill>
                  <a:schemeClr val="bg2">
                    <a:lumMod val="25000"/>
                  </a:schemeClr>
                </a:solidFill>
                <a:latin typeface="+mj-ea"/>
                <a:ea typeface="+mj-ea"/>
              </a:rPr>
              <a:t>与元素的性质</a:t>
            </a:r>
            <a:endParaRPr lang="zh-CN" altLang="en-US" sz="2400" dirty="0">
              <a:solidFill>
                <a:schemeClr val="bg2">
                  <a:lumMod val="25000"/>
                </a:schemeClr>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406574" y="765498"/>
            <a:ext cx="11161240" cy="335474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由于同周期主族元素原子半径逐渐减小，故</a:t>
            </a:r>
            <a:r>
              <a:rPr lang="en-US" altLang="zh-CN" sz="2800" kern="100" dirty="0" err="1">
                <a:latin typeface="宋体"/>
                <a:ea typeface="华文细黑"/>
                <a:cs typeface="Times New Roman"/>
              </a:rPr>
              <a:t>Ⅶ</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族的原子半径不一定比上一周期</a:t>
            </a:r>
            <a:r>
              <a:rPr lang="en-US" altLang="zh-CN" sz="2800" kern="100" dirty="0" err="1">
                <a:latin typeface="宋体"/>
                <a:ea typeface="华文细黑"/>
                <a:cs typeface="Times New Roman"/>
              </a:rPr>
              <a:t>Ⅰ</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族元素原子半径大，</a:t>
            </a:r>
            <a:r>
              <a:rPr lang="zh-CN" altLang="zh-CN" sz="2800" kern="100" dirty="0" smtClean="0">
                <a:latin typeface="Times New Roman"/>
                <a:ea typeface="华文细黑"/>
                <a:cs typeface="Times New Roman"/>
              </a:rPr>
              <a:t>如</a:t>
            </a:r>
            <a:r>
              <a:rPr lang="en-US" altLang="zh-CN" sz="2800" i="1" kern="100" dirty="0" smtClean="0">
                <a:latin typeface="Times New Roman" pitchFamily="18" charset="0"/>
                <a:ea typeface="Times New Roman" pitchFamily="18" charset="0"/>
                <a:cs typeface="Times New Roman" pitchFamily="18" charset="0"/>
              </a:rPr>
              <a:t>r</a:t>
            </a:r>
            <a:r>
              <a:rPr lang="en-US" altLang="zh-CN" sz="2800" kern="100" dirty="0" smtClean="0">
                <a:latin typeface="Times New Roman" pitchFamily="18" charset="0"/>
                <a:ea typeface="Times New Roman" pitchFamily="18" charset="0"/>
                <a:cs typeface="Times New Roman" pitchFamily="18" charset="0"/>
              </a:rPr>
              <a:t>(Li</a:t>
            </a:r>
            <a:r>
              <a:rPr lang="en-US" altLang="zh-CN" sz="2800" kern="100" dirty="0">
                <a:latin typeface="Times New Roman" pitchFamily="18" charset="0"/>
                <a:ea typeface="Times New Roman" pitchFamily="18" charset="0"/>
                <a:cs typeface="Times New Roman" pitchFamily="18" charset="0"/>
              </a:rPr>
              <a:t>)&gt;</a:t>
            </a:r>
            <a:r>
              <a:rPr lang="en-US" altLang="zh-CN" sz="2800" i="1" kern="100" dirty="0">
                <a:latin typeface="Times New Roman" pitchFamily="18" charset="0"/>
                <a:ea typeface="Times New Roman" pitchFamily="18" charset="0"/>
                <a:cs typeface="Times New Roman" pitchFamily="18" charset="0"/>
              </a:rPr>
              <a:t>r</a:t>
            </a:r>
            <a:r>
              <a:rPr lang="en-US" altLang="zh-CN" sz="2800" kern="100" dirty="0">
                <a:latin typeface="Times New Roman" pitchFamily="18" charset="0"/>
                <a:ea typeface="Times New Roman" pitchFamily="18" charset="0"/>
                <a:cs typeface="Times New Roman" pitchFamily="18" charset="0"/>
              </a:rPr>
              <a:t>(S)&gt;</a:t>
            </a:r>
            <a:r>
              <a:rPr lang="en-US" altLang="zh-CN" sz="2800" i="1" kern="100" dirty="0">
                <a:latin typeface="Times New Roman" pitchFamily="18" charset="0"/>
                <a:ea typeface="Times New Roman" pitchFamily="18" charset="0"/>
                <a:cs typeface="Times New Roman" pitchFamily="18" charset="0"/>
              </a:rPr>
              <a:t>r</a:t>
            </a:r>
            <a:r>
              <a:rPr lang="en-US" altLang="zh-CN" sz="2800" kern="100" dirty="0">
                <a:latin typeface="Times New Roman" pitchFamily="18" charset="0"/>
                <a:ea typeface="Times New Roman" pitchFamily="18" charset="0"/>
                <a:cs typeface="Times New Roman" pitchFamily="18" charset="0"/>
              </a:rPr>
              <a:t>(</a:t>
            </a:r>
            <a:r>
              <a:rPr lang="en-US" altLang="zh-CN" sz="2800" kern="100" dirty="0" err="1">
                <a:latin typeface="Times New Roman" pitchFamily="18" charset="0"/>
                <a:ea typeface="Times New Roman" pitchFamily="18" charset="0"/>
                <a:cs typeface="Times New Roman" pitchFamily="18" charset="0"/>
              </a:rPr>
              <a:t>Cl</a:t>
            </a:r>
            <a:r>
              <a:rPr lang="en-US" altLang="zh-CN" sz="2800" kern="100" dirty="0">
                <a:latin typeface="Times New Roman" pitchFamily="18" charset="0"/>
                <a:ea typeface="Times New Roman" pitchFamily="18" charset="0"/>
                <a:cs typeface="Times New Roman" pitchFamily="18" charset="0"/>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对于</a:t>
            </a:r>
            <a:r>
              <a:rPr lang="zh-CN" altLang="zh-CN" sz="2800" kern="100" dirty="0">
                <a:latin typeface="Times New Roman"/>
                <a:ea typeface="华文细黑"/>
                <a:cs typeface="Times New Roman"/>
              </a:rPr>
              <a:t>核外电子层结构相同的单核离子和原子，半径是不同的</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质子</a:t>
            </a:r>
            <a:r>
              <a:rPr lang="zh-CN" altLang="zh-CN" sz="2800" kern="100" dirty="0">
                <a:latin typeface="Times New Roman"/>
                <a:ea typeface="华文细黑"/>
                <a:cs typeface="Times New Roman"/>
              </a:rPr>
              <a:t>数相同的不同单核粒子，阴离子半径</a:t>
            </a:r>
            <a:r>
              <a:rPr lang="en-US" altLang="zh-CN" sz="2800" kern="100" dirty="0">
                <a:latin typeface="Times New Roman"/>
                <a:ea typeface="华文细黑"/>
                <a:cs typeface="Courier New"/>
              </a:rPr>
              <a:t>&gt;</a:t>
            </a:r>
            <a:r>
              <a:rPr lang="zh-CN" altLang="zh-CN" sz="2800" kern="100" dirty="0">
                <a:latin typeface="Times New Roman"/>
                <a:ea typeface="华文细黑"/>
                <a:cs typeface="Times New Roman"/>
              </a:rPr>
              <a:t>原子半径</a:t>
            </a:r>
            <a:r>
              <a:rPr lang="en-US" altLang="zh-CN" sz="2800" kern="100" dirty="0">
                <a:latin typeface="Times New Roman"/>
                <a:ea typeface="华文细黑"/>
                <a:cs typeface="Courier New"/>
              </a:rPr>
              <a:t>&gt;</a:t>
            </a:r>
            <a:r>
              <a:rPr lang="zh-CN" altLang="zh-CN" sz="2800" kern="100" dirty="0">
                <a:latin typeface="Times New Roman"/>
                <a:ea typeface="华文细黑"/>
                <a:cs typeface="Times New Roman"/>
              </a:rPr>
              <a:t>阳离子半径</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同</a:t>
            </a:r>
            <a:r>
              <a:rPr lang="zh-CN" altLang="zh-CN" sz="2800" kern="100" dirty="0">
                <a:latin typeface="Times New Roman"/>
                <a:ea typeface="华文细黑"/>
                <a:cs typeface="Times New Roman"/>
              </a:rPr>
              <a:t>周期主族元素，原子序数增大，原子半径减小。</a:t>
            </a:r>
            <a:endParaRPr lang="zh-CN" altLang="zh-CN" sz="1050" kern="100" dirty="0">
              <a:effectLst/>
              <a:latin typeface="宋体"/>
              <a:cs typeface="Courier New"/>
            </a:endParaRPr>
          </a:p>
        </p:txBody>
      </p:sp>
    </p:spTree>
    <p:extLst>
      <p:ext uri="{BB962C8B-B14F-4D97-AF65-F5344CB8AC3E}">
        <p14:creationId xmlns:p14="http://schemas.microsoft.com/office/powerpoint/2010/main" val="25518387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blinds(horizontal)">
                                      <p:cBhvr>
                                        <p:cTn id="11" dur="750"/>
                                        <p:tgtEl>
                                          <p:spTgt spid="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750"/>
                                        <p:tgtEl>
                                          <p:spTgt spid="4">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blinds(horizontal)">
                                      <p:cBhvr>
                                        <p:cTn id="19" dur="75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621482"/>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下列化合物中阴离子半径和阳离子半径之比最大的是</a:t>
            </a:r>
            <a:endParaRPr lang="zh-CN" altLang="zh-CN" sz="1050" kern="100" dirty="0">
              <a:latin typeface="宋体"/>
              <a:cs typeface="Courier New"/>
            </a:endParaRPr>
          </a:p>
          <a:p>
            <a:pPr algn="just">
              <a:lnSpc>
                <a:spcPct val="150000"/>
              </a:lnSpc>
              <a:spcAft>
                <a:spcPts val="0"/>
              </a:spcAft>
            </a:pPr>
            <a:r>
              <a:rPr lang="en-US" altLang="zh-CN" sz="2800" kern="100" dirty="0" err="1">
                <a:latin typeface="Times New Roman"/>
                <a:ea typeface="华文细黑"/>
                <a:cs typeface="Courier New"/>
              </a:rPr>
              <a:t>A.LiI</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B.NaBr</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C.KCl</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D.CsF</a:t>
            </a:r>
            <a:endParaRPr lang="zh-CN" altLang="zh-CN" sz="1050" kern="100" dirty="0">
              <a:effectLst/>
              <a:latin typeface="宋体"/>
              <a:cs typeface="Courier New"/>
            </a:endParaRPr>
          </a:p>
        </p:txBody>
      </p:sp>
      <p:sp>
        <p:nvSpPr>
          <p:cNvPr id="11" name="TextBox 10"/>
          <p:cNvSpPr txBox="1"/>
          <p:nvPr/>
        </p:nvSpPr>
        <p:spPr>
          <a:xfrm>
            <a:off x="319770" y="1348820"/>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2" name="TextBox 11"/>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9" name="矩形 8"/>
          <p:cNvSpPr/>
          <p:nvPr/>
        </p:nvSpPr>
        <p:spPr>
          <a:xfrm>
            <a:off x="406574" y="2097605"/>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碱金属离子半径：</a:t>
            </a:r>
            <a:r>
              <a:rPr lang="en-US" altLang="zh-CN" sz="2800" i="1" kern="100" dirty="0">
                <a:latin typeface="Times New Roman"/>
                <a:ea typeface="华文细黑"/>
                <a:cs typeface="Courier New"/>
              </a:rPr>
              <a:t>r</a:t>
            </a:r>
            <a:r>
              <a:rPr lang="en-US" altLang="zh-CN" sz="2800" kern="100" dirty="0">
                <a:latin typeface="Times New Roman"/>
                <a:ea typeface="华文细黑"/>
                <a:cs typeface="Courier New"/>
              </a:rPr>
              <a:t>(Li</a:t>
            </a:r>
            <a:r>
              <a:rPr lang="zh-CN" altLang="zh-CN" sz="2800" kern="100" baseline="30000" dirty="0">
                <a:latin typeface="Times New Roman"/>
                <a:ea typeface="华文细黑"/>
                <a:cs typeface="Times New Roman"/>
              </a:rPr>
              <a:t>＋</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r</a:t>
            </a:r>
            <a:r>
              <a:rPr lang="en-US" altLang="zh-CN" sz="2800" kern="100" dirty="0">
                <a:latin typeface="Times New Roman"/>
                <a:ea typeface="华文细黑"/>
                <a:cs typeface="Courier New"/>
              </a:rPr>
              <a:t>(Na</a:t>
            </a:r>
            <a:r>
              <a:rPr lang="zh-CN" altLang="zh-CN" sz="2800" kern="100" baseline="30000" dirty="0">
                <a:latin typeface="Times New Roman"/>
                <a:ea typeface="华文细黑"/>
                <a:cs typeface="Times New Roman"/>
              </a:rPr>
              <a:t>＋</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r</a:t>
            </a:r>
            <a:r>
              <a:rPr lang="en-US" altLang="zh-CN" sz="2800" kern="100" dirty="0">
                <a:latin typeface="Times New Roman"/>
                <a:ea typeface="华文细黑"/>
                <a:cs typeface="Courier New"/>
              </a:rPr>
              <a:t>(K</a:t>
            </a:r>
            <a:r>
              <a:rPr lang="zh-CN" altLang="zh-CN" sz="2800" kern="100" baseline="30000" dirty="0">
                <a:latin typeface="Times New Roman"/>
                <a:ea typeface="华文细黑"/>
                <a:cs typeface="Times New Roman"/>
              </a:rPr>
              <a:t>＋</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r</a:t>
            </a:r>
            <a:r>
              <a:rPr lang="en-US" altLang="zh-CN" sz="2800" kern="100" dirty="0">
                <a:latin typeface="Times New Roman"/>
                <a:ea typeface="华文细黑"/>
                <a:cs typeface="Courier New"/>
              </a:rPr>
              <a:t>(Cs</a:t>
            </a:r>
            <a:r>
              <a:rPr lang="zh-CN" altLang="zh-CN" sz="2800" kern="100" baseline="300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卤素</a:t>
            </a:r>
            <a:r>
              <a:rPr lang="zh-CN" altLang="zh-CN" sz="2800" kern="100" dirty="0">
                <a:latin typeface="Times New Roman"/>
                <a:ea typeface="华文细黑"/>
                <a:cs typeface="Times New Roman"/>
              </a:rPr>
              <a:t>离子半径：</a:t>
            </a:r>
            <a:r>
              <a:rPr lang="en-US" altLang="zh-CN" sz="2800" i="1" kern="100" dirty="0">
                <a:latin typeface="Times New Roman"/>
                <a:ea typeface="华文细黑"/>
                <a:cs typeface="Courier New"/>
              </a:rPr>
              <a:t>r</a:t>
            </a:r>
            <a:r>
              <a:rPr lang="en-US" altLang="zh-CN" sz="2800" kern="100" dirty="0">
                <a:latin typeface="Times New Roman"/>
                <a:ea typeface="华文细黑"/>
                <a:cs typeface="Courier New"/>
              </a:rPr>
              <a:t>(F</a:t>
            </a:r>
            <a:r>
              <a:rPr lang="zh-CN" altLang="zh-CN" sz="2800" kern="100" baseline="30000" dirty="0">
                <a:latin typeface="Times New Roman"/>
                <a:ea typeface="华文细黑"/>
                <a:cs typeface="Times New Roman"/>
              </a:rPr>
              <a:t>－</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r</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Cl</a:t>
            </a:r>
            <a:r>
              <a:rPr lang="zh-CN" altLang="zh-CN" sz="2800" kern="100" baseline="30000" dirty="0">
                <a:latin typeface="Times New Roman"/>
                <a:ea typeface="华文细黑"/>
                <a:cs typeface="Times New Roman"/>
              </a:rPr>
              <a:t>－</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r</a:t>
            </a:r>
            <a:r>
              <a:rPr lang="en-US" altLang="zh-CN" sz="2800" kern="100" dirty="0">
                <a:latin typeface="Times New Roman"/>
                <a:ea typeface="华文细黑"/>
                <a:cs typeface="Courier New"/>
              </a:rPr>
              <a:t>(Br</a:t>
            </a:r>
            <a:r>
              <a:rPr lang="zh-CN" altLang="zh-CN" sz="2800" kern="100" baseline="30000" dirty="0">
                <a:latin typeface="Times New Roman"/>
                <a:ea typeface="华文细黑"/>
                <a:cs typeface="Times New Roman"/>
              </a:rPr>
              <a:t>－</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r</a:t>
            </a:r>
            <a:r>
              <a:rPr lang="en-US" altLang="zh-CN" sz="2800" kern="100" dirty="0">
                <a:latin typeface="Times New Roman"/>
                <a:ea typeface="华文细黑"/>
                <a:cs typeface="Courier New"/>
              </a:rPr>
              <a:t>(I</a:t>
            </a:r>
            <a:r>
              <a:rPr lang="zh-CN" altLang="zh-CN" sz="2800" kern="100" baseline="300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显然</a:t>
            </a:r>
            <a:r>
              <a:rPr lang="zh-CN" altLang="zh-CN" sz="2800" kern="100" dirty="0">
                <a:latin typeface="Times New Roman"/>
                <a:ea typeface="华文细黑"/>
                <a:cs typeface="Times New Roman"/>
              </a:rPr>
              <a:t>，阴离子半径和阳离子半径之比最大的是</a:t>
            </a:r>
            <a:r>
              <a:rPr lang="en-US" altLang="zh-CN" sz="2800" kern="100" dirty="0" err="1">
                <a:latin typeface="Times New Roman"/>
                <a:ea typeface="华文细黑"/>
                <a:cs typeface="Courier New"/>
              </a:rPr>
              <a:t>LiI</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7385091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3" restart="whenNotActive" fill="hold" evtFilter="cancelBubble" nodeType="interactiveSeq">
                <p:stCondLst>
                  <p:cond evt="onClick" delay="0">
                    <p:tgtEl>
                      <p:spTgt spid="12"/>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9">
                                            <p:txEl>
                                              <p:pRg st="0" end="0"/>
                                            </p:txEl>
                                          </p:spTgt>
                                        </p:tgtEl>
                                        <p:attrNameLst>
                                          <p:attrName>style.visibility</p:attrName>
                                        </p:attrNameLst>
                                      </p:cBhvr>
                                      <p:to>
                                        <p:strVal val="visible"/>
                                      </p:to>
                                    </p:set>
                                    <p:animEffect transition="in" filter="blinds(horizontal)">
                                      <p:cBhvr>
                                        <p:cTn id="18" dur="500"/>
                                        <p:tgtEl>
                                          <p:spTgt spid="9">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9">
                                            <p:txEl>
                                              <p:pRg st="1" end="1"/>
                                            </p:txEl>
                                          </p:spTgt>
                                        </p:tgtEl>
                                        <p:attrNameLst>
                                          <p:attrName>style.visibility</p:attrName>
                                        </p:attrNameLst>
                                      </p:cBhvr>
                                      <p:to>
                                        <p:strVal val="visible"/>
                                      </p:to>
                                    </p:set>
                                    <p:animEffect transition="in" filter="blinds(horizontal)">
                                      <p:cBhvr>
                                        <p:cTn id="23" dur="500"/>
                                        <p:tgtEl>
                                          <p:spTgt spid="9">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9">
                                            <p:txEl>
                                              <p:pRg st="2" end="2"/>
                                            </p:txEl>
                                          </p:spTgt>
                                        </p:tgtEl>
                                        <p:attrNameLst>
                                          <p:attrName>style.visibility</p:attrName>
                                        </p:attrNameLst>
                                      </p:cBhvr>
                                      <p:to>
                                        <p:strVal val="visible"/>
                                      </p:to>
                                    </p:set>
                                    <p:animEffect transition="in" filter="blinds(horizontal)">
                                      <p:cBhvr>
                                        <p:cTn id="28" dur="500"/>
                                        <p:tgtEl>
                                          <p:spTgt spid="9">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0" nodeType="clickEffect">
                                  <p:stCondLst>
                                    <p:cond delay="0"/>
                                  </p:stCondLst>
                                  <p:childTnLst>
                                    <p:animEffect transition="out" filter="fade">
                                      <p:cBhvr>
                                        <p:cTn id="32" dur="500"/>
                                        <p:tgtEl>
                                          <p:spTgt spid="9">
                                            <p:txEl>
                                              <p:pRg st="0" end="0"/>
                                            </p:txEl>
                                          </p:spTgt>
                                        </p:tgtEl>
                                      </p:cBhvr>
                                    </p:animEffect>
                                    <p:set>
                                      <p:cBhvr>
                                        <p:cTn id="33" dur="1" fill="hold">
                                          <p:stCondLst>
                                            <p:cond delay="499"/>
                                          </p:stCondLst>
                                        </p:cTn>
                                        <p:tgtEl>
                                          <p:spTgt spid="9">
                                            <p:txEl>
                                              <p:pRg st="0" end="0"/>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9">
                                            <p:txEl>
                                              <p:pRg st="1" end="1"/>
                                            </p:txEl>
                                          </p:spTgt>
                                        </p:tgtEl>
                                      </p:cBhvr>
                                    </p:animEffect>
                                    <p:set>
                                      <p:cBhvr>
                                        <p:cTn id="36" dur="1" fill="hold">
                                          <p:stCondLst>
                                            <p:cond delay="499"/>
                                          </p:stCondLst>
                                        </p:cTn>
                                        <p:tgtEl>
                                          <p:spTgt spid="9">
                                            <p:txEl>
                                              <p:pRg st="1" end="1"/>
                                            </p:txEl>
                                          </p:spTgt>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9">
                                            <p:txEl>
                                              <p:pRg st="2" end="2"/>
                                            </p:txEl>
                                          </p:spTgt>
                                        </p:tgtEl>
                                      </p:cBhvr>
                                    </p:animEffect>
                                    <p:set>
                                      <p:cBhvr>
                                        <p:cTn id="39" dur="1" fill="hold">
                                          <p:stCondLst>
                                            <p:cond delay="499"/>
                                          </p:stCondLst>
                                        </p:cTn>
                                        <p:tgtEl>
                                          <p:spTgt spid="9">
                                            <p:txEl>
                                              <p:pRg st="2" end="2"/>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11" grpId="0"/>
      <p:bldP spid="11" grpId="1"/>
      <p:bldP spid="9"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12" name="矩形 11"/>
          <p:cNvSpPr/>
          <p:nvPr/>
        </p:nvSpPr>
        <p:spPr>
          <a:xfrm>
            <a:off x="-14252" y="-26590"/>
            <a:ext cx="12175690" cy="461665"/>
          </a:xfrm>
          <a:prstGeom prst="rect">
            <a:avLst/>
          </a:prstGeom>
        </p:spPr>
        <p:txBody>
          <a:bodyPr wrap="square">
            <a:spAutoFit/>
          </a:bodyPr>
          <a:lstStyle/>
          <a:p>
            <a:pPr algn="ctr">
              <a:defRPr/>
            </a:pPr>
            <a:r>
              <a:rPr lang="zh-CN" altLang="zh-CN" b="1" dirty="0">
                <a:solidFill>
                  <a:srgbClr val="FFFF00"/>
                </a:solidFill>
                <a:latin typeface="微软雅黑" pitchFamily="34" charset="-122"/>
                <a:ea typeface="微软雅黑" pitchFamily="34" charset="-122"/>
              </a:rPr>
              <a:t>二、元素的电离能</a:t>
            </a: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5" name="矩形 14"/>
          <p:cNvSpPr/>
          <p:nvPr/>
        </p:nvSpPr>
        <p:spPr>
          <a:xfrm>
            <a:off x="406574" y="693490"/>
            <a:ext cx="11161240" cy="4259603"/>
          </a:xfrm>
          <a:prstGeom prst="rect">
            <a:avLst/>
          </a:prstGeom>
        </p:spPr>
        <p:txBody>
          <a:bodyPr wrap="square" lIns="121898" tIns="60948" rIns="121898" bIns="60948">
            <a:spAutoFit/>
          </a:bodyPr>
          <a:lstStyle/>
          <a:p>
            <a:pPr algn="just">
              <a:lnSpc>
                <a:spcPct val="16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元素第一电离能的概念与意义</a:t>
            </a:r>
            <a:endParaRPr lang="zh-CN" altLang="zh-CN" sz="1050" b="1" kern="100" dirty="0">
              <a:latin typeface="宋体"/>
              <a:cs typeface="Courier New"/>
            </a:endParaRPr>
          </a:p>
          <a:p>
            <a:pPr algn="just">
              <a:lnSpc>
                <a:spcPct val="16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概念</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原子</a:t>
            </a:r>
            <a:r>
              <a:rPr lang="zh-CN" altLang="zh-CN" sz="2800" kern="100" dirty="0">
                <a:latin typeface="Times New Roman"/>
                <a:ea typeface="华文细黑"/>
                <a:cs typeface="Times New Roman"/>
              </a:rPr>
              <a:t>失去一个电子转化</a:t>
            </a:r>
            <a:r>
              <a:rPr lang="zh-CN" altLang="zh-CN" sz="2800" kern="100" dirty="0" smtClean="0">
                <a:latin typeface="Times New Roman"/>
                <a:ea typeface="华文细黑"/>
                <a:cs typeface="Times New Roman"/>
              </a:rPr>
              <a:t>为</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正离子</a:t>
            </a:r>
            <a:r>
              <a:rPr lang="zh-CN" altLang="zh-CN" sz="2800" kern="100" dirty="0">
                <a:latin typeface="Times New Roman"/>
                <a:ea typeface="华文细黑"/>
                <a:cs typeface="Times New Roman"/>
              </a:rPr>
              <a:t>所需要</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叫做</a:t>
            </a:r>
            <a:r>
              <a:rPr lang="zh-CN" altLang="zh-CN" sz="2800" kern="100" dirty="0">
                <a:latin typeface="Times New Roman"/>
                <a:ea typeface="华文细黑"/>
                <a:cs typeface="Times New Roman"/>
              </a:rPr>
              <a:t>第一电离能。元素第一电离能符号</a:t>
            </a:r>
            <a:r>
              <a:rPr lang="zh-CN" altLang="zh-CN" sz="2800" kern="100" dirty="0" smtClean="0">
                <a:latin typeface="Times New Roman"/>
                <a:ea typeface="华文细黑"/>
                <a:cs typeface="Times New Roman"/>
              </a:rPr>
              <a:t>：</a:t>
            </a:r>
            <a:r>
              <a:rPr lang="en-US" altLang="zh-CN" sz="2800" i="1"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6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元素第一电离能的意义：可以衡量元素的原子失去一个电子</a:t>
            </a:r>
            <a:r>
              <a:rPr lang="zh-CN" altLang="zh-CN" sz="2800" kern="100" dirty="0" smtClean="0">
                <a:latin typeface="Times New Roman"/>
                <a:ea typeface="华文细黑"/>
                <a:cs typeface="Times New Roman"/>
              </a:rPr>
              <a:t>的</a:t>
            </a:r>
            <a:r>
              <a:rPr lang="en-US" altLang="zh-CN" sz="2800" kern="100" dirty="0" smtClean="0">
                <a:latin typeface="Times New Roman"/>
                <a:ea typeface="华文细黑"/>
                <a:cs typeface="Times New Roman"/>
              </a:rPr>
              <a:t>_____</a:t>
            </a:r>
            <a:endParaRPr lang="en-US" altLang="zh-CN" sz="2800" u="sng" kern="100" dirty="0" smtClean="0">
              <a:latin typeface="Times New Roman"/>
              <a:ea typeface="华文细黑"/>
              <a:cs typeface="Times New Roman"/>
            </a:endParaRPr>
          </a:p>
          <a:p>
            <a:pPr algn="just">
              <a:lnSpc>
                <a:spcPct val="160000"/>
              </a:lnSpc>
              <a:spcAft>
                <a:spcPts val="0"/>
              </a:spcAft>
            </a:pP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第一电离能数值越小，原子</a:t>
            </a:r>
            <a:r>
              <a:rPr lang="zh-CN" altLang="zh-CN" sz="2800" kern="100" dirty="0" smtClean="0">
                <a:latin typeface="Times New Roman"/>
                <a:ea typeface="华文细黑"/>
                <a:cs typeface="Times New Roman"/>
              </a:rPr>
              <a:t>越</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失去</a:t>
            </a:r>
            <a:r>
              <a:rPr lang="zh-CN" altLang="zh-CN" sz="2800" kern="100" dirty="0">
                <a:latin typeface="Times New Roman"/>
                <a:ea typeface="华文细黑"/>
                <a:cs typeface="Times New Roman"/>
              </a:rPr>
              <a:t>一个电子；第一电离能数值越大，原子</a:t>
            </a:r>
            <a:r>
              <a:rPr lang="zh-CN" altLang="zh-CN" sz="2800" kern="100" dirty="0" smtClean="0">
                <a:latin typeface="Times New Roman"/>
                <a:ea typeface="华文细黑"/>
                <a:cs typeface="Times New Roman"/>
              </a:rPr>
              <a:t>越</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失去</a:t>
            </a:r>
            <a:r>
              <a:rPr lang="zh-CN" altLang="zh-CN" sz="2800" kern="100" dirty="0">
                <a:latin typeface="Times New Roman"/>
                <a:ea typeface="华文细黑"/>
                <a:cs typeface="Times New Roman"/>
              </a:rPr>
              <a:t>一个电子。</a:t>
            </a:r>
            <a:endParaRPr lang="zh-CN" altLang="zh-CN" sz="1050" kern="100" dirty="0">
              <a:effectLst/>
              <a:latin typeface="宋体"/>
              <a:cs typeface="Courier New"/>
            </a:endParaRPr>
          </a:p>
        </p:txBody>
      </p:sp>
      <p:sp>
        <p:nvSpPr>
          <p:cNvPr id="3" name="矩形 2"/>
          <p:cNvSpPr/>
          <p:nvPr/>
        </p:nvSpPr>
        <p:spPr>
          <a:xfrm>
            <a:off x="1947346" y="1485578"/>
            <a:ext cx="269817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气态电中性基态</a:t>
            </a:r>
            <a:endParaRPr lang="zh-CN" altLang="en-US" dirty="0">
              <a:solidFill>
                <a:srgbClr val="C00000"/>
              </a:solidFill>
            </a:endParaRPr>
          </a:p>
        </p:txBody>
      </p:sp>
      <p:sp>
        <p:nvSpPr>
          <p:cNvPr id="4" name="矩形 3"/>
          <p:cNvSpPr/>
          <p:nvPr/>
        </p:nvSpPr>
        <p:spPr>
          <a:xfrm>
            <a:off x="8399462" y="1492871"/>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气态基态</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1558702" y="2176969"/>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最低能量</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9479582" y="2133650"/>
            <a:ext cx="425116"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I</a:t>
            </a:r>
            <a:r>
              <a:rPr lang="en-US" altLang="zh-CN" sz="2800" kern="100" baseline="-25000" dirty="0">
                <a:solidFill>
                  <a:srgbClr val="C00000"/>
                </a:solidFill>
                <a:latin typeface="Times New Roman"/>
                <a:ea typeface="华文细黑"/>
                <a:cs typeface="Courier New"/>
              </a:rPr>
              <a:t>1</a:t>
            </a:r>
            <a:endParaRPr lang="zh-CN" altLang="en-US" dirty="0">
              <a:solidFill>
                <a:srgbClr val="C00000"/>
              </a:solidFill>
            </a:endParaRPr>
          </a:p>
        </p:txBody>
      </p:sp>
      <p:sp>
        <p:nvSpPr>
          <p:cNvPr id="8" name="矩形 7"/>
          <p:cNvSpPr/>
          <p:nvPr/>
        </p:nvSpPr>
        <p:spPr>
          <a:xfrm>
            <a:off x="10487694" y="2868684"/>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难易</a:t>
            </a:r>
            <a:endParaRPr lang="zh-CN" altLang="en-US" sz="2800" kern="100" dirty="0">
              <a:solidFill>
                <a:srgbClr val="C00000"/>
              </a:solidFill>
              <a:latin typeface="Times New Roman"/>
              <a:ea typeface="华文细黑"/>
              <a:cs typeface="Times New Roman"/>
            </a:endParaRPr>
          </a:p>
        </p:txBody>
      </p:sp>
      <p:sp>
        <p:nvSpPr>
          <p:cNvPr id="9" name="矩形 8"/>
          <p:cNvSpPr/>
          <p:nvPr/>
        </p:nvSpPr>
        <p:spPr>
          <a:xfrm>
            <a:off x="478582" y="3554646"/>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程度</a:t>
            </a:r>
            <a:endParaRPr lang="zh-CN" altLang="en-US" sz="2800" kern="100" dirty="0">
              <a:solidFill>
                <a:srgbClr val="C00000"/>
              </a:solidFill>
              <a:latin typeface="Times New Roman"/>
              <a:ea typeface="华文细黑"/>
              <a:cs typeface="Times New Roman"/>
            </a:endParaRPr>
          </a:p>
        </p:txBody>
      </p:sp>
      <p:sp>
        <p:nvSpPr>
          <p:cNvPr id="10" name="矩形 9"/>
          <p:cNvSpPr/>
          <p:nvPr/>
        </p:nvSpPr>
        <p:spPr>
          <a:xfrm>
            <a:off x="6349330" y="3533364"/>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容易</a:t>
            </a:r>
            <a:endParaRPr lang="zh-CN" altLang="en-US" sz="2800" kern="100" dirty="0">
              <a:solidFill>
                <a:srgbClr val="C00000"/>
              </a:solidFill>
              <a:latin typeface="Times New Roman"/>
              <a:ea typeface="华文细黑"/>
              <a:cs typeface="Times New Roman"/>
            </a:endParaRPr>
          </a:p>
        </p:txBody>
      </p:sp>
      <p:sp>
        <p:nvSpPr>
          <p:cNvPr id="13" name="矩形 12"/>
          <p:cNvSpPr/>
          <p:nvPr/>
        </p:nvSpPr>
        <p:spPr>
          <a:xfrm>
            <a:off x="3421385" y="4221882"/>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难</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35378168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linds(horizontal)">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3"/>
                                        </p:tgtEl>
                                      </p:cBhvr>
                                    </p:animEffect>
                                    <p:set>
                                      <p:cBhvr>
                                        <p:cTn id="35" dur="1" fill="hold">
                                          <p:stCondLst>
                                            <p:cond delay="499"/>
                                          </p:stCondLst>
                                        </p:cTn>
                                        <p:tgtEl>
                                          <p:spTgt spid="3"/>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5"/>
                                        </p:tgtEl>
                                      </p:cBhvr>
                                    </p:animEffect>
                                    <p:set>
                                      <p:cBhvr>
                                        <p:cTn id="41" dur="1" fill="hold">
                                          <p:stCondLst>
                                            <p:cond delay="499"/>
                                          </p:stCondLst>
                                        </p:cTn>
                                        <p:tgtEl>
                                          <p:spTgt spid="5"/>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7"/>
                                        </p:tgtEl>
                                      </p:cBhvr>
                                    </p:animEffect>
                                    <p:set>
                                      <p:cBhvr>
                                        <p:cTn id="44" dur="1" fill="hold">
                                          <p:stCondLst>
                                            <p:cond delay="499"/>
                                          </p:stCondLst>
                                        </p:cTn>
                                        <p:tgtEl>
                                          <p:spTgt spid="7"/>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8"/>
                                        </p:tgtEl>
                                      </p:cBhvr>
                                    </p:animEffect>
                                    <p:set>
                                      <p:cBhvr>
                                        <p:cTn id="47" dur="1" fill="hold">
                                          <p:stCondLst>
                                            <p:cond delay="499"/>
                                          </p:stCondLst>
                                        </p:cTn>
                                        <p:tgtEl>
                                          <p:spTgt spid="8"/>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9"/>
                                        </p:tgtEl>
                                      </p:cBhvr>
                                    </p:animEffect>
                                    <p:set>
                                      <p:cBhvr>
                                        <p:cTn id="50" dur="1" fill="hold">
                                          <p:stCondLst>
                                            <p:cond delay="499"/>
                                          </p:stCondLst>
                                        </p:cTn>
                                        <p:tgtEl>
                                          <p:spTgt spid="9"/>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0"/>
                                        </p:tgtEl>
                                      </p:cBhvr>
                                    </p:animEffect>
                                    <p:set>
                                      <p:cBhvr>
                                        <p:cTn id="53" dur="1" fill="hold">
                                          <p:stCondLst>
                                            <p:cond delay="499"/>
                                          </p:stCondLst>
                                        </p:cTn>
                                        <p:tgtEl>
                                          <p:spTgt spid="10"/>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3"/>
                                        </p:tgtEl>
                                      </p:cBhvr>
                                    </p:animEffect>
                                    <p:set>
                                      <p:cBhvr>
                                        <p:cTn id="56"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3" grpId="0"/>
      <p:bldP spid="3" grpId="1"/>
      <p:bldP spid="4" grpId="0"/>
      <p:bldP spid="4" grpId="1"/>
      <p:bldP spid="5" grpId="0"/>
      <p:bldP spid="5" grpId="1"/>
      <p:bldP spid="7" grpId="0"/>
      <p:bldP spid="7" grpId="1"/>
      <p:bldP spid="8" grpId="0"/>
      <p:bldP spid="8" grpId="1"/>
      <p:bldP spid="9" grpId="0"/>
      <p:bldP spid="9" grpId="1"/>
      <p:bldP spid="10" grpId="0"/>
      <p:bldP spid="10" grpId="1"/>
      <p:bldP spid="13" grpId="0"/>
      <p:bldP spid="13"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0" name="矩形 19"/>
          <p:cNvSpPr/>
          <p:nvPr/>
        </p:nvSpPr>
        <p:spPr>
          <a:xfrm>
            <a:off x="406574" y="621482"/>
            <a:ext cx="11161240" cy="2880764"/>
          </a:xfrm>
          <a:prstGeom prst="rect">
            <a:avLst/>
          </a:prstGeom>
        </p:spPr>
        <p:txBody>
          <a:bodyPr wrap="square" lIns="121898" tIns="60948" rIns="121898" bIns="60948">
            <a:spAutoFit/>
          </a:bodyPr>
          <a:lstStyle/>
          <a:p>
            <a:pPr algn="just">
              <a:lnSpc>
                <a:spcPct val="16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气态基态一价正离子再失去一个电子成为气态基态二价正离子所需的最低能量叫做第二电离能，第三电离能和第四、第五电离能依此类推。由于原子失去电子形成离子后，若再失去电子会</a:t>
            </a:r>
            <a:r>
              <a:rPr lang="zh-CN" altLang="zh-CN" sz="2800" kern="100" dirty="0" smtClean="0">
                <a:latin typeface="Times New Roman"/>
                <a:ea typeface="华文细黑"/>
                <a:cs typeface="Times New Roman"/>
              </a:rPr>
              <a:t>更加</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因此同一原子的各级电离能之间存在如下关系：</a:t>
            </a:r>
            <a:r>
              <a:rPr lang="en-US" altLang="zh-CN" sz="2800" i="1" kern="100" dirty="0">
                <a:latin typeface="Times New Roman"/>
                <a:ea typeface="华文细黑"/>
                <a:cs typeface="Courier New"/>
              </a:rPr>
              <a:t>I</a:t>
            </a:r>
            <a:r>
              <a:rPr lang="en-US" altLang="zh-CN" sz="2800" kern="100" baseline="-25000" dirty="0">
                <a:latin typeface="Times New Roman"/>
                <a:ea typeface="华文细黑"/>
                <a:cs typeface="Courier New"/>
              </a:rPr>
              <a:t>1</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I</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I</a:t>
            </a:r>
            <a:r>
              <a:rPr lang="en-US" altLang="zh-CN" sz="2800" kern="100" baseline="-25000" dirty="0">
                <a:latin typeface="Times New Roman"/>
                <a:ea typeface="华文细黑"/>
                <a:cs typeface="Courier New"/>
              </a:rPr>
              <a:t>3</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
        <p:nvSpPr>
          <p:cNvPr id="2" name="矩形 1"/>
          <p:cNvSpPr/>
          <p:nvPr/>
        </p:nvSpPr>
        <p:spPr>
          <a:xfrm>
            <a:off x="9407574" y="2124125"/>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困难</a:t>
            </a:r>
            <a:endParaRPr lang="zh-CN" altLang="en-US" sz="2800" kern="100" dirty="0">
              <a:solidFill>
                <a:srgbClr val="C00000"/>
              </a:solidFill>
              <a:latin typeface="Times New Roman"/>
              <a:ea typeface="华文细黑"/>
              <a:cs typeface="Times New Roman"/>
            </a:endParaRPr>
          </a:p>
        </p:txBody>
      </p:sp>
      <p:sp>
        <p:nvSpPr>
          <p:cNvPr id="5" name="TextBox 4">
            <a:hlinkClick r:id="rId3" action="ppaction://hlinksldjump"/>
          </p:cNvPr>
          <p:cNvSpPr txBox="1"/>
          <p:nvPr/>
        </p:nvSpPr>
        <p:spPr>
          <a:xfrm>
            <a:off x="7885881" y="6256114"/>
            <a:ext cx="1512168" cy="461665"/>
          </a:xfrm>
          <a:prstGeom prst="rect">
            <a:avLst/>
          </a:prstGeom>
          <a:solidFill>
            <a:srgbClr val="B4C7E7"/>
          </a:solidFill>
        </p:spPr>
        <p:txBody>
          <a:bodyPr wrap="square" rtlCol="0">
            <a:spAutoFit/>
          </a:bodyPr>
          <a:lstStyle/>
          <a:p>
            <a:pPr lvl="0" algn="ctr"/>
            <a:r>
              <a:rPr lang="zh-CN" altLang="en-US" dirty="0" smtClean="0">
                <a:solidFill>
                  <a:prstClr val="white"/>
                </a:solidFill>
                <a:latin typeface="微软雅黑"/>
                <a:ea typeface="微软雅黑"/>
                <a:cs typeface="Times New Roman" panose="02020603050405020304" pitchFamily="18" charset="0"/>
              </a:rPr>
              <a:t>相关视频</a:t>
            </a:r>
            <a:endParaRPr lang="zh-CN" altLang="en-US" dirty="0">
              <a:solidFill>
                <a:prstClr val="white"/>
              </a:solidFill>
              <a:latin typeface="微软雅黑"/>
              <a:ea typeface="微软雅黑"/>
              <a:cs typeface="Times New Roman" panose="02020603050405020304" pitchFamily="18" charset="0"/>
            </a:endParaRPr>
          </a:p>
        </p:txBody>
      </p:sp>
    </p:spTree>
    <p:extLst>
      <p:ext uri="{BB962C8B-B14F-4D97-AF65-F5344CB8AC3E}">
        <p14:creationId xmlns:p14="http://schemas.microsoft.com/office/powerpoint/2010/main" val="8892707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2" grpId="0"/>
      <p:bldP spid="2" grpId="1"/>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原子的第一电离能.swf"/>
          <p:cNvPicPr>
            <a:picLocks noRot="1" noChangeAspect="1"/>
          </p:cNvPicPr>
          <p:nvPr>
            <a:videoFile r:link="rId1"/>
          </p:nvPr>
        </p:nvPicPr>
        <p:blipFill>
          <a:blip r:embed="rId3"/>
          <a:stretch>
            <a:fillRect/>
          </a:stretch>
        </p:blipFill>
        <p:spPr>
          <a:xfrm>
            <a:off x="1747543" y="168848"/>
            <a:ext cx="8693741" cy="6520305"/>
          </a:xfrm>
          <a:prstGeom prst="rect">
            <a:avLst/>
          </a:prstGeom>
        </p:spPr>
      </p:pic>
    </p:spTree>
    <p:extLst>
      <p:ext uri="{BB962C8B-B14F-4D97-AF65-F5344CB8AC3E}">
        <p14:creationId xmlns:p14="http://schemas.microsoft.com/office/powerpoint/2010/main" val="42301020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189434"/>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元素第一电离能变化规律</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第一电离能的变化趋势如下图所示：</a:t>
            </a:r>
            <a:endParaRPr lang="zh-CN" altLang="zh-CN" sz="1050" kern="100" dirty="0">
              <a:effectLst/>
              <a:latin typeface="宋体"/>
              <a:cs typeface="Courier New"/>
            </a:endParaRPr>
          </a:p>
        </p:txBody>
      </p:sp>
      <p:pic>
        <p:nvPicPr>
          <p:cNvPr id="1026" name="Picture 2" descr="35"/>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08035" y="1680975"/>
            <a:ext cx="7358319" cy="4478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57395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334566" y="162095"/>
            <a:ext cx="11161240" cy="658639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观察分析上图，总结元素第一电离能的变化规律</a:t>
            </a:r>
            <a:endParaRPr lang="zh-CN" altLang="zh-CN" sz="280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对同一周期的元素而言，从左到右，元素的第一电离能在总体上呈现</a:t>
            </a:r>
            <a:r>
              <a:rPr lang="zh-CN" altLang="zh-CN" sz="2800" kern="100" dirty="0" smtClean="0">
                <a:latin typeface="Times New Roman"/>
                <a:ea typeface="华文细黑"/>
                <a:cs typeface="Times New Roman"/>
              </a:rPr>
              <a:t>从</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到</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变化趋势，表示元素原子越来越难失去电子。</a:t>
            </a:r>
            <a:endParaRPr lang="zh-CN" altLang="zh-CN" sz="280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同主族元素，自上而下第一电离能</a:t>
            </a:r>
            <a:r>
              <a:rPr lang="zh-CN" altLang="zh-CN" sz="2800" kern="100" dirty="0" smtClean="0">
                <a:latin typeface="Times New Roman"/>
                <a:ea typeface="华文细黑"/>
                <a:cs typeface="Times New Roman"/>
              </a:rPr>
              <a:t>逐渐</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表明自上而下原子</a:t>
            </a:r>
            <a:r>
              <a:rPr lang="zh-CN" altLang="zh-CN" sz="2800" kern="100" dirty="0" smtClean="0">
                <a:latin typeface="Times New Roman"/>
                <a:ea typeface="华文细黑"/>
                <a:cs typeface="Times New Roman"/>
              </a:rPr>
              <a:t>越来越</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失去</a:t>
            </a:r>
            <a:r>
              <a:rPr lang="zh-CN" altLang="zh-CN" sz="2800" kern="100" dirty="0">
                <a:latin typeface="Times New Roman"/>
                <a:ea typeface="华文细黑"/>
                <a:cs typeface="Times New Roman"/>
              </a:rPr>
              <a:t>电子。</a:t>
            </a:r>
            <a:endParaRPr lang="zh-CN" altLang="zh-CN" sz="280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具有全充满、半充满及全空的电子构型的元素稳定性较高，其电离能</a:t>
            </a:r>
            <a:r>
              <a:rPr lang="zh-CN" altLang="zh-CN" sz="2800" kern="100" dirty="0" smtClean="0">
                <a:latin typeface="Times New Roman"/>
                <a:ea typeface="华文细黑"/>
                <a:cs typeface="Times New Roman"/>
              </a:rPr>
              <a:t>数值</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如稀有气体的电离能在同周期元素中最大，</a:t>
            </a:r>
            <a:r>
              <a:rPr lang="en-US" altLang="zh-CN" sz="2800" kern="100" dirty="0">
                <a:latin typeface="Times New Roman"/>
                <a:ea typeface="华文细黑"/>
                <a:cs typeface="Courier New"/>
              </a:rPr>
              <a:t>N</a:t>
            </a:r>
            <a:r>
              <a:rPr lang="zh-CN" altLang="zh-CN" sz="2800" kern="100" dirty="0">
                <a:latin typeface="Times New Roman"/>
                <a:ea typeface="华文细黑"/>
                <a:cs typeface="Times New Roman"/>
              </a:rPr>
              <a:t>为半充满、</a:t>
            </a:r>
            <a:r>
              <a:rPr lang="en-US" altLang="zh-CN" sz="2800" kern="100" dirty="0">
                <a:latin typeface="Times New Roman"/>
                <a:ea typeface="华文细黑"/>
                <a:cs typeface="Courier New"/>
              </a:rPr>
              <a:t>Mg</a:t>
            </a:r>
            <a:r>
              <a:rPr lang="zh-CN" altLang="zh-CN" sz="2800" kern="100" dirty="0">
                <a:latin typeface="Times New Roman"/>
                <a:ea typeface="华文细黑"/>
                <a:cs typeface="Times New Roman"/>
              </a:rPr>
              <a:t>为全充满状态，其电离能均比同周期相邻元素大</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当相邻逐级电离能突然变大时，说明其电子层发生了变化，即同一电子层中电离能相近，不同电子层中电离能有很大的差距</a:t>
            </a:r>
            <a:r>
              <a:rPr lang="zh-CN" altLang="zh-CN" sz="2800" kern="100" dirty="0" smtClean="0">
                <a:latin typeface="Times New Roman"/>
                <a:ea typeface="华文细黑"/>
                <a:cs typeface="Times New Roman"/>
              </a:rPr>
              <a:t>。</a:t>
            </a:r>
            <a:endParaRPr lang="zh-CN" altLang="zh-CN" sz="2800" kern="100" dirty="0">
              <a:effectLst/>
              <a:latin typeface="宋体"/>
              <a:cs typeface="Courier New"/>
            </a:endParaRPr>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 name="矩形 1"/>
          <p:cNvSpPr/>
          <p:nvPr/>
        </p:nvSpPr>
        <p:spPr>
          <a:xfrm>
            <a:off x="1126654" y="1529011"/>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小</a:t>
            </a:r>
            <a:endParaRPr lang="zh-CN" altLang="en-US" sz="2800" kern="100" dirty="0">
              <a:solidFill>
                <a:srgbClr val="C00000"/>
              </a:solidFill>
              <a:latin typeface="Times New Roman"/>
              <a:ea typeface="华文细黑"/>
              <a:cs typeface="Times New Roman"/>
            </a:endParaRPr>
          </a:p>
        </p:txBody>
      </p:sp>
      <p:sp>
        <p:nvSpPr>
          <p:cNvPr id="3" name="矩形 2"/>
          <p:cNvSpPr/>
          <p:nvPr/>
        </p:nvSpPr>
        <p:spPr>
          <a:xfrm>
            <a:off x="1922492" y="1529011"/>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大</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6743278" y="2167444"/>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减小</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766614" y="2791133"/>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易</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1433736" y="4102135"/>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较大</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1488478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2"/>
                                        </p:tgtEl>
                                      </p:cBhvr>
                                    </p:animEffect>
                                    <p:set>
                                      <p:cBhvr>
                                        <p:cTn id="28" dur="1" fill="hold">
                                          <p:stCondLst>
                                            <p:cond delay="499"/>
                                          </p:stCondLst>
                                        </p:cTn>
                                        <p:tgtEl>
                                          <p:spTgt spid="2"/>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3"/>
                                        </p:tgtEl>
                                      </p:cBhvr>
                                    </p:animEffect>
                                    <p:set>
                                      <p:cBhvr>
                                        <p:cTn id="31" dur="1" fill="hold">
                                          <p:stCondLst>
                                            <p:cond delay="499"/>
                                          </p:stCondLst>
                                        </p:cTn>
                                        <p:tgtEl>
                                          <p:spTgt spid="3"/>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4"/>
                                        </p:tgtEl>
                                      </p:cBhvr>
                                    </p:animEffect>
                                    <p:set>
                                      <p:cBhvr>
                                        <p:cTn id="34" dur="1" fill="hold">
                                          <p:stCondLst>
                                            <p:cond delay="499"/>
                                          </p:stCondLst>
                                        </p:cTn>
                                        <p:tgtEl>
                                          <p:spTgt spid="4"/>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5"/>
                                        </p:tgtEl>
                                      </p:cBhvr>
                                    </p:animEffect>
                                    <p:set>
                                      <p:cBhvr>
                                        <p:cTn id="37" dur="1" fill="hold">
                                          <p:stCondLst>
                                            <p:cond delay="499"/>
                                          </p:stCondLst>
                                        </p:cTn>
                                        <p:tgtEl>
                                          <p:spTgt spid="5"/>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6"/>
                                        </p:tgtEl>
                                      </p:cBhvr>
                                    </p:animEffect>
                                    <p:set>
                                      <p:cBhvr>
                                        <p:cTn id="40"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2" grpId="0"/>
      <p:bldP spid="2" grpId="1"/>
      <p:bldP spid="3" grpId="0"/>
      <p:bldP spid="3" grpId="1"/>
      <p:bldP spid="4" grpId="0"/>
      <p:bldP spid="4" grpId="1"/>
      <p:bldP spid="5" grpId="0"/>
      <p:bldP spid="5" grpId="1"/>
      <p:bldP spid="6" grpId="0"/>
      <p:bldP spid="6"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6" name="矩形 15"/>
          <p:cNvSpPr/>
          <p:nvPr/>
        </p:nvSpPr>
        <p:spPr>
          <a:xfrm>
            <a:off x="406574" y="477466"/>
            <a:ext cx="11161240" cy="5211915"/>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电离能的应用</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根据电离能数据，确定元素核外电子的排布。如</a:t>
            </a:r>
            <a:r>
              <a:rPr lang="en-US" altLang="zh-CN" sz="2800" kern="100" dirty="0">
                <a:latin typeface="Times New Roman"/>
                <a:ea typeface="华文细黑"/>
                <a:cs typeface="Courier New"/>
              </a:rPr>
              <a:t>Li</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I</a:t>
            </a:r>
            <a:r>
              <a:rPr lang="en-US" altLang="zh-CN" sz="2800" kern="100" baseline="-25000" dirty="0">
                <a:latin typeface="Times New Roman"/>
                <a:ea typeface="华文细黑"/>
                <a:cs typeface="Courier New"/>
              </a:rPr>
              <a:t>1</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I</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I</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，表明</a:t>
            </a:r>
            <a:r>
              <a:rPr lang="en-US" altLang="zh-CN" sz="2800" kern="100" dirty="0">
                <a:latin typeface="Times New Roman"/>
                <a:ea typeface="华文细黑"/>
                <a:cs typeface="Courier New"/>
              </a:rPr>
              <a:t>Li</a:t>
            </a:r>
            <a:r>
              <a:rPr lang="zh-CN" altLang="zh-CN" sz="2800" kern="100" dirty="0">
                <a:latin typeface="Times New Roman"/>
                <a:ea typeface="华文细黑"/>
                <a:cs typeface="Times New Roman"/>
              </a:rPr>
              <a:t>原子核外的三个电子排布在两个能层上</a:t>
            </a:r>
            <a:r>
              <a:rPr lang="en-US" altLang="zh-CN" sz="2800"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L</a:t>
            </a:r>
            <a:r>
              <a:rPr lang="zh-CN" altLang="zh-CN" sz="2800" kern="100" dirty="0">
                <a:latin typeface="Times New Roman"/>
                <a:ea typeface="华文细黑"/>
                <a:cs typeface="Times New Roman"/>
              </a:rPr>
              <a:t>能层</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，且最外层上只有一个电子。</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根据电离能数据，确定元素在化合物中的化合价。如</a:t>
            </a:r>
            <a:r>
              <a:rPr lang="en-US" altLang="zh-CN" sz="2800"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I</a:t>
            </a:r>
            <a:r>
              <a:rPr lang="en-US" altLang="zh-CN" sz="2800" kern="100" baseline="-25000" dirty="0">
                <a:latin typeface="Times New Roman"/>
                <a:ea typeface="华文细黑"/>
                <a:cs typeface="Courier New"/>
              </a:rPr>
              <a:t>1</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I</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I</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，表明</a:t>
            </a:r>
            <a:r>
              <a:rPr lang="en-US" altLang="zh-CN" sz="2800" kern="100" dirty="0">
                <a:latin typeface="Times New Roman"/>
                <a:ea typeface="华文细黑"/>
                <a:cs typeface="Courier New"/>
              </a:rPr>
              <a:t>K</a:t>
            </a:r>
            <a:r>
              <a:rPr lang="zh-CN" altLang="zh-CN" sz="2800" kern="100" dirty="0">
                <a:latin typeface="Times New Roman"/>
                <a:ea typeface="华文细黑"/>
                <a:cs typeface="Times New Roman"/>
              </a:rPr>
              <a:t>原子易</a:t>
            </a:r>
            <a:r>
              <a:rPr lang="zh-CN" altLang="zh-CN" sz="2800" kern="100" dirty="0" smtClean="0">
                <a:latin typeface="Times New Roman"/>
                <a:ea typeface="华文细黑"/>
                <a:cs typeface="Times New Roman"/>
              </a:rPr>
              <a:t>失去</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形成</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阳离子</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判断元素的金属性、非金属性强弱：</a:t>
            </a:r>
            <a:r>
              <a:rPr lang="en-US" altLang="zh-CN" sz="2800" i="1" kern="100" dirty="0">
                <a:latin typeface="Times New Roman"/>
                <a:ea typeface="华文细黑"/>
                <a:cs typeface="Courier New"/>
              </a:rPr>
              <a:t>I</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越大，元素</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性</a:t>
            </a:r>
            <a:r>
              <a:rPr lang="zh-CN" altLang="zh-CN" sz="2800" kern="100" dirty="0">
                <a:latin typeface="Times New Roman"/>
                <a:ea typeface="华文细黑"/>
                <a:cs typeface="Times New Roman"/>
              </a:rPr>
              <a:t>越强；</a:t>
            </a:r>
            <a:r>
              <a:rPr lang="en-US" altLang="zh-CN" sz="2800" i="1" kern="100" dirty="0">
                <a:latin typeface="Times New Roman"/>
                <a:ea typeface="华文细黑"/>
                <a:cs typeface="Courier New"/>
              </a:rPr>
              <a:t>I</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越小，元素</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性</a:t>
            </a:r>
            <a:r>
              <a:rPr lang="zh-CN" altLang="zh-CN" sz="2800" kern="100" dirty="0">
                <a:latin typeface="Times New Roman"/>
                <a:ea typeface="华文细黑"/>
                <a:cs typeface="Times New Roman"/>
              </a:rPr>
              <a:t>越强。</a:t>
            </a:r>
            <a:endParaRPr lang="zh-CN" altLang="zh-CN" sz="1050" kern="100" dirty="0">
              <a:effectLst/>
              <a:latin typeface="宋体"/>
              <a:cs typeface="Courier New"/>
            </a:endParaRPr>
          </a:p>
        </p:txBody>
      </p:sp>
      <p:sp>
        <p:nvSpPr>
          <p:cNvPr id="2" name="矩形 1"/>
          <p:cNvSpPr/>
          <p:nvPr/>
        </p:nvSpPr>
        <p:spPr>
          <a:xfrm>
            <a:off x="3250113" y="3746401"/>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一个电子</a:t>
            </a:r>
            <a:endParaRPr lang="zh-CN" altLang="en-US" sz="2800" kern="100" dirty="0">
              <a:solidFill>
                <a:srgbClr val="C00000"/>
              </a:solidFill>
              <a:latin typeface="Times New Roman"/>
              <a:ea typeface="华文细黑"/>
              <a:cs typeface="Times New Roman"/>
            </a:endParaRPr>
          </a:p>
        </p:txBody>
      </p:sp>
      <p:sp>
        <p:nvSpPr>
          <p:cNvPr id="3" name="矩形 2"/>
          <p:cNvSpPr/>
          <p:nvPr/>
        </p:nvSpPr>
        <p:spPr>
          <a:xfrm>
            <a:off x="5375126" y="3770670"/>
            <a:ext cx="1082348"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Times New Roman"/>
              </a:rPr>
              <a:t>1</a:t>
            </a:r>
            <a:r>
              <a:rPr lang="zh-CN" altLang="zh-CN" sz="2800" kern="100" dirty="0">
                <a:solidFill>
                  <a:srgbClr val="C00000"/>
                </a:solidFill>
                <a:latin typeface="Times New Roman"/>
                <a:ea typeface="华文细黑"/>
                <a:cs typeface="Times New Roman"/>
              </a:rPr>
              <a:t>价</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8874943" y="4423048"/>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非金属</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2854846" y="5057289"/>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金属</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19658850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
                                        </p:tgtEl>
                                      </p:cBhvr>
                                    </p:animEffect>
                                    <p:set>
                                      <p:cBhvr>
                                        <p:cTn id="23" dur="1" fill="hold">
                                          <p:stCondLst>
                                            <p:cond delay="499"/>
                                          </p:stCondLst>
                                        </p:cTn>
                                        <p:tgtEl>
                                          <p:spTgt spid="2"/>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3"/>
                                        </p:tgtEl>
                                      </p:cBhvr>
                                    </p:animEffect>
                                    <p:set>
                                      <p:cBhvr>
                                        <p:cTn id="26" dur="1" fill="hold">
                                          <p:stCondLst>
                                            <p:cond delay="499"/>
                                          </p:stCondLst>
                                        </p:cTn>
                                        <p:tgtEl>
                                          <p:spTgt spid="3"/>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4"/>
                                        </p:tgtEl>
                                      </p:cBhvr>
                                    </p:animEffect>
                                    <p:set>
                                      <p:cBhvr>
                                        <p:cTn id="29" dur="1" fill="hold">
                                          <p:stCondLst>
                                            <p:cond delay="499"/>
                                          </p:stCondLst>
                                        </p:cTn>
                                        <p:tgtEl>
                                          <p:spTgt spid="4"/>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5"/>
                                        </p:tgtEl>
                                      </p:cBhvr>
                                    </p:animEffect>
                                    <p:set>
                                      <p:cBhvr>
                                        <p:cTn id="3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2" grpId="0"/>
      <p:bldP spid="2" grpId="1"/>
      <p:bldP spid="3" grpId="0"/>
      <p:bldP spid="3" grpId="1"/>
      <p:bldP spid="4" grpId="0"/>
      <p:bldP spid="4" grpId="1"/>
      <p:bldP spid="5" grpId="0"/>
      <p:bldP spid="5"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64" y="405458"/>
            <a:ext cx="2333534" cy="668428"/>
            <a:chOff x="164" y="341996"/>
            <a:chExt cx="2333534" cy="668428"/>
          </a:xfrm>
        </p:grpSpPr>
        <p:sp>
          <p:nvSpPr>
            <p:cNvPr id="8" name="五边形 7"/>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9" name="燕尾形 8"/>
            <p:cNvSpPr/>
            <p:nvPr/>
          </p:nvSpPr>
          <p:spPr>
            <a:xfrm>
              <a:off x="262558" y="501558"/>
              <a:ext cx="2037820" cy="495548"/>
            </a:xfrm>
            <a:prstGeom prst="chevron">
              <a:avLst>
                <a:gd name="adj" fmla="val 36111"/>
              </a:avLst>
            </a:prstGeom>
            <a:solidFill>
              <a:srgbClr val="7BC14A"/>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0" name="矩形 9"/>
            <p:cNvSpPr/>
            <p:nvPr/>
          </p:nvSpPr>
          <p:spPr>
            <a:xfrm>
              <a:off x="245466" y="341996"/>
              <a:ext cx="2088232" cy="668428"/>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sz="2800" b="1" kern="100" dirty="0" smtClean="0">
                  <a:solidFill>
                    <a:schemeClr val="bg1"/>
                  </a:solidFill>
                  <a:latin typeface="宋体"/>
                  <a:cs typeface="Courier New"/>
                </a:rPr>
                <a:t>归纳总结</a:t>
              </a:r>
              <a:endParaRPr lang="zh-CN" altLang="en-US" sz="2800" b="1" kern="100" dirty="0">
                <a:solidFill>
                  <a:schemeClr val="bg1"/>
                </a:solidFill>
                <a:latin typeface="宋体"/>
                <a:cs typeface="Courier New"/>
              </a:endParaRPr>
            </a:p>
          </p:txBody>
        </p:sp>
      </p:grpSp>
      <p:sp>
        <p:nvSpPr>
          <p:cNvPr id="11" name="矩形 10"/>
          <p:cNvSpPr/>
          <p:nvPr/>
        </p:nvSpPr>
        <p:spPr>
          <a:xfrm>
            <a:off x="406574" y="837506"/>
            <a:ext cx="11161240" cy="2708410"/>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0000FF"/>
                </a:solidFill>
                <a:latin typeface="Times New Roman"/>
                <a:ea typeface="华文细黑"/>
                <a:cs typeface="Times New Roman"/>
              </a:rPr>
              <a:t>电离能的变化规律</a:t>
            </a:r>
            <a:endParaRPr lang="zh-CN" altLang="zh-CN" sz="1050" b="1" kern="100" dirty="0">
              <a:solidFill>
                <a:srgbClr val="0000FF"/>
              </a:solidFill>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电离能数值的大小主要取决于原子</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及</a:t>
            </a:r>
            <a:r>
              <a:rPr lang="zh-CN" altLang="zh-CN" sz="2800" kern="100" dirty="0">
                <a:latin typeface="Times New Roman"/>
                <a:ea typeface="华文细黑"/>
                <a:cs typeface="Times New Roman"/>
              </a:rPr>
              <a:t>原子</a:t>
            </a:r>
            <a:r>
              <a:rPr lang="zh-CN" altLang="zh-CN" sz="2800" kern="100" dirty="0" smtClean="0">
                <a:latin typeface="Times New Roman"/>
                <a:ea typeface="华文细黑"/>
                <a:cs typeface="Times New Roman"/>
              </a:rPr>
              <a:t>的</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第一电离能的变化规律</a:t>
            </a:r>
            <a:endParaRPr lang="zh-CN" altLang="zh-CN" sz="1050" kern="100" dirty="0">
              <a:effectLst/>
              <a:latin typeface="宋体"/>
              <a:cs typeface="Courier New"/>
            </a:endParaRPr>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 name="矩形 1"/>
          <p:cNvSpPr/>
          <p:nvPr/>
        </p:nvSpPr>
        <p:spPr>
          <a:xfrm>
            <a:off x="6527254" y="1576636"/>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核电荷数</a:t>
            </a:r>
            <a:endParaRPr lang="zh-CN" altLang="en-US" sz="2800" kern="100" dirty="0">
              <a:solidFill>
                <a:srgbClr val="C00000"/>
              </a:solidFill>
              <a:latin typeface="Times New Roman"/>
              <a:ea typeface="华文细黑"/>
              <a:cs typeface="Times New Roman"/>
            </a:endParaRPr>
          </a:p>
        </p:txBody>
      </p:sp>
      <p:sp>
        <p:nvSpPr>
          <p:cNvPr id="3" name="矩形 2"/>
          <p:cNvSpPr/>
          <p:nvPr/>
        </p:nvSpPr>
        <p:spPr>
          <a:xfrm>
            <a:off x="8471470" y="1555354"/>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原子半径</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470989" y="2205658"/>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电子构型</a:t>
            </a:r>
            <a:endParaRPr lang="zh-CN" altLang="en-US" sz="2800" kern="100" dirty="0">
              <a:solidFill>
                <a:srgbClr val="C00000"/>
              </a:solidFill>
              <a:latin typeface="Times New Roman"/>
              <a:ea typeface="华文细黑"/>
              <a:cs typeface="Times New Roman"/>
            </a:endParaRPr>
          </a:p>
        </p:txBody>
      </p:sp>
      <p:pic>
        <p:nvPicPr>
          <p:cNvPr id="2050" name="Picture 2" descr="W20"/>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35171" y="3605687"/>
            <a:ext cx="8704047" cy="2233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96293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2"/>
                                        </p:tgtEl>
                                      </p:cBhvr>
                                    </p:animEffect>
                                    <p:set>
                                      <p:cBhvr>
                                        <p:cTn id="18" dur="1" fill="hold">
                                          <p:stCondLst>
                                            <p:cond delay="499"/>
                                          </p:stCondLst>
                                        </p:cTn>
                                        <p:tgtEl>
                                          <p:spTgt spid="2"/>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3"/>
                                        </p:tgtEl>
                                      </p:cBhvr>
                                    </p:animEffect>
                                    <p:set>
                                      <p:cBhvr>
                                        <p:cTn id="21" dur="1" fill="hold">
                                          <p:stCondLst>
                                            <p:cond delay="499"/>
                                          </p:stCondLst>
                                        </p:cTn>
                                        <p:tgtEl>
                                          <p:spTgt spid="3"/>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4"/>
                                        </p:tgtEl>
                                      </p:cBhvr>
                                    </p:animEffect>
                                    <p:set>
                                      <p:cBhvr>
                                        <p:cTn id="24"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2" grpId="0"/>
      <p:bldP spid="2" grpId="1"/>
      <p:bldP spid="3" grpId="0"/>
      <p:bldP spid="3" grpId="1"/>
      <p:bldP spid="4" grpId="0"/>
      <p:bldP spid="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06574" y="1348820"/>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下列有关电离能的说法，正确的是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第一电离能越大的原子失电子的能力越强</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第一电离能是元素的原子失去核外第一个电子需要的能量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同一周期中，主族元素原子第一电离能从左到右越来越大</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可通过一种元素各级电离能的数值，判断元素可能的化合价</a:t>
            </a:r>
            <a:endParaRPr lang="zh-CN" altLang="zh-CN" sz="1050" kern="100" dirty="0">
              <a:effectLst/>
              <a:latin typeface="宋体"/>
              <a:cs typeface="Courier New"/>
            </a:endParaRPr>
          </a:p>
        </p:txBody>
      </p:sp>
      <p:sp>
        <p:nvSpPr>
          <p:cNvPr id="6" name="TextBox 5"/>
          <p:cNvSpPr txBox="1"/>
          <p:nvPr/>
        </p:nvSpPr>
        <p:spPr>
          <a:xfrm>
            <a:off x="298562" y="3941108"/>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grpSp>
        <p:nvGrpSpPr>
          <p:cNvPr id="11" name="组合 10"/>
          <p:cNvGrpSpPr/>
          <p:nvPr/>
        </p:nvGrpSpPr>
        <p:grpSpPr>
          <a:xfrm>
            <a:off x="164" y="618580"/>
            <a:ext cx="2333534" cy="693307"/>
            <a:chOff x="164" y="341996"/>
            <a:chExt cx="2333534" cy="693307"/>
          </a:xfrm>
        </p:grpSpPr>
        <p:sp>
          <p:nvSpPr>
            <p:cNvPr id="12" name="五边形 11"/>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3" name="燕尾形 12"/>
            <p:cNvSpPr/>
            <p:nvPr/>
          </p:nvSpPr>
          <p:spPr>
            <a:xfrm>
              <a:off x="262558" y="501558"/>
              <a:ext cx="2037820"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矩形 15"/>
            <p:cNvSpPr/>
            <p:nvPr/>
          </p:nvSpPr>
          <p:spPr>
            <a:xfrm>
              <a:off x="245466" y="341996"/>
              <a:ext cx="2088232" cy="693307"/>
            </a:xfrm>
            <a:prstGeom prst="rect">
              <a:avLst/>
            </a:prstGeom>
          </p:spPr>
          <p:txBody>
            <a:bodyPr wrap="square" lIns="121898" tIns="60948" rIns="121898" bIns="60948">
              <a:spAutoFit/>
            </a:bodyPr>
            <a:lstStyle/>
            <a:p>
              <a:pPr algn="ctr">
                <a:lnSpc>
                  <a:spcPct val="150000"/>
                </a:lnSpc>
                <a:tabLst>
                  <a:tab pos="1890395" algn="l"/>
                </a:tabLst>
                <a:defRPr/>
              </a:pPr>
              <a:r>
                <a:rPr lang="zh-CN" altLang="en-US" sz="2800" b="1" kern="100" dirty="0">
                  <a:solidFill>
                    <a:schemeClr val="bg1"/>
                  </a:solidFill>
                  <a:latin typeface="宋体"/>
                  <a:cs typeface="Courier New"/>
                </a:rPr>
                <a:t>活学活用</a:t>
              </a:r>
            </a:p>
          </p:txBody>
        </p:sp>
      </p:gr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5" name="TextBox 14">
            <a:hlinkClick r:id="rId2"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Tree>
    <p:extLst>
      <p:ext uri="{BB962C8B-B14F-4D97-AF65-F5344CB8AC3E}">
        <p14:creationId xmlns:p14="http://schemas.microsoft.com/office/powerpoint/2010/main" val="16506148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6" grpId="0"/>
      <p:bldP spid="6"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1463063" y="1629594"/>
            <a:ext cx="9264286" cy="3532827"/>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dirty="0"/>
          </a:p>
        </p:txBody>
      </p:sp>
      <p:sp>
        <p:nvSpPr>
          <p:cNvPr id="3" name="矩形 2"/>
          <p:cNvSpPr/>
          <p:nvPr/>
        </p:nvSpPr>
        <p:spPr>
          <a:xfrm>
            <a:off x="1741133" y="1689627"/>
            <a:ext cx="8708147" cy="3382977"/>
          </a:xfrm>
          <a:prstGeom prst="rect">
            <a:avLst/>
          </a:prstGeom>
        </p:spPr>
        <p:txBody>
          <a:bodyPr>
            <a:spAutoFit/>
          </a:bodyPr>
          <a:lstStyle/>
          <a:p>
            <a:pPr lvl="0">
              <a:lnSpc>
                <a:spcPts val="5500"/>
              </a:lnSpc>
            </a:pPr>
            <a:r>
              <a:rPr lang="zh-CN" altLang="en-US" sz="2800" b="1" kern="100" dirty="0" smtClean="0">
                <a:solidFill>
                  <a:srgbClr val="0000FF"/>
                </a:solidFill>
                <a:latin typeface="微软雅黑"/>
                <a:ea typeface="微软雅黑"/>
                <a:cs typeface="Courier New"/>
              </a:rPr>
              <a:t>目标</a:t>
            </a:r>
            <a:r>
              <a:rPr lang="zh-CN" altLang="en-US" sz="2800" b="1" kern="100" dirty="0">
                <a:solidFill>
                  <a:srgbClr val="0000FF"/>
                </a:solidFill>
                <a:latin typeface="微软雅黑"/>
                <a:ea typeface="微软雅黑"/>
                <a:cs typeface="Courier New"/>
              </a:rPr>
              <a:t>定位</a:t>
            </a:r>
            <a:endParaRPr lang="zh-CN" altLang="zh-CN" sz="2800" b="1" kern="100" dirty="0">
              <a:solidFill>
                <a:srgbClr val="0000FF"/>
              </a:solidFill>
              <a:latin typeface="微软雅黑"/>
              <a:ea typeface="微软雅黑"/>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能描述电离能的含义。</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熟知元素原子半径及元素第一电离能的周期性变化。</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能熟练比较微粒半径大小，能用电离能说明元素的某些性质。</a:t>
            </a:r>
            <a:endParaRPr lang="zh-CN" altLang="zh-CN" sz="1050" kern="100" dirty="0">
              <a:effectLst/>
              <a:latin typeface="宋体"/>
              <a:cs typeface="Courier New"/>
            </a:endParaRPr>
          </a:p>
        </p:txBody>
      </p:sp>
    </p:spTree>
    <p:extLst>
      <p:ext uri="{BB962C8B-B14F-4D97-AF65-F5344CB8AC3E}">
        <p14:creationId xmlns:p14="http://schemas.microsoft.com/office/powerpoint/2010/main" val="29838261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70699" y="621482"/>
            <a:ext cx="10832990" cy="32729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第一电离能是气态电中性原子失去核外第一个电子需要的能量</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宋体"/>
                <a:ea typeface="华文细黑"/>
                <a:cs typeface="Times New Roman"/>
              </a:rPr>
              <a:t>②</a:t>
            </a:r>
            <a:r>
              <a:rPr lang="zh-CN" altLang="zh-CN" sz="2800" kern="100" dirty="0">
                <a:latin typeface="Times New Roman"/>
                <a:ea typeface="华文细黑"/>
                <a:cs typeface="Times New Roman"/>
              </a:rPr>
              <a:t>元素原子的第一电离能越大，表示该元素的原子越难失去电子</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宋体"/>
                <a:ea typeface="华文细黑"/>
                <a:cs typeface="Times New Roman"/>
              </a:rPr>
              <a:t>③</a:t>
            </a:r>
            <a:r>
              <a:rPr lang="zh-CN" altLang="zh-CN" sz="2800" kern="100" dirty="0">
                <a:latin typeface="Times New Roman"/>
                <a:ea typeface="华文细黑"/>
                <a:cs typeface="Times New Roman"/>
              </a:rPr>
              <a:t>从总的变化趋势上看，同一周期中元素的第一电离能从左到右逐渐增大，但有反常，如</a:t>
            </a:r>
            <a:r>
              <a:rPr lang="en-US" altLang="zh-CN" sz="2800" i="1" kern="100" dirty="0">
                <a:latin typeface="Times New Roman"/>
                <a:ea typeface="华文细黑"/>
                <a:cs typeface="Courier New"/>
              </a:rPr>
              <a:t>I</a:t>
            </a:r>
            <a:r>
              <a:rPr lang="en-US" altLang="zh-CN" sz="2800" kern="100" baseline="-25000" dirty="0">
                <a:latin typeface="Times New Roman"/>
                <a:ea typeface="华文细黑"/>
                <a:cs typeface="Courier New"/>
              </a:rPr>
              <a:t>1</a:t>
            </a:r>
            <a:r>
              <a:rPr lang="en-US" altLang="zh-CN" sz="2800" kern="100" dirty="0">
                <a:latin typeface="Times New Roman"/>
                <a:ea typeface="华文细黑"/>
                <a:cs typeface="Courier New"/>
              </a:rPr>
              <a:t>(N)&gt;</a:t>
            </a:r>
            <a:r>
              <a:rPr lang="en-US" altLang="zh-CN" sz="2800" i="1" kern="100" dirty="0">
                <a:latin typeface="Times New Roman"/>
                <a:ea typeface="华文细黑"/>
                <a:cs typeface="Courier New"/>
              </a:rPr>
              <a:t>I</a:t>
            </a:r>
            <a:r>
              <a:rPr lang="en-US" altLang="zh-CN" sz="2800" kern="100" baseline="-25000" dirty="0">
                <a:latin typeface="Times New Roman"/>
                <a:ea typeface="华文细黑"/>
                <a:cs typeface="Courier New"/>
              </a:rPr>
              <a:t>1</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8294839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117426"/>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元素</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的各级电离能数据如下：</a:t>
            </a:r>
            <a:endParaRPr lang="zh-CN" altLang="zh-CN" sz="1050" kern="100" dirty="0">
              <a:effectLst/>
              <a:latin typeface="宋体"/>
              <a:cs typeface="Courier New"/>
            </a:endParaRP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3" name="TextBox 12"/>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graphicFrame>
        <p:nvGraphicFramePr>
          <p:cNvPr id="3" name="表格 2"/>
          <p:cNvGraphicFramePr>
            <a:graphicFrameLocks noGrp="1"/>
          </p:cNvGraphicFramePr>
          <p:nvPr>
            <p:extLst>
              <p:ext uri="{D42A27DB-BD31-4B8C-83A1-F6EECF244321}">
                <p14:modId xmlns:p14="http://schemas.microsoft.com/office/powerpoint/2010/main" val="853294362"/>
              </p:ext>
            </p:extLst>
          </p:nvPr>
        </p:nvGraphicFramePr>
        <p:xfrm>
          <a:off x="946634" y="981523"/>
          <a:ext cx="10081121" cy="1872207"/>
        </p:xfrm>
        <a:graphic>
          <a:graphicData uri="http://schemas.openxmlformats.org/drawingml/2006/table">
            <a:tbl>
              <a:tblPr/>
              <a:tblGrid>
                <a:gridCol w="1906713"/>
                <a:gridCol w="1066618"/>
                <a:gridCol w="1329148"/>
                <a:gridCol w="1329148"/>
                <a:gridCol w="1476164"/>
                <a:gridCol w="1486665"/>
                <a:gridCol w="1486665"/>
              </a:tblGrid>
              <a:tr h="864095">
                <a:tc>
                  <a:txBody>
                    <a:bodyPr/>
                    <a:lstStyle/>
                    <a:p>
                      <a:pPr algn="ctr">
                        <a:lnSpc>
                          <a:spcPct val="150000"/>
                        </a:lnSpc>
                        <a:spcAft>
                          <a:spcPts val="0"/>
                        </a:spcAft>
                      </a:pPr>
                      <a:r>
                        <a:rPr lang="en-US" sz="2800" kern="100">
                          <a:effectLst/>
                          <a:latin typeface="Times New Roman"/>
                          <a:ea typeface="华文细黑"/>
                          <a:cs typeface="Courier New"/>
                        </a:rPr>
                        <a:t> </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a:lnSpc>
                          <a:spcPct val="150000"/>
                        </a:lnSpc>
                        <a:spcAft>
                          <a:spcPts val="0"/>
                        </a:spcAft>
                      </a:pPr>
                      <a:r>
                        <a:rPr lang="en-US" sz="2800" i="1" kern="100">
                          <a:effectLst/>
                          <a:latin typeface="Times New Roman"/>
                          <a:ea typeface="华文细黑"/>
                          <a:cs typeface="Courier New"/>
                        </a:rPr>
                        <a:t>I</a:t>
                      </a:r>
                      <a:r>
                        <a:rPr lang="en-US" sz="2800" kern="100" baseline="-25000">
                          <a:effectLst/>
                          <a:latin typeface="Times New Roman"/>
                          <a:ea typeface="华文细黑"/>
                          <a:cs typeface="Courier New"/>
                        </a:rPr>
                        <a:t>1</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a:effectLst/>
                          <a:latin typeface="Times New Roman"/>
                          <a:ea typeface="华文细黑"/>
                          <a:cs typeface="Courier New"/>
                        </a:rPr>
                        <a:t>I</a:t>
                      </a:r>
                      <a:r>
                        <a:rPr lang="en-US" sz="2800" kern="100" baseline="-25000">
                          <a:effectLst/>
                          <a:latin typeface="Times New Roman"/>
                          <a:ea typeface="华文细黑"/>
                          <a:cs typeface="Courier New"/>
                        </a:rPr>
                        <a:t>2</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a:effectLst/>
                          <a:latin typeface="Times New Roman"/>
                          <a:ea typeface="华文细黑"/>
                          <a:cs typeface="Courier New"/>
                        </a:rPr>
                        <a:t>I</a:t>
                      </a:r>
                      <a:r>
                        <a:rPr lang="en-US" sz="2800" kern="100" baseline="-25000">
                          <a:effectLst/>
                          <a:latin typeface="Times New Roman"/>
                          <a:ea typeface="华文细黑"/>
                          <a:cs typeface="Courier New"/>
                        </a:rPr>
                        <a:t>3</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a:effectLst/>
                          <a:latin typeface="Times New Roman"/>
                          <a:ea typeface="华文细黑"/>
                          <a:cs typeface="Courier New"/>
                        </a:rPr>
                        <a:t>I</a:t>
                      </a:r>
                      <a:r>
                        <a:rPr lang="en-US" sz="2800" kern="100" baseline="-25000">
                          <a:effectLst/>
                          <a:latin typeface="Times New Roman"/>
                          <a:ea typeface="华文细黑"/>
                          <a:cs typeface="Courier New"/>
                        </a:rPr>
                        <a:t>4</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a:effectLst/>
                          <a:latin typeface="Times New Roman"/>
                          <a:ea typeface="华文细黑"/>
                          <a:cs typeface="Courier New"/>
                        </a:rPr>
                        <a:t>I</a:t>
                      </a:r>
                      <a:r>
                        <a:rPr lang="en-US" sz="2800" kern="100" baseline="-25000">
                          <a:effectLst/>
                          <a:latin typeface="Times New Roman"/>
                          <a:ea typeface="华文细黑"/>
                          <a:cs typeface="Courier New"/>
                        </a:rPr>
                        <a:t>5</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a:effectLst/>
                          <a:latin typeface="Times New Roman"/>
                          <a:ea typeface="华文细黑"/>
                          <a:cs typeface="Courier New"/>
                        </a:rPr>
                        <a:t>I</a:t>
                      </a:r>
                      <a:r>
                        <a:rPr lang="en-US" sz="2800" kern="100" baseline="-25000">
                          <a:effectLst/>
                          <a:latin typeface="Times New Roman"/>
                          <a:ea typeface="华文细黑"/>
                          <a:cs typeface="Courier New"/>
                        </a:rPr>
                        <a:t>6</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08112">
                <a:tc>
                  <a:txBody>
                    <a:bodyPr/>
                    <a:lstStyle/>
                    <a:p>
                      <a:pPr algn="ctr">
                        <a:lnSpc>
                          <a:spcPct val="150000"/>
                        </a:lnSpc>
                        <a:spcAft>
                          <a:spcPts val="0"/>
                        </a:spcAft>
                      </a:pPr>
                      <a:r>
                        <a:rPr lang="en-US" sz="2800" i="1" kern="100">
                          <a:effectLst/>
                          <a:latin typeface="Times New Roman"/>
                          <a:ea typeface="华文细黑"/>
                          <a:cs typeface="Courier New"/>
                        </a:rPr>
                        <a:t>I</a:t>
                      </a:r>
                      <a:r>
                        <a:rPr lang="en-US" sz="2800" kern="100">
                          <a:effectLst/>
                          <a:latin typeface="Times New Roman"/>
                          <a:ea typeface="华文细黑"/>
                          <a:cs typeface="Courier New"/>
                        </a:rPr>
                        <a:t>/kJ·mol</a:t>
                      </a:r>
                      <a:r>
                        <a:rPr lang="zh-CN" sz="2800" kern="100" baseline="30000">
                          <a:effectLst/>
                          <a:latin typeface="Times New Roman"/>
                          <a:ea typeface="华文细黑"/>
                          <a:cs typeface="Times New Roman"/>
                        </a:rPr>
                        <a:t>－</a:t>
                      </a:r>
                      <a:r>
                        <a:rPr lang="en-US" sz="2800" kern="100" baseline="30000">
                          <a:effectLst/>
                          <a:latin typeface="Times New Roman"/>
                          <a:ea typeface="华文细黑"/>
                          <a:cs typeface="Courier New"/>
                        </a:rPr>
                        <a:t>1</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578</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1 817</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2 745</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11 578</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14 831</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Times New Roman"/>
                          <a:ea typeface="华文细黑"/>
                          <a:cs typeface="Courier New"/>
                        </a:rPr>
                        <a:t>18 378</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 name="矩形 8"/>
          <p:cNvSpPr/>
          <p:nvPr/>
        </p:nvSpPr>
        <p:spPr>
          <a:xfrm>
            <a:off x="406574" y="2959959"/>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则元素</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的常见价态是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  </a:t>
            </a:r>
            <a:r>
              <a:rPr lang="en-US" altLang="zh-CN" sz="2800" kern="100" dirty="0" smtClean="0">
                <a:latin typeface="Times New Roman"/>
                <a:ea typeface="华文细黑"/>
                <a:cs typeface="Courier New"/>
              </a:rPr>
              <a:t>		C</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endParaRPr lang="zh-CN" altLang="zh-CN" sz="1050" kern="100" dirty="0">
              <a:effectLst/>
              <a:latin typeface="宋体"/>
              <a:cs typeface="Courier New"/>
            </a:endParaRPr>
          </a:p>
        </p:txBody>
      </p:sp>
      <p:sp>
        <p:nvSpPr>
          <p:cNvPr id="11" name="TextBox 10"/>
          <p:cNvSpPr txBox="1"/>
          <p:nvPr/>
        </p:nvSpPr>
        <p:spPr>
          <a:xfrm>
            <a:off x="5195106" y="3573810"/>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2" name="矩形 11"/>
          <p:cNvSpPr/>
          <p:nvPr/>
        </p:nvSpPr>
        <p:spPr>
          <a:xfrm>
            <a:off x="406574" y="4329853"/>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对比表中电离能数据可知，</a:t>
            </a:r>
            <a:r>
              <a:rPr lang="en-US" altLang="zh-CN" sz="2800" i="1" kern="100" dirty="0">
                <a:latin typeface="Times New Roman"/>
                <a:ea typeface="华文细黑"/>
                <a:cs typeface="Courier New"/>
              </a:rPr>
              <a:t>I</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I</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I</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电离能数值相对较小，至</a:t>
            </a:r>
            <a:r>
              <a:rPr lang="en-US" altLang="zh-CN" sz="2800" i="1" kern="100" dirty="0">
                <a:latin typeface="Times New Roman"/>
                <a:ea typeface="华文细黑"/>
                <a:cs typeface="Courier New"/>
              </a:rPr>
              <a:t>I</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数值突然增大，说明元素</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的原子中，有</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个电子容易失去，因此，该元素的常见化合价为＋</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3502127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3" restart="whenNotActive" fill="hold" evtFilter="cancelBubble" nodeType="interactiveSeq">
                <p:stCondLst>
                  <p:cond evt="onClick" delay="0">
                    <p:tgtEl>
                      <p:spTgt spid="13"/>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linds(horizontal)">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2"/>
                                        </p:tgtEl>
                                      </p:cBhvr>
                                    </p:animEffect>
                                    <p:set>
                                      <p:cBhvr>
                                        <p:cTn id="23"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11" grpId="0"/>
      <p:bldP spid="11" grpId="1"/>
      <p:bldP spid="12" grpId="0"/>
      <p:bldP spid="12"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586716" y="-26590"/>
            <a:ext cx="2108746" cy="880109"/>
            <a:chOff x="11613" y="920823"/>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9" name="TextBox 8"/>
            <p:cNvSpPr txBox="1"/>
            <p:nvPr userDrawn="1"/>
          </p:nvSpPr>
          <p:spPr>
            <a:xfrm>
              <a:off x="88994" y="1059225"/>
              <a:ext cx="1202958" cy="461665"/>
            </a:xfrm>
            <a:prstGeom prst="rect">
              <a:avLst/>
            </a:prstGeom>
            <a:noFill/>
          </p:spPr>
          <p:txBody>
            <a:bodyPr wrap="square" rtlCol="0">
              <a:spAutoFit/>
            </a:bodyPr>
            <a:lstStyle/>
            <a:p>
              <a:pPr>
                <a:spcAft>
                  <a:spcPts val="0"/>
                </a:spcAft>
                <a:defRPr/>
              </a:pPr>
              <a:r>
                <a:rPr lang="zh-CN" altLang="en-US" sz="3000" dirty="0">
                  <a:solidFill>
                    <a:schemeClr val="bg1"/>
                  </a:solidFill>
                  <a:latin typeface="黑体" panose="02010600030101010101" pitchFamily="2" charset="-122"/>
                  <a:ea typeface="黑体" panose="02010600030101010101" pitchFamily="2" charset="-122"/>
                </a:rPr>
                <a:t>学习小结</a:t>
              </a:r>
              <a:endParaRPr lang="zh-CN" altLang="zh-CN" sz="3000" dirty="0">
                <a:solidFill>
                  <a:schemeClr val="bg1"/>
                </a:solidFill>
                <a:latin typeface="黑体" panose="02010600030101010101" pitchFamily="2" charset="-122"/>
                <a:ea typeface="黑体" panose="02010600030101010101" pitchFamily="2" charset="-122"/>
              </a:endParaRPr>
            </a:p>
          </p:txBody>
        </p:sp>
      </p:grpSp>
      <p:sp>
        <p:nvSpPr>
          <p:cNvPr id="6" name="矩形 5"/>
          <p:cNvSpPr/>
          <p:nvPr/>
        </p:nvSpPr>
        <p:spPr>
          <a:xfrm>
            <a:off x="406574" y="1053530"/>
            <a:ext cx="11161240" cy="391925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微粒半径大小是电子的能层数和核电荷数共同作用的结果，电子的能层数增多，使微粒半径增大，核电荷数增多，微粒半径减小。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元素的第一电离能的大小反映了原子失去电子的难易程度。一般情况下，第一电离能越小，越易失电子，金属性越强，非金属性越弱；第一电离能越大，越难失电子，金属性越弱，非金属性越强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提醒：元素为全充满、半充满及全空电子构型的具有特殊性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pic>
        <p:nvPicPr>
          <p:cNvPr id="10" name="图片 9">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extLst>
      <p:ext uri="{BB962C8B-B14F-4D97-AF65-F5344CB8AC3E}">
        <p14:creationId xmlns:p14="http://schemas.microsoft.com/office/powerpoint/2010/main" val="40913377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765355" y="3014296"/>
            <a:ext cx="2659702" cy="830997"/>
          </a:xfrm>
          <a:prstGeom prst="rect">
            <a:avLst/>
          </a:prstGeom>
        </p:spPr>
        <p:txBody>
          <a:bodyPr wrap="none">
            <a:spAutoFit/>
          </a:bodyPr>
          <a:lstStyle/>
          <a:p>
            <a:pPr algn="ctr">
              <a:spcAft>
                <a:spcPts val="0"/>
              </a:spcAft>
            </a:pPr>
            <a:r>
              <a:rPr lang="zh-CN" altLang="en-US" sz="4800" b="1" dirty="0">
                <a:solidFill>
                  <a:schemeClr val="bg1"/>
                </a:solidFill>
                <a:latin typeface="+mj-ea"/>
                <a:ea typeface="+mj-ea"/>
              </a:rPr>
              <a:t>达标检测</a:t>
            </a:r>
            <a:endParaRPr lang="zh-CN" altLang="zh-CN" sz="4800" b="1" dirty="0">
              <a:solidFill>
                <a:schemeClr val="bg1"/>
              </a:solidFill>
              <a:latin typeface="+mj-ea"/>
              <a:ea typeface="+mj-ea"/>
            </a:endParaRPr>
          </a:p>
        </p:txBody>
      </p:sp>
    </p:spTree>
    <p:extLst>
      <p:ext uri="{BB962C8B-B14F-4D97-AF65-F5344CB8AC3E}">
        <p14:creationId xmlns:p14="http://schemas.microsoft.com/office/powerpoint/2010/main" val="914281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06574" y="3505632"/>
            <a:ext cx="11161240" cy="691768"/>
          </a:xfrm>
          <a:prstGeom prst="rect">
            <a:avLst/>
          </a:prstGeom>
        </p:spPr>
        <p:txBody>
          <a:bodyPr wrap="square" lIns="121898" tIns="60948" rIns="121898" bIns="60948">
            <a:spAutoFit/>
          </a:bodyPr>
          <a:lstStyle/>
          <a:p>
            <a:pPr lvl="0" algn="just">
              <a:lnSpc>
                <a:spcPct val="150000"/>
              </a:lnSpc>
            </a:pPr>
            <a:r>
              <a:rPr lang="en-US" altLang="zh-CN" sz="2800" kern="100" dirty="0" smtClean="0">
                <a:solidFill>
                  <a:prstClr val="black"/>
                </a:solidFill>
                <a:latin typeface="Times New Roman"/>
                <a:ea typeface="华文细黑"/>
                <a:cs typeface="Times New Roman"/>
              </a:rPr>
              <a:t>                 </a:t>
            </a:r>
            <a:r>
              <a:rPr lang="zh-CN" altLang="zh-CN" sz="2800" kern="100" dirty="0" smtClean="0">
                <a:solidFill>
                  <a:prstClr val="black"/>
                </a:solidFill>
                <a:latin typeface="Times New Roman"/>
                <a:ea typeface="华文细黑"/>
                <a:cs typeface="Times New Roman"/>
              </a:rPr>
              <a:t>、</a:t>
            </a:r>
            <a:r>
              <a:rPr lang="en-US" altLang="zh-CN" sz="2800" kern="100" dirty="0" smtClean="0">
                <a:solidFill>
                  <a:prstClr val="black"/>
                </a:solidFill>
                <a:latin typeface="Times New Roman"/>
                <a:ea typeface="华文细黑"/>
                <a:cs typeface="Courier New"/>
              </a:rPr>
              <a:t>               </a:t>
            </a:r>
            <a:r>
              <a:rPr lang="zh-CN" altLang="zh-CN" sz="2800" kern="100" dirty="0" smtClean="0">
                <a:solidFill>
                  <a:prstClr val="black"/>
                </a:solidFill>
                <a:latin typeface="Times New Roman"/>
                <a:ea typeface="华文细黑"/>
                <a:cs typeface="Times New Roman"/>
              </a:rPr>
              <a:t>，</a:t>
            </a:r>
            <a:r>
              <a:rPr lang="zh-CN" altLang="zh-CN" sz="2800" kern="100" dirty="0">
                <a:solidFill>
                  <a:prstClr val="black"/>
                </a:solidFill>
                <a:latin typeface="Times New Roman"/>
                <a:ea typeface="华文细黑"/>
                <a:cs typeface="Times New Roman"/>
              </a:rPr>
              <a:t>显然</a:t>
            </a:r>
            <a:r>
              <a:rPr lang="en-US" altLang="zh-CN" sz="2800" kern="100" dirty="0">
                <a:solidFill>
                  <a:prstClr val="black"/>
                </a:solidFill>
                <a:latin typeface="Times New Roman"/>
                <a:ea typeface="华文细黑"/>
                <a:cs typeface="Courier New"/>
              </a:rPr>
              <a:t>C</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D</a:t>
            </a:r>
            <a:r>
              <a:rPr lang="zh-CN" altLang="zh-CN" sz="2800" kern="100" dirty="0">
                <a:solidFill>
                  <a:prstClr val="black"/>
                </a:solidFill>
                <a:latin typeface="Times New Roman"/>
                <a:ea typeface="华文细黑"/>
                <a:cs typeface="Times New Roman"/>
              </a:rPr>
              <a:t>的半径大于</a:t>
            </a:r>
            <a:r>
              <a:rPr lang="en-US" altLang="zh-CN" sz="2800" kern="100" dirty="0">
                <a:solidFill>
                  <a:prstClr val="black"/>
                </a:solidFill>
                <a:latin typeface="Times New Roman"/>
                <a:ea typeface="华文细黑"/>
                <a:cs typeface="Courier New"/>
              </a:rPr>
              <a:t>A</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B</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A</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B</a:t>
            </a:r>
            <a:r>
              <a:rPr lang="zh-CN" altLang="zh-CN" sz="2800" kern="100" dirty="0">
                <a:solidFill>
                  <a:prstClr val="black"/>
                </a:solidFill>
                <a:latin typeface="Times New Roman"/>
                <a:ea typeface="华文细黑"/>
                <a:cs typeface="Times New Roman"/>
              </a:rPr>
              <a:t>两项</a:t>
            </a:r>
            <a:r>
              <a:rPr lang="zh-CN" altLang="zh-CN" sz="2800" kern="100" dirty="0" smtClean="0">
                <a:solidFill>
                  <a:prstClr val="black"/>
                </a:solidFill>
                <a:latin typeface="Times New Roman"/>
                <a:ea typeface="华文细黑"/>
                <a:cs typeface="Times New Roman"/>
              </a:rPr>
              <a:t>电子层</a:t>
            </a:r>
            <a:endParaRPr lang="en-US" altLang="zh-CN" sz="2800" kern="100" dirty="0" smtClean="0">
              <a:solidFill>
                <a:prstClr val="black"/>
              </a:solidFill>
              <a:latin typeface="Times New Roman"/>
              <a:ea typeface="华文细黑"/>
              <a:cs typeface="Times New Roman"/>
            </a:endParaRPr>
          </a:p>
        </p:txBody>
      </p:sp>
      <p:sp>
        <p:nvSpPr>
          <p:cNvPr id="14" name="矩形 13"/>
          <p:cNvSpPr/>
          <p:nvPr/>
        </p:nvSpPr>
        <p:spPr>
          <a:xfrm>
            <a:off x="406574" y="333450"/>
            <a:ext cx="11161240"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第三周期元素中，微粒半径最小的是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A.Al</a:t>
            </a:r>
            <a:r>
              <a:rPr lang="en-US" altLang="zh-CN" sz="2800" kern="100" baseline="30000" dirty="0">
                <a:latin typeface="Times New Roman"/>
                <a:ea typeface="华文细黑"/>
                <a:cs typeface="Courier New"/>
              </a:rPr>
              <a:t>3</a:t>
            </a:r>
            <a:r>
              <a:rPr lang="zh-CN" altLang="zh-CN" sz="2800" kern="100" baseline="30000" dirty="0">
                <a:latin typeface="Times New Roman"/>
                <a:ea typeface="华文细黑"/>
                <a:cs typeface="Times New Roman"/>
              </a:rPr>
              <a:t>＋</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B.Na</a:t>
            </a:r>
            <a:r>
              <a:rPr lang="zh-CN" altLang="zh-CN" sz="2800" kern="100" baseline="30000" dirty="0">
                <a:latin typeface="Times New Roman"/>
                <a:ea typeface="华文细黑"/>
                <a:cs typeface="Times New Roman"/>
              </a:rPr>
              <a:t>＋</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C.S</a:t>
            </a:r>
            <a:r>
              <a:rPr lang="en-US" altLang="zh-CN" sz="2800" kern="100" baseline="30000" dirty="0" smtClean="0">
                <a:latin typeface="Times New Roman"/>
                <a:ea typeface="华文细黑"/>
                <a:cs typeface="Courier New"/>
              </a:rPr>
              <a:t>2</a:t>
            </a:r>
            <a:r>
              <a:rPr lang="zh-CN" altLang="zh-CN" sz="2800" kern="100" baseline="30000" dirty="0">
                <a:latin typeface="Times New Roman"/>
                <a:ea typeface="华文细黑"/>
                <a:cs typeface="Times New Roman"/>
              </a:rPr>
              <a:t>－</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D.Cl</a:t>
            </a:r>
            <a:r>
              <a:rPr lang="zh-CN" altLang="zh-CN" sz="2800" kern="100" baseline="30000" dirty="0">
                <a:latin typeface="Times New Roman"/>
                <a:ea typeface="华文细黑"/>
                <a:cs typeface="Times New Roman"/>
              </a:rPr>
              <a:t>－</a:t>
            </a:r>
            <a:endParaRPr lang="zh-CN" altLang="zh-CN" sz="1050" kern="100" dirty="0">
              <a:effectLst/>
              <a:latin typeface="宋体"/>
              <a:cs typeface="Courier New"/>
            </a:endParaRPr>
          </a:p>
        </p:txBody>
      </p:sp>
      <p:sp>
        <p:nvSpPr>
          <p:cNvPr id="24"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5"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5"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6"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7"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35" name="TextBox 34"/>
          <p:cNvSpPr txBox="1"/>
          <p:nvPr/>
        </p:nvSpPr>
        <p:spPr>
          <a:xfrm>
            <a:off x="370570" y="964368"/>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8" name="TextBox 1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9" name="TextBox 18"/>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1" name="矩形 10"/>
          <p:cNvSpPr/>
          <p:nvPr/>
        </p:nvSpPr>
        <p:spPr>
          <a:xfrm>
            <a:off x="406574" y="2143997"/>
            <a:ext cx="11161240" cy="68760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中的微粒结构示意图分别</a:t>
            </a:r>
            <a:r>
              <a:rPr lang="zh-CN" altLang="zh-CN" sz="2800" kern="100" dirty="0" smtClean="0">
                <a:latin typeface="Times New Roman"/>
                <a:ea typeface="华文细黑"/>
                <a:cs typeface="Times New Roman"/>
              </a:rPr>
              <a:t>为</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pic>
        <p:nvPicPr>
          <p:cNvPr id="4098" name="Picture 2" descr="RJ12"/>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76939" y="1838710"/>
            <a:ext cx="1221512" cy="1298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descr="38"/>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82444" y="1856596"/>
            <a:ext cx="1165290" cy="1262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4" descr="39"/>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43904" y="3066988"/>
            <a:ext cx="1374838" cy="1569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5" descr="40"/>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11294" y="3049102"/>
            <a:ext cx="1318618" cy="1604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16"/>
          <p:cNvSpPr/>
          <p:nvPr/>
        </p:nvSpPr>
        <p:spPr>
          <a:xfrm>
            <a:off x="406574" y="4754250"/>
            <a:ext cx="11161240" cy="691768"/>
          </a:xfrm>
          <a:prstGeom prst="rect">
            <a:avLst/>
          </a:prstGeom>
        </p:spPr>
        <p:txBody>
          <a:bodyPr wrap="square" lIns="121898" tIns="60948" rIns="121898" bIns="60948">
            <a:spAutoFit/>
          </a:bodyPr>
          <a:lstStyle/>
          <a:p>
            <a:pPr lvl="0" algn="just">
              <a:lnSpc>
                <a:spcPct val="150000"/>
              </a:lnSpc>
            </a:pPr>
            <a:r>
              <a:rPr lang="zh-CN" altLang="zh-CN" sz="2800" kern="100" dirty="0">
                <a:solidFill>
                  <a:prstClr val="black"/>
                </a:solidFill>
                <a:latin typeface="Times New Roman"/>
                <a:ea typeface="华文细黑"/>
                <a:cs typeface="Times New Roman"/>
              </a:rPr>
              <a:t>数相同，由于核电荷数</a:t>
            </a:r>
            <a:r>
              <a:rPr lang="en-US" altLang="zh-CN" sz="2800" kern="100" dirty="0">
                <a:solidFill>
                  <a:prstClr val="black"/>
                </a:solidFill>
                <a:latin typeface="Times New Roman"/>
                <a:ea typeface="华文细黑"/>
                <a:cs typeface="Courier New"/>
              </a:rPr>
              <a:t>A</a:t>
            </a:r>
            <a:r>
              <a:rPr lang="zh-CN" altLang="zh-CN" sz="2800" kern="100" dirty="0">
                <a:solidFill>
                  <a:prstClr val="black"/>
                </a:solidFill>
                <a:latin typeface="Times New Roman"/>
                <a:ea typeface="华文细黑"/>
                <a:cs typeface="Times New Roman"/>
              </a:rPr>
              <a:t>大于</a:t>
            </a:r>
            <a:r>
              <a:rPr lang="en-US" altLang="zh-CN" sz="2800" kern="100" dirty="0">
                <a:solidFill>
                  <a:prstClr val="black"/>
                </a:solidFill>
                <a:latin typeface="Times New Roman"/>
                <a:ea typeface="华文细黑"/>
                <a:cs typeface="Courier New"/>
              </a:rPr>
              <a:t>B</a:t>
            </a:r>
            <a:r>
              <a:rPr lang="zh-CN" altLang="zh-CN" sz="2800" kern="100" dirty="0">
                <a:solidFill>
                  <a:prstClr val="black"/>
                </a:solidFill>
                <a:latin typeface="Times New Roman"/>
                <a:ea typeface="华文细黑"/>
                <a:cs typeface="Times New Roman"/>
              </a:rPr>
              <a:t>，所以</a:t>
            </a:r>
            <a:r>
              <a:rPr lang="en-US" altLang="zh-CN" sz="2800" kern="100" dirty="0">
                <a:solidFill>
                  <a:prstClr val="black"/>
                </a:solidFill>
                <a:latin typeface="Times New Roman"/>
                <a:ea typeface="华文细黑"/>
                <a:cs typeface="Courier New"/>
              </a:rPr>
              <a:t>A</a:t>
            </a:r>
            <a:r>
              <a:rPr lang="zh-CN" altLang="zh-CN" sz="2800" kern="100" dirty="0">
                <a:solidFill>
                  <a:prstClr val="black"/>
                </a:solidFill>
                <a:latin typeface="Times New Roman"/>
                <a:ea typeface="华文细黑"/>
                <a:cs typeface="Times New Roman"/>
              </a:rPr>
              <a:t>的半径最小。</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18932189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3" restart="whenNotActive" fill="hold" evtFilter="cancelBubble" nodeType="interactiveSeq">
                <p:stCondLst>
                  <p:cond evt="onClick" delay="0">
                    <p:tgtEl>
                      <p:spTgt spid="1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linds(horizontal)">
                                      <p:cBhvr>
                                        <p:cTn id="18" dur="500"/>
                                        <p:tgtEl>
                                          <p:spTgt spid="16"/>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linds(horizontal)">
                                      <p:cBhvr>
                                        <p:cTn id="21" dur="500"/>
                                        <p:tgtEl>
                                          <p:spTgt spid="11"/>
                                        </p:tgtEl>
                                      </p:cBhvr>
                                    </p:animEffect>
                                  </p:childTnLst>
                                </p:cTn>
                              </p:par>
                              <p:par>
                                <p:cTn id="22" presetID="3" presetClass="entr" presetSubtype="10" fill="hold" nodeType="withEffect">
                                  <p:stCondLst>
                                    <p:cond delay="0"/>
                                  </p:stCondLst>
                                  <p:childTnLst>
                                    <p:set>
                                      <p:cBhvr>
                                        <p:cTn id="23" dur="1" fill="hold">
                                          <p:stCondLst>
                                            <p:cond delay="0"/>
                                          </p:stCondLst>
                                        </p:cTn>
                                        <p:tgtEl>
                                          <p:spTgt spid="4099"/>
                                        </p:tgtEl>
                                        <p:attrNameLst>
                                          <p:attrName>style.visibility</p:attrName>
                                        </p:attrNameLst>
                                      </p:cBhvr>
                                      <p:to>
                                        <p:strVal val="visible"/>
                                      </p:to>
                                    </p:set>
                                    <p:animEffect transition="in" filter="blinds(horizontal)">
                                      <p:cBhvr>
                                        <p:cTn id="24" dur="500"/>
                                        <p:tgtEl>
                                          <p:spTgt spid="4099"/>
                                        </p:tgtEl>
                                      </p:cBhvr>
                                    </p:animEffect>
                                  </p:childTnLst>
                                </p:cTn>
                              </p:par>
                              <p:par>
                                <p:cTn id="25" presetID="3" presetClass="entr" presetSubtype="10" fill="hold" nodeType="withEffect">
                                  <p:stCondLst>
                                    <p:cond delay="0"/>
                                  </p:stCondLst>
                                  <p:childTnLst>
                                    <p:set>
                                      <p:cBhvr>
                                        <p:cTn id="26" dur="1" fill="hold">
                                          <p:stCondLst>
                                            <p:cond delay="0"/>
                                          </p:stCondLst>
                                        </p:cTn>
                                        <p:tgtEl>
                                          <p:spTgt spid="4100"/>
                                        </p:tgtEl>
                                        <p:attrNameLst>
                                          <p:attrName>style.visibility</p:attrName>
                                        </p:attrNameLst>
                                      </p:cBhvr>
                                      <p:to>
                                        <p:strVal val="visible"/>
                                      </p:to>
                                    </p:set>
                                    <p:animEffect transition="in" filter="blinds(horizontal)">
                                      <p:cBhvr>
                                        <p:cTn id="27" dur="500"/>
                                        <p:tgtEl>
                                          <p:spTgt spid="4100"/>
                                        </p:tgtEl>
                                      </p:cBhvr>
                                    </p:animEffect>
                                  </p:childTnLst>
                                </p:cTn>
                              </p:par>
                              <p:par>
                                <p:cTn id="28" presetID="3" presetClass="entr" presetSubtype="10" fill="hold" nodeType="withEffect">
                                  <p:stCondLst>
                                    <p:cond delay="0"/>
                                  </p:stCondLst>
                                  <p:childTnLst>
                                    <p:set>
                                      <p:cBhvr>
                                        <p:cTn id="29" dur="1" fill="hold">
                                          <p:stCondLst>
                                            <p:cond delay="0"/>
                                          </p:stCondLst>
                                        </p:cTn>
                                        <p:tgtEl>
                                          <p:spTgt spid="4101"/>
                                        </p:tgtEl>
                                        <p:attrNameLst>
                                          <p:attrName>style.visibility</p:attrName>
                                        </p:attrNameLst>
                                      </p:cBhvr>
                                      <p:to>
                                        <p:strVal val="visible"/>
                                      </p:to>
                                    </p:set>
                                    <p:animEffect transition="in" filter="blinds(horizontal)">
                                      <p:cBhvr>
                                        <p:cTn id="30" dur="500"/>
                                        <p:tgtEl>
                                          <p:spTgt spid="4101"/>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blinds(horizontal)">
                                      <p:cBhvr>
                                        <p:cTn id="33" dur="500"/>
                                        <p:tgtEl>
                                          <p:spTgt spid="17"/>
                                        </p:tgtEl>
                                      </p:cBhvr>
                                    </p:animEffect>
                                  </p:childTnLst>
                                </p:cTn>
                              </p:par>
                              <p:par>
                                <p:cTn id="34" presetID="3" presetClass="entr" presetSubtype="10" fill="hold" nodeType="withEffect">
                                  <p:stCondLst>
                                    <p:cond delay="0"/>
                                  </p:stCondLst>
                                  <p:childTnLst>
                                    <p:set>
                                      <p:cBhvr>
                                        <p:cTn id="35" dur="1" fill="hold">
                                          <p:stCondLst>
                                            <p:cond delay="0"/>
                                          </p:stCondLst>
                                        </p:cTn>
                                        <p:tgtEl>
                                          <p:spTgt spid="4098"/>
                                        </p:tgtEl>
                                        <p:attrNameLst>
                                          <p:attrName>style.visibility</p:attrName>
                                        </p:attrNameLst>
                                      </p:cBhvr>
                                      <p:to>
                                        <p:strVal val="visible"/>
                                      </p:to>
                                    </p:set>
                                    <p:animEffect transition="in" filter="blinds(horizontal)">
                                      <p:cBhvr>
                                        <p:cTn id="36" dur="500"/>
                                        <p:tgtEl>
                                          <p:spTgt spid="409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1" nodeType="clickEffect">
                                  <p:stCondLst>
                                    <p:cond delay="0"/>
                                  </p:stCondLst>
                                  <p:childTnLst>
                                    <p:animEffect transition="out" filter="fade">
                                      <p:cBhvr>
                                        <p:cTn id="40" dur="500"/>
                                        <p:tgtEl>
                                          <p:spTgt spid="16"/>
                                        </p:tgtEl>
                                      </p:cBhvr>
                                    </p:animEffect>
                                    <p:set>
                                      <p:cBhvr>
                                        <p:cTn id="41" dur="1" fill="hold">
                                          <p:stCondLst>
                                            <p:cond delay="499"/>
                                          </p:stCondLst>
                                        </p:cTn>
                                        <p:tgtEl>
                                          <p:spTgt spid="16"/>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1"/>
                                        </p:tgtEl>
                                      </p:cBhvr>
                                    </p:animEffect>
                                    <p:set>
                                      <p:cBhvr>
                                        <p:cTn id="44" dur="1" fill="hold">
                                          <p:stCondLst>
                                            <p:cond delay="499"/>
                                          </p:stCondLst>
                                        </p:cTn>
                                        <p:tgtEl>
                                          <p:spTgt spid="11"/>
                                        </p:tgtEl>
                                        <p:attrNameLst>
                                          <p:attrName>style.visibility</p:attrName>
                                        </p:attrNameLst>
                                      </p:cBhvr>
                                      <p:to>
                                        <p:strVal val="hidden"/>
                                      </p:to>
                                    </p:set>
                                  </p:childTnLst>
                                </p:cTn>
                              </p:par>
                              <p:par>
                                <p:cTn id="45" presetID="10" presetClass="exit" presetSubtype="0" fill="hold" nodeType="withEffect">
                                  <p:stCondLst>
                                    <p:cond delay="0"/>
                                  </p:stCondLst>
                                  <p:childTnLst>
                                    <p:animEffect transition="out" filter="fade">
                                      <p:cBhvr>
                                        <p:cTn id="46" dur="500"/>
                                        <p:tgtEl>
                                          <p:spTgt spid="4099"/>
                                        </p:tgtEl>
                                      </p:cBhvr>
                                    </p:animEffect>
                                    <p:set>
                                      <p:cBhvr>
                                        <p:cTn id="47" dur="1" fill="hold">
                                          <p:stCondLst>
                                            <p:cond delay="499"/>
                                          </p:stCondLst>
                                        </p:cTn>
                                        <p:tgtEl>
                                          <p:spTgt spid="4099"/>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500"/>
                                        <p:tgtEl>
                                          <p:spTgt spid="4100"/>
                                        </p:tgtEl>
                                      </p:cBhvr>
                                    </p:animEffect>
                                    <p:set>
                                      <p:cBhvr>
                                        <p:cTn id="50" dur="1" fill="hold">
                                          <p:stCondLst>
                                            <p:cond delay="499"/>
                                          </p:stCondLst>
                                        </p:cTn>
                                        <p:tgtEl>
                                          <p:spTgt spid="4100"/>
                                        </p:tgtEl>
                                        <p:attrNameLst>
                                          <p:attrName>style.visibility</p:attrName>
                                        </p:attrNameLst>
                                      </p:cBhvr>
                                      <p:to>
                                        <p:strVal val="hidden"/>
                                      </p:to>
                                    </p:set>
                                  </p:childTnLst>
                                </p:cTn>
                              </p:par>
                              <p:par>
                                <p:cTn id="51" presetID="10" presetClass="exit" presetSubtype="0" fill="hold" nodeType="withEffect">
                                  <p:stCondLst>
                                    <p:cond delay="0"/>
                                  </p:stCondLst>
                                  <p:childTnLst>
                                    <p:animEffect transition="out" filter="fade">
                                      <p:cBhvr>
                                        <p:cTn id="52" dur="500"/>
                                        <p:tgtEl>
                                          <p:spTgt spid="4101"/>
                                        </p:tgtEl>
                                      </p:cBhvr>
                                    </p:animEffect>
                                    <p:set>
                                      <p:cBhvr>
                                        <p:cTn id="53" dur="1" fill="hold">
                                          <p:stCondLst>
                                            <p:cond delay="499"/>
                                          </p:stCondLst>
                                        </p:cTn>
                                        <p:tgtEl>
                                          <p:spTgt spid="4101"/>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7"/>
                                        </p:tgtEl>
                                      </p:cBhvr>
                                    </p:animEffect>
                                    <p:set>
                                      <p:cBhvr>
                                        <p:cTn id="56" dur="1" fill="hold">
                                          <p:stCondLst>
                                            <p:cond delay="499"/>
                                          </p:stCondLst>
                                        </p:cTn>
                                        <p:tgtEl>
                                          <p:spTgt spid="17"/>
                                        </p:tgtEl>
                                        <p:attrNameLst>
                                          <p:attrName>style.visibility</p:attrName>
                                        </p:attrNameLst>
                                      </p:cBhvr>
                                      <p:to>
                                        <p:strVal val="hidden"/>
                                      </p:to>
                                    </p:set>
                                  </p:childTnLst>
                                </p:cTn>
                              </p:par>
                              <p:par>
                                <p:cTn id="57" presetID="10" presetClass="exit" presetSubtype="0" fill="hold" nodeType="withEffect">
                                  <p:stCondLst>
                                    <p:cond delay="0"/>
                                  </p:stCondLst>
                                  <p:childTnLst>
                                    <p:animEffect transition="out" filter="fade">
                                      <p:cBhvr>
                                        <p:cTn id="58" dur="500"/>
                                        <p:tgtEl>
                                          <p:spTgt spid="4098"/>
                                        </p:tgtEl>
                                      </p:cBhvr>
                                    </p:animEffect>
                                    <p:set>
                                      <p:cBhvr>
                                        <p:cTn id="59" dur="1" fill="hold">
                                          <p:stCondLst>
                                            <p:cond delay="499"/>
                                          </p:stCondLst>
                                        </p:cTn>
                                        <p:tgtEl>
                                          <p:spTgt spid="4098"/>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16" grpId="0"/>
      <p:bldP spid="16" grpId="1"/>
      <p:bldP spid="35" grpId="0"/>
      <p:bldP spid="35" grpId="1"/>
      <p:bldP spid="11" grpId="0"/>
      <p:bldP spid="11" grpId="1"/>
      <p:bldP spid="17" grpId="0"/>
      <p:bldP spid="17"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221914"/>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下列四种粒子中，半径按由大到小排列顺序正确的</a:t>
            </a:r>
            <a:r>
              <a:rPr lang="zh-CN" altLang="zh-CN" sz="2800" kern="100" dirty="0" smtClean="0">
                <a:latin typeface="Times New Roman"/>
                <a:ea typeface="华文细黑"/>
                <a:cs typeface="Times New Roman"/>
              </a:rPr>
              <a:t>是</a:t>
            </a:r>
            <a:endParaRPr lang="zh-CN" altLang="zh-CN" sz="1050" kern="100" dirty="0">
              <a:latin typeface="宋体"/>
              <a:cs typeface="Courier New"/>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5" name="TextBox 24">
            <a:hlinkClick r:id="rId7"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pic>
        <p:nvPicPr>
          <p:cNvPr id="5122" name="Picture 2" descr="34"/>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33030" y="991047"/>
            <a:ext cx="1097067" cy="1252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p:cNvSpPr/>
          <p:nvPr/>
        </p:nvSpPr>
        <p:spPr>
          <a:xfrm>
            <a:off x="406574" y="1181548"/>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宋体"/>
                <a:ea typeface="华文细黑"/>
                <a:cs typeface="Times New Roman"/>
              </a:rPr>
              <a:t>①</a:t>
            </a:r>
            <a:r>
              <a:rPr lang="zh-CN" altLang="zh-CN" sz="2800" kern="100" dirty="0" smtClean="0">
                <a:latin typeface="Times New Roman"/>
                <a:ea typeface="华文细黑"/>
                <a:cs typeface="Times New Roman"/>
              </a:rPr>
              <a:t>基态</a:t>
            </a:r>
            <a:r>
              <a:rPr lang="en-US" altLang="zh-CN" sz="2800" kern="100" dirty="0" smtClean="0">
                <a:latin typeface="Times New Roman"/>
                <a:ea typeface="华文细黑"/>
                <a:cs typeface="Courier New"/>
              </a:rPr>
              <a:t>X</a:t>
            </a:r>
            <a:r>
              <a:rPr lang="zh-CN" altLang="zh-CN" sz="2800" kern="100" dirty="0" smtClean="0">
                <a:latin typeface="Times New Roman"/>
                <a:ea typeface="华文细黑"/>
                <a:cs typeface="Times New Roman"/>
              </a:rPr>
              <a:t>的原子结构示意图</a:t>
            </a:r>
            <a:r>
              <a:rPr lang="en-US" altLang="zh-CN" sz="2800" kern="100" dirty="0" smtClean="0">
                <a:latin typeface="Times New Roman"/>
                <a:ea typeface="华文细黑"/>
                <a:cs typeface="Courier New"/>
              </a:rPr>
              <a:t> </a:t>
            </a:r>
            <a:endParaRPr lang="zh-CN" altLang="zh-CN" sz="1050" kern="100" dirty="0" smtClean="0">
              <a:latin typeface="宋体"/>
              <a:cs typeface="Courier New"/>
            </a:endParaRPr>
          </a:p>
        </p:txBody>
      </p:sp>
      <p:sp>
        <p:nvSpPr>
          <p:cNvPr id="14" name="矩形 13"/>
          <p:cNvSpPr/>
          <p:nvPr/>
        </p:nvSpPr>
        <p:spPr>
          <a:xfrm>
            <a:off x="406574" y="2349674"/>
            <a:ext cx="11161240"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宋体"/>
                <a:ea typeface="华文细黑"/>
                <a:cs typeface="Times New Roman"/>
              </a:rPr>
              <a:t>②</a:t>
            </a:r>
            <a:r>
              <a:rPr lang="zh-CN" altLang="zh-CN" sz="2800" kern="100" dirty="0">
                <a:latin typeface="Times New Roman"/>
                <a:ea typeface="华文细黑"/>
                <a:cs typeface="Times New Roman"/>
              </a:rPr>
              <a:t>基态</a:t>
            </a:r>
            <a:r>
              <a:rPr lang="en-US" altLang="zh-CN" sz="2800" kern="100" dirty="0">
                <a:latin typeface="Times New Roman"/>
                <a:ea typeface="华文细黑"/>
                <a:cs typeface="Courier New"/>
              </a:rPr>
              <a:t>Y</a:t>
            </a:r>
            <a:r>
              <a:rPr lang="zh-CN" altLang="zh-CN" sz="2800" kern="100" dirty="0">
                <a:latin typeface="Times New Roman"/>
                <a:ea typeface="华文细黑"/>
                <a:cs typeface="Times New Roman"/>
              </a:rPr>
              <a:t>的价电子排布式：</a:t>
            </a:r>
            <a:r>
              <a:rPr lang="en-US" altLang="zh-CN" sz="2800" kern="100" dirty="0">
                <a:latin typeface="Times New Roman"/>
                <a:ea typeface="华文细黑"/>
                <a:cs typeface="Courier New"/>
              </a:rPr>
              <a:t>3s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3p</a:t>
            </a:r>
            <a:r>
              <a:rPr lang="en-US" altLang="zh-CN" sz="2800" kern="100" baseline="30000" dirty="0">
                <a:latin typeface="Times New Roman"/>
                <a:ea typeface="华文细黑"/>
                <a:cs typeface="Courier New"/>
              </a:rPr>
              <a:t>5</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基态</a:t>
            </a:r>
            <a:r>
              <a:rPr lang="en-US" altLang="zh-CN" sz="2800" kern="100" dirty="0">
                <a:latin typeface="Times New Roman"/>
                <a:ea typeface="华文细黑"/>
                <a:cs typeface="Courier New"/>
              </a:rPr>
              <a:t>Z</a:t>
            </a:r>
            <a:r>
              <a:rPr lang="en-US" altLang="zh-CN" sz="2800" kern="100" baseline="30000" dirty="0">
                <a:latin typeface="Times New Roman"/>
                <a:ea typeface="华文细黑"/>
                <a:cs typeface="Courier New"/>
              </a:rPr>
              <a:t>2</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的电子排布图</a:t>
            </a:r>
            <a:r>
              <a:rPr lang="en-US" altLang="zh-CN" sz="2800" kern="100" dirty="0">
                <a:latin typeface="宋体"/>
                <a:ea typeface="华文细黑"/>
                <a:cs typeface="Courier New"/>
              </a:rPr>
              <a:t> </a:t>
            </a:r>
            <a:endParaRPr lang="zh-CN" altLang="zh-CN" sz="1050" kern="100" dirty="0">
              <a:latin typeface="宋体"/>
              <a:cs typeface="Courier New"/>
            </a:endParaRPr>
          </a:p>
        </p:txBody>
      </p:sp>
      <p:pic>
        <p:nvPicPr>
          <p:cNvPr id="5123" name="图片 1"/>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38439" y="3213770"/>
            <a:ext cx="3852884" cy="807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342757" y="3213772"/>
            <a:ext cx="1900338" cy="807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16"/>
          <p:cNvSpPr/>
          <p:nvPr/>
        </p:nvSpPr>
        <p:spPr>
          <a:xfrm>
            <a:off x="406574" y="4123069"/>
            <a:ext cx="11161240" cy="2062079"/>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宋体"/>
                <a:ea typeface="华文细黑"/>
                <a:cs typeface="Times New Roman"/>
              </a:rPr>
              <a:t>④</a:t>
            </a:r>
            <a:r>
              <a:rPr lang="en-US" altLang="zh-CN" sz="2800" kern="100" dirty="0">
                <a:solidFill>
                  <a:prstClr val="black"/>
                </a:solidFill>
                <a:latin typeface="Times New Roman"/>
                <a:ea typeface="华文细黑"/>
                <a:cs typeface="Courier New"/>
              </a:rPr>
              <a:t>W</a:t>
            </a:r>
            <a:r>
              <a:rPr lang="zh-CN" altLang="zh-CN" sz="2800" kern="100" dirty="0">
                <a:solidFill>
                  <a:prstClr val="black"/>
                </a:solidFill>
                <a:latin typeface="Times New Roman"/>
                <a:ea typeface="华文细黑"/>
                <a:cs typeface="Times New Roman"/>
              </a:rPr>
              <a:t>基态原子有</a:t>
            </a:r>
            <a:r>
              <a:rPr lang="en-US" altLang="zh-CN" sz="2800" kern="100" dirty="0">
                <a:solidFill>
                  <a:prstClr val="black"/>
                </a:solidFill>
                <a:latin typeface="Times New Roman"/>
                <a:ea typeface="华文细黑"/>
                <a:cs typeface="Courier New"/>
              </a:rPr>
              <a:t>2</a:t>
            </a:r>
            <a:r>
              <a:rPr lang="zh-CN" altLang="zh-CN" sz="2800" kern="100" dirty="0">
                <a:solidFill>
                  <a:prstClr val="black"/>
                </a:solidFill>
                <a:latin typeface="Times New Roman"/>
                <a:ea typeface="华文细黑"/>
                <a:cs typeface="Times New Roman"/>
              </a:rPr>
              <a:t>个能层，电子式为</a:t>
            </a:r>
            <a:r>
              <a:rPr lang="en-US" altLang="zh-CN" sz="2800" kern="100" dirty="0">
                <a:solidFill>
                  <a:prstClr val="black"/>
                </a:solidFill>
                <a:latin typeface="宋体"/>
                <a:ea typeface="华文细黑"/>
                <a:cs typeface="Courier New"/>
              </a:rPr>
              <a:t> </a:t>
            </a:r>
            <a:endParaRPr lang="zh-CN" altLang="zh-CN" sz="1050" kern="100" dirty="0">
              <a:solidFill>
                <a:prstClr val="black"/>
              </a:solidFill>
              <a:latin typeface="宋体"/>
              <a:cs typeface="Courier New"/>
            </a:endParaRPr>
          </a:p>
          <a:p>
            <a:pPr lvl="0" algn="just">
              <a:lnSpc>
                <a:spcPct val="150000"/>
              </a:lnSpc>
            </a:pPr>
            <a:r>
              <a:rPr lang="en-US" altLang="zh-CN" sz="2800" kern="100" dirty="0">
                <a:solidFill>
                  <a:prstClr val="black"/>
                </a:solidFill>
                <a:latin typeface="Times New Roman"/>
                <a:ea typeface="华文细黑"/>
                <a:cs typeface="Courier New"/>
              </a:rPr>
              <a:t>A.</a:t>
            </a:r>
            <a:r>
              <a:rPr lang="en-US" altLang="zh-CN" sz="2800" kern="100" dirty="0">
                <a:solidFill>
                  <a:prstClr val="black"/>
                </a:solidFill>
                <a:latin typeface="宋体"/>
                <a:ea typeface="华文细黑"/>
                <a:cs typeface="Times New Roman"/>
              </a:rPr>
              <a:t>①</a:t>
            </a:r>
            <a:r>
              <a:rPr lang="en-US" altLang="zh-CN" sz="2800" kern="100" dirty="0">
                <a:solidFill>
                  <a:prstClr val="black"/>
                </a:solidFill>
                <a:latin typeface="Times New Roman"/>
                <a:ea typeface="华文细黑"/>
                <a:cs typeface="Courier New"/>
              </a:rPr>
              <a:t>&gt;</a:t>
            </a:r>
            <a:r>
              <a:rPr lang="en-US" altLang="zh-CN" sz="2800" kern="100" dirty="0">
                <a:solidFill>
                  <a:prstClr val="black"/>
                </a:solidFill>
                <a:latin typeface="宋体"/>
                <a:ea typeface="华文细黑"/>
                <a:cs typeface="Times New Roman"/>
              </a:rPr>
              <a:t>②</a:t>
            </a:r>
            <a:r>
              <a:rPr lang="en-US" altLang="zh-CN" sz="2800" kern="100" dirty="0">
                <a:solidFill>
                  <a:prstClr val="black"/>
                </a:solidFill>
                <a:latin typeface="Times New Roman"/>
                <a:ea typeface="华文细黑"/>
                <a:cs typeface="Courier New"/>
              </a:rPr>
              <a:t>&gt;</a:t>
            </a:r>
            <a:r>
              <a:rPr lang="en-US" altLang="zh-CN" sz="2800" kern="100" dirty="0">
                <a:solidFill>
                  <a:prstClr val="black"/>
                </a:solidFill>
                <a:latin typeface="宋体"/>
                <a:ea typeface="华文细黑"/>
                <a:cs typeface="Times New Roman"/>
              </a:rPr>
              <a:t>③</a:t>
            </a:r>
            <a:r>
              <a:rPr lang="en-US" altLang="zh-CN" sz="2800" kern="100" dirty="0">
                <a:solidFill>
                  <a:prstClr val="black"/>
                </a:solidFill>
                <a:latin typeface="Times New Roman"/>
                <a:ea typeface="华文细黑"/>
                <a:cs typeface="Courier New"/>
              </a:rPr>
              <a:t>&gt;</a:t>
            </a:r>
            <a:r>
              <a:rPr lang="en-US" altLang="zh-CN" sz="2800" kern="100" dirty="0">
                <a:solidFill>
                  <a:prstClr val="black"/>
                </a:solidFill>
                <a:latin typeface="宋体"/>
                <a:ea typeface="华文细黑"/>
                <a:cs typeface="Times New Roman"/>
              </a:rPr>
              <a:t>④</a:t>
            </a:r>
            <a:r>
              <a:rPr lang="en-US" altLang="zh-CN" sz="2800" kern="100" dirty="0">
                <a:solidFill>
                  <a:prstClr val="black"/>
                </a:solidFill>
                <a:latin typeface="Times New Roman"/>
                <a:ea typeface="华文细黑"/>
                <a:cs typeface="Courier New"/>
              </a:rPr>
              <a:t>  	</a:t>
            </a:r>
            <a:r>
              <a:rPr lang="en-US" altLang="zh-CN" sz="2800" kern="100" dirty="0" smtClean="0">
                <a:solidFill>
                  <a:prstClr val="black"/>
                </a:solidFill>
                <a:latin typeface="Times New Roman"/>
                <a:ea typeface="华文细黑"/>
                <a:cs typeface="Courier New"/>
              </a:rPr>
              <a:t>	B</a:t>
            </a:r>
            <a:r>
              <a:rPr lang="en-US" altLang="zh-CN" sz="2800" kern="100" dirty="0">
                <a:solidFill>
                  <a:prstClr val="black"/>
                </a:solidFill>
                <a:latin typeface="Times New Roman"/>
                <a:ea typeface="华文细黑"/>
                <a:cs typeface="Courier New"/>
              </a:rPr>
              <a:t>.</a:t>
            </a:r>
            <a:r>
              <a:rPr lang="en-US" altLang="zh-CN" sz="2800" kern="100" dirty="0">
                <a:solidFill>
                  <a:prstClr val="black"/>
                </a:solidFill>
                <a:latin typeface="宋体"/>
                <a:ea typeface="华文细黑"/>
                <a:cs typeface="Times New Roman"/>
              </a:rPr>
              <a:t>③</a:t>
            </a:r>
            <a:r>
              <a:rPr lang="en-US" altLang="zh-CN" sz="2800" kern="100" dirty="0">
                <a:solidFill>
                  <a:prstClr val="black"/>
                </a:solidFill>
                <a:latin typeface="Times New Roman"/>
                <a:ea typeface="华文细黑"/>
                <a:cs typeface="Courier New"/>
              </a:rPr>
              <a:t>&gt;</a:t>
            </a:r>
            <a:r>
              <a:rPr lang="en-US" altLang="zh-CN" sz="2800" kern="100" dirty="0">
                <a:solidFill>
                  <a:prstClr val="black"/>
                </a:solidFill>
                <a:latin typeface="宋体"/>
                <a:ea typeface="华文细黑"/>
                <a:cs typeface="Times New Roman"/>
              </a:rPr>
              <a:t>④</a:t>
            </a:r>
            <a:r>
              <a:rPr lang="en-US" altLang="zh-CN" sz="2800" kern="100" dirty="0">
                <a:solidFill>
                  <a:prstClr val="black"/>
                </a:solidFill>
                <a:latin typeface="Times New Roman"/>
                <a:ea typeface="华文细黑"/>
                <a:cs typeface="Courier New"/>
              </a:rPr>
              <a:t>&gt;</a:t>
            </a:r>
            <a:r>
              <a:rPr lang="en-US" altLang="zh-CN" sz="2800" kern="100" dirty="0">
                <a:solidFill>
                  <a:prstClr val="black"/>
                </a:solidFill>
                <a:latin typeface="宋体"/>
                <a:ea typeface="华文细黑"/>
                <a:cs typeface="Times New Roman"/>
              </a:rPr>
              <a:t>①</a:t>
            </a:r>
            <a:r>
              <a:rPr lang="en-US" altLang="zh-CN" sz="2800" kern="100" dirty="0">
                <a:solidFill>
                  <a:prstClr val="black"/>
                </a:solidFill>
                <a:latin typeface="Times New Roman"/>
                <a:ea typeface="华文细黑"/>
                <a:cs typeface="Courier New"/>
              </a:rPr>
              <a:t>&gt;</a:t>
            </a:r>
            <a:r>
              <a:rPr lang="en-US" altLang="zh-CN" sz="2800" kern="100" dirty="0">
                <a:solidFill>
                  <a:prstClr val="black"/>
                </a:solidFill>
                <a:latin typeface="宋体"/>
                <a:ea typeface="华文细黑"/>
                <a:cs typeface="Times New Roman"/>
              </a:rPr>
              <a:t>②</a:t>
            </a:r>
            <a:endParaRPr lang="zh-CN" altLang="zh-CN" sz="1050" kern="100" dirty="0">
              <a:solidFill>
                <a:prstClr val="black"/>
              </a:solidFill>
              <a:latin typeface="宋体"/>
              <a:cs typeface="Courier New"/>
            </a:endParaRPr>
          </a:p>
          <a:p>
            <a:pPr lvl="0" algn="just">
              <a:lnSpc>
                <a:spcPct val="150000"/>
              </a:lnSpc>
            </a:pPr>
            <a:r>
              <a:rPr lang="en-US" altLang="zh-CN" sz="2800" kern="100" dirty="0">
                <a:solidFill>
                  <a:prstClr val="black"/>
                </a:solidFill>
                <a:latin typeface="Times New Roman"/>
                <a:ea typeface="华文细黑"/>
                <a:cs typeface="Courier New"/>
              </a:rPr>
              <a:t>C.</a:t>
            </a:r>
            <a:r>
              <a:rPr lang="en-US" altLang="zh-CN" sz="2800" kern="100" dirty="0">
                <a:solidFill>
                  <a:prstClr val="black"/>
                </a:solidFill>
                <a:latin typeface="宋体"/>
                <a:ea typeface="华文细黑"/>
                <a:cs typeface="Times New Roman"/>
              </a:rPr>
              <a:t>③</a:t>
            </a:r>
            <a:r>
              <a:rPr lang="en-US" altLang="zh-CN" sz="2800" kern="100" dirty="0">
                <a:solidFill>
                  <a:prstClr val="black"/>
                </a:solidFill>
                <a:latin typeface="Times New Roman"/>
                <a:ea typeface="华文细黑"/>
                <a:cs typeface="Courier New"/>
              </a:rPr>
              <a:t>&gt;</a:t>
            </a:r>
            <a:r>
              <a:rPr lang="en-US" altLang="zh-CN" sz="2800" kern="100" dirty="0">
                <a:solidFill>
                  <a:prstClr val="black"/>
                </a:solidFill>
                <a:latin typeface="宋体"/>
                <a:ea typeface="华文细黑"/>
                <a:cs typeface="Times New Roman"/>
              </a:rPr>
              <a:t>①</a:t>
            </a:r>
            <a:r>
              <a:rPr lang="en-US" altLang="zh-CN" sz="2800" kern="100" dirty="0">
                <a:solidFill>
                  <a:prstClr val="black"/>
                </a:solidFill>
                <a:latin typeface="Times New Roman"/>
                <a:ea typeface="华文细黑"/>
                <a:cs typeface="Courier New"/>
              </a:rPr>
              <a:t>&gt;</a:t>
            </a:r>
            <a:r>
              <a:rPr lang="en-US" altLang="zh-CN" sz="2800" kern="100" dirty="0">
                <a:solidFill>
                  <a:prstClr val="black"/>
                </a:solidFill>
                <a:latin typeface="宋体"/>
                <a:ea typeface="华文细黑"/>
                <a:cs typeface="Times New Roman"/>
              </a:rPr>
              <a:t>②</a:t>
            </a:r>
            <a:r>
              <a:rPr lang="en-US" altLang="zh-CN" sz="2800" kern="100" dirty="0">
                <a:solidFill>
                  <a:prstClr val="black"/>
                </a:solidFill>
                <a:latin typeface="Times New Roman"/>
                <a:ea typeface="华文细黑"/>
                <a:cs typeface="Courier New"/>
              </a:rPr>
              <a:t>&gt;</a:t>
            </a:r>
            <a:r>
              <a:rPr lang="en-US" altLang="zh-CN" sz="2800" kern="100" dirty="0">
                <a:solidFill>
                  <a:prstClr val="black"/>
                </a:solidFill>
                <a:latin typeface="宋体"/>
                <a:ea typeface="华文细黑"/>
                <a:cs typeface="Times New Roman"/>
              </a:rPr>
              <a:t>④</a:t>
            </a:r>
            <a:r>
              <a:rPr lang="en-US" altLang="zh-CN" sz="2800" kern="100" dirty="0">
                <a:solidFill>
                  <a:prstClr val="black"/>
                </a:solidFill>
                <a:latin typeface="Times New Roman"/>
                <a:ea typeface="华文细黑"/>
                <a:cs typeface="Courier New"/>
              </a:rPr>
              <a:t>  	</a:t>
            </a:r>
            <a:r>
              <a:rPr lang="en-US" altLang="zh-CN" sz="2800" kern="100" dirty="0" smtClean="0">
                <a:solidFill>
                  <a:prstClr val="black"/>
                </a:solidFill>
                <a:latin typeface="Times New Roman"/>
                <a:ea typeface="华文细黑"/>
                <a:cs typeface="Courier New"/>
              </a:rPr>
              <a:t>	D</a:t>
            </a:r>
            <a:r>
              <a:rPr lang="en-US" altLang="zh-CN" sz="2800" kern="100" dirty="0">
                <a:solidFill>
                  <a:prstClr val="black"/>
                </a:solidFill>
                <a:latin typeface="Times New Roman"/>
                <a:ea typeface="华文细黑"/>
                <a:cs typeface="Courier New"/>
              </a:rPr>
              <a:t>.</a:t>
            </a:r>
            <a:r>
              <a:rPr lang="en-US" altLang="zh-CN" sz="2800" kern="100" dirty="0">
                <a:solidFill>
                  <a:prstClr val="black"/>
                </a:solidFill>
                <a:latin typeface="宋体"/>
                <a:ea typeface="华文细黑"/>
                <a:cs typeface="Times New Roman"/>
              </a:rPr>
              <a:t>①</a:t>
            </a:r>
            <a:r>
              <a:rPr lang="en-US" altLang="zh-CN" sz="2800" kern="100" dirty="0">
                <a:solidFill>
                  <a:prstClr val="black"/>
                </a:solidFill>
                <a:latin typeface="Times New Roman"/>
                <a:ea typeface="华文细黑"/>
                <a:cs typeface="Courier New"/>
              </a:rPr>
              <a:t>&gt;</a:t>
            </a:r>
            <a:r>
              <a:rPr lang="en-US" altLang="zh-CN" sz="2800" kern="100" dirty="0">
                <a:solidFill>
                  <a:prstClr val="black"/>
                </a:solidFill>
                <a:latin typeface="宋体"/>
                <a:ea typeface="华文细黑"/>
                <a:cs typeface="Times New Roman"/>
              </a:rPr>
              <a:t>②</a:t>
            </a:r>
            <a:r>
              <a:rPr lang="en-US" altLang="zh-CN" sz="2800" kern="100" dirty="0">
                <a:solidFill>
                  <a:prstClr val="black"/>
                </a:solidFill>
                <a:latin typeface="Times New Roman"/>
                <a:ea typeface="华文细黑"/>
                <a:cs typeface="Courier New"/>
              </a:rPr>
              <a:t>&gt;</a:t>
            </a:r>
            <a:r>
              <a:rPr lang="en-US" altLang="zh-CN" sz="2800" kern="100" dirty="0">
                <a:solidFill>
                  <a:prstClr val="black"/>
                </a:solidFill>
                <a:latin typeface="宋体"/>
                <a:ea typeface="华文细黑"/>
                <a:cs typeface="Times New Roman"/>
              </a:rPr>
              <a:t>④</a:t>
            </a:r>
            <a:r>
              <a:rPr lang="en-US" altLang="zh-CN" sz="2800" kern="100" dirty="0">
                <a:solidFill>
                  <a:prstClr val="black"/>
                </a:solidFill>
                <a:latin typeface="Times New Roman"/>
                <a:ea typeface="华文细黑"/>
                <a:cs typeface="Courier New"/>
              </a:rPr>
              <a:t>&gt;</a:t>
            </a:r>
            <a:r>
              <a:rPr lang="en-US" altLang="zh-CN" sz="2800" kern="100" dirty="0">
                <a:solidFill>
                  <a:prstClr val="black"/>
                </a:solidFill>
                <a:latin typeface="宋体"/>
                <a:ea typeface="华文细黑"/>
                <a:cs typeface="Times New Roman"/>
              </a:rPr>
              <a:t>③</a:t>
            </a:r>
            <a:endParaRPr lang="zh-CN" altLang="zh-CN" sz="1050" kern="100" dirty="0">
              <a:solidFill>
                <a:prstClr val="black"/>
              </a:solidFill>
              <a:latin typeface="宋体"/>
              <a:cs typeface="Courier New"/>
            </a:endParaRPr>
          </a:p>
        </p:txBody>
      </p:sp>
      <p:pic>
        <p:nvPicPr>
          <p:cNvPr id="5125" name="Picture 5"/>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007603" y="4228562"/>
            <a:ext cx="594602" cy="668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34"/>
          <p:cNvSpPr txBox="1"/>
          <p:nvPr/>
        </p:nvSpPr>
        <p:spPr>
          <a:xfrm>
            <a:off x="298562" y="5411789"/>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33407572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35" grpId="0"/>
      <p:bldP spid="35" grpId="1"/>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20" name="矩形 19"/>
          <p:cNvSpPr/>
          <p:nvPr/>
        </p:nvSpPr>
        <p:spPr>
          <a:xfrm>
            <a:off x="406574" y="693490"/>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a:solidFill>
                  <a:srgbClr val="0000FF"/>
                </a:solidFill>
                <a:latin typeface="Times New Roman"/>
                <a:ea typeface="华文细黑"/>
                <a:cs typeface="Times New Roman"/>
              </a:rPr>
              <a:t>解析　</a:t>
            </a:r>
            <a:r>
              <a:rPr lang="zh-CN" altLang="zh-CN" sz="2800" kern="100">
                <a:latin typeface="Times New Roman"/>
                <a:ea typeface="华文细黑"/>
                <a:cs typeface="Times New Roman"/>
              </a:rPr>
              <a:t>由题意可知：</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Z</a:t>
            </a:r>
            <a:r>
              <a:rPr lang="en-US" altLang="zh-CN" sz="2800" kern="100" baseline="30000" dirty="0">
                <a:latin typeface="Times New Roman"/>
                <a:ea typeface="华文细黑"/>
                <a:cs typeface="Courier New"/>
              </a:rPr>
              <a:t>2</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W</a:t>
            </a:r>
            <a:r>
              <a:rPr lang="zh-CN" altLang="zh-CN" sz="2800" kern="100" dirty="0">
                <a:latin typeface="Times New Roman"/>
                <a:ea typeface="华文细黑"/>
                <a:cs typeface="Times New Roman"/>
              </a:rPr>
              <a:t>分别为</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Cl</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a:t>
            </a:r>
            <a:r>
              <a:rPr lang="en-US" altLang="zh-CN" sz="2800" kern="100" baseline="30000" dirty="0">
                <a:latin typeface="Times New Roman"/>
                <a:ea typeface="华文细黑"/>
                <a:cs typeface="Courier New"/>
              </a:rPr>
              <a:t>2</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F</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Cl</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S</a:t>
            </a:r>
            <a:r>
              <a:rPr lang="en-US" altLang="zh-CN" sz="2800" kern="100" baseline="30000" dirty="0">
                <a:latin typeface="Times New Roman"/>
                <a:ea typeface="华文细黑"/>
                <a:cs typeface="Courier New"/>
              </a:rPr>
              <a:t>2</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F</a:t>
            </a:r>
            <a:r>
              <a:rPr lang="zh-CN" altLang="zh-CN" sz="2800" kern="100" dirty="0">
                <a:latin typeface="Times New Roman"/>
                <a:ea typeface="华文细黑"/>
                <a:cs typeface="Times New Roman"/>
              </a:rPr>
              <a:t>粒子半径大小排列顺序为</a:t>
            </a:r>
            <a:r>
              <a:rPr lang="en-US" altLang="zh-CN" sz="2800" i="1" kern="100" dirty="0">
                <a:latin typeface="Times New Roman"/>
                <a:ea typeface="华文细黑"/>
                <a:cs typeface="Courier New"/>
              </a:rPr>
              <a:t>r</a:t>
            </a:r>
            <a:r>
              <a:rPr lang="en-US" altLang="zh-CN" sz="2800" kern="100" dirty="0">
                <a:latin typeface="Times New Roman"/>
                <a:ea typeface="华文细黑"/>
                <a:cs typeface="Courier New"/>
              </a:rPr>
              <a:t>(S</a:t>
            </a:r>
            <a:r>
              <a:rPr lang="en-US" altLang="zh-CN" sz="2800" kern="100" baseline="30000" dirty="0">
                <a:latin typeface="Times New Roman"/>
                <a:ea typeface="华文细黑"/>
                <a:cs typeface="Courier New"/>
              </a:rPr>
              <a:t>2</a:t>
            </a:r>
            <a:r>
              <a:rPr lang="zh-CN" altLang="zh-CN" sz="2800" kern="100" baseline="30000" dirty="0">
                <a:latin typeface="Times New Roman"/>
                <a:ea typeface="华文细黑"/>
                <a:cs typeface="Times New Roman"/>
              </a:rPr>
              <a:t>－</a:t>
            </a:r>
            <a:r>
              <a:rPr lang="en-US" altLang="zh-CN" sz="2800" kern="100" dirty="0">
                <a:latin typeface="Times New Roman"/>
                <a:ea typeface="华文细黑"/>
                <a:cs typeface="Courier New"/>
              </a:rPr>
              <a:t>)&gt;</a:t>
            </a:r>
            <a:r>
              <a:rPr lang="en-US" altLang="zh-CN" sz="2800" i="1" kern="100" dirty="0">
                <a:latin typeface="Times New Roman"/>
                <a:ea typeface="华文细黑"/>
                <a:cs typeface="Courier New"/>
              </a:rPr>
              <a:t>r</a:t>
            </a:r>
            <a:r>
              <a:rPr lang="en-US" altLang="zh-CN" sz="2800" kern="100" dirty="0">
                <a:latin typeface="Times New Roman"/>
                <a:ea typeface="华文细黑"/>
                <a:cs typeface="Courier New"/>
              </a:rPr>
              <a:t>(S)&gt;</a:t>
            </a:r>
            <a:r>
              <a:rPr lang="en-US" altLang="zh-CN" sz="2800" i="1" kern="100" dirty="0">
                <a:latin typeface="Times New Roman"/>
                <a:ea typeface="华文细黑"/>
                <a:cs typeface="Courier New"/>
              </a:rPr>
              <a:t>r</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Cl</a:t>
            </a:r>
            <a:r>
              <a:rPr lang="en-US" altLang="zh-CN" sz="2800" kern="100" dirty="0">
                <a:latin typeface="Times New Roman"/>
                <a:ea typeface="华文细黑"/>
                <a:cs typeface="Courier New"/>
              </a:rPr>
              <a:t>)&gt;</a:t>
            </a:r>
            <a:r>
              <a:rPr lang="en-US" altLang="zh-CN" sz="2800" i="1" kern="100" dirty="0">
                <a:latin typeface="Times New Roman"/>
                <a:ea typeface="华文细黑"/>
                <a:cs typeface="Courier New"/>
              </a:rPr>
              <a:t>r</a:t>
            </a:r>
            <a:r>
              <a:rPr lang="en-US" altLang="zh-CN" sz="2800" kern="100" dirty="0">
                <a:latin typeface="Times New Roman"/>
                <a:ea typeface="华文细黑"/>
                <a:cs typeface="Courier New"/>
              </a:rPr>
              <a:t>(F)</a:t>
            </a:r>
            <a:r>
              <a:rPr lang="zh-CN" altLang="zh-CN" sz="2800" kern="100" dirty="0">
                <a:latin typeface="Times New Roman"/>
                <a:ea typeface="华文细黑"/>
                <a:cs typeface="Times New Roman"/>
              </a:rPr>
              <a:t>，故</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项正确。</a:t>
            </a:r>
            <a:endParaRPr lang="zh-CN" altLang="zh-CN" sz="1050" kern="100" dirty="0">
              <a:effectLst/>
              <a:latin typeface="宋体"/>
              <a:cs typeface="Courier New"/>
            </a:endParaRPr>
          </a:p>
        </p:txBody>
      </p:sp>
    </p:spTree>
    <p:extLst>
      <p:ext uri="{BB962C8B-B14F-4D97-AF65-F5344CB8AC3E}">
        <p14:creationId xmlns:p14="http://schemas.microsoft.com/office/powerpoint/2010/main" val="8583395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06574" y="3765055"/>
            <a:ext cx="8784976"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元素</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的常见化合价是＋</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价</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元素</a:t>
            </a:r>
            <a:r>
              <a:rPr lang="en-US" altLang="zh-CN" sz="2800" kern="100" dirty="0">
                <a:latin typeface="Times New Roman"/>
                <a:ea typeface="华文细黑"/>
                <a:cs typeface="Courier New"/>
              </a:rPr>
              <a:t>Y</a:t>
            </a:r>
            <a:r>
              <a:rPr lang="zh-CN" altLang="zh-CN" sz="2800" kern="100" dirty="0">
                <a:latin typeface="Times New Roman"/>
                <a:ea typeface="华文细黑"/>
                <a:cs typeface="Times New Roman"/>
              </a:rPr>
              <a:t>是</a:t>
            </a:r>
            <a:r>
              <a:rPr lang="en-US" altLang="zh-CN" sz="2800" kern="100" dirty="0" err="1">
                <a:latin typeface="宋体"/>
                <a:ea typeface="华文细黑"/>
                <a:cs typeface="Times New Roman"/>
              </a:rPr>
              <a:t>Ⅲ</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族元素</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元素</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与氯形成化合物时，化学式可能是</a:t>
            </a:r>
            <a:r>
              <a:rPr lang="en-US" altLang="zh-CN" sz="2800" kern="100" dirty="0" err="1">
                <a:latin typeface="Times New Roman"/>
                <a:ea typeface="华文细黑"/>
                <a:cs typeface="Courier New"/>
              </a:rPr>
              <a:t>XCl</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若元素</a:t>
            </a:r>
            <a:r>
              <a:rPr lang="en-US" altLang="zh-CN" sz="2800" kern="100" dirty="0">
                <a:latin typeface="Times New Roman"/>
                <a:ea typeface="华文细黑"/>
                <a:cs typeface="Courier New"/>
              </a:rPr>
              <a:t>Y</a:t>
            </a:r>
            <a:r>
              <a:rPr lang="zh-CN" altLang="zh-CN" sz="2800" kern="100" dirty="0">
                <a:latin typeface="Times New Roman"/>
                <a:ea typeface="华文细黑"/>
                <a:cs typeface="Times New Roman"/>
              </a:rPr>
              <a:t>处于第三周期，它可与冷水剧烈反应</a:t>
            </a:r>
            <a:endParaRPr lang="zh-CN" altLang="zh-CN" sz="1050" kern="100" dirty="0">
              <a:effectLst/>
              <a:latin typeface="宋体"/>
              <a:cs typeface="Courier New"/>
            </a:endParaRPr>
          </a:p>
        </p:txBody>
      </p:sp>
      <p:sp>
        <p:nvSpPr>
          <p:cNvPr id="12" name="矩形 11"/>
          <p:cNvSpPr/>
          <p:nvPr/>
        </p:nvSpPr>
        <p:spPr>
          <a:xfrm>
            <a:off x="406574" y="73993"/>
            <a:ext cx="11161240"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已知</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Y</a:t>
            </a:r>
            <a:r>
              <a:rPr lang="zh-CN" altLang="zh-CN" sz="2800" kern="100" dirty="0">
                <a:latin typeface="Times New Roman"/>
                <a:ea typeface="华文细黑"/>
                <a:cs typeface="Times New Roman"/>
              </a:rPr>
              <a:t>是主族元素，</a:t>
            </a:r>
            <a:r>
              <a:rPr lang="en-US" altLang="zh-CN" sz="2800" i="1" kern="100" dirty="0">
                <a:latin typeface="Times New Roman"/>
                <a:ea typeface="华文细黑"/>
                <a:cs typeface="Courier New"/>
              </a:rPr>
              <a:t>I</a:t>
            </a:r>
            <a:r>
              <a:rPr lang="zh-CN" altLang="zh-CN" sz="2800" kern="100" dirty="0">
                <a:latin typeface="Times New Roman"/>
                <a:ea typeface="华文细黑"/>
                <a:cs typeface="Times New Roman"/>
              </a:rPr>
              <a:t>为电离能，单位是</a:t>
            </a:r>
            <a:r>
              <a:rPr lang="en-US" altLang="zh-CN" sz="2800" kern="100" dirty="0" err="1">
                <a:latin typeface="Times New Roman"/>
                <a:ea typeface="华文细黑"/>
                <a:cs typeface="Courier New"/>
              </a:rPr>
              <a:t>kJ·mol</a:t>
            </a:r>
            <a:r>
              <a:rPr lang="zh-CN" altLang="zh-CN" sz="2800" kern="100" baseline="30000" dirty="0">
                <a:latin typeface="Times New Roman"/>
                <a:ea typeface="华文细黑"/>
                <a:cs typeface="Times New Roman"/>
              </a:rPr>
              <a:t>－</a:t>
            </a:r>
            <a:r>
              <a:rPr lang="en-US" altLang="zh-CN" sz="2800" kern="100" baseline="30000" dirty="0">
                <a:latin typeface="Times New Roman"/>
                <a:ea typeface="华文细黑"/>
                <a:cs typeface="Courier New"/>
              </a:rPr>
              <a:t>1</a:t>
            </a:r>
            <a:r>
              <a:rPr lang="zh-CN" altLang="zh-CN" sz="2800" kern="100" dirty="0">
                <a:latin typeface="Times New Roman"/>
                <a:ea typeface="华文细黑"/>
                <a:cs typeface="Times New Roman"/>
              </a:rPr>
              <a:t>。请根据下表数据判断，错误的是</a:t>
            </a:r>
            <a:endParaRPr lang="zh-CN" altLang="zh-CN" sz="1050" kern="100" dirty="0">
              <a:effectLst/>
              <a:latin typeface="宋体"/>
              <a:cs typeface="Courier New"/>
            </a:endParaRPr>
          </a:p>
        </p:txBody>
      </p:sp>
      <p:sp>
        <p:nvSpPr>
          <p:cNvPr id="35" name="TextBox 34"/>
          <p:cNvSpPr txBox="1"/>
          <p:nvPr/>
        </p:nvSpPr>
        <p:spPr>
          <a:xfrm>
            <a:off x="370570" y="5613093"/>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5" name="TextBox 24">
            <a:hlinkClick r:id="rId7"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graphicFrame>
        <p:nvGraphicFramePr>
          <p:cNvPr id="3" name="表格 2"/>
          <p:cNvGraphicFramePr>
            <a:graphicFrameLocks noGrp="1"/>
          </p:cNvGraphicFramePr>
          <p:nvPr>
            <p:extLst>
              <p:ext uri="{D42A27DB-BD31-4B8C-83A1-F6EECF244321}">
                <p14:modId xmlns:p14="http://schemas.microsoft.com/office/powerpoint/2010/main" val="4086404547"/>
              </p:ext>
            </p:extLst>
          </p:nvPr>
        </p:nvGraphicFramePr>
        <p:xfrm>
          <a:off x="1738721" y="1514154"/>
          <a:ext cx="8496946" cy="2304255"/>
        </p:xfrm>
        <a:graphic>
          <a:graphicData uri="http://schemas.openxmlformats.org/drawingml/2006/table">
            <a:tbl>
              <a:tblPr/>
              <a:tblGrid>
                <a:gridCol w="1618843"/>
                <a:gridCol w="1410535"/>
                <a:gridCol w="1757716"/>
                <a:gridCol w="1757716"/>
                <a:gridCol w="1952136"/>
              </a:tblGrid>
              <a:tr h="768085">
                <a:tc>
                  <a:txBody>
                    <a:bodyPr/>
                    <a:lstStyle/>
                    <a:p>
                      <a:pPr algn="ctr">
                        <a:lnSpc>
                          <a:spcPct val="150000"/>
                        </a:lnSpc>
                        <a:spcAft>
                          <a:spcPts val="0"/>
                        </a:spcAft>
                      </a:pPr>
                      <a:r>
                        <a:rPr lang="zh-CN" sz="2800" kern="100" dirty="0">
                          <a:effectLst/>
                          <a:latin typeface="Times New Roman"/>
                          <a:ea typeface="华文细黑"/>
                          <a:cs typeface="Times New Roman"/>
                        </a:rPr>
                        <a:t>元素</a:t>
                      </a:r>
                      <a:endParaRPr lang="zh-CN" sz="2800" kern="100" dirty="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a:effectLst/>
                          <a:latin typeface="Times New Roman"/>
                          <a:ea typeface="华文细黑"/>
                          <a:cs typeface="Courier New"/>
                        </a:rPr>
                        <a:t>I</a:t>
                      </a:r>
                      <a:r>
                        <a:rPr lang="en-US" sz="2800" kern="100" baseline="-25000">
                          <a:effectLst/>
                          <a:latin typeface="Times New Roman"/>
                          <a:ea typeface="华文细黑"/>
                          <a:cs typeface="Courier New"/>
                        </a:rPr>
                        <a:t>1</a:t>
                      </a:r>
                      <a:endParaRPr lang="zh-CN" sz="2800" kern="10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a:effectLst/>
                          <a:latin typeface="Times New Roman"/>
                          <a:ea typeface="华文细黑"/>
                          <a:cs typeface="Courier New"/>
                        </a:rPr>
                        <a:t>I</a:t>
                      </a:r>
                      <a:r>
                        <a:rPr lang="en-US" sz="2800" kern="100" baseline="-25000">
                          <a:effectLst/>
                          <a:latin typeface="Times New Roman"/>
                          <a:ea typeface="华文细黑"/>
                          <a:cs typeface="Courier New"/>
                        </a:rPr>
                        <a:t>2</a:t>
                      </a:r>
                      <a:endParaRPr lang="zh-CN" sz="2800" kern="10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a:effectLst/>
                          <a:latin typeface="Times New Roman"/>
                          <a:ea typeface="华文细黑"/>
                          <a:cs typeface="Courier New"/>
                        </a:rPr>
                        <a:t>I</a:t>
                      </a:r>
                      <a:r>
                        <a:rPr lang="en-US" sz="2800" kern="100" baseline="-25000">
                          <a:effectLst/>
                          <a:latin typeface="Times New Roman"/>
                          <a:ea typeface="华文细黑"/>
                          <a:cs typeface="Courier New"/>
                        </a:rPr>
                        <a:t>3</a:t>
                      </a:r>
                      <a:endParaRPr lang="zh-CN" sz="2800" kern="10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a:effectLst/>
                          <a:latin typeface="Times New Roman"/>
                          <a:ea typeface="华文细黑"/>
                          <a:cs typeface="Courier New"/>
                        </a:rPr>
                        <a:t>I</a:t>
                      </a:r>
                      <a:r>
                        <a:rPr lang="en-US" sz="2800" kern="100" baseline="-25000">
                          <a:effectLst/>
                          <a:latin typeface="Times New Roman"/>
                          <a:ea typeface="华文细黑"/>
                          <a:cs typeface="Courier New"/>
                        </a:rPr>
                        <a:t>4</a:t>
                      </a:r>
                      <a:endParaRPr lang="zh-CN" sz="2800" kern="10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8085">
                <a:tc>
                  <a:txBody>
                    <a:bodyPr/>
                    <a:lstStyle/>
                    <a:p>
                      <a:pPr algn="ctr">
                        <a:lnSpc>
                          <a:spcPct val="150000"/>
                        </a:lnSpc>
                        <a:spcAft>
                          <a:spcPts val="0"/>
                        </a:spcAft>
                      </a:pPr>
                      <a:r>
                        <a:rPr lang="en-US" sz="2800" kern="100">
                          <a:effectLst/>
                          <a:latin typeface="Times New Roman"/>
                          <a:ea typeface="华文细黑"/>
                          <a:cs typeface="Courier New"/>
                        </a:rPr>
                        <a:t>X</a:t>
                      </a:r>
                      <a:endParaRPr lang="zh-CN" sz="2800" kern="10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500</a:t>
                      </a:r>
                      <a:endParaRPr lang="zh-CN" sz="2800" kern="10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4 600</a:t>
                      </a:r>
                      <a:endParaRPr lang="zh-CN" sz="2800" kern="10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6 900</a:t>
                      </a:r>
                      <a:endParaRPr lang="zh-CN" sz="2800" kern="10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Times New Roman"/>
                          <a:ea typeface="华文细黑"/>
                          <a:cs typeface="Courier New"/>
                        </a:rPr>
                        <a:t>9 500</a:t>
                      </a:r>
                      <a:endParaRPr lang="zh-CN" sz="2800" kern="100" dirty="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8085">
                <a:tc>
                  <a:txBody>
                    <a:bodyPr/>
                    <a:lstStyle/>
                    <a:p>
                      <a:pPr algn="ctr">
                        <a:lnSpc>
                          <a:spcPct val="150000"/>
                        </a:lnSpc>
                        <a:spcAft>
                          <a:spcPts val="0"/>
                        </a:spcAft>
                      </a:pPr>
                      <a:r>
                        <a:rPr lang="en-US" sz="2800" kern="100">
                          <a:effectLst/>
                          <a:latin typeface="Times New Roman"/>
                          <a:ea typeface="华文细黑"/>
                          <a:cs typeface="Courier New"/>
                        </a:rPr>
                        <a:t>Y</a:t>
                      </a:r>
                      <a:endParaRPr lang="zh-CN" sz="2800" kern="10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Times New Roman"/>
                          <a:ea typeface="华文细黑"/>
                          <a:cs typeface="Courier New"/>
                        </a:rPr>
                        <a:t>580</a:t>
                      </a:r>
                      <a:endParaRPr lang="zh-CN" sz="2800" kern="100" dirty="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1 800</a:t>
                      </a:r>
                      <a:endParaRPr lang="zh-CN" sz="2800" kern="10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2 700</a:t>
                      </a:r>
                      <a:endParaRPr lang="zh-CN" sz="2800" kern="10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Times New Roman"/>
                          <a:ea typeface="华文细黑"/>
                          <a:cs typeface="Courier New"/>
                        </a:rPr>
                        <a:t>11 600</a:t>
                      </a:r>
                      <a:endParaRPr lang="zh-CN" sz="2800" kern="100" dirty="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6955462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35" grpId="0"/>
      <p:bldP spid="35" grpId="1"/>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406574" y="728481"/>
            <a:ext cx="1116124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为第</a:t>
            </a:r>
            <a:r>
              <a:rPr lang="en-US" altLang="zh-CN" sz="2800" kern="100" dirty="0" err="1">
                <a:latin typeface="宋体"/>
                <a:ea typeface="华文细黑"/>
                <a:cs typeface="Times New Roman"/>
              </a:rPr>
              <a:t>Ⅰ</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族元素，</a:t>
            </a:r>
            <a:r>
              <a:rPr lang="en-US" altLang="zh-CN" sz="2800" kern="100" dirty="0">
                <a:latin typeface="Times New Roman"/>
                <a:ea typeface="华文细黑"/>
                <a:cs typeface="Courier New"/>
              </a:rPr>
              <a:t>Y</a:t>
            </a:r>
            <a:r>
              <a:rPr lang="zh-CN" altLang="zh-CN" sz="2800" kern="100" dirty="0">
                <a:latin typeface="Times New Roman"/>
                <a:ea typeface="华文细黑"/>
                <a:cs typeface="Times New Roman"/>
              </a:rPr>
              <a:t>为第</a:t>
            </a:r>
            <a:r>
              <a:rPr lang="en-US" altLang="zh-CN" sz="2800" kern="100" dirty="0" err="1">
                <a:latin typeface="宋体"/>
                <a:ea typeface="华文细黑"/>
                <a:cs typeface="Times New Roman"/>
              </a:rPr>
              <a:t>Ⅲ</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族元素</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D</a:t>
            </a:r>
            <a:r>
              <a:rPr lang="zh-CN" altLang="zh-CN" sz="2800" kern="100" dirty="0">
                <a:latin typeface="Times New Roman"/>
                <a:ea typeface="华文细黑"/>
                <a:cs typeface="Times New Roman"/>
              </a:rPr>
              <a:t>项，若元素</a:t>
            </a:r>
            <a:r>
              <a:rPr lang="en-US" altLang="zh-CN" sz="2800" kern="100" dirty="0">
                <a:latin typeface="Times New Roman"/>
                <a:ea typeface="华文细黑"/>
                <a:cs typeface="Courier New"/>
              </a:rPr>
              <a:t>Y</a:t>
            </a:r>
            <a:r>
              <a:rPr lang="zh-CN" altLang="zh-CN" sz="2800" kern="100" dirty="0">
                <a:latin typeface="Times New Roman"/>
                <a:ea typeface="华文细黑"/>
                <a:cs typeface="Times New Roman"/>
              </a:rPr>
              <a:t>处于第三周期，则</a:t>
            </a:r>
            <a:r>
              <a:rPr lang="en-US" altLang="zh-CN" sz="2800" kern="100" dirty="0">
                <a:latin typeface="Times New Roman"/>
                <a:ea typeface="华文细黑"/>
                <a:cs typeface="Courier New"/>
              </a:rPr>
              <a:t>Y</a:t>
            </a:r>
            <a:r>
              <a:rPr lang="zh-CN" altLang="zh-CN" sz="2800" kern="100" dirty="0">
                <a:latin typeface="Times New Roman"/>
                <a:ea typeface="华文细黑"/>
                <a:cs typeface="Times New Roman"/>
              </a:rPr>
              <a:t>为</a:t>
            </a:r>
            <a:r>
              <a:rPr lang="en-US" altLang="zh-CN" sz="2800" kern="100" dirty="0">
                <a:latin typeface="Times New Roman"/>
                <a:ea typeface="华文细黑"/>
                <a:cs typeface="Courier New"/>
              </a:rPr>
              <a:t>Al</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Al</a:t>
            </a:r>
            <a:r>
              <a:rPr lang="zh-CN" altLang="zh-CN" sz="2800" kern="100" dirty="0">
                <a:latin typeface="Times New Roman"/>
                <a:ea typeface="华文细黑"/>
                <a:cs typeface="Times New Roman"/>
              </a:rPr>
              <a:t>不与冷水反应。</a:t>
            </a:r>
            <a:endParaRPr lang="zh-CN" altLang="zh-CN" sz="1050" kern="100" dirty="0">
              <a:effectLst/>
              <a:latin typeface="宋体"/>
              <a:cs typeface="Courier New"/>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Tree>
    <p:extLst>
      <p:ext uri="{BB962C8B-B14F-4D97-AF65-F5344CB8AC3E}">
        <p14:creationId xmlns:p14="http://schemas.microsoft.com/office/powerpoint/2010/main" val="27577781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blinds(horizontal)">
                                      <p:cBhvr>
                                        <p:cTn id="11" dur="75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405458"/>
            <a:ext cx="11161240"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下列叙述正确的是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通常，同周期元素中</a:t>
            </a:r>
            <a:r>
              <a:rPr lang="en-US" altLang="zh-CN" sz="2800" kern="100" dirty="0" err="1">
                <a:latin typeface="宋体"/>
                <a:ea typeface="华文细黑"/>
                <a:cs typeface="Times New Roman"/>
              </a:rPr>
              <a:t>Ⅶ</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族元素的第一电离能最大</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在同一主族中，自上而下元素的第一电离能逐渐减小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第</a:t>
            </a:r>
            <a:r>
              <a:rPr lang="en-US" altLang="zh-CN" sz="2800" kern="100" dirty="0" err="1">
                <a:latin typeface="宋体"/>
                <a:ea typeface="华文细黑"/>
                <a:cs typeface="Times New Roman"/>
              </a:rPr>
              <a:t>Ⅰ</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err="1">
                <a:latin typeface="宋体"/>
                <a:ea typeface="华文细黑"/>
                <a:cs typeface="Times New Roman"/>
              </a:rPr>
              <a:t>Ⅱ</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族元素的原子，其原子半径越大，第一电离能越大</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主族元素的原子形成单原子离子时的最高化合价数都和它的族</a:t>
            </a:r>
            <a:r>
              <a:rPr lang="zh-CN" altLang="zh-CN" sz="2800" kern="100" dirty="0" smtClean="0">
                <a:latin typeface="Times New Roman"/>
                <a:ea typeface="华文细黑"/>
                <a:cs typeface="Times New Roman"/>
              </a:rPr>
              <a:t>序数</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相等</a:t>
            </a:r>
            <a:endParaRPr lang="zh-CN" altLang="zh-CN" sz="1050" kern="100" dirty="0">
              <a:effectLst/>
              <a:latin typeface="宋体"/>
              <a:cs typeface="Courier New"/>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5" name="TextBox 24">
            <a:hlinkClick r:id="rId7"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35" name="TextBox 34"/>
          <p:cNvSpPr txBox="1"/>
          <p:nvPr/>
        </p:nvSpPr>
        <p:spPr>
          <a:xfrm>
            <a:off x="298562" y="1701602"/>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39969304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35" grpId="0"/>
      <p:bldP spid="3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238855" y="2944902"/>
            <a:ext cx="571270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239008" y="4293890"/>
            <a:ext cx="5712396"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75" y="-12701"/>
            <a:ext cx="2733675" cy="490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25475" y="11510"/>
            <a:ext cx="2733675" cy="400110"/>
          </a:xfrm>
          <a:prstGeom prst="rect">
            <a:avLst/>
          </a:prstGeom>
          <a:solidFill>
            <a:srgbClr val="00CCFF">
              <a:alpha val="52000"/>
            </a:srgbClr>
          </a:solid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内容索引</a:t>
            </a:r>
            <a:endParaRPr lang="zh-CN" altLang="en-US" sz="2000" b="1" dirty="0">
              <a:solidFill>
                <a:schemeClr val="bg1"/>
              </a:solidFill>
              <a:latin typeface="微软雅黑" pitchFamily="34" charset="-122"/>
              <a:ea typeface="微软雅黑" pitchFamily="34" charset="-122"/>
            </a:endParaRPr>
          </a:p>
        </p:txBody>
      </p:sp>
      <p:sp>
        <p:nvSpPr>
          <p:cNvPr id="9" name="TextBox 8">
            <a:hlinkClick r:id="rId4" action="ppaction://hlinksldjump"/>
          </p:cNvPr>
          <p:cNvSpPr txBox="1"/>
          <p:nvPr/>
        </p:nvSpPr>
        <p:spPr>
          <a:xfrm>
            <a:off x="3224778" y="2421682"/>
            <a:ext cx="5740856" cy="523220"/>
          </a:xfrm>
          <a:prstGeom prst="rect">
            <a:avLst/>
          </a:prstGeom>
          <a:noFill/>
        </p:spPr>
        <p:txBody>
          <a:bodyPr wrap="square" rtlCol="0">
            <a:spAutoFit/>
          </a:bodyPr>
          <a:lstStyle/>
          <a:p>
            <a:r>
              <a:rPr lang="zh-CN" altLang="en-US" sz="2800" b="1" dirty="0">
                <a:solidFill>
                  <a:srgbClr val="3114AC"/>
                </a:solidFill>
                <a:latin typeface="Times New Roman" pitchFamily="18" charset="0"/>
                <a:ea typeface="微软雅黑" pitchFamily="34" charset="-122"/>
                <a:cs typeface="Times New Roman" pitchFamily="18" charset="0"/>
              </a:rPr>
              <a:t>新知导学 </a:t>
            </a:r>
            <a:r>
              <a:rPr lang="en-US"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新知探究</a:t>
            </a:r>
            <a:r>
              <a:rPr lang="zh-CN"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点点落实</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
        <p:nvSpPr>
          <p:cNvPr id="11" name="TextBox 10">
            <a:hlinkClick r:id="rId5" action="ppaction://hlinksldjump"/>
          </p:cNvPr>
          <p:cNvSpPr txBox="1"/>
          <p:nvPr/>
        </p:nvSpPr>
        <p:spPr>
          <a:xfrm>
            <a:off x="3224778" y="3770670"/>
            <a:ext cx="5740856" cy="523220"/>
          </a:xfrm>
          <a:prstGeom prst="rect">
            <a:avLst/>
          </a:prstGeom>
          <a:noFill/>
        </p:spPr>
        <p:txBody>
          <a:bodyPr wrap="square" rtlCol="0">
            <a:spAutoFit/>
          </a:bodyPr>
          <a:lstStyle/>
          <a:p>
            <a:pPr algn="just"/>
            <a:r>
              <a:rPr lang="zh-CN" altLang="en-US" sz="2800" b="1" dirty="0" smtClean="0">
                <a:solidFill>
                  <a:srgbClr val="3114AC"/>
                </a:solidFill>
                <a:latin typeface="Times New Roman" pitchFamily="18" charset="0"/>
                <a:ea typeface="微软雅黑" pitchFamily="34" charset="-122"/>
                <a:cs typeface="Times New Roman" pitchFamily="18" charset="0"/>
              </a:rPr>
              <a:t>达标检测 </a:t>
            </a:r>
            <a:r>
              <a:rPr lang="en-US" altLang="zh-CN" sz="2800" b="1" dirty="0" smtClean="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当堂检测</a:t>
            </a:r>
            <a:r>
              <a:rPr lang="zh-CN"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巩固反馈</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35711312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406574" y="549474"/>
            <a:ext cx="11161240" cy="456558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通常，同周期元素中碱金属元素第一电离能最小，稀有气体元素最大，故</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错</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同</a:t>
            </a:r>
            <a:r>
              <a:rPr lang="zh-CN" altLang="zh-CN" sz="2800" kern="100" dirty="0">
                <a:latin typeface="Times New Roman"/>
                <a:ea typeface="华文细黑"/>
                <a:cs typeface="Times New Roman"/>
              </a:rPr>
              <a:t>一主族，自上而下第一电离能逐渐减小，而同主族元素随着原子序数的增加，原子半径增大，失电子能力增强，第一电离能逐渐减小，故</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正确，</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错</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主族</a:t>
            </a:r>
            <a:r>
              <a:rPr lang="zh-CN" altLang="zh-CN" sz="2800" kern="100" dirty="0">
                <a:latin typeface="Times New Roman"/>
                <a:ea typeface="华文细黑"/>
                <a:cs typeface="Times New Roman"/>
              </a:rPr>
              <a:t>元素的原子形成单原子离子时的最高化合价数不一定和它的族序数相等，如</a:t>
            </a:r>
            <a:r>
              <a:rPr lang="en-US" altLang="zh-CN" sz="2800" kern="100" dirty="0">
                <a:latin typeface="Times New Roman"/>
                <a:ea typeface="华文细黑"/>
                <a:cs typeface="Courier New"/>
              </a:rPr>
              <a:t>F</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O</a:t>
            </a:r>
            <a:r>
              <a:rPr lang="zh-CN" altLang="zh-CN" sz="2800" kern="100" dirty="0">
                <a:latin typeface="Times New Roman"/>
                <a:ea typeface="华文细黑"/>
                <a:cs typeface="Times New Roman"/>
              </a:rPr>
              <a:t>，故</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错。</a:t>
            </a:r>
            <a:endParaRPr lang="zh-CN" altLang="zh-CN" sz="1050" kern="100" dirty="0">
              <a:effectLst/>
              <a:latin typeface="宋体"/>
              <a:cs typeface="Courier New"/>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Tree>
    <p:extLst>
      <p:ext uri="{BB962C8B-B14F-4D97-AF65-F5344CB8AC3E}">
        <p14:creationId xmlns:p14="http://schemas.microsoft.com/office/powerpoint/2010/main" val="1254496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blinds(horizontal)">
                                      <p:cBhvr>
                                        <p:cTn id="11" dur="750"/>
                                        <p:tgtEl>
                                          <p:spTgt spid="12">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blinds(horizontal)">
                                      <p:cBhvr>
                                        <p:cTn id="15" dur="75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334566" y="5028828"/>
            <a:ext cx="11665296" cy="1415748"/>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根据表中数据判断其中的金属元素有</a:t>
            </a:r>
            <a:r>
              <a:rPr lang="en-US" altLang="zh-CN" sz="2800" kern="100" dirty="0" smtClean="0">
                <a:latin typeface="Times New Roman"/>
                <a:ea typeface="华文细黑"/>
                <a:cs typeface="Courier New"/>
              </a:rPr>
              <a:t>_____</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稀有气体元素有</a:t>
            </a:r>
            <a:r>
              <a:rPr lang="en-US" altLang="zh-CN" sz="2800" kern="100" dirty="0" smtClean="0">
                <a:latin typeface="Times New Roman"/>
                <a:ea typeface="华文细黑"/>
                <a:cs typeface="Courier New"/>
              </a:rPr>
              <a:t>___</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最活泼的金属是</a:t>
            </a:r>
            <a:r>
              <a:rPr lang="en-US" altLang="zh-CN" sz="2800" kern="100" dirty="0" smtClean="0">
                <a:latin typeface="Times New Roman"/>
                <a:ea typeface="华文细黑"/>
                <a:cs typeface="Courier New"/>
              </a:rPr>
              <a:t>___</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显二价的金属是</a:t>
            </a:r>
            <a:r>
              <a:rPr lang="en-US" altLang="zh-CN" sz="2800" kern="100" dirty="0" smtClean="0">
                <a:latin typeface="Times New Roman"/>
                <a:ea typeface="华文细黑"/>
                <a:cs typeface="Courier New"/>
              </a:rPr>
              <a:t>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17" name="矩形 16"/>
          <p:cNvSpPr/>
          <p:nvPr/>
        </p:nvSpPr>
        <p:spPr>
          <a:xfrm>
            <a:off x="334566" y="-26590"/>
            <a:ext cx="6264696"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rPr>
              <a:t>5.</a:t>
            </a:r>
            <a:r>
              <a:rPr lang="zh-CN" altLang="zh-CN" sz="2800" kern="100" dirty="0">
                <a:latin typeface="Times New Roman"/>
                <a:ea typeface="华文细黑"/>
                <a:cs typeface="Times New Roman"/>
              </a:rPr>
              <a:t>电离能是指由气态原子或气态离子失去电子需要的能量。从中性原子中移去第一个电子所需要的能量为第一电离能</a:t>
            </a:r>
            <a:r>
              <a:rPr lang="en-US" altLang="zh-CN" sz="2800" kern="100" dirty="0">
                <a:latin typeface="Times New Roman"/>
                <a:ea typeface="华文细黑"/>
              </a:rPr>
              <a:t>(</a:t>
            </a:r>
            <a:r>
              <a:rPr lang="en-US" altLang="zh-CN" sz="2800" i="1" kern="100" dirty="0">
                <a:latin typeface="Times New Roman"/>
                <a:ea typeface="华文细黑"/>
              </a:rPr>
              <a:t>I</a:t>
            </a:r>
            <a:r>
              <a:rPr lang="en-US" altLang="zh-CN" sz="2800" kern="100" baseline="-25000" dirty="0">
                <a:latin typeface="Times New Roman"/>
                <a:ea typeface="华文细黑"/>
              </a:rPr>
              <a:t>1</a:t>
            </a:r>
            <a:r>
              <a:rPr lang="en-US" altLang="zh-CN" sz="2800" kern="100" dirty="0">
                <a:latin typeface="Times New Roman"/>
                <a:ea typeface="华文细黑"/>
              </a:rPr>
              <a:t>)</a:t>
            </a:r>
            <a:r>
              <a:rPr lang="zh-CN" altLang="zh-CN" sz="2800" kern="100" dirty="0">
                <a:latin typeface="Times New Roman"/>
                <a:ea typeface="华文细黑"/>
                <a:cs typeface="Times New Roman"/>
              </a:rPr>
              <a:t>，移去第二个电子所需要的能量为第二电离能</a:t>
            </a:r>
            <a:r>
              <a:rPr lang="en-US" altLang="zh-CN" sz="2800" kern="100" dirty="0">
                <a:latin typeface="Times New Roman"/>
                <a:ea typeface="华文细黑"/>
              </a:rPr>
              <a:t>(</a:t>
            </a:r>
            <a:r>
              <a:rPr lang="en-US" altLang="zh-CN" sz="2800" i="1" kern="100" dirty="0">
                <a:latin typeface="Times New Roman"/>
                <a:ea typeface="华文细黑"/>
              </a:rPr>
              <a:t>I</a:t>
            </a:r>
            <a:r>
              <a:rPr lang="en-US" altLang="zh-CN" sz="2800" kern="100" baseline="-25000" dirty="0">
                <a:latin typeface="Times New Roman"/>
                <a:ea typeface="华文细黑"/>
              </a:rPr>
              <a:t>2</a:t>
            </a:r>
            <a:r>
              <a:rPr lang="en-US" altLang="zh-CN" sz="2800" kern="100" dirty="0">
                <a:latin typeface="Times New Roman"/>
                <a:ea typeface="华文细黑"/>
              </a:rPr>
              <a:t>)</a:t>
            </a:r>
            <a:r>
              <a:rPr lang="zh-CN" altLang="zh-CN" sz="2800" kern="100" dirty="0">
                <a:latin typeface="Times New Roman"/>
                <a:ea typeface="华文细黑"/>
                <a:cs typeface="Times New Roman"/>
              </a:rPr>
              <a:t>，依此类推。现有</a:t>
            </a:r>
            <a:r>
              <a:rPr lang="en-US" altLang="zh-CN" sz="2800" kern="100" dirty="0">
                <a:latin typeface="Times New Roman"/>
                <a:ea typeface="华文细黑"/>
              </a:rPr>
              <a:t>5</a:t>
            </a:r>
            <a:r>
              <a:rPr lang="zh-CN" altLang="zh-CN" sz="2800" kern="100" dirty="0">
                <a:latin typeface="Times New Roman"/>
                <a:ea typeface="华文细黑"/>
                <a:cs typeface="Times New Roman"/>
              </a:rPr>
              <a:t>种元素</a:t>
            </a:r>
            <a:r>
              <a:rPr lang="en-US" altLang="zh-CN" sz="2800"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B</a:t>
            </a:r>
            <a:r>
              <a:rPr lang="zh-CN" altLang="zh-CN" sz="2800" kern="100" dirty="0">
                <a:latin typeface="Times New Roman"/>
                <a:ea typeface="华文细黑"/>
                <a:cs typeface="Times New Roman"/>
              </a:rPr>
              <a:t>、</a:t>
            </a:r>
            <a:r>
              <a:rPr lang="en-US" altLang="zh-CN" sz="2800" kern="100" dirty="0">
                <a:latin typeface="Times New Roman"/>
                <a:ea typeface="华文细黑"/>
              </a:rPr>
              <a:t>C</a:t>
            </a:r>
            <a:r>
              <a:rPr lang="zh-CN" altLang="zh-CN" sz="2800" kern="100" dirty="0">
                <a:latin typeface="Times New Roman"/>
                <a:ea typeface="华文细黑"/>
                <a:cs typeface="Times New Roman"/>
              </a:rPr>
              <a:t>、</a:t>
            </a:r>
            <a:r>
              <a:rPr lang="en-US" altLang="zh-CN" sz="2800" kern="100" dirty="0">
                <a:latin typeface="Times New Roman"/>
                <a:ea typeface="华文细黑"/>
              </a:rPr>
              <a:t>D</a:t>
            </a:r>
            <a:r>
              <a:rPr lang="zh-CN" altLang="zh-CN" sz="2800" kern="100" dirty="0">
                <a:latin typeface="Times New Roman"/>
                <a:ea typeface="华文细黑"/>
                <a:cs typeface="Times New Roman"/>
              </a:rPr>
              <a:t>、</a:t>
            </a:r>
            <a:r>
              <a:rPr lang="en-US" altLang="zh-CN" sz="2800" kern="100" dirty="0">
                <a:latin typeface="Times New Roman"/>
                <a:ea typeface="华文细黑"/>
              </a:rPr>
              <a:t>E</a:t>
            </a:r>
            <a:r>
              <a:rPr lang="zh-CN" altLang="zh-CN" sz="2800" kern="100" dirty="0">
                <a:latin typeface="Times New Roman"/>
                <a:ea typeface="华文细黑"/>
                <a:cs typeface="Times New Roman"/>
              </a:rPr>
              <a:t>，其中有三种金属元素，一种稀有气体元素，其</a:t>
            </a:r>
            <a:r>
              <a:rPr lang="en-US" altLang="zh-CN" sz="2800" i="1" kern="100" dirty="0">
                <a:latin typeface="Times New Roman"/>
                <a:ea typeface="华文细黑"/>
              </a:rPr>
              <a:t>I</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i="1" kern="100" dirty="0">
                <a:latin typeface="Times New Roman"/>
                <a:ea typeface="华文细黑"/>
              </a:rPr>
              <a:t>I</a:t>
            </a:r>
            <a:r>
              <a:rPr lang="en-US" altLang="zh-CN" sz="2800" kern="100" baseline="-25000" dirty="0">
                <a:latin typeface="Times New Roman"/>
                <a:ea typeface="华文细黑"/>
              </a:rPr>
              <a:t>3</a:t>
            </a:r>
            <a:r>
              <a:rPr lang="zh-CN" altLang="zh-CN" sz="2800" kern="100" dirty="0">
                <a:latin typeface="Times New Roman"/>
                <a:ea typeface="华文细黑"/>
                <a:cs typeface="Times New Roman"/>
              </a:rPr>
              <a:t>分别</a:t>
            </a:r>
            <a:r>
              <a:rPr lang="zh-CN" altLang="zh-CN" sz="2800" kern="100" dirty="0" smtClean="0">
                <a:latin typeface="Times New Roman"/>
                <a:ea typeface="华文细黑"/>
                <a:cs typeface="Times New Roman"/>
              </a:rPr>
              <a:t>如</a:t>
            </a:r>
            <a:r>
              <a:rPr lang="zh-CN" altLang="en-US" sz="2800" kern="100" dirty="0">
                <a:latin typeface="Times New Roman"/>
                <a:ea typeface="华文细黑"/>
                <a:cs typeface="Times New Roman"/>
              </a:rPr>
              <a:t>右</a:t>
            </a:r>
            <a:r>
              <a:rPr lang="zh-CN" altLang="zh-CN" sz="2800" kern="100" dirty="0" smtClean="0">
                <a:latin typeface="Times New Roman"/>
                <a:ea typeface="华文细黑"/>
                <a:cs typeface="Times New Roman"/>
              </a:rPr>
              <a:t>表</a:t>
            </a:r>
            <a:r>
              <a:rPr lang="zh-CN" altLang="zh-CN" sz="2800" kern="100" dirty="0">
                <a:latin typeface="Times New Roman"/>
                <a:ea typeface="华文细黑"/>
                <a:cs typeface="Times New Roman"/>
              </a:rPr>
              <a:t>。</a:t>
            </a:r>
            <a:endParaRPr lang="zh-CN" altLang="zh-CN" sz="1050" kern="100" dirty="0">
              <a:effectLst/>
              <a:latin typeface="宋体"/>
              <a:ea typeface="华文细黑" pitchFamily="2" charset="-122"/>
              <a:cs typeface="Courier New"/>
            </a:endParaRPr>
          </a:p>
        </p:txBody>
      </p:sp>
      <p:sp>
        <p:nvSpPr>
          <p:cNvPr id="21"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23"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4"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5"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6"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
        <p:nvSpPr>
          <p:cNvPr id="29" name="TextBox 2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40" name="TextBox 39">
            <a:hlinkClick r:id="rId7"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graphicFrame>
        <p:nvGraphicFramePr>
          <p:cNvPr id="3" name="表格 2"/>
          <p:cNvGraphicFramePr>
            <a:graphicFrameLocks noGrp="1"/>
          </p:cNvGraphicFramePr>
          <p:nvPr>
            <p:extLst>
              <p:ext uri="{D42A27DB-BD31-4B8C-83A1-F6EECF244321}">
                <p14:modId xmlns:p14="http://schemas.microsoft.com/office/powerpoint/2010/main" val="978109122"/>
              </p:ext>
            </p:extLst>
          </p:nvPr>
        </p:nvGraphicFramePr>
        <p:xfrm>
          <a:off x="6680795" y="298591"/>
          <a:ext cx="5328590" cy="4277595"/>
        </p:xfrm>
        <a:graphic>
          <a:graphicData uri="http://schemas.openxmlformats.org/drawingml/2006/table">
            <a:tbl>
              <a:tblPr/>
              <a:tblGrid>
                <a:gridCol w="1303394"/>
                <a:gridCol w="1341732"/>
                <a:gridCol w="1341732"/>
                <a:gridCol w="1341732"/>
              </a:tblGrid>
              <a:tr h="788050">
                <a:tc>
                  <a:txBody>
                    <a:bodyPr/>
                    <a:lstStyle/>
                    <a:p>
                      <a:pPr algn="ctr">
                        <a:lnSpc>
                          <a:spcPct val="150000"/>
                        </a:lnSpc>
                        <a:spcAft>
                          <a:spcPts val="0"/>
                        </a:spcAft>
                      </a:pPr>
                      <a:r>
                        <a:rPr lang="zh-CN" sz="2800" kern="100" dirty="0">
                          <a:effectLst/>
                          <a:latin typeface="Times New Roman"/>
                          <a:ea typeface="华文细黑"/>
                          <a:cs typeface="Times New Roman"/>
                        </a:rPr>
                        <a:t>元素</a:t>
                      </a:r>
                      <a:endParaRPr lang="zh-CN" sz="2800" kern="100" dirty="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a:effectLst/>
                          <a:latin typeface="Times New Roman"/>
                          <a:ea typeface="华文细黑"/>
                          <a:cs typeface="Courier New"/>
                        </a:rPr>
                        <a:t>I</a:t>
                      </a:r>
                      <a:r>
                        <a:rPr lang="en-US" sz="2800" kern="100" baseline="-25000">
                          <a:effectLst/>
                          <a:latin typeface="Times New Roman"/>
                          <a:ea typeface="华文细黑"/>
                          <a:cs typeface="Courier New"/>
                        </a:rPr>
                        <a:t>1</a:t>
                      </a:r>
                      <a:r>
                        <a:rPr lang="en-US" sz="2800" kern="100">
                          <a:effectLst/>
                          <a:latin typeface="Times New Roman"/>
                          <a:ea typeface="华文细黑"/>
                          <a:cs typeface="Courier New"/>
                        </a:rPr>
                        <a:t>/eV</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a:effectLst/>
                          <a:latin typeface="Times New Roman"/>
                          <a:ea typeface="华文细黑"/>
                          <a:cs typeface="Courier New"/>
                        </a:rPr>
                        <a:t>I</a:t>
                      </a:r>
                      <a:r>
                        <a:rPr lang="en-US" sz="2800" kern="100" baseline="-25000">
                          <a:effectLst/>
                          <a:latin typeface="Times New Roman"/>
                          <a:ea typeface="华文细黑"/>
                          <a:cs typeface="Courier New"/>
                        </a:rPr>
                        <a:t>2</a:t>
                      </a:r>
                      <a:r>
                        <a:rPr lang="en-US" sz="2800" kern="100">
                          <a:effectLst/>
                          <a:latin typeface="Times New Roman"/>
                          <a:ea typeface="华文细黑"/>
                          <a:cs typeface="Courier New"/>
                        </a:rPr>
                        <a:t>/eV</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dirty="0">
                          <a:effectLst/>
                          <a:latin typeface="Times New Roman"/>
                          <a:ea typeface="华文细黑"/>
                          <a:cs typeface="Courier New"/>
                        </a:rPr>
                        <a:t>I</a:t>
                      </a:r>
                      <a:r>
                        <a:rPr lang="en-US" sz="2800" kern="100" baseline="-25000" dirty="0">
                          <a:effectLst/>
                          <a:latin typeface="Times New Roman"/>
                          <a:ea typeface="华文细黑"/>
                          <a:cs typeface="Courier New"/>
                        </a:rPr>
                        <a:t>3</a:t>
                      </a:r>
                      <a:r>
                        <a:rPr lang="en-US" sz="2800" kern="100" dirty="0">
                          <a:effectLst/>
                          <a:latin typeface="Times New Roman"/>
                          <a:ea typeface="华文细黑"/>
                          <a:cs typeface="Courier New"/>
                        </a:rPr>
                        <a:t>/</a:t>
                      </a:r>
                      <a:r>
                        <a:rPr lang="en-US" sz="2800" kern="100" dirty="0" err="1">
                          <a:effectLst/>
                          <a:latin typeface="Times New Roman"/>
                          <a:ea typeface="华文细黑"/>
                          <a:cs typeface="Courier New"/>
                        </a:rPr>
                        <a:t>eV</a:t>
                      </a:r>
                      <a:endParaRPr lang="zh-CN" sz="2800" kern="100" dirty="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7909">
                <a:tc>
                  <a:txBody>
                    <a:bodyPr/>
                    <a:lstStyle/>
                    <a:p>
                      <a:pPr algn="ctr">
                        <a:lnSpc>
                          <a:spcPct val="150000"/>
                        </a:lnSpc>
                        <a:spcAft>
                          <a:spcPts val="0"/>
                        </a:spcAft>
                      </a:pPr>
                      <a:r>
                        <a:rPr lang="en-US" sz="2800" kern="100" dirty="0">
                          <a:effectLst/>
                          <a:latin typeface="Times New Roman"/>
                          <a:ea typeface="华文细黑"/>
                          <a:cs typeface="Courier New"/>
                        </a:rPr>
                        <a:t>A</a:t>
                      </a:r>
                      <a:endParaRPr lang="zh-CN" sz="2800" kern="100" dirty="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13.0</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23.9</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Times New Roman"/>
                          <a:ea typeface="华文细黑"/>
                          <a:cs typeface="Courier New"/>
                        </a:rPr>
                        <a:t>40.0</a:t>
                      </a:r>
                      <a:endParaRPr lang="zh-CN" sz="2800" kern="100" dirty="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7909">
                <a:tc>
                  <a:txBody>
                    <a:bodyPr/>
                    <a:lstStyle/>
                    <a:p>
                      <a:pPr algn="ctr">
                        <a:lnSpc>
                          <a:spcPct val="150000"/>
                        </a:lnSpc>
                        <a:spcAft>
                          <a:spcPts val="0"/>
                        </a:spcAft>
                      </a:pPr>
                      <a:r>
                        <a:rPr lang="en-US" sz="2800" kern="100">
                          <a:effectLst/>
                          <a:latin typeface="Times New Roman"/>
                          <a:ea typeface="华文细黑"/>
                          <a:cs typeface="Courier New"/>
                        </a:rPr>
                        <a:t>B</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4.3</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31.9</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47.8</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7909">
                <a:tc>
                  <a:txBody>
                    <a:bodyPr/>
                    <a:lstStyle/>
                    <a:p>
                      <a:pPr algn="ctr">
                        <a:lnSpc>
                          <a:spcPct val="150000"/>
                        </a:lnSpc>
                        <a:spcAft>
                          <a:spcPts val="0"/>
                        </a:spcAft>
                      </a:pPr>
                      <a:r>
                        <a:rPr lang="en-US" sz="2800" kern="100" dirty="0">
                          <a:effectLst/>
                          <a:latin typeface="Times New Roman"/>
                          <a:ea typeface="华文细黑"/>
                          <a:cs typeface="Courier New"/>
                        </a:rPr>
                        <a:t>C</a:t>
                      </a:r>
                      <a:endParaRPr lang="zh-CN" sz="2800" kern="100" dirty="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5.7</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47.4</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71.8</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7909">
                <a:tc>
                  <a:txBody>
                    <a:bodyPr/>
                    <a:lstStyle/>
                    <a:p>
                      <a:pPr algn="ctr">
                        <a:lnSpc>
                          <a:spcPct val="150000"/>
                        </a:lnSpc>
                        <a:spcAft>
                          <a:spcPts val="0"/>
                        </a:spcAft>
                      </a:pPr>
                      <a:r>
                        <a:rPr lang="en-US" sz="2800" kern="100">
                          <a:effectLst/>
                          <a:latin typeface="Times New Roman"/>
                          <a:ea typeface="华文细黑"/>
                          <a:cs typeface="Courier New"/>
                        </a:rPr>
                        <a:t>D</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7.7</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15.1</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80.3</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7909">
                <a:tc>
                  <a:txBody>
                    <a:bodyPr/>
                    <a:lstStyle/>
                    <a:p>
                      <a:pPr algn="ctr">
                        <a:lnSpc>
                          <a:spcPct val="150000"/>
                        </a:lnSpc>
                        <a:spcAft>
                          <a:spcPts val="0"/>
                        </a:spcAft>
                      </a:pPr>
                      <a:r>
                        <a:rPr lang="en-US" sz="2800" kern="100">
                          <a:effectLst/>
                          <a:latin typeface="Times New Roman"/>
                          <a:ea typeface="华文细黑"/>
                          <a:cs typeface="Courier New"/>
                        </a:rPr>
                        <a:t>E</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21.6</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41.1</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Times New Roman"/>
                          <a:ea typeface="华文细黑"/>
                          <a:cs typeface="Courier New"/>
                        </a:rPr>
                        <a:t>65.2</a:t>
                      </a:r>
                      <a:endParaRPr lang="zh-CN" sz="2800" kern="100" dirty="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6162221" y="5134744"/>
            <a:ext cx="922047" cy="523220"/>
          </a:xfrm>
          <a:prstGeom prst="rect">
            <a:avLst/>
          </a:prstGeom>
        </p:spPr>
        <p:txBody>
          <a:bodyPr wrap="none">
            <a:spAutoFit/>
          </a:bodyPr>
          <a:lstStyle/>
          <a:p>
            <a:r>
              <a:rPr lang="en-US" altLang="zh-CN" sz="2800" kern="100" dirty="0">
                <a:solidFill>
                  <a:srgbClr val="C00000"/>
                </a:solidFill>
                <a:latin typeface="Times New Roman"/>
                <a:ea typeface="华文细黑"/>
              </a:rPr>
              <a:t>BCD</a:t>
            </a:r>
            <a:endParaRPr lang="zh-CN" altLang="en-US" sz="2800" dirty="0">
              <a:solidFill>
                <a:srgbClr val="C00000"/>
              </a:solidFill>
            </a:endParaRPr>
          </a:p>
        </p:txBody>
      </p:sp>
      <p:sp>
        <p:nvSpPr>
          <p:cNvPr id="18" name="矩形 17"/>
          <p:cNvSpPr/>
          <p:nvPr/>
        </p:nvSpPr>
        <p:spPr>
          <a:xfrm>
            <a:off x="9983638" y="5115580"/>
            <a:ext cx="404278" cy="523220"/>
          </a:xfrm>
          <a:prstGeom prst="rect">
            <a:avLst/>
          </a:prstGeom>
        </p:spPr>
        <p:txBody>
          <a:bodyPr wrap="none">
            <a:spAutoFit/>
          </a:bodyPr>
          <a:lstStyle/>
          <a:p>
            <a:r>
              <a:rPr lang="en-US" altLang="zh-CN" sz="2800" kern="100" dirty="0">
                <a:solidFill>
                  <a:srgbClr val="C00000"/>
                </a:solidFill>
                <a:latin typeface="Times New Roman"/>
                <a:ea typeface="华文细黑"/>
              </a:rPr>
              <a:t>E</a:t>
            </a:r>
            <a:endParaRPr lang="zh-CN" altLang="en-US" sz="2800" kern="100" dirty="0">
              <a:solidFill>
                <a:srgbClr val="C00000"/>
              </a:solidFill>
              <a:latin typeface="Times New Roman"/>
              <a:ea typeface="华文细黑"/>
            </a:endParaRPr>
          </a:p>
        </p:txBody>
      </p:sp>
      <p:sp>
        <p:nvSpPr>
          <p:cNvPr id="6" name="矩形 5"/>
          <p:cNvSpPr/>
          <p:nvPr/>
        </p:nvSpPr>
        <p:spPr>
          <a:xfrm>
            <a:off x="1937792" y="5785410"/>
            <a:ext cx="423514" cy="523220"/>
          </a:xfrm>
          <a:prstGeom prst="rect">
            <a:avLst/>
          </a:prstGeom>
        </p:spPr>
        <p:txBody>
          <a:bodyPr wrap="none">
            <a:spAutoFit/>
          </a:bodyPr>
          <a:lstStyle/>
          <a:p>
            <a:r>
              <a:rPr lang="en-US" altLang="zh-CN" sz="2800" kern="100" dirty="0">
                <a:solidFill>
                  <a:srgbClr val="C00000"/>
                </a:solidFill>
                <a:latin typeface="Times New Roman"/>
                <a:ea typeface="华文细黑"/>
              </a:rPr>
              <a:t>B</a:t>
            </a:r>
            <a:endParaRPr lang="zh-CN" altLang="en-US" sz="2800" kern="100" dirty="0">
              <a:solidFill>
                <a:srgbClr val="C00000"/>
              </a:solidFill>
              <a:latin typeface="Times New Roman"/>
              <a:ea typeface="华文细黑"/>
            </a:endParaRPr>
          </a:p>
        </p:txBody>
      </p:sp>
      <p:sp>
        <p:nvSpPr>
          <p:cNvPr id="7" name="矩形 6"/>
          <p:cNvSpPr/>
          <p:nvPr/>
        </p:nvSpPr>
        <p:spPr>
          <a:xfrm>
            <a:off x="5290814" y="5759067"/>
            <a:ext cx="444352" cy="523220"/>
          </a:xfrm>
          <a:prstGeom prst="rect">
            <a:avLst/>
          </a:prstGeom>
        </p:spPr>
        <p:txBody>
          <a:bodyPr wrap="none">
            <a:spAutoFit/>
          </a:bodyPr>
          <a:lstStyle/>
          <a:p>
            <a:r>
              <a:rPr lang="en-US" altLang="zh-CN" sz="2800" kern="100" dirty="0">
                <a:solidFill>
                  <a:srgbClr val="C00000"/>
                </a:solidFill>
                <a:latin typeface="Times New Roman"/>
                <a:ea typeface="华文细黑"/>
              </a:rPr>
              <a:t>D</a:t>
            </a:r>
            <a:endParaRPr lang="zh-CN" altLang="en-US" sz="2800" kern="100" dirty="0">
              <a:solidFill>
                <a:srgbClr val="C00000"/>
              </a:solidFill>
              <a:latin typeface="Times New Roman"/>
              <a:ea typeface="华文细黑"/>
            </a:endParaRPr>
          </a:p>
        </p:txBody>
      </p:sp>
      <p:pic>
        <p:nvPicPr>
          <p:cNvPr id="20" name="图片 19">
            <a:hlinkClick r:id="rId8" action="ppaction://hlinksldjump"/>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27163225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5"/>
                                        </p:tgtEl>
                                      </p:cBhvr>
                                    </p:animEffect>
                                    <p:set>
                                      <p:cBhvr>
                                        <p:cTn id="21" dur="1" fill="hold">
                                          <p:stCondLst>
                                            <p:cond delay="499"/>
                                          </p:stCondLst>
                                        </p:cTn>
                                        <p:tgtEl>
                                          <p:spTgt spid="5"/>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18"/>
                                        </p:tgtEl>
                                      </p:cBhvr>
                                    </p:animEffect>
                                    <p:set>
                                      <p:cBhvr>
                                        <p:cTn id="24" dur="1" fill="hold">
                                          <p:stCondLst>
                                            <p:cond delay="499"/>
                                          </p:stCondLst>
                                        </p:cTn>
                                        <p:tgtEl>
                                          <p:spTgt spid="18"/>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500"/>
                                        <p:tgtEl>
                                          <p:spTgt spid="6"/>
                                        </p:tgtEl>
                                      </p:cBhvr>
                                    </p:animEffect>
                                    <p:set>
                                      <p:cBhvr>
                                        <p:cTn id="27" dur="1" fill="hold">
                                          <p:stCondLst>
                                            <p:cond delay="499"/>
                                          </p:stCondLst>
                                        </p:cTn>
                                        <p:tgtEl>
                                          <p:spTgt spid="6"/>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7"/>
                                        </p:tgtEl>
                                      </p:cBhvr>
                                    </p:animEffect>
                                    <p:set>
                                      <p:cBhvr>
                                        <p:cTn id="30"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29"/>
                  </p:tgtEl>
                </p:cond>
              </p:nextCondLst>
            </p:seq>
          </p:childTnLst>
        </p:cTn>
      </p:par>
    </p:tnLst>
    <p:bldLst>
      <p:bldP spid="5" grpId="0"/>
      <p:bldP spid="5" grpId="1"/>
      <p:bldP spid="18" grpId="0"/>
      <p:bldP spid="18" grpId="1"/>
      <p:bldP spid="6" grpId="0"/>
      <p:bldP spid="6" grpId="1"/>
      <p:bldP spid="7" grpId="0"/>
      <p:bldP spid="7" grpId="1"/>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 name="矩形 16"/>
          <p:cNvSpPr/>
          <p:nvPr/>
        </p:nvSpPr>
        <p:spPr>
          <a:xfrm>
            <a:off x="406574" y="333450"/>
            <a:ext cx="11161240" cy="521114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电离能是指由气态原子或气态离子失去电子需要的能量。电离能越小，说明该原子易失去电子，金属性越强</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电离能</a:t>
            </a:r>
            <a:r>
              <a:rPr lang="zh-CN" altLang="zh-CN" sz="2800" kern="100" dirty="0">
                <a:latin typeface="Times New Roman"/>
                <a:ea typeface="华文细黑"/>
                <a:cs typeface="Times New Roman"/>
              </a:rPr>
              <a:t>越大，说明该原子不易失去电子，非金属性越强。表中</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三种元素的第一电离能相对比较小，应该属于金属元素</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E</a:t>
            </a:r>
            <a:r>
              <a:rPr lang="zh-CN" altLang="zh-CN" sz="2800" kern="100" dirty="0">
                <a:latin typeface="Times New Roman"/>
                <a:ea typeface="华文细黑"/>
                <a:cs typeface="Times New Roman"/>
              </a:rPr>
              <a:t>元素的第一电离能最大，应该属于稀有气体元素</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B</a:t>
            </a:r>
            <a:r>
              <a:rPr lang="zh-CN" altLang="zh-CN" sz="2800" kern="100" dirty="0">
                <a:latin typeface="Times New Roman"/>
                <a:ea typeface="华文细黑"/>
                <a:cs typeface="Times New Roman"/>
              </a:rPr>
              <a:t>元素的第一电离能最小，应该是所列的元素中最活泼的金属元素</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D</a:t>
            </a:r>
            <a:r>
              <a:rPr lang="zh-CN" altLang="zh-CN" sz="2800" kern="100" dirty="0">
                <a:latin typeface="Times New Roman"/>
                <a:ea typeface="华文细黑"/>
                <a:cs typeface="Times New Roman"/>
              </a:rPr>
              <a:t>元素第二电离能与第三电离能相差很大，说明</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元素的原子很容易失去</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个电子，应该是显二价的金属元素。</a:t>
            </a:r>
            <a:endParaRPr lang="zh-CN" altLang="zh-CN" sz="105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23"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4"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5"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6"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pic>
        <p:nvPicPr>
          <p:cNvPr id="11" name="图片 10">
            <a:hlinkClick r:id="rId7" action="ppaction://hlinksldjump"/>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extLst>
      <p:ext uri="{BB962C8B-B14F-4D97-AF65-F5344CB8AC3E}">
        <p14:creationId xmlns:p14="http://schemas.microsoft.com/office/powerpoint/2010/main" val="8341441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blinds(horizontal)">
                                      <p:cBhvr>
                                        <p:cTn id="7" dur="750"/>
                                        <p:tgtEl>
                                          <p:spTgt spid="17">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7">
                                            <p:txEl>
                                              <p:pRg st="1" end="1"/>
                                            </p:txEl>
                                          </p:spTgt>
                                        </p:tgtEl>
                                        <p:attrNameLst>
                                          <p:attrName>style.visibility</p:attrName>
                                        </p:attrNameLst>
                                      </p:cBhvr>
                                      <p:to>
                                        <p:strVal val="visible"/>
                                      </p:to>
                                    </p:set>
                                    <p:animEffect transition="in" filter="blinds(horizontal)">
                                      <p:cBhvr>
                                        <p:cTn id="11" dur="750"/>
                                        <p:tgtEl>
                                          <p:spTgt spid="17">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7">
                                            <p:txEl>
                                              <p:pRg st="2" end="2"/>
                                            </p:txEl>
                                          </p:spTgt>
                                        </p:tgtEl>
                                        <p:attrNameLst>
                                          <p:attrName>style.visibility</p:attrName>
                                        </p:attrNameLst>
                                      </p:cBhvr>
                                      <p:to>
                                        <p:strVal val="visible"/>
                                      </p:to>
                                    </p:set>
                                    <p:animEffect transition="in" filter="blinds(horizontal)">
                                      <p:cBhvr>
                                        <p:cTn id="15" dur="750"/>
                                        <p:tgtEl>
                                          <p:spTgt spid="17">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7">
                                            <p:txEl>
                                              <p:pRg st="3" end="3"/>
                                            </p:txEl>
                                          </p:spTgt>
                                        </p:tgtEl>
                                        <p:attrNameLst>
                                          <p:attrName>style.visibility</p:attrName>
                                        </p:attrNameLst>
                                      </p:cBhvr>
                                      <p:to>
                                        <p:strVal val="visible"/>
                                      </p:to>
                                    </p:set>
                                    <p:animEffect transition="in" filter="blinds(horizontal)">
                                      <p:cBhvr>
                                        <p:cTn id="19" dur="750"/>
                                        <p:tgtEl>
                                          <p:spTgt spid="17">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7">
                                            <p:txEl>
                                              <p:pRg st="4" end="4"/>
                                            </p:txEl>
                                          </p:spTgt>
                                        </p:tgtEl>
                                        <p:attrNameLst>
                                          <p:attrName>style.visibility</p:attrName>
                                        </p:attrNameLst>
                                      </p:cBhvr>
                                      <p:to>
                                        <p:strVal val="visible"/>
                                      </p:to>
                                    </p:set>
                                    <p:animEffect transition="in" filter="blinds(horizontal)">
                                      <p:cBhvr>
                                        <p:cTn id="23" dur="750"/>
                                        <p:tgtEl>
                                          <p:spTgt spid="1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2">
            <a:extLst>
              <a:ext uri="{28A0092B-C50C-407E-A947-70E740481C1C}">
                <a14:useLocalDpi xmlns:a14="http://schemas.microsoft.com/office/drawing/2010/main" val="0"/>
              </a:ext>
            </a:extLst>
          </a:blip>
          <a:srcRect t="12533" b="13198"/>
          <a:stretch/>
        </p:blipFill>
        <p:spPr>
          <a:xfrm>
            <a:off x="-7559" y="0"/>
            <a:ext cx="12205530" cy="6798766"/>
          </a:xfrm>
          <a:prstGeom prst="rect">
            <a:avLst/>
          </a:prstGeom>
        </p:spPr>
      </p:pic>
      <p:grpSp>
        <p:nvGrpSpPr>
          <p:cNvPr id="12" name="组合 11"/>
          <p:cNvGrpSpPr/>
          <p:nvPr/>
        </p:nvGrpSpPr>
        <p:grpSpPr>
          <a:xfrm>
            <a:off x="-794" y="5506767"/>
            <a:ext cx="12192000" cy="1375395"/>
            <a:chOff x="-1524000" y="2705990"/>
            <a:chExt cx="12192000" cy="1375395"/>
          </a:xfrm>
        </p:grpSpPr>
        <p:cxnSp>
          <p:nvCxnSpPr>
            <p:cNvPr id="13" name="直接连接符 12"/>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1524000" y="2705990"/>
              <a:ext cx="12192000" cy="1375395"/>
              <a:chOff x="-1524000" y="2705990"/>
              <a:chExt cx="12192000" cy="1375395"/>
            </a:xfrm>
          </p:grpSpPr>
          <p:sp>
            <p:nvSpPr>
              <p:cNvPr id="15" name="矩形 14"/>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1" name="矩形 30"/>
          <p:cNvSpPr/>
          <p:nvPr/>
        </p:nvSpPr>
        <p:spPr>
          <a:xfrm>
            <a:off x="3987002" y="5409232"/>
            <a:ext cx="4648455" cy="886749"/>
          </a:xfrm>
          <a:prstGeom prst="rect">
            <a:avLst/>
          </a:prstGeom>
        </p:spPr>
        <p:txBody>
          <a:bodyPr wrap="square" lIns="91410" tIns="45704" rIns="91410" bIns="45704">
            <a:spAutoFit/>
          </a:bodyPr>
          <a:lstStyle/>
          <a:p>
            <a:pPr algn="ctr">
              <a:lnSpc>
                <a:spcPct val="130000"/>
              </a:lnSpc>
              <a:defRPr/>
            </a:pPr>
            <a:r>
              <a:rPr lang="zh-CN" altLang="en-US" sz="4400" b="1" dirty="0" smtClean="0">
                <a:solidFill>
                  <a:schemeClr val="accent6">
                    <a:lumMod val="75000"/>
                  </a:schemeClr>
                </a:solidFill>
                <a:effectLst/>
                <a:latin typeface="微软雅黑" pitchFamily="34" charset="-122"/>
                <a:ea typeface="微软雅黑" pitchFamily="34" charset="-122"/>
              </a:rPr>
              <a:t>本课结束</a:t>
            </a:r>
            <a:endParaRPr lang="zh-CN" altLang="en-US" sz="4400" b="1" dirty="0">
              <a:solidFill>
                <a:schemeClr val="accent6">
                  <a:lumMod val="75000"/>
                </a:schemeClr>
              </a:solidFill>
              <a:effectLst/>
              <a:latin typeface="微软雅黑" pitchFamily="34" charset="-122"/>
              <a:ea typeface="微软雅黑" pitchFamily="34" charset="-122"/>
            </a:endParaRPr>
          </a:p>
        </p:txBody>
      </p:sp>
    </p:spTree>
    <p:extLst>
      <p:ext uri="{BB962C8B-B14F-4D97-AF65-F5344CB8AC3E}">
        <p14:creationId xmlns:p14="http://schemas.microsoft.com/office/powerpoint/2010/main" val="8193539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71767" y="3014296"/>
            <a:ext cx="2646879" cy="830997"/>
          </a:xfrm>
          <a:prstGeom prst="rect">
            <a:avLst/>
          </a:prstGeom>
        </p:spPr>
        <p:txBody>
          <a:bodyPr wrap="none">
            <a:spAutoFit/>
          </a:bodyPr>
          <a:lstStyle/>
          <a:p>
            <a:pPr algn="ctr"/>
            <a:r>
              <a:rPr lang="zh-CN" altLang="en-US" sz="4800" b="1" dirty="0">
                <a:solidFill>
                  <a:schemeClr val="bg1"/>
                </a:solidFill>
                <a:latin typeface="+mj-ea"/>
                <a:ea typeface="+mj-ea"/>
              </a:rPr>
              <a:t>新知导学</a:t>
            </a:r>
          </a:p>
        </p:txBody>
      </p:sp>
    </p:spTree>
    <p:extLst>
      <p:ext uri="{BB962C8B-B14F-4D97-AF65-F5344CB8AC3E}">
        <p14:creationId xmlns:p14="http://schemas.microsoft.com/office/powerpoint/2010/main" val="42364247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13" name="矩形 12"/>
          <p:cNvSpPr/>
          <p:nvPr/>
        </p:nvSpPr>
        <p:spPr>
          <a:xfrm>
            <a:off x="-14252" y="-26590"/>
            <a:ext cx="12175690" cy="461665"/>
          </a:xfrm>
          <a:prstGeom prst="rect">
            <a:avLst/>
          </a:prstGeom>
        </p:spPr>
        <p:txBody>
          <a:bodyPr wrap="square">
            <a:spAutoFit/>
          </a:bodyPr>
          <a:lstStyle/>
          <a:p>
            <a:pPr algn="ctr">
              <a:defRPr/>
            </a:pPr>
            <a:r>
              <a:rPr lang="zh-CN" altLang="zh-CN" b="1" dirty="0">
                <a:solidFill>
                  <a:srgbClr val="FFFF00"/>
                </a:solidFill>
                <a:latin typeface="微软雅黑" pitchFamily="34" charset="-122"/>
                <a:ea typeface="微软雅黑" pitchFamily="34" charset="-122"/>
              </a:rPr>
              <a:t>一、微粒半径的大小比较</a:t>
            </a:r>
          </a:p>
        </p:txBody>
      </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0" name="矩形 19"/>
          <p:cNvSpPr/>
          <p:nvPr/>
        </p:nvSpPr>
        <p:spPr>
          <a:xfrm>
            <a:off x="294507" y="515808"/>
            <a:ext cx="11787894"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比较判断下列各组微粒半径的大小，并说明原因。</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t>
            </a:r>
            <a:r>
              <a:rPr lang="en-US" altLang="zh-CN" sz="2800" kern="100" dirty="0" smtClean="0">
                <a:latin typeface="Times New Roman"/>
                <a:ea typeface="华文细黑"/>
                <a:cs typeface="Courier New"/>
              </a:rPr>
              <a:t>1)Ba</a:t>
            </a:r>
            <a:r>
              <a:rPr lang="en-US" altLang="zh-CN" sz="2800" u="sng" kern="100" dirty="0" smtClean="0">
                <a:latin typeface="Times New Roman"/>
                <a:ea typeface="华文细黑"/>
                <a:cs typeface="Courier New"/>
              </a:rPr>
              <a:t>    </a:t>
            </a:r>
            <a:r>
              <a:rPr lang="en-US" altLang="zh-CN" sz="2800" kern="100" dirty="0" err="1" smtClean="0">
                <a:latin typeface="Times New Roman"/>
                <a:ea typeface="华文细黑"/>
                <a:cs typeface="Courier New"/>
              </a:rPr>
              <a:t>Sr</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t>
            </a:r>
            <a:r>
              <a:rPr lang="en-US" altLang="zh-CN" sz="2800" kern="100" dirty="0" smtClean="0">
                <a:latin typeface="Times New Roman"/>
                <a:ea typeface="华文细黑"/>
                <a:cs typeface="Courier New"/>
              </a:rPr>
              <a:t>2)</a:t>
            </a:r>
            <a:r>
              <a:rPr lang="en-US" altLang="zh-CN" sz="2800" kern="100" dirty="0" err="1" smtClean="0">
                <a:latin typeface="Times New Roman"/>
                <a:ea typeface="华文细黑"/>
                <a:cs typeface="Courier New"/>
              </a:rPr>
              <a:t>Ca</a:t>
            </a:r>
            <a:r>
              <a:rPr lang="en-US" altLang="zh-CN" sz="2800" u="sng" kern="100" dirty="0" smtClean="0">
                <a:latin typeface="Times New Roman"/>
                <a:ea typeface="华文细黑"/>
                <a:cs typeface="Courier New"/>
              </a:rPr>
              <a:t>    </a:t>
            </a:r>
            <a:r>
              <a:rPr lang="en-US" altLang="zh-CN" sz="2800" kern="100" dirty="0" err="1" smtClean="0">
                <a:latin typeface="Times New Roman"/>
                <a:ea typeface="华文细黑"/>
                <a:cs typeface="Courier New"/>
              </a:rPr>
              <a:t>Sc</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(3)S</a:t>
            </a:r>
            <a:r>
              <a:rPr lang="en-US" altLang="zh-CN" sz="2800" kern="100" baseline="30000" dirty="0">
                <a:latin typeface="Times New Roman"/>
                <a:ea typeface="华文细黑"/>
                <a:cs typeface="Courier New"/>
              </a:rPr>
              <a:t>2</a:t>
            </a:r>
            <a:r>
              <a:rPr lang="zh-CN" altLang="zh-CN" sz="2800" kern="100" baseline="30000" dirty="0" smtClean="0">
                <a:latin typeface="Times New Roman"/>
                <a:ea typeface="华文细黑"/>
                <a:cs typeface="Times New Roman"/>
              </a:rPr>
              <a:t>－</a:t>
            </a:r>
            <a:r>
              <a:rPr lang="en-US" altLang="zh-CN" sz="2800" u="sng" kern="100" dirty="0" smtClean="0">
                <a:latin typeface="Times New Roman"/>
                <a:ea typeface="华文细黑"/>
                <a:cs typeface="Courier New"/>
              </a:rPr>
              <a:t>    </a:t>
            </a:r>
            <a:r>
              <a:rPr lang="en-US" altLang="zh-CN" sz="2800" kern="100" dirty="0" smtClean="0">
                <a:latin typeface="Times New Roman"/>
                <a:ea typeface="华文细黑"/>
                <a:cs typeface="Courier New"/>
              </a:rPr>
              <a:t>S</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(4)Na</a:t>
            </a:r>
            <a:r>
              <a:rPr lang="zh-CN" altLang="zh-CN" sz="2800" kern="100" baseline="30000" dirty="0" smtClean="0">
                <a:latin typeface="Times New Roman"/>
                <a:ea typeface="华文细黑"/>
                <a:cs typeface="Times New Roman"/>
              </a:rPr>
              <a:t>＋</a:t>
            </a:r>
            <a:r>
              <a:rPr lang="en-US" altLang="zh-CN" sz="2800" u="sng" kern="100" dirty="0" smtClean="0">
                <a:latin typeface="Times New Roman"/>
                <a:ea typeface="华文细黑"/>
                <a:cs typeface="Courier New"/>
              </a:rPr>
              <a:t>    </a:t>
            </a:r>
            <a:r>
              <a:rPr lang="en-US" altLang="zh-CN" sz="2800" kern="100" dirty="0" smtClean="0">
                <a:latin typeface="Times New Roman"/>
                <a:ea typeface="华文细黑"/>
                <a:cs typeface="Courier New"/>
              </a:rPr>
              <a:t>Al</a:t>
            </a:r>
            <a:r>
              <a:rPr lang="en-US" altLang="zh-CN" sz="2800" kern="100" baseline="30000" dirty="0" smtClean="0">
                <a:latin typeface="Times New Roman"/>
                <a:ea typeface="华文细黑"/>
                <a:cs typeface="Courier New"/>
              </a:rPr>
              <a:t>3</a:t>
            </a:r>
            <a:r>
              <a:rPr lang="zh-CN" altLang="zh-CN" sz="2800" kern="100" baseline="30000" dirty="0" smtClean="0">
                <a:latin typeface="Times New Roman"/>
                <a:ea typeface="华文细黑"/>
                <a:cs typeface="Times New Roman"/>
              </a:rPr>
              <a:t>＋</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(5)Pb</a:t>
            </a:r>
            <a:r>
              <a:rPr lang="en-US" altLang="zh-CN" sz="2800" kern="100" baseline="30000" dirty="0">
                <a:latin typeface="Times New Roman"/>
                <a:ea typeface="华文细黑"/>
                <a:cs typeface="Courier New"/>
              </a:rPr>
              <a:t>2</a:t>
            </a:r>
            <a:r>
              <a:rPr lang="zh-CN" altLang="zh-CN" sz="2800" kern="100" baseline="30000" dirty="0" smtClean="0">
                <a:latin typeface="Times New Roman"/>
                <a:ea typeface="华文细黑"/>
                <a:cs typeface="Times New Roman"/>
              </a:rPr>
              <a:t>＋</a:t>
            </a:r>
            <a:r>
              <a:rPr lang="en-US" altLang="zh-CN" sz="2800" u="sng" kern="100" dirty="0" smtClean="0">
                <a:latin typeface="Times New Roman"/>
                <a:ea typeface="华文细黑"/>
                <a:cs typeface="Courier New"/>
              </a:rPr>
              <a:t>    </a:t>
            </a:r>
            <a:r>
              <a:rPr lang="en-US" altLang="zh-CN" sz="2800" kern="100" dirty="0" smtClean="0">
                <a:latin typeface="Times New Roman"/>
                <a:ea typeface="华文细黑"/>
                <a:cs typeface="Courier New"/>
              </a:rPr>
              <a:t>Sn</a:t>
            </a:r>
            <a:r>
              <a:rPr lang="en-US" altLang="zh-CN" sz="2800" kern="100" baseline="30000" dirty="0" smtClean="0">
                <a:latin typeface="Times New Roman"/>
                <a:ea typeface="华文细黑"/>
                <a:cs typeface="Courier New"/>
              </a:rPr>
              <a:t>2</a:t>
            </a:r>
            <a:r>
              <a:rPr lang="zh-CN" altLang="zh-CN" sz="2800" kern="100" baseline="30000" dirty="0" smtClean="0">
                <a:latin typeface="Times New Roman"/>
                <a:ea typeface="华文细黑"/>
                <a:cs typeface="Times New Roman"/>
              </a:rPr>
              <a:t>＋</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p>
          <a:p>
            <a:pPr algn="just">
              <a:lnSpc>
                <a:spcPct val="150000"/>
              </a:lnSpc>
              <a:spcAft>
                <a:spcPts val="0"/>
              </a:spcAft>
            </a:pP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(6)Fe</a:t>
            </a:r>
            <a:r>
              <a:rPr lang="en-US" altLang="zh-CN" sz="2800" kern="100" baseline="30000" dirty="0">
                <a:latin typeface="Times New Roman"/>
                <a:ea typeface="华文细黑"/>
                <a:cs typeface="Courier New"/>
              </a:rPr>
              <a:t>2</a:t>
            </a:r>
            <a:r>
              <a:rPr lang="zh-CN" altLang="zh-CN" sz="2800" kern="100" baseline="30000" dirty="0" smtClean="0">
                <a:latin typeface="Times New Roman"/>
                <a:ea typeface="华文细黑"/>
                <a:cs typeface="Times New Roman"/>
              </a:rPr>
              <a:t>＋</a:t>
            </a:r>
            <a:r>
              <a:rPr lang="en-US" altLang="zh-CN" sz="2800" u="sng" kern="100" dirty="0" smtClean="0">
                <a:latin typeface="Times New Roman"/>
                <a:ea typeface="华文细黑"/>
                <a:cs typeface="Courier New"/>
              </a:rPr>
              <a:t>    </a:t>
            </a:r>
            <a:r>
              <a:rPr lang="en-US" altLang="zh-CN" sz="2800" kern="100" dirty="0" smtClean="0">
                <a:latin typeface="Times New Roman"/>
                <a:ea typeface="华文细黑"/>
                <a:cs typeface="Courier New"/>
              </a:rPr>
              <a:t>Fe</a:t>
            </a:r>
            <a:r>
              <a:rPr lang="en-US" altLang="zh-CN" sz="2800" kern="100" baseline="30000" dirty="0" smtClean="0">
                <a:latin typeface="Times New Roman"/>
                <a:ea typeface="华文细黑"/>
                <a:cs typeface="Courier New"/>
              </a:rPr>
              <a:t>3</a:t>
            </a:r>
            <a:r>
              <a:rPr lang="zh-CN" altLang="zh-CN" sz="2800" kern="100" baseline="30000" dirty="0" smtClean="0">
                <a:latin typeface="Times New Roman"/>
                <a:ea typeface="华文细黑"/>
                <a:cs typeface="Times New Roman"/>
              </a:rPr>
              <a:t>＋</a:t>
            </a:r>
            <a:r>
              <a:rPr lang="en-US"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3" name="矩形 2"/>
          <p:cNvSpPr/>
          <p:nvPr/>
        </p:nvSpPr>
        <p:spPr>
          <a:xfrm>
            <a:off x="1198662" y="1312987"/>
            <a:ext cx="386644"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&gt;</a:t>
            </a:r>
            <a:endParaRPr lang="zh-CN" altLang="en-US" dirty="0">
              <a:solidFill>
                <a:srgbClr val="C00000"/>
              </a:solidFill>
            </a:endParaRPr>
          </a:p>
        </p:txBody>
      </p:sp>
      <p:sp>
        <p:nvSpPr>
          <p:cNvPr id="8" name="矩形 7"/>
          <p:cNvSpPr/>
          <p:nvPr/>
        </p:nvSpPr>
        <p:spPr>
          <a:xfrm>
            <a:off x="1253591" y="1927151"/>
            <a:ext cx="386644"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&gt;</a:t>
            </a:r>
            <a:endParaRPr lang="zh-CN" altLang="en-US" dirty="0">
              <a:solidFill>
                <a:srgbClr val="C00000"/>
              </a:solidFill>
            </a:endParaRPr>
          </a:p>
        </p:txBody>
      </p:sp>
      <p:sp>
        <p:nvSpPr>
          <p:cNvPr id="9" name="矩形 8"/>
          <p:cNvSpPr/>
          <p:nvPr/>
        </p:nvSpPr>
        <p:spPr>
          <a:xfrm>
            <a:off x="1388082" y="2565698"/>
            <a:ext cx="386644"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&gt;</a:t>
            </a:r>
            <a:endParaRPr lang="zh-CN" altLang="en-US" dirty="0">
              <a:solidFill>
                <a:srgbClr val="C00000"/>
              </a:solidFill>
            </a:endParaRPr>
          </a:p>
        </p:txBody>
      </p:sp>
      <p:sp>
        <p:nvSpPr>
          <p:cNvPr id="10" name="矩形 9"/>
          <p:cNvSpPr/>
          <p:nvPr/>
        </p:nvSpPr>
        <p:spPr>
          <a:xfrm>
            <a:off x="1522573" y="3204245"/>
            <a:ext cx="386644"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&gt;</a:t>
            </a:r>
            <a:endParaRPr lang="zh-CN" altLang="en-US" dirty="0">
              <a:solidFill>
                <a:srgbClr val="C00000"/>
              </a:solidFill>
            </a:endParaRPr>
          </a:p>
        </p:txBody>
      </p:sp>
      <p:sp>
        <p:nvSpPr>
          <p:cNvPr id="11" name="矩形 10"/>
          <p:cNvSpPr/>
          <p:nvPr/>
        </p:nvSpPr>
        <p:spPr>
          <a:xfrm>
            <a:off x="1568227" y="3842792"/>
            <a:ext cx="386644"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&gt;</a:t>
            </a:r>
            <a:endParaRPr lang="zh-CN" altLang="en-US" dirty="0">
              <a:solidFill>
                <a:srgbClr val="C00000"/>
              </a:solidFill>
            </a:endParaRPr>
          </a:p>
        </p:txBody>
      </p:sp>
      <p:sp>
        <p:nvSpPr>
          <p:cNvPr id="14" name="矩形 13"/>
          <p:cNvSpPr/>
          <p:nvPr/>
        </p:nvSpPr>
        <p:spPr>
          <a:xfrm>
            <a:off x="1532098" y="5129297"/>
            <a:ext cx="386644"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&gt;</a:t>
            </a:r>
            <a:endParaRPr lang="zh-CN" altLang="en-US" dirty="0">
              <a:solidFill>
                <a:srgbClr val="C00000"/>
              </a:solidFill>
            </a:endParaRPr>
          </a:p>
        </p:txBody>
      </p:sp>
      <p:sp>
        <p:nvSpPr>
          <p:cNvPr id="5" name="矩形 4"/>
          <p:cNvSpPr/>
          <p:nvPr/>
        </p:nvSpPr>
        <p:spPr>
          <a:xfrm>
            <a:off x="2144291" y="1269554"/>
            <a:ext cx="6663633" cy="523220"/>
          </a:xfrm>
          <a:prstGeom prst="rect">
            <a:avLst/>
          </a:prstGeom>
        </p:spPr>
        <p:txBody>
          <a:bodyPr>
            <a:spAutoFit/>
          </a:bodyPr>
          <a:lstStyle/>
          <a:p>
            <a:r>
              <a:rPr lang="zh-CN" altLang="zh-CN" sz="2800" kern="100" dirty="0">
                <a:solidFill>
                  <a:srgbClr val="C00000"/>
                </a:solidFill>
                <a:latin typeface="Times New Roman"/>
                <a:ea typeface="华文细黑"/>
                <a:cs typeface="Times New Roman"/>
              </a:rPr>
              <a:t>同族元素，电子的能层数越多，半径越</a:t>
            </a:r>
            <a:r>
              <a:rPr lang="zh-CN" altLang="zh-CN" sz="2800" kern="100" dirty="0" smtClean="0">
                <a:solidFill>
                  <a:srgbClr val="C00000"/>
                </a:solidFill>
                <a:latin typeface="Times New Roman"/>
                <a:ea typeface="华文细黑"/>
                <a:cs typeface="Times New Roman"/>
              </a:rPr>
              <a:t>大</a:t>
            </a:r>
            <a:endParaRPr lang="zh-CN" altLang="en-US" dirty="0">
              <a:solidFill>
                <a:srgbClr val="C00000"/>
              </a:solidFill>
            </a:endParaRPr>
          </a:p>
        </p:txBody>
      </p:sp>
      <p:sp>
        <p:nvSpPr>
          <p:cNvPr id="6" name="矩形 5"/>
          <p:cNvSpPr/>
          <p:nvPr/>
        </p:nvSpPr>
        <p:spPr>
          <a:xfrm>
            <a:off x="2197249" y="1917512"/>
            <a:ext cx="5929828"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同周期元素，电荷数越大，半径越小</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2197249" y="2512740"/>
            <a:ext cx="5570756"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同一元素，电子数越多，半径越大</a:t>
            </a:r>
            <a:endParaRPr lang="zh-CN" altLang="en-US" sz="2800" kern="100" dirty="0">
              <a:solidFill>
                <a:srgbClr val="C00000"/>
              </a:solidFill>
              <a:latin typeface="Times New Roman"/>
              <a:ea typeface="华文细黑"/>
              <a:cs typeface="Times New Roman"/>
            </a:endParaRPr>
          </a:p>
        </p:txBody>
      </p:sp>
      <p:sp>
        <p:nvSpPr>
          <p:cNvPr id="15" name="矩形 14"/>
          <p:cNvSpPr/>
          <p:nvPr/>
        </p:nvSpPr>
        <p:spPr>
          <a:xfrm>
            <a:off x="2701305" y="3160812"/>
            <a:ext cx="9162099" cy="523220"/>
          </a:xfrm>
          <a:prstGeom prst="rect">
            <a:avLst/>
          </a:prstGeom>
        </p:spPr>
        <p:txBody>
          <a:bodyPr>
            <a:spAutoFit/>
          </a:bodyPr>
          <a:lstStyle/>
          <a:p>
            <a:r>
              <a:rPr lang="zh-CN" altLang="zh-CN" sz="2800" kern="100" dirty="0">
                <a:solidFill>
                  <a:srgbClr val="C00000"/>
                </a:solidFill>
                <a:latin typeface="Times New Roman"/>
                <a:ea typeface="华文细黑"/>
                <a:cs typeface="Times New Roman"/>
              </a:rPr>
              <a:t>具有相同的电子层结构的离子，核电荷数越大，半径越</a:t>
            </a:r>
            <a:r>
              <a:rPr lang="zh-CN" altLang="zh-CN" sz="2800" kern="100" dirty="0" smtClean="0">
                <a:solidFill>
                  <a:srgbClr val="C00000"/>
                </a:solidFill>
                <a:latin typeface="Times New Roman"/>
                <a:ea typeface="华文细黑"/>
                <a:cs typeface="Times New Roman"/>
              </a:rPr>
              <a:t>小</a:t>
            </a:r>
            <a:endParaRPr lang="zh-CN" altLang="en-US" sz="2800" kern="100" dirty="0">
              <a:solidFill>
                <a:srgbClr val="C00000"/>
              </a:solidFill>
              <a:latin typeface="Times New Roman"/>
              <a:ea typeface="华文细黑"/>
              <a:cs typeface="Times New Roman"/>
            </a:endParaRPr>
          </a:p>
        </p:txBody>
      </p:sp>
      <p:sp>
        <p:nvSpPr>
          <p:cNvPr id="16" name="矩形 15"/>
          <p:cNvSpPr/>
          <p:nvPr/>
        </p:nvSpPr>
        <p:spPr>
          <a:xfrm>
            <a:off x="2854846" y="3789834"/>
            <a:ext cx="8717423" cy="523220"/>
          </a:xfrm>
          <a:prstGeom prst="rect">
            <a:avLst/>
          </a:prstGeom>
        </p:spPr>
        <p:txBody>
          <a:bodyPr>
            <a:spAutoFit/>
          </a:bodyPr>
          <a:lstStyle/>
          <a:p>
            <a:r>
              <a:rPr lang="zh-CN" altLang="zh-CN" sz="2800" kern="100" dirty="0">
                <a:solidFill>
                  <a:srgbClr val="C00000"/>
                </a:solidFill>
                <a:latin typeface="Times New Roman"/>
                <a:ea typeface="华文细黑"/>
                <a:cs typeface="Times New Roman"/>
              </a:rPr>
              <a:t>同族元素的离子，所带电荷相同，电子层数越多，</a:t>
            </a:r>
            <a:r>
              <a:rPr lang="zh-CN" altLang="zh-CN" sz="2800" kern="100" dirty="0" smtClean="0">
                <a:solidFill>
                  <a:srgbClr val="C00000"/>
                </a:solidFill>
                <a:latin typeface="Times New Roman"/>
                <a:ea typeface="华文细黑"/>
                <a:cs typeface="Times New Roman"/>
              </a:rPr>
              <a:t>半径</a:t>
            </a:r>
            <a:endParaRPr lang="zh-CN" altLang="en-US" sz="2800" kern="100" dirty="0">
              <a:solidFill>
                <a:srgbClr val="C00000"/>
              </a:solidFill>
              <a:latin typeface="Times New Roman"/>
              <a:ea typeface="华文细黑"/>
              <a:cs typeface="Times New Roman"/>
            </a:endParaRPr>
          </a:p>
        </p:txBody>
      </p:sp>
      <p:sp>
        <p:nvSpPr>
          <p:cNvPr id="23" name="矩形 22"/>
          <p:cNvSpPr/>
          <p:nvPr/>
        </p:nvSpPr>
        <p:spPr>
          <a:xfrm>
            <a:off x="344091" y="4437906"/>
            <a:ext cx="936104" cy="523220"/>
          </a:xfrm>
          <a:prstGeom prst="rect">
            <a:avLst/>
          </a:prstGeom>
        </p:spPr>
        <p:txBody>
          <a:bodyPr wrap="square">
            <a:spAutoFit/>
          </a:bodyPr>
          <a:lstStyle/>
          <a:p>
            <a:r>
              <a:rPr lang="zh-CN" altLang="zh-CN" sz="2800" kern="100" dirty="0">
                <a:solidFill>
                  <a:srgbClr val="C00000"/>
                </a:solidFill>
                <a:latin typeface="Times New Roman"/>
                <a:ea typeface="华文细黑"/>
                <a:cs typeface="Times New Roman"/>
              </a:rPr>
              <a:t>越大</a:t>
            </a:r>
            <a:endParaRPr lang="zh-CN" altLang="en-US" sz="2800" kern="100" dirty="0">
              <a:solidFill>
                <a:srgbClr val="C00000"/>
              </a:solidFill>
              <a:latin typeface="Times New Roman"/>
              <a:ea typeface="华文细黑"/>
              <a:cs typeface="Times New Roman"/>
            </a:endParaRPr>
          </a:p>
        </p:txBody>
      </p:sp>
      <p:sp>
        <p:nvSpPr>
          <p:cNvPr id="17" name="矩形 16"/>
          <p:cNvSpPr/>
          <p:nvPr/>
        </p:nvSpPr>
        <p:spPr>
          <a:xfrm>
            <a:off x="2701305" y="5067975"/>
            <a:ext cx="9148923" cy="523220"/>
          </a:xfrm>
          <a:prstGeom prst="rect">
            <a:avLst/>
          </a:prstGeom>
        </p:spPr>
        <p:txBody>
          <a:bodyPr wrap="square">
            <a:spAutoFit/>
          </a:bodyPr>
          <a:lstStyle/>
          <a:p>
            <a:r>
              <a:rPr lang="zh-CN" altLang="zh-CN" sz="2800" kern="100" dirty="0">
                <a:solidFill>
                  <a:srgbClr val="C00000"/>
                </a:solidFill>
                <a:latin typeface="Times New Roman"/>
                <a:ea typeface="华文细黑"/>
                <a:cs typeface="Times New Roman"/>
              </a:rPr>
              <a:t>同一元素的离子，电子数越少，正电荷数越高，半径越</a:t>
            </a:r>
            <a:r>
              <a:rPr lang="zh-CN" altLang="zh-CN" sz="2800" kern="100" dirty="0" smtClean="0">
                <a:solidFill>
                  <a:srgbClr val="C00000"/>
                </a:solidFill>
                <a:latin typeface="Times New Roman"/>
                <a:ea typeface="华文细黑"/>
                <a:cs typeface="Times New Roman"/>
              </a:rPr>
              <a:t>小</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33084389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500"/>
                                        <p:tgtEl>
                                          <p:spTgt spid="9"/>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linds(horizontal)">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linds(horizontal)">
                                      <p:cBhvr>
                                        <p:cTn id="31" dur="500"/>
                                        <p:tgtEl>
                                          <p:spTgt spid="10"/>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blinds(horizontal)">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blinds(horizontal)">
                                      <p:cBhvr>
                                        <p:cTn id="39" dur="500"/>
                                        <p:tgtEl>
                                          <p:spTgt spid="11"/>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linds(horizontal)">
                                      <p:cBhvr>
                                        <p:cTn id="42" dur="500"/>
                                        <p:tgtEl>
                                          <p:spTgt spid="16"/>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blinds(horizontal)">
                                      <p:cBhvr>
                                        <p:cTn id="45" dur="500"/>
                                        <p:tgtEl>
                                          <p:spTgt spid="23"/>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blinds(horizontal)">
                                      <p:cBhvr>
                                        <p:cTn id="50" dur="500"/>
                                        <p:tgtEl>
                                          <p:spTgt spid="14"/>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blinds(horizontal)">
                                      <p:cBhvr>
                                        <p:cTn id="53" dur="500"/>
                                        <p:tgtEl>
                                          <p:spTgt spid="17"/>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xit" presetSubtype="0" fill="hold" grpId="1" nodeType="clickEffect">
                                  <p:stCondLst>
                                    <p:cond delay="0"/>
                                  </p:stCondLst>
                                  <p:childTnLst>
                                    <p:animEffect transition="out" filter="fade">
                                      <p:cBhvr>
                                        <p:cTn id="57" dur="500"/>
                                        <p:tgtEl>
                                          <p:spTgt spid="3"/>
                                        </p:tgtEl>
                                      </p:cBhvr>
                                    </p:animEffect>
                                    <p:set>
                                      <p:cBhvr>
                                        <p:cTn id="58" dur="1" fill="hold">
                                          <p:stCondLst>
                                            <p:cond delay="499"/>
                                          </p:stCondLst>
                                        </p:cTn>
                                        <p:tgtEl>
                                          <p:spTgt spid="3"/>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500"/>
                                        <p:tgtEl>
                                          <p:spTgt spid="5"/>
                                        </p:tgtEl>
                                      </p:cBhvr>
                                    </p:animEffect>
                                    <p:set>
                                      <p:cBhvr>
                                        <p:cTn id="61" dur="1" fill="hold">
                                          <p:stCondLst>
                                            <p:cond delay="499"/>
                                          </p:stCondLst>
                                        </p:cTn>
                                        <p:tgtEl>
                                          <p:spTgt spid="5"/>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8"/>
                                        </p:tgtEl>
                                      </p:cBhvr>
                                    </p:animEffect>
                                    <p:set>
                                      <p:cBhvr>
                                        <p:cTn id="64" dur="1" fill="hold">
                                          <p:stCondLst>
                                            <p:cond delay="499"/>
                                          </p:stCondLst>
                                        </p:cTn>
                                        <p:tgtEl>
                                          <p:spTgt spid="8"/>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6"/>
                                        </p:tgtEl>
                                      </p:cBhvr>
                                    </p:animEffect>
                                    <p:set>
                                      <p:cBhvr>
                                        <p:cTn id="67" dur="1" fill="hold">
                                          <p:stCondLst>
                                            <p:cond delay="499"/>
                                          </p:stCondLst>
                                        </p:cTn>
                                        <p:tgtEl>
                                          <p:spTgt spid="6"/>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9"/>
                                        </p:tgtEl>
                                      </p:cBhvr>
                                    </p:animEffect>
                                    <p:set>
                                      <p:cBhvr>
                                        <p:cTn id="70" dur="1" fill="hold">
                                          <p:stCondLst>
                                            <p:cond delay="499"/>
                                          </p:stCondLst>
                                        </p:cTn>
                                        <p:tgtEl>
                                          <p:spTgt spid="9"/>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7"/>
                                        </p:tgtEl>
                                      </p:cBhvr>
                                    </p:animEffect>
                                    <p:set>
                                      <p:cBhvr>
                                        <p:cTn id="73" dur="1" fill="hold">
                                          <p:stCondLst>
                                            <p:cond delay="499"/>
                                          </p:stCondLst>
                                        </p:cTn>
                                        <p:tgtEl>
                                          <p:spTgt spid="7"/>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10"/>
                                        </p:tgtEl>
                                      </p:cBhvr>
                                    </p:animEffect>
                                    <p:set>
                                      <p:cBhvr>
                                        <p:cTn id="76" dur="1" fill="hold">
                                          <p:stCondLst>
                                            <p:cond delay="499"/>
                                          </p:stCondLst>
                                        </p:cTn>
                                        <p:tgtEl>
                                          <p:spTgt spid="10"/>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15"/>
                                        </p:tgtEl>
                                      </p:cBhvr>
                                    </p:animEffect>
                                    <p:set>
                                      <p:cBhvr>
                                        <p:cTn id="79" dur="1" fill="hold">
                                          <p:stCondLst>
                                            <p:cond delay="499"/>
                                          </p:stCondLst>
                                        </p:cTn>
                                        <p:tgtEl>
                                          <p:spTgt spid="15"/>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11"/>
                                        </p:tgtEl>
                                      </p:cBhvr>
                                    </p:animEffect>
                                    <p:set>
                                      <p:cBhvr>
                                        <p:cTn id="82" dur="1" fill="hold">
                                          <p:stCondLst>
                                            <p:cond delay="499"/>
                                          </p:stCondLst>
                                        </p:cTn>
                                        <p:tgtEl>
                                          <p:spTgt spid="11"/>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16"/>
                                        </p:tgtEl>
                                      </p:cBhvr>
                                    </p:animEffect>
                                    <p:set>
                                      <p:cBhvr>
                                        <p:cTn id="85" dur="1" fill="hold">
                                          <p:stCondLst>
                                            <p:cond delay="499"/>
                                          </p:stCondLst>
                                        </p:cTn>
                                        <p:tgtEl>
                                          <p:spTgt spid="16"/>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23"/>
                                        </p:tgtEl>
                                      </p:cBhvr>
                                    </p:animEffect>
                                    <p:set>
                                      <p:cBhvr>
                                        <p:cTn id="88" dur="1" fill="hold">
                                          <p:stCondLst>
                                            <p:cond delay="499"/>
                                          </p:stCondLst>
                                        </p:cTn>
                                        <p:tgtEl>
                                          <p:spTgt spid="23"/>
                                        </p:tgtEl>
                                        <p:attrNameLst>
                                          <p:attrName>style.visibility</p:attrName>
                                        </p:attrNameLst>
                                      </p:cBhvr>
                                      <p:to>
                                        <p:strVal val="hidden"/>
                                      </p:to>
                                    </p:set>
                                  </p:childTnLst>
                                </p:cTn>
                              </p:par>
                              <p:par>
                                <p:cTn id="89" presetID="10" presetClass="exit" presetSubtype="0" fill="hold" grpId="1" nodeType="withEffect">
                                  <p:stCondLst>
                                    <p:cond delay="0"/>
                                  </p:stCondLst>
                                  <p:childTnLst>
                                    <p:animEffect transition="out" filter="fade">
                                      <p:cBhvr>
                                        <p:cTn id="90" dur="500"/>
                                        <p:tgtEl>
                                          <p:spTgt spid="14"/>
                                        </p:tgtEl>
                                      </p:cBhvr>
                                    </p:animEffect>
                                    <p:set>
                                      <p:cBhvr>
                                        <p:cTn id="91" dur="1" fill="hold">
                                          <p:stCondLst>
                                            <p:cond delay="499"/>
                                          </p:stCondLst>
                                        </p:cTn>
                                        <p:tgtEl>
                                          <p:spTgt spid="14"/>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17"/>
                                        </p:tgtEl>
                                      </p:cBhvr>
                                    </p:animEffect>
                                    <p:set>
                                      <p:cBhvr>
                                        <p:cTn id="94"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3" grpId="0"/>
      <p:bldP spid="3" grpId="1"/>
      <p:bldP spid="8" grpId="0"/>
      <p:bldP spid="8" grpId="1"/>
      <p:bldP spid="9" grpId="0"/>
      <p:bldP spid="9" grpId="1"/>
      <p:bldP spid="10" grpId="0"/>
      <p:bldP spid="10" grpId="1"/>
      <p:bldP spid="11" grpId="0"/>
      <p:bldP spid="11" grpId="1"/>
      <p:bldP spid="14" grpId="0"/>
      <p:bldP spid="14" grpId="1"/>
      <p:bldP spid="5" grpId="0"/>
      <p:bldP spid="5" grpId="1"/>
      <p:bldP spid="6" grpId="0"/>
      <p:bldP spid="6" grpId="1"/>
      <p:bldP spid="7" grpId="0"/>
      <p:bldP spid="7" grpId="1"/>
      <p:bldP spid="15" grpId="0"/>
      <p:bldP spid="15" grpId="1"/>
      <p:bldP spid="16" grpId="0"/>
      <p:bldP spid="16" grpId="1"/>
      <p:bldP spid="23" grpId="0"/>
      <p:bldP spid="23" grpId="1"/>
      <p:bldP spid="17" grpId="0"/>
      <p:bldP spid="17"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06574" y="93569"/>
            <a:ext cx="11161240" cy="650457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微粒半径大小的判断方法规律。</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同周期元素的原子半径、最高价阳离子半径、最低价阴离子半径：随着核电荷数增多，都</a:t>
            </a:r>
            <a:r>
              <a:rPr lang="zh-CN" altLang="zh-CN" sz="2800" kern="100" dirty="0" smtClean="0">
                <a:latin typeface="Times New Roman"/>
                <a:ea typeface="华文细黑"/>
                <a:cs typeface="Times New Roman"/>
              </a:rPr>
              <a:t>依次</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稀有气体除外</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同主族元素的原子半径、相同价态阳离子半径和阴离子半径：随着核电荷数增多，都</a:t>
            </a:r>
            <a:r>
              <a:rPr lang="zh-CN" altLang="zh-CN" sz="2800" kern="100" dirty="0" smtClean="0">
                <a:latin typeface="Times New Roman"/>
                <a:ea typeface="华文细黑"/>
                <a:cs typeface="Times New Roman"/>
              </a:rPr>
              <a:t>依次</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核外电子排布</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即电子层结构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相同的离子半径：随核电荷数增多，半径</a:t>
            </a:r>
            <a:r>
              <a:rPr lang="zh-CN" altLang="zh-CN" sz="2800" kern="100" dirty="0" smtClean="0">
                <a:latin typeface="Times New Roman"/>
                <a:ea typeface="华文细黑"/>
                <a:cs typeface="Times New Roman"/>
              </a:rPr>
              <a:t>依次</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同种元素形成的粒子半径：阳离子</a:t>
            </a:r>
            <a:r>
              <a:rPr lang="en-US" altLang="zh-CN" sz="2800" kern="100" dirty="0">
                <a:latin typeface="Times New Roman"/>
                <a:ea typeface="华文细黑"/>
                <a:cs typeface="Courier New"/>
              </a:rPr>
              <a:t>&lt;</a:t>
            </a:r>
            <a:r>
              <a:rPr lang="zh-CN" altLang="zh-CN" sz="2800" kern="100" dirty="0">
                <a:latin typeface="Times New Roman"/>
                <a:ea typeface="华文细黑"/>
                <a:cs typeface="Times New Roman"/>
              </a:rPr>
              <a:t>中性原子</a:t>
            </a:r>
            <a:r>
              <a:rPr lang="en-US" altLang="zh-CN" sz="2800" kern="100" dirty="0">
                <a:latin typeface="Times New Roman"/>
                <a:ea typeface="华文细黑"/>
                <a:cs typeface="Courier New"/>
              </a:rPr>
              <a:t>&lt;</a:t>
            </a:r>
            <a:r>
              <a:rPr lang="zh-CN" altLang="zh-CN" sz="2800" kern="100" dirty="0">
                <a:latin typeface="Times New Roman"/>
                <a:ea typeface="华文细黑"/>
                <a:cs typeface="Times New Roman"/>
              </a:rPr>
              <a:t>阴离子，且阳离子价态越高，</a:t>
            </a:r>
            <a:r>
              <a:rPr lang="zh-CN" altLang="zh-CN" sz="2800" kern="100" dirty="0" smtClean="0">
                <a:latin typeface="Times New Roman"/>
                <a:ea typeface="华文细黑"/>
                <a:cs typeface="Times New Roman"/>
              </a:rPr>
              <a:t>半径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如：</a:t>
            </a:r>
            <a:r>
              <a:rPr lang="en-US" altLang="zh-CN" sz="2800" kern="100" dirty="0">
                <a:latin typeface="Times New Roman"/>
                <a:ea typeface="华文细黑"/>
                <a:cs typeface="Courier New"/>
              </a:rPr>
              <a:t>Fe</a:t>
            </a:r>
            <a:r>
              <a:rPr lang="en-US" altLang="zh-CN" sz="2800" kern="100" baseline="30000" dirty="0">
                <a:latin typeface="Times New Roman"/>
                <a:ea typeface="华文细黑"/>
                <a:cs typeface="Courier New"/>
              </a:rPr>
              <a:t>3</a:t>
            </a:r>
            <a:r>
              <a:rPr lang="zh-CN" altLang="zh-CN" sz="2800" kern="100" baseline="30000" dirty="0">
                <a:latin typeface="Times New Roman"/>
                <a:ea typeface="华文细黑"/>
                <a:cs typeface="Times New Roman"/>
              </a:rPr>
              <a:t>＋</a:t>
            </a:r>
            <a:r>
              <a:rPr lang="en-US" altLang="zh-CN" sz="2800" kern="100" dirty="0">
                <a:latin typeface="Times New Roman"/>
                <a:ea typeface="华文细黑"/>
                <a:cs typeface="Courier New"/>
              </a:rPr>
              <a:t>&lt;Fe</a:t>
            </a:r>
            <a:r>
              <a:rPr lang="en-US" altLang="zh-CN" sz="2800" kern="100" baseline="30000" dirty="0">
                <a:latin typeface="Times New Roman"/>
                <a:ea typeface="华文细黑"/>
                <a:cs typeface="Courier New"/>
              </a:rPr>
              <a:t>2</a:t>
            </a:r>
            <a:r>
              <a:rPr lang="zh-CN" altLang="zh-CN" sz="2800" kern="100" baseline="30000" dirty="0">
                <a:latin typeface="Times New Roman"/>
                <a:ea typeface="华文细黑"/>
                <a:cs typeface="Times New Roman"/>
              </a:rPr>
              <a:t>＋</a:t>
            </a:r>
            <a:r>
              <a:rPr lang="en-US" altLang="zh-CN" sz="2800" kern="100" dirty="0">
                <a:latin typeface="Times New Roman"/>
                <a:ea typeface="华文细黑"/>
                <a:cs typeface="Courier New"/>
              </a:rPr>
              <a:t>&lt;Fe</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Cl</a:t>
            </a:r>
            <a:r>
              <a:rPr lang="en-US" altLang="zh-CN" sz="2800" kern="100" dirty="0">
                <a:latin typeface="Times New Roman"/>
                <a:ea typeface="华文细黑"/>
                <a:cs typeface="Courier New"/>
              </a:rPr>
              <a:t>&lt;</a:t>
            </a:r>
            <a:r>
              <a:rPr lang="en-US" altLang="zh-CN" sz="2800" kern="100" dirty="0" err="1">
                <a:latin typeface="Times New Roman"/>
                <a:ea typeface="华文细黑"/>
                <a:cs typeface="Courier New"/>
              </a:rPr>
              <a:t>Cl</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H</a:t>
            </a:r>
            <a:r>
              <a:rPr lang="zh-CN" altLang="zh-CN" sz="2800" kern="100" baseline="30000" dirty="0">
                <a:latin typeface="Times New Roman"/>
                <a:ea typeface="华文细黑"/>
                <a:cs typeface="Times New Roman"/>
              </a:rPr>
              <a:t>＋</a:t>
            </a:r>
            <a:r>
              <a:rPr lang="en-US" altLang="zh-CN" sz="2800" kern="100" dirty="0">
                <a:latin typeface="Times New Roman"/>
                <a:ea typeface="华文细黑"/>
                <a:cs typeface="Courier New"/>
              </a:rPr>
              <a:t>&lt;H&lt;H</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 name="矩形 1"/>
          <p:cNvSpPr/>
          <p:nvPr/>
        </p:nvSpPr>
        <p:spPr>
          <a:xfrm>
            <a:off x="4688185" y="1466414"/>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减小</a:t>
            </a:r>
            <a:endParaRPr lang="zh-CN" altLang="en-US" sz="2800" kern="100" dirty="0">
              <a:solidFill>
                <a:srgbClr val="C00000"/>
              </a:solidFill>
              <a:latin typeface="Times New Roman"/>
              <a:ea typeface="华文细黑"/>
              <a:cs typeface="Times New Roman"/>
            </a:endParaRPr>
          </a:p>
        </p:txBody>
      </p:sp>
      <p:sp>
        <p:nvSpPr>
          <p:cNvPr id="3" name="矩形 2"/>
          <p:cNvSpPr/>
          <p:nvPr/>
        </p:nvSpPr>
        <p:spPr>
          <a:xfrm>
            <a:off x="3992488" y="2733983"/>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增大</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1909217" y="4024908"/>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减小</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2595389" y="5302002"/>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越小</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24158722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2"/>
                                        </p:tgtEl>
                                      </p:cBhvr>
                                    </p:animEffect>
                                    <p:set>
                                      <p:cBhvr>
                                        <p:cTn id="27" dur="1" fill="hold">
                                          <p:stCondLst>
                                            <p:cond delay="499"/>
                                          </p:stCondLst>
                                        </p:cTn>
                                        <p:tgtEl>
                                          <p:spTgt spid="2"/>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3"/>
                                        </p:tgtEl>
                                      </p:cBhvr>
                                    </p:animEffect>
                                    <p:set>
                                      <p:cBhvr>
                                        <p:cTn id="30" dur="1" fill="hold">
                                          <p:stCondLst>
                                            <p:cond delay="499"/>
                                          </p:stCondLst>
                                        </p:cTn>
                                        <p:tgtEl>
                                          <p:spTgt spid="3"/>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4"/>
                                        </p:tgtEl>
                                      </p:cBhvr>
                                    </p:animEffect>
                                    <p:set>
                                      <p:cBhvr>
                                        <p:cTn id="33" dur="1" fill="hold">
                                          <p:stCondLst>
                                            <p:cond delay="499"/>
                                          </p:stCondLst>
                                        </p:cTn>
                                        <p:tgtEl>
                                          <p:spTgt spid="4"/>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5"/>
                                        </p:tgtEl>
                                      </p:cBhvr>
                                    </p:animEffect>
                                    <p:set>
                                      <p:cBhvr>
                                        <p:cTn id="36"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2" grpId="0"/>
      <p:bldP spid="2" grpId="1"/>
      <p:bldP spid="3" grpId="0"/>
      <p:bldP spid="3" grpId="1"/>
      <p:bldP spid="4" grpId="0"/>
      <p:bldP spid="4" grpId="1"/>
      <p:bldP spid="5" grpId="0"/>
      <p:bldP spid="5"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574" y="765498"/>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核电荷数和电子数都不同的粒子，一般要找参考物。如比较</a:t>
            </a:r>
            <a:r>
              <a:rPr lang="en-US" altLang="zh-CN" sz="2800" kern="100" dirty="0">
                <a:latin typeface="Times New Roman"/>
                <a:ea typeface="华文细黑"/>
                <a:cs typeface="Courier New"/>
              </a:rPr>
              <a:t>Al</a:t>
            </a:r>
            <a:r>
              <a:rPr lang="en-US" altLang="zh-CN" sz="2800" kern="100" baseline="30000" dirty="0">
                <a:latin typeface="Times New Roman"/>
                <a:ea typeface="华文细黑"/>
                <a:cs typeface="Courier New"/>
              </a:rPr>
              <a:t>3</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S</a:t>
            </a:r>
            <a:r>
              <a:rPr lang="en-US" altLang="zh-CN" sz="2800" kern="100" baseline="30000" dirty="0">
                <a:latin typeface="Times New Roman"/>
                <a:ea typeface="华文细黑"/>
                <a:cs typeface="Courier New"/>
              </a:rPr>
              <a:t>2</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，可找出与</a:t>
            </a:r>
            <a:r>
              <a:rPr lang="en-US" altLang="zh-CN" sz="2800" kern="100" dirty="0">
                <a:latin typeface="Times New Roman"/>
                <a:ea typeface="华文细黑"/>
                <a:cs typeface="Courier New"/>
              </a:rPr>
              <a:t>Al</a:t>
            </a:r>
            <a:r>
              <a:rPr lang="en-US" altLang="zh-CN" sz="2800" kern="100" baseline="30000" dirty="0">
                <a:latin typeface="Times New Roman"/>
                <a:ea typeface="华文细黑"/>
                <a:cs typeface="Courier New"/>
              </a:rPr>
              <a:t>3</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电子数相同，与</a:t>
            </a:r>
            <a:r>
              <a:rPr lang="en-US" altLang="zh-CN" sz="2800" kern="100" dirty="0">
                <a:latin typeface="Times New Roman"/>
                <a:ea typeface="华文细黑"/>
                <a:cs typeface="Courier New"/>
              </a:rPr>
              <a:t>S</a:t>
            </a:r>
            <a:r>
              <a:rPr lang="en-US" altLang="zh-CN" sz="2800" kern="100" baseline="30000" dirty="0">
                <a:latin typeface="Times New Roman"/>
                <a:ea typeface="华文细黑"/>
                <a:cs typeface="Courier New"/>
              </a:rPr>
              <a:t>2</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同一主族的元素</a:t>
            </a:r>
            <a:r>
              <a:rPr lang="en-US" altLang="zh-CN" sz="2800" kern="100" dirty="0">
                <a:latin typeface="Times New Roman"/>
                <a:ea typeface="华文细黑"/>
                <a:cs typeface="Courier New"/>
              </a:rPr>
              <a:t>O</a:t>
            </a:r>
            <a:r>
              <a:rPr lang="en-US" altLang="zh-CN" sz="2800" kern="100" baseline="30000" dirty="0">
                <a:latin typeface="Times New Roman"/>
                <a:ea typeface="华文细黑"/>
                <a:cs typeface="Courier New"/>
              </a:rPr>
              <a:t>2</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来比较，因为</a:t>
            </a:r>
            <a:r>
              <a:rPr lang="en-US" altLang="zh-CN" sz="2800" kern="100" dirty="0">
                <a:latin typeface="Times New Roman"/>
                <a:ea typeface="华文细黑"/>
                <a:cs typeface="Courier New"/>
              </a:rPr>
              <a:t>Al</a:t>
            </a:r>
            <a:r>
              <a:rPr lang="en-US" altLang="zh-CN" sz="2800" kern="100" baseline="30000" dirty="0">
                <a:latin typeface="Times New Roman"/>
                <a:ea typeface="华文细黑"/>
                <a:cs typeface="Courier New"/>
              </a:rPr>
              <a:t>3</a:t>
            </a:r>
            <a:r>
              <a:rPr lang="zh-CN" altLang="zh-CN" sz="2800" kern="100" baseline="30000" dirty="0">
                <a:latin typeface="Times New Roman"/>
                <a:ea typeface="华文细黑"/>
                <a:cs typeface="Times New Roman"/>
              </a:rPr>
              <a:t>＋</a:t>
            </a:r>
            <a:r>
              <a:rPr lang="en-US" altLang="zh-CN" sz="2800" kern="100" dirty="0">
                <a:latin typeface="Times New Roman"/>
                <a:ea typeface="华文细黑"/>
                <a:cs typeface="Courier New"/>
              </a:rPr>
              <a:t>&lt;O</a:t>
            </a:r>
            <a:r>
              <a:rPr lang="en-US" altLang="zh-CN" sz="2800" kern="100" baseline="30000" dirty="0">
                <a:latin typeface="Times New Roman"/>
                <a:ea typeface="华文细黑"/>
                <a:cs typeface="Courier New"/>
              </a:rPr>
              <a:t>2</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，且</a:t>
            </a:r>
            <a:r>
              <a:rPr lang="en-US" altLang="zh-CN" sz="2800" kern="100" dirty="0">
                <a:latin typeface="Times New Roman"/>
                <a:ea typeface="华文细黑"/>
                <a:cs typeface="Courier New"/>
              </a:rPr>
              <a:t>O</a:t>
            </a:r>
            <a:r>
              <a:rPr lang="en-US" altLang="zh-CN" sz="2800" kern="100" baseline="30000" dirty="0">
                <a:latin typeface="Times New Roman"/>
                <a:ea typeface="华文细黑"/>
                <a:cs typeface="Courier New"/>
              </a:rPr>
              <a:t>2</a:t>
            </a:r>
            <a:r>
              <a:rPr lang="zh-CN" altLang="zh-CN" sz="2800" kern="100" baseline="30000" dirty="0">
                <a:latin typeface="Times New Roman"/>
                <a:ea typeface="华文细黑"/>
                <a:cs typeface="Times New Roman"/>
              </a:rPr>
              <a:t>－</a:t>
            </a:r>
            <a:r>
              <a:rPr lang="en-US" altLang="zh-CN" sz="2800" kern="100" dirty="0">
                <a:latin typeface="Times New Roman"/>
                <a:ea typeface="华文细黑"/>
                <a:cs typeface="Courier New"/>
              </a:rPr>
              <a:t>&lt;S</a:t>
            </a:r>
            <a:r>
              <a:rPr lang="en-US" altLang="zh-CN" sz="2800" kern="100" baseline="30000" dirty="0">
                <a:latin typeface="Times New Roman"/>
                <a:ea typeface="华文细黑"/>
                <a:cs typeface="Courier New"/>
              </a:rPr>
              <a:t>2</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，故</a:t>
            </a:r>
            <a:r>
              <a:rPr lang="en-US" altLang="zh-CN" sz="2800" kern="100" dirty="0">
                <a:latin typeface="Times New Roman"/>
                <a:ea typeface="华文细黑"/>
                <a:cs typeface="Courier New"/>
              </a:rPr>
              <a:t>Al</a:t>
            </a:r>
            <a:r>
              <a:rPr lang="en-US" altLang="zh-CN" sz="2800" kern="100" baseline="30000" dirty="0">
                <a:latin typeface="Times New Roman"/>
                <a:ea typeface="华文细黑"/>
                <a:cs typeface="Courier New"/>
              </a:rPr>
              <a:t>3</a:t>
            </a:r>
            <a:r>
              <a:rPr lang="zh-CN" altLang="zh-CN" sz="2800" kern="100" baseline="30000" dirty="0">
                <a:latin typeface="Times New Roman"/>
                <a:ea typeface="华文细黑"/>
                <a:cs typeface="Times New Roman"/>
              </a:rPr>
              <a:t>＋</a:t>
            </a:r>
            <a:r>
              <a:rPr lang="en-US" altLang="zh-CN" sz="2800" kern="100" dirty="0">
                <a:latin typeface="Times New Roman"/>
                <a:ea typeface="华文细黑"/>
                <a:cs typeface="Courier New"/>
              </a:rPr>
              <a:t>&lt;S</a:t>
            </a:r>
            <a:r>
              <a:rPr lang="en-US" altLang="zh-CN" sz="2800" kern="100" baseline="30000" dirty="0">
                <a:latin typeface="Times New Roman"/>
                <a:ea typeface="华文细黑"/>
                <a:cs typeface="Courier New"/>
              </a:rPr>
              <a:t>2</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5618154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64" y="405458"/>
            <a:ext cx="2333534" cy="668428"/>
            <a:chOff x="164" y="341996"/>
            <a:chExt cx="2333534" cy="668428"/>
          </a:xfrm>
        </p:grpSpPr>
        <p:sp>
          <p:nvSpPr>
            <p:cNvPr id="14" name="五边形 13"/>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5" name="燕尾形 14"/>
            <p:cNvSpPr/>
            <p:nvPr/>
          </p:nvSpPr>
          <p:spPr>
            <a:xfrm>
              <a:off x="262558" y="501558"/>
              <a:ext cx="2037820" cy="495548"/>
            </a:xfrm>
            <a:prstGeom prst="chevron">
              <a:avLst>
                <a:gd name="adj" fmla="val 36111"/>
              </a:avLst>
            </a:prstGeom>
            <a:solidFill>
              <a:srgbClr val="7BC14A"/>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矩形 15"/>
            <p:cNvSpPr/>
            <p:nvPr/>
          </p:nvSpPr>
          <p:spPr>
            <a:xfrm>
              <a:off x="245466" y="341996"/>
              <a:ext cx="2088232" cy="668428"/>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sz="2800" b="1" kern="100" dirty="0" smtClean="0">
                  <a:solidFill>
                    <a:schemeClr val="bg1"/>
                  </a:solidFill>
                  <a:latin typeface="宋体"/>
                  <a:cs typeface="Courier New"/>
                </a:rPr>
                <a:t>归纳总结</a:t>
              </a:r>
              <a:endParaRPr lang="zh-CN" altLang="en-US" sz="2800" b="1" kern="100" dirty="0">
                <a:solidFill>
                  <a:schemeClr val="bg1"/>
                </a:solidFill>
                <a:latin typeface="宋体"/>
                <a:cs typeface="Courier New"/>
              </a:endParaRPr>
            </a:p>
          </p:txBody>
        </p:sp>
      </p:gr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0" name="矩形 9"/>
          <p:cNvSpPr/>
          <p:nvPr/>
        </p:nvSpPr>
        <p:spPr>
          <a:xfrm>
            <a:off x="478582" y="1125538"/>
            <a:ext cx="10941320" cy="4647402"/>
          </a:xfrm>
          <a:prstGeom prst="rect">
            <a:avLst/>
          </a:prstGeom>
        </p:spPr>
        <p:txBody>
          <a:bodyPr wrap="square" lIns="121898" tIns="60948" rIns="121898" bIns="60948">
            <a:spAutoFit/>
          </a:bodyPr>
          <a:lstStyle/>
          <a:p>
            <a:pPr algn="ctr">
              <a:lnSpc>
                <a:spcPct val="150000"/>
              </a:lnSpc>
              <a:spcAft>
                <a:spcPts val="0"/>
              </a:spcAft>
            </a:pPr>
            <a:r>
              <a:rPr lang="en-US" altLang="zh-CN" sz="2800" b="1" kern="100" dirty="0">
                <a:solidFill>
                  <a:srgbClr val="0000FF"/>
                </a:solidFill>
                <a:latin typeface="宋体"/>
                <a:ea typeface="华文细黑"/>
                <a:cs typeface="Times New Roman"/>
              </a:rPr>
              <a:t>“</a:t>
            </a:r>
            <a:r>
              <a:rPr lang="zh-CN" altLang="zh-CN" sz="2800" b="1" kern="100" dirty="0">
                <a:solidFill>
                  <a:srgbClr val="0000FF"/>
                </a:solidFill>
                <a:latin typeface="Times New Roman"/>
                <a:ea typeface="华文细黑"/>
                <a:cs typeface="Times New Roman"/>
              </a:rPr>
              <a:t>三看</a:t>
            </a:r>
            <a:r>
              <a:rPr lang="en-US" altLang="zh-CN" sz="2800" b="1" kern="100" dirty="0">
                <a:solidFill>
                  <a:srgbClr val="0000FF"/>
                </a:solidFill>
                <a:latin typeface="宋体"/>
                <a:ea typeface="华文细黑"/>
                <a:cs typeface="Times New Roman"/>
              </a:rPr>
              <a:t>”</a:t>
            </a:r>
            <a:r>
              <a:rPr lang="zh-CN" altLang="zh-CN" sz="2800" b="1" kern="100" dirty="0">
                <a:solidFill>
                  <a:srgbClr val="0000FF"/>
                </a:solidFill>
                <a:latin typeface="Times New Roman"/>
                <a:ea typeface="华文细黑"/>
                <a:cs typeface="Times New Roman"/>
              </a:rPr>
              <a:t>比较微粒半径的大小</a:t>
            </a:r>
            <a:endParaRPr lang="zh-CN" altLang="zh-CN" sz="1050" b="1" kern="100" dirty="0">
              <a:solidFill>
                <a:srgbClr val="0000FF"/>
              </a:solidFill>
              <a:latin typeface="宋体"/>
              <a:cs typeface="Courier New"/>
            </a:endParaRPr>
          </a:p>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电子的能层数：当电子的能层数不同时，能层数越多，</a:t>
            </a:r>
            <a:r>
              <a:rPr lang="zh-CN" altLang="zh-CN" sz="2800" kern="100" dirty="0" smtClean="0">
                <a:latin typeface="Times New Roman"/>
                <a:ea typeface="华文细黑"/>
                <a:cs typeface="Times New Roman"/>
              </a:rPr>
              <a:t>半径</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二看</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核电荷数：当电子的能层数相同时，核电荷数越大，</a:t>
            </a:r>
            <a:r>
              <a:rPr lang="zh-CN" altLang="zh-CN" sz="2800" kern="100" spc="100" dirty="0" smtClean="0">
                <a:latin typeface="Times New Roman"/>
                <a:ea typeface="华文细黑"/>
                <a:cs typeface="Times New Roman"/>
              </a:rPr>
              <a:t>半径</a:t>
            </a:r>
            <a:endParaRPr lang="en-US" altLang="zh-CN" sz="2800" kern="100" spc="100" dirty="0" smtClean="0">
              <a:latin typeface="Times New Roman"/>
              <a:ea typeface="华文细黑"/>
              <a:cs typeface="Times New Roman"/>
            </a:endParaRPr>
          </a:p>
          <a:p>
            <a:pPr algn="just">
              <a:lnSpc>
                <a:spcPct val="150000"/>
              </a:lnSpc>
              <a:spcAft>
                <a:spcPts val="0"/>
              </a:spcAft>
            </a:pP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核外电子数：当电子的能层数和核电荷数均相同时，核外电子数越多，</a:t>
            </a:r>
            <a:r>
              <a:rPr lang="zh-CN" altLang="zh-CN" sz="2800" kern="100" dirty="0" smtClean="0">
                <a:latin typeface="Times New Roman"/>
                <a:ea typeface="华文细黑"/>
                <a:cs typeface="Times New Roman"/>
              </a:rPr>
              <a:t>半径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2" name="矩形 1"/>
          <p:cNvSpPr/>
          <p:nvPr/>
        </p:nvSpPr>
        <p:spPr>
          <a:xfrm>
            <a:off x="564833" y="2503215"/>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越大</a:t>
            </a:r>
            <a:endParaRPr lang="zh-CN" altLang="en-US" sz="2800" kern="100" dirty="0">
              <a:solidFill>
                <a:srgbClr val="C00000"/>
              </a:solidFill>
              <a:latin typeface="Times New Roman"/>
              <a:ea typeface="华文细黑"/>
              <a:cs typeface="Times New Roman"/>
            </a:endParaRPr>
          </a:p>
        </p:txBody>
      </p:sp>
      <p:sp>
        <p:nvSpPr>
          <p:cNvPr id="3" name="矩形 2"/>
          <p:cNvSpPr/>
          <p:nvPr/>
        </p:nvSpPr>
        <p:spPr>
          <a:xfrm>
            <a:off x="632123" y="3770784"/>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越小</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3036962" y="5076453"/>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越大</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16083665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3"/>
                                        </p:tgtEl>
                                      </p:cBhvr>
                                    </p:animEffect>
                                    <p:set>
                                      <p:cBhvr>
                                        <p:cTn id="25" dur="1" fill="hold">
                                          <p:stCondLst>
                                            <p:cond delay="499"/>
                                          </p:stCondLst>
                                        </p:cTn>
                                        <p:tgtEl>
                                          <p:spTgt spid="3"/>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4"/>
                                        </p:tgtEl>
                                      </p:cBhvr>
                                    </p:animEffect>
                                    <p:set>
                                      <p:cBhvr>
                                        <p:cTn id="28"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 grpId="0"/>
      <p:bldP spid="2" grpId="1"/>
      <p:bldP spid="3" grpId="0"/>
      <p:bldP spid="3" grpId="1"/>
      <p:bldP spid="4" grpId="0"/>
      <p:bldP spid="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1125538"/>
            <a:ext cx="11449272"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下列关于微粒半径的说法正确的是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电子层数少的元素的原子半径一定小于电子层数多的元素的原子半径</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核外电子层结构相同的单核粒子，半径相同</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质子数相同的不同单核粒子，电子数越多半径越大</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原子序数越大，原子半径越大</a:t>
            </a:r>
            <a:endParaRPr lang="zh-CN" altLang="zh-CN" sz="1050" kern="100" dirty="0">
              <a:effectLst/>
              <a:latin typeface="宋体"/>
              <a:cs typeface="Courier New"/>
            </a:endParaRPr>
          </a:p>
        </p:txBody>
      </p:sp>
      <p:sp>
        <p:nvSpPr>
          <p:cNvPr id="11" name="TextBox 10"/>
          <p:cNvSpPr txBox="1"/>
          <p:nvPr/>
        </p:nvSpPr>
        <p:spPr>
          <a:xfrm>
            <a:off x="319770" y="3079279"/>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grpSp>
        <p:nvGrpSpPr>
          <p:cNvPr id="9" name="组合 8"/>
          <p:cNvGrpSpPr/>
          <p:nvPr/>
        </p:nvGrpSpPr>
        <p:grpSpPr>
          <a:xfrm>
            <a:off x="164" y="405458"/>
            <a:ext cx="2333534" cy="693307"/>
            <a:chOff x="164" y="341996"/>
            <a:chExt cx="2333534" cy="693307"/>
          </a:xfrm>
        </p:grpSpPr>
        <p:sp>
          <p:nvSpPr>
            <p:cNvPr id="10" name="五边形 9"/>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燕尾形 15"/>
            <p:cNvSpPr/>
            <p:nvPr/>
          </p:nvSpPr>
          <p:spPr>
            <a:xfrm>
              <a:off x="262558" y="501558"/>
              <a:ext cx="2037820"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8" name="矩形 17"/>
            <p:cNvSpPr/>
            <p:nvPr/>
          </p:nvSpPr>
          <p:spPr>
            <a:xfrm>
              <a:off x="245466" y="341996"/>
              <a:ext cx="2088232" cy="693307"/>
            </a:xfrm>
            <a:prstGeom prst="rect">
              <a:avLst/>
            </a:prstGeom>
          </p:spPr>
          <p:txBody>
            <a:bodyPr wrap="square" lIns="121898" tIns="60948" rIns="121898" bIns="60948">
              <a:spAutoFit/>
            </a:bodyPr>
            <a:lstStyle/>
            <a:p>
              <a:pPr algn="ctr">
                <a:lnSpc>
                  <a:spcPct val="150000"/>
                </a:lnSpc>
                <a:tabLst>
                  <a:tab pos="1890395" algn="l"/>
                </a:tabLst>
                <a:defRPr/>
              </a:pPr>
              <a:r>
                <a:rPr lang="zh-CN" altLang="en-US" sz="2800" b="1" kern="100" dirty="0">
                  <a:solidFill>
                    <a:schemeClr val="bg1"/>
                  </a:solidFill>
                  <a:latin typeface="宋体"/>
                  <a:cs typeface="Courier New"/>
                </a:rPr>
                <a:t>活学活用</a:t>
              </a:r>
            </a:p>
          </p:txBody>
        </p:sp>
      </p:gr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5" name="TextBox 14">
            <a:hlinkClick r:id="rId3"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Tree>
    <p:extLst>
      <p:ext uri="{BB962C8B-B14F-4D97-AF65-F5344CB8AC3E}">
        <p14:creationId xmlns:p14="http://schemas.microsoft.com/office/powerpoint/2010/main" val="39315085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11" grpId="0"/>
      <p:bldP spid="11" grpId="1"/>
    </p:bldLst>
  </p:timing>
</p:sld>
</file>

<file path=ppt/theme/theme1.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5934</TotalTime>
  <Words>1838</Words>
  <Application>Microsoft Office PowerPoint</Application>
  <PresentationFormat>自定义</PresentationFormat>
  <Paragraphs>305</Paragraphs>
  <Slides>33</Slides>
  <Notes>11</Notes>
  <HiddenSlides>7</HiddenSlides>
  <MMClips>1</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7_Office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2014-11-27T01:03:00Z</dcterms:created>
  <dcterms:modified xsi:type="dcterms:W3CDTF">2017-10-13T07:37:29Z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2052-10.1.0.5458</vt:lpwstr>
  </property>
</Properties>
</file>