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f" ContentType="image/tif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672" r:id="rId2"/>
    <p:sldId id="1136" r:id="rId3"/>
    <p:sldId id="1143" r:id="rId4"/>
    <p:sldId id="1142" r:id="rId5"/>
    <p:sldId id="1186" r:id="rId6"/>
    <p:sldId id="1144" r:id="rId7"/>
    <p:sldId id="1189" r:id="rId8"/>
    <p:sldId id="1155" r:id="rId9"/>
    <p:sldId id="1157" r:id="rId10"/>
    <p:sldId id="1160" r:id="rId11"/>
    <p:sldId id="1161" r:id="rId12"/>
    <p:sldId id="1162" r:id="rId13"/>
    <p:sldId id="1190" r:id="rId14"/>
    <p:sldId id="1113" r:id="rId15"/>
    <p:sldId id="1170" r:id="rId16"/>
    <p:sldId id="1171" r:id="rId17"/>
    <p:sldId id="1172" r:id="rId18"/>
    <p:sldId id="1194" r:id="rId19"/>
    <p:sldId id="1195" r:id="rId20"/>
    <p:sldId id="1164" r:id="rId21"/>
    <p:sldId id="1191" r:id="rId22"/>
    <p:sldId id="1173" r:id="rId23"/>
    <p:sldId id="1169" r:id="rId24"/>
    <p:sldId id="1174" r:id="rId25"/>
    <p:sldId id="1176" r:id="rId26"/>
    <p:sldId id="1140" r:id="rId27"/>
    <p:sldId id="1187" r:id="rId28"/>
    <p:sldId id="1182" r:id="rId29"/>
    <p:sldId id="1183" r:id="rId30"/>
    <p:sldId id="1184" r:id="rId31"/>
    <p:sldId id="1185" r:id="rId32"/>
    <p:sldId id="1192" r:id="rId33"/>
    <p:sldId id="1193" r:id="rId34"/>
    <p:sldId id="1141" r:id="rId35"/>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324" y="30"/>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a:t>
            </a:fld>
            <a:endParaRPr lang="zh-CN" altLang="en-US"/>
          </a:p>
        </p:txBody>
      </p:sp>
    </p:spTree>
    <p:extLst>
      <p:ext uri="{BB962C8B-B14F-4D97-AF65-F5344CB8AC3E}">
        <p14:creationId xmlns:p14="http://schemas.microsoft.com/office/powerpoint/2010/main"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slide" Target="slide13.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14.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slide" Target="slide28.xml"/><Relationship Id="rId7"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 Target="slide28.xml"/><Relationship Id="rId7" Type="http://schemas.openxmlformats.org/officeDocument/2006/relationships/slide" Target="slide3.xml"/><Relationship Id="rId2"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 Id="rId9" Type="http://schemas.openxmlformats.org/officeDocument/2006/relationships/slide" Target="slide33.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1.docx"/><Relationship Id="rId5" Type="http://schemas.openxmlformats.org/officeDocument/2006/relationships/oleObject" Target="../embeddings/oleObject1.bin"/><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552" r="787" b="25304"/>
          <a:stretch/>
        </p:blipFill>
        <p:spPr>
          <a:xfrm>
            <a:off x="-923" y="0"/>
            <a:ext cx="12192129" cy="683363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43431"/>
            <a:ext cx="9126128"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100" b="1" kern="100" dirty="0">
                <a:solidFill>
                  <a:schemeClr val="bg2">
                    <a:lumMod val="25000"/>
                  </a:schemeClr>
                </a:solidFill>
                <a:latin typeface="+mn-lt"/>
                <a:ea typeface="微软雅黑" pitchFamily="34" charset="-122"/>
                <a:cs typeface="Times New Roman"/>
              </a:rPr>
              <a:t>第</a:t>
            </a:r>
            <a:r>
              <a:rPr lang="en-US" altLang="zh-CN" sz="3100" b="1" kern="100" dirty="0">
                <a:solidFill>
                  <a:schemeClr val="bg2">
                    <a:lumMod val="25000"/>
                  </a:schemeClr>
                </a:solidFill>
                <a:latin typeface="+mn-lt"/>
                <a:ea typeface="微软雅黑" pitchFamily="34" charset="-122"/>
                <a:cs typeface="Times New Roman"/>
              </a:rPr>
              <a:t>2</a:t>
            </a:r>
            <a:r>
              <a:rPr lang="zh-CN" altLang="en-US" sz="3100" b="1" kern="100" dirty="0">
                <a:solidFill>
                  <a:schemeClr val="bg2">
                    <a:lumMod val="25000"/>
                  </a:schemeClr>
                </a:solidFill>
                <a:latin typeface="+mn-lt"/>
                <a:ea typeface="微软雅黑" pitchFamily="34" charset="-122"/>
                <a:cs typeface="Times New Roman"/>
              </a:rPr>
              <a:t>课时　</a:t>
            </a:r>
            <a:r>
              <a:rPr lang="zh-CN" altLang="zh-CN" sz="3100" b="1" kern="100" dirty="0" smtClean="0">
                <a:solidFill>
                  <a:schemeClr val="bg2">
                    <a:lumMod val="25000"/>
                  </a:schemeClr>
                </a:solidFill>
                <a:latin typeface="+mn-lt"/>
                <a:ea typeface="微软雅黑" pitchFamily="34" charset="-122"/>
                <a:cs typeface="Times New Roman"/>
              </a:rPr>
              <a:t>原子</a:t>
            </a:r>
            <a:r>
              <a:rPr lang="zh-CN" altLang="zh-CN" sz="3100" b="1" kern="100" dirty="0">
                <a:solidFill>
                  <a:schemeClr val="bg2">
                    <a:lumMod val="25000"/>
                  </a:schemeClr>
                </a:solidFill>
                <a:latin typeface="+mn-lt"/>
                <a:ea typeface="微软雅黑" pitchFamily="34" charset="-122"/>
                <a:cs typeface="Times New Roman"/>
              </a:rPr>
              <a:t>的基态与激发态、电子云与原子轨道</a:t>
            </a:r>
            <a:endParaRPr lang="zh-CN" altLang="en-US" sz="31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a:solidFill>
                  <a:schemeClr val="bg2">
                    <a:lumMod val="25000"/>
                  </a:schemeClr>
                </a:solidFill>
                <a:latin typeface="+mj-ea"/>
                <a:ea typeface="+mj-ea"/>
              </a:rPr>
              <a:t>第一章</a:t>
            </a:r>
            <a:r>
              <a:rPr lang="zh-CN" altLang="zh-CN" sz="2400" dirty="0">
                <a:solidFill>
                  <a:schemeClr val="bg2">
                    <a:lumMod val="25000"/>
                  </a:schemeClr>
                </a:solidFill>
                <a:latin typeface="+mj-ea"/>
                <a:ea typeface="+mj-ea"/>
              </a:rPr>
              <a:t>　第一节　</a:t>
            </a:r>
            <a:r>
              <a:rPr lang="zh-CN" altLang="zh-CN" sz="2400" dirty="0" smtClean="0">
                <a:solidFill>
                  <a:schemeClr val="bg2">
                    <a:lumMod val="25000"/>
                  </a:schemeClr>
                </a:solidFill>
                <a:latin typeface="+mj-ea"/>
                <a:ea typeface="+mj-ea"/>
              </a:rPr>
              <a:t>原子结构</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51865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对充有氖气的霓虹灯管通电，灯管发出红色光。产生这一现象的主要原因是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电子由激发态向基态跃迁时以光的形式释放能量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电子由基态向激发态跃迁时吸收除红光以外的光线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氖原子获得电子后转变成发出红光的物质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在电流的作用下，氖原子与构成灯管的物质发生反应</a:t>
            </a:r>
            <a:endParaRPr lang="zh-CN" altLang="zh-CN" sz="1050" kern="100" dirty="0">
              <a:effectLst/>
              <a:latin typeface="宋体"/>
              <a:cs typeface="Courier New"/>
            </a:endParaRPr>
          </a:p>
        </p:txBody>
      </p:sp>
      <p:sp>
        <p:nvSpPr>
          <p:cNvPr id="11" name="TextBox 10"/>
          <p:cNvSpPr txBox="1"/>
          <p:nvPr/>
        </p:nvSpPr>
        <p:spPr>
          <a:xfrm>
            <a:off x="319770" y="181479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2" name="TextBox 11">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3" name="TextBox 12">
            <a:hlinkClick r:id="rId4" action="ppaction://hlinksldjump"/>
          </p:cNvPr>
          <p:cNvSpPr txBox="1"/>
          <p:nvPr/>
        </p:nvSpPr>
        <p:spPr>
          <a:xfrm>
            <a:off x="8448496"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理解</a:t>
            </a:r>
            <a:r>
              <a:rPr lang="zh-CN" altLang="en-US" dirty="0">
                <a:solidFill>
                  <a:schemeClr val="bg1"/>
                </a:solidFill>
                <a:latin typeface="+mj-ea"/>
                <a:ea typeface="+mj-ea"/>
                <a:cs typeface="Times New Roman" panose="02020603050405020304" pitchFamily="18" charset="0"/>
              </a:rPr>
              <a:t>感悟</a:t>
            </a:r>
          </a:p>
        </p:txBody>
      </p:sp>
      <p:sp>
        <p:nvSpPr>
          <p:cNvPr id="10" name="TextBox 9">
            <a:hlinkClick r:id="rId5" action="ppaction://hlinksldjump"/>
          </p:cNvPr>
          <p:cNvSpPr txBox="1"/>
          <p:nvPr/>
        </p:nvSpPr>
        <p:spPr>
          <a:xfrm>
            <a:off x="6733753"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易错提醒</a:t>
            </a:r>
            <a:endParaRPr lang="zh-CN" altLang="en-US" dirty="0">
              <a:solidFill>
                <a:schemeClr val="bg1"/>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738509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Box 8">
            <a:hlinkClick r:id="rId3"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理解感悟</a:t>
            </a:r>
          </a:p>
        </p:txBody>
      </p:sp>
      <p:sp>
        <p:nvSpPr>
          <p:cNvPr id="4" name="矩形 3"/>
          <p:cNvSpPr/>
          <p:nvPr/>
        </p:nvSpPr>
        <p:spPr>
          <a:xfrm>
            <a:off x="406574" y="837506"/>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解答该题的关键是明确基态原子与激发态原子的相互转化及其转化过程中的能量变化及现象。在电流作用下，基态氖原子的电子吸收能量跃迁到较高能级，变为激发态原子</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，这一过程要吸收能量，不会发出红色光；而电子从较高能量的激发态跃迁到较低能量的激发态或基态时，将释放能量，从而产生红光，故</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项正确</a:t>
            </a:r>
            <a:r>
              <a:rPr lang="zh-CN" altLang="zh-CN" sz="2800" kern="100" dirty="0" smtClean="0">
                <a:latin typeface="Times New Roman"/>
                <a:ea typeface="华文细黑"/>
                <a:cs typeface="Times New Roman"/>
              </a:rPr>
              <a:t>。</a:t>
            </a:r>
            <a:endParaRPr lang="zh-CN" altLang="zh-CN" sz="1050" kern="100" dirty="0">
              <a:effectLst/>
              <a:latin typeface="宋体"/>
              <a:ea typeface="华文细黑" pitchFamily="2" charset="-122"/>
              <a:cs typeface="Courier New"/>
            </a:endParaRPr>
          </a:p>
        </p:txBody>
      </p:sp>
      <p:sp>
        <p:nvSpPr>
          <p:cNvPr id="6" name="TextBox 5">
            <a:hlinkClick r:id="rId3" action="ppaction://hlinksldjump"/>
          </p:cNvPr>
          <p:cNvSpPr txBox="1"/>
          <p:nvPr/>
        </p:nvSpPr>
        <p:spPr>
          <a:xfrm>
            <a:off x="8884468" y="6397923"/>
            <a:ext cx="1584000"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易错提醒</a:t>
            </a:r>
          </a:p>
        </p:txBody>
      </p:sp>
    </p:spTree>
    <p:extLst>
      <p:ext uri="{BB962C8B-B14F-4D97-AF65-F5344CB8AC3E}">
        <p14:creationId xmlns:p14="http://schemas.microsoft.com/office/powerpoint/2010/main" val="1921346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981522"/>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理解感悟　</a:t>
            </a:r>
            <a:r>
              <a:rPr lang="zh-CN" altLang="zh-CN" sz="2800" kern="100" dirty="0">
                <a:latin typeface="Times New Roman"/>
                <a:ea typeface="华文细黑"/>
                <a:cs typeface="Times New Roman"/>
              </a:rPr>
              <a:t>光是电子释放能量的重要形式之一，日常生活中的许多可见光，如灯光、霓虹灯光、激光、焰火等都与原子核外电子发生跃迁释放能量有关。</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易错提醒</a:t>
            </a:r>
            <a:endParaRPr lang="zh-CN" altLang="en-US" dirty="0">
              <a:solidFill>
                <a:schemeClr val="bg1"/>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1129031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981522"/>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易错提醒　</a:t>
            </a:r>
            <a:r>
              <a:rPr lang="zh-CN" altLang="zh-CN" sz="2800" kern="100" dirty="0">
                <a:latin typeface="Times New Roman"/>
                <a:ea typeface="华文细黑"/>
                <a:cs typeface="Times New Roman"/>
              </a:rPr>
              <a:t>电子云图与电子云轮廓图不是同一个概念，电子云轮廓图实际上是电子云图的大部分区域；量子力学把电子在原子核外的一个空间运动状态称为一个原子轨道，电子云轮廓图就是我们通常所说的原子轨道图。</a:t>
            </a:r>
            <a:endParaRPr lang="zh-CN" altLang="zh-CN" sz="1050" kern="100" dirty="0">
              <a:effectLst/>
              <a:latin typeface="宋体"/>
              <a:cs typeface="Courier New"/>
            </a:endParaRPr>
          </a:p>
        </p:txBody>
      </p:sp>
    </p:spTree>
    <p:extLst>
      <p:ext uri="{BB962C8B-B14F-4D97-AF65-F5344CB8AC3E}">
        <p14:creationId xmlns:p14="http://schemas.microsoft.com/office/powerpoint/2010/main" val="397709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二、电子云与原子轨道</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621482"/>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原子核外电子的运动特点。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电子的</a:t>
            </a:r>
            <a:r>
              <a:rPr lang="zh-CN" altLang="zh-CN" sz="2800" kern="100" dirty="0" smtClean="0">
                <a:latin typeface="Times New Roman"/>
                <a:ea typeface="华文细黑"/>
                <a:cs typeface="Times New Roman"/>
              </a:rPr>
              <a:t>质量</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9.109 5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31</a:t>
            </a:r>
            <a:r>
              <a:rPr lang="en-US" altLang="zh-CN" sz="2800" kern="100" dirty="0">
                <a:latin typeface="Times New Roman"/>
                <a:ea typeface="华文细黑"/>
                <a:cs typeface="Courier New"/>
              </a:rPr>
              <a:t> kg)</a:t>
            </a:r>
            <a:r>
              <a:rPr lang="zh-CN" altLang="zh-CN" sz="2800" kern="100" dirty="0">
                <a:latin typeface="Times New Roman"/>
                <a:ea typeface="华文细黑"/>
                <a:cs typeface="Times New Roman"/>
              </a:rPr>
              <a:t>，带负电荷。</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相对于原子和电子的体积而言，电子运动的</a:t>
            </a:r>
            <a:r>
              <a:rPr lang="zh-CN" altLang="zh-CN" sz="2800" kern="100" dirty="0" smtClean="0">
                <a:latin typeface="Times New Roman"/>
                <a:ea typeface="华文细黑"/>
                <a:cs typeface="Times New Roman"/>
              </a:rPr>
              <a:t>空间</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电子运动的</a:t>
            </a:r>
            <a:r>
              <a:rPr lang="zh-CN" altLang="zh-CN" sz="2800" kern="100" dirty="0" smtClean="0">
                <a:latin typeface="Times New Roman"/>
                <a:ea typeface="华文细黑"/>
                <a:cs typeface="Times New Roman"/>
              </a:rPr>
              <a:t>速度</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接近光速</a:t>
            </a:r>
            <a:r>
              <a:rPr lang="en-US" altLang="zh-CN" sz="2800" kern="100" dirty="0">
                <a:latin typeface="Times New Roman"/>
                <a:ea typeface="华文细黑"/>
                <a:cs typeface="Courier New"/>
              </a:rPr>
              <a:t>(3.0</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a:t>
            </a:r>
            <a:r>
              <a:rPr lang="en-US" altLang="zh-CN" sz="2800" kern="100" baseline="30000" dirty="0">
                <a:latin typeface="Times New Roman"/>
                <a:ea typeface="华文细黑"/>
                <a:cs typeface="Courier New"/>
              </a:rPr>
              <a:t>8</a:t>
            </a:r>
            <a:r>
              <a:rPr lang="en-US" altLang="zh-CN" sz="2800" kern="100" dirty="0">
                <a:latin typeface="Times New Roman"/>
                <a:ea typeface="华文细黑"/>
                <a:cs typeface="Courier New"/>
              </a:rPr>
              <a:t> </a:t>
            </a:r>
            <a:r>
              <a:rPr lang="en-US" altLang="zh-CN" sz="2800" kern="100" dirty="0" err="1">
                <a:latin typeface="Times New Roman"/>
                <a:ea typeface="华文细黑"/>
                <a:cs typeface="Courier New"/>
              </a:rPr>
              <a:t>m·s</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074" name="Picture 2" descr="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88958" y="3425396"/>
            <a:ext cx="4196472" cy="317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619772" y="136061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很小</a:t>
            </a:r>
            <a:endParaRPr lang="zh-CN" altLang="en-US" dirty="0">
              <a:solidFill>
                <a:srgbClr val="C00000"/>
              </a:solidFill>
            </a:endParaRPr>
          </a:p>
        </p:txBody>
      </p:sp>
      <p:sp>
        <p:nvSpPr>
          <p:cNvPr id="4" name="矩形 3"/>
          <p:cNvSpPr/>
          <p:nvPr/>
        </p:nvSpPr>
        <p:spPr>
          <a:xfrm>
            <a:off x="8289354" y="201378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很大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320187" y="264723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很快</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537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518026"/>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电子云轮廓图的形状：</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能级的电子云轮廓图</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形</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能级的电子云轮廓图</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形。</a:t>
            </a:r>
            <a:endParaRPr lang="zh-CN" altLang="zh-CN" sz="1050" kern="100" dirty="0">
              <a:latin typeface="宋体"/>
              <a:cs typeface="Courier New"/>
            </a:endParaRPr>
          </a:p>
        </p:txBody>
      </p:sp>
      <p:sp>
        <p:nvSpPr>
          <p:cNvPr id="11" name="矩形 10"/>
          <p:cNvSpPr/>
          <p:nvPr/>
        </p:nvSpPr>
        <p:spPr>
          <a:xfrm>
            <a:off x="8206238" y="5613484"/>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球</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2269257" y="626144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哑铃</a:t>
            </a:r>
            <a:endParaRPr lang="zh-CN" altLang="en-US" sz="2800" kern="100" dirty="0">
              <a:solidFill>
                <a:srgbClr val="C00000"/>
              </a:solidFill>
              <a:latin typeface="Times New Roman"/>
              <a:ea typeface="华文细黑"/>
              <a:cs typeface="Times New Roman"/>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189434"/>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电子在核外空间做高速运动，不能确定具有一定运动状态的核外电子在某个时刻处于原子核外空间何处，只能确定它在原子核外各处出现</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得到的概率分布图看起来像一片云雾，因而被形象地</a:t>
            </a:r>
            <a:r>
              <a:rPr lang="zh-CN" altLang="zh-CN" sz="2800" kern="100" dirty="0" smtClean="0">
                <a:latin typeface="Times New Roman"/>
                <a:ea typeface="华文细黑"/>
                <a:cs typeface="Times New Roman"/>
              </a:rPr>
              <a:t>称作</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制作电子云轮廓图是为了</a:t>
            </a:r>
            <a:r>
              <a:rPr lang="zh-CN" altLang="zh-CN" sz="2800" kern="100" dirty="0" smtClean="0">
                <a:latin typeface="Times New Roman"/>
                <a:ea typeface="华文细黑"/>
                <a:cs typeface="Times New Roman"/>
              </a:rPr>
              <a:t>表达</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对核外电子</a:t>
            </a:r>
            <a:r>
              <a:rPr lang="zh-CN" altLang="zh-CN" sz="2800" kern="100" dirty="0" smtClean="0">
                <a:latin typeface="Times New Roman"/>
                <a:ea typeface="华文细黑"/>
                <a:cs typeface="Times New Roman"/>
              </a:rPr>
              <a:t>的</a:t>
            </a:r>
            <a:r>
              <a:rPr lang="en-US" altLang="zh-CN" sz="2800" kern="100" dirty="0" smtClean="0">
                <a:latin typeface="Times New Roman"/>
                <a:ea typeface="华文细黑"/>
                <a:cs typeface="Times New Roman"/>
              </a:rPr>
              <a:t>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一个形象化的简单描述。如</a:t>
            </a:r>
            <a:r>
              <a:rPr lang="en-US" altLang="zh-CN" sz="2800" kern="100" dirty="0">
                <a:latin typeface="Times New Roman"/>
                <a:ea typeface="华文细黑"/>
                <a:cs typeface="Courier New"/>
              </a:rPr>
              <a:t>1s</a:t>
            </a:r>
            <a:r>
              <a:rPr lang="zh-CN" altLang="zh-CN" sz="2800" kern="100" dirty="0">
                <a:latin typeface="Times New Roman"/>
                <a:ea typeface="华文细黑"/>
                <a:cs typeface="Times New Roman"/>
              </a:rPr>
              <a:t>电子云轮廓图的绘制：</a:t>
            </a:r>
            <a:endParaRPr lang="zh-CN" altLang="zh-CN" sz="1050" kern="100" dirty="0">
              <a:effectLst/>
              <a:latin typeface="宋体"/>
              <a:cs typeface="Courier New"/>
            </a:endParaRPr>
          </a:p>
        </p:txBody>
      </p:sp>
      <p:pic>
        <p:nvPicPr>
          <p:cNvPr id="4098" name="Picture 2" descr="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13324" y="4061600"/>
            <a:ext cx="6347741" cy="180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270670" y="1567111"/>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概率</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541065" y="2189969"/>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电子云</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5490567" y="2844205"/>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电子云轮廓的形状</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0889584" y="2882305"/>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空</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460191" y="3467071"/>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间状态</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88927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1" grpId="0"/>
      <p:bldP spid="11" grpId="1"/>
      <p:bldP spid="12" grpId="0"/>
      <p:bldP spid="12" grpId="1"/>
      <p:bldP spid="2" grpId="0"/>
      <p:bldP spid="2" grpId="1"/>
      <p:bldP spid="3" grpId="0"/>
      <p:bldP spid="3" grpId="1"/>
      <p:bldP spid="4" grpId="0"/>
      <p:bldP spid="4" grpId="1"/>
      <p:bldP spid="5" grpId="0"/>
      <p:bldP spid="5"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693490"/>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量子力学把电子在原子核外的一</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称为</a:t>
            </a:r>
            <a:r>
              <a:rPr lang="zh-CN" altLang="zh-CN" sz="2800" kern="100" dirty="0">
                <a:latin typeface="Times New Roman"/>
                <a:ea typeface="华文细黑"/>
                <a:cs typeface="Times New Roman"/>
              </a:rPr>
              <a:t>一个原子轨道。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形状</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电子的原子轨道</a:t>
            </a:r>
            <a:r>
              <a:rPr lang="zh-CN" altLang="zh-CN" sz="2800" kern="100" dirty="0" smtClean="0">
                <a:latin typeface="Times New Roman"/>
                <a:ea typeface="华文细黑"/>
                <a:cs typeface="Times New Roman"/>
              </a:rPr>
              <a:t>呈</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形</a:t>
            </a:r>
            <a:r>
              <a:rPr lang="zh-CN" altLang="zh-CN" sz="2800" kern="100" dirty="0">
                <a:latin typeface="Times New Roman"/>
                <a:ea typeface="华文细黑"/>
                <a:cs typeface="Times New Roman"/>
              </a:rPr>
              <a:t>，能层序数越大，原子轨道的半径</a:t>
            </a:r>
            <a:r>
              <a:rPr lang="zh-CN" altLang="zh-CN" sz="2800" kern="100" dirty="0" smtClean="0">
                <a:latin typeface="Times New Roman"/>
                <a:ea typeface="华文细黑"/>
                <a:cs typeface="Times New Roman"/>
              </a:rPr>
              <a:t>越</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5122" name="Picture 2" descr="H3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81405" y="3159662"/>
            <a:ext cx="8027603" cy="2417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204376" y="763869"/>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空间运动状态</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790950" y="2044151"/>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球</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10303995" y="2025101"/>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595739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P spid="5" grpId="0"/>
      <p:bldP spid="5"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6" name="矩形 15"/>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电子的原子轨道</a:t>
            </a:r>
            <a:r>
              <a:rPr lang="zh-CN" altLang="zh-CN" sz="2800" kern="100" dirty="0" smtClean="0">
                <a:latin typeface="Times New Roman"/>
                <a:ea typeface="华文细黑"/>
                <a:cs typeface="Times New Roman"/>
              </a:rPr>
              <a:t>呈</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形</a:t>
            </a:r>
            <a:r>
              <a:rPr lang="zh-CN" altLang="zh-CN" sz="2800" kern="100" dirty="0">
                <a:latin typeface="Times New Roman"/>
                <a:ea typeface="华文细黑"/>
                <a:cs typeface="Times New Roman"/>
              </a:rPr>
              <a:t>，能层序数越大，原子轨道的半径越大。</a:t>
            </a:r>
            <a:endParaRPr lang="zh-CN" altLang="zh-CN" sz="1050" kern="100" dirty="0">
              <a:effectLst/>
              <a:latin typeface="宋体"/>
              <a:cs typeface="Courier New"/>
            </a:endParaRPr>
          </a:p>
        </p:txBody>
      </p:sp>
      <p:pic>
        <p:nvPicPr>
          <p:cNvPr id="6146" name="Picture 2" descr="H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47454" y="1749558"/>
            <a:ext cx="7879480" cy="2644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790950" y="92973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哑铃</a:t>
            </a:r>
            <a:endParaRPr lang="zh-CN" altLang="en-US" sz="2800" kern="100" dirty="0">
              <a:solidFill>
                <a:srgbClr val="C00000"/>
              </a:solidFill>
              <a:latin typeface="Times New Roman"/>
              <a:ea typeface="华文细黑"/>
              <a:cs typeface="Times New Roman"/>
            </a:endParaRPr>
          </a:p>
        </p:txBody>
      </p:sp>
      <p:sp>
        <p:nvSpPr>
          <p:cNvPr id="13" name="TextBox 12">
            <a:hlinkClick r:id="rId4"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val="1488478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原子轨道的形状.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20840" y="231193"/>
            <a:ext cx="8147147" cy="6110361"/>
          </a:xfrm>
          <a:prstGeom prst="rect">
            <a:avLst/>
          </a:prstGeom>
        </p:spPr>
      </p:pic>
    </p:spTree>
    <p:extLst>
      <p:ext uri="{BB962C8B-B14F-4D97-AF65-F5344CB8AC3E}">
        <p14:creationId xmlns:p14="http://schemas.microsoft.com/office/powerpoint/2010/main" val="25568582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 name="矩形 4"/>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各能级所含有原子轨道数目</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702555258"/>
              </p:ext>
            </p:extLst>
          </p:nvPr>
        </p:nvGraphicFramePr>
        <p:xfrm>
          <a:off x="2674826" y="1810214"/>
          <a:ext cx="6624736" cy="1691588"/>
        </p:xfrm>
        <a:graphic>
          <a:graphicData uri="http://schemas.openxmlformats.org/drawingml/2006/table">
            <a:tbl>
              <a:tblPr/>
              <a:tblGrid>
                <a:gridCol w="2273230"/>
                <a:gridCol w="1072244"/>
                <a:gridCol w="1114545"/>
                <a:gridCol w="1114545"/>
                <a:gridCol w="1050172"/>
              </a:tblGrid>
              <a:tr h="845794">
                <a:tc>
                  <a:txBody>
                    <a:bodyPr/>
                    <a:lstStyle/>
                    <a:p>
                      <a:pPr algn="ctr">
                        <a:lnSpc>
                          <a:spcPct val="150000"/>
                        </a:lnSpc>
                        <a:spcAft>
                          <a:spcPts val="0"/>
                        </a:spcAft>
                      </a:pPr>
                      <a:r>
                        <a:rPr lang="zh-CN" sz="2800" kern="100" baseline="0" dirty="0">
                          <a:effectLst/>
                          <a:latin typeface="Times New Roman"/>
                          <a:ea typeface="华文细黑"/>
                          <a:cs typeface="Times New Roman"/>
                        </a:rPr>
                        <a:t>能级符号</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n</a:t>
                      </a:r>
                      <a:r>
                        <a:rPr lang="en-US" sz="2800" kern="100" baseline="0">
                          <a:effectLst/>
                          <a:latin typeface="Times New Roman"/>
                          <a:ea typeface="华文细黑"/>
                          <a:cs typeface="Courier New"/>
                        </a:rPr>
                        <a:t>s</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n</a:t>
                      </a:r>
                      <a:r>
                        <a:rPr lang="en-US" sz="2800" kern="100" baseline="0">
                          <a:effectLst/>
                          <a:latin typeface="Times New Roman"/>
                          <a:ea typeface="华文细黑"/>
                          <a:cs typeface="Courier New"/>
                        </a:rPr>
                        <a:t>p</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n</a:t>
                      </a:r>
                      <a:r>
                        <a:rPr lang="en-US" sz="2800" kern="100" baseline="0">
                          <a:effectLst/>
                          <a:latin typeface="Times New Roman"/>
                          <a:ea typeface="华文细黑"/>
                          <a:cs typeface="Courier New"/>
                        </a:rPr>
                        <a:t>d</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baseline="0">
                          <a:effectLst/>
                          <a:latin typeface="Times New Roman"/>
                          <a:ea typeface="华文细黑"/>
                          <a:cs typeface="Courier New"/>
                        </a:rPr>
                        <a:t>n</a:t>
                      </a:r>
                      <a:r>
                        <a:rPr lang="en-US" sz="2800" kern="100" baseline="0">
                          <a:effectLst/>
                          <a:latin typeface="Times New Roman"/>
                          <a:ea typeface="华文细黑"/>
                          <a:cs typeface="Courier New"/>
                        </a:rPr>
                        <a:t>f</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5794">
                <a:tc>
                  <a:txBody>
                    <a:bodyPr/>
                    <a:lstStyle/>
                    <a:p>
                      <a:pPr algn="ctr">
                        <a:lnSpc>
                          <a:spcPct val="150000"/>
                        </a:lnSpc>
                        <a:spcAft>
                          <a:spcPts val="0"/>
                        </a:spcAft>
                      </a:pPr>
                      <a:r>
                        <a:rPr lang="zh-CN" sz="2800" kern="100" baseline="0">
                          <a:effectLst/>
                          <a:latin typeface="Times New Roman"/>
                          <a:ea typeface="华文细黑"/>
                          <a:cs typeface="Times New Roman"/>
                        </a:rPr>
                        <a:t>轨道数目</a:t>
                      </a:r>
                      <a:endParaRPr lang="zh-CN" sz="2800" kern="100" baseline="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312643" y="2791247"/>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1</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6392763" y="283664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3</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7525841" y="2846165"/>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5</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8605961" y="281759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7</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710915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6" grpId="0"/>
      <p:bldP spid="6" grpId="1"/>
      <p:bldP spid="7" grpId="0"/>
      <p:bldP spid="7" grpId="1"/>
      <p:bldP spid="8" grpId="0"/>
      <p:bldP spid="8" grpId="1"/>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711127"/>
            <a:ext cx="9264286" cy="323020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20266"/>
            <a:ext cx="8708147" cy="273664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知道原子的基态、激发态与光谱之间的关系。</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了解</a:t>
            </a:r>
            <a:r>
              <a:rPr lang="zh-CN" altLang="zh-CN" sz="2800" kern="100" dirty="0">
                <a:latin typeface="Times New Roman"/>
                <a:ea typeface="华文细黑"/>
                <a:cs typeface="Times New Roman"/>
              </a:rPr>
              <a:t>核外电子运动、电子云轮廓图和核外电子运动的状态。</a:t>
            </a:r>
            <a:endParaRPr lang="zh-CN" altLang="zh-CN" sz="1050" kern="100" dirty="0">
              <a:effectLst/>
              <a:latin typeface="宋体"/>
              <a:cs typeface="Courier New"/>
            </a:endParaRPr>
          </a:p>
        </p:txBody>
      </p:sp>
    </p:spTree>
    <p:extLst>
      <p:ext uri="{BB962C8B-B14F-4D97-AF65-F5344CB8AC3E}">
        <p14:creationId xmlns:p14="http://schemas.microsoft.com/office/powerpoint/2010/main" val="2983826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11" name="矩形 10"/>
          <p:cNvSpPr/>
          <p:nvPr/>
        </p:nvSpPr>
        <p:spPr>
          <a:xfrm>
            <a:off x="406574" y="981522"/>
            <a:ext cx="11161240" cy="2062079"/>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原子轨道与能层序数的关系</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不同能层的同种能级的原子轨道</a:t>
            </a:r>
            <a:r>
              <a:rPr lang="zh-CN" altLang="zh-CN" sz="2800" kern="100" dirty="0" smtClean="0">
                <a:latin typeface="Times New Roman"/>
                <a:ea typeface="华文细黑"/>
                <a:cs typeface="Times New Roman"/>
              </a:rPr>
              <a:t>形状</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只是</a:t>
            </a:r>
            <a:r>
              <a:rPr lang="zh-CN" altLang="zh-CN" sz="2800" kern="100" dirty="0" smtClean="0">
                <a:latin typeface="Times New Roman"/>
                <a:ea typeface="华文细黑"/>
                <a:cs typeface="Times New Roman"/>
              </a:rPr>
              <a:t>半径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能层序数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越大，原子轨道的</a:t>
            </a:r>
            <a:r>
              <a:rPr lang="zh-CN" altLang="zh-CN" sz="2800" kern="100" dirty="0" smtClean="0">
                <a:latin typeface="Times New Roman"/>
                <a:ea typeface="华文细黑"/>
                <a:cs typeface="Times New Roman"/>
              </a:rPr>
              <a:t>半径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如：</a:t>
            </a:r>
            <a:endParaRPr lang="zh-CN" altLang="zh-CN" sz="1050" kern="100" dirty="0">
              <a:effectLst/>
              <a:latin typeface="宋体"/>
              <a:cs typeface="Courier New"/>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pic>
        <p:nvPicPr>
          <p:cNvPr id="8194" name="Picture 2" descr="W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08267" y="3089270"/>
            <a:ext cx="6957854" cy="258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606639" y="172065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9172500" y="173017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不同</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4563988" y="235919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越大</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149629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2"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2"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2"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2" grpId="2"/>
      <p:bldP spid="3" grpId="0"/>
      <p:bldP spid="3" grpId="1"/>
      <p:bldP spid="3" grpId="2"/>
      <p:bldP spid="4" grpId="0"/>
      <p:bldP spid="4" grpId="1"/>
      <p:bldP spid="4"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1125538"/>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(2)s</a:t>
            </a:r>
            <a:r>
              <a:rPr lang="zh-CN" altLang="zh-CN" sz="2800" kern="100" dirty="0">
                <a:latin typeface="Times New Roman"/>
                <a:ea typeface="华文细黑"/>
                <a:cs typeface="Times New Roman"/>
              </a:rPr>
              <a:t>能级</a:t>
            </a:r>
            <a:r>
              <a:rPr lang="zh-CN" altLang="zh-CN" sz="2800" kern="100" dirty="0" smtClean="0">
                <a:latin typeface="Times New Roman"/>
                <a:ea typeface="华文细黑"/>
                <a:cs typeface="Times New Roman"/>
              </a:rPr>
              <a:t>只有</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原子轨道。</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原子轨道，它们互相垂直，分别以</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z</a:t>
            </a:r>
            <a:r>
              <a:rPr lang="zh-CN" altLang="zh-CN" sz="2800" kern="100" dirty="0">
                <a:latin typeface="Times New Roman"/>
                <a:ea typeface="华文细黑"/>
                <a:cs typeface="Times New Roman"/>
              </a:rPr>
              <a:t>表示。在同一能层中</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z</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能量</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原子轨道数与能层序数</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的关系是原子轨道</a:t>
            </a:r>
            <a:r>
              <a:rPr lang="zh-CN" altLang="zh-CN" sz="2800" kern="100" dirty="0" smtClean="0">
                <a:latin typeface="Times New Roman"/>
                <a:ea typeface="华文细黑"/>
                <a:cs typeface="Times New Roman"/>
              </a:rPr>
              <a:t>为</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2471594" y="1207071"/>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1</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6126633" y="1233414"/>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3</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8528123" y="184561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8121533" y="2503215"/>
            <a:ext cx="48442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Tree>
    <p:extLst>
      <p:ext uri="{BB962C8B-B14F-4D97-AF65-F5344CB8AC3E}">
        <p14:creationId xmlns:p14="http://schemas.microsoft.com/office/powerpoint/2010/main" val="146043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4" grpId="0"/>
      <p:bldP spid="4"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259586"/>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电子云图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即概率密度分布图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就是原子轨道图</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B.3p</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能级中有两个原子轨道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由图乙可知，</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能级的电子云轮廓图呈圆形，有无数条对称轴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由图丙</a:t>
            </a:r>
            <a:r>
              <a:rPr lang="zh-CN" altLang="zh-CN" sz="2800" kern="100" dirty="0" smtClean="0">
                <a:latin typeface="Times New Roman"/>
                <a:ea typeface="华文细黑"/>
                <a:cs typeface="Times New Roman"/>
              </a:rPr>
              <a:t>可知</a:t>
            </a:r>
            <a:r>
              <a:rPr lang="en-US"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p</a:t>
            </a:r>
            <a:r>
              <a:rPr lang="zh-CN" altLang="zh-CN" sz="2800" kern="100" dirty="0">
                <a:latin typeface="Times New Roman"/>
                <a:ea typeface="华文细黑"/>
                <a:cs typeface="Times New Roman"/>
              </a:rPr>
              <a:t>能级的原子轨道图呈哑铃</a:t>
            </a:r>
            <a:r>
              <a:rPr lang="zh-CN" altLang="zh-CN" sz="2800" kern="100" dirty="0" smtClean="0">
                <a:latin typeface="Times New Roman"/>
                <a:ea typeface="华文细黑"/>
                <a:cs typeface="Times New Roman"/>
              </a:rPr>
              <a:t>形</a:t>
            </a:r>
            <a:r>
              <a:rPr lang="en-US" altLang="zh-CN" sz="2800" kern="100" dirty="0" smtClean="0">
                <a:latin typeface="Times New Roman"/>
                <a:ea typeface="华文细黑"/>
                <a:cs typeface="Times New Roman"/>
              </a:rPr>
              <a:t>,</a:t>
            </a:r>
            <a:r>
              <a:rPr lang="zh-CN" altLang="zh-CN" sz="2800" kern="100" dirty="0" smtClean="0">
                <a:latin typeface="Times New Roman"/>
                <a:ea typeface="华文细黑"/>
                <a:cs typeface="Times New Roman"/>
              </a:rPr>
              <a:t>且</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个伸展方向</a:t>
            </a:r>
            <a:endParaRPr lang="zh-CN" altLang="zh-CN" sz="1050" kern="100" dirty="0">
              <a:effectLst/>
              <a:latin typeface="宋体"/>
              <a:cs typeface="Courier New"/>
            </a:endParaRPr>
          </a:p>
        </p:txBody>
      </p:sp>
      <p:sp>
        <p:nvSpPr>
          <p:cNvPr id="14" name="矩形 13"/>
          <p:cNvSpPr/>
          <p:nvPr/>
        </p:nvSpPr>
        <p:spPr>
          <a:xfrm>
            <a:off x="406574" y="75597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如图甲是氢原子的</a:t>
            </a:r>
            <a:r>
              <a:rPr lang="en-US" altLang="zh-CN" sz="2800" kern="100" dirty="0">
                <a:latin typeface="Times New Roman"/>
                <a:ea typeface="华文细黑"/>
                <a:cs typeface="Courier New"/>
              </a:rPr>
              <a:t>1s</a:t>
            </a:r>
            <a:r>
              <a:rPr lang="zh-CN" altLang="zh-CN" sz="2800" kern="100" dirty="0">
                <a:latin typeface="Times New Roman"/>
                <a:ea typeface="华文细黑"/>
                <a:cs typeface="Times New Roman"/>
              </a:rPr>
              <a:t>电子云图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即概率密度分布图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，图乙、丙分别表示</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能级的电子云轮廓图。下列有关说法正确的是</a:t>
            </a:r>
            <a:endParaRPr lang="zh-CN" altLang="zh-CN" sz="1050" kern="100" dirty="0">
              <a:effectLst/>
              <a:latin typeface="宋体"/>
              <a:cs typeface="Courier New"/>
            </a:endParaRPr>
          </a:p>
        </p:txBody>
      </p:sp>
      <p:sp>
        <p:nvSpPr>
          <p:cNvPr id="6" name="TextBox 5"/>
          <p:cNvSpPr txBox="1"/>
          <p:nvPr/>
        </p:nvSpPr>
        <p:spPr>
          <a:xfrm>
            <a:off x="332470" y="6110873"/>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11" name="组合 10"/>
          <p:cNvGrpSpPr/>
          <p:nvPr/>
        </p:nvGrpSpPr>
        <p:grpSpPr>
          <a:xfrm>
            <a:off x="164" y="107266"/>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pic>
        <p:nvPicPr>
          <p:cNvPr id="9218" name="Picture 2" descr="H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0291" y="2564171"/>
            <a:ext cx="1926693" cy="1926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H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9264" y="3149202"/>
            <a:ext cx="1092051" cy="13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73595" y="2055191"/>
            <a:ext cx="6566227" cy="2435673"/>
          </a:xfrm>
          <a:prstGeom prst="rect">
            <a:avLst/>
          </a:prstGeom>
        </p:spPr>
      </p:pic>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a:hlinkClick r:id="rId5"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165061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405458"/>
            <a:ext cx="11161240" cy="58582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电子云是处于一定空间运动状态的电子在原子核外空间的概率密度分布的形象化描述，图甲就是电子云图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即概率密度分布图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。由于电子云图难以绘制，所以通常把电子出现概率约为</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的空间圈出来，称为电子云轮廓图，实际上这种电子云轮廓图就是我们常说的原子轨道图，故</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3p</a:t>
            </a:r>
            <a:r>
              <a:rPr lang="en-US" altLang="zh-CN" sz="2800" kern="100" baseline="30000" dirty="0" smtClean="0">
                <a:latin typeface="Times New Roman"/>
                <a:ea typeface="华文细黑"/>
                <a:cs typeface="Courier New"/>
              </a:rPr>
              <a:t>2</a:t>
            </a:r>
            <a:r>
              <a:rPr lang="zh-CN" altLang="zh-CN" sz="2800" kern="100" dirty="0">
                <a:latin typeface="Times New Roman"/>
                <a:ea typeface="华文细黑"/>
                <a:cs typeface="Times New Roman"/>
              </a:rPr>
              <a:t>表示</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能级中容纳了两个电子，故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s</a:t>
            </a:r>
            <a:r>
              <a:rPr lang="zh-CN" altLang="zh-CN" sz="2800" kern="100" dirty="0">
                <a:latin typeface="Times New Roman"/>
                <a:ea typeface="华文细黑"/>
                <a:cs typeface="Times New Roman"/>
              </a:rPr>
              <a:t>能级的电子云轮廓图呈球形而不是圆形，故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p</a:t>
            </a:r>
            <a:r>
              <a:rPr lang="zh-CN" altLang="zh-CN" sz="2800" kern="100" dirty="0">
                <a:latin typeface="Times New Roman"/>
                <a:ea typeface="华文细黑"/>
                <a:cs typeface="Times New Roman"/>
              </a:rPr>
              <a:t>能级的原子轨道图呈哑铃形，有</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沿</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轴方向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轴方向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p</a:t>
            </a:r>
            <a:r>
              <a:rPr lang="en-US" altLang="zh-CN" sz="2800" i="1" kern="100" baseline="-25000" dirty="0" err="1">
                <a:latin typeface="Times New Roman"/>
                <a:ea typeface="华文细黑"/>
                <a:cs typeface="Courier New"/>
              </a:rPr>
              <a:t>z</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沿</a:t>
            </a:r>
            <a:r>
              <a:rPr lang="en-US" altLang="zh-CN" sz="2800" i="1" kern="100" dirty="0">
                <a:latin typeface="Times New Roman"/>
                <a:ea typeface="华文细黑"/>
                <a:cs typeface="Courier New"/>
              </a:rPr>
              <a:t>z</a:t>
            </a:r>
            <a:r>
              <a:rPr lang="zh-CN" altLang="zh-CN" sz="2800" kern="100" dirty="0">
                <a:latin typeface="Times New Roman"/>
                <a:ea typeface="华文细黑"/>
                <a:cs typeface="Times New Roman"/>
              </a:rPr>
              <a:t>轴方向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三个伸展方向，并且互相垂直，</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829483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189434"/>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轨道是</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字形，所以</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电子是</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8</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能层数为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时，有</a:t>
            </a:r>
            <a:r>
              <a:rPr lang="en-US" altLang="zh-CN" sz="2800" kern="100" dirty="0">
                <a:latin typeface="Times New Roman"/>
                <a:ea typeface="华文细黑"/>
                <a:cs typeface="Courier New"/>
              </a:rPr>
              <a:t>3s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3f 4</a:t>
            </a:r>
            <a:r>
              <a:rPr lang="zh-CN" altLang="zh-CN" sz="2800" kern="100" dirty="0">
                <a:latin typeface="Times New Roman"/>
                <a:ea typeface="华文细黑"/>
                <a:cs typeface="Times New Roman"/>
              </a:rPr>
              <a:t>个轨道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氢原子中只有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个电子，故氢原子核外只有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个轨道</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原子轨道与电子云都是用来形象描述电子运动状态的</a:t>
            </a:r>
            <a:endParaRPr lang="zh-CN" altLang="zh-CN" sz="1050" kern="100" dirty="0">
              <a:effectLst/>
              <a:latin typeface="宋体"/>
              <a:cs typeface="Courier New"/>
            </a:endParaRPr>
          </a:p>
        </p:txBody>
      </p:sp>
      <p:sp>
        <p:nvSpPr>
          <p:cNvPr id="11" name="TextBox 10"/>
          <p:cNvSpPr txBox="1"/>
          <p:nvPr/>
        </p:nvSpPr>
        <p:spPr>
          <a:xfrm>
            <a:off x="334566" y="270971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矩形 7"/>
          <p:cNvSpPr/>
          <p:nvPr/>
        </p:nvSpPr>
        <p:spPr>
          <a:xfrm>
            <a:off x="406574" y="3395490"/>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轨道呈哑铃形，是指电子出现概率高的区域，而不是电子的形状，</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能层</a:t>
            </a:r>
            <a:r>
              <a:rPr lang="zh-CN" altLang="zh-CN" sz="2800" kern="100" dirty="0">
                <a:latin typeface="Times New Roman"/>
                <a:ea typeface="华文细黑"/>
                <a:cs typeface="Times New Roman"/>
              </a:rPr>
              <a:t>数为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时，有</a:t>
            </a:r>
            <a:r>
              <a:rPr lang="en-US" altLang="zh-CN" sz="2800" kern="100" dirty="0">
                <a:latin typeface="Times New Roman"/>
                <a:ea typeface="华文细黑"/>
                <a:cs typeface="Courier New"/>
              </a:rPr>
              <a:t>3s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三个能级，共有</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个轨道，</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氢原子</a:t>
            </a:r>
            <a:r>
              <a:rPr lang="zh-CN" altLang="zh-CN" sz="2800" kern="100" dirty="0">
                <a:latin typeface="Times New Roman"/>
                <a:ea typeface="华文细黑"/>
                <a:cs typeface="Times New Roman"/>
              </a:rPr>
              <a:t>中确实只有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个电子，但轨道是人为规定的，可以是空轨道，故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项错误。</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3" name="TextBox 12"/>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Tree>
    <p:extLst>
      <p:ext uri="{BB962C8B-B14F-4D97-AF65-F5344CB8AC3E}">
        <p14:creationId xmlns:p14="http://schemas.microsoft.com/office/powerpoint/2010/main" val="2350212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blinds(horizontal)">
                                      <p:cBhvr>
                                        <p:cTn id="28" dur="500"/>
                                        <p:tgtEl>
                                          <p:spTgt spid="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8">
                                            <p:txEl>
                                              <p:pRg st="0" end="0"/>
                                            </p:txEl>
                                          </p:spTgt>
                                        </p:tgtEl>
                                      </p:cBhvr>
                                    </p:animEffect>
                                    <p:set>
                                      <p:cBhvr>
                                        <p:cTn id="33" dur="1" fill="hold">
                                          <p:stCondLst>
                                            <p:cond delay="499"/>
                                          </p:stCondLst>
                                        </p:cTn>
                                        <p:tgtEl>
                                          <p:spTgt spid="8">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1" end="1"/>
                                            </p:txEl>
                                          </p:spTgt>
                                        </p:tgtEl>
                                      </p:cBhvr>
                                    </p:animEffect>
                                    <p:set>
                                      <p:cBhvr>
                                        <p:cTn id="36" dur="1" fill="hold">
                                          <p:stCondLst>
                                            <p:cond delay="499"/>
                                          </p:stCondLst>
                                        </p:cTn>
                                        <p:tgtEl>
                                          <p:spTgt spid="8">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8">
                                            <p:txEl>
                                              <p:pRg st="2" end="2"/>
                                            </p:txEl>
                                          </p:spTgt>
                                        </p:tgtEl>
                                      </p:cBhvr>
                                    </p:animEffect>
                                    <p:set>
                                      <p:cBhvr>
                                        <p:cTn id="39"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p:bldP spid="11" grpId="1"/>
      <p:bldP spid="8"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9" name="TextBox 8"/>
            <p:cNvSpPr txBox="1"/>
            <p:nvPr userDrawn="1"/>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406574" y="1167494"/>
            <a:ext cx="11161240"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基态原子的核外电子排布遵循构造原理。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电子及其运动特点可概括为体积小、质量轻、带负电；绕核转、运动快、测不准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某时刻的位置和速度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离核的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距离不同、能量相异、描述概率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电子在核外空间某处出现的概率，即电子云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原子轨道：同一能层，不同能级其原子轨道形状不同，数目不同；不同能层，同种能级其原子轨道形状相同，半径不同，能量不同。</a:t>
            </a:r>
            <a:endParaRPr lang="zh-CN" altLang="zh-CN" sz="1050" kern="100" dirty="0">
              <a:effectLst/>
              <a:latin typeface="宋体"/>
              <a:cs typeface="Courier New"/>
            </a:endParaRP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409133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val="91428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333450"/>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下列关于同一种原子中的基态和激发态说法中，正确的是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基态时的能量比激发态时高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激发态时比较稳定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由基态转化为激发态过程中吸收能量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电子仅在激发态跃迁到基态时才会产生原子光谱</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334566" y="220565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60977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同一原子处于激发态时能量较高，较不稳定，</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电子</a:t>
            </a:r>
            <a:r>
              <a:rPr lang="zh-CN" altLang="zh-CN" sz="2800" kern="100" dirty="0">
                <a:latin typeface="Times New Roman"/>
                <a:ea typeface="华文细黑"/>
                <a:cs typeface="Times New Roman"/>
              </a:rPr>
              <a:t>从能量较低的基态跃迁到能量较高的激发态时，也会产生原子光谱，</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不正确。</a:t>
            </a:r>
            <a:endParaRPr lang="zh-CN" altLang="zh-CN" sz="1050" kern="100" dirty="0">
              <a:effectLst/>
              <a:latin typeface="宋体"/>
              <a:cs typeface="Courier New"/>
            </a:endParaRPr>
          </a:p>
        </p:txBody>
      </p:sp>
      <p:sp>
        <p:nvSpPr>
          <p:cNvPr id="12" name="Rectangle 21">
            <a:hlinkClick r:id="rId7"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89321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xEl>
                                              <p:pRg st="0" end="0"/>
                                            </p:txEl>
                                          </p:spTgt>
                                        </p:tgtEl>
                                      </p:cBhvr>
                                    </p:animEffect>
                                    <p:set>
                                      <p:cBhvr>
                                        <p:cTn id="28" dur="1" fill="hold">
                                          <p:stCondLst>
                                            <p:cond delay="499"/>
                                          </p:stCondLst>
                                        </p:cTn>
                                        <p:tgtEl>
                                          <p:spTgt spid="11">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1">
                                            <p:txEl>
                                              <p:pRg st="1" end="1"/>
                                            </p:txEl>
                                          </p:spTgt>
                                        </p:tgtEl>
                                      </p:cBhvr>
                                    </p:animEffect>
                                    <p:set>
                                      <p:cBhvr>
                                        <p:cTn id="31"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当镁原子由</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跃迁到</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时，以下认识正确的是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镁原子由基态转化成激发态，这一过程中吸收热量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镁原子由基态转化成激发态，这一过程中释放热量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转化后位于</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能级上的两个电子的能量没有发生任何变化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转化后镁原子与硅原子电子层结构相同，化学性质相似</a:t>
            </a:r>
            <a:endParaRPr lang="zh-CN" altLang="zh-CN" sz="1050" kern="100" dirty="0">
              <a:effectLst/>
              <a:latin typeface="宋体"/>
              <a:cs typeface="Courier New"/>
            </a:endParaRPr>
          </a:p>
        </p:txBody>
      </p:sp>
      <p:sp>
        <p:nvSpPr>
          <p:cNvPr id="35" name="TextBox 34"/>
          <p:cNvSpPr txBox="1"/>
          <p:nvPr/>
        </p:nvSpPr>
        <p:spPr>
          <a:xfrm>
            <a:off x="334566" y="112553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610542"/>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由原子核外电子排布可知，内层电子没有变化，只有最外层电子由</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变为</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，在同一能层中，</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(s)&lt;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，说明电子能量增大，吸收能量，原子由基态转化为激发态。</a:t>
            </a:r>
            <a:endParaRPr lang="zh-CN" altLang="zh-CN" sz="1050" kern="100" dirty="0">
              <a:effectLst/>
              <a:latin typeface="宋体"/>
              <a:cs typeface="Courier New"/>
            </a:endParaRPr>
          </a:p>
        </p:txBody>
      </p:sp>
      <p:sp>
        <p:nvSpPr>
          <p:cNvPr id="13" name="Rectangle 21">
            <a:hlinkClick r:id="rId7"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34075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3175590"/>
            <a:ext cx="1116124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激光器、日光灯等工作过程中产生的光，都是基态原子吸收能量后核外电子跃迁到较高能级，然后电子从较高能级跃迁到较低能级的过程中释放出的光能。石油蒸馏、冷却结晶的过程都是物质发生物理变化的过程，其中伴随的能量变化是热能的变化，棱镜分光、凹透镜聚光都是光的折射现象，而不是光的产生。</a:t>
            </a:r>
            <a:endParaRPr lang="zh-CN" altLang="zh-CN" sz="1050" kern="100" dirty="0">
              <a:effectLst/>
              <a:latin typeface="宋体"/>
              <a:cs typeface="Courier New"/>
            </a:endParaRPr>
          </a:p>
        </p:txBody>
      </p:sp>
      <p:sp>
        <p:nvSpPr>
          <p:cNvPr id="12" name="矩形 11"/>
          <p:cNvSpPr/>
          <p:nvPr/>
        </p:nvSpPr>
        <p:spPr>
          <a:xfrm>
            <a:off x="406574" y="54943"/>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以下现象与原子核外电子的跃迁有关的是</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冷却结晶　</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棱镜分光　</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激光器产生激光　</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石油蒸馏　</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凹透镜聚光　</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日光灯通电发光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kern="100" dirty="0">
                <a:latin typeface="宋体"/>
                <a:ea typeface="华文细黑"/>
                <a:cs typeface="Times New Roman"/>
              </a:rPr>
              <a:t>③⑥</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②④⑤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①③⑤⑥</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①②③⑤⑥</a:t>
            </a:r>
            <a:endParaRPr lang="zh-CN" altLang="zh-CN" sz="1050" kern="100" dirty="0">
              <a:effectLst/>
              <a:latin typeface="宋体"/>
              <a:cs typeface="Courier New"/>
            </a:endParaRPr>
          </a:p>
        </p:txBody>
      </p:sp>
      <p:sp>
        <p:nvSpPr>
          <p:cNvPr id="35" name="TextBox 34"/>
          <p:cNvSpPr txBox="1"/>
          <p:nvPr/>
        </p:nvSpPr>
        <p:spPr>
          <a:xfrm>
            <a:off x="298562" y="200641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3" name="Rectangle 21">
            <a:hlinkClick r:id="rId7"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695546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11" grpId="0"/>
      <p:bldP spid="11" grpId="1"/>
      <p:bldP spid="35" grpId="0"/>
      <p:bldP spid="3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7113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电子由</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能级跃迁至</a:t>
            </a:r>
            <a:r>
              <a:rPr lang="en-US" altLang="zh-CN" sz="2800" kern="100" dirty="0">
                <a:latin typeface="Times New Roman"/>
                <a:ea typeface="华文细黑"/>
                <a:cs typeface="Courier New"/>
              </a:rPr>
              <a:t>4p</a:t>
            </a:r>
            <a:r>
              <a:rPr lang="zh-CN" altLang="zh-CN" sz="2800" kern="100" dirty="0">
                <a:latin typeface="Times New Roman"/>
                <a:ea typeface="华文细黑"/>
                <a:cs typeface="Times New Roman"/>
              </a:rPr>
              <a:t>能级时，可通过光谱仪直接摄取</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电子的运动轨迹图像</a:t>
            </a:r>
            <a:r>
              <a:rPr lang="en-US" altLang="zh-CN" sz="2800" kern="100" dirty="0">
                <a:latin typeface="Times New Roman"/>
                <a:ea typeface="华文细黑"/>
                <a:cs typeface="Courier New"/>
              </a:rPr>
              <a:t>  	B.</a:t>
            </a:r>
            <a:r>
              <a:rPr lang="zh-CN" altLang="zh-CN" sz="2800" kern="100" dirty="0">
                <a:latin typeface="Times New Roman"/>
                <a:ea typeface="华文细黑"/>
                <a:cs typeface="Times New Roman"/>
              </a:rPr>
              <a:t>原子的吸收光谱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电子体积大小的图像</a:t>
            </a:r>
            <a:r>
              <a:rPr lang="en-US" altLang="zh-CN" sz="2800" kern="100" dirty="0">
                <a:latin typeface="Times New Roman"/>
                <a:ea typeface="华文细黑"/>
                <a:cs typeface="Courier New"/>
              </a:rPr>
              <a:t>  	D.</a:t>
            </a:r>
            <a:r>
              <a:rPr lang="zh-CN" altLang="zh-CN" sz="2800" kern="100" dirty="0">
                <a:latin typeface="Times New Roman"/>
                <a:ea typeface="华文细黑"/>
                <a:cs typeface="Times New Roman"/>
              </a:rPr>
              <a:t>原子的发射光谱</a:t>
            </a:r>
            <a:endParaRPr lang="zh-CN" altLang="zh-CN" sz="1050" kern="100" dirty="0">
              <a:effectLst/>
              <a:latin typeface="宋体"/>
              <a:cs typeface="Courier New"/>
            </a:endParaRPr>
          </a:p>
        </p:txBody>
      </p:sp>
      <p:sp>
        <p:nvSpPr>
          <p:cNvPr id="35" name="TextBox 34"/>
          <p:cNvSpPr txBox="1"/>
          <p:nvPr/>
        </p:nvSpPr>
        <p:spPr>
          <a:xfrm>
            <a:off x="5187677" y="105353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2456673"/>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能量</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(4p)</a:t>
            </a:r>
            <a:r>
              <a:rPr lang="zh-CN" altLang="zh-CN" sz="2800" kern="100" dirty="0">
                <a:latin typeface="Times New Roman"/>
                <a:ea typeface="华文细黑"/>
                <a:cs typeface="Times New Roman"/>
              </a:rPr>
              <a:t>，故电子由</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能级跃迁到</a:t>
            </a:r>
            <a:r>
              <a:rPr lang="en-US" altLang="zh-CN" sz="2800" kern="100" dirty="0">
                <a:latin typeface="Times New Roman"/>
                <a:ea typeface="华文细黑"/>
                <a:cs typeface="Courier New"/>
              </a:rPr>
              <a:t>4p</a:t>
            </a:r>
            <a:r>
              <a:rPr lang="zh-CN" altLang="zh-CN" sz="2800" kern="100" dirty="0">
                <a:latin typeface="Times New Roman"/>
                <a:ea typeface="华文细黑"/>
                <a:cs typeface="Times New Roman"/>
              </a:rPr>
              <a:t>能级时，要吸收能量，形成吸收光谱。</a:t>
            </a:r>
            <a:endParaRPr lang="zh-CN" altLang="zh-CN" sz="1050" kern="100" dirty="0">
              <a:effectLst/>
              <a:latin typeface="宋体"/>
              <a:cs typeface="Courier New"/>
            </a:endParaRPr>
          </a:p>
        </p:txBody>
      </p:sp>
      <p:sp>
        <p:nvSpPr>
          <p:cNvPr id="13" name="Rectangle 21">
            <a:hlinkClick r:id="rId7"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996930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436835"/>
            <a:ext cx="10945216"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下列有关电子云和原子轨道的说法正确的是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原子核外的电子像云雾一样笼罩在原子核周围，故称电子云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B.s</a:t>
            </a:r>
            <a:r>
              <a:rPr lang="zh-CN" altLang="zh-CN" sz="2800" kern="100" dirty="0">
                <a:latin typeface="Times New Roman"/>
                <a:ea typeface="华文细黑"/>
                <a:cs typeface="Times New Roman"/>
              </a:rPr>
              <a:t>轨道呈球形，处在该轨道上的电子只能在球壳内运动</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C.p</a:t>
            </a:r>
            <a:r>
              <a:rPr lang="zh-CN" altLang="zh-CN" sz="2800" kern="100" dirty="0">
                <a:latin typeface="Times New Roman"/>
                <a:ea typeface="华文细黑"/>
                <a:cs typeface="Times New Roman"/>
              </a:rPr>
              <a:t>轨道呈哑铃形，在空间有两个伸展方向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电子原子轨道相同，</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电子原子轨道的平均半径随能层的增大</a:t>
            </a:r>
            <a:r>
              <a:rPr lang="zh-CN" altLang="zh-CN" sz="2800" kern="100" dirty="0" smtClean="0">
                <a:latin typeface="Times New Roman"/>
                <a:ea typeface="华文细黑"/>
                <a:cs typeface="Times New Roman"/>
              </a:rPr>
              <a:t>而</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增大</a:t>
            </a:r>
            <a:endParaRPr lang="zh-CN" altLang="zh-CN" sz="1050" kern="100" dirty="0">
              <a:effectLst/>
              <a:latin typeface="宋体"/>
              <a:cs typeface="Courier New"/>
            </a:endParaRPr>
          </a:p>
        </p:txBody>
      </p:sp>
      <p:sp>
        <p:nvSpPr>
          <p:cNvPr id="35" name="TextBox 34"/>
          <p:cNvSpPr txBox="1"/>
          <p:nvPr/>
        </p:nvSpPr>
        <p:spPr>
          <a:xfrm>
            <a:off x="334566" y="3036381"/>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a:hlinkClick r:id="rId7"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Rectangle 21">
            <a:hlinkClick r:id="rId8"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716322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35" grpId="0"/>
      <p:bldP spid="35" grpId="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406574" y="378888"/>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电子云是对电子运动的形象化描述，它仅表示电子在某一区域内出现的概率，并非原子核真被电子云雾所包裹，故选项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原子轨道</a:t>
            </a:r>
            <a:r>
              <a:rPr lang="zh-CN" altLang="zh-CN" sz="2800" kern="100" dirty="0">
                <a:latin typeface="Times New Roman"/>
                <a:ea typeface="华文细黑"/>
                <a:cs typeface="Times New Roman"/>
              </a:rPr>
              <a:t>是电子出现的概率约为</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的空间轮廓，它表明电子在这一区域内出现的机会大，在此区域外出现的机会少，故选项</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p</a:t>
            </a:r>
            <a:r>
              <a:rPr lang="zh-CN" altLang="zh-CN" sz="2800" kern="100" dirty="0">
                <a:latin typeface="Times New Roman"/>
                <a:ea typeface="华文细黑"/>
                <a:cs typeface="Times New Roman"/>
              </a:rPr>
              <a:t>轨道在空间有</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z</a:t>
            </a:r>
            <a:r>
              <a:rPr lang="en-US" altLang="zh-CN" sz="2800" kern="100" dirty="0">
                <a:latin typeface="Times New Roman"/>
                <a:ea typeface="华文细黑"/>
                <a:cs typeface="Courier New"/>
              </a:rPr>
              <a:t> 3</a:t>
            </a:r>
            <a:r>
              <a:rPr lang="zh-CN" altLang="zh-CN" sz="2800" kern="100" dirty="0">
                <a:latin typeface="Times New Roman"/>
                <a:ea typeface="华文细黑"/>
                <a:cs typeface="Times New Roman"/>
              </a:rPr>
              <a:t>个伸展方向，故选项</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由于</a:t>
            </a:r>
            <a:r>
              <a:rPr lang="zh-CN" altLang="zh-CN" sz="2800" kern="100" dirty="0">
                <a:latin typeface="Times New Roman"/>
                <a:ea typeface="华文细黑"/>
                <a:cs typeface="Times New Roman"/>
              </a:rPr>
              <a:t>按</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3p</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的顺序，电子的能量依次增大，电子在离核更远的区域出现的概率逐渐增大，电子云越来越向更大的空间扩展，原子轨道的平均半径逐渐增大。</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12" name="Rectangle 21">
            <a:hlinkClick r:id="rId7"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90786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750"/>
                                        <p:tgtEl>
                                          <p:spTgt spid="1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blinds(horizontal)">
                                      <p:cBhvr>
                                        <p:cTn id="11" dur="750"/>
                                        <p:tgtEl>
                                          <p:spTgt spid="1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blinds(horizontal)">
                                      <p:cBhvr>
                                        <p:cTn id="15" dur="750"/>
                                        <p:tgtEl>
                                          <p:spTgt spid="1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Effect transition="in" filter="blinds(horizontal)">
                                      <p:cBhvr>
                                        <p:cTn id="19" dur="75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693490"/>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硅是重要的半导体材料，构成了现代电子工业的基础。基态</a:t>
            </a:r>
            <a:r>
              <a:rPr lang="en-US" altLang="zh-CN" sz="2800" kern="100" dirty="0">
                <a:latin typeface="Times New Roman"/>
                <a:ea typeface="华文细黑"/>
                <a:cs typeface="Courier New"/>
              </a:rPr>
              <a:t>Si</a:t>
            </a:r>
            <a:r>
              <a:rPr lang="zh-CN" altLang="zh-CN" sz="2800" kern="100" dirty="0">
                <a:latin typeface="Times New Roman"/>
                <a:ea typeface="华文细黑"/>
                <a:cs typeface="Times New Roman"/>
              </a:rPr>
              <a:t>原子中，电子占据的最高能层符号为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该能层具有的原子轨道数为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电子数为</a:t>
            </a:r>
            <a:r>
              <a:rPr lang="en-US" altLang="zh-CN" sz="2800"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矩形 11"/>
          <p:cNvSpPr/>
          <p:nvPr/>
        </p:nvSpPr>
        <p:spPr>
          <a:xfrm>
            <a:off x="406574" y="281594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基态</a:t>
            </a:r>
            <a:r>
              <a:rPr lang="en-US" altLang="zh-CN" sz="2800" kern="100" dirty="0">
                <a:latin typeface="Times New Roman"/>
                <a:ea typeface="华文细黑"/>
                <a:cs typeface="Courier New"/>
              </a:rPr>
              <a:t>Si</a:t>
            </a:r>
            <a:r>
              <a:rPr lang="zh-CN" altLang="zh-CN" sz="2800" kern="100" dirty="0">
                <a:latin typeface="Times New Roman"/>
                <a:ea typeface="华文细黑"/>
                <a:cs typeface="Times New Roman"/>
              </a:rPr>
              <a:t>原子核外共有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个电子层，最高能层是</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层，有</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个电子。</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能层具有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轨道、</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轨道和</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轨道，共</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个原子轨道。</a:t>
            </a:r>
            <a:endParaRPr lang="zh-CN" altLang="zh-CN" sz="1050" kern="100" dirty="0">
              <a:effectLst/>
              <a:latin typeface="宋体"/>
              <a:cs typeface="Courier New"/>
            </a:endParaRPr>
          </a:p>
        </p:txBody>
      </p:sp>
      <p:sp>
        <p:nvSpPr>
          <p:cNvPr id="3" name="矩形 2"/>
          <p:cNvSpPr/>
          <p:nvPr/>
        </p:nvSpPr>
        <p:spPr>
          <a:xfrm>
            <a:off x="5015086" y="1431535"/>
            <a:ext cx="503664" cy="523220"/>
          </a:xfrm>
          <a:prstGeom prst="rect">
            <a:avLst/>
          </a:prstGeom>
        </p:spPr>
        <p:txBody>
          <a:bodyPr wrap="none">
            <a:spAutoFit/>
          </a:bodyPr>
          <a:lstStyle/>
          <a:p>
            <a:r>
              <a:rPr lang="en-US" altLang="zh-CN" sz="2800" kern="100" dirty="0">
                <a:solidFill>
                  <a:srgbClr val="C00000"/>
                </a:solidFill>
                <a:latin typeface="Times New Roman"/>
                <a:ea typeface="华文细黑"/>
              </a:rPr>
              <a:t>M</a:t>
            </a:r>
            <a:endParaRPr lang="zh-CN" altLang="en-US" sz="2800" dirty="0"/>
          </a:p>
        </p:txBody>
      </p:sp>
      <p:sp>
        <p:nvSpPr>
          <p:cNvPr id="5" name="矩形 4"/>
          <p:cNvSpPr/>
          <p:nvPr/>
        </p:nvSpPr>
        <p:spPr>
          <a:xfrm>
            <a:off x="10557819" y="1441060"/>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9</a:t>
            </a:r>
            <a:endParaRPr lang="zh-CN" altLang="en-US" sz="2800" dirty="0"/>
          </a:p>
        </p:txBody>
      </p:sp>
      <p:sp>
        <p:nvSpPr>
          <p:cNvPr id="7" name="矩形 6"/>
          <p:cNvSpPr/>
          <p:nvPr/>
        </p:nvSpPr>
        <p:spPr>
          <a:xfrm>
            <a:off x="2130604" y="2061642"/>
            <a:ext cx="364202" cy="523220"/>
          </a:xfrm>
          <a:prstGeom prst="rect">
            <a:avLst/>
          </a:prstGeom>
        </p:spPr>
        <p:txBody>
          <a:bodyPr wrap="none">
            <a:spAutoFit/>
          </a:bodyPr>
          <a:lstStyle/>
          <a:p>
            <a:r>
              <a:rPr lang="en-US" altLang="zh-CN" sz="2800" kern="100" dirty="0">
                <a:solidFill>
                  <a:srgbClr val="C00000"/>
                </a:solidFill>
                <a:latin typeface="Times New Roman"/>
                <a:ea typeface="华文细黑"/>
              </a:rPr>
              <a:t>4</a:t>
            </a:r>
            <a:endParaRPr lang="zh-CN" altLang="en-US" sz="2800" dirty="0"/>
          </a:p>
        </p:txBody>
      </p:sp>
      <p:sp>
        <p:nvSpPr>
          <p:cNvPr id="19" name="Rectangle 21">
            <a:hlinkClick r:id="rId9" action="ppaction://hlinksldjump"/>
          </p:cNvPr>
          <p:cNvSpPr>
            <a:spLocks noChangeArrowheads="1"/>
          </p:cNvSpPr>
          <p:nvPr/>
        </p:nvSpPr>
        <p:spPr bwMode="auto">
          <a:xfrm>
            <a:off x="371894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6</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863169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2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bldLst>
      <p:bldP spid="12" grpId="0"/>
      <p:bldP spid="12" grpId="1"/>
      <p:bldP spid="3" grpId="0"/>
      <p:bldP spid="3" grpId="1"/>
      <p:bldP spid="5" grpId="0"/>
      <p:bldP spid="5" grpId="1"/>
      <p:bldP spid="7" grpId="0"/>
      <p:bldP spid="7"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t="552" r="787" b="25304"/>
          <a:stretch/>
        </p:blipFill>
        <p:spPr>
          <a:xfrm>
            <a:off x="-923" y="0"/>
            <a:ext cx="12192129" cy="683363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819353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val="423642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一、能量最低原理和原子的基态与激发态</a:t>
            </a: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549474"/>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原子的电子排布遵循构造原理能</a:t>
            </a:r>
            <a:r>
              <a:rPr lang="zh-CN" altLang="zh-CN" sz="2800" kern="100" dirty="0" smtClean="0">
                <a:latin typeface="Times New Roman"/>
                <a:ea typeface="华文细黑"/>
                <a:cs typeface="Times New Roman"/>
              </a:rPr>
              <a:t>使</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简称能量最低原理。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处于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基态原子。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当基态原子的</a:t>
            </a:r>
            <a:r>
              <a:rPr lang="zh-CN" altLang="zh-CN" sz="2800" kern="100" dirty="0" smtClean="0">
                <a:latin typeface="Times New Roman"/>
                <a:ea typeface="华文细黑"/>
                <a:cs typeface="Times New Roman"/>
              </a:rPr>
              <a:t>电子</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能量</a:t>
            </a:r>
            <a:r>
              <a:rPr lang="zh-CN" altLang="zh-CN" sz="2800" kern="100" dirty="0">
                <a:latin typeface="Times New Roman"/>
                <a:ea typeface="华文细黑"/>
                <a:cs typeface="Times New Roman"/>
              </a:rPr>
              <a:t>后，电子会跃迁</a:t>
            </a:r>
            <a:r>
              <a:rPr lang="zh-CN" altLang="zh-CN" sz="2800" kern="100" dirty="0" smtClean="0">
                <a:latin typeface="Times New Roman"/>
                <a:ea typeface="华文细黑"/>
                <a:cs typeface="Times New Roman"/>
              </a:rPr>
              <a:t>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变成激发态原子。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基态、激发态相互间转化的能量变化</a:t>
            </a:r>
            <a:endParaRPr lang="zh-CN" altLang="zh-CN" sz="1050" kern="100" dirty="0">
              <a:effectLst/>
              <a:latin typeface="宋体"/>
              <a:cs typeface="Courier New"/>
            </a:endParaRPr>
          </a:p>
        </p:txBody>
      </p:sp>
      <p:sp>
        <p:nvSpPr>
          <p:cNvPr id="6" name="矩形 5"/>
          <p:cNvSpPr/>
          <p:nvPr/>
        </p:nvSpPr>
        <p:spPr>
          <a:xfrm>
            <a:off x="406574" y="4759188"/>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基态</a:t>
            </a:r>
            <a:r>
              <a:rPr lang="zh-CN" altLang="zh-CN" sz="2800" kern="100" dirty="0" smtClean="0">
                <a:latin typeface="Times New Roman"/>
                <a:ea typeface="华文细黑"/>
                <a:cs typeface="Times New Roman"/>
              </a:rPr>
              <a:t>原子</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激发态</a:t>
            </a:r>
            <a:r>
              <a:rPr lang="zh-CN" altLang="zh-CN" sz="2800" kern="100" dirty="0">
                <a:latin typeface="Times New Roman"/>
                <a:ea typeface="华文细黑"/>
                <a:cs typeface="Times New Roman"/>
              </a:rPr>
              <a:t>原子</a:t>
            </a:r>
            <a:endParaRPr lang="zh-CN" altLang="zh-CN" sz="1050" kern="100" dirty="0">
              <a:effectLst/>
              <a:latin typeface="宋体"/>
              <a:cs typeface="Courier New"/>
            </a:endParaRPr>
          </a:p>
        </p:txBody>
      </p:sp>
      <p:sp>
        <p:nvSpPr>
          <p:cNvPr id="3" name="矩形 2"/>
          <p:cNvSpPr/>
          <p:nvPr/>
        </p:nvSpPr>
        <p:spPr>
          <a:xfrm>
            <a:off x="3350343" y="4682505"/>
            <a:ext cx="1620957" cy="523220"/>
          </a:xfrm>
          <a:prstGeom prst="rect">
            <a:avLst/>
          </a:prstGeom>
        </p:spPr>
        <p:txBody>
          <a:bodyPr wrap="none">
            <a:spAutoFit/>
          </a:bodyPr>
          <a:lstStyle/>
          <a:p>
            <a:r>
              <a:rPr lang="en-US" altLang="zh-CN" sz="2800" kern="100" dirty="0" err="1" smtClean="0">
                <a:solidFill>
                  <a:srgbClr val="C00000"/>
                </a:solidFill>
                <a:latin typeface="Times New Roman"/>
                <a:ea typeface="华文细黑"/>
                <a:cs typeface="Times New Roman"/>
              </a:rPr>
              <a:t>吸收能量</a:t>
            </a:r>
            <a:endParaRPr lang="zh-CN" altLang="en-US" sz="2800" kern="100" dirty="0">
              <a:solidFill>
                <a:srgbClr val="C00000"/>
              </a:solidFill>
              <a:latin typeface="Times New Roman"/>
              <a:ea typeface="华文细黑"/>
              <a:cs typeface="Times New Roman"/>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54012231"/>
              </p:ext>
            </p:extLst>
          </p:nvPr>
        </p:nvGraphicFramePr>
        <p:xfrm>
          <a:off x="2009800" y="4752206"/>
          <a:ext cx="4602162" cy="1476375"/>
        </p:xfrm>
        <a:graphic>
          <a:graphicData uri="http://schemas.openxmlformats.org/presentationml/2006/ole">
            <mc:AlternateContent xmlns:mc="http://schemas.openxmlformats.org/markup-compatibility/2006">
              <mc:Choice xmlns:v="urn:schemas-microsoft-com:vml" Requires="v">
                <p:oleObj spid="_x0000_s2059" name="文档" r:id="rId6" imgW="4602662" imgH="1476027" progId="Word.Document.12">
                  <p:embed/>
                </p:oleObj>
              </mc:Choice>
              <mc:Fallback>
                <p:oleObj name="文档" r:id="rId6" imgW="4602662" imgH="1476027" progId="Word.Document.12">
                  <p:embed/>
                  <p:pic>
                    <p:nvPicPr>
                      <p:cNvPr id="0" name=""/>
                      <p:cNvPicPr/>
                      <p:nvPr/>
                    </p:nvPicPr>
                    <p:blipFill>
                      <a:blip r:embed="rId7"/>
                      <a:stretch>
                        <a:fillRect/>
                      </a:stretch>
                    </p:blipFill>
                    <p:spPr>
                      <a:xfrm>
                        <a:off x="2009800" y="4752206"/>
                        <a:ext cx="4602162" cy="1476375"/>
                      </a:xfrm>
                      <a:prstGeom prst="rect">
                        <a:avLst/>
                      </a:prstGeom>
                    </p:spPr>
                  </p:pic>
                </p:oleObj>
              </mc:Fallback>
            </mc:AlternateContent>
          </a:graphicData>
        </a:graphic>
      </p:graphicFrame>
      <p:sp>
        <p:nvSpPr>
          <p:cNvPr id="7" name="矩形 6"/>
          <p:cNvSpPr/>
          <p:nvPr/>
        </p:nvSpPr>
        <p:spPr>
          <a:xfrm>
            <a:off x="6032723" y="631007"/>
            <a:ext cx="48526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整个原子的能量处于最低状态</a:t>
            </a:r>
            <a:endParaRPr lang="zh-CN" altLang="en-US" dirty="0">
              <a:solidFill>
                <a:srgbClr val="C00000"/>
              </a:solidFill>
            </a:endParaRPr>
          </a:p>
        </p:txBody>
      </p:sp>
      <p:sp>
        <p:nvSpPr>
          <p:cNvPr id="8" name="矩形 7"/>
          <p:cNvSpPr/>
          <p:nvPr/>
        </p:nvSpPr>
        <p:spPr>
          <a:xfrm>
            <a:off x="1549177" y="1927151"/>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最低能量的原子</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3728467" y="255730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吸收</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8137132" y="255617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较高能级</a:t>
            </a:r>
            <a:endParaRPr lang="zh-CN" altLang="en-US" sz="2800" kern="100" dirty="0">
              <a:solidFill>
                <a:srgbClr val="C00000"/>
              </a:solidFill>
              <a:latin typeface="Times New Roman"/>
              <a:ea typeface="华文细黑"/>
              <a:cs typeface="Times New Roman"/>
            </a:endParaRPr>
          </a:p>
        </p:txBody>
      </p:sp>
      <p:sp>
        <p:nvSpPr>
          <p:cNvPr id="15" name="矩形 14"/>
          <p:cNvSpPr/>
          <p:nvPr/>
        </p:nvSpPr>
        <p:spPr>
          <a:xfrm>
            <a:off x="2083127" y="5191780"/>
            <a:ext cx="1620957" cy="523220"/>
          </a:xfrm>
          <a:prstGeom prst="rect">
            <a:avLst/>
          </a:prstGeom>
        </p:spPr>
        <p:txBody>
          <a:bodyPr wrap="none">
            <a:spAutoFit/>
          </a:bodyPr>
          <a:lstStyle/>
          <a:p>
            <a:r>
              <a:rPr lang="en-US" altLang="zh-CN" sz="2800" kern="100" dirty="0" err="1" smtClean="0">
                <a:solidFill>
                  <a:srgbClr val="C00000"/>
                </a:solidFill>
                <a:latin typeface="Times New Roman"/>
                <a:ea typeface="华文细黑"/>
                <a:cs typeface="Times New Roman"/>
              </a:rPr>
              <a:t>释放能量</a:t>
            </a:r>
            <a:endParaRPr lang="en-US" altLang="zh-CN" sz="2800" kern="100" dirty="0" smtClean="0">
              <a:solidFill>
                <a:srgbClr val="C00000"/>
              </a:solidFill>
              <a:latin typeface="Times New Roman"/>
              <a:ea typeface="华文细黑"/>
              <a:cs typeface="Times New Roman"/>
            </a:endParaRPr>
          </a:p>
        </p:txBody>
      </p:sp>
      <p:sp>
        <p:nvSpPr>
          <p:cNvPr id="16" name="矩形 15"/>
          <p:cNvSpPr/>
          <p:nvPr/>
        </p:nvSpPr>
        <p:spPr>
          <a:xfrm>
            <a:off x="5634583" y="5175612"/>
            <a:ext cx="543739" cy="523220"/>
          </a:xfrm>
          <a:prstGeom prst="rect">
            <a:avLst/>
          </a:prstGeom>
        </p:spPr>
        <p:txBody>
          <a:bodyPr wrap="none">
            <a:spAutoFit/>
          </a:bodyPr>
          <a:lstStyle/>
          <a:p>
            <a:r>
              <a:rPr lang="en-US" altLang="zh-CN" sz="2800" kern="100" smtClean="0">
                <a:solidFill>
                  <a:srgbClr val="C00000"/>
                </a:solidFill>
                <a:latin typeface="Times New Roman"/>
                <a:ea typeface="华文细黑"/>
                <a:cs typeface="Times New Roman"/>
              </a:rPr>
              <a:t>光</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30843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6"/>
                                        </p:tgtEl>
                                      </p:cBhvr>
                                    </p:animEffect>
                                    <p:set>
                                      <p:cBhvr>
                                        <p:cTn id="5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7" grpId="0"/>
      <p:bldP spid="7" grpId="1"/>
      <p:bldP spid="8" grpId="0"/>
      <p:bldP spid="8" grpId="1"/>
      <p:bldP spid="9" grpId="0"/>
      <p:bldP spid="9" grpId="1"/>
      <p:bldP spid="10" grpId="0"/>
      <p:bldP spid="10" grpId="1"/>
      <p:bldP spid="15" grpId="0"/>
      <p:bldP spid="15" grpId="1"/>
      <p:bldP spid="16" grpId="0"/>
      <p:bldP spid="1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1" name="矩形 10"/>
          <p:cNvSpPr/>
          <p:nvPr/>
        </p:nvSpPr>
        <p:spPr>
          <a:xfrm>
            <a:off x="406574" y="579110"/>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不同元素的原子发生跃迁时会吸收或释放不同的光，若用光谱仪摄取各种元素的电子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光谱或</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光谱</a:t>
            </a:r>
            <a:r>
              <a:rPr lang="zh-CN" altLang="zh-CN" sz="2800" kern="100" dirty="0">
                <a:latin typeface="Times New Roman"/>
                <a:ea typeface="华文细黑"/>
                <a:cs typeface="Times New Roman"/>
              </a:rPr>
              <a:t>，则可确立某种元素的原子，这些光谱总称原子光谱。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玻尔原子结构模型证明氢原子光谱为线状光谱。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氢原子光谱为线状光谱，多电子原子光谱比较复杂</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2" name="矩形 1"/>
          <p:cNvSpPr/>
          <p:nvPr/>
        </p:nvSpPr>
        <p:spPr>
          <a:xfrm>
            <a:off x="3646934" y="132251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吸收</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5591150" y="132239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发射</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41587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1" name="矩形 10"/>
          <p:cNvSpPr/>
          <p:nvPr/>
        </p:nvSpPr>
        <p:spPr>
          <a:xfrm>
            <a:off x="406574" y="800489"/>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可见光，如灯光、霓虹灯光、激光、焰火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都与原子核外电子发生</a:t>
            </a:r>
            <a:r>
              <a:rPr lang="zh-CN" altLang="zh-CN" sz="2800" kern="100" dirty="0" smtClean="0">
                <a:latin typeface="Times New Roman"/>
                <a:ea typeface="华文细黑"/>
                <a:cs typeface="Times New Roman"/>
              </a:rPr>
              <a:t>跃迁</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能量</a:t>
            </a:r>
            <a:r>
              <a:rPr lang="zh-CN" altLang="zh-CN" sz="2800" kern="100" dirty="0">
                <a:latin typeface="Times New Roman"/>
                <a:ea typeface="华文细黑"/>
                <a:cs typeface="Times New Roman"/>
              </a:rPr>
              <a:t>有关。</a:t>
            </a:r>
            <a:endParaRPr lang="zh-CN" altLang="zh-CN" sz="1050" kern="100" dirty="0">
              <a:effectLst/>
              <a:latin typeface="宋体"/>
              <a:cs typeface="Courier New"/>
            </a:endParaRPr>
          </a:p>
        </p:txBody>
      </p:sp>
      <p:pic>
        <p:nvPicPr>
          <p:cNvPr id="1026" name="Picture 2" descr="R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28466" y="2289847"/>
            <a:ext cx="7117456" cy="312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591995" y="153842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释放</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328062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p:nvPr/>
        </p:nvSpPr>
        <p:spPr>
          <a:xfrm>
            <a:off x="406574" y="1097227"/>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基态原子</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电子按照构造原理排布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即电子优先排布在能量最低的能级里，然后依次排布在能量逐渐升高的能级里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，会使整个原子的能量处于最低状态，此时为基态原子。</a:t>
            </a:r>
            <a:endParaRPr lang="zh-CN" altLang="zh-CN" sz="1050" kern="100" dirty="0">
              <a:latin typeface="宋体"/>
              <a:cs typeface="Courier New"/>
            </a:endParaRPr>
          </a:p>
          <a:p>
            <a:pPr algn="just">
              <a:lnSpc>
                <a:spcPct val="150000"/>
              </a:lnSpc>
            </a:pPr>
            <a:r>
              <a:rPr lang="en-US" altLang="zh-CN" sz="2800" kern="100" dirty="0">
                <a:latin typeface="Times New Roman"/>
                <a:ea typeface="华文细黑"/>
                <a:cs typeface="Courier New"/>
              </a:rPr>
              <a:t>(2)</a:t>
            </a:r>
            <a:r>
              <a:rPr lang="zh-CN" altLang="zh-CN" sz="2800" kern="100" dirty="0">
                <a:latin typeface="Times New Roman"/>
                <a:ea typeface="华文细黑"/>
                <a:cs typeface="Courier New"/>
              </a:rPr>
              <a:t>光谱分析</a:t>
            </a:r>
          </a:p>
          <a:p>
            <a:pPr algn="just">
              <a:lnSpc>
                <a:spcPct val="150000"/>
              </a:lnSpc>
              <a:spcAft>
                <a:spcPts val="0"/>
              </a:spcAft>
            </a:pPr>
            <a:r>
              <a:rPr lang="zh-CN" altLang="zh-CN" sz="2800" kern="100" dirty="0">
                <a:latin typeface="Times New Roman"/>
                <a:ea typeface="华文细黑"/>
                <a:cs typeface="Times New Roman"/>
              </a:rPr>
              <a:t>不同元素的原子光谱都是特定的，在现代化学中，常利用原子光谱上</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来</a:t>
            </a:r>
            <a:r>
              <a:rPr lang="zh-CN" altLang="zh-CN" sz="2800" kern="100" dirty="0">
                <a:latin typeface="Times New Roman"/>
                <a:ea typeface="华文细黑"/>
                <a:cs typeface="Times New Roman"/>
              </a:rPr>
              <a:t>鉴定元素，称为光谱分析。</a:t>
            </a:r>
            <a:endParaRPr lang="zh-CN" altLang="zh-CN" sz="1050" kern="100" dirty="0">
              <a:effectLst/>
              <a:latin typeface="宋体"/>
              <a:cs typeface="Courier New"/>
            </a:endParaRPr>
          </a:p>
        </p:txBody>
      </p:sp>
      <p:sp>
        <p:nvSpPr>
          <p:cNvPr id="2" name="矩形 1"/>
          <p:cNvSpPr/>
          <p:nvPr/>
        </p:nvSpPr>
        <p:spPr>
          <a:xfrm>
            <a:off x="838622" y="5042545"/>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特征谱线</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608366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053530"/>
            <a:ext cx="11377264"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自然界中的所有原子都处于基态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同一原子处于激发态时的能量一定高于基态时的能量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无论原子种类是否相同，基态原子的能量总是低于激发态原子的能量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激发态原子的能量较高，极易失去电子，表现出较强的还原性</a:t>
            </a:r>
            <a:endParaRPr lang="zh-CN" altLang="zh-CN" sz="1050" kern="100" dirty="0">
              <a:effectLst/>
              <a:latin typeface="宋体"/>
              <a:cs typeface="Courier New"/>
            </a:endParaRPr>
          </a:p>
        </p:txBody>
      </p:sp>
      <p:sp>
        <p:nvSpPr>
          <p:cNvPr id="11" name="TextBox 10"/>
          <p:cNvSpPr txBox="1"/>
          <p:nvPr/>
        </p:nvSpPr>
        <p:spPr>
          <a:xfrm>
            <a:off x="319770" y="234967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5" name="TextBox 1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3" name="矩形 12"/>
          <p:cNvSpPr/>
          <p:nvPr/>
        </p:nvSpPr>
        <p:spPr>
          <a:xfrm>
            <a:off x="406574" y="4249089"/>
            <a:ext cx="11377264"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处于最低能量的原子叫做基态原子。电子由较低能级向较高能级跃迁，叫激发。激发态原子的能量只是比原来基态原子的能量高。如果电子仅在内层激发，电子未获得足够的能量，不会失去</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9315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13" grpId="0"/>
      <p:bldP spid="13"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5931</TotalTime>
  <Words>1572</Words>
  <Application>Microsoft Office PowerPoint</Application>
  <PresentationFormat>自定义</PresentationFormat>
  <Paragraphs>256</Paragraphs>
  <Slides>34</Slides>
  <Notes>13</Notes>
  <HiddenSlides>6</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7_Office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2017-10-13T07:31:01Z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