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handoutMasterIdLst>
    <p:handoutMasterId r:id="rId40"/>
  </p:handoutMasterIdLst>
  <p:sldIdLst>
    <p:sldId id="672" r:id="rId2"/>
    <p:sldId id="1136" r:id="rId3"/>
    <p:sldId id="1143" r:id="rId4"/>
    <p:sldId id="1142" r:id="rId5"/>
    <p:sldId id="1186" r:id="rId6"/>
    <p:sldId id="1144" r:id="rId7"/>
    <p:sldId id="1195" r:id="rId8"/>
    <p:sldId id="1145" r:id="rId9"/>
    <p:sldId id="1146" r:id="rId10"/>
    <p:sldId id="1188" r:id="rId11"/>
    <p:sldId id="1154" r:id="rId12"/>
    <p:sldId id="1189" r:id="rId13"/>
    <p:sldId id="1157" r:id="rId14"/>
    <p:sldId id="1190" r:id="rId15"/>
    <p:sldId id="1159" r:id="rId16"/>
    <p:sldId id="1191" r:id="rId17"/>
    <p:sldId id="1113" r:id="rId18"/>
    <p:sldId id="1170" r:id="rId19"/>
    <p:sldId id="1171" r:id="rId20"/>
    <p:sldId id="1172" r:id="rId21"/>
    <p:sldId id="1196" r:id="rId22"/>
    <p:sldId id="1164" r:id="rId23"/>
    <p:sldId id="1173" r:id="rId24"/>
    <p:sldId id="1169" r:id="rId25"/>
    <p:sldId id="1174" r:id="rId26"/>
    <p:sldId id="1178" r:id="rId27"/>
    <p:sldId id="1176" r:id="rId28"/>
    <p:sldId id="1140" r:id="rId29"/>
    <p:sldId id="1187" r:id="rId30"/>
    <p:sldId id="1192" r:id="rId31"/>
    <p:sldId id="1182" r:id="rId32"/>
    <p:sldId id="1183" r:id="rId33"/>
    <p:sldId id="1184" r:id="rId34"/>
    <p:sldId id="1185" r:id="rId35"/>
    <p:sldId id="1193" r:id="rId36"/>
    <p:sldId id="1194" r:id="rId37"/>
    <p:sldId id="1141" r:id="rId38"/>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1">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1140"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5" Type="http://schemas.openxmlformats.org/officeDocument/2006/relationships/image" Target="../media/image20.emf"/><Relationship Id="rId4"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__22.docx"/><Relationship Id="rId5" Type="http://schemas.openxmlformats.org/officeDocument/2006/relationships/image" Target="../media/image11.png"/><Relationship Id="rId4" Type="http://schemas.openxmlformats.org/officeDocument/2006/relationships/package" Target="../embeddings/Microsoft_Word___11.docx"/></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__55.docx"/><Relationship Id="rId5" Type="http://schemas.openxmlformats.org/officeDocument/2006/relationships/package" Target="../embeddings/Microsoft_Word___44.docx"/><Relationship Id="rId4" Type="http://schemas.openxmlformats.org/officeDocument/2006/relationships/package" Target="../embeddings/Microsoft_Word___33.docx"/></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68;&#33410;\&#26230;&#20307;&#24494;&#31890;&#30340;&#25968;&#30446;.swf"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__66.docx"/><Relationship Id="rId7" Type="http://schemas.openxmlformats.org/officeDocument/2006/relationships/package" Target="../embeddings/Microsoft_Word___1010.doc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Word___99.docx"/><Relationship Id="rId5" Type="http://schemas.openxmlformats.org/officeDocument/2006/relationships/package" Target="../embeddings/Microsoft_Word___88.docx"/><Relationship Id="rId4" Type="http://schemas.openxmlformats.org/officeDocument/2006/relationships/package" Target="../embeddings/Microsoft_Word___77.docx"/></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2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 Target="slide29.xml"/><Relationship Id="rId7" Type="http://schemas.openxmlformats.org/officeDocument/2006/relationships/slide" Target="slide34.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package" Target="../embeddings/Microsoft_Word___1111.docx"/></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image" Target="../media/image28.png"/><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image" Target="../media/image28.png"/><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 Target="slide31.xml"/><Relationship Id="rId7" Type="http://schemas.openxmlformats.org/officeDocument/2006/relationships/slide" Target="slide3.xml"/><Relationship Id="rId2"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slide" Target="slide32.xml"/><Relationship Id="rId9"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68;&#33410;\&#26230;&#20307;&#19982;&#38750;&#26230;&#20307;&#30340;&#29076;&#28857;&#27604;&#36739;.swf"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l="452" t="9066" r="333" b="2395"/>
          <a:stretch/>
        </p:blipFill>
        <p:spPr>
          <a:xfrm>
            <a:off x="406" y="-1"/>
            <a:ext cx="12189600" cy="6798767"/>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第一节</a:t>
            </a:r>
            <a:r>
              <a:rPr lang="zh-CN" altLang="en-US" sz="3800" b="1" kern="100">
                <a:solidFill>
                  <a:schemeClr val="bg2">
                    <a:lumMod val="25000"/>
                  </a:schemeClr>
                </a:solidFill>
                <a:latin typeface="+mn-lt"/>
                <a:ea typeface="微软雅黑" pitchFamily="34" charset="-122"/>
                <a:cs typeface="Times New Roman"/>
              </a:rPr>
              <a:t>　</a:t>
            </a:r>
            <a:r>
              <a:rPr lang="zh-CN" altLang="en-US" sz="3800" b="1" kern="100" smtClean="0">
                <a:solidFill>
                  <a:schemeClr val="bg2">
                    <a:lumMod val="25000"/>
                  </a:schemeClr>
                </a:solidFill>
                <a:latin typeface="+mn-lt"/>
                <a:ea typeface="微软雅黑" pitchFamily="34" charset="-122"/>
                <a:cs typeface="Times New Roman"/>
              </a:rPr>
              <a:t>晶体的常识</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第三章</a:t>
            </a:r>
            <a:r>
              <a:rPr lang="zh-CN" altLang="zh-CN" sz="2400" dirty="0">
                <a:solidFill>
                  <a:schemeClr val="bg2">
                    <a:lumMod val="25000"/>
                  </a:schemeClr>
                </a:solidFill>
                <a:latin typeface="+mj-ea"/>
                <a:ea typeface="+mj-ea"/>
              </a:rPr>
              <a:t>　</a:t>
            </a:r>
            <a:r>
              <a:rPr lang="zh-CN" altLang="en-US" sz="2400" dirty="0" smtClean="0">
                <a:solidFill>
                  <a:schemeClr val="bg2">
                    <a:lumMod val="25000"/>
                  </a:schemeClr>
                </a:solidFill>
                <a:latin typeface="+mj-ea"/>
                <a:ea typeface="+mj-ea"/>
              </a:rPr>
              <a:t>晶体结构与性质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2" name="矩形 11"/>
          <p:cNvSpPr/>
          <p:nvPr/>
        </p:nvSpPr>
        <p:spPr>
          <a:xfrm>
            <a:off x="350768" y="477466"/>
            <a:ext cx="11272852"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通过以上分析，晶体的性质为</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晶体具有自范性。</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它是指在适当条件下可以自发地呈现封闭的、规则的多面体外形的性质。它是晶体中结构微粒在微观空间</a:t>
            </a:r>
            <a:r>
              <a:rPr lang="zh-CN" altLang="zh-CN" sz="2800" kern="100" dirty="0" smtClean="0">
                <a:latin typeface="Times New Roman"/>
                <a:ea typeface="华文细黑"/>
                <a:cs typeface="Times New Roman"/>
              </a:rPr>
              <a:t>呈现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宏观表象。</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晶体具有固定的熔点。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晶体具有各向异性。</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它是指</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物理性质，如强度、导热性、光学性质等。例如：蓝晶石</a:t>
            </a:r>
            <a:r>
              <a:rPr lang="en-US" altLang="zh-CN" sz="2800" kern="100" dirty="0">
                <a:latin typeface="Times New Roman"/>
                <a:ea typeface="华文细黑"/>
                <a:cs typeface="Courier New"/>
              </a:rPr>
              <a:t>(Al</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·SiO</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在不同方向上的硬度</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endParaRPr lang="zh-CN" altLang="zh-CN" sz="1050" kern="100" dirty="0">
              <a:effectLst/>
              <a:latin typeface="宋体"/>
              <a:cs typeface="Courier New"/>
            </a:endParaRPr>
          </a:p>
        </p:txBody>
      </p:sp>
      <p:sp>
        <p:nvSpPr>
          <p:cNvPr id="2" name="矩形 1"/>
          <p:cNvSpPr/>
          <p:nvPr/>
        </p:nvSpPr>
        <p:spPr>
          <a:xfrm>
            <a:off x="6130748" y="2494809"/>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周期性的有序排列</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1827684" y="443790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不同的方向上表现出不同</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9368859" y="505728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不同</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7244744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406574" y="793694"/>
            <a:ext cx="11161240" cy="1588103"/>
          </a:xfrm>
          <a:prstGeom prst="rect">
            <a:avLst/>
          </a:prstGeom>
        </p:spPr>
        <p:txBody>
          <a:bodyPr wrap="square" lIns="121898" tIns="60948" rIns="121898" bIns="60948">
            <a:spAutoFit/>
          </a:bodyPr>
          <a:lstStyle/>
          <a:p>
            <a:pPr algn="just">
              <a:lnSpc>
                <a:spcPct val="17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盐成卤水，暴晒日中，即成方印，洁白可爱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说明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可</a:t>
            </a:r>
            <a:r>
              <a:rPr lang="zh-CN" altLang="zh-CN" sz="2800" kern="100" dirty="0">
                <a:latin typeface="Times New Roman"/>
                <a:ea typeface="华文细黑"/>
                <a:cs typeface="Times New Roman"/>
              </a:rPr>
              <a:t>获得晶体，除此之外，熔融态</a:t>
            </a:r>
            <a:r>
              <a:rPr lang="zh-CN" altLang="zh-CN" sz="2800" kern="100" dirty="0" smtClean="0">
                <a:latin typeface="Times New Roman"/>
                <a:ea typeface="华文细黑"/>
                <a:cs typeface="Times New Roman"/>
              </a:rPr>
              <a:t>物质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气态物质</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均</a:t>
            </a:r>
            <a:r>
              <a:rPr lang="zh-CN" altLang="zh-CN" sz="2800" kern="100" dirty="0">
                <a:latin typeface="Times New Roman"/>
                <a:ea typeface="华文细黑"/>
                <a:cs typeface="Times New Roman"/>
              </a:rPr>
              <a:t>可得到晶体。</a:t>
            </a:r>
            <a:endParaRPr lang="zh-CN" altLang="zh-CN" sz="1050" kern="100" dirty="0">
              <a:effectLst/>
              <a:latin typeface="宋体"/>
              <a:cs typeface="Courier New"/>
            </a:endParaRPr>
          </a:p>
        </p:txBody>
      </p:sp>
      <p:sp>
        <p:nvSpPr>
          <p:cNvPr id="2" name="矩形 1"/>
          <p:cNvSpPr/>
          <p:nvPr/>
        </p:nvSpPr>
        <p:spPr>
          <a:xfrm>
            <a:off x="9224843" y="9623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结晶</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727054" y="168255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凝固</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7751390" y="167302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凝华</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918617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0" name="矩形 9"/>
          <p:cNvSpPr/>
          <p:nvPr/>
        </p:nvSpPr>
        <p:spPr>
          <a:xfrm>
            <a:off x="406574" y="549474"/>
            <a:ext cx="11161240" cy="68862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晶体与非晶体的特征和性质</a:t>
            </a:r>
            <a:endParaRPr lang="zh-CN" altLang="zh-CN" sz="1050" b="1" kern="100" dirty="0">
              <a:solidFill>
                <a:srgbClr val="0000FF"/>
              </a:solidFill>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1809262073"/>
              </p:ext>
            </p:extLst>
          </p:nvPr>
        </p:nvGraphicFramePr>
        <p:xfrm>
          <a:off x="432212" y="1269554"/>
          <a:ext cx="11063594" cy="4896541"/>
        </p:xfrm>
        <a:graphic>
          <a:graphicData uri="http://schemas.openxmlformats.org/drawingml/2006/table">
            <a:tbl>
              <a:tblPr/>
              <a:tblGrid>
                <a:gridCol w="1342514"/>
                <a:gridCol w="2304256"/>
                <a:gridCol w="4392488"/>
                <a:gridCol w="3024336"/>
              </a:tblGrid>
              <a:tr h="675388">
                <a:tc gridSpan="2">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32340" marR="323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h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晶体</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非晶体</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4213">
                <a:tc gridSpan="2">
                  <a:txBody>
                    <a:bodyPr/>
                    <a:lstStyle/>
                    <a:p>
                      <a:pPr algn="ctr">
                        <a:lnSpc>
                          <a:spcPct val="150000"/>
                        </a:lnSpc>
                        <a:spcAft>
                          <a:spcPts val="0"/>
                        </a:spcAft>
                      </a:pPr>
                      <a:r>
                        <a:rPr lang="zh-CN" sz="2800" kern="100" baseline="0" dirty="0">
                          <a:effectLst/>
                          <a:latin typeface="Times New Roman"/>
                          <a:ea typeface="华文细黑"/>
                          <a:cs typeface="Times New Roman"/>
                        </a:rPr>
                        <a:t>结构特征</a:t>
                      </a:r>
                      <a:r>
                        <a:rPr lang="en-US" sz="2800" kern="100" baseline="0" dirty="0">
                          <a:effectLst/>
                          <a:latin typeface="Times New Roman"/>
                          <a:ea typeface="华文细黑"/>
                          <a:cs typeface="Courier New"/>
                        </a:rPr>
                        <a:t>(</a:t>
                      </a:r>
                      <a:r>
                        <a:rPr lang="zh-CN" sz="2800" kern="100" baseline="0" dirty="0">
                          <a:effectLst/>
                          <a:latin typeface="Times New Roman"/>
                          <a:ea typeface="华文细黑"/>
                          <a:cs typeface="Times New Roman"/>
                        </a:rPr>
                        <a:t>本质区别</a:t>
                      </a:r>
                      <a:r>
                        <a:rPr lang="en-US" sz="2800" kern="100" baseline="0" dirty="0">
                          <a:effectLst/>
                          <a:latin typeface="Times New Roman"/>
                          <a:ea typeface="华文细黑"/>
                          <a:cs typeface="Courier New"/>
                        </a:rPr>
                        <a:t>)</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en-US" altLang="zh-CN" sz="2800" kern="100" baseline="0" dirty="0" smtClean="0">
                          <a:effectLst/>
                          <a:latin typeface="宋体"/>
                          <a:cs typeface="Courier New"/>
                        </a:rPr>
                        <a:t>______________________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________________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388">
                <a:tc rowSpan="3">
                  <a:txBody>
                    <a:bodyPr/>
                    <a:lstStyle/>
                    <a:p>
                      <a:pPr algn="ctr">
                        <a:lnSpc>
                          <a:spcPct val="150000"/>
                        </a:lnSpc>
                        <a:spcAft>
                          <a:spcPts val="0"/>
                        </a:spcAft>
                      </a:pPr>
                      <a:r>
                        <a:rPr lang="zh-CN" sz="2800" kern="100" baseline="0" dirty="0" smtClean="0">
                          <a:effectLst/>
                          <a:latin typeface="Times New Roman"/>
                          <a:ea typeface="华文细黑"/>
                          <a:cs typeface="Times New Roman"/>
                        </a:rPr>
                        <a:t>性质</a:t>
                      </a:r>
                      <a:endParaRPr lang="en-US" altLang="zh-CN" sz="2800" kern="100" baseline="0" dirty="0" smtClean="0">
                        <a:effectLst/>
                        <a:latin typeface="Times New Roman"/>
                        <a:ea typeface="华文细黑"/>
                        <a:cs typeface="Times New Roman"/>
                      </a:endParaRPr>
                    </a:p>
                    <a:p>
                      <a:pPr algn="ctr">
                        <a:lnSpc>
                          <a:spcPct val="150000"/>
                        </a:lnSpc>
                        <a:spcAft>
                          <a:spcPts val="0"/>
                        </a:spcAft>
                      </a:pPr>
                      <a:r>
                        <a:rPr lang="zh-CN" sz="2800" kern="100" baseline="0" dirty="0" smtClean="0">
                          <a:effectLst/>
                          <a:latin typeface="Times New Roman"/>
                          <a:ea typeface="华文细黑"/>
                          <a:cs typeface="Times New Roman"/>
                        </a:rPr>
                        <a:t>特征</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自范性</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388">
                <a:tc v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熔、沸点</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388">
                <a:tc v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某些物理性质</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388">
                <a:tc rowSpan="2">
                  <a:txBody>
                    <a:bodyPr/>
                    <a:lstStyle/>
                    <a:p>
                      <a:pPr algn="ctr">
                        <a:lnSpc>
                          <a:spcPct val="150000"/>
                        </a:lnSpc>
                        <a:spcAft>
                          <a:spcPts val="0"/>
                        </a:spcAft>
                      </a:pPr>
                      <a:r>
                        <a:rPr lang="zh-CN" sz="2800" kern="100" baseline="0">
                          <a:effectLst/>
                          <a:latin typeface="Times New Roman"/>
                          <a:ea typeface="华文细黑"/>
                          <a:cs typeface="Times New Roman"/>
                        </a:rPr>
                        <a:t>二者区别方法</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间接方法</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n-US" altLang="zh-CN" sz="2800" kern="100" baseline="0" dirty="0" smtClean="0">
                          <a:effectLst/>
                          <a:latin typeface="宋体"/>
                          <a:cs typeface="Courier New"/>
                        </a:rPr>
                        <a:t>______________________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675388">
                <a:tc v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科学方法</a:t>
                      </a:r>
                      <a:endParaRPr lang="zh-CN" sz="2800" kern="100" baseline="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n-US" altLang="zh-CN" sz="2800" kern="100" baseline="0" dirty="0" smtClean="0">
                          <a:effectLst/>
                          <a:latin typeface="宋体"/>
                          <a:cs typeface="Courier New"/>
                        </a:rPr>
                        <a:t>_________________________</a:t>
                      </a:r>
                      <a:endParaRPr lang="zh-CN" sz="2800" kern="100" baseline="0" dirty="0">
                        <a:effectLst/>
                        <a:latin typeface="宋体"/>
                        <a:cs typeface="Courier New"/>
                      </a:endParaRPr>
                    </a:p>
                  </a:txBody>
                  <a:tcPr marL="32340" marR="323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2" name="矩形 1"/>
          <p:cNvSpPr/>
          <p:nvPr/>
        </p:nvSpPr>
        <p:spPr>
          <a:xfrm>
            <a:off x="4255472" y="2105075"/>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结构微粒周期性有序排列</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8480801" y="2102843"/>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结构微粒无序排列</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5997066" y="2853730"/>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737456" y="28514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无</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842723" y="357381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固定</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9349808" y="356428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不固定</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5437609" y="424093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各向异性</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9154769" y="424093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各向同性</a:t>
            </a:r>
            <a:endParaRPr lang="zh-CN" altLang="en-US" sz="2800" kern="100" dirty="0">
              <a:solidFill>
                <a:srgbClr val="C00000"/>
              </a:solidFill>
              <a:latin typeface="Times New Roman"/>
              <a:ea typeface="华文细黑"/>
              <a:cs typeface="Times New Roman"/>
            </a:endParaRPr>
          </a:p>
        </p:txBody>
      </p:sp>
      <p:sp>
        <p:nvSpPr>
          <p:cNvPr id="17" name="矩形 16"/>
          <p:cNvSpPr/>
          <p:nvPr/>
        </p:nvSpPr>
        <p:spPr>
          <a:xfrm>
            <a:off x="5671249" y="4889004"/>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看是否有固定的熔、沸点</a:t>
            </a:r>
            <a:endParaRPr lang="zh-CN" altLang="en-US" sz="2800" kern="100" dirty="0">
              <a:solidFill>
                <a:srgbClr val="C00000"/>
              </a:solidFill>
              <a:latin typeface="Times New Roman"/>
              <a:ea typeface="华文细黑"/>
              <a:cs typeface="Times New Roman"/>
            </a:endParaRPr>
          </a:p>
        </p:txBody>
      </p:sp>
      <p:sp>
        <p:nvSpPr>
          <p:cNvPr id="18" name="矩形 17"/>
          <p:cNvSpPr/>
          <p:nvPr/>
        </p:nvSpPr>
        <p:spPr>
          <a:xfrm>
            <a:off x="5572100" y="5524684"/>
            <a:ext cx="451437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对固体进行</a:t>
            </a:r>
            <a:r>
              <a:rPr lang="en-US" altLang="zh-CN" sz="2800" kern="100" dirty="0">
                <a:solidFill>
                  <a:srgbClr val="C00000"/>
                </a:solidFill>
                <a:latin typeface="Times New Roman"/>
                <a:ea typeface="华文细黑"/>
                <a:cs typeface="Times New Roman"/>
              </a:rPr>
              <a:t>X</a:t>
            </a:r>
            <a:r>
              <a:rPr lang="en-US" altLang="zh-CN" sz="2800" kern="100" dirty="0" smtClean="0">
                <a:solidFill>
                  <a:srgbClr val="C00000"/>
                </a:solidFill>
                <a:latin typeface="Times New Roman"/>
                <a:ea typeface="华文细黑"/>
                <a:cs typeface="Times New Roman"/>
              </a:rPr>
              <a:t>­-</a:t>
            </a:r>
            <a:r>
              <a:rPr lang="zh-CN" altLang="zh-CN" sz="2800" kern="100" dirty="0" smtClean="0">
                <a:solidFill>
                  <a:srgbClr val="C00000"/>
                </a:solidFill>
                <a:latin typeface="Times New Roman"/>
                <a:ea typeface="华文细黑"/>
                <a:cs typeface="Times New Roman"/>
              </a:rPr>
              <a:t>射线</a:t>
            </a:r>
            <a:r>
              <a:rPr lang="zh-CN" altLang="zh-CN" sz="2800" kern="100" dirty="0">
                <a:solidFill>
                  <a:srgbClr val="C00000"/>
                </a:solidFill>
                <a:latin typeface="Times New Roman"/>
                <a:ea typeface="华文细黑"/>
                <a:cs typeface="Times New Roman"/>
              </a:rPr>
              <a:t>衍射实验</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5225735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linds(horizontal)">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2"/>
                                        </p:tgtEl>
                                      </p:cBhvr>
                                    </p:animEffect>
                                    <p:set>
                                      <p:cBhvr>
                                        <p:cTn id="49" dur="1" fill="hold">
                                          <p:stCondLst>
                                            <p:cond delay="499"/>
                                          </p:stCondLst>
                                        </p:cTn>
                                        <p:tgtEl>
                                          <p:spTgt spid="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5"/>
                                        </p:tgtEl>
                                      </p:cBhvr>
                                    </p:animEffect>
                                    <p:set>
                                      <p:cBhvr>
                                        <p:cTn id="55" dur="1" fill="hold">
                                          <p:stCondLst>
                                            <p:cond delay="499"/>
                                          </p:stCondLst>
                                        </p:cTn>
                                        <p:tgtEl>
                                          <p:spTgt spid="5"/>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6"/>
                                        </p:tgtEl>
                                      </p:cBhvr>
                                    </p:animEffect>
                                    <p:set>
                                      <p:cBhvr>
                                        <p:cTn id="58" dur="1" fill="hold">
                                          <p:stCondLst>
                                            <p:cond delay="499"/>
                                          </p:stCondLst>
                                        </p:cTn>
                                        <p:tgtEl>
                                          <p:spTgt spid="6"/>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7"/>
                                        </p:tgtEl>
                                      </p:cBhvr>
                                    </p:animEffect>
                                    <p:set>
                                      <p:cBhvr>
                                        <p:cTn id="61" dur="1" fill="hold">
                                          <p:stCondLst>
                                            <p:cond delay="499"/>
                                          </p:stCondLst>
                                        </p:cTn>
                                        <p:tgtEl>
                                          <p:spTgt spid="7"/>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8"/>
                                        </p:tgtEl>
                                      </p:cBhvr>
                                    </p:animEffect>
                                    <p:set>
                                      <p:cBhvr>
                                        <p:cTn id="7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P spid="6" grpId="0"/>
      <p:bldP spid="6" grpId="1"/>
      <p:bldP spid="7" grpId="0"/>
      <p:bldP spid="7" grpId="1"/>
      <p:bldP spid="8" grpId="0"/>
      <p:bldP spid="8" grpId="1"/>
      <p:bldP spid="11" grpId="0"/>
      <p:bldP spid="11" grpId="1"/>
      <p:bldP spid="12" grpId="0"/>
      <p:bldP spid="12" grpId="1"/>
      <p:bldP spid="17" grpId="0"/>
      <p:bldP spid="17" grpId="1"/>
      <p:bldP spid="18" grpId="0"/>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308027"/>
            <a:ext cx="11161240"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非晶硅光电薄膜产业的研发成长，在转换效率上，已逐渐接近于多晶硅太阳能电池，发电成本仅为多晶硅的三分之一。预计非晶硅光电薄膜产业的增长速率，将比多晶硅太阳能产业更为快速，非晶硅薄膜技术将成为今后太阳能电池的市场主流</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Tree>
    <p:extLst>
      <p:ext uri="{BB962C8B-B14F-4D97-AF65-F5344CB8AC3E}">
        <p14:creationId xmlns:p14="http://schemas.microsoft.com/office/powerpoint/2010/main" xmlns="" val="3931508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9434"/>
            <a:ext cx="11161240" cy="197949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试探究下列问题：</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下图中</a:t>
            </a: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是两种硅的部分结构，请指出哪种是晶体硅，哪种是非晶硅？</a:t>
            </a:r>
            <a:endParaRPr lang="zh-CN" altLang="zh-CN" sz="1050" kern="100" dirty="0">
              <a:solidFill>
                <a:prstClr val="black"/>
              </a:solidFill>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6" name="TextBox 5"/>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4098" name="Picture 2" descr="W9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47157" y="1773610"/>
            <a:ext cx="4880074" cy="2473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406574" y="429389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982638" y="4375423"/>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非晶硅</a:t>
            </a:r>
            <a:endParaRPr lang="zh-CN" altLang="en-US" sz="2800" dirty="0"/>
          </a:p>
        </p:txBody>
      </p:sp>
      <p:sp>
        <p:nvSpPr>
          <p:cNvPr id="10" name="矩形 9"/>
          <p:cNvSpPr/>
          <p:nvPr/>
        </p:nvSpPr>
        <p:spPr>
          <a:xfrm>
            <a:off x="3105130" y="436589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晶体硅</a:t>
            </a:r>
            <a:endParaRPr lang="zh-CN" altLang="en-US" sz="2800" dirty="0"/>
          </a:p>
        </p:txBody>
      </p:sp>
      <p:sp>
        <p:nvSpPr>
          <p:cNvPr id="11" name="矩形 10"/>
          <p:cNvSpPr/>
          <p:nvPr/>
        </p:nvSpPr>
        <p:spPr>
          <a:xfrm>
            <a:off x="406574" y="504722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从粒子在微观空间里是否有有序性和自范性角度观察。</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6278928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P spid="10" grpId="0"/>
      <p:bldP spid="10"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405458"/>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有关晶体常识的相关说法中正确的是</a:t>
            </a:r>
            <a:r>
              <a:rPr lang="en-US" altLang="zh-CN" sz="2800" kern="100" dirty="0">
                <a:latin typeface="Times New Roman"/>
                <a:ea typeface="华文细黑"/>
                <a:cs typeface="Courier New"/>
              </a:rPr>
              <a:t>__________(</a:t>
            </a:r>
            <a:r>
              <a:rPr lang="zh-CN" altLang="zh-CN" sz="2800" kern="100" dirty="0">
                <a:latin typeface="Times New Roman"/>
                <a:ea typeface="华文细黑"/>
                <a:cs typeface="Times New Roman"/>
              </a:rPr>
              <a:t>填字母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玻璃是非晶体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固体粉末都是非晶体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晶体内部质点具有有序性，有固定的熔、沸点和各向异性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区别晶体和非晶体最有效的方法是通过</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射线衍射实验</a:t>
            </a:r>
            <a:endParaRPr lang="zh-CN" altLang="zh-CN" sz="1050" kern="100" dirty="0">
              <a:effectLst/>
              <a:latin typeface="宋体"/>
              <a:cs typeface="Courier New"/>
            </a:endParaRPr>
          </a:p>
        </p:txBody>
      </p:sp>
      <p:sp>
        <p:nvSpPr>
          <p:cNvPr id="6" name="TextBox 5"/>
          <p:cNvSpPr txBox="1"/>
          <p:nvPr/>
        </p:nvSpPr>
        <p:spPr>
          <a:xfrm>
            <a:off x="319770" y="113279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8" name="TextBox 7"/>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TextBox 8"/>
          <p:cNvSpPr txBox="1"/>
          <p:nvPr/>
        </p:nvSpPr>
        <p:spPr>
          <a:xfrm>
            <a:off x="319770" y="23496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TextBox 9"/>
          <p:cNvSpPr txBox="1"/>
          <p:nvPr/>
        </p:nvSpPr>
        <p:spPr>
          <a:xfrm>
            <a:off x="319770" y="299774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1" name="矩形 10"/>
          <p:cNvSpPr/>
          <p:nvPr/>
        </p:nvSpPr>
        <p:spPr>
          <a:xfrm>
            <a:off x="406574" y="3717826"/>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项，玻璃是一种无固定熔、沸点的非晶体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项，许多固体粉末不能用肉眼观察到晶体外形，但可通过光学显微镜或电子显微镜看到规则的几何外形，所以固体粉末也可能是晶体。</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7414976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1"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0"/>
                                        </p:tgtEl>
                                      </p:cBhvr>
                                    </p:animEffect>
                                    <p:set>
                                      <p:cBhvr>
                                        <p:cTn id="2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5" restart="whenNotActive" fill="hold" evtFilter="cancelBubble" nodeType="interactiveSeq">
                <p:stCondLst>
                  <p:cond evt="onClick" delay="0">
                    <p:tgtEl>
                      <p:spTgt spid="8"/>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blinds(horizontal)">
                                      <p:cBhvr>
                                        <p:cTn id="30" dur="500"/>
                                        <p:tgtEl>
                                          <p:spTgt spid="11">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blinds(horizontal)">
                                      <p:cBhvr>
                                        <p:cTn id="35" dur="500"/>
                                        <p:tgtEl>
                                          <p:spTgt spid="11">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11">
                                            <p:txEl>
                                              <p:pRg st="0" end="0"/>
                                            </p:txEl>
                                          </p:spTgt>
                                        </p:tgtEl>
                                      </p:cBhvr>
                                    </p:animEffect>
                                    <p:set>
                                      <p:cBhvr>
                                        <p:cTn id="40" dur="1" fill="hold">
                                          <p:stCondLst>
                                            <p:cond delay="499"/>
                                          </p:stCondLst>
                                        </p:cTn>
                                        <p:tgtEl>
                                          <p:spTgt spid="11">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1">
                                            <p:txEl>
                                              <p:pRg st="1" end="1"/>
                                            </p:txEl>
                                          </p:spTgt>
                                        </p:tgtEl>
                                      </p:cBhvr>
                                    </p:animEffect>
                                    <p:set>
                                      <p:cBhvr>
                                        <p:cTn id="43"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9" grpId="0"/>
      <p:bldP spid="9" grpId="1"/>
      <p:bldP spid="10" grpId="0"/>
      <p:bldP spid="10" grpId="1"/>
      <p:bldP spid="11"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549474"/>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下列有关说法正确的是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填字母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玛瑙与水晶的化学成分不同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雪花是由水蒸气直接转变而成的固体，雪花可能属于晶体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不同的雪花外形不同，但都可认为是晶体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石英玻璃与水晶均属于晶体</a:t>
            </a:r>
            <a:endParaRPr lang="zh-CN" altLang="zh-CN" sz="1050" kern="100" dirty="0">
              <a:effectLst/>
              <a:latin typeface="宋体"/>
              <a:cs typeface="Courier New"/>
            </a:endParaRPr>
          </a:p>
        </p:txBody>
      </p:sp>
      <p:sp>
        <p:nvSpPr>
          <p:cNvPr id="6" name="TextBox 5"/>
          <p:cNvSpPr txBox="1"/>
          <p:nvPr/>
        </p:nvSpPr>
        <p:spPr>
          <a:xfrm>
            <a:off x="319770" y="184561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8" name="TextBox 7"/>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TextBox 8"/>
          <p:cNvSpPr txBox="1"/>
          <p:nvPr/>
        </p:nvSpPr>
        <p:spPr>
          <a:xfrm>
            <a:off x="319770" y="256569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矩形 9"/>
          <p:cNvSpPr/>
          <p:nvPr/>
        </p:nvSpPr>
        <p:spPr>
          <a:xfrm>
            <a:off x="406574" y="3745033"/>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项，两者化学成分均是</a:t>
            </a:r>
            <a:r>
              <a:rPr lang="en-US" altLang="zh-CN" sz="2800" kern="100" dirty="0">
                <a:latin typeface="Times New Roman"/>
                <a:ea typeface="华文细黑"/>
                <a:cs typeface="Courier New"/>
              </a:rPr>
              <a:t>SiO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，均是二氧化硅晶体，玛瑙是熔融态</a:t>
            </a:r>
            <a:r>
              <a:rPr lang="en-US" altLang="zh-CN" sz="2800" kern="100" dirty="0">
                <a:latin typeface="Times New Roman"/>
                <a:ea typeface="华文细黑"/>
                <a:cs typeface="Courier New"/>
              </a:rPr>
              <a:t>SiO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快速冷却形成的，水晶则是热液缓慢冷却形成的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项，石英玻璃是非晶态二氧化硅。</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49241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blinds(horizontal)">
                                      <p:cBhvr>
                                        <p:cTn id="24" dur="5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blinds(horizontal)">
                                      <p:cBhvr>
                                        <p:cTn id="29" dur="500"/>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0" nodeType="clickEffect">
                                  <p:stCondLst>
                                    <p:cond delay="0"/>
                                  </p:stCondLst>
                                  <p:childTnLst>
                                    <p:animEffect transition="out" filter="fade">
                                      <p:cBhvr>
                                        <p:cTn id="33" dur="500"/>
                                        <p:tgtEl>
                                          <p:spTgt spid="10">
                                            <p:txEl>
                                              <p:pRg st="0" end="0"/>
                                            </p:txEl>
                                          </p:spTgt>
                                        </p:tgtEl>
                                      </p:cBhvr>
                                    </p:animEffect>
                                    <p:set>
                                      <p:cBhvr>
                                        <p:cTn id="34" dur="1" fill="hold">
                                          <p:stCondLst>
                                            <p:cond delay="499"/>
                                          </p:stCondLst>
                                        </p:cTn>
                                        <p:tgtEl>
                                          <p:spTgt spid="10">
                                            <p:txEl>
                                              <p:pRg st="0" end="0"/>
                                            </p:txEl>
                                          </p:spTgt>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10">
                                            <p:txEl>
                                              <p:pRg st="1" end="1"/>
                                            </p:txEl>
                                          </p:spTgt>
                                        </p:tgtEl>
                                      </p:cBhvr>
                                    </p:animEffect>
                                    <p:set>
                                      <p:cBhvr>
                                        <p:cTn id="37"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9" grpId="0"/>
      <p:bldP spid="9" grpId="1"/>
      <p:bldP spid="10"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49474"/>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由于晶体的微粒在微观空间中是呈现有规律的周期性排列，因此，描述晶体在微观空间里原子的排列时，常从晶体微观空间里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截取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一个具有代表性的基本单元。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描述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晶胞。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一般来说，晶胞</a:t>
            </a:r>
            <a:r>
              <a:rPr lang="zh-CN" altLang="zh-CN" sz="2800" kern="100" dirty="0" smtClean="0">
                <a:latin typeface="Times New Roman"/>
                <a:ea typeface="华文细黑"/>
                <a:cs typeface="Times New Roman"/>
              </a:rPr>
              <a:t>都是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晶胞只是晶体微观空间里的一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在它的上下左右</a:t>
            </a:r>
            <a:r>
              <a:rPr lang="zh-CN" altLang="zh-CN" sz="2800" kern="100" dirty="0" smtClean="0">
                <a:latin typeface="Times New Roman"/>
                <a:ea typeface="华文细黑"/>
                <a:cs typeface="Times New Roman"/>
              </a:rPr>
              <a:t>前后</a:t>
            </a:r>
            <a:r>
              <a:rPr lang="en-US" altLang="zh-CN" sz="2800" kern="100" dirty="0" smtClean="0">
                <a:latin typeface="Times New Roman"/>
                <a:ea typeface="华文细黑"/>
                <a:cs typeface="Times New Roman"/>
              </a:rPr>
              <a:t>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地</a:t>
            </a:r>
            <a:r>
              <a:rPr lang="zh-CN" altLang="zh-CN" sz="2800" kern="100" dirty="0">
                <a:latin typeface="Times New Roman"/>
                <a:ea typeface="华文细黑"/>
                <a:cs typeface="Times New Roman"/>
              </a:rPr>
              <a:t>排列着无数晶胞，而且所有晶胞的形状及其内部含有的原子种数、个数及几何排列都是</a:t>
            </a:r>
            <a:r>
              <a:rPr lang="zh-CN" altLang="zh-CN" sz="2800" kern="100" dirty="0" smtClean="0">
                <a:latin typeface="Times New Roman"/>
                <a:ea typeface="华文细黑"/>
                <a:cs typeface="Times New Roman"/>
              </a:rPr>
              <a:t>完全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二、晶胞</a:t>
            </a: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598766" y="2565698"/>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晶体结构的基本单元</a:t>
            </a:r>
            <a:endParaRPr lang="zh-CN" altLang="en-US" dirty="0">
              <a:solidFill>
                <a:srgbClr val="C00000"/>
              </a:solidFill>
            </a:endParaRPr>
          </a:p>
        </p:txBody>
      </p:sp>
      <p:sp>
        <p:nvSpPr>
          <p:cNvPr id="4" name="矩形 3"/>
          <p:cNvSpPr/>
          <p:nvPr/>
        </p:nvSpPr>
        <p:spPr>
          <a:xfrm>
            <a:off x="4035549" y="3207693"/>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平行六面体</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5914409" y="384267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基本单元</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10870534" y="3861842"/>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无</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459532" y="450038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隙并置</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5437609" y="511455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35378168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金属铜的晶胞如图所示：</a:t>
            </a:r>
            <a:endParaRPr lang="zh-CN" altLang="zh-CN" sz="1050" kern="100" dirty="0">
              <a:effectLst/>
              <a:latin typeface="宋体"/>
              <a:cs typeface="Courier New"/>
            </a:endParaRPr>
          </a:p>
        </p:txBody>
      </p:sp>
      <p:pic>
        <p:nvPicPr>
          <p:cNvPr id="5122" name="Picture 2" descr="10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348248" y="1053530"/>
            <a:ext cx="5277892" cy="25943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406574" y="3745720"/>
            <a:ext cx="8568952"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位于顶角上的铜原子</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晶胞共有。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位于面心上的铜原子</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晶胞共有。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晶体铜中完全属于某一晶胞的铜原子数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4419972" y="4500389"/>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8</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429497" y="514531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2</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7256859" y="576442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4</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8892707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333450"/>
            <a:ext cx="11161240" cy="292385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晶胞中微粒个数的计算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均摊法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计算一个晶胞中实际拥有的微粒数，常用均摊法。即某个粒子</a:t>
            </a:r>
            <a:r>
              <a:rPr lang="zh-CN" altLang="zh-CN" sz="2800" kern="100" dirty="0" smtClean="0">
                <a:latin typeface="Times New Roman"/>
                <a:ea typeface="华文细黑"/>
                <a:cs typeface="Times New Roman"/>
              </a:rPr>
              <a:t>为</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个晶</a:t>
            </a:r>
            <a:endParaRPr lang="en-US" altLang="zh-CN" sz="2800" kern="100" dirty="0" smtClean="0">
              <a:latin typeface="Times New Roman"/>
              <a:ea typeface="华文细黑"/>
              <a:cs typeface="Times New Roman"/>
            </a:endParaRPr>
          </a:p>
          <a:p>
            <a:pPr algn="just">
              <a:lnSpc>
                <a:spcPct val="200000"/>
              </a:lnSpc>
              <a:spcAft>
                <a:spcPts val="0"/>
              </a:spcAft>
            </a:pPr>
            <a:r>
              <a:rPr lang="zh-CN" altLang="zh-CN" sz="2800" kern="100" dirty="0" smtClean="0">
                <a:latin typeface="Times New Roman"/>
                <a:ea typeface="华文细黑"/>
                <a:cs typeface="Times New Roman"/>
              </a:rPr>
              <a:t>胞</a:t>
            </a:r>
            <a:r>
              <a:rPr lang="zh-CN" altLang="zh-CN" sz="2800" kern="100" dirty="0">
                <a:latin typeface="Times New Roman"/>
                <a:ea typeface="华文细黑"/>
                <a:cs typeface="Times New Roman"/>
              </a:rPr>
              <a:t>所共有，则该粒子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这个晶胞。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长方体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正方体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晶胞中不同位置的粒子数的计算：</a:t>
            </a:r>
            <a:endParaRPr lang="zh-CN" altLang="zh-CN" sz="1050" kern="100" dirty="0">
              <a:effectLst/>
              <a:latin typeface="宋体"/>
              <a:cs typeface="Courier New"/>
            </a:endParaRPr>
          </a:p>
        </p:txBody>
      </p:sp>
      <p:sp>
        <p:nvSpPr>
          <p:cNvPr id="3" name="矩形 2"/>
          <p:cNvSpPr/>
          <p:nvPr/>
        </p:nvSpPr>
        <p:spPr>
          <a:xfrm>
            <a:off x="10353203" y="1063055"/>
            <a:ext cx="364202"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endParaRPr lang="zh-CN" altLang="en-US" dirty="0">
              <a:solidFill>
                <a:srgbClr val="C00000"/>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35210906"/>
              </p:ext>
            </p:extLst>
          </p:nvPr>
        </p:nvGraphicFramePr>
        <p:xfrm>
          <a:off x="4167113" y="1479848"/>
          <a:ext cx="396875" cy="1114425"/>
        </p:xfrm>
        <a:graphic>
          <a:graphicData uri="http://schemas.openxmlformats.org/presentationml/2006/ole">
            <p:oleObj spid="_x0000_s6161" name="文档" r:id="rId4" imgW="397366" imgH="1114290" progId="">
              <p:embed/>
            </p:oleObj>
          </a:graphicData>
        </a:graphic>
      </p:graphicFrame>
      <p:pic>
        <p:nvPicPr>
          <p:cNvPr id="6146" name="Picture 2" descr="W9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67071" y="3270222"/>
            <a:ext cx="5840246" cy="1565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06574" y="5084153"/>
            <a:ext cx="11593288"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处于顶点上的粒子，同时</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晶胞所共有，每个粒子</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该晶胞</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5135890" y="521043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dirty="0">
              <a:solidFill>
                <a:srgbClr val="C00000"/>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561099401"/>
              </p:ext>
            </p:extLst>
          </p:nvPr>
        </p:nvGraphicFramePr>
        <p:xfrm>
          <a:off x="9839622" y="4763641"/>
          <a:ext cx="396875" cy="1114425"/>
        </p:xfrm>
        <a:graphic>
          <a:graphicData uri="http://schemas.openxmlformats.org/presentationml/2006/ole">
            <p:oleObj spid="_x0000_s6162" name="文档" r:id="rId6" imgW="397366" imgH="1114560" progId="">
              <p:embed/>
            </p:oleObj>
          </a:graphicData>
        </a:graphic>
      </p:graphicFrame>
    </p:spTree>
    <p:extLst>
      <p:ext uri="{BB962C8B-B14F-4D97-AF65-F5344CB8AC3E}">
        <p14:creationId xmlns:p14="http://schemas.microsoft.com/office/powerpoint/2010/main" xmlns="" val="159573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6"/>
                                        </p:tgtEl>
                                      </p:cBhvr>
                                    </p:animEffect>
                                    <p:set>
                                      <p:cBhvr>
                                        <p:cTn id="29" dur="1" fill="hold">
                                          <p:stCondLst>
                                            <p:cond delay="499"/>
                                          </p:stCondLst>
                                        </p:cTn>
                                        <p:tgtEl>
                                          <p:spTgt spid="6"/>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225542" y="1485578"/>
            <a:ext cx="9932569" cy="371303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630710" y="1632234"/>
            <a:ext cx="9061732" cy="338297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认识晶体和非晶体的本质差异，知道晶体的特征和性质。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了解获得晶体的途径。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知道晶胞的概念，学会晶胞中微粒数的计算方法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均摊法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，能根据晶胞的结构确定晶体的化学式</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838261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6574" y="189434"/>
            <a:ext cx="11449272" cy="2492966"/>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处于棱边上的粒子，同时</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晶胞所共有，每个粒子</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该晶胞。</a:t>
            </a:r>
            <a:endParaRPr lang="zh-CN" altLang="zh-CN" sz="1050" kern="100" dirty="0">
              <a:latin typeface="宋体"/>
              <a:cs typeface="Courier New"/>
            </a:endParaRPr>
          </a:p>
          <a:p>
            <a:pPr algn="just">
              <a:lnSpc>
                <a:spcPct val="20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处于晶面上的粒子，同时</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晶胞所共有，每个粒子</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该晶胞。</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处于晶胞内部的粒子，</a:t>
            </a:r>
            <a:r>
              <a:rPr lang="zh-CN" altLang="zh-CN" sz="2800" kern="100" dirty="0" smtClean="0">
                <a:latin typeface="Times New Roman"/>
                <a:ea typeface="华文细黑"/>
                <a:cs typeface="Times New Roman"/>
              </a:rPr>
              <a:t>则</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该晶胞。</a:t>
            </a:r>
            <a:endParaRPr lang="zh-CN" altLang="zh-CN" sz="1050" kern="100" dirty="0">
              <a:effectLst/>
              <a:latin typeface="宋体"/>
              <a:cs typeface="Courier New"/>
            </a:endParaRPr>
          </a:p>
        </p:txBody>
      </p:sp>
      <p:pic>
        <p:nvPicPr>
          <p:cNvPr id="4" name="Picture 2" descr="W9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67071" y="2637706"/>
            <a:ext cx="5840246" cy="15654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5087094" y="47213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sz="2800" kern="100" dirty="0">
              <a:solidFill>
                <a:srgbClr val="C00000"/>
              </a:solidFill>
              <a:latin typeface="Times New Roman"/>
              <a:ea typeface="华文细黑"/>
              <a:cs typeface="Courier New"/>
            </a:endParaRPr>
          </a:p>
        </p:txBody>
      </p:sp>
      <p:sp>
        <p:nvSpPr>
          <p:cNvPr id="3" name="矩形 2"/>
          <p:cNvSpPr/>
          <p:nvPr/>
        </p:nvSpPr>
        <p:spPr>
          <a:xfrm>
            <a:off x="5087094" y="132239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4683621" y="200437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完全</a:t>
            </a:r>
            <a:endParaRPr lang="zh-CN" altLang="en-US" sz="2800" kern="100" dirty="0">
              <a:solidFill>
                <a:srgbClr val="C00000"/>
              </a:solidFill>
              <a:latin typeface="Times New Roman"/>
              <a:ea typeface="华文细黑"/>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7138292"/>
              </p:ext>
            </p:extLst>
          </p:nvPr>
        </p:nvGraphicFramePr>
        <p:xfrm>
          <a:off x="9724181" y="45418"/>
          <a:ext cx="368300" cy="1114425"/>
        </p:xfrm>
        <a:graphic>
          <a:graphicData uri="http://schemas.openxmlformats.org/presentationml/2006/ole">
            <p:oleObj spid="_x0000_s7193" name="文档" r:id="rId4" imgW="369002" imgH="1114290" progId="">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354386162"/>
              </p:ext>
            </p:extLst>
          </p:nvPr>
        </p:nvGraphicFramePr>
        <p:xfrm>
          <a:off x="9714656" y="909117"/>
          <a:ext cx="368300" cy="1114425"/>
        </p:xfrm>
        <a:graphic>
          <a:graphicData uri="http://schemas.openxmlformats.org/presentationml/2006/ole">
            <p:oleObj spid="_x0000_s7194" name="文档" r:id="rId5" imgW="369002" imgH="1114560" progId="">
              <p:embed/>
            </p:oleObj>
          </a:graphicData>
        </a:graphic>
      </p:graphicFrame>
      <p:sp>
        <p:nvSpPr>
          <p:cNvPr id="10" name="矩形 9"/>
          <p:cNvSpPr/>
          <p:nvPr/>
        </p:nvSpPr>
        <p:spPr>
          <a:xfrm>
            <a:off x="406574" y="4293890"/>
            <a:ext cx="11449272" cy="214184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非长方体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正方体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晶胞中粒子数视具体情况而定，如石墨晶胞每一层内碳原子排成六边形，其顶点</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个碳原子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被三个六边形共有，每个六</a:t>
            </a:r>
            <a:r>
              <a:rPr lang="zh-CN" altLang="zh-CN" sz="2800" kern="100" dirty="0" smtClean="0">
                <a:latin typeface="Times New Roman"/>
                <a:ea typeface="华文细黑"/>
                <a:cs typeface="Times New Roman"/>
              </a:rPr>
              <a:t>边</a:t>
            </a:r>
            <a:endParaRPr lang="en-US" altLang="zh-CN" sz="2800" kern="100" dirty="0" smtClean="0">
              <a:latin typeface="Times New Roman"/>
              <a:ea typeface="华文细黑"/>
              <a:cs typeface="Times New Roman"/>
            </a:endParaRPr>
          </a:p>
          <a:p>
            <a:pPr algn="just">
              <a:lnSpc>
                <a:spcPct val="200000"/>
              </a:lnSpc>
              <a:spcAft>
                <a:spcPts val="0"/>
              </a:spcAft>
            </a:pPr>
            <a:r>
              <a:rPr lang="zh-CN" altLang="zh-CN" sz="2800" kern="100" dirty="0" smtClean="0">
                <a:latin typeface="Times New Roman"/>
                <a:ea typeface="华文细黑"/>
                <a:cs typeface="Times New Roman"/>
              </a:rPr>
              <a:t>形占</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12420491"/>
              </p:ext>
            </p:extLst>
          </p:nvPr>
        </p:nvGraphicFramePr>
        <p:xfrm>
          <a:off x="1280195" y="5449767"/>
          <a:ext cx="427038" cy="1114425"/>
        </p:xfrm>
        <a:graphic>
          <a:graphicData uri="http://schemas.openxmlformats.org/presentationml/2006/ole">
            <p:oleObj spid="_x0000_s7195" name="文档" r:id="rId6" imgW="426270" imgH="1114290" progId="">
              <p:embed/>
            </p:oleObj>
          </a:graphicData>
        </a:graphic>
      </p:graphicFrame>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3" name="TextBox 12">
            <a:hlinkClick r:id="rId8"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14884780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晶体微粒的数目.swf"/>
          <p:cNvPicPr>
            <a:picLocks noRot="1" noChangeAspect="1"/>
          </p:cNvPicPr>
          <p:nvPr>
            <a:videoFile r:link="rId1"/>
          </p:nvPr>
        </p:nvPicPr>
        <p:blipFill>
          <a:blip r:embed="rId3" cstate="print"/>
          <a:stretch>
            <a:fillRect/>
          </a:stretch>
        </p:blipFill>
        <p:spPr>
          <a:xfrm>
            <a:off x="1845148" y="242051"/>
            <a:ext cx="8498530" cy="6373898"/>
          </a:xfrm>
          <a:prstGeom prst="rect">
            <a:avLst/>
          </a:prstGeom>
        </p:spPr>
      </p:pic>
    </p:spTree>
    <p:extLst>
      <p:ext uri="{BB962C8B-B14F-4D97-AF65-F5344CB8AC3E}">
        <p14:creationId xmlns:p14="http://schemas.microsoft.com/office/powerpoint/2010/main" xmlns="" val="18895059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1269554"/>
            <a:ext cx="11161240"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晶体是由无数个晶胞堆积得到的。知道晶胞的大小和形状以及晶胞中粒子的种类、数目和粒子所处的空间位置，就可以认识整个晶体的结构。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晶胞中微粒个数的计算，其关键是正确分析晶胞中任意位置上的一个微粒被几个晶胞所共用。不同形状的晶胞，情况不同。</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49629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119754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现有甲、乙、丙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三种晶体的晶胞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甲中</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处于晶胞的中心，乙中</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处于晶胞的中心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，可推知：甲晶胞中</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的个数比是</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乙晶胞中</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的个数比是</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丙晶胞中有</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离子，有</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离子。</a:t>
            </a:r>
            <a:endParaRPr lang="zh-CN" altLang="zh-CN" sz="1050" kern="100" dirty="0">
              <a:effectLst/>
              <a:latin typeface="宋体"/>
              <a:cs typeface="Courier New"/>
            </a:endParaRPr>
          </a:p>
        </p:txBody>
      </p:sp>
      <p:grpSp>
        <p:nvGrpSpPr>
          <p:cNvPr id="11" name="组合 10"/>
          <p:cNvGrpSpPr/>
          <p:nvPr/>
        </p:nvGrpSpPr>
        <p:grpSpPr>
          <a:xfrm>
            <a:off x="164" y="433002"/>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8194" name="Picture 2" descr="10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29660" y="3357786"/>
            <a:ext cx="6515069" cy="2581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9460532" y="1970470"/>
            <a:ext cx="902811" cy="523220"/>
          </a:xfrm>
          <a:prstGeom prst="rect">
            <a:avLst/>
          </a:prstGeom>
        </p:spPr>
        <p:txBody>
          <a:bodyPr wrap="none">
            <a:spAutoFit/>
          </a:bodyPr>
          <a:lstStyle/>
          <a:p>
            <a:r>
              <a:rPr lang="en-US" altLang="zh-CN" sz="2800" kern="100" dirty="0">
                <a:solidFill>
                  <a:srgbClr val="C00000"/>
                </a:solidFill>
                <a:latin typeface="Times New Roman"/>
                <a:ea typeface="华文细黑"/>
              </a:rPr>
              <a:t>4</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rPr>
              <a:t>3</a:t>
            </a:r>
            <a:endParaRPr lang="zh-CN" altLang="en-US" sz="2800" dirty="0">
              <a:solidFill>
                <a:srgbClr val="C00000"/>
              </a:solidFill>
            </a:endParaRPr>
          </a:p>
        </p:txBody>
      </p:sp>
      <p:sp>
        <p:nvSpPr>
          <p:cNvPr id="17" name="矩形 16"/>
          <p:cNvSpPr/>
          <p:nvPr/>
        </p:nvSpPr>
        <p:spPr>
          <a:xfrm>
            <a:off x="3646934" y="2618542"/>
            <a:ext cx="902811" cy="523220"/>
          </a:xfrm>
          <a:prstGeom prst="rect">
            <a:avLst/>
          </a:prstGeom>
        </p:spPr>
        <p:txBody>
          <a:bodyPr wrap="none">
            <a:spAutoFit/>
          </a:bodyPr>
          <a:lstStyle/>
          <a:p>
            <a:r>
              <a:rPr lang="en-US" altLang="zh-CN" sz="2800" kern="100" dirty="0">
                <a:solidFill>
                  <a:srgbClr val="C00000"/>
                </a:solidFill>
                <a:latin typeface="Times New Roman"/>
                <a:ea typeface="华文细黑"/>
              </a:rPr>
              <a:t>1</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rPr>
              <a:t>1</a:t>
            </a:r>
            <a:endParaRPr lang="zh-CN" altLang="en-US" sz="2800" dirty="0">
              <a:solidFill>
                <a:srgbClr val="C00000"/>
              </a:solidFill>
            </a:endParaRPr>
          </a:p>
        </p:txBody>
      </p:sp>
      <p:sp>
        <p:nvSpPr>
          <p:cNvPr id="4" name="矩形 3"/>
          <p:cNvSpPr/>
          <p:nvPr/>
        </p:nvSpPr>
        <p:spPr>
          <a:xfrm>
            <a:off x="6811124" y="261854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sz="2800" kern="100" dirty="0">
              <a:solidFill>
                <a:srgbClr val="C00000"/>
              </a:solidFill>
              <a:latin typeface="Times New Roman"/>
              <a:ea typeface="华文细黑"/>
              <a:cs typeface="Courier New"/>
            </a:endParaRPr>
          </a:p>
        </p:txBody>
      </p:sp>
      <p:sp>
        <p:nvSpPr>
          <p:cNvPr id="18" name="矩形 17"/>
          <p:cNvSpPr/>
          <p:nvPr/>
        </p:nvSpPr>
        <p:spPr>
          <a:xfrm>
            <a:off x="9244508" y="261854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xmlns="" val="1650614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17" grpId="0"/>
      <p:bldP spid="17" grpId="1"/>
      <p:bldP spid="4" grpId="0"/>
      <p:bldP spid="4" grpId="1"/>
      <p:bldP spid="18" grpId="0"/>
      <p:bldP spid="18" grpId="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05458"/>
            <a:ext cx="11161240" cy="4431958"/>
          </a:xfrm>
          <a:prstGeom prst="rect">
            <a:avLst/>
          </a:prstGeom>
        </p:spPr>
        <p:txBody>
          <a:bodyPr wrap="square" lIns="121898" tIns="60948" rIns="121898" bIns="60948">
            <a:spAutoFit/>
          </a:bodyPr>
          <a:lstStyle/>
          <a:p>
            <a:pPr algn="just">
              <a:lnSpc>
                <a:spcPct val="20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处于晶胞中心的</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为该晶胞单独占有，位于立方体顶点的微粒为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个立方体共有，位于立方体棱边上的微粒为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个立方体共有，位于立方体面上的微粒为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个立方体共有，所以</a:t>
            </a:r>
            <a:r>
              <a:rPr lang="en-US" altLang="zh-CN" sz="2800" kern="100" dirty="0" err="1">
                <a:latin typeface="Times New Roman"/>
                <a:ea typeface="华文细黑"/>
                <a:cs typeface="Courier New"/>
              </a:rPr>
              <a:t>x</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；丙晶胞中</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离子数为</a:t>
            </a:r>
            <a:r>
              <a:rPr lang="en-US" altLang="zh-CN" sz="2800" kern="100" dirty="0">
                <a:latin typeface="Times New Roman"/>
                <a:ea typeface="华文细黑"/>
                <a:cs typeface="Courier New"/>
              </a:rPr>
              <a:t>12</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离子数为</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43086717"/>
              </p:ext>
            </p:extLst>
          </p:nvPr>
        </p:nvGraphicFramePr>
        <p:xfrm>
          <a:off x="9748241" y="2215183"/>
          <a:ext cx="388938" cy="1085850"/>
        </p:xfrm>
        <a:graphic>
          <a:graphicData uri="http://schemas.openxmlformats.org/presentationml/2006/ole">
            <p:oleObj spid="_x0000_s12325" name="文档" r:id="rId3" imgW="388181" imgH="1085670" progId="">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4125844135"/>
              </p:ext>
            </p:extLst>
          </p:nvPr>
        </p:nvGraphicFramePr>
        <p:xfrm>
          <a:off x="2710830" y="3069754"/>
          <a:ext cx="388938" cy="1085850"/>
        </p:xfrm>
        <a:graphic>
          <a:graphicData uri="http://schemas.openxmlformats.org/presentationml/2006/ole">
            <p:oleObj spid="_x0000_s12326" name="文档" r:id="rId4" imgW="388181" imgH="1085670" progId="">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129552958"/>
              </p:ext>
            </p:extLst>
          </p:nvPr>
        </p:nvGraphicFramePr>
        <p:xfrm>
          <a:off x="8236073" y="3088804"/>
          <a:ext cx="388938" cy="1085850"/>
        </p:xfrm>
        <a:graphic>
          <a:graphicData uri="http://schemas.openxmlformats.org/presentationml/2006/ole">
            <p:oleObj spid="_x0000_s12327" name="文档" r:id="rId5" imgW="388181" imgH="1085670" progId="">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63065489"/>
              </p:ext>
            </p:extLst>
          </p:nvPr>
        </p:nvGraphicFramePr>
        <p:xfrm>
          <a:off x="1083221" y="3943375"/>
          <a:ext cx="388938" cy="1085850"/>
        </p:xfrm>
        <a:graphic>
          <a:graphicData uri="http://schemas.openxmlformats.org/presentationml/2006/ole">
            <p:oleObj spid="_x0000_s12328" name="文档" r:id="rId6" imgW="388181" imgH="1085670" progId="">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549635644"/>
              </p:ext>
            </p:extLst>
          </p:nvPr>
        </p:nvGraphicFramePr>
        <p:xfrm>
          <a:off x="2144291" y="3952900"/>
          <a:ext cx="388938" cy="1085850"/>
        </p:xfrm>
        <a:graphic>
          <a:graphicData uri="http://schemas.openxmlformats.org/presentationml/2006/ole">
            <p:oleObj spid="_x0000_s12329" name="文档" r:id="rId7" imgW="388181" imgH="1085670" progId="">
              <p:embed/>
            </p:oleObj>
          </a:graphicData>
        </a:graphic>
      </p:graphicFrame>
    </p:spTree>
    <p:extLst>
      <p:ext uri="{BB962C8B-B14F-4D97-AF65-F5344CB8AC3E}">
        <p14:creationId xmlns:p14="http://schemas.microsoft.com/office/powerpoint/2010/main" xmlns="" val="82948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75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750"/>
                                        <p:tgtEl>
                                          <p:spTgt spid="4"/>
                                        </p:tgtEl>
                                      </p:cBhvr>
                                    </p:animEffect>
                                  </p:childTnLst>
                                </p:cTn>
                              </p:par>
                              <p:par>
                                <p:cTn id="14" presetID="3"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750"/>
                                        <p:tgtEl>
                                          <p:spTgt spid="5"/>
                                        </p:tgtEl>
                                      </p:cBhvr>
                                    </p:animEffect>
                                  </p:childTnLst>
                                </p:cTn>
                              </p:par>
                              <p:par>
                                <p:cTn id="17" presetID="3"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par>
                                <p:cTn id="20" presetID="3" presetClass="entr" presetSubtype="1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现有四种晶体，其构成粒子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均为单原子核粒子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排列方式如下图所示，其化学式正确的是</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9218" name="Picture 2" descr="F2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19512" y="1629594"/>
            <a:ext cx="6535365" cy="2464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9" name="Picture 3" descr="F2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19512" y="4235079"/>
            <a:ext cx="6535365" cy="24246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Box 10"/>
          <p:cNvSpPr txBox="1"/>
          <p:nvPr/>
        </p:nvSpPr>
        <p:spPr>
          <a:xfrm>
            <a:off x="3574926" y="602934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xmlns="" val="2350212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549474"/>
            <a:ext cx="1116124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利用均摊法确定粒子个数比</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粒子居于顶点，一个</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粒子居于体心，所以化学式应为</a:t>
            </a:r>
            <a:r>
              <a:rPr lang="en-US" altLang="zh-CN" sz="2800" kern="100" dirty="0">
                <a:latin typeface="Times New Roman"/>
                <a:ea typeface="华文细黑"/>
                <a:cs typeface="Courier New"/>
              </a:rPr>
              <a:t>AB</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BA</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的数目完全一致，所以化学式为</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EF</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项正确，一个晶胞内</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Z</a:t>
            </a:r>
            <a:r>
              <a:rPr lang="zh-CN" altLang="zh-CN" sz="2800" kern="100" dirty="0">
                <a:latin typeface="Times New Roman"/>
                <a:ea typeface="华文细黑"/>
                <a:cs typeface="Times New Roman"/>
              </a:rPr>
              <a:t>三种粒子的个数分别为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粒子居于</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个顶点和</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个面心，真正属于一个晶胞的</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粒子为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粒子居于</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条棱上和体心，真正属于一个晶胞的</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粒子为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3348126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9" name="TextBox 8"/>
            <p:cNvSpPr txBox="1"/>
            <p:nvPr/>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pic>
        <p:nvPicPr>
          <p:cNvPr id="10242" name="Picture 2" descr="W9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932856" y="1475776"/>
            <a:ext cx="8324700" cy="3970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9133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xmlns="" val="914281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444903"/>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关于晶体的自范性，下列叙述正确的是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破损的晶体能够在固态时自动变成规则的多面体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缺角的氯化钠晶体在饱和</a:t>
            </a:r>
            <a:r>
              <a:rPr lang="en-US" altLang="zh-CN" sz="2800" kern="100" dirty="0" err="1">
                <a:latin typeface="Times New Roman"/>
                <a:ea typeface="华文细黑"/>
                <a:cs typeface="Courier New"/>
              </a:rPr>
              <a:t>NaCl</a:t>
            </a:r>
            <a:r>
              <a:rPr lang="zh-CN" altLang="zh-CN" sz="2800" kern="100" dirty="0">
                <a:latin typeface="Times New Roman"/>
                <a:ea typeface="华文细黑"/>
                <a:cs typeface="Times New Roman"/>
              </a:rPr>
              <a:t>溶液中慢慢变为完美的立方体块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圆形容器中结出的冰是圆形的体现了晶体的自范性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由玻璃制成规则的玻璃球体现了晶体的自范性</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34566" y="174104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18932189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35" grpId="0"/>
      <p:bldP spid="3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1" name="矩形 10"/>
          <p:cNvSpPr/>
          <p:nvPr/>
        </p:nvSpPr>
        <p:spPr>
          <a:xfrm>
            <a:off x="516534" y="765498"/>
            <a:ext cx="1094132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晶体的自范性指的是在适宜条件下，晶体能够自发地呈现封闭的、规则的多面体外形的性质，这一适宜条件一般指的是自动结晶析出的条件，</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项所述过程不可能实现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选项中的圆形并不是晶体冰本身自发形成的，而是受容器的限制形成的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项中玻璃是非晶体。</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698681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26144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云母属于晶体，用烧热的钢条去接触涂有薄薄一层石蜡的云母片的反面时，熔化了的石蜡呈现椭圆形，这是因为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云母是热的不良导体，传热不均匀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石蜡是热的不良导体，传热不均匀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石蜡具有各向异性，不同的方向导热性不同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云母具有各向异性，不同的方向导热性不同</a:t>
            </a:r>
            <a:endParaRPr lang="zh-CN" altLang="zh-CN" sz="1050" kern="100" dirty="0">
              <a:effectLst/>
              <a:latin typeface="宋体"/>
              <a:cs typeface="Courier New"/>
            </a:endParaRPr>
          </a:p>
        </p:txBody>
      </p:sp>
      <p:sp>
        <p:nvSpPr>
          <p:cNvPr id="35" name="TextBox 34"/>
          <p:cNvSpPr txBox="1"/>
          <p:nvPr/>
        </p:nvSpPr>
        <p:spPr>
          <a:xfrm>
            <a:off x="334566" y="342979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4184865"/>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云母属于晶体，具有各向异性，在不同的方向导热性不同，导致熔化了的石蜡呈现椭圆形。</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40757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59603"/>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已知某晶体晶胞如图所示，则该晶体的化学式</a:t>
            </a:r>
            <a:r>
              <a:rPr lang="zh-CN" altLang="zh-CN" sz="2800" kern="100" dirty="0" smtClean="0">
                <a:latin typeface="Times New Roman"/>
                <a:ea typeface="华文细黑"/>
                <a:cs typeface="Times New Roman"/>
              </a:rPr>
              <a:t>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A.XYZ	</a:t>
            </a:r>
            <a:r>
              <a:rPr lang="en-US" altLang="zh-CN" sz="2800" kern="100" dirty="0" smtClean="0">
                <a:latin typeface="Times New Roman"/>
                <a:ea typeface="华文细黑"/>
                <a:cs typeface="Courier New"/>
              </a:rPr>
              <a:t>		B.X</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Y</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Z</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C.XY</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Z	</a:t>
            </a:r>
            <a:r>
              <a:rPr lang="en-US" altLang="zh-CN" sz="2800" kern="100" dirty="0" smtClean="0">
                <a:latin typeface="Times New Roman"/>
                <a:ea typeface="华文细黑"/>
                <a:cs typeface="Courier New"/>
              </a:rPr>
              <a:t>		D.X</a:t>
            </a:r>
            <a:r>
              <a:rPr lang="en-US" altLang="zh-CN" sz="2800" kern="100" baseline="-25000" dirty="0" smtClean="0">
                <a:latin typeface="Times New Roman"/>
                <a:ea typeface="华文细黑"/>
                <a:cs typeface="Courier New"/>
              </a:rPr>
              <a:t>4</a:t>
            </a:r>
            <a:r>
              <a:rPr lang="en-US" altLang="zh-CN" sz="2800" kern="100" dirty="0" smtClean="0">
                <a:latin typeface="Times New Roman"/>
                <a:ea typeface="华文细黑"/>
                <a:cs typeface="Courier New"/>
              </a:rPr>
              <a:t>Y</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Z</a:t>
            </a:r>
            <a:endParaRPr lang="zh-CN" altLang="zh-CN" sz="2800" kern="100" dirty="0">
              <a:effectLst/>
              <a:latin typeface="宋体"/>
              <a:cs typeface="Courier New"/>
            </a:endParaRPr>
          </a:p>
        </p:txBody>
      </p:sp>
      <p:sp>
        <p:nvSpPr>
          <p:cNvPr id="35" name="TextBox 34"/>
          <p:cNvSpPr txBox="1"/>
          <p:nvPr/>
        </p:nvSpPr>
        <p:spPr>
          <a:xfrm>
            <a:off x="298562" y="163685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1266" name="Picture 2" descr="108"/>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615486" y="549474"/>
            <a:ext cx="2734766" cy="17844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p:nvPr/>
        </p:nvSpPr>
        <p:spPr>
          <a:xfrm>
            <a:off x="406574" y="251847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该晶体的晶胞是正方体形晶胞。该晶胞拥有的</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原子数为</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p>
          <a:p>
            <a:pPr algn="just">
              <a:lnSpc>
                <a:spcPct val="150000"/>
              </a:lnSpc>
              <a:spcAft>
                <a:spcPts val="0"/>
              </a:spcAft>
            </a:pP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30129141"/>
              </p:ext>
            </p:extLst>
          </p:nvPr>
        </p:nvGraphicFramePr>
        <p:xfrm>
          <a:off x="10941198" y="2493690"/>
          <a:ext cx="473075" cy="1104900"/>
        </p:xfrm>
        <a:graphic>
          <a:graphicData uri="http://schemas.openxmlformats.org/presentationml/2006/ole">
            <p:oleObj spid="_x0000_s11274" name="文档" r:id="rId9" imgW="473813" imgH="1104840" progId="">
              <p:embed/>
            </p:oleObj>
          </a:graphicData>
        </a:graphic>
      </p:graphicFrame>
      <p:sp>
        <p:nvSpPr>
          <p:cNvPr id="14" name="矩形 13"/>
          <p:cNvSpPr/>
          <p:nvPr/>
        </p:nvSpPr>
        <p:spPr>
          <a:xfrm>
            <a:off x="406574" y="3933850"/>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原子位于该晶胞内，共有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个，因此该晶胞中拥有的</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原子数为</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5" name="矩形 14"/>
          <p:cNvSpPr/>
          <p:nvPr/>
        </p:nvSpPr>
        <p:spPr>
          <a:xfrm>
            <a:off x="406574" y="4758418"/>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Z</a:t>
            </a:r>
            <a:r>
              <a:rPr lang="zh-CN" altLang="zh-CN" sz="2800" kern="100" dirty="0">
                <a:latin typeface="Times New Roman"/>
                <a:ea typeface="华文细黑"/>
                <a:cs typeface="Times New Roman"/>
              </a:rPr>
              <a:t>只有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个，位于晶胞的体心上，故该晶体的化学式为</a:t>
            </a:r>
            <a:r>
              <a:rPr lang="en-US" altLang="zh-CN" sz="2800" kern="100" dirty="0">
                <a:latin typeface="Times New Roman"/>
                <a:ea typeface="华文细黑"/>
                <a:cs typeface="Courier New"/>
              </a:rPr>
              <a:t>XY</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Z</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6955462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3" grpId="0"/>
      <p:bldP spid="13" grpId="1"/>
      <p:bldP spid="14" grpId="0"/>
      <p:bldP spid="14" grpId="1"/>
      <p:bldP spid="15" grpId="0"/>
      <p:bldP spid="1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66145"/>
            <a:ext cx="11161240" cy="3169818"/>
          </a:xfrm>
          <a:prstGeom prst="rect">
            <a:avLst/>
          </a:prstGeom>
        </p:spPr>
        <p:txBody>
          <a:bodyPr wrap="square" lIns="121898" tIns="60948" rIns="121898" bIns="60948">
            <a:spAutoFit/>
          </a:bodyPr>
          <a:lstStyle/>
          <a:p>
            <a:pPr algn="just">
              <a:lnSpc>
                <a:spcPct val="145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据晶胞定义知</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zh-CN" altLang="zh-CN" sz="2800" kern="100" dirty="0" smtClean="0">
                <a:latin typeface="Times New Roman"/>
                <a:ea typeface="华文细黑"/>
                <a:cs typeface="Times New Roman"/>
              </a:rPr>
              <a:t>相同</a:t>
            </a:r>
            <a:r>
              <a:rPr lang="zh-CN" altLang="zh-CN" sz="2800" kern="100" dirty="0">
                <a:latin typeface="Times New Roman"/>
                <a:ea typeface="华文细黑"/>
                <a:cs typeface="Times New Roman"/>
              </a:rPr>
              <a:t>晶体中晶胞的大小和形状完全相同，不同晶体中的晶胞大小和形状不一定相同，</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zh-CN" altLang="zh-CN" sz="2800" kern="100" dirty="0" smtClean="0">
                <a:latin typeface="Times New Roman"/>
                <a:ea typeface="华文细黑"/>
                <a:cs typeface="Times New Roman"/>
              </a:rPr>
              <a:t>晶胞</a:t>
            </a:r>
            <a:r>
              <a:rPr lang="zh-CN" altLang="zh-CN" sz="2800" kern="100" dirty="0">
                <a:latin typeface="Times New Roman"/>
                <a:ea typeface="华文细黑"/>
                <a:cs typeface="Times New Roman"/>
              </a:rPr>
              <a:t>中有的粒子被若干个晶胞共用，而不专属于某个晶胞，</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晶胞的组成，可以利用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均摊法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推知晶体的组成。</a:t>
            </a:r>
            <a:endParaRPr lang="zh-CN" altLang="zh-CN" sz="1050" kern="100" dirty="0">
              <a:effectLst/>
              <a:latin typeface="宋体"/>
              <a:cs typeface="Courier New"/>
            </a:endParaRPr>
          </a:p>
        </p:txBody>
      </p:sp>
      <p:sp>
        <p:nvSpPr>
          <p:cNvPr id="12" name="矩形 11"/>
          <p:cNvSpPr/>
          <p:nvPr/>
        </p:nvSpPr>
        <p:spPr>
          <a:xfrm>
            <a:off x="406574" y="117426"/>
            <a:ext cx="11161240" cy="3272923"/>
          </a:xfrm>
          <a:prstGeom prst="rect">
            <a:avLst/>
          </a:prstGeom>
        </p:spPr>
        <p:txBody>
          <a:bodyPr wrap="square" lIns="121898" tIns="60948" rIns="121898" bIns="60948">
            <a:spAutoFit/>
          </a:bodyPr>
          <a:lstStyle/>
          <a:p>
            <a:pPr algn="just">
              <a:lnSpc>
                <a:spcPct val="145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下列有关晶胞的叙述，不正确的是</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晶胞是晶体的最小的结构重复单元</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不同的晶体中晶胞的大小和形状都相同</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晶胞中的粒子可能不完全属于该晶胞</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已知晶胞的组成就可推知晶体的组成</a:t>
            </a:r>
            <a:endParaRPr lang="zh-CN" altLang="zh-CN" sz="1050" kern="100" dirty="0">
              <a:effectLst/>
              <a:latin typeface="宋体"/>
              <a:cs typeface="Courier New"/>
            </a:endParaRPr>
          </a:p>
        </p:txBody>
      </p:sp>
      <p:sp>
        <p:nvSpPr>
          <p:cNvPr id="35" name="TextBox 34"/>
          <p:cNvSpPr txBox="1"/>
          <p:nvPr/>
        </p:nvSpPr>
        <p:spPr>
          <a:xfrm>
            <a:off x="298562" y="149283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39969304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blinds(horizontal)">
                                      <p:cBhvr>
                                        <p:cTn id="33" dur="500"/>
                                        <p:tgtEl>
                                          <p:spTgt spid="1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1">
                                            <p:txEl>
                                              <p:pRg st="0" end="0"/>
                                            </p:txEl>
                                          </p:spTgt>
                                        </p:tgtEl>
                                      </p:cBhvr>
                                    </p:animEffect>
                                    <p:set>
                                      <p:cBhvr>
                                        <p:cTn id="38" dur="1" fill="hold">
                                          <p:stCondLst>
                                            <p:cond delay="499"/>
                                          </p:stCondLst>
                                        </p:cTn>
                                        <p:tgtEl>
                                          <p:spTgt spid="11">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1" end="1"/>
                                            </p:txEl>
                                          </p:spTgt>
                                        </p:tgtEl>
                                      </p:cBhvr>
                                    </p:animEffect>
                                    <p:set>
                                      <p:cBhvr>
                                        <p:cTn id="41" dur="1" fill="hold">
                                          <p:stCondLst>
                                            <p:cond delay="499"/>
                                          </p:stCondLst>
                                        </p:cTn>
                                        <p:tgtEl>
                                          <p:spTgt spid="11">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1">
                                            <p:txEl>
                                              <p:pRg st="2" end="2"/>
                                            </p:txEl>
                                          </p:spTgt>
                                        </p:tgtEl>
                                      </p:cBhvr>
                                    </p:animEffect>
                                    <p:set>
                                      <p:cBhvr>
                                        <p:cTn id="44" dur="1" fill="hold">
                                          <p:stCondLst>
                                            <p:cond delay="499"/>
                                          </p:stCondLst>
                                        </p:cTn>
                                        <p:tgtEl>
                                          <p:spTgt spid="11">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1">
                                            <p:txEl>
                                              <p:pRg st="3" end="3"/>
                                            </p:txEl>
                                          </p:spTgt>
                                        </p:tgtEl>
                                      </p:cBhvr>
                                    </p:animEffect>
                                    <p:set>
                                      <p:cBhvr>
                                        <p:cTn id="47"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build="allAtOnce"/>
      <p:bldP spid="35" grpId="0"/>
      <p:bldP spid="3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224425"/>
            <a:ext cx="8532747"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某晶体的晶胞结构</a:t>
            </a:r>
            <a:r>
              <a:rPr lang="zh-CN" altLang="zh-CN" sz="2800" kern="100" dirty="0" smtClean="0">
                <a:latin typeface="Times New Roman"/>
                <a:ea typeface="华文细黑"/>
                <a:cs typeface="Times New Roman"/>
              </a:rPr>
              <a:t>如图</a:t>
            </a:r>
            <a:r>
              <a:rPr lang="zh-CN" altLang="zh-CN" sz="2800" kern="100" dirty="0">
                <a:latin typeface="Times New Roman"/>
                <a:ea typeface="华文细黑"/>
                <a:cs typeface="Times New Roman"/>
              </a:rPr>
              <a:t>所示。</a:t>
            </a:r>
            <a:r>
              <a:rPr lang="en-US" altLang="zh-CN" sz="2800" kern="100" dirty="0">
                <a:latin typeface="Times New Roman"/>
                <a:ea typeface="华文细黑"/>
                <a:cs typeface="Courier New"/>
              </a:rPr>
              <a:t>X</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位于立方体顶点，</a:t>
            </a:r>
            <a:r>
              <a:rPr lang="en-US" altLang="zh-CN" sz="2800" kern="100" dirty="0">
                <a:latin typeface="Times New Roman"/>
                <a:ea typeface="华文细黑"/>
                <a:cs typeface="Courier New"/>
              </a:rPr>
              <a:t>Y(</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位于立方体中心。试分析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晶体中每一个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同时吸引着</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，每个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同时吸引着</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，该晶体的化学式是</a:t>
            </a:r>
            <a:r>
              <a:rPr lang="en-US" altLang="zh-CN" sz="2800" kern="100" dirty="0" smtClean="0">
                <a:latin typeface="Times New Roman"/>
                <a:ea typeface="华文细黑"/>
                <a:cs typeface="Courier New"/>
              </a:rPr>
              <a:t>__________</a:t>
            </a:r>
            <a:r>
              <a:rPr lang="en-US" altLang="zh-CN" sz="2800" kern="100" dirty="0">
                <a:latin typeface="Times New Roman"/>
                <a:ea typeface="华文细黑"/>
                <a:cs typeface="Courier New"/>
              </a:rPr>
              <a:t>__</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5" name="矩形 4"/>
          <p:cNvSpPr/>
          <p:nvPr/>
        </p:nvSpPr>
        <p:spPr>
          <a:xfrm>
            <a:off x="5836920" y="405458"/>
            <a:ext cx="364202" cy="523220"/>
          </a:xfrm>
          <a:prstGeom prst="rect">
            <a:avLst/>
          </a:prstGeom>
        </p:spPr>
        <p:txBody>
          <a:bodyPr wrap="none">
            <a:spAutoFit/>
          </a:bodyPr>
          <a:lstStyle/>
          <a:p>
            <a:r>
              <a:rPr lang="en-US" altLang="zh-CN" sz="2800" kern="100" dirty="0">
                <a:latin typeface="宋体"/>
                <a:ea typeface="华文细黑"/>
                <a:cs typeface="Times New Roman"/>
              </a:rPr>
              <a:t>•</a:t>
            </a:r>
            <a:endParaRPr lang="zh-CN" altLang="en-US" sz="2800" dirty="0"/>
          </a:p>
        </p:txBody>
      </p:sp>
      <p:pic>
        <p:nvPicPr>
          <p:cNvPr id="13313" name="Picture 1" descr="10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106222" y="549474"/>
            <a:ext cx="2389584" cy="202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矩形 17"/>
          <p:cNvSpPr/>
          <p:nvPr/>
        </p:nvSpPr>
        <p:spPr>
          <a:xfrm>
            <a:off x="406574" y="2825155"/>
            <a:ext cx="11089232"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此题考查的知识点是晶体的立体结构。同时吸引的微粒个数即指在某微粒周围距离最近的其他种类的微粒个数，观察图可知，</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位于立方体的体心，</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位于立方体的顶点，每个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同时吸引着</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，而每个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同时被</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个立方体共用，每个立方体的体心都有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，所以每个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同时吸引着</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的个数比为</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，所以化学式为</a:t>
            </a:r>
            <a:r>
              <a:rPr lang="en-US" altLang="zh-CN" sz="2800" kern="100" dirty="0">
                <a:latin typeface="Times New Roman"/>
                <a:ea typeface="华文细黑"/>
                <a:cs typeface="Courier New"/>
              </a:rPr>
              <a:t>XY</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Y</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5312643" y="1629594"/>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
        <p:nvSpPr>
          <p:cNvPr id="20" name="矩形 19"/>
          <p:cNvSpPr/>
          <p:nvPr/>
        </p:nvSpPr>
        <p:spPr>
          <a:xfrm>
            <a:off x="1338516" y="2258616"/>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8</a:t>
            </a:r>
            <a:endParaRPr lang="zh-CN" altLang="en-US" sz="2800" dirty="0"/>
          </a:p>
        </p:txBody>
      </p:sp>
      <p:sp>
        <p:nvSpPr>
          <p:cNvPr id="22" name="矩形 21"/>
          <p:cNvSpPr/>
          <p:nvPr/>
        </p:nvSpPr>
        <p:spPr>
          <a:xfrm>
            <a:off x="5615997" y="2250282"/>
            <a:ext cx="2063385" cy="523220"/>
          </a:xfrm>
          <a:prstGeom prst="rect">
            <a:avLst/>
          </a:prstGeom>
        </p:spPr>
        <p:txBody>
          <a:bodyPr wrap="none">
            <a:spAutoFit/>
          </a:bodyPr>
          <a:lstStyle/>
          <a:p>
            <a:r>
              <a:rPr lang="en-US" altLang="zh-CN" sz="2800" kern="100" dirty="0">
                <a:solidFill>
                  <a:srgbClr val="C00000"/>
                </a:solidFill>
                <a:latin typeface="Times New Roman"/>
                <a:ea typeface="华文细黑"/>
              </a:rPr>
              <a:t>XY</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Times New Roman"/>
                <a:ea typeface="华文细黑"/>
              </a:rPr>
              <a:t>Y</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X)</a:t>
            </a:r>
            <a:endParaRPr lang="zh-CN" altLang="en-US" sz="2800" dirty="0"/>
          </a:p>
        </p:txBody>
      </p:sp>
    </p:spTree>
    <p:extLst>
      <p:ext uri="{BB962C8B-B14F-4D97-AF65-F5344CB8AC3E}">
        <p14:creationId xmlns:p14="http://schemas.microsoft.com/office/powerpoint/2010/main" xmlns="" val="27163225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2"/>
                                        </p:tgtEl>
                                      </p:cBhvr>
                                    </p:animEffect>
                                    <p:set>
                                      <p:cBhvr>
                                        <p:cTn id="2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5" restart="whenNotActive" fill="hold" evtFilter="cancelBubble" nodeType="interactiveSeq">
                <p:stCondLst>
                  <p:cond evt="onClick" delay="0">
                    <p:tgtEl>
                      <p:spTgt spid="40"/>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8" grpId="0"/>
      <p:bldP spid="18" grpId="1"/>
      <p:bldP spid="7" grpId="0"/>
      <p:bldP spid="7" grpId="1"/>
      <p:bldP spid="20" grpId="0"/>
      <p:bldP spid="20" grpId="1"/>
      <p:bldP spid="22" grpId="0"/>
      <p:bldP spid="2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189434"/>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晶体中在每个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周围与它最接近且距离相等的</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共有</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1" name="Picture 1" descr="10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92402" y="1048374"/>
            <a:ext cx="2389584" cy="202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8863835" y="314286"/>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sp>
        <p:nvSpPr>
          <p:cNvPr id="13" name="矩形 12"/>
          <p:cNvSpPr/>
          <p:nvPr/>
        </p:nvSpPr>
        <p:spPr>
          <a:xfrm>
            <a:off x="406574" y="3105717"/>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晶体中每个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周围与它最接近的</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之间的距离应为如图所示立方体的面对角线。位置关系分为在此</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的上层、下层和同一层，每层均有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个，共有</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5457635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 grpId="0"/>
      <p:bldP spid="2" grpId="1"/>
      <p:bldP spid="13" grpId="0"/>
      <p:bldP spid="1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198959"/>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晶体中距离最近的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分别与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形成的两条线的夹角为</a:t>
            </a:r>
            <a:r>
              <a:rPr lang="en-US" altLang="zh-CN" sz="2800" kern="100" dirty="0" smtClean="0">
                <a:latin typeface="Times New Roman"/>
                <a:ea typeface="华文细黑"/>
                <a:cs typeface="Courier New"/>
              </a:rPr>
              <a:t>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1" name="Picture 1" descr="109"/>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92402" y="1057899"/>
            <a:ext cx="2389584" cy="2021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9983345" y="312532"/>
            <a:ext cx="1800493" cy="523220"/>
          </a:xfrm>
          <a:prstGeom prst="rect">
            <a:avLst/>
          </a:prstGeom>
        </p:spPr>
        <p:txBody>
          <a:bodyPr wrap="none">
            <a:spAutoFit/>
          </a:bodyPr>
          <a:lstStyle/>
          <a:p>
            <a:r>
              <a:rPr lang="en-US" altLang="zh-CN" sz="2800" kern="100" dirty="0">
                <a:solidFill>
                  <a:srgbClr val="C00000"/>
                </a:solidFill>
                <a:latin typeface="Times New Roman"/>
                <a:ea typeface="华文细黑"/>
              </a:rPr>
              <a:t>109°28</a:t>
            </a:r>
            <a:r>
              <a:rPr lang="en-US" altLang="zh-CN" sz="2800" kern="100" dirty="0">
                <a:solidFill>
                  <a:srgbClr val="C00000"/>
                </a:solidFill>
                <a:latin typeface="宋体"/>
                <a:ea typeface="华文细黑"/>
                <a:cs typeface="Times New Roman"/>
              </a:rPr>
              <a:t>′</a:t>
            </a:r>
            <a:endParaRPr lang="zh-CN" altLang="en-US" sz="2800" dirty="0"/>
          </a:p>
        </p:txBody>
      </p:sp>
      <p:sp>
        <p:nvSpPr>
          <p:cNvPr id="14" name="矩形 13"/>
          <p:cNvSpPr/>
          <p:nvPr/>
        </p:nvSpPr>
        <p:spPr>
          <a:xfrm>
            <a:off x="406574" y="3047485"/>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若将</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连接，构成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个正四面体，</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位于正四面体的中心，可联系</a:t>
            </a:r>
            <a:r>
              <a:rPr lang="en-US" altLang="zh-CN" sz="2800" kern="100" dirty="0">
                <a:latin typeface="Times New Roman"/>
                <a:ea typeface="华文细黑"/>
                <a:cs typeface="Courier New"/>
              </a:rPr>
              <a:t>CH</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的键角，知该夹角为</a:t>
            </a:r>
            <a:r>
              <a:rPr lang="en-US" altLang="zh-CN" sz="2800" kern="100" dirty="0">
                <a:latin typeface="Times New Roman"/>
                <a:ea typeface="华文细黑"/>
                <a:cs typeface="Courier New"/>
              </a:rPr>
              <a:t>109°28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。对于晶体结构，要善于用宏观的立体构型来分析粒子的微观结构，利用立体几何的知识，分清各原子、离子、分子在空间的相对位置，熟悉一些常见晶体的立体构型，是解答此类题目的关键。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6118086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3" restart="whenNotActive" fill="hold" evtFilter="cancelBubble" nodeType="interactiveSeq">
                <p:stCondLst>
                  <p:cond evt="onClick" delay="0">
                    <p:tgtEl>
                      <p:spTgt spid="4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14" grpId="0"/>
      <p:bldP spid="1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452" t="9066" r="333" b="2395"/>
          <a:stretch/>
        </p:blipFill>
        <p:spPr>
          <a:xfrm>
            <a:off x="406" y="-1"/>
            <a:ext cx="12189600" cy="6798767"/>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xmlns="" val="4236424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5336993"/>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组成晶体的微粒在空间按一定规律呈周期性排列，而组成非晶体的微粒在空间杂乱无章地排列。</a:t>
            </a:r>
            <a:endParaRPr lang="zh-CN" altLang="zh-CN" sz="1050" kern="100" dirty="0">
              <a:solidFill>
                <a:srgbClr val="C00000"/>
              </a:solidFill>
              <a:effectLst/>
              <a:latin typeface="宋体"/>
              <a:cs typeface="Courier New"/>
            </a:endParaRPr>
          </a:p>
        </p:txBody>
      </p:sp>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一、晶体与非晶体</a:t>
            </a: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43691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观察分析下列物质的结构模型，回答问题：</a:t>
            </a:r>
            <a:endParaRPr lang="zh-CN" altLang="zh-CN" sz="1050" kern="100" dirty="0">
              <a:effectLst/>
              <a:latin typeface="宋体"/>
              <a:cs typeface="Courier New"/>
            </a:endParaRPr>
          </a:p>
        </p:txBody>
      </p:sp>
      <p:pic>
        <p:nvPicPr>
          <p:cNvPr id="1026" name="Picture 2" descr="R2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64135" y="1198236"/>
            <a:ext cx="6246118" cy="3455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矩形 6"/>
          <p:cNvSpPr/>
          <p:nvPr/>
        </p:nvSpPr>
        <p:spPr>
          <a:xfrm>
            <a:off x="406574" y="4653930"/>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晶体内部、非晶体的内部微粒排列各有什么特点？</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406574" y="765498"/>
            <a:ext cx="11161240"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由上述分析可知：</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晶体：内部粒子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原子、离子或分子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在空间按一定规律</a:t>
            </a:r>
            <a:r>
              <a:rPr lang="zh-CN" altLang="zh-CN" sz="2800" kern="100" dirty="0" smtClean="0">
                <a:latin typeface="Times New Roman"/>
                <a:ea typeface="华文细黑"/>
                <a:cs typeface="Times New Roman"/>
              </a:rPr>
              <a:t>呈</a:t>
            </a:r>
            <a:r>
              <a:rPr lang="en-US" altLang="zh-CN" sz="2800" kern="100" dirty="0" smtClean="0">
                <a:latin typeface="Times New Roman"/>
                <a:ea typeface="华文细黑"/>
                <a:cs typeface="Times New Roman"/>
              </a:rPr>
              <a:t>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构成</a:t>
            </a:r>
            <a:r>
              <a:rPr lang="zh-CN" altLang="zh-CN" sz="2800" kern="100" dirty="0">
                <a:latin typeface="Times New Roman"/>
                <a:ea typeface="华文细黑"/>
                <a:cs typeface="Times New Roman"/>
              </a:rPr>
              <a:t>的固体物质。如金刚石、食盐、干冰等。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非晶体：内部原子或分子的排列</a:t>
            </a:r>
            <a:r>
              <a:rPr lang="zh-CN" altLang="zh-CN" sz="2800" kern="100" dirty="0" smtClean="0">
                <a:latin typeface="Times New Roman"/>
                <a:ea typeface="华文细黑"/>
                <a:cs typeface="Times New Roman"/>
              </a:rPr>
              <a:t>呈</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分布状态的固体物质。如橡胶、玻璃、松香等。</a:t>
            </a:r>
            <a:endParaRPr lang="zh-CN" altLang="zh-CN" sz="1050" kern="100" dirty="0">
              <a:effectLst/>
              <a:latin typeface="宋体"/>
              <a:cs typeface="Courier New"/>
            </a:endParaRPr>
          </a:p>
        </p:txBody>
      </p:sp>
      <p:sp>
        <p:nvSpPr>
          <p:cNvPr id="3" name="矩形 2"/>
          <p:cNvSpPr/>
          <p:nvPr/>
        </p:nvSpPr>
        <p:spPr>
          <a:xfrm>
            <a:off x="9551590" y="153842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周期性重复</a:t>
            </a:r>
            <a:endParaRPr lang="zh-CN" altLang="en-US" dirty="0">
              <a:solidFill>
                <a:srgbClr val="C00000"/>
              </a:solidFill>
            </a:endParaRPr>
          </a:p>
        </p:txBody>
      </p:sp>
      <p:sp>
        <p:nvSpPr>
          <p:cNvPr id="4" name="矩形 3"/>
          <p:cNvSpPr/>
          <p:nvPr/>
        </p:nvSpPr>
        <p:spPr>
          <a:xfrm>
            <a:off x="483300" y="214949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排列</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6216054" y="278172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杂乱无章</a:t>
            </a:r>
            <a:endParaRPr lang="zh-CN" altLang="en-US" sz="2800" kern="100" dirty="0">
              <a:solidFill>
                <a:srgbClr val="C00000"/>
              </a:solidFill>
              <a:latin typeface="Times New Roman"/>
              <a:ea typeface="华文细黑"/>
              <a:cs typeface="Times New Roman"/>
            </a:endParaRPr>
          </a:p>
        </p:txBody>
      </p:sp>
      <p:sp>
        <p:nvSpPr>
          <p:cNvPr id="7" name="TextBox 6">
            <a:hlinkClick r:id="rId4"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24158722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4" grpId="0"/>
      <p:bldP spid="4"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晶体与非晶体的熔点比较.swf"/>
          <p:cNvPicPr>
            <a:picLocks noRot="1" noChangeAspect="1"/>
          </p:cNvPicPr>
          <p:nvPr>
            <a:videoFile r:link="rId1"/>
          </p:nvPr>
        </p:nvPicPr>
        <p:blipFill>
          <a:blip r:embed="rId4" cstate="print"/>
          <a:stretch>
            <a:fillRect/>
          </a:stretch>
        </p:blipFill>
        <p:spPr>
          <a:xfrm>
            <a:off x="1917156" y="296057"/>
            <a:ext cx="8354514" cy="6265886"/>
          </a:xfrm>
          <a:prstGeom prst="rect">
            <a:avLst/>
          </a:prstGeom>
        </p:spPr>
      </p:pic>
    </p:spTree>
    <p:extLst>
      <p:ext uri="{BB962C8B-B14F-4D97-AF65-F5344CB8AC3E}">
        <p14:creationId xmlns:p14="http://schemas.microsoft.com/office/powerpoint/2010/main" xmlns="" val="31548583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9434"/>
            <a:ext cx="1116124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思考下列问题：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在室温下，将一块不规则的</a:t>
            </a:r>
            <a:r>
              <a:rPr lang="en-US" altLang="zh-CN" sz="2800" kern="100" dirty="0">
                <a:latin typeface="Times New Roman"/>
                <a:ea typeface="华文细黑"/>
                <a:cs typeface="Courier New"/>
              </a:rPr>
              <a:t>CuSO</a:t>
            </a:r>
            <a:r>
              <a:rPr lang="en-US" altLang="zh-CN" sz="2800" kern="100" baseline="-25000" dirty="0">
                <a:latin typeface="Times New Roman"/>
                <a:ea typeface="华文细黑"/>
                <a:cs typeface="Courier New"/>
              </a:rPr>
              <a:t>4</a:t>
            </a:r>
            <a:r>
              <a:rPr lang="en-US" altLang="zh-CN" sz="2800" kern="100" dirty="0">
                <a:latin typeface="Times New Roman"/>
                <a:ea typeface="华文细黑"/>
                <a:cs typeface="Courier New"/>
              </a:rPr>
              <a:t>·5H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固体放入饱和</a:t>
            </a:r>
            <a:r>
              <a:rPr lang="en-US" altLang="zh-CN" sz="2800" kern="100" dirty="0">
                <a:latin typeface="Times New Roman"/>
                <a:ea typeface="华文细黑"/>
                <a:cs typeface="Courier New"/>
              </a:rPr>
              <a:t>CuSO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溶液中，经过一段时间后会发生什么变化？</a:t>
            </a:r>
            <a:endParaRPr lang="zh-CN" altLang="zh-CN" sz="1050" kern="100" dirty="0">
              <a:effectLst/>
              <a:latin typeface="宋体"/>
              <a:cs typeface="Courier New"/>
            </a:endParaRPr>
          </a:p>
        </p:txBody>
      </p:sp>
      <p:sp>
        <p:nvSpPr>
          <p:cNvPr id="5" name="矩形 4"/>
          <p:cNvSpPr/>
          <p:nvPr/>
        </p:nvSpPr>
        <p:spPr>
          <a:xfrm>
            <a:off x="406574" y="215481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CuSO</a:t>
            </a:r>
            <a:r>
              <a:rPr lang="en-US" altLang="zh-CN" sz="2800" kern="100" baseline="-25000" dirty="0">
                <a:solidFill>
                  <a:srgbClr val="C00000"/>
                </a:solidFill>
                <a:latin typeface="Times New Roman"/>
                <a:ea typeface="华文细黑"/>
                <a:cs typeface="Courier New"/>
              </a:rPr>
              <a:t>4</a:t>
            </a:r>
            <a:r>
              <a:rPr lang="en-US" altLang="zh-CN" sz="2800" kern="100" dirty="0">
                <a:solidFill>
                  <a:srgbClr val="C00000"/>
                </a:solidFill>
                <a:latin typeface="Times New Roman"/>
                <a:ea typeface="华文细黑"/>
                <a:cs typeface="Courier New"/>
              </a:rPr>
              <a:t>·5H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固体会变成规则的立方体。</a:t>
            </a:r>
            <a:endParaRPr lang="zh-CN" altLang="zh-CN" sz="1050" kern="100" dirty="0">
              <a:solidFill>
                <a:srgbClr val="C00000"/>
              </a:solidFill>
              <a:effectLst/>
              <a:latin typeface="宋体"/>
              <a:cs typeface="Courier New"/>
            </a:endParaRPr>
          </a:p>
        </p:txBody>
      </p:sp>
      <p:sp>
        <p:nvSpPr>
          <p:cNvPr id="6" name="矩形 5"/>
          <p:cNvSpPr/>
          <p:nvPr/>
        </p:nvSpPr>
        <p:spPr>
          <a:xfrm>
            <a:off x="406574" y="2828310"/>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将冰和玻璃加热各有什么现象？</a:t>
            </a:r>
            <a:endParaRPr lang="zh-CN" altLang="zh-CN" sz="1050" kern="100" dirty="0">
              <a:effectLst/>
              <a:latin typeface="宋体"/>
              <a:cs typeface="Courier New"/>
            </a:endParaRPr>
          </a:p>
        </p:txBody>
      </p:sp>
      <p:sp>
        <p:nvSpPr>
          <p:cNvPr id="7" name="矩形 6"/>
          <p:cNvSpPr/>
          <p:nvPr/>
        </p:nvSpPr>
        <p:spPr>
          <a:xfrm>
            <a:off x="406574" y="3501802"/>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加热冰时，</a:t>
            </a:r>
            <a:r>
              <a:rPr lang="en-US" altLang="zh-CN" sz="2800" kern="100" dirty="0">
                <a:solidFill>
                  <a:srgbClr val="C00000"/>
                </a:solidFill>
                <a:latin typeface="Times New Roman"/>
                <a:ea typeface="华文细黑"/>
                <a:cs typeface="Courier New"/>
              </a:rPr>
              <a:t>0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达到冰的熔点，冰开始熔化，在全部熔化以前，继续加热，温度基本保持不变，完全熔化后，温度才开始升高。加热玻璃，温度升高到某一程度后开始变软，继续加热流动性增强，最后变为液体。玻璃从软化到完全熔化，中间经过较大的温度范围。</a:t>
            </a:r>
            <a:endParaRPr lang="zh-CN" altLang="zh-CN" sz="1050" kern="100" dirty="0">
              <a:solidFill>
                <a:srgbClr val="C00000"/>
              </a:solidFill>
              <a:effectLst/>
              <a:latin typeface="宋体"/>
              <a:cs typeface="Courier New"/>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356181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p:bldP spid="5"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观察下列三个图片，说明了什么？</a:t>
            </a:r>
            <a:endParaRPr lang="zh-CN" altLang="zh-CN" sz="1050" kern="100" dirty="0">
              <a:effectLst/>
              <a:latin typeface="宋体"/>
              <a:cs typeface="Courier New"/>
            </a:endParaRPr>
          </a:p>
        </p:txBody>
      </p:sp>
      <p:pic>
        <p:nvPicPr>
          <p:cNvPr id="2050" name="Picture 2" descr="R2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834429" y="1072220"/>
            <a:ext cx="6305531" cy="3625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406574" y="4724239"/>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晶体在不同方向上导电性、导热性不同；而非晶体在不同方向上导热性相同。</a:t>
            </a:r>
            <a:endParaRPr lang="zh-CN" altLang="zh-CN" sz="1050" kern="100" dirty="0">
              <a:solidFill>
                <a:srgbClr val="C00000"/>
              </a:solidFill>
              <a:effectLst/>
              <a:latin typeface="宋体"/>
              <a:cs typeface="Courier New"/>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15894332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5941</TotalTime>
  <Words>2562</Words>
  <Application>Microsoft Office PowerPoint</Application>
  <PresentationFormat>自定义</PresentationFormat>
  <Paragraphs>286</Paragraphs>
  <Slides>37</Slides>
  <Notes>16</Notes>
  <HiddenSlides>5</HiddenSlides>
  <MMClips>2</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7_Office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