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672" r:id="rId2"/>
    <p:sldId id="1136" r:id="rId3"/>
    <p:sldId id="1143" r:id="rId4"/>
    <p:sldId id="1142" r:id="rId5"/>
    <p:sldId id="1186" r:id="rId6"/>
    <p:sldId id="1144" r:id="rId7"/>
    <p:sldId id="1145" r:id="rId8"/>
    <p:sldId id="1146" r:id="rId9"/>
    <p:sldId id="1193" r:id="rId10"/>
    <p:sldId id="1188" r:id="rId11"/>
    <p:sldId id="1154" r:id="rId12"/>
    <p:sldId id="1194" r:id="rId13"/>
    <p:sldId id="1189" r:id="rId14"/>
    <p:sldId id="1195" r:id="rId15"/>
    <p:sldId id="1155" r:id="rId16"/>
    <p:sldId id="1156" r:id="rId17"/>
    <p:sldId id="1157" r:id="rId18"/>
    <p:sldId id="1160" r:id="rId19"/>
    <p:sldId id="1113" r:id="rId20"/>
    <p:sldId id="1190" r:id="rId21"/>
    <p:sldId id="1171" r:id="rId22"/>
    <p:sldId id="1164" r:id="rId23"/>
    <p:sldId id="1173" r:id="rId24"/>
    <p:sldId id="1174" r:id="rId25"/>
    <p:sldId id="1176" r:id="rId26"/>
    <p:sldId id="1180" r:id="rId27"/>
    <p:sldId id="1140" r:id="rId28"/>
    <p:sldId id="1187" r:id="rId29"/>
    <p:sldId id="1191" r:id="rId30"/>
    <p:sldId id="1182" r:id="rId31"/>
    <p:sldId id="1183" r:id="rId32"/>
    <p:sldId id="1184" r:id="rId33"/>
    <p:sldId id="1185" r:id="rId34"/>
    <p:sldId id="1192" r:id="rId35"/>
    <p:sldId id="1141" r:id="rId36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9CFCD7"/>
    <a:srgbClr val="00CCFF"/>
    <a:srgbClr val="B4C7E7"/>
    <a:srgbClr val="FFD966"/>
    <a:srgbClr val="F3EFE5"/>
    <a:srgbClr val="FF9900"/>
    <a:srgbClr val="9BBD59"/>
    <a:srgbClr val="7BC1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81395" autoAdjust="0"/>
  </p:normalViewPr>
  <p:slideViewPr>
    <p:cSldViewPr>
      <p:cViewPr>
        <p:scale>
          <a:sx n="75" d="100"/>
          <a:sy n="75" d="100"/>
        </p:scale>
        <p:origin x="-1140" y="-39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3562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20108;&#31456;\&#31532;&#20108;&#31456;%20%20&#31532;&#20108;&#33410;%20%20&#31532;2&#35838;&#26102;\&#30899;&#21407;&#23376;sp2&#30340;&#26434;&#21270;&#19982;&#20057;&#28911;&#30340;&#32467;&#26500;.swf" TargetMode="Externa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20108;&#31456;\&#31532;&#20108;&#31456;%20%20&#31532;&#20108;&#33410;%20%20&#31532;2&#35838;&#26102;\&#30899;&#21407;&#23376;sp3&#30340;&#26434;&#21270;&#19982;&#30002;&#28919;&#30340;&#32467;&#26500;.swf" TargetMode="Externa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Word___33.docx"/><Relationship Id="rId4" Type="http://schemas.openxmlformats.org/officeDocument/2006/relationships/package" Target="../embeddings/Microsoft_Word___22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file:///E:\&#33707;&#25104;&#31243;\2017\&#21516;&#27493;\&#21270;&#23398;\&#20154;&#25945;%20&#36873;&#20462;3\PPT\&#20570;PPT&#30340;Word\87C.tif" TargetMode="External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file:///E:\&#33707;&#25104;&#31243;\2017\&#21516;&#27493;\&#21270;&#23398;\&#20154;&#25945;%20&#36873;&#20462;3\PPT\&#20570;PPT&#30340;Word\87B.tif" TargetMode="External"/><Relationship Id="rId5" Type="http://schemas.openxmlformats.org/officeDocument/2006/relationships/image" Target="../media/image22.png"/><Relationship Id="rId4" Type="http://schemas.openxmlformats.org/officeDocument/2006/relationships/image" Target="file:///E:\&#33707;&#25104;&#31243;\2017\&#21516;&#27493;\&#21270;&#23398;\&#20154;&#25945;%20&#36873;&#20462;3\PPT\&#20570;PPT&#30340;Word\87A.tif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openxmlformats.org/officeDocument/2006/relationships/image" Target="file:///E:\&#33707;&#25104;&#31243;\2017\&#21516;&#27493;\&#21270;&#23398;\&#20154;&#25945;%20&#36873;&#20462;3\PPT\&#20570;PPT&#30340;Word\87E.tif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file:///E:\&#33707;&#25104;&#31243;\2017\&#21516;&#27493;\&#21270;&#23398;\&#20154;&#25945;%20&#36873;&#20462;3\PPT\&#20570;PPT&#30340;Word\87D.tif" TargetMode="External"/><Relationship Id="rId4" Type="http://schemas.openxmlformats.org/officeDocument/2006/relationships/image" Target="../media/image25.png"/><Relationship Id="rId9" Type="http://schemas.openxmlformats.org/officeDocument/2006/relationships/image" Target="file:///E:\&#33707;&#25104;&#31243;\2017\&#21516;&#27493;\&#21270;&#23398;\&#20154;&#25945;%20&#36873;&#20462;3\PPT\&#20570;PPT&#30340;Word\87F.tif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30.xml"/><Relationship Id="rId7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34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7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28.xml"/><Relationship Id="rId7" Type="http://schemas.openxmlformats.org/officeDocument/2006/relationships/slide" Target="slide33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5.docx"/><Relationship Id="rId3" Type="http://schemas.openxmlformats.org/officeDocument/2006/relationships/slide" Target="slide28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10" Type="http://schemas.openxmlformats.org/officeDocument/2006/relationships/slide" Target="slide34.xml"/><Relationship Id="rId4" Type="http://schemas.openxmlformats.org/officeDocument/2006/relationships/slide" Target="slide30.xml"/><Relationship Id="rId9" Type="http://schemas.openxmlformats.org/officeDocument/2006/relationships/package" Target="../embeddings/Microsoft_Word___66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34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30.xml"/><Relationship Id="rId7" Type="http://schemas.openxmlformats.org/officeDocument/2006/relationships/image" Target="../media/image31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package" Target="../embeddings/Microsoft_Word___1010.docx"/><Relationship Id="rId3" Type="http://schemas.openxmlformats.org/officeDocument/2006/relationships/slide" Target="slide28.xml"/><Relationship Id="rId7" Type="http://schemas.openxmlformats.org/officeDocument/2006/relationships/slide" Target="slide33.xml"/><Relationship Id="rId12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2.xml"/><Relationship Id="rId11" Type="http://schemas.openxmlformats.org/officeDocument/2006/relationships/package" Target="../embeddings/Microsoft_Word___88.docx"/><Relationship Id="rId5" Type="http://schemas.openxmlformats.org/officeDocument/2006/relationships/slide" Target="slide31.xml"/><Relationship Id="rId15" Type="http://schemas.openxmlformats.org/officeDocument/2006/relationships/slide" Target="slide34.xml"/><Relationship Id="rId10" Type="http://schemas.openxmlformats.org/officeDocument/2006/relationships/package" Target="../embeddings/Microsoft_Word___77.docx"/><Relationship Id="rId4" Type="http://schemas.openxmlformats.org/officeDocument/2006/relationships/slide" Target="slide30.xml"/><Relationship Id="rId9" Type="http://schemas.openxmlformats.org/officeDocument/2006/relationships/image" Target="../media/image24.png"/><Relationship Id="rId14" Type="http://schemas.openxmlformats.org/officeDocument/2006/relationships/package" Target="../embeddings/Microsoft_Word___1111.docx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20108;&#31456;\&#31532;&#20108;&#31456;%20%20&#31532;&#20108;&#33410;%20%20&#31532;2&#35838;&#26102;\&#30899;&#21407;&#23376;sp&#30340;&#26434;&#21270;&#19982;&#20057;&#28820;&#30340;&#32467;&#26500;.swf" TargetMode="Externa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1"/>
          <a:stretch/>
        </p:blipFill>
        <p:spPr>
          <a:xfrm>
            <a:off x="406" y="1469"/>
            <a:ext cx="12189600" cy="683938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标题 2"/>
          <p:cNvSpPr txBox="1">
            <a:spLocks/>
          </p:cNvSpPr>
          <p:nvPr/>
        </p:nvSpPr>
        <p:spPr>
          <a:xfrm>
            <a:off x="3017750" y="6114856"/>
            <a:ext cx="7974000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2250440" algn="l"/>
              </a:tabLst>
            </a:pP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第</a:t>
            </a:r>
            <a:r>
              <a:rPr lang="en-US" altLang="zh-CN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2</a:t>
            </a: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课时</a:t>
            </a:r>
            <a:r>
              <a:rPr lang="zh-CN" altLang="en-US" sz="38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　</a:t>
            </a:r>
            <a:r>
              <a:rPr lang="zh-CN" altLang="zh-CN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杂化轨道</a:t>
            </a:r>
            <a:r>
              <a:rPr lang="zh-CN" altLang="zh-CN" sz="38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理论</a:t>
            </a:r>
            <a:endParaRPr lang="zh-CN" altLang="en-US" sz="3800" b="1" kern="100" dirty="0">
              <a:solidFill>
                <a:schemeClr val="bg2">
                  <a:lumMod val="25000"/>
                </a:schemeClr>
              </a:solidFill>
              <a:latin typeface="+mn-lt"/>
              <a:ea typeface="微软雅黑" pitchFamily="34" charset="-122"/>
              <a:cs typeface="Times New Roman"/>
            </a:endParaRPr>
          </a:p>
        </p:txBody>
      </p:sp>
      <p:sp>
        <p:nvSpPr>
          <p:cNvPr id="15" name="副标题 3"/>
          <p:cNvSpPr txBox="1">
            <a:spLocks/>
          </p:cNvSpPr>
          <p:nvPr/>
        </p:nvSpPr>
        <p:spPr>
          <a:xfrm>
            <a:off x="3017750" y="5588963"/>
            <a:ext cx="5885606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第二章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二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节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分子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的立体构型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33345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——BF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分子的形成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分子的形成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074" name="Picture 2" descr="8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0237" y="1875503"/>
            <a:ext cx="5673915" cy="1551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8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8956" y="3601232"/>
            <a:ext cx="6036476" cy="2780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24474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808723"/>
            <a:ext cx="11161240" cy="305311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轨道和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轨道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杂化而得。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杂化轨道间的夹角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，呈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杂化后，未参与杂化的一个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轨道可以用于形成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键，如乙烯分子中的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spc="-80" dirty="0" smtClean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键的形成。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45405" y="952739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一个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37809" y="95273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两个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4926" y="1725663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120°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87677" y="16823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平面三角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7885881" y="6256114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8617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碳原子sp2的杂化与乙烯的结构.swf"/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17156" y="296057"/>
            <a:ext cx="8354514" cy="626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7383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4606334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轨道和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轨道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杂化而得。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杂化轨道的夹角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空间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18943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分子的形成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分子的立体构型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098" name="Picture 2" descr="8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886" y="1557586"/>
            <a:ext cx="5544616" cy="2993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873397" y="4697278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一个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02735" y="467298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三个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6561" y="5374010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109°28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′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14409" y="537401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正四面体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7885881" y="6256114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764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9" grpId="1"/>
      <p:bldP spid="6" grpId="0"/>
      <p:bldP spid="6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碳原子sp3的杂化与甲烷的结构.swf"/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17156" y="296057"/>
            <a:ext cx="8354514" cy="626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7634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14" name="五边形 1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06574" y="43691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杂化类型与分子的立体构型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2826357"/>
              </p:ext>
            </p:extLst>
          </p:nvPr>
        </p:nvGraphicFramePr>
        <p:xfrm>
          <a:off x="432213" y="1413570"/>
          <a:ext cx="11351628" cy="4392488"/>
        </p:xfrm>
        <a:graphic>
          <a:graphicData uri="http://schemas.openxmlformats.org/drawingml/2006/table">
            <a:tbl>
              <a:tblPr/>
              <a:tblGrid>
                <a:gridCol w="1330732"/>
                <a:gridCol w="1330732"/>
                <a:gridCol w="1330732"/>
                <a:gridCol w="1097882"/>
                <a:gridCol w="1593740"/>
                <a:gridCol w="1330732"/>
                <a:gridCol w="1392859"/>
                <a:gridCol w="1944219"/>
              </a:tblGrid>
              <a:tr h="864096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中心原子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(A)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的杂化类型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参与杂化的轨道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生成杂化轨道数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成键电子对数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原子的孤电子对数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分子的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立体构型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实例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162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结构式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BeCl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Cl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—Be—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Cl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2340" marR="3234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0836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95716646"/>
              </p:ext>
            </p:extLst>
          </p:nvPr>
        </p:nvGraphicFramePr>
        <p:xfrm>
          <a:off x="1198662" y="405458"/>
          <a:ext cx="9649072" cy="6104696"/>
        </p:xfrm>
        <a:graphic>
          <a:graphicData uri="http://schemas.openxmlformats.org/drawingml/2006/table">
            <a:tbl>
              <a:tblPr/>
              <a:tblGrid>
                <a:gridCol w="864096"/>
                <a:gridCol w="1080120"/>
                <a:gridCol w="1008112"/>
                <a:gridCol w="936104"/>
                <a:gridCol w="1008112"/>
                <a:gridCol w="1440160"/>
                <a:gridCol w="1224136"/>
                <a:gridCol w="2088232"/>
              </a:tblGrid>
              <a:tr h="1800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平面三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角形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BF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宋体"/>
                        <a:ea typeface="华文细黑"/>
                        <a:cs typeface="宋体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2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正四面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体形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CH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41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三角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锥形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V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152" name="图片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1123" y="467941"/>
            <a:ext cx="1221147" cy="163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9489" y="2277666"/>
            <a:ext cx="1204415" cy="162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6484" y="4087391"/>
            <a:ext cx="1330424" cy="97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1518" y="5370125"/>
            <a:ext cx="1340356" cy="939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1289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1269554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有关杂化轨道的说法不正确的是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杂化前后的轨道数不变，但轨道的形状发生了改变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杂化轨道的夹角分别为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109°28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四面体形、三角锥形、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形分子的结构可以用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杂化轨道解释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杂化轨道全部参与形成化学键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9770" y="378983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4" y="405458"/>
            <a:ext cx="2333534" cy="693307"/>
            <a:chOff x="164" y="341996"/>
            <a:chExt cx="2333534" cy="693307"/>
          </a:xfrm>
        </p:grpSpPr>
        <p:sp>
          <p:nvSpPr>
            <p:cNvPr id="10" name="五边形 9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矩形 12"/>
          <p:cNvSpPr/>
          <p:nvPr/>
        </p:nvSpPr>
        <p:spPr>
          <a:xfrm>
            <a:off x="406574" y="468641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杂化轨道用于形成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键和容纳孤电子对。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150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06574" y="2722639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杂化轨道形成夹角为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的平面三角形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为平面三角形且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B—F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键夹角为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中碳原子以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杂化，且未杂化的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相似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乙炔中的碳原子为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中的氮原子为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中的碳原子为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18943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下列分子的立体构型可用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杂化轨道来解释的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3513" y="909514"/>
            <a:ext cx="867964" cy="1285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406574" y="1105060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BF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spc="-8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≡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CH 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  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⑤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⑥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574" y="2017813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B.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①⑤⑥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D.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③⑤⑥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9770" y="2062775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738509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6" grpId="0" build="allAtOnce"/>
      <p:bldP spid="11" grpId="0"/>
      <p:bldP spid="1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二、杂化类型及分子构型的判断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6574" y="693490"/>
            <a:ext cx="11161240" cy="37856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杂化类型的判断方法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杂化轨道只能用于形成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键或者用来容纳孤电子对，而两个原子之间只能形成一个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键，故有下列关系：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中心原子结合的原子数，再由杂化轨道数判断杂化类型。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4331" y="305059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中心原子孤电子对数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81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463063" y="1804635"/>
            <a:ext cx="9264286" cy="24447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741133" y="1920266"/>
            <a:ext cx="8708147" cy="209031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5500"/>
              </a:lnSpc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目标</a:t>
            </a: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定位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知道杂化轨道理论的基本内容，能根据杂化轨道理论确定简单分子的立体构型。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82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261442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杂化轨道的立体构型与微粒的立体构型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VSEPR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模型和杂化轨道的立体构型是一致的，略去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VSEPR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模型中的孤电子对，就是分子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或离子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的立体构型。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39134422"/>
              </p:ext>
            </p:extLst>
          </p:nvPr>
        </p:nvGraphicFramePr>
        <p:xfrm>
          <a:off x="694606" y="2420016"/>
          <a:ext cx="10729193" cy="4106122"/>
        </p:xfrm>
        <a:graphic>
          <a:graphicData uri="http://schemas.openxmlformats.org/drawingml/2006/table">
            <a:tbl>
              <a:tblPr/>
              <a:tblGrid>
                <a:gridCol w="2376264"/>
                <a:gridCol w="1440160"/>
                <a:gridCol w="1512168"/>
                <a:gridCol w="1512168"/>
                <a:gridCol w="1368152"/>
                <a:gridCol w="1224136"/>
                <a:gridCol w="1296145"/>
              </a:tblGrid>
              <a:tr h="12446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代表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物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项目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CO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CH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SO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0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价层电子对数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杂化轨道数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7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杂化类型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14606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2739452"/>
              </p:ext>
            </p:extLst>
          </p:nvPr>
        </p:nvGraphicFramePr>
        <p:xfrm>
          <a:off x="550592" y="989523"/>
          <a:ext cx="11161238" cy="4888543"/>
        </p:xfrm>
        <a:graphic>
          <a:graphicData uri="http://schemas.openxmlformats.org/drawingml/2006/table">
            <a:tbl>
              <a:tblPr/>
              <a:tblGrid>
                <a:gridCol w="1873050"/>
                <a:gridCol w="1520368"/>
                <a:gridCol w="1575199"/>
                <a:gridCol w="1686338"/>
                <a:gridCol w="1619656"/>
                <a:gridCol w="1434421"/>
                <a:gridCol w="1452206"/>
              </a:tblGrid>
              <a:tr h="17281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杂化轨道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立体构型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平面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三角形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正四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面体形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平面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三角形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四面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体形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四面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体形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1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VSEPR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模型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三角形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正四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面体形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三角形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四面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体形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四面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体形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1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分子构型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三角形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正四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面体形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V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三角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锥形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V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6950" marR="26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95739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8" name="五边形 7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50768" y="837506"/>
            <a:ext cx="11272852" cy="550917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杂化类型的判断方法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利用价层电子对互斥理论、杂化轨道理论判断分子构型的思路：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价层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电子对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杂化轨道数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杂化类型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杂化轨道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根据杂化轨道之间的夹角判断：若杂化轨道之间的夹角为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109°28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，则中心原子发生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杂化；若杂化轨道之间的夹角为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，则中心原子发生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杂化；若杂化轨道之间的夹角为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，则中心原子发生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有机物中碳原子杂化类型的判断：饱和碳原子采取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杂化，连接双键的碳原子采取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杂化，连接三键的碳原子采取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50834942"/>
              </p:ext>
            </p:extLst>
          </p:nvPr>
        </p:nvGraphicFramePr>
        <p:xfrm>
          <a:off x="2278782" y="2262485"/>
          <a:ext cx="1035050" cy="904875"/>
        </p:xfrm>
        <a:graphic>
          <a:graphicData uri="http://schemas.openxmlformats.org/presentationml/2006/ole">
            <p:oleObj spid="_x0000_s12311" name="文档" r:id="rId3" imgW="1035690" imgH="90477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9351004"/>
              </p:ext>
            </p:extLst>
          </p:nvPr>
        </p:nvGraphicFramePr>
        <p:xfrm>
          <a:off x="4844132" y="2262485"/>
          <a:ext cx="1035050" cy="904875"/>
        </p:xfrm>
        <a:graphic>
          <a:graphicData uri="http://schemas.openxmlformats.org/presentationml/2006/ole">
            <p:oleObj spid="_x0000_s12312" name="文档" r:id="rId4" imgW="1035690" imgH="90477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6382180"/>
              </p:ext>
            </p:extLst>
          </p:nvPr>
        </p:nvGraphicFramePr>
        <p:xfrm>
          <a:off x="7031310" y="2262485"/>
          <a:ext cx="1035050" cy="904875"/>
        </p:xfrm>
        <a:graphic>
          <a:graphicData uri="http://schemas.openxmlformats.org/presentationml/2006/ole">
            <p:oleObj spid="_x0000_s12313" name="文档" r:id="rId5" imgW="1035690" imgH="90477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49629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981522"/>
            <a:ext cx="11161240" cy="507828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计算下列各微粒中心原子的杂化轨道数，判断中心原子的杂化轨道类型，写出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VSEPR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模型名称。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1)CS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2)NH   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(4)PCl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(5)BCl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107266"/>
            <a:ext cx="2333534" cy="693307"/>
            <a:chOff x="164" y="341996"/>
            <a:chExt cx="2333534" cy="693307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924228" y="2589967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latin typeface="Times New Roman"/>
                <a:ea typeface="华文细黑"/>
              </a:rPr>
              <a:t>.</a:t>
            </a:r>
            <a:endParaRPr lang="zh-CN" altLang="en-US" b="1" dirty="0"/>
          </a:p>
        </p:txBody>
      </p:sp>
      <p:sp>
        <p:nvSpPr>
          <p:cNvPr id="17" name="矩形 16"/>
          <p:cNvSpPr/>
          <p:nvPr/>
        </p:nvSpPr>
        <p:spPr>
          <a:xfrm>
            <a:off x="924228" y="3357672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latin typeface="Times New Roman"/>
                <a:ea typeface="华文细黑"/>
              </a:rPr>
              <a:t>.</a:t>
            </a:r>
            <a:endParaRPr lang="zh-CN" altLang="en-US" b="1" dirty="0"/>
          </a:p>
        </p:txBody>
      </p:sp>
      <p:sp>
        <p:nvSpPr>
          <p:cNvPr id="18" name="矩形 17"/>
          <p:cNvSpPr/>
          <p:nvPr/>
        </p:nvSpPr>
        <p:spPr>
          <a:xfrm>
            <a:off x="924228" y="4816996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latin typeface="Times New Roman"/>
                <a:ea typeface="华文细黑"/>
              </a:rPr>
              <a:t>.</a:t>
            </a:r>
            <a:endParaRPr lang="zh-CN" altLang="en-US" b="1" dirty="0"/>
          </a:p>
        </p:txBody>
      </p:sp>
      <p:sp>
        <p:nvSpPr>
          <p:cNvPr id="19" name="矩形 18"/>
          <p:cNvSpPr/>
          <p:nvPr/>
        </p:nvSpPr>
        <p:spPr>
          <a:xfrm>
            <a:off x="924228" y="5570870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latin typeface="Times New Roman"/>
                <a:ea typeface="华文细黑"/>
              </a:rPr>
              <a:t>.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1293793" y="4068341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latin typeface="Times New Roman"/>
                <a:ea typeface="华文细黑"/>
              </a:rPr>
              <a:t>.</a:t>
            </a:r>
            <a:endParaRPr lang="zh-CN" altLang="en-US" b="1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33855169"/>
              </p:ext>
            </p:extLst>
          </p:nvPr>
        </p:nvGraphicFramePr>
        <p:xfrm>
          <a:off x="1473963" y="3195228"/>
          <a:ext cx="406400" cy="593725"/>
        </p:xfrm>
        <a:graphic>
          <a:graphicData uri="http://schemas.openxmlformats.org/presentationml/2006/ole">
            <p:oleObj spid="_x0000_s13322" name="文档" r:id="rId3" imgW="407090" imgH="59427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698556" y="242168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1813997" y="314343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1813997" y="388089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endParaRPr lang="zh-CN" altLang="en-US" sz="2800" dirty="0"/>
          </a:p>
        </p:txBody>
      </p:sp>
      <p:sp>
        <p:nvSpPr>
          <p:cNvPr id="23" name="矩形 22"/>
          <p:cNvSpPr/>
          <p:nvPr/>
        </p:nvSpPr>
        <p:spPr>
          <a:xfrm>
            <a:off x="1803301" y="459156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endParaRPr lang="zh-CN" altLang="en-US" sz="2800" dirty="0"/>
          </a:p>
        </p:txBody>
      </p:sp>
      <p:sp>
        <p:nvSpPr>
          <p:cNvPr id="24" name="矩形 23"/>
          <p:cNvSpPr/>
          <p:nvPr/>
        </p:nvSpPr>
        <p:spPr>
          <a:xfrm>
            <a:off x="1803301" y="534543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2711222" y="2402518"/>
            <a:ext cx="503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sp</a:t>
            </a:r>
            <a:endParaRPr lang="zh-CN" altLang="en-US" sz="2800" dirty="0"/>
          </a:p>
        </p:txBody>
      </p:sp>
      <p:sp>
        <p:nvSpPr>
          <p:cNvPr id="26" name="矩形 25"/>
          <p:cNvSpPr/>
          <p:nvPr/>
        </p:nvSpPr>
        <p:spPr>
          <a:xfrm>
            <a:off x="3609186" y="243120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直线形</a:t>
            </a:r>
            <a:endParaRPr lang="zh-CN" altLang="en-US" sz="2800" dirty="0"/>
          </a:p>
        </p:txBody>
      </p:sp>
      <p:sp>
        <p:nvSpPr>
          <p:cNvPr id="27" name="矩形 26"/>
          <p:cNvSpPr/>
          <p:nvPr/>
        </p:nvSpPr>
        <p:spPr>
          <a:xfrm>
            <a:off x="2879029" y="3122598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sp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endParaRPr lang="zh-CN" altLang="en-US" sz="2800" dirty="0"/>
          </a:p>
        </p:txBody>
      </p:sp>
      <p:sp>
        <p:nvSpPr>
          <p:cNvPr id="28" name="矩形 27"/>
          <p:cNvSpPr/>
          <p:nvPr/>
        </p:nvSpPr>
        <p:spPr>
          <a:xfrm>
            <a:off x="3817620" y="315128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正四面体形</a:t>
            </a:r>
            <a:endParaRPr lang="zh-CN" altLang="en-US" sz="2800" dirty="0"/>
          </a:p>
        </p:txBody>
      </p:sp>
      <p:sp>
        <p:nvSpPr>
          <p:cNvPr id="29" name="矩形 28"/>
          <p:cNvSpPr/>
          <p:nvPr/>
        </p:nvSpPr>
        <p:spPr>
          <a:xfrm>
            <a:off x="2710830" y="3842678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sp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endParaRPr lang="zh-CN" altLang="en-US" sz="2800" dirty="0"/>
          </a:p>
        </p:txBody>
      </p:sp>
      <p:sp>
        <p:nvSpPr>
          <p:cNvPr id="30" name="矩形 29"/>
          <p:cNvSpPr/>
          <p:nvPr/>
        </p:nvSpPr>
        <p:spPr>
          <a:xfrm>
            <a:off x="3646934" y="38808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四面体形</a:t>
            </a:r>
            <a:endParaRPr lang="zh-CN" altLang="en-US" sz="2800" dirty="0"/>
          </a:p>
        </p:txBody>
      </p:sp>
      <p:sp>
        <p:nvSpPr>
          <p:cNvPr id="31" name="矩形 30"/>
          <p:cNvSpPr/>
          <p:nvPr/>
        </p:nvSpPr>
        <p:spPr>
          <a:xfrm>
            <a:off x="2710830" y="4562758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sp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endParaRPr lang="zh-CN" altLang="en-US" sz="2800" dirty="0"/>
          </a:p>
        </p:txBody>
      </p:sp>
      <p:sp>
        <p:nvSpPr>
          <p:cNvPr id="32" name="矩形 31"/>
          <p:cNvSpPr/>
          <p:nvPr/>
        </p:nvSpPr>
        <p:spPr>
          <a:xfrm>
            <a:off x="3646934" y="460097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四面体形</a:t>
            </a:r>
            <a:endParaRPr lang="zh-CN" altLang="en-US" sz="2800" dirty="0"/>
          </a:p>
        </p:txBody>
      </p:sp>
      <p:sp>
        <p:nvSpPr>
          <p:cNvPr id="33" name="矩形 32"/>
          <p:cNvSpPr/>
          <p:nvPr/>
        </p:nvSpPr>
        <p:spPr>
          <a:xfrm>
            <a:off x="2754063" y="5302002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sp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/>
          </a:p>
        </p:txBody>
      </p:sp>
      <p:sp>
        <p:nvSpPr>
          <p:cNvPr id="34" name="矩形 33"/>
          <p:cNvSpPr/>
          <p:nvPr/>
        </p:nvSpPr>
        <p:spPr>
          <a:xfrm>
            <a:off x="3665984" y="530200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平面三角形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65061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9" grpId="0"/>
      <p:bldP spid="9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06574" y="2705177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__________________________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，采取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杂化的分子是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368441"/>
            <a:ext cx="11161240" cy="19844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碳原子有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个价电子，在有机化合物中价电子均参与成键，但杂化方式不一定相同。在乙烷、乙烯、乙炔、苯、甲醛分子中，碳原子采取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杂化的分子是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写结构简式，下同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采取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杂化的分子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" name="矩形 2"/>
          <p:cNvSpPr/>
          <p:nvPr/>
        </p:nvSpPr>
        <p:spPr>
          <a:xfrm>
            <a:off x="6095206" y="1752817"/>
            <a:ext cx="1540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CH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≡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CH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6279" y="2508166"/>
            <a:ext cx="1135824" cy="74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478582" y="2599095"/>
            <a:ext cx="4740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spc="-80" dirty="0" smtClean="0">
                <a:solidFill>
                  <a:srgbClr val="C00000"/>
                </a:solidFill>
                <a:latin typeface="Times New Roman"/>
                <a:ea typeface="华文细黑"/>
              </a:rPr>
              <a:t>=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HCHO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87494" y="2807074"/>
            <a:ext cx="1422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3464785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采取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杂化的分子呈直线形，采取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杂化的呈平面形，采取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杂化的呈四面体形。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021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2" grpId="0"/>
      <p:bldP spid="12" grpId="1"/>
      <p:bldP spid="18" grpId="0"/>
      <p:bldP spid="18" grpId="1"/>
      <p:bldP spid="20" grpId="0"/>
      <p:bldP spid="2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586716" y="-26590"/>
            <a:ext cx="2108746" cy="880109"/>
            <a:chOff x="11613" y="920823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88994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学习小结</a:t>
              </a:r>
              <a:endParaRPr lang="zh-CN" altLang="zh-CN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7957527"/>
              </p:ext>
            </p:extLst>
          </p:nvPr>
        </p:nvGraphicFramePr>
        <p:xfrm>
          <a:off x="1414687" y="981522"/>
          <a:ext cx="9505055" cy="5472608"/>
        </p:xfrm>
        <a:graphic>
          <a:graphicData uri="http://schemas.openxmlformats.org/drawingml/2006/table">
            <a:tbl>
              <a:tblPr/>
              <a:tblGrid>
                <a:gridCol w="2524923"/>
                <a:gridCol w="2890852"/>
                <a:gridCol w="1884545"/>
                <a:gridCol w="2204735"/>
              </a:tblGrid>
              <a:tr h="10215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杂化轨道类型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VSEPR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模型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典型分子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立体构型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6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CO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1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SO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V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52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V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366" name="Picture 6" descr="E:\莫成程\2017\同步\化学\人教 选修3\PPT\做PPT的Word\87A.tif"/>
          <p:cNvPicPr>
            <a:picLocks noChangeAspect="1" noChangeArrowheads="1"/>
          </p:cNvPicPr>
          <p:nvPr/>
        </p:nvPicPr>
        <p:blipFill>
          <a:blip r:embed="rId3" r:link="rId4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1321" y="2585986"/>
            <a:ext cx="1349578" cy="44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E:\莫成程\2017\同步\化学\人教 选修3\PPT\做PPT的Word\87B.tif"/>
          <p:cNvPicPr>
            <a:picLocks noChangeAspect="1" noChangeArrowheads="1"/>
          </p:cNvPicPr>
          <p:nvPr/>
        </p:nvPicPr>
        <p:blipFill>
          <a:blip r:embed="rId5" r:link="rId6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7055" y="3501329"/>
            <a:ext cx="1478110" cy="125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E:\莫成程\2017\同步\化学\人教 选修3\PPT\做PPT的Word\87C.tif"/>
          <p:cNvPicPr>
            <a:picLocks noChangeAspect="1" noChangeArrowheads="1"/>
          </p:cNvPicPr>
          <p:nvPr/>
        </p:nvPicPr>
        <p:blipFill>
          <a:blip r:embed="rId7" r:link="rId8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5586" y="5085978"/>
            <a:ext cx="1221048" cy="115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1337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696139"/>
              </p:ext>
            </p:extLst>
          </p:nvPr>
        </p:nvGraphicFramePr>
        <p:xfrm>
          <a:off x="1486694" y="765498"/>
          <a:ext cx="8568952" cy="5472608"/>
        </p:xfrm>
        <a:graphic>
          <a:graphicData uri="http://schemas.openxmlformats.org/drawingml/2006/table">
            <a:tbl>
              <a:tblPr/>
              <a:tblGrid>
                <a:gridCol w="1368152"/>
                <a:gridCol w="2592288"/>
                <a:gridCol w="1872208"/>
                <a:gridCol w="2736304"/>
              </a:tblGrid>
              <a:tr h="1800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SO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平面三角形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三角锥形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sp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正四面体形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390" name="Picture 6" descr="E:\莫成程\2017\同步\化学\人教 选修3\PPT\做PPT的Word\87D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3008" y="909514"/>
            <a:ext cx="1723644" cy="15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E:\莫成程\2017\同步\化学\人教 选修3\PPT\做PPT的Word\87E.tif"/>
          <p:cNvPicPr>
            <a:picLocks noChangeAspect="1" noChangeArrowheads="1"/>
          </p:cNvPicPr>
          <p:nvPr/>
        </p:nvPicPr>
        <p:blipFill>
          <a:blip r:embed="rId6" r:link="rId7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4453" y="2700189"/>
            <a:ext cx="1503604" cy="15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E:\莫成程\2017\同步\化学\人教 选修3\PPT\做PPT的Word\87F.tif"/>
          <p:cNvPicPr>
            <a:picLocks noChangeAspect="1" noChangeArrowheads="1"/>
          </p:cNvPicPr>
          <p:nvPr/>
        </p:nvPicPr>
        <p:blipFill>
          <a:blip r:embed="rId8" r:link="rId9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304" y="4509914"/>
            <a:ext cx="1576952" cy="154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4148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65355" y="3014296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达标检测</a:t>
            </a:r>
            <a:endParaRPr lang="zh-CN" altLang="zh-CN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4281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294560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下列关于原子轨道的说法正确的是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凡是中心原子采取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杂化轨道成键的分子其立体构型都是正四面体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杂化轨道是由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混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合起来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而形成的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杂化轨道是由同一个原子中能量相近的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轨道混合起来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的一组能量相近的新轨道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型的共价化合物，其中心原子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均采用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杂化轨道成键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34566" y="288684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71894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321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16534" y="516911"/>
            <a:ext cx="1094132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中心原子采取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杂化，轨道形状是正四面体，但如果中心原子还有孤电子对，分子的立体构型则不是正四面体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原子的一个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轨道与三个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轨道杂化而成的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型的共价化合物，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原子可能采取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71894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6119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238855" y="2944902"/>
            <a:ext cx="57127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39008" y="4293890"/>
            <a:ext cx="57123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475" y="-12701"/>
            <a:ext cx="2733675" cy="4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25475" y="11510"/>
            <a:ext cx="2733675" cy="400110"/>
          </a:xfrm>
          <a:prstGeom prst="rect">
            <a:avLst/>
          </a:prstGeom>
          <a:solidFill>
            <a:srgbClr val="00CCFF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3224778" y="2421682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新知导学 </a:t>
            </a:r>
            <a:r>
              <a:rPr lang="en-US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新知探究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点点落实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3224778" y="3770670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达标检测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当堂检测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巩固反馈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13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5790"/>
          <a:stretch/>
        </p:blipFill>
        <p:spPr bwMode="auto">
          <a:xfrm>
            <a:off x="6579649" y="2674687"/>
            <a:ext cx="5081114" cy="1115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406574" y="54947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能正确表示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中碳原子的成键方式的示意图为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7793"/>
          <a:stretch/>
        </p:blipFill>
        <p:spPr bwMode="auto">
          <a:xfrm>
            <a:off x="541065" y="1476053"/>
            <a:ext cx="5081114" cy="102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241" b="55460"/>
          <a:stretch/>
        </p:blipFill>
        <p:spPr bwMode="auto">
          <a:xfrm>
            <a:off x="6579649" y="1517895"/>
            <a:ext cx="5081114" cy="981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394" b="28619"/>
          <a:stretch/>
        </p:blipFill>
        <p:spPr bwMode="auto">
          <a:xfrm>
            <a:off x="541065" y="2684933"/>
            <a:ext cx="5081114" cy="11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6455246" y="264496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396807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碳原子的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个等性的杂化轨道，因此碳原子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个价电子分占在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杂化轨道上，且自旋状态相同。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71894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75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7" grpId="0"/>
      <p:bldP spid="17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549474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原子轨道的杂化不但出现在分子中，原子团中同样存在原子轨道的杂化。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原子的杂化方式为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A.sp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B.sp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C.sp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无法判断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95106" y="1864043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18042197"/>
              </p:ext>
            </p:extLst>
          </p:nvPr>
        </p:nvGraphicFramePr>
        <p:xfrm>
          <a:off x="1973337" y="1341562"/>
          <a:ext cx="996950" cy="685800"/>
        </p:xfrm>
        <a:graphic>
          <a:graphicData uri="http://schemas.openxmlformats.org/presentationml/2006/ole">
            <p:oleObj spid="_x0000_s18449" name="文档" r:id="rId8" imgW="997601" imgH="685800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406574" y="2591851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原子的孤电子对数为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，与其相连的原子数为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，所以根据杂化轨道理论可推知中心原子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的杂化方式为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杂化，立体构型为正四面体形，类似于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1010776"/>
              </p:ext>
            </p:extLst>
          </p:nvPr>
        </p:nvGraphicFramePr>
        <p:xfrm>
          <a:off x="2001912" y="2732047"/>
          <a:ext cx="996950" cy="685800"/>
        </p:xfrm>
        <a:graphic>
          <a:graphicData uri="http://schemas.openxmlformats.org/presentationml/2006/ole">
            <p:oleObj spid="_x0000_s18450" name="文档" r:id="rId9" imgW="997601" imgH="685800" progId="">
              <p:embed/>
            </p:oleObj>
          </a:graphicData>
        </a:graphic>
      </p:graphicFrame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71894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554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3" grpId="0"/>
      <p:bldP spid="1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405458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分子中，分子的立体构型为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原子采用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杂化，那么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的键角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180°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4566" y="235693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3033709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VSEPR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模型为平面三角形，从理论上讲其键角应为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，但是由于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原子有一对孤电子对，对其他的两个化学键存在排斥作用，因此分子中的键角要小于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71894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6930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1" grpId="0"/>
      <p:bldP spid="11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795767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宋体"/>
                <a:ea typeface="华文细黑"/>
                <a:cs typeface="Courier New"/>
              </a:rPr>
              <a:t>	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中，羰基碳原子与甲基碳原子成键时所采取的杂化方式分别为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杂化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B.sp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杂化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8562" y="270971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7423" y="333450"/>
            <a:ext cx="2340562" cy="1078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406574" y="346401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羰基上的碳原子共形成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杂化，两侧甲基中的碳原子共形成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71894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32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3" grpId="0"/>
      <p:bldP spid="1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524834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6.			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，中心原子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杂化轨道方式与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原子成键，则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ClO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的立体构型是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立体构型是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立体构型是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立体构型是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27" name="图片 2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29684608"/>
              </p:ext>
            </p:extLst>
          </p:nvPr>
        </p:nvGraphicFramePr>
        <p:xfrm>
          <a:off x="891580" y="649800"/>
          <a:ext cx="5229225" cy="952500"/>
        </p:xfrm>
        <a:graphic>
          <a:graphicData uri="http://schemas.openxmlformats.org/presentationml/2006/ole">
            <p:oleObj spid="_x0000_s20517" name="文档" r:id="rId10" imgW="5236257" imgH="952290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6322482" y="128834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直线形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10741381" y="1283281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V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</a:t>
            </a:r>
            <a:endParaRPr lang="zh-CN" altLang="en-US" sz="28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7252898"/>
              </p:ext>
            </p:extLst>
          </p:nvPr>
        </p:nvGraphicFramePr>
        <p:xfrm>
          <a:off x="7767885" y="1302331"/>
          <a:ext cx="1063625" cy="676275"/>
        </p:xfrm>
        <a:graphic>
          <a:graphicData uri="http://schemas.openxmlformats.org/presentationml/2006/ole">
            <p:oleObj spid="_x0000_s20518" name="文档" r:id="rId11" imgW="1064054" imgH="676080" progId="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1448933"/>
              </p:ext>
            </p:extLst>
          </p:nvPr>
        </p:nvGraphicFramePr>
        <p:xfrm>
          <a:off x="554551" y="1929688"/>
          <a:ext cx="1063625" cy="676275"/>
        </p:xfrm>
        <a:graphic>
          <a:graphicData uri="http://schemas.openxmlformats.org/presentationml/2006/ole">
            <p:oleObj spid="_x0000_s20519" name="文档" r:id="rId12" imgW="1064054" imgH="676350" progId="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67131586"/>
              </p:ext>
            </p:extLst>
          </p:nvPr>
        </p:nvGraphicFramePr>
        <p:xfrm>
          <a:off x="5375126" y="1936187"/>
          <a:ext cx="1063625" cy="676275"/>
        </p:xfrm>
        <a:graphic>
          <a:graphicData uri="http://schemas.openxmlformats.org/presentationml/2006/ole">
            <p:oleObj spid="_x0000_s20520" name="文档" r:id="rId13" imgW="1064054" imgH="67635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623926" y="189298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三角锥形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71933" y="192156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正四面体形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6574" y="2469050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ClO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的组成决定其立体构型为直线形。其他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种离子的中心原子的杂化方式都为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杂化，那么从离子的组成上看其立体构型依次类似于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78625815"/>
              </p:ext>
            </p:extLst>
          </p:nvPr>
        </p:nvGraphicFramePr>
        <p:xfrm>
          <a:off x="4334183" y="3891930"/>
          <a:ext cx="901700" cy="762000"/>
        </p:xfrm>
        <a:graphic>
          <a:graphicData uri="http://schemas.openxmlformats.org/presentationml/2006/ole">
            <p:oleObj spid="_x0000_s20521" name="文档" r:id="rId14" imgW="902244" imgH="761670" progId="">
              <p:embed/>
            </p:oleObj>
          </a:graphicData>
        </a:graphic>
      </p:graphicFrame>
      <p:sp>
        <p:nvSpPr>
          <p:cNvPr id="3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71894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007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8" grpId="0"/>
      <p:bldP spid="18" grpId="1"/>
      <p:bldP spid="7" grpId="0"/>
      <p:bldP spid="7" grpId="1"/>
      <p:bldP spid="8" grpId="0"/>
      <p:bldP spid="8" grpId="1"/>
      <p:bldP spid="28" grpId="0"/>
      <p:bldP spid="28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1"/>
          <a:stretch/>
        </p:blipFill>
        <p:spPr>
          <a:xfrm>
            <a:off x="406" y="1469"/>
            <a:ext cx="12189600" cy="683938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3987002" y="5409232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chemeClr val="accent6">
                  <a:lumMod val="7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35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71767" y="3014296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新知导学</a:t>
            </a:r>
          </a:p>
        </p:txBody>
      </p:sp>
    </p:spTree>
    <p:extLst>
      <p:ext uri="{BB962C8B-B14F-4D97-AF65-F5344CB8AC3E}">
        <p14:creationId xmlns:p14="http://schemas.microsoft.com/office/powerpoint/2010/main" xmlns="" val="423642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一、杂化轨道理论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06574" y="477466"/>
            <a:ext cx="11377264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杂化轨道及其理论要点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阅读教材内容，并讨论甲烷分子中四个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键的键能、键长，为什么都完全相同？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2421682"/>
            <a:ext cx="11377264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在形成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分子时，碳原子的一个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2s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轨道和三个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2p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轨道发生混杂，形成四个能量相等的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杂化轨道。四个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杂化轨道分别与四个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原子的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1s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轨道重叠成键形成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分子，所以四个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C—H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键是等同的。可表示为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026" name="Picture 2" descr="8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1778" y="4526656"/>
            <a:ext cx="6986857" cy="138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0843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59762" y="278993"/>
            <a:ext cx="1173057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由以上分析可知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在外界条件影响下，原子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内部能量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的原子轨道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过程叫做原子轨道的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杂化，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新的原子轨道，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叫做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，简称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轨道杂化的过程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杂化轨道理论要点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原子在成键时，同一原子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原子轨道可重新组合成杂化轨道。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参与杂化的原子轨道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数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的杂化轨道数。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杂化改变了原子轨道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杂化使原子的成键能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力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94008" y="10344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相近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43478" y="1044005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重新组合形成一组新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5851" y="16295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轨道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71718" y="167227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重新组合后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918472" y="167227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杂化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5041" y="232098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原子轨道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26854" y="228719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杂化轨道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71941" y="29257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激发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杂化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轨道重叠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25347" y="422188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能量相近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22998" y="48699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等于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22998" y="55088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形状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00092" y="55094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方向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156229" y="55028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增加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5872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11742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杂化轨道类型和立体构型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——BeCl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分子的形成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BeCl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分子的形成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050" name="Picture 2" descr="8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4334" y="2133650"/>
            <a:ext cx="6645720" cy="1903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06574" y="404120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杂化后的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杂化轨道分别与氯原子的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轨道发生重叠，形成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键，构成直线形的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BeCl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051" name="Picture 3" descr="8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5670" y="5453218"/>
            <a:ext cx="6623048" cy="1288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61815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6574" y="837506"/>
            <a:ext cx="11161240" cy="305311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杂化：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轨道和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轨道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杂化而得。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杂化轨道间的夹角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，呈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BeCl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杂化后，未参与杂化的两个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轨道可以用于形成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键，如乙炔分子中的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键的形成。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29381" y="1000572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一个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8827" y="98152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一个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4666" y="1754446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180°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1492" y="173017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直线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7885881" y="6256114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943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碳原子sp的杂化与乙炔的结构.swf"/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845148" y="242051"/>
            <a:ext cx="8498530" cy="637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0224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5950</TotalTime>
  <Words>2096</Words>
  <Application>Microsoft Office PowerPoint</Application>
  <PresentationFormat>自定义</PresentationFormat>
  <Paragraphs>378</Paragraphs>
  <Slides>35</Slides>
  <Notes>18</Notes>
  <HiddenSlides>4</HiddenSlides>
  <MMClips>3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7_Office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2014-11-27T01:03:00Z</dcterms:created>
  <dcterms:modified xsi:type="dcterms:W3CDTF">2017-10-13T12:38:40Z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