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6"/>
  </p:notesMasterIdLst>
  <p:handoutMasterIdLst>
    <p:handoutMasterId r:id="rId47"/>
  </p:handoutMasterIdLst>
  <p:sldIdLst>
    <p:sldId id="672" r:id="rId2"/>
    <p:sldId id="1136" r:id="rId3"/>
    <p:sldId id="1143" r:id="rId4"/>
    <p:sldId id="1142" r:id="rId5"/>
    <p:sldId id="1186" r:id="rId6"/>
    <p:sldId id="1144" r:id="rId7"/>
    <p:sldId id="1145" r:id="rId8"/>
    <p:sldId id="1203" r:id="rId9"/>
    <p:sldId id="1146" r:id="rId10"/>
    <p:sldId id="1188" r:id="rId11"/>
    <p:sldId id="1155" r:id="rId12"/>
    <p:sldId id="1157" r:id="rId13"/>
    <p:sldId id="1158" r:id="rId14"/>
    <p:sldId id="1160" r:id="rId15"/>
    <p:sldId id="1113" r:id="rId16"/>
    <p:sldId id="1170" r:id="rId17"/>
    <p:sldId id="1171" r:id="rId18"/>
    <p:sldId id="1204" r:id="rId19"/>
    <p:sldId id="1189" r:id="rId20"/>
    <p:sldId id="1190" r:id="rId21"/>
    <p:sldId id="1191" r:id="rId22"/>
    <p:sldId id="1205" r:id="rId23"/>
    <p:sldId id="1164" r:id="rId24"/>
    <p:sldId id="1192" r:id="rId25"/>
    <p:sldId id="1193" r:id="rId26"/>
    <p:sldId id="1206" r:id="rId27"/>
    <p:sldId id="1173" r:id="rId28"/>
    <p:sldId id="1174" r:id="rId29"/>
    <p:sldId id="1194" r:id="rId30"/>
    <p:sldId id="1195" r:id="rId31"/>
    <p:sldId id="1176" r:id="rId32"/>
    <p:sldId id="1140" r:id="rId33"/>
    <p:sldId id="1187" r:id="rId34"/>
    <p:sldId id="1182" r:id="rId35"/>
    <p:sldId id="1183" r:id="rId36"/>
    <p:sldId id="1196" r:id="rId37"/>
    <p:sldId id="1184" r:id="rId38"/>
    <p:sldId id="1197" r:id="rId39"/>
    <p:sldId id="1185" r:id="rId40"/>
    <p:sldId id="1199" r:id="rId41"/>
    <p:sldId id="1200" r:id="rId42"/>
    <p:sldId id="1201" r:id="rId43"/>
    <p:sldId id="1202" r:id="rId44"/>
    <p:sldId id="1141" r:id="rId45"/>
  </p:sldIdLst>
  <p:sldSz cx="12190413" cy="6859588"/>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1">
          <p15:clr>
            <a:srgbClr val="A4A3A4"/>
          </p15:clr>
        </p15:guide>
        <p15:guide id="2" pos="384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CC"/>
    <a:srgbClr val="9CFCD7"/>
    <a:srgbClr val="00CCFF"/>
    <a:srgbClr val="B4C7E7"/>
    <a:srgbClr val="FFD966"/>
    <a:srgbClr val="F3EFE5"/>
    <a:srgbClr val="FF9900"/>
    <a:srgbClr val="9BBD59"/>
    <a:srgbClr val="7BC14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31" autoAdjust="0"/>
    <p:restoredTop sz="81395" autoAdjust="0"/>
  </p:normalViewPr>
  <p:slideViewPr>
    <p:cSldViewPr>
      <p:cViewPr>
        <p:scale>
          <a:sx n="75" d="100"/>
          <a:sy n="75" d="100"/>
        </p:scale>
        <p:origin x="-1140" y="-390"/>
      </p:cViewPr>
      <p:guideLst>
        <p:guide orient="horz" pos="2161"/>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0" d="100"/>
          <a:sy n="70" d="100"/>
        </p:scale>
        <p:origin x="3240" y="7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image" Target="../media/image19.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image" Target="../media/image22.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image" Target="../media/image27.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image" Target="../media/image3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pPr/>
              <a:t>2017/10/13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pPr/>
              <a:t>‹#›</a:t>
            </a:fld>
            <a:endParaRPr lang="zh-CN" altLang="en-US"/>
          </a:p>
        </p:txBody>
      </p:sp>
    </p:spTree>
    <p:extLst>
      <p:ext uri="{BB962C8B-B14F-4D97-AF65-F5344CB8AC3E}">
        <p14:creationId xmlns:p14="http://schemas.microsoft.com/office/powerpoint/2010/main" xmlns="" val="7381113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pPr/>
              <a:t>2017/10/13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pPr/>
              <a:t>‹#›</a:t>
            </a:fld>
            <a:endParaRPr lang="zh-CN" altLang="en-US"/>
          </a:p>
        </p:txBody>
      </p:sp>
    </p:spTree>
    <p:extLst>
      <p:ext uri="{BB962C8B-B14F-4D97-AF65-F5344CB8AC3E}">
        <p14:creationId xmlns:p14="http://schemas.microsoft.com/office/powerpoint/2010/main" xmlns="" val="2725096833"/>
      </p:ext>
    </p:extLst>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a:t>
            </a:fld>
            <a:endParaRPr lang="zh-CN" altLang="en-US"/>
          </a:p>
        </p:txBody>
      </p:sp>
    </p:spTree>
    <p:extLst>
      <p:ext uri="{BB962C8B-B14F-4D97-AF65-F5344CB8AC3E}">
        <p14:creationId xmlns:p14="http://schemas.microsoft.com/office/powerpoint/2010/main" xmlns="" val="11835622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10</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11</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12</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13</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14</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2</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5</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6</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7</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8</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9</a:t>
            </a:fld>
            <a:endParaRPr lang="zh-CN" altLang="en-US"/>
          </a:p>
        </p:txBody>
      </p:sp>
    </p:spTree>
    <p:extLst>
      <p:ext uri="{BB962C8B-B14F-4D97-AF65-F5344CB8AC3E}">
        <p14:creationId xmlns:p14="http://schemas.microsoft.com/office/powerpoint/2010/main" xmlns="" val="22347590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标题幻灯片">
    <p:bg>
      <p:bgPr>
        <a:solidFill>
          <a:srgbClr val="F3EFE5"/>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2" r:id="rId2"/>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ideo" Target="file:///I:\10.13\&#20154;&#25945;&#29256;&#39640;&#20013;&#21270;&#23398;&#36873;&#20462;3&#35838;&#20214;&#31532;&#19977;&#31456;\&#31532;&#19977;&#31456;%20&#31532;&#19977;&#33410;\&#37329;&#23646;&#30340;&#22534;&#31215;&#24335;&#8212;&#38078;&#22411;.swf"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ideo" Target="file:///I:\10.13\&#20154;&#25945;&#29256;&#39640;&#20013;&#21270;&#23398;&#36873;&#20462;3&#35838;&#20214;&#31532;&#19977;&#31456;\&#31532;&#19977;&#31456;%20&#31532;&#19977;&#33410;\&#37329;&#23646;&#30340;&#20004;&#31181;&#26368;&#23494;&#22534;&#31215;.swf"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file:///E:\&#33707;&#25104;&#31243;\2017\&#21516;&#27493;\&#21270;&#23398;\&#20154;&#25945;%20&#36873;&#20462;3\PPT\&#20570;PPT&#30340;Word\151.tif" TargetMode="External"/><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file:///E:\&#33707;&#25104;&#31243;\2017\&#21516;&#27493;\&#21270;&#23398;\&#20154;&#25945;%20&#36873;&#20462;3\PPT\&#20570;PPT&#30340;Word\153.tif" TargetMode="Externa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image" Target="file:///E:\&#33707;&#25104;&#31243;\2017\&#21516;&#27493;\&#21270;&#23398;\&#20154;&#25945;%20&#36873;&#20462;3\PPT\&#20570;PPT&#30340;Word\R28.tif" TargetMode="External"/><Relationship Id="rId7" Type="http://schemas.openxmlformats.org/officeDocument/2006/relationships/slide" Target="slide26.xml"/><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file:///E:\&#33707;&#25104;&#31243;\2017\&#21516;&#27493;\&#21270;&#23398;\&#20154;&#25945;%20&#36873;&#20462;3\PPT\&#20570;PPT&#30340;Word\155.tif" TargetMode="External"/><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ideo" Target="file:///I:\10.13\&#20154;&#25945;&#29256;&#39640;&#20013;&#21270;&#23398;&#36873;&#20462;3&#35838;&#20214;&#31532;&#19977;&#31456;\&#31532;&#19977;&#31456;%20&#31532;&#19977;&#33410;\&#37329;&#23646;&#26230;&#20307;&#22235;&#31181;&#22534;&#31215;&#27169;&#22411;&#23545;&#27604;.swf"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package" Target="../embeddings/Microsoft_Word___22.docx"/><Relationship Id="rId4" Type="http://schemas.openxmlformats.org/officeDocument/2006/relationships/package" Target="../embeddings/Microsoft_Word___11.docx"/></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package" Target="../embeddings/Microsoft_Word___55.docx"/><Relationship Id="rId5" Type="http://schemas.openxmlformats.org/officeDocument/2006/relationships/package" Target="../embeddings/Microsoft_Word___44.docx"/><Relationship Id="rId4" Type="http://schemas.openxmlformats.org/officeDocument/2006/relationships/package" Target="../embeddings/Microsoft_Word___33.docx"/></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slide" Target="slide32.xml"/><Relationship Id="rId4" Type="http://schemas.openxmlformats.org/officeDocument/2006/relationships/slide" Target="slide4.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package" Target="../embeddings/Microsoft_Word___77.docx"/><Relationship Id="rId4" Type="http://schemas.openxmlformats.org/officeDocument/2006/relationships/package" Target="../embeddings/Microsoft_Word___66.docx"/></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slide" Target="slide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Layout" Target="../slideLayouts/slideLayout2.xml"/><Relationship Id="rId6" Type="http://schemas.openxmlformats.org/officeDocument/2006/relationships/slide" Target="slide39.xml"/><Relationship Id="rId5" Type="http://schemas.openxmlformats.org/officeDocument/2006/relationships/slide" Target="slide37.xml"/><Relationship Id="rId4" Type="http://schemas.openxmlformats.org/officeDocument/2006/relationships/slide" Target="slide35.xml"/></Relationships>
</file>

<file path=ppt/slides/_rels/slide34.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Layout" Target="../slideLayouts/slideLayout2.xml"/><Relationship Id="rId6" Type="http://schemas.openxmlformats.org/officeDocument/2006/relationships/slide" Target="slide39.xml"/><Relationship Id="rId5" Type="http://schemas.openxmlformats.org/officeDocument/2006/relationships/slide" Target="slide37.xml"/><Relationship Id="rId4" Type="http://schemas.openxmlformats.org/officeDocument/2006/relationships/slide" Target="slide35.xml"/></Relationships>
</file>

<file path=ppt/slides/_rels/slide35.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slide" Target="slide36.xml"/><Relationship Id="rId2" Type="http://schemas.openxmlformats.org/officeDocument/2006/relationships/slide" Target="slide33.xml"/><Relationship Id="rId1" Type="http://schemas.openxmlformats.org/officeDocument/2006/relationships/slideLayout" Target="../slideLayouts/slideLayout2.xml"/><Relationship Id="rId6" Type="http://schemas.openxmlformats.org/officeDocument/2006/relationships/slide" Target="slide39.xml"/><Relationship Id="rId5" Type="http://schemas.openxmlformats.org/officeDocument/2006/relationships/slide" Target="slide37.xml"/><Relationship Id="rId4" Type="http://schemas.openxmlformats.org/officeDocument/2006/relationships/slide" Target="slide35.xml"/></Relationships>
</file>

<file path=ppt/slides/_rels/slide36.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Layout" Target="../slideLayouts/slideLayout2.xml"/><Relationship Id="rId6" Type="http://schemas.openxmlformats.org/officeDocument/2006/relationships/slide" Target="slide39.xml"/><Relationship Id="rId5" Type="http://schemas.openxmlformats.org/officeDocument/2006/relationships/slide" Target="slide37.xml"/><Relationship Id="rId4" Type="http://schemas.openxmlformats.org/officeDocument/2006/relationships/slide" Target="slide35.xml"/></Relationships>
</file>

<file path=ppt/slides/_rels/slide37.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slide" Target="slide33.xml"/><Relationship Id="rId7" Type="http://schemas.openxmlformats.org/officeDocument/2006/relationships/slide" Target="slide39.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slide" Target="slide37.xml"/><Relationship Id="rId5" Type="http://schemas.openxmlformats.org/officeDocument/2006/relationships/slide" Target="slide35.xml"/><Relationship Id="rId10" Type="http://schemas.openxmlformats.org/officeDocument/2006/relationships/package" Target="../embeddings/Microsoft_Word___99.docx"/><Relationship Id="rId4" Type="http://schemas.openxmlformats.org/officeDocument/2006/relationships/slide" Target="slide34.xml"/><Relationship Id="rId9" Type="http://schemas.openxmlformats.org/officeDocument/2006/relationships/package" Target="../embeddings/Microsoft_Word___88.docx"/></Relationships>
</file>

<file path=ppt/slides/_rels/slide3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slide" Target="slide33.xml"/><Relationship Id="rId7" Type="http://schemas.openxmlformats.org/officeDocument/2006/relationships/slide" Target="slide39.xml"/><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slide" Target="slide37.xml"/><Relationship Id="rId11" Type="http://schemas.openxmlformats.org/officeDocument/2006/relationships/package" Target="../embeddings/Microsoft_Word___1212.docx"/><Relationship Id="rId5" Type="http://schemas.openxmlformats.org/officeDocument/2006/relationships/slide" Target="slide35.xml"/><Relationship Id="rId10" Type="http://schemas.openxmlformats.org/officeDocument/2006/relationships/package" Target="../embeddings/Microsoft_Word___1111.docx"/><Relationship Id="rId4" Type="http://schemas.openxmlformats.org/officeDocument/2006/relationships/slide" Target="slide34.xml"/><Relationship Id="rId9" Type="http://schemas.openxmlformats.org/officeDocument/2006/relationships/package" Target="../embeddings/Microsoft_Word___1010.docx"/></Relationships>
</file>

<file path=ppt/slides/_rels/slide39.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slide" Target="slide34.xml"/><Relationship Id="rId7" Type="http://schemas.openxmlformats.org/officeDocument/2006/relationships/slide" Target="slide40.xml"/><Relationship Id="rId2" Type="http://schemas.openxmlformats.org/officeDocument/2006/relationships/slide" Target="slide33.xml"/><Relationship Id="rId1" Type="http://schemas.openxmlformats.org/officeDocument/2006/relationships/slideLayout" Target="../slideLayouts/slideLayout2.xml"/><Relationship Id="rId6" Type="http://schemas.openxmlformats.org/officeDocument/2006/relationships/slide" Target="slide39.xml"/><Relationship Id="rId11" Type="http://schemas.openxmlformats.org/officeDocument/2006/relationships/image" Target="../media/image36.png"/><Relationship Id="rId5" Type="http://schemas.openxmlformats.org/officeDocument/2006/relationships/slide" Target="slide37.xml"/><Relationship Id="rId10" Type="http://schemas.openxmlformats.org/officeDocument/2006/relationships/image" Target="../media/image35.png"/><Relationship Id="rId4" Type="http://schemas.openxmlformats.org/officeDocument/2006/relationships/slide" Target="slide35.xml"/><Relationship Id="rId9" Type="http://schemas.openxmlformats.org/officeDocument/2006/relationships/image" Target="../media/image3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Layout" Target="../slideLayouts/slideLayout2.xml"/><Relationship Id="rId6" Type="http://schemas.openxmlformats.org/officeDocument/2006/relationships/slide" Target="slide39.xml"/><Relationship Id="rId5" Type="http://schemas.openxmlformats.org/officeDocument/2006/relationships/slide" Target="slide37.xml"/><Relationship Id="rId4" Type="http://schemas.openxmlformats.org/officeDocument/2006/relationships/slide" Target="slide35.xml"/></Relationships>
</file>

<file path=ppt/slides/_rels/slide41.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image" Target="../media/image33.png"/><Relationship Id="rId2" Type="http://schemas.openxmlformats.org/officeDocument/2006/relationships/slide" Target="slide33.xml"/><Relationship Id="rId1" Type="http://schemas.openxmlformats.org/officeDocument/2006/relationships/slideLayout" Target="../slideLayouts/slideLayout2.xml"/><Relationship Id="rId6" Type="http://schemas.openxmlformats.org/officeDocument/2006/relationships/slide" Target="slide39.xml"/><Relationship Id="rId5" Type="http://schemas.openxmlformats.org/officeDocument/2006/relationships/slide" Target="slide37.xml"/><Relationship Id="rId4" Type="http://schemas.openxmlformats.org/officeDocument/2006/relationships/slide" Target="slide35.xml"/></Relationships>
</file>

<file path=ppt/slides/_rels/slide42.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slide" Target="slide34.xml"/><Relationship Id="rId7" Type="http://schemas.openxmlformats.org/officeDocument/2006/relationships/image" Target="../media/image34.png"/><Relationship Id="rId2" Type="http://schemas.openxmlformats.org/officeDocument/2006/relationships/slide" Target="slide33.xml"/><Relationship Id="rId1" Type="http://schemas.openxmlformats.org/officeDocument/2006/relationships/slideLayout" Target="../slideLayouts/slideLayout2.xml"/><Relationship Id="rId6" Type="http://schemas.openxmlformats.org/officeDocument/2006/relationships/slide" Target="slide39.xml"/><Relationship Id="rId5" Type="http://schemas.openxmlformats.org/officeDocument/2006/relationships/slide" Target="slide37.xml"/><Relationship Id="rId4" Type="http://schemas.openxmlformats.org/officeDocument/2006/relationships/slide" Target="slide35.xml"/></Relationships>
</file>

<file path=ppt/slides/_rels/slide4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slide" Target="slide33.xml"/><Relationship Id="rId7" Type="http://schemas.openxmlformats.org/officeDocument/2006/relationships/slide" Target="slide39.xml"/><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slide" Target="slide37.xml"/><Relationship Id="rId11" Type="http://schemas.openxmlformats.org/officeDocument/2006/relationships/image" Target="../media/image26.png"/><Relationship Id="rId5" Type="http://schemas.openxmlformats.org/officeDocument/2006/relationships/slide" Target="slide35.xml"/><Relationship Id="rId10" Type="http://schemas.openxmlformats.org/officeDocument/2006/relationships/slide" Target="slide3.xml"/><Relationship Id="rId4" Type="http://schemas.openxmlformats.org/officeDocument/2006/relationships/slide" Target="slide34.xml"/><Relationship Id="rId9" Type="http://schemas.openxmlformats.org/officeDocument/2006/relationships/package" Target="../embeddings/Microsoft_Word___1313.docx"/></Relationships>
</file>

<file path=ppt/slides/_rels/slide4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ideo" Target="file:///I:\10.13\&#20154;&#25945;&#29256;&#39640;&#20013;&#21270;&#23398;&#36873;&#20462;3&#35838;&#20214;&#31532;&#19977;&#31456;\&#31532;&#19977;&#31456;%20&#31532;&#19977;&#33410;\&#38108;&#26230;&#20307;.swf" TargetMode="Externa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xmlns="" val="0"/>
              </a:ext>
            </a:extLst>
          </a:blip>
          <a:srcRect t="12502" b="13166"/>
          <a:stretch/>
        </p:blipFill>
        <p:spPr>
          <a:xfrm>
            <a:off x="-2462" y="0"/>
            <a:ext cx="12195339" cy="6798766"/>
          </a:xfrm>
          <a:prstGeom prst="rect">
            <a:avLst/>
          </a:prstGeom>
        </p:spPr>
      </p:pic>
      <p:grpSp>
        <p:nvGrpSpPr>
          <p:cNvPr id="7" name="组合 6"/>
          <p:cNvGrpSpPr/>
          <p:nvPr/>
        </p:nvGrpSpPr>
        <p:grpSpPr>
          <a:xfrm>
            <a:off x="-794" y="5506767"/>
            <a:ext cx="12192000" cy="1375395"/>
            <a:chOff x="-1524000" y="2705990"/>
            <a:chExt cx="12192000" cy="1375395"/>
          </a:xfrm>
        </p:grpSpPr>
        <p:cxnSp>
          <p:nvCxnSpPr>
            <p:cNvPr id="8" name="直接连接符 7"/>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524000" y="2705990"/>
              <a:ext cx="12192000" cy="1375395"/>
              <a:chOff x="-1524000" y="2705990"/>
              <a:chExt cx="12192000" cy="1375395"/>
            </a:xfrm>
          </p:grpSpPr>
          <p:sp>
            <p:nvSpPr>
              <p:cNvPr id="10" name="矩形 9"/>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标题 2"/>
          <p:cNvSpPr txBox="1">
            <a:spLocks/>
          </p:cNvSpPr>
          <p:nvPr/>
        </p:nvSpPr>
        <p:spPr>
          <a:xfrm>
            <a:off x="3017750" y="6114856"/>
            <a:ext cx="7974000" cy="683910"/>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tabLst>
                <a:tab pos="2250440" algn="l"/>
              </a:tabLst>
            </a:pPr>
            <a:r>
              <a:rPr lang="zh-CN" altLang="en-US" sz="3800" b="1" kern="100" dirty="0" smtClean="0">
                <a:solidFill>
                  <a:schemeClr val="bg2">
                    <a:lumMod val="25000"/>
                  </a:schemeClr>
                </a:solidFill>
                <a:latin typeface="+mn-lt"/>
                <a:ea typeface="微软雅黑" pitchFamily="34" charset="-122"/>
                <a:cs typeface="Times New Roman"/>
              </a:rPr>
              <a:t>第三节</a:t>
            </a:r>
            <a:r>
              <a:rPr lang="zh-CN" altLang="en-US" sz="3800" b="1" kern="100">
                <a:solidFill>
                  <a:schemeClr val="bg2">
                    <a:lumMod val="25000"/>
                  </a:schemeClr>
                </a:solidFill>
                <a:latin typeface="+mn-lt"/>
                <a:ea typeface="微软雅黑" pitchFamily="34" charset="-122"/>
                <a:cs typeface="Times New Roman"/>
              </a:rPr>
              <a:t>　</a:t>
            </a:r>
            <a:r>
              <a:rPr lang="zh-CN" altLang="zh-CN" sz="3800" b="1" kern="100" smtClean="0">
                <a:solidFill>
                  <a:schemeClr val="bg2">
                    <a:lumMod val="25000"/>
                  </a:schemeClr>
                </a:solidFill>
                <a:latin typeface="+mn-lt"/>
                <a:ea typeface="微软雅黑" pitchFamily="34" charset="-122"/>
                <a:cs typeface="Times New Roman"/>
              </a:rPr>
              <a:t>金属</a:t>
            </a:r>
            <a:r>
              <a:rPr lang="zh-CN" altLang="zh-CN" sz="3800" b="1" kern="100" dirty="0">
                <a:solidFill>
                  <a:schemeClr val="bg2">
                    <a:lumMod val="25000"/>
                  </a:schemeClr>
                </a:solidFill>
                <a:latin typeface="+mn-lt"/>
                <a:ea typeface="微软雅黑" pitchFamily="34" charset="-122"/>
                <a:cs typeface="Times New Roman"/>
              </a:rPr>
              <a:t>晶体</a:t>
            </a:r>
            <a:endParaRPr lang="zh-CN" altLang="en-US" sz="3800" b="1" kern="100" dirty="0">
              <a:solidFill>
                <a:schemeClr val="bg2">
                  <a:lumMod val="25000"/>
                </a:schemeClr>
              </a:solidFill>
              <a:latin typeface="+mn-lt"/>
              <a:ea typeface="微软雅黑" pitchFamily="34" charset="-122"/>
              <a:cs typeface="Times New Roman"/>
            </a:endParaRPr>
          </a:p>
        </p:txBody>
      </p:sp>
      <p:sp>
        <p:nvSpPr>
          <p:cNvPr id="18" name="副标题 3"/>
          <p:cNvSpPr txBox="1">
            <a:spLocks/>
          </p:cNvSpPr>
          <p:nvPr/>
        </p:nvSpPr>
        <p:spPr>
          <a:xfrm>
            <a:off x="3017750" y="5588963"/>
            <a:ext cx="5885606" cy="504056"/>
          </a:xfrm>
          <a:prstGeom prst="rect">
            <a:avLst/>
          </a:prstGeom>
        </p:spPr>
        <p:txBody>
          <a:bodyPr anchor="ctr">
            <a:noAutofit/>
          </a:bodyPr>
          <a:lst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0">
              <a:buNone/>
            </a:pPr>
            <a:r>
              <a:rPr lang="zh-CN" altLang="en-US" sz="2400" dirty="0" smtClean="0">
                <a:solidFill>
                  <a:schemeClr val="bg2">
                    <a:lumMod val="25000"/>
                  </a:schemeClr>
                </a:solidFill>
                <a:latin typeface="+mj-ea"/>
                <a:ea typeface="+mj-ea"/>
              </a:rPr>
              <a:t>第三章</a:t>
            </a:r>
            <a:r>
              <a:rPr lang="zh-CN" altLang="zh-CN" sz="2400" dirty="0">
                <a:solidFill>
                  <a:schemeClr val="bg2">
                    <a:lumMod val="25000"/>
                  </a:schemeClr>
                </a:solidFill>
                <a:latin typeface="+mj-ea"/>
                <a:ea typeface="+mj-ea"/>
              </a:rPr>
              <a:t>　</a:t>
            </a:r>
            <a:r>
              <a:rPr lang="zh-CN" altLang="en-US" sz="2400" dirty="0" smtClean="0">
                <a:solidFill>
                  <a:schemeClr val="bg2">
                    <a:lumMod val="25000"/>
                  </a:schemeClr>
                </a:solidFill>
                <a:latin typeface="+mj-ea"/>
                <a:ea typeface="+mj-ea"/>
              </a:rPr>
              <a:t>晶体结构与性质</a:t>
            </a:r>
            <a:endParaRPr lang="zh-CN" altLang="en-US" sz="2400" dirty="0">
              <a:solidFill>
                <a:schemeClr val="bg2">
                  <a:lumMod val="2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50768" y="442059"/>
            <a:ext cx="11272852"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金属晶体的熔点比较</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金属的熔点高低与金属键的强弱直接相关。金属键越强，金属的熔点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沸点</a:t>
            </a:r>
            <a:r>
              <a:rPr lang="en-US" altLang="zh-CN" sz="2800" kern="100" dirty="0" smtClean="0">
                <a:latin typeface="Times New Roman"/>
                <a:ea typeface="华文细黑"/>
                <a:cs typeface="Courier New"/>
              </a:rPr>
              <a:t>)</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硬度一般</a:t>
            </a:r>
            <a:r>
              <a:rPr lang="zh-CN" altLang="zh-CN" sz="2800" kern="100" dirty="0" smtClean="0">
                <a:latin typeface="Times New Roman"/>
                <a:ea typeface="华文细黑"/>
                <a:cs typeface="Times New Roman"/>
              </a:rPr>
              <a:t>也</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金属键的强弱主要取决于金属阳离子的半径和离子所带的电荷数。金属阳离子半径越小，</a:t>
            </a:r>
            <a:r>
              <a:rPr lang="zh-CN" altLang="zh-CN" sz="2800" kern="100" dirty="0" smtClean="0">
                <a:latin typeface="Times New Roman"/>
                <a:ea typeface="华文细黑"/>
                <a:cs typeface="Times New Roman"/>
              </a:rPr>
              <a:t>金属键</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离子所带电荷数越多，</a:t>
            </a:r>
            <a:r>
              <a:rPr lang="zh-CN" altLang="zh-CN" sz="2800" kern="100" dirty="0" smtClean="0">
                <a:latin typeface="Times New Roman"/>
                <a:ea typeface="华文细黑"/>
                <a:cs typeface="Times New Roman"/>
              </a:rPr>
              <a:t>金属键</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同周期金属单质，从左到右</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a:t>
            </a:r>
            <a:r>
              <a:rPr lang="en-US" altLang="zh-CN" sz="2800" kern="100" dirty="0">
                <a:latin typeface="Times New Roman"/>
                <a:ea typeface="华文细黑"/>
                <a:cs typeface="Courier New"/>
              </a:rPr>
              <a:t>Na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Mg</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Al)</a:t>
            </a:r>
            <a:r>
              <a:rPr lang="zh-CN" altLang="zh-CN" sz="2800" kern="100" dirty="0">
                <a:latin typeface="Times New Roman"/>
                <a:ea typeface="华文细黑"/>
                <a:cs typeface="Times New Roman"/>
              </a:rPr>
              <a:t>熔、</a:t>
            </a:r>
            <a:r>
              <a:rPr lang="zh-CN" altLang="zh-CN" sz="2800" kern="100" dirty="0" smtClean="0">
                <a:latin typeface="Times New Roman"/>
                <a:ea typeface="华文细黑"/>
                <a:cs typeface="Times New Roman"/>
              </a:rPr>
              <a:t>沸点</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同主族金属单质，从上到下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如碱金属</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熔、</a:t>
            </a:r>
            <a:r>
              <a:rPr lang="zh-CN" altLang="zh-CN" sz="2800" kern="100" dirty="0" smtClean="0">
                <a:latin typeface="Times New Roman"/>
                <a:ea typeface="华文细黑"/>
                <a:cs typeface="Times New Roman"/>
              </a:rPr>
              <a:t>沸点</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金属晶体熔点差别很大，如汞常温</a:t>
            </a:r>
            <a:r>
              <a:rPr lang="zh-CN" altLang="zh-CN" sz="2800" kern="100" dirty="0" smtClean="0">
                <a:latin typeface="Times New Roman"/>
                <a:ea typeface="华文细黑"/>
                <a:cs typeface="Times New Roman"/>
              </a:rPr>
              <a:t>为</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熔点很低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38.9 </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，而铁等金属熔点很高</a:t>
            </a:r>
            <a:r>
              <a:rPr lang="en-US" altLang="zh-CN" sz="2800" kern="100" dirty="0">
                <a:latin typeface="Times New Roman"/>
                <a:ea typeface="华文细黑"/>
                <a:cs typeface="Courier New"/>
              </a:rPr>
              <a:t>(1 535 </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2" name="矩形 1"/>
          <p:cNvSpPr/>
          <p:nvPr/>
        </p:nvSpPr>
        <p:spPr>
          <a:xfrm>
            <a:off x="1736011" y="1817043"/>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越高</a:t>
            </a:r>
            <a:endParaRPr lang="zh-CN" altLang="en-US" sz="2800" kern="100" dirty="0">
              <a:solidFill>
                <a:srgbClr val="C00000"/>
              </a:solidFill>
              <a:latin typeface="Times New Roman"/>
              <a:ea typeface="华文细黑"/>
              <a:cs typeface="Times New Roman"/>
            </a:endParaRPr>
          </a:p>
        </p:txBody>
      </p:sp>
      <p:sp>
        <p:nvSpPr>
          <p:cNvPr id="3" name="矩形 2"/>
          <p:cNvSpPr/>
          <p:nvPr/>
        </p:nvSpPr>
        <p:spPr>
          <a:xfrm>
            <a:off x="4635996" y="1852911"/>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越大</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5015086" y="3122712"/>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越强</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10684053" y="3122712"/>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越强</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9138592" y="3709631"/>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升高</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6704563" y="4365898"/>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降低</a:t>
            </a:r>
            <a:endParaRPr lang="zh-CN" altLang="en-US" sz="2800" kern="100" dirty="0">
              <a:solidFill>
                <a:srgbClr val="C00000"/>
              </a:solidFill>
              <a:latin typeface="Times New Roman"/>
              <a:ea typeface="华文细黑"/>
              <a:cs typeface="Times New Roman"/>
            </a:endParaRPr>
          </a:p>
        </p:txBody>
      </p:sp>
      <p:sp>
        <p:nvSpPr>
          <p:cNvPr id="9" name="矩形 8"/>
          <p:cNvSpPr/>
          <p:nvPr/>
        </p:nvSpPr>
        <p:spPr>
          <a:xfrm>
            <a:off x="6498064" y="5013970"/>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液体</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72447441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linds(horizontal)">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linds(horizontal)">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500"/>
                                        <p:tgtEl>
                                          <p:spTgt spid="2"/>
                                        </p:tgtEl>
                                      </p:cBhvr>
                                    </p:animEffect>
                                    <p:set>
                                      <p:cBhvr>
                                        <p:cTn id="36" dur="1" fill="hold">
                                          <p:stCondLst>
                                            <p:cond delay="499"/>
                                          </p:stCondLst>
                                        </p:cTn>
                                        <p:tgtEl>
                                          <p:spTgt spid="2"/>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3"/>
                                        </p:tgtEl>
                                      </p:cBhvr>
                                    </p:animEffect>
                                    <p:set>
                                      <p:cBhvr>
                                        <p:cTn id="39" dur="1" fill="hold">
                                          <p:stCondLst>
                                            <p:cond delay="499"/>
                                          </p:stCondLst>
                                        </p:cTn>
                                        <p:tgtEl>
                                          <p:spTgt spid="3"/>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4"/>
                                        </p:tgtEl>
                                      </p:cBhvr>
                                    </p:animEffect>
                                    <p:set>
                                      <p:cBhvr>
                                        <p:cTn id="42" dur="1" fill="hold">
                                          <p:stCondLst>
                                            <p:cond delay="499"/>
                                          </p:stCondLst>
                                        </p:cTn>
                                        <p:tgtEl>
                                          <p:spTgt spid="4"/>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5"/>
                                        </p:tgtEl>
                                      </p:cBhvr>
                                    </p:animEffect>
                                    <p:set>
                                      <p:cBhvr>
                                        <p:cTn id="45" dur="1" fill="hold">
                                          <p:stCondLst>
                                            <p:cond delay="499"/>
                                          </p:stCondLst>
                                        </p:cTn>
                                        <p:tgtEl>
                                          <p:spTgt spid="5"/>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6"/>
                                        </p:tgtEl>
                                      </p:cBhvr>
                                    </p:animEffect>
                                    <p:set>
                                      <p:cBhvr>
                                        <p:cTn id="48" dur="1" fill="hold">
                                          <p:stCondLst>
                                            <p:cond delay="499"/>
                                          </p:stCondLst>
                                        </p:cTn>
                                        <p:tgtEl>
                                          <p:spTgt spid="6"/>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7"/>
                                        </p:tgtEl>
                                      </p:cBhvr>
                                    </p:animEffect>
                                    <p:set>
                                      <p:cBhvr>
                                        <p:cTn id="51" dur="1" fill="hold">
                                          <p:stCondLst>
                                            <p:cond delay="499"/>
                                          </p:stCondLst>
                                        </p:cTn>
                                        <p:tgtEl>
                                          <p:spTgt spid="7"/>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9"/>
                                        </p:tgtEl>
                                      </p:cBhvr>
                                    </p:animEffect>
                                    <p:set>
                                      <p:cBhvr>
                                        <p:cTn id="54"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P spid="9" grpId="0"/>
      <p:bldP spid="9"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64" y="405458"/>
            <a:ext cx="2333534" cy="668428"/>
            <a:chOff x="164" y="341996"/>
            <a:chExt cx="2333534" cy="668428"/>
          </a:xfrm>
        </p:grpSpPr>
        <p:sp>
          <p:nvSpPr>
            <p:cNvPr id="14" name="五边形 13"/>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5" name="燕尾形 14"/>
            <p:cNvSpPr/>
            <p:nvPr/>
          </p:nvSpPr>
          <p:spPr>
            <a:xfrm>
              <a:off x="262558" y="501558"/>
              <a:ext cx="2037820" cy="495548"/>
            </a:xfrm>
            <a:prstGeom prst="chevron">
              <a:avLst>
                <a:gd name="adj" fmla="val 36111"/>
              </a:avLst>
            </a:prstGeom>
            <a:solidFill>
              <a:srgbClr val="7BC14A"/>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矩形 15"/>
            <p:cNvSpPr/>
            <p:nvPr/>
          </p:nvSpPr>
          <p:spPr>
            <a:xfrm>
              <a:off x="245466" y="341996"/>
              <a:ext cx="2088232" cy="668428"/>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sz="2800" b="1" kern="100" dirty="0" smtClean="0">
                  <a:solidFill>
                    <a:schemeClr val="bg1"/>
                  </a:solidFill>
                  <a:latin typeface="宋体"/>
                  <a:cs typeface="Courier New"/>
                </a:rPr>
                <a:t>归纳总结</a:t>
              </a:r>
              <a:endParaRPr lang="zh-CN" altLang="en-US" sz="2800" b="1" kern="100" dirty="0">
                <a:solidFill>
                  <a:schemeClr val="bg1"/>
                </a:solidFill>
                <a:latin typeface="宋体"/>
                <a:cs typeface="Courier New"/>
              </a:endParaRPr>
            </a:p>
          </p:txBody>
        </p:sp>
      </p:grpSp>
      <p:pic>
        <p:nvPicPr>
          <p:cNvPr id="1026" name="Picture 2" descr="W110"/>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726573" y="1413483"/>
            <a:ext cx="8737267" cy="4253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60836653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1236991"/>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下列关于金属键的叙述中，正确的是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金属键具有方向性和饱和性</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金属键是金属阳离子与自由电子间的相互作用</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金属导电是因为在外加电场作用下产生自由电子</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金属具有光泽是因为金属阳离子吸收并放出可见光</a:t>
            </a:r>
            <a:endParaRPr lang="zh-CN" altLang="zh-CN" sz="1050" kern="100" dirty="0">
              <a:effectLst/>
              <a:latin typeface="宋体"/>
              <a:cs typeface="Courier New"/>
            </a:endParaRPr>
          </a:p>
        </p:txBody>
      </p:sp>
      <p:sp>
        <p:nvSpPr>
          <p:cNvPr id="11" name="TextBox 10"/>
          <p:cNvSpPr txBox="1"/>
          <p:nvPr/>
        </p:nvSpPr>
        <p:spPr>
          <a:xfrm>
            <a:off x="319770" y="2533135"/>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grpSp>
        <p:nvGrpSpPr>
          <p:cNvPr id="9" name="组合 8"/>
          <p:cNvGrpSpPr/>
          <p:nvPr/>
        </p:nvGrpSpPr>
        <p:grpSpPr>
          <a:xfrm>
            <a:off x="164" y="405458"/>
            <a:ext cx="2333534" cy="693307"/>
            <a:chOff x="164" y="341996"/>
            <a:chExt cx="2333534" cy="693307"/>
          </a:xfrm>
        </p:grpSpPr>
        <p:sp>
          <p:nvSpPr>
            <p:cNvPr id="10" name="五边形 9"/>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燕尾形 15"/>
            <p:cNvSpPr/>
            <p:nvPr/>
          </p:nvSpPr>
          <p:spPr>
            <a:xfrm>
              <a:off x="262558" y="501558"/>
              <a:ext cx="2037820"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8" name="矩形 17"/>
            <p:cNvSpPr/>
            <p:nvPr/>
          </p:nvSpPr>
          <p:spPr>
            <a:xfrm>
              <a:off x="245466" y="341996"/>
              <a:ext cx="2088232" cy="693307"/>
            </a:xfrm>
            <a:prstGeom prst="rect">
              <a:avLst/>
            </a:prstGeom>
          </p:spPr>
          <p:txBody>
            <a:bodyPr wrap="square" lIns="121898" tIns="60948" rIns="121898" bIns="60948">
              <a:spAutoFit/>
            </a:bodyPr>
            <a:lstStyle/>
            <a:p>
              <a:pPr algn="ctr">
                <a:lnSpc>
                  <a:spcPct val="150000"/>
                </a:lnSpc>
                <a:tabLst>
                  <a:tab pos="1890395" algn="l"/>
                </a:tabLst>
                <a:defRPr/>
              </a:pPr>
              <a:r>
                <a:rPr lang="zh-CN" altLang="en-US" sz="2800" b="1" kern="100" dirty="0">
                  <a:solidFill>
                    <a:schemeClr val="bg1"/>
                  </a:solidFill>
                  <a:latin typeface="宋体"/>
                  <a:cs typeface="Courier New"/>
                </a:rPr>
                <a:t>活学活用</a:t>
              </a:r>
            </a:p>
          </p:txBody>
        </p:sp>
      </p:gr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5" name="TextBox 14">
            <a:hlinkClick r:id="rId3"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Tree>
    <p:extLst>
      <p:ext uri="{BB962C8B-B14F-4D97-AF65-F5344CB8AC3E}">
        <p14:creationId xmlns:p14="http://schemas.microsoft.com/office/powerpoint/2010/main" xmlns="" val="393150853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11" grpId="0"/>
      <p:bldP spid="11" grpId="1"/>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406574" y="837506"/>
            <a:ext cx="11161240" cy="32721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金属键无方向性和饱和性，</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错误</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金属</a:t>
            </a:r>
            <a:r>
              <a:rPr lang="zh-CN" altLang="zh-CN" sz="2800" kern="100" dirty="0">
                <a:latin typeface="Times New Roman"/>
                <a:ea typeface="华文细黑"/>
                <a:cs typeface="Times New Roman"/>
              </a:rPr>
              <a:t>晶体由金属阳离子和自由电子构成，在外加电场作用下自由电子定向移动即导电，</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错误</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金属</a:t>
            </a:r>
            <a:r>
              <a:rPr lang="zh-CN" altLang="zh-CN" sz="2800" kern="100" dirty="0">
                <a:latin typeface="Times New Roman"/>
                <a:ea typeface="华文细黑"/>
                <a:cs typeface="Times New Roman"/>
              </a:rPr>
              <a:t>具有金属光泽是因为自由电子对可见光的选择性吸收和反射，使得金属晶体具有金属光泽和一定颜色，</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错误。</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55183879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blinds(horizontal)">
                                      <p:cBhvr>
                                        <p:cTn id="11" dur="750"/>
                                        <p:tgtEl>
                                          <p:spTgt spid="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75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06574" y="3729465"/>
            <a:ext cx="11161240" cy="3272154"/>
          </a:xfrm>
          <a:prstGeom prst="rect">
            <a:avLst/>
          </a:prstGeom>
        </p:spPr>
        <p:txBody>
          <a:bodyPr wrap="square" lIns="121898" tIns="60948" rIns="121898" bIns="60948">
            <a:spAutoFit/>
          </a:bodyPr>
          <a:lstStyle/>
          <a:p>
            <a:pPr algn="just">
              <a:lnSpc>
                <a:spcPct val="145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此题考查的是金属键对晶体性质的影响，如硬度和熔、沸点的比较，比较依据是价电子数和原子半径。价电子数</a:t>
            </a:r>
            <a:r>
              <a:rPr lang="en-US" altLang="zh-CN" sz="2800" kern="100" dirty="0">
                <a:latin typeface="Times New Roman"/>
                <a:ea typeface="华文细黑"/>
                <a:cs typeface="Courier New"/>
              </a:rPr>
              <a:t>Mg</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Al</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Mg</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Ca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Mg</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Ca</a:t>
            </a:r>
            <a:r>
              <a:rPr lang="zh-CN" altLang="zh-CN" sz="2800" kern="100" dirty="0">
                <a:latin typeface="Times New Roman"/>
                <a:ea typeface="华文细黑"/>
                <a:cs typeface="Times New Roman"/>
              </a:rPr>
              <a:t>；原子半径</a:t>
            </a:r>
            <a:r>
              <a:rPr lang="en-US" altLang="zh-CN" sz="2800" kern="100" dirty="0">
                <a:latin typeface="Times New Roman"/>
                <a:ea typeface="华文细黑"/>
                <a:cs typeface="Courier New"/>
              </a:rPr>
              <a:t>Mg</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Al</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Mg</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Ca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Mg</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Ca</a:t>
            </a:r>
            <a:r>
              <a:rPr lang="zh-CN" altLang="zh-CN" sz="2800" kern="100" dirty="0">
                <a:latin typeface="Times New Roman"/>
                <a:ea typeface="华文细黑"/>
                <a:cs typeface="Times New Roman"/>
              </a:rPr>
              <a:t>。综合分析得镁的硬度小于铝；镁的熔、沸点高于钙；镁的硬度大于钾；钙的熔、沸点高于钾。</a:t>
            </a:r>
            <a:endParaRPr lang="zh-CN" altLang="zh-CN" sz="1050" kern="100" dirty="0">
              <a:effectLst/>
              <a:latin typeface="宋体"/>
              <a:cs typeface="Courier New"/>
            </a:endParaRPr>
          </a:p>
        </p:txBody>
      </p:sp>
      <p:sp>
        <p:nvSpPr>
          <p:cNvPr id="7" name="矩形 6"/>
          <p:cNvSpPr/>
          <p:nvPr/>
        </p:nvSpPr>
        <p:spPr>
          <a:xfrm>
            <a:off x="406574" y="26368"/>
            <a:ext cx="11161240" cy="3795374"/>
          </a:xfrm>
          <a:prstGeom prst="rect">
            <a:avLst/>
          </a:prstGeom>
        </p:spPr>
        <p:txBody>
          <a:bodyPr wrap="square" lIns="121898" tIns="60948" rIns="121898" bIns="60948">
            <a:spAutoFit/>
          </a:bodyPr>
          <a:lstStyle/>
          <a:p>
            <a:pPr algn="just">
              <a:lnSpc>
                <a:spcPct val="145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物质结构理论指出，金属晶体中金属离子与自由电子之间的强烈相互作用，叫金属键。金属键越强，其金属的硬度越大，熔、沸点越高。根据研究表明，一般来说，金属原子半径越小，价电子越多，则金属键越强。由此判断下列说法错误的是</a:t>
            </a:r>
            <a:endParaRPr lang="zh-CN" altLang="zh-CN" sz="1050" kern="100" dirty="0">
              <a:latin typeface="宋体"/>
              <a:cs typeface="Courier New"/>
            </a:endParaRPr>
          </a:p>
          <a:p>
            <a:pPr algn="just">
              <a:lnSpc>
                <a:spcPct val="145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镁的硬度大于</a:t>
            </a:r>
            <a:r>
              <a:rPr lang="zh-CN" altLang="zh-CN" sz="2800" kern="100" dirty="0" smtClean="0">
                <a:latin typeface="Times New Roman"/>
                <a:ea typeface="华文细黑"/>
                <a:cs typeface="Times New Roman"/>
              </a:rPr>
              <a:t>铝</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镁的熔、沸点高于钙</a:t>
            </a:r>
            <a:endParaRPr lang="zh-CN" altLang="zh-CN" sz="1050" kern="100" dirty="0">
              <a:latin typeface="宋体"/>
              <a:cs typeface="Courier New"/>
            </a:endParaRPr>
          </a:p>
          <a:p>
            <a:pPr algn="just">
              <a:lnSpc>
                <a:spcPct val="145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镁的硬度大于</a:t>
            </a:r>
            <a:r>
              <a:rPr lang="zh-CN" altLang="zh-CN" sz="2800" kern="100" dirty="0" smtClean="0">
                <a:latin typeface="Times New Roman"/>
                <a:ea typeface="华文细黑"/>
                <a:cs typeface="Times New Roman"/>
              </a:rPr>
              <a:t>钾</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钙的熔、沸点高于钾</a:t>
            </a:r>
            <a:endParaRPr lang="zh-CN" altLang="zh-CN" sz="1050" kern="100" dirty="0">
              <a:effectLst/>
              <a:latin typeface="宋体"/>
              <a:cs typeface="Courier New"/>
            </a:endParaRPr>
          </a:p>
        </p:txBody>
      </p:sp>
      <p:sp>
        <p:nvSpPr>
          <p:cNvPr id="11" name="TextBox 10"/>
          <p:cNvSpPr txBox="1"/>
          <p:nvPr/>
        </p:nvSpPr>
        <p:spPr>
          <a:xfrm>
            <a:off x="319770" y="2556808"/>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2" name="TextBox 11"/>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Tree>
    <p:extLst>
      <p:ext uri="{BB962C8B-B14F-4D97-AF65-F5344CB8AC3E}">
        <p14:creationId xmlns:p14="http://schemas.microsoft.com/office/powerpoint/2010/main" xmlns="" val="73850918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3" restart="whenNotActive" fill="hold" evtFilter="cancelBubble" nodeType="interactiveSeq">
                <p:stCondLst>
                  <p:cond evt="onClick" delay="0">
                    <p:tgtEl>
                      <p:spTgt spid="12"/>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9"/>
                                        </p:tgtEl>
                                      </p:cBhvr>
                                    </p:animEffect>
                                    <p:set>
                                      <p:cBhvr>
                                        <p:cTn id="2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9" grpId="0"/>
      <p:bldP spid="9" grpId="1"/>
      <p:bldP spid="11" grpId="0"/>
      <p:bldP spid="11"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4761901"/>
            <a:ext cx="11161240"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晶体中一个原子周围距离相等且最近的原子的数目叫配位数。分析上图非密置层的配位数</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密置层的配位数</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密置层放置，平面的利用率比非密置层的</a:t>
            </a:r>
            <a:r>
              <a:rPr lang="zh-CN" altLang="zh-CN" sz="2800" kern="100" dirty="0" smtClean="0">
                <a:latin typeface="Times New Roman"/>
                <a:ea typeface="华文细黑"/>
                <a:cs typeface="Times New Roman"/>
              </a:rPr>
              <a:t>要</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11" name="矩形 10"/>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12" name="矩形 11"/>
          <p:cNvSpPr/>
          <p:nvPr/>
        </p:nvSpPr>
        <p:spPr>
          <a:xfrm>
            <a:off x="-14252" y="-26590"/>
            <a:ext cx="12175690" cy="461665"/>
          </a:xfrm>
          <a:prstGeom prst="rect">
            <a:avLst/>
          </a:prstGeom>
        </p:spPr>
        <p:txBody>
          <a:bodyPr wrap="square">
            <a:spAutoFit/>
          </a:bodyPr>
          <a:lstStyle/>
          <a:p>
            <a:pPr algn="ctr">
              <a:defRPr/>
            </a:pPr>
            <a:r>
              <a:rPr lang="zh-CN" altLang="zh-CN" b="1" dirty="0">
                <a:solidFill>
                  <a:srgbClr val="FFFF00"/>
                </a:solidFill>
                <a:latin typeface="微软雅黑" pitchFamily="34" charset="-122"/>
                <a:ea typeface="微软雅黑" pitchFamily="34" charset="-122"/>
              </a:rPr>
              <a:t>二、金属晶体的堆积方式</a:t>
            </a:r>
          </a:p>
        </p:txBody>
      </p:sp>
      <p:pic>
        <p:nvPicPr>
          <p:cNvPr id="14" name="图片 1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5" name="矩形 14"/>
          <p:cNvSpPr/>
          <p:nvPr/>
        </p:nvSpPr>
        <p:spPr>
          <a:xfrm>
            <a:off x="406574" y="477466"/>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金属原子在二维平面中放置的两种方式</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金属晶体中的原子可看成直径相等的球体。把它们放置在平面上</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即二维空间里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，可有两种方式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非密置层和密置层</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如下图所示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pic>
        <p:nvPicPr>
          <p:cNvPr id="2050" name="Picture 2" descr="150"/>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422629" y="2485664"/>
            <a:ext cx="5129131" cy="23250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矩形 3"/>
          <p:cNvSpPr/>
          <p:nvPr/>
        </p:nvSpPr>
        <p:spPr>
          <a:xfrm>
            <a:off x="4386064" y="5498375"/>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4</a:t>
            </a:r>
            <a:endParaRPr lang="zh-CN" altLang="en-US" dirty="0">
              <a:solidFill>
                <a:srgbClr val="C00000"/>
              </a:solidFill>
            </a:endParaRPr>
          </a:p>
        </p:txBody>
      </p:sp>
      <p:sp>
        <p:nvSpPr>
          <p:cNvPr id="5" name="矩形 4"/>
          <p:cNvSpPr/>
          <p:nvPr/>
        </p:nvSpPr>
        <p:spPr>
          <a:xfrm>
            <a:off x="7967414" y="5502755"/>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6</a:t>
            </a:r>
            <a:endParaRPr lang="zh-CN" altLang="en-US" sz="2800" kern="100" dirty="0">
              <a:solidFill>
                <a:srgbClr val="C00000"/>
              </a:solidFill>
              <a:latin typeface="Times New Roman"/>
              <a:ea typeface="华文细黑"/>
              <a:cs typeface="Courier New"/>
            </a:endParaRPr>
          </a:p>
        </p:txBody>
      </p:sp>
      <p:sp>
        <p:nvSpPr>
          <p:cNvPr id="6" name="矩形 5"/>
          <p:cNvSpPr/>
          <p:nvPr/>
        </p:nvSpPr>
        <p:spPr>
          <a:xfrm>
            <a:off x="7639699" y="6127998"/>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Courier New"/>
              </a:rPr>
              <a:t>高</a:t>
            </a:r>
            <a:endParaRPr lang="zh-CN" altLang="en-US" sz="2800" kern="100" dirty="0">
              <a:solidFill>
                <a:srgbClr val="C00000"/>
              </a:solidFill>
              <a:latin typeface="Times New Roman"/>
              <a:ea typeface="华文细黑"/>
              <a:cs typeface="Courier New"/>
            </a:endParaRPr>
          </a:p>
        </p:txBody>
      </p:sp>
    </p:spTree>
    <p:extLst>
      <p:ext uri="{BB962C8B-B14F-4D97-AF65-F5344CB8AC3E}">
        <p14:creationId xmlns:p14="http://schemas.microsoft.com/office/powerpoint/2010/main" xmlns="" val="353781689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blinds(horizontal)">
                                      <p:cBhvr>
                                        <p:cTn id="15" dur="500"/>
                                        <p:tgtEl>
                                          <p:spTgt spid="6">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par>
                                <p:cTn id="24" presetID="10" presetClass="exit" presetSubtype="0" fill="hold" grpId="0" nodeType="withEffect">
                                  <p:stCondLst>
                                    <p:cond delay="0"/>
                                  </p:stCondLst>
                                  <p:childTnLst>
                                    <p:animEffect transition="out" filter="fade">
                                      <p:cBhvr>
                                        <p:cTn id="25" dur="500"/>
                                        <p:tgtEl>
                                          <p:spTgt spid="6">
                                            <p:txEl>
                                              <p:pRg st="0" end="0"/>
                                            </p:txEl>
                                          </p:spTgt>
                                        </p:tgtEl>
                                      </p:cBhvr>
                                    </p:animEffect>
                                    <p:set>
                                      <p:cBhvr>
                                        <p:cTn id="26"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4" grpId="0"/>
      <p:bldP spid="4" grpId="1"/>
      <p:bldP spid="5" grpId="0"/>
      <p:bldP spid="5" grpId="1"/>
      <p:bldP spid="6"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4725938"/>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这种堆积方式形成的晶胞是一个立方体，每个晶胞含一个原子，这种堆积方式的空间利用率为</a:t>
            </a:r>
            <a:r>
              <a:rPr lang="en-US" altLang="zh-CN" sz="2800" kern="100" dirty="0">
                <a:latin typeface="Times New Roman"/>
                <a:ea typeface="华文细黑"/>
                <a:cs typeface="Courier New"/>
              </a:rPr>
              <a:t>52%</a:t>
            </a:r>
            <a:r>
              <a:rPr lang="zh-CN" altLang="zh-CN" sz="2800" kern="100" dirty="0">
                <a:latin typeface="Times New Roman"/>
                <a:ea typeface="华文细黑"/>
                <a:cs typeface="Times New Roman"/>
              </a:rPr>
              <a:t>，配位数</a:t>
            </a:r>
            <a:r>
              <a:rPr lang="zh-CN" altLang="zh-CN" sz="2800" kern="100" dirty="0" smtClean="0">
                <a:latin typeface="Times New Roman"/>
                <a:ea typeface="华文细黑"/>
                <a:cs typeface="Times New Roman"/>
              </a:rPr>
              <a:t>为</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这种堆积方式的空间利用率太低，只有金属钋</a:t>
            </a:r>
            <a:r>
              <a:rPr lang="en-US" altLang="zh-CN" sz="2800" kern="100" dirty="0">
                <a:latin typeface="Times New Roman"/>
                <a:ea typeface="华文细黑"/>
                <a:cs typeface="Courier New"/>
              </a:rPr>
              <a:t>(Po)</a:t>
            </a:r>
            <a:r>
              <a:rPr lang="zh-CN" altLang="zh-CN" sz="2800" kern="100" dirty="0">
                <a:latin typeface="Times New Roman"/>
                <a:ea typeface="华文细黑"/>
                <a:cs typeface="Times New Roman"/>
              </a:rPr>
              <a:t>采取这种堆积方式。</a:t>
            </a:r>
            <a:endParaRPr lang="zh-CN" altLang="zh-CN" sz="1050" kern="100" dirty="0">
              <a:effectLst/>
              <a:latin typeface="宋体"/>
              <a:cs typeface="Courier New"/>
            </a:endParaRPr>
          </a:p>
        </p:txBody>
      </p:sp>
      <p:pic>
        <p:nvPicPr>
          <p:cNvPr id="16" name="图片 1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20" name="矩形 19"/>
          <p:cNvSpPr/>
          <p:nvPr/>
        </p:nvSpPr>
        <p:spPr>
          <a:xfrm>
            <a:off x="406574" y="11114"/>
            <a:ext cx="11161240" cy="2626592"/>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金属晶体的原子在三维空间里的</a:t>
            </a:r>
            <a:r>
              <a:rPr lang="en-US" altLang="zh-CN" sz="2800" b="1" kern="100" dirty="0">
                <a:latin typeface="Times New Roman"/>
                <a:ea typeface="华文细黑"/>
                <a:cs typeface="Courier New"/>
              </a:rPr>
              <a:t>4</a:t>
            </a:r>
            <a:r>
              <a:rPr lang="zh-CN" altLang="zh-CN" sz="2800" b="1" kern="100" dirty="0">
                <a:latin typeface="Times New Roman"/>
                <a:ea typeface="华文细黑"/>
                <a:cs typeface="Times New Roman"/>
              </a:rPr>
              <a:t>种堆积模型</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简单立方堆积</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将非密置层球心对球心地垂直向上排列，这样一层一层地在三维空间里堆积，就得到简单立方堆积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如下图所示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pic>
        <p:nvPicPr>
          <p:cNvPr id="3074" name="Picture 2" descr="W11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451436" y="2565698"/>
            <a:ext cx="5071516" cy="1696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矩形 4"/>
          <p:cNvSpPr/>
          <p:nvPr/>
        </p:nvSpPr>
        <p:spPr>
          <a:xfrm>
            <a:off x="406574" y="4077866"/>
            <a:ext cx="11161240" cy="687600"/>
          </a:xfrm>
          <a:prstGeom prst="rect">
            <a:avLst/>
          </a:prstGeom>
        </p:spPr>
        <p:txBody>
          <a:bodyPr wrap="square" lIns="121898" tIns="60948" rIns="121898" bIns="60948">
            <a:spAutoFit/>
          </a:bodyPr>
          <a:lstStyle/>
          <a:p>
            <a:pPr algn="ctr">
              <a:lnSpc>
                <a:spcPct val="150000"/>
              </a:lnSpc>
              <a:spcAft>
                <a:spcPts val="0"/>
              </a:spcAft>
            </a:pPr>
            <a:r>
              <a:rPr lang="zh-CN" altLang="zh-CN" sz="2800" kern="100" dirty="0">
                <a:latin typeface="Times New Roman"/>
                <a:ea typeface="华文细黑"/>
                <a:cs typeface="Times New Roman"/>
              </a:rPr>
              <a:t>金属晶体的堆积方式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简单立方堆积</a:t>
            </a:r>
            <a:endParaRPr lang="zh-CN" altLang="zh-CN" sz="1050" kern="100" dirty="0">
              <a:effectLst/>
              <a:latin typeface="宋体"/>
              <a:cs typeface="Courier New"/>
            </a:endParaRPr>
          </a:p>
        </p:txBody>
      </p:sp>
      <p:sp>
        <p:nvSpPr>
          <p:cNvPr id="2" name="矩形 1"/>
          <p:cNvSpPr/>
          <p:nvPr/>
        </p:nvSpPr>
        <p:spPr>
          <a:xfrm>
            <a:off x="6883132" y="5502810"/>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6</a:t>
            </a:r>
            <a:endParaRPr lang="zh-CN" altLang="en-US" sz="2800" kern="100" dirty="0">
              <a:solidFill>
                <a:srgbClr val="C00000"/>
              </a:solidFill>
              <a:latin typeface="Times New Roman"/>
              <a:ea typeface="华文细黑"/>
              <a:cs typeface="Courier New"/>
            </a:endParaRPr>
          </a:p>
        </p:txBody>
      </p:sp>
    </p:spTree>
    <p:extLst>
      <p:ext uri="{BB962C8B-B14F-4D97-AF65-F5344CB8AC3E}">
        <p14:creationId xmlns:p14="http://schemas.microsoft.com/office/powerpoint/2010/main" xmlns="" val="88927077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2" grpId="0"/>
      <p:bldP spid="2"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4565" y="4856266"/>
            <a:ext cx="11385581" cy="1415748"/>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这种堆积方式可以找出立方晶胞，空间利用率比简单立方堆积高得多，达到</a:t>
            </a:r>
            <a:r>
              <a:rPr lang="en-US" altLang="zh-CN" sz="2800" kern="100" dirty="0">
                <a:latin typeface="Times New Roman"/>
                <a:ea typeface="华文细黑"/>
                <a:cs typeface="Courier New"/>
              </a:rPr>
              <a:t>68%</a:t>
            </a:r>
            <a:r>
              <a:rPr lang="zh-CN" altLang="zh-CN" sz="2800" kern="100" dirty="0">
                <a:latin typeface="Times New Roman"/>
                <a:ea typeface="华文细黑"/>
                <a:cs typeface="Times New Roman"/>
              </a:rPr>
              <a:t>，每个球与上、下两层的各</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个球相接触，故配位数</a:t>
            </a:r>
            <a:r>
              <a:rPr lang="zh-CN" altLang="zh-CN" sz="2800" kern="100" dirty="0" smtClean="0">
                <a:latin typeface="Times New Roman"/>
                <a:ea typeface="华文细黑"/>
                <a:cs typeface="Times New Roman"/>
              </a:rPr>
              <a:t>为</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15" name="矩形 14"/>
          <p:cNvSpPr/>
          <p:nvPr/>
        </p:nvSpPr>
        <p:spPr>
          <a:xfrm>
            <a:off x="334566" y="7318"/>
            <a:ext cx="11385581"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体心立方堆积</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非密置层的另一种堆积方式是将上层金属原子填入下层的金属原子形成的凹穴中，并使非密置层的原子稍稍分离，每层均照此堆积，如下图所示。碱金属和铁原子都采取此类堆积方式，这种堆积方式又称钾型堆积</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pic>
        <p:nvPicPr>
          <p:cNvPr id="4098" name="Picture 2" descr="W113"/>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789962" y="2662089"/>
            <a:ext cx="4474788" cy="16978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矩形 4"/>
          <p:cNvSpPr/>
          <p:nvPr/>
        </p:nvSpPr>
        <p:spPr>
          <a:xfrm>
            <a:off x="446736" y="4183782"/>
            <a:ext cx="11161240" cy="687600"/>
          </a:xfrm>
          <a:prstGeom prst="rect">
            <a:avLst/>
          </a:prstGeom>
        </p:spPr>
        <p:txBody>
          <a:bodyPr wrap="square" lIns="121898" tIns="60948" rIns="121898" bIns="60948">
            <a:spAutoFit/>
          </a:bodyPr>
          <a:lstStyle/>
          <a:p>
            <a:pPr algn="ctr">
              <a:lnSpc>
                <a:spcPct val="150000"/>
              </a:lnSpc>
              <a:spcAft>
                <a:spcPts val="0"/>
              </a:spcAft>
            </a:pPr>
            <a:r>
              <a:rPr lang="zh-CN" altLang="zh-CN" sz="2800" kern="100" dirty="0">
                <a:latin typeface="Times New Roman"/>
                <a:ea typeface="华文细黑"/>
                <a:cs typeface="Times New Roman"/>
              </a:rPr>
              <a:t>金属晶体的堆积方式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体心立方堆积</a:t>
            </a:r>
            <a:endParaRPr lang="zh-CN" altLang="zh-CN" sz="1050" kern="100" dirty="0">
              <a:effectLst/>
              <a:latin typeface="宋体"/>
              <a:cs typeface="Courier New"/>
            </a:endParaRPr>
          </a:p>
        </p:txBody>
      </p:sp>
      <p:sp>
        <p:nvSpPr>
          <p:cNvPr id="2" name="矩形 1"/>
          <p:cNvSpPr/>
          <p:nvPr/>
        </p:nvSpPr>
        <p:spPr>
          <a:xfrm>
            <a:off x="10113967" y="5573665"/>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8</a:t>
            </a:r>
            <a:endParaRPr lang="zh-CN" altLang="en-US" sz="2800" kern="100" dirty="0">
              <a:solidFill>
                <a:srgbClr val="C00000"/>
              </a:solidFill>
              <a:latin typeface="Times New Roman"/>
              <a:ea typeface="华文细黑"/>
              <a:cs typeface="Courier New"/>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8" name="TextBox 7">
            <a:hlinkClick r:id="rId4" action="ppaction://hlinksldjump"/>
          </p:cNvPr>
          <p:cNvSpPr txBox="1"/>
          <p:nvPr/>
        </p:nvSpPr>
        <p:spPr>
          <a:xfrm>
            <a:off x="7885881" y="6256114"/>
            <a:ext cx="1512168" cy="461665"/>
          </a:xfrm>
          <a:prstGeom prst="rect">
            <a:avLst/>
          </a:prstGeom>
          <a:solidFill>
            <a:srgbClr val="B4C7E7"/>
          </a:solidFill>
        </p:spPr>
        <p:txBody>
          <a:bodyPr wrap="square" rtlCol="0">
            <a:spAutoFit/>
          </a:bodyPr>
          <a:lstStyle/>
          <a:p>
            <a:pPr lvl="0" algn="ctr"/>
            <a:r>
              <a:rPr lang="zh-CN" altLang="en-US" dirty="0" smtClean="0">
                <a:solidFill>
                  <a:prstClr val="white"/>
                </a:solidFill>
                <a:latin typeface="微软雅黑"/>
                <a:ea typeface="微软雅黑"/>
                <a:cs typeface="Times New Roman" panose="02020603050405020304" pitchFamily="18" charset="0"/>
              </a:rPr>
              <a:t>相关视频</a:t>
            </a:r>
            <a:endParaRPr lang="zh-CN" altLang="en-US" dirty="0">
              <a:solidFill>
                <a:prstClr val="white"/>
              </a:solidFill>
              <a:latin typeface="微软雅黑"/>
              <a:ea typeface="微软雅黑"/>
              <a:cs typeface="Times New Roman" panose="02020603050405020304" pitchFamily="18" charset="0"/>
            </a:endParaRPr>
          </a:p>
        </p:txBody>
      </p:sp>
    </p:spTree>
    <p:extLst>
      <p:ext uri="{BB962C8B-B14F-4D97-AF65-F5344CB8AC3E}">
        <p14:creationId xmlns:p14="http://schemas.microsoft.com/office/powerpoint/2010/main" xmlns="" val="159573956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2" grpId="0"/>
      <p:bldP spid="2" grpId="1"/>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金属的堆积式—钾型.swf"/>
          <p:cNvPicPr>
            <a:picLocks noRot="1" noChangeAspect="1"/>
          </p:cNvPicPr>
          <p:nvPr>
            <a:videoFile r:link="rId1"/>
          </p:nvPr>
        </p:nvPicPr>
        <p:blipFill>
          <a:blip r:embed="rId3" cstate="print"/>
          <a:stretch>
            <a:fillRect/>
          </a:stretch>
        </p:blipFill>
        <p:spPr>
          <a:xfrm>
            <a:off x="1845148" y="242051"/>
            <a:ext cx="8498530" cy="6373898"/>
          </a:xfrm>
          <a:prstGeom prst="rect">
            <a:avLst/>
          </a:prstGeom>
        </p:spPr>
      </p:pic>
    </p:spTree>
    <p:extLst>
      <p:ext uri="{BB962C8B-B14F-4D97-AF65-F5344CB8AC3E}">
        <p14:creationId xmlns:p14="http://schemas.microsoft.com/office/powerpoint/2010/main" xmlns="" val="129225864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4951487"/>
            <a:ext cx="11161240" cy="1333931"/>
          </a:xfrm>
          <a:prstGeom prst="rect">
            <a:avLst/>
          </a:prstGeom>
        </p:spPr>
        <p:txBody>
          <a:bodyPr wrap="square" lIns="121898" tIns="60948" rIns="121898" bIns="60948">
            <a:spAutoFit/>
          </a:bodyPr>
          <a:lstStyle/>
          <a:p>
            <a:pPr>
              <a:lnSpc>
                <a:spcPct val="145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六</a:t>
            </a:r>
            <a:r>
              <a:rPr lang="zh-CN" altLang="zh-CN" sz="2800" kern="100" dirty="0">
                <a:latin typeface="Times New Roman"/>
                <a:ea typeface="华文细黑"/>
                <a:cs typeface="Times New Roman"/>
              </a:rPr>
              <a:t>方最密堆积　　　</a:t>
            </a:r>
            <a:r>
              <a:rPr lang="zh-CN" altLang="zh-CN" sz="2800" kern="100" dirty="0">
                <a:latin typeface="宋体"/>
                <a:ea typeface="Times New Roman"/>
                <a:cs typeface="Courier New"/>
              </a:rPr>
              <a:t> </a:t>
            </a:r>
            <a:r>
              <a:rPr lang="zh-CN" altLang="zh-CN" sz="2800" kern="100" dirty="0">
                <a:latin typeface="Times New Roman"/>
                <a:ea typeface="华文细黑"/>
                <a:cs typeface="Times New Roman"/>
              </a:rPr>
              <a:t>面心立方最密堆积</a:t>
            </a:r>
            <a:endParaRPr lang="zh-CN" altLang="zh-CN" sz="1050" kern="100" dirty="0">
              <a:latin typeface="宋体"/>
              <a:cs typeface="Courier New"/>
            </a:endParaRPr>
          </a:p>
          <a:p>
            <a:pPr algn="ctr">
              <a:lnSpc>
                <a:spcPct val="145000"/>
              </a:lnSpc>
              <a:spcAft>
                <a:spcPts val="0"/>
              </a:spcAft>
            </a:pPr>
            <a:r>
              <a:rPr lang="zh-CN" altLang="zh-CN" sz="2800" kern="100" dirty="0">
                <a:latin typeface="Times New Roman"/>
                <a:ea typeface="华文细黑"/>
                <a:cs typeface="Times New Roman"/>
              </a:rPr>
              <a:t>金属晶体的两种最密堆积方式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六方最密堆积和面心立方最密堆积</a:t>
            </a:r>
            <a:endParaRPr lang="zh-CN" altLang="zh-CN" sz="1050" kern="100" dirty="0">
              <a:effectLst/>
              <a:latin typeface="宋体"/>
              <a:cs typeface="Courier New"/>
            </a:endParaRPr>
          </a:p>
        </p:txBody>
      </p:sp>
      <p:pic>
        <p:nvPicPr>
          <p:cNvPr id="12" name="图片 1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6" name="矩形 15"/>
          <p:cNvSpPr/>
          <p:nvPr/>
        </p:nvSpPr>
        <p:spPr>
          <a:xfrm>
            <a:off x="406574" y="16843"/>
            <a:ext cx="11161240" cy="3272923"/>
          </a:xfrm>
          <a:prstGeom prst="rect">
            <a:avLst/>
          </a:prstGeom>
        </p:spPr>
        <p:txBody>
          <a:bodyPr wrap="square" lIns="121898" tIns="60948" rIns="121898" bIns="60948">
            <a:spAutoFit/>
          </a:bodyPr>
          <a:lstStyle/>
          <a:p>
            <a:pPr algn="just">
              <a:lnSpc>
                <a:spcPct val="145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六方最密堆积和面心立方最密堆积</a:t>
            </a:r>
            <a:endParaRPr lang="zh-CN" altLang="zh-CN" sz="1050" kern="100" dirty="0">
              <a:latin typeface="宋体"/>
              <a:cs typeface="Courier New"/>
            </a:endParaRPr>
          </a:p>
          <a:p>
            <a:pPr algn="just">
              <a:lnSpc>
                <a:spcPct val="145000"/>
              </a:lnSpc>
              <a:spcAft>
                <a:spcPts val="0"/>
              </a:spcAft>
            </a:pPr>
            <a:r>
              <a:rPr lang="zh-CN" altLang="zh-CN" sz="2800" kern="100" dirty="0">
                <a:latin typeface="Times New Roman"/>
                <a:ea typeface="华文细黑"/>
                <a:cs typeface="Times New Roman"/>
              </a:rPr>
              <a:t>密置层的原子按体心立方堆积的方式堆积，会得到两种基本堆积方式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六方最密堆积和面心立方最密堆积。这两种堆积方式都是金属晶体的最密堆积，配位数</a:t>
            </a:r>
            <a:r>
              <a:rPr lang="zh-CN" altLang="zh-CN" sz="2800" kern="100" dirty="0" smtClean="0">
                <a:latin typeface="Times New Roman"/>
                <a:ea typeface="华文细黑"/>
                <a:cs typeface="Times New Roman"/>
              </a:rPr>
              <a:t>为</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空间利用率均为</a:t>
            </a:r>
            <a:r>
              <a:rPr lang="en-US" altLang="zh-CN" sz="2800" kern="100" dirty="0">
                <a:latin typeface="Times New Roman"/>
                <a:ea typeface="华文细黑"/>
                <a:cs typeface="Courier New"/>
              </a:rPr>
              <a:t>74%</a:t>
            </a:r>
            <a:r>
              <a:rPr lang="zh-CN" altLang="zh-CN" sz="2800" kern="100" dirty="0">
                <a:latin typeface="Times New Roman"/>
                <a:ea typeface="华文细黑"/>
                <a:cs typeface="Times New Roman"/>
              </a:rPr>
              <a:t>，但所得晶胞的形式不同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如下图所示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pic>
        <p:nvPicPr>
          <p:cNvPr id="5122" name="Picture 2" descr="W114"/>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181759" y="2493690"/>
            <a:ext cx="5610870" cy="27467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矩形 1"/>
          <p:cNvSpPr/>
          <p:nvPr/>
        </p:nvSpPr>
        <p:spPr>
          <a:xfrm>
            <a:off x="4655046" y="1989520"/>
            <a:ext cx="543739"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12</a:t>
            </a:r>
            <a:endParaRPr lang="zh-CN" altLang="en-US" sz="2800" kern="100" dirty="0">
              <a:solidFill>
                <a:srgbClr val="C00000"/>
              </a:solidFill>
              <a:latin typeface="Times New Roman"/>
              <a:ea typeface="华文细黑"/>
              <a:cs typeface="Courier New"/>
            </a:endParaRPr>
          </a:p>
        </p:txBody>
      </p:sp>
    </p:spTree>
    <p:extLst>
      <p:ext uri="{BB962C8B-B14F-4D97-AF65-F5344CB8AC3E}">
        <p14:creationId xmlns:p14="http://schemas.microsoft.com/office/powerpoint/2010/main" xmlns="" val="333860646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2" grpId="0"/>
      <p:bldP spid="2"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1463063" y="1765753"/>
            <a:ext cx="9264286" cy="3328083"/>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dirty="0"/>
          </a:p>
        </p:txBody>
      </p:sp>
      <p:sp>
        <p:nvSpPr>
          <p:cNvPr id="3" name="矩形 2"/>
          <p:cNvSpPr/>
          <p:nvPr/>
        </p:nvSpPr>
        <p:spPr>
          <a:xfrm>
            <a:off x="1741133" y="1920266"/>
            <a:ext cx="8708147" cy="2736647"/>
          </a:xfrm>
          <a:prstGeom prst="rect">
            <a:avLst/>
          </a:prstGeom>
        </p:spPr>
        <p:txBody>
          <a:bodyPr>
            <a:spAutoFit/>
          </a:bodyPr>
          <a:lstStyle/>
          <a:p>
            <a:pPr lvl="0">
              <a:lnSpc>
                <a:spcPts val="5500"/>
              </a:lnSpc>
            </a:pPr>
            <a:r>
              <a:rPr lang="zh-CN" altLang="en-US" sz="2800" b="1" kern="100" dirty="0" smtClean="0">
                <a:solidFill>
                  <a:srgbClr val="0000FF"/>
                </a:solidFill>
                <a:latin typeface="微软雅黑"/>
                <a:ea typeface="微软雅黑"/>
                <a:cs typeface="Courier New"/>
              </a:rPr>
              <a:t>目标</a:t>
            </a:r>
            <a:r>
              <a:rPr lang="zh-CN" altLang="en-US" sz="2800" b="1" kern="100" dirty="0">
                <a:solidFill>
                  <a:srgbClr val="0000FF"/>
                </a:solidFill>
                <a:latin typeface="微软雅黑"/>
                <a:ea typeface="微软雅黑"/>
                <a:cs typeface="Courier New"/>
              </a:rPr>
              <a:t>定位</a:t>
            </a:r>
            <a:endParaRPr lang="zh-CN" altLang="zh-CN" sz="2800" b="1" kern="100" dirty="0">
              <a:solidFill>
                <a:srgbClr val="0000FF"/>
              </a:solidFill>
              <a:latin typeface="微软雅黑"/>
              <a:ea typeface="微软雅黑"/>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知道金属键的含义和金属晶体的结构特点。</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能用电子气理论解释金属的一些物理性质，熟知金属晶体的原子堆积模型的分类及结构特点。</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98382614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6" name="矩形 15"/>
          <p:cNvSpPr/>
          <p:nvPr/>
        </p:nvSpPr>
        <p:spPr>
          <a:xfrm>
            <a:off x="294404" y="261442"/>
            <a:ext cx="11385581" cy="400107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六方最密堆积如下图所示，重复周期为两层，按</a:t>
            </a:r>
            <a:r>
              <a:rPr lang="en-US" altLang="zh-CN" sz="2800" kern="100" dirty="0">
                <a:latin typeface="Times New Roman"/>
                <a:ea typeface="华文细黑"/>
                <a:cs typeface="Courier New"/>
              </a:rPr>
              <a:t>ABABABAB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的方式堆积。由于在这种排列方式中可划出密排六方晶胞，故称此排列为六方最密堆积。由此堆积可知，同一层上每个球与同层中</a:t>
            </a:r>
            <a:r>
              <a:rPr lang="zh-CN" altLang="zh-CN" sz="2800" kern="100" dirty="0" smtClean="0">
                <a:latin typeface="Times New Roman"/>
                <a:ea typeface="华文细黑"/>
                <a:cs typeface="Times New Roman"/>
              </a:rPr>
              <a:t>周围</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个</a:t>
            </a:r>
            <a:r>
              <a:rPr lang="zh-CN" altLang="zh-CN" sz="2800" kern="100" dirty="0">
                <a:latin typeface="Times New Roman"/>
                <a:ea typeface="华文细黑"/>
                <a:cs typeface="Times New Roman"/>
              </a:rPr>
              <a:t>球相接触，同时又与上下两层中</a:t>
            </a:r>
            <a:r>
              <a:rPr lang="zh-CN" altLang="zh-CN" sz="2800" kern="100" dirty="0" smtClean="0">
                <a:latin typeface="Times New Roman"/>
                <a:ea typeface="华文细黑"/>
                <a:cs typeface="Times New Roman"/>
              </a:rPr>
              <a:t>各</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个</a:t>
            </a:r>
            <a:r>
              <a:rPr lang="zh-CN" altLang="zh-CN" sz="2800" kern="100" dirty="0">
                <a:latin typeface="Times New Roman"/>
                <a:ea typeface="华文细黑"/>
                <a:cs typeface="Times New Roman"/>
              </a:rPr>
              <a:t>球相接触，故每个球与</a:t>
            </a:r>
            <a:r>
              <a:rPr lang="zh-CN" altLang="zh-CN" sz="2800" kern="100" dirty="0" smtClean="0">
                <a:latin typeface="Times New Roman"/>
                <a:ea typeface="华文细黑"/>
                <a:cs typeface="Times New Roman"/>
              </a:rPr>
              <a:t>周围</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个</a:t>
            </a:r>
            <a:r>
              <a:rPr lang="zh-CN" altLang="zh-CN" sz="2800" kern="100" dirty="0">
                <a:latin typeface="Times New Roman"/>
                <a:ea typeface="华文细黑"/>
                <a:cs typeface="Times New Roman"/>
              </a:rPr>
              <a:t>球相接触，所以其配位数</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原子的空间利用率最大。</a:t>
            </a:r>
            <a:r>
              <a:rPr lang="en-US" altLang="zh-CN" sz="2800" kern="100" dirty="0">
                <a:latin typeface="Times New Roman"/>
                <a:ea typeface="华文细黑"/>
                <a:cs typeface="Courier New"/>
              </a:rPr>
              <a:t>Mg</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Zn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Ti</a:t>
            </a:r>
            <a:r>
              <a:rPr lang="zh-CN" altLang="zh-CN" sz="2800" kern="100" dirty="0">
                <a:latin typeface="Times New Roman"/>
                <a:ea typeface="华文细黑"/>
                <a:cs typeface="Times New Roman"/>
              </a:rPr>
              <a:t>都是采用这种堆积方式。</a:t>
            </a:r>
            <a:endParaRPr lang="zh-CN" altLang="zh-CN" sz="1050" kern="100" dirty="0">
              <a:effectLst/>
              <a:latin typeface="宋体"/>
              <a:cs typeface="Courier New"/>
            </a:endParaRPr>
          </a:p>
        </p:txBody>
      </p:sp>
      <p:sp>
        <p:nvSpPr>
          <p:cNvPr id="2" name="矩形 1"/>
          <p:cNvSpPr/>
          <p:nvPr/>
        </p:nvSpPr>
        <p:spPr>
          <a:xfrm>
            <a:off x="9767614" y="1629594"/>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6</a:t>
            </a:r>
            <a:endParaRPr lang="zh-CN" altLang="en-US" sz="2800" kern="100" dirty="0">
              <a:solidFill>
                <a:srgbClr val="C00000"/>
              </a:solidFill>
              <a:latin typeface="Times New Roman"/>
              <a:ea typeface="华文细黑"/>
              <a:cs typeface="Courier New"/>
            </a:endParaRPr>
          </a:p>
        </p:txBody>
      </p:sp>
      <p:sp>
        <p:nvSpPr>
          <p:cNvPr id="3" name="矩形 2"/>
          <p:cNvSpPr/>
          <p:nvPr/>
        </p:nvSpPr>
        <p:spPr>
          <a:xfrm>
            <a:off x="4641359" y="2301935"/>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3</a:t>
            </a:r>
            <a:endParaRPr lang="zh-CN" altLang="en-US" sz="2800" kern="100" dirty="0">
              <a:solidFill>
                <a:srgbClr val="C00000"/>
              </a:solidFill>
              <a:latin typeface="Times New Roman"/>
              <a:ea typeface="华文细黑"/>
              <a:cs typeface="Courier New"/>
            </a:endParaRPr>
          </a:p>
        </p:txBody>
      </p:sp>
      <p:sp>
        <p:nvSpPr>
          <p:cNvPr id="4" name="矩形 3"/>
          <p:cNvSpPr/>
          <p:nvPr/>
        </p:nvSpPr>
        <p:spPr>
          <a:xfrm>
            <a:off x="9588077" y="2288320"/>
            <a:ext cx="543739"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12</a:t>
            </a:r>
            <a:endParaRPr lang="zh-CN" altLang="en-US" sz="2800" kern="100" dirty="0">
              <a:solidFill>
                <a:srgbClr val="C00000"/>
              </a:solidFill>
              <a:latin typeface="Times New Roman"/>
              <a:ea typeface="华文细黑"/>
              <a:cs typeface="Courier New"/>
            </a:endParaRPr>
          </a:p>
        </p:txBody>
      </p:sp>
      <p:sp>
        <p:nvSpPr>
          <p:cNvPr id="5" name="矩形 4"/>
          <p:cNvSpPr/>
          <p:nvPr/>
        </p:nvSpPr>
        <p:spPr>
          <a:xfrm>
            <a:off x="3493393" y="2962901"/>
            <a:ext cx="543739"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12</a:t>
            </a:r>
            <a:endParaRPr lang="zh-CN" altLang="en-US" sz="2800" kern="100" dirty="0">
              <a:solidFill>
                <a:srgbClr val="C00000"/>
              </a:solidFill>
              <a:latin typeface="Times New Roman"/>
              <a:ea typeface="华文细黑"/>
              <a:cs typeface="Courier New"/>
            </a:endParaRPr>
          </a:p>
        </p:txBody>
      </p:sp>
      <p:pic>
        <p:nvPicPr>
          <p:cNvPr id="6146" name="Picture 2" descr="W115"/>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622598" y="4194875"/>
            <a:ext cx="4193965" cy="25483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147" name="Picture 3" descr="W116"/>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5159350" y="3967758"/>
            <a:ext cx="4190764" cy="27789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70150902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2"/>
                                        </p:tgtEl>
                                      </p:cBhvr>
                                    </p:animEffect>
                                    <p:set>
                                      <p:cBhvr>
                                        <p:cTn id="21" dur="1" fill="hold">
                                          <p:stCondLst>
                                            <p:cond delay="499"/>
                                          </p:stCondLst>
                                        </p:cTn>
                                        <p:tgtEl>
                                          <p:spTgt spid="2"/>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3"/>
                                        </p:tgtEl>
                                      </p:cBhvr>
                                    </p:animEffect>
                                    <p:set>
                                      <p:cBhvr>
                                        <p:cTn id="24" dur="1" fill="hold">
                                          <p:stCondLst>
                                            <p:cond delay="499"/>
                                          </p:stCondLst>
                                        </p:cTn>
                                        <p:tgtEl>
                                          <p:spTgt spid="3"/>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500"/>
                                        <p:tgtEl>
                                          <p:spTgt spid="4"/>
                                        </p:tgtEl>
                                      </p:cBhvr>
                                    </p:animEffect>
                                    <p:set>
                                      <p:cBhvr>
                                        <p:cTn id="27" dur="1" fill="hold">
                                          <p:stCondLst>
                                            <p:cond delay="499"/>
                                          </p:stCondLst>
                                        </p:cTn>
                                        <p:tgtEl>
                                          <p:spTgt spid="4"/>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2" grpId="0"/>
      <p:bldP spid="2" grpId="1"/>
      <p:bldP spid="3" grpId="0"/>
      <p:bldP spid="3" grpId="1"/>
      <p:bldP spid="4" grpId="0"/>
      <p:bldP spid="4" grpId="1"/>
      <p:bldP spid="5" grpId="0"/>
      <p:bldP spid="5"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06574" y="808425"/>
            <a:ext cx="11161240" cy="4565585"/>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面心立方最密堆积如上图所示，按</a:t>
            </a:r>
            <a:r>
              <a:rPr lang="en-US" altLang="zh-CN" sz="2800" kern="100" dirty="0">
                <a:latin typeface="Times New Roman"/>
                <a:ea typeface="华文细黑"/>
                <a:cs typeface="Courier New"/>
              </a:rPr>
              <a:t>ABCABCABC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的方式堆积。将第一密置层记作</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，第二层记作</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层的球对准</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层中的三角形空隙位置，第三层记作</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层的球对准</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层的空隙，同时应对准</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层中的三角形空隙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即</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层球不对准</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层球</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。以后各层分别重复</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层排列，这种排列方式三层为一周期，记为</a:t>
            </a:r>
            <a:r>
              <a:rPr lang="en-US" altLang="zh-CN" sz="2800" kern="100" dirty="0">
                <a:latin typeface="Times New Roman"/>
                <a:ea typeface="华文细黑"/>
                <a:cs typeface="Courier New"/>
              </a:rPr>
              <a:t>ABCABCABC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由于在这种排列中可以划出面心立方晶胞，故称这种堆积方式为面心立方最密堆积。</a:t>
            </a:r>
            <a:r>
              <a:rPr lang="en-US" altLang="zh-CN" sz="2800" kern="100" dirty="0">
                <a:latin typeface="Times New Roman"/>
                <a:ea typeface="华文细黑"/>
                <a:cs typeface="Courier New"/>
              </a:rPr>
              <a:t>Cu</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Ag</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Au</a:t>
            </a:r>
            <a:r>
              <a:rPr lang="zh-CN" altLang="zh-CN" sz="2800" kern="100" dirty="0">
                <a:latin typeface="Times New Roman"/>
                <a:ea typeface="华文细黑"/>
                <a:cs typeface="Times New Roman"/>
              </a:rPr>
              <a:t>等均采用此类堆积方式。</a:t>
            </a:r>
            <a:endParaRPr lang="zh-CN" altLang="zh-CN" sz="1050" kern="100" dirty="0">
              <a:effectLst/>
              <a:latin typeface="宋体"/>
              <a:cs typeface="Courier New"/>
            </a:endParaRPr>
          </a:p>
        </p:txBody>
      </p:sp>
      <p:sp>
        <p:nvSpPr>
          <p:cNvPr id="3" name="TextBox 2">
            <a:hlinkClick r:id="rId2" action="ppaction://hlinksldjump"/>
          </p:cNvPr>
          <p:cNvSpPr txBox="1"/>
          <p:nvPr/>
        </p:nvSpPr>
        <p:spPr>
          <a:xfrm>
            <a:off x="10678245" y="6397923"/>
            <a:ext cx="1512168" cy="461665"/>
          </a:xfrm>
          <a:prstGeom prst="rect">
            <a:avLst/>
          </a:prstGeom>
          <a:solidFill>
            <a:srgbClr val="B4C7E7"/>
          </a:solidFill>
        </p:spPr>
        <p:txBody>
          <a:bodyPr wrap="square" rtlCol="0">
            <a:spAutoFit/>
          </a:bodyPr>
          <a:lstStyle/>
          <a:p>
            <a:pPr lvl="0" algn="ctr"/>
            <a:r>
              <a:rPr lang="zh-CN" altLang="en-US" dirty="0" smtClean="0">
                <a:solidFill>
                  <a:prstClr val="white"/>
                </a:solidFill>
                <a:latin typeface="微软雅黑"/>
                <a:ea typeface="微软雅黑"/>
                <a:cs typeface="Times New Roman" panose="02020603050405020304" pitchFamily="18" charset="0"/>
              </a:rPr>
              <a:t>相关视频</a:t>
            </a:r>
            <a:endParaRPr lang="zh-CN" altLang="en-US" dirty="0">
              <a:solidFill>
                <a:prstClr val="white"/>
              </a:solidFill>
              <a:latin typeface="微软雅黑"/>
              <a:ea typeface="微软雅黑"/>
              <a:cs typeface="Times New Roman" panose="02020603050405020304" pitchFamily="18" charset="0"/>
            </a:endParaRPr>
          </a:p>
        </p:txBody>
      </p:sp>
    </p:spTree>
    <p:extLst>
      <p:ext uri="{BB962C8B-B14F-4D97-AF65-F5344CB8AC3E}">
        <p14:creationId xmlns:p14="http://schemas.microsoft.com/office/powerpoint/2010/main" xmlns="" val="170016933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金属的两种最密堆积.swf"/>
          <p:cNvPicPr>
            <a:picLocks noRot="1" noChangeAspect="1"/>
          </p:cNvPicPr>
          <p:nvPr>
            <a:videoFile r:link="rId1"/>
          </p:nvPr>
        </p:nvPicPr>
        <p:blipFill>
          <a:blip r:embed="rId3" cstate="print"/>
          <a:stretch>
            <a:fillRect/>
          </a:stretch>
        </p:blipFill>
        <p:spPr>
          <a:xfrm>
            <a:off x="1989164" y="350063"/>
            <a:ext cx="8210498" cy="6157874"/>
          </a:xfrm>
          <a:prstGeom prst="rect">
            <a:avLst/>
          </a:prstGeom>
        </p:spPr>
      </p:pic>
    </p:spTree>
    <p:extLst>
      <p:ext uri="{BB962C8B-B14F-4D97-AF65-F5344CB8AC3E}">
        <p14:creationId xmlns:p14="http://schemas.microsoft.com/office/powerpoint/2010/main" xmlns="" val="399737462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64" y="405458"/>
            <a:ext cx="2333534" cy="668428"/>
            <a:chOff x="164" y="341996"/>
            <a:chExt cx="2333534" cy="668428"/>
          </a:xfrm>
        </p:grpSpPr>
        <p:sp>
          <p:nvSpPr>
            <p:cNvPr id="8" name="五边形 7"/>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9" name="燕尾形 8"/>
            <p:cNvSpPr/>
            <p:nvPr/>
          </p:nvSpPr>
          <p:spPr>
            <a:xfrm>
              <a:off x="262558" y="501558"/>
              <a:ext cx="2037820" cy="495548"/>
            </a:xfrm>
            <a:prstGeom prst="chevron">
              <a:avLst>
                <a:gd name="adj" fmla="val 36111"/>
              </a:avLst>
            </a:prstGeom>
            <a:solidFill>
              <a:srgbClr val="7BC14A"/>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0" name="矩形 9"/>
            <p:cNvSpPr/>
            <p:nvPr/>
          </p:nvSpPr>
          <p:spPr>
            <a:xfrm>
              <a:off x="245466" y="341996"/>
              <a:ext cx="2088232" cy="668428"/>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sz="2800" b="1" kern="100" dirty="0" smtClean="0">
                  <a:solidFill>
                    <a:schemeClr val="bg1"/>
                  </a:solidFill>
                  <a:latin typeface="宋体"/>
                  <a:cs typeface="Courier New"/>
                </a:rPr>
                <a:t>归纳总结</a:t>
              </a:r>
              <a:endParaRPr lang="zh-CN" altLang="en-US" sz="2800" b="1" kern="100" dirty="0">
                <a:solidFill>
                  <a:schemeClr val="bg1"/>
                </a:solidFill>
                <a:latin typeface="宋体"/>
                <a:cs typeface="Courier New"/>
              </a:endParaRPr>
            </a:p>
          </p:txBody>
        </p:sp>
      </p:grpSp>
      <p:sp>
        <p:nvSpPr>
          <p:cNvPr id="11" name="矩形 10"/>
          <p:cNvSpPr/>
          <p:nvPr/>
        </p:nvSpPr>
        <p:spPr>
          <a:xfrm>
            <a:off x="406574" y="1341562"/>
            <a:ext cx="11161240" cy="3272154"/>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a:ea typeface="华文细黑"/>
                <a:cs typeface="Courier New"/>
              </a:rPr>
              <a:t>1.</a:t>
            </a:r>
            <a:r>
              <a:rPr lang="zh-CN" altLang="zh-CN" sz="2800" b="1" kern="100" dirty="0">
                <a:solidFill>
                  <a:srgbClr val="0000FF"/>
                </a:solidFill>
                <a:latin typeface="Times New Roman"/>
                <a:ea typeface="华文细黑"/>
                <a:cs typeface="Times New Roman"/>
              </a:rPr>
              <a:t>堆积原理</a:t>
            </a:r>
            <a:endParaRPr lang="zh-CN" altLang="zh-CN" sz="1050" b="1" kern="100" dirty="0">
              <a:solidFill>
                <a:srgbClr val="0000FF"/>
              </a:solidFill>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组成晶体的金属原子在没有其他因素影响时，在空间的排列大都服从紧密堆积原理。这是因为在金属晶体中，金属键没有方向性和饱和性，因此都趋向于使金属原子吸引更多的其他原子分布于周围，并以密堆积方式降低体系的能量，使晶体变得比较稳定。</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14962935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34566" y="45418"/>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a:ea typeface="华文细黑"/>
                <a:cs typeface="Courier New"/>
              </a:rPr>
              <a:t>2.</a:t>
            </a:r>
            <a:r>
              <a:rPr lang="zh-CN" altLang="zh-CN" sz="2800" b="1" kern="100" dirty="0">
                <a:solidFill>
                  <a:srgbClr val="0000FF"/>
                </a:solidFill>
                <a:latin typeface="Times New Roman"/>
                <a:ea typeface="华文细黑"/>
                <a:cs typeface="Times New Roman"/>
              </a:rPr>
              <a:t>常见的堆积模型</a:t>
            </a:r>
            <a:endParaRPr lang="zh-CN" altLang="zh-CN" sz="1050" b="1" kern="100" dirty="0">
              <a:solidFill>
                <a:srgbClr val="0000FF"/>
              </a:solidFill>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xmlns="" val="1776060072"/>
              </p:ext>
            </p:extLst>
          </p:nvPr>
        </p:nvGraphicFramePr>
        <p:xfrm>
          <a:off x="550591" y="846661"/>
          <a:ext cx="11089230" cy="5535461"/>
        </p:xfrm>
        <a:graphic>
          <a:graphicData uri="http://schemas.openxmlformats.org/drawingml/2006/table">
            <a:tbl>
              <a:tblPr/>
              <a:tblGrid>
                <a:gridCol w="936102"/>
                <a:gridCol w="1296144"/>
                <a:gridCol w="2232248"/>
                <a:gridCol w="2016224"/>
                <a:gridCol w="1194133"/>
                <a:gridCol w="1326147"/>
                <a:gridCol w="2088232"/>
              </a:tblGrid>
              <a:tr h="1719037">
                <a:tc gridSpan="2">
                  <a:txBody>
                    <a:bodyPr/>
                    <a:lstStyle/>
                    <a:p>
                      <a:pPr algn="ctr">
                        <a:lnSpc>
                          <a:spcPct val="150000"/>
                        </a:lnSpc>
                        <a:spcAft>
                          <a:spcPts val="0"/>
                        </a:spcAft>
                      </a:pPr>
                      <a:r>
                        <a:rPr lang="zh-CN" sz="2800" kern="100" baseline="0" dirty="0">
                          <a:effectLst/>
                          <a:latin typeface="Times New Roman"/>
                          <a:ea typeface="华文细黑"/>
                          <a:cs typeface="Times New Roman"/>
                        </a:rPr>
                        <a:t>堆积模型</a:t>
                      </a:r>
                      <a:endParaRPr lang="zh-CN" sz="2800" kern="100" baseline="0" dirty="0">
                        <a:effectLst/>
                        <a:latin typeface="宋体"/>
                        <a:cs typeface="Courier New"/>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lnSpc>
                          <a:spcPct val="150000"/>
                        </a:lnSpc>
                        <a:spcAft>
                          <a:spcPts val="0"/>
                        </a:spcAft>
                      </a:pPr>
                      <a:r>
                        <a:rPr lang="zh-CN" sz="2800" kern="100" baseline="0" dirty="0">
                          <a:effectLst/>
                          <a:latin typeface="Times New Roman"/>
                          <a:ea typeface="华文细黑"/>
                          <a:cs typeface="Times New Roman"/>
                        </a:rPr>
                        <a:t>采纳这种堆积</a:t>
                      </a:r>
                      <a:endParaRPr lang="zh-CN" sz="2800" kern="100" baseline="0" dirty="0">
                        <a:effectLst/>
                        <a:latin typeface="宋体"/>
                        <a:cs typeface="Courier New"/>
                      </a:endParaRPr>
                    </a:p>
                    <a:p>
                      <a:pPr algn="ctr">
                        <a:lnSpc>
                          <a:spcPct val="150000"/>
                        </a:lnSpc>
                        <a:spcAft>
                          <a:spcPts val="0"/>
                        </a:spcAft>
                      </a:pPr>
                      <a:r>
                        <a:rPr lang="zh-CN" sz="2800" kern="100" baseline="0" dirty="0">
                          <a:effectLst/>
                          <a:latin typeface="Times New Roman"/>
                          <a:ea typeface="华文细黑"/>
                          <a:cs typeface="Times New Roman"/>
                        </a:rPr>
                        <a:t>的典型代表</a:t>
                      </a:r>
                      <a:endParaRPr lang="zh-CN" sz="2800" kern="100" baseline="0" dirty="0">
                        <a:effectLst/>
                        <a:latin typeface="宋体"/>
                        <a:cs typeface="Courier New"/>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晶胞</a:t>
                      </a:r>
                      <a:endParaRPr lang="zh-CN" sz="2800" kern="100" baseline="0">
                        <a:effectLst/>
                        <a:latin typeface="宋体"/>
                        <a:cs typeface="Courier New"/>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dirty="0">
                          <a:effectLst/>
                          <a:latin typeface="Times New Roman"/>
                          <a:ea typeface="华文细黑"/>
                          <a:cs typeface="Times New Roman"/>
                        </a:rPr>
                        <a:t>配位数</a:t>
                      </a:r>
                      <a:endParaRPr lang="zh-CN" sz="2800" kern="100" baseline="0" dirty="0">
                        <a:effectLst/>
                        <a:latin typeface="宋体"/>
                        <a:cs typeface="Courier New"/>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空间利用率</a:t>
                      </a:r>
                      <a:endParaRPr lang="zh-CN" sz="2800" kern="100" baseline="0">
                        <a:effectLst/>
                        <a:latin typeface="宋体"/>
                        <a:cs typeface="Courier New"/>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dirty="0">
                          <a:effectLst/>
                          <a:latin typeface="Times New Roman"/>
                          <a:ea typeface="华文细黑"/>
                          <a:cs typeface="Times New Roman"/>
                        </a:rPr>
                        <a:t>每个晶胞</a:t>
                      </a:r>
                      <a:endParaRPr lang="zh-CN" sz="2800" kern="100" baseline="0" dirty="0">
                        <a:effectLst/>
                        <a:latin typeface="宋体"/>
                        <a:cs typeface="Courier New"/>
                      </a:endParaRPr>
                    </a:p>
                    <a:p>
                      <a:pPr algn="ctr">
                        <a:lnSpc>
                          <a:spcPct val="150000"/>
                        </a:lnSpc>
                        <a:spcAft>
                          <a:spcPts val="0"/>
                        </a:spcAft>
                      </a:pPr>
                      <a:r>
                        <a:rPr lang="zh-CN" sz="2800" kern="100" baseline="0" dirty="0">
                          <a:effectLst/>
                          <a:latin typeface="Times New Roman"/>
                          <a:ea typeface="华文细黑"/>
                          <a:cs typeface="Times New Roman"/>
                        </a:rPr>
                        <a:t>所含原子数</a:t>
                      </a:r>
                      <a:endParaRPr lang="zh-CN" sz="2800" kern="100" baseline="0" dirty="0">
                        <a:effectLst/>
                        <a:latin typeface="宋体"/>
                        <a:cs typeface="Courier New"/>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93756">
                <a:tc rowSpan="2">
                  <a:txBody>
                    <a:bodyPr/>
                    <a:lstStyle/>
                    <a:p>
                      <a:pPr algn="ctr">
                        <a:lnSpc>
                          <a:spcPct val="150000"/>
                        </a:lnSpc>
                        <a:spcAft>
                          <a:spcPts val="0"/>
                        </a:spcAft>
                      </a:pPr>
                      <a:r>
                        <a:rPr lang="zh-CN" sz="2800" kern="100" baseline="0">
                          <a:effectLst/>
                          <a:latin typeface="Times New Roman"/>
                          <a:ea typeface="华文细黑"/>
                          <a:cs typeface="Times New Roman"/>
                        </a:rPr>
                        <a:t>非密置层</a:t>
                      </a:r>
                      <a:endParaRPr lang="zh-CN" sz="2800" kern="100" baseline="0">
                        <a:effectLst/>
                        <a:latin typeface="宋体"/>
                        <a:cs typeface="Courier New"/>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dirty="0">
                          <a:effectLst/>
                          <a:latin typeface="Times New Roman"/>
                          <a:ea typeface="华文细黑"/>
                          <a:cs typeface="Times New Roman"/>
                        </a:rPr>
                        <a:t>简单</a:t>
                      </a:r>
                      <a:endParaRPr lang="zh-CN" sz="2800" kern="100" baseline="0" dirty="0">
                        <a:effectLst/>
                        <a:latin typeface="宋体"/>
                        <a:cs typeface="Courier New"/>
                      </a:endParaRPr>
                    </a:p>
                    <a:p>
                      <a:pPr algn="ctr">
                        <a:lnSpc>
                          <a:spcPct val="150000"/>
                        </a:lnSpc>
                        <a:spcAft>
                          <a:spcPts val="0"/>
                        </a:spcAft>
                      </a:pPr>
                      <a:r>
                        <a:rPr lang="zh-CN" sz="2800" kern="100" baseline="0" dirty="0">
                          <a:effectLst/>
                          <a:latin typeface="Times New Roman"/>
                          <a:ea typeface="华文细黑"/>
                          <a:cs typeface="Times New Roman"/>
                        </a:rPr>
                        <a:t>立方</a:t>
                      </a:r>
                      <a:endParaRPr lang="zh-CN" sz="2800" kern="100" baseline="0" dirty="0">
                        <a:effectLst/>
                        <a:latin typeface="宋体"/>
                        <a:cs typeface="Courier New"/>
                      </a:endParaRPr>
                    </a:p>
                    <a:p>
                      <a:pPr algn="ctr">
                        <a:lnSpc>
                          <a:spcPct val="150000"/>
                        </a:lnSpc>
                        <a:spcAft>
                          <a:spcPts val="0"/>
                        </a:spcAft>
                      </a:pPr>
                      <a:r>
                        <a:rPr lang="zh-CN" sz="2800" kern="100" baseline="0" dirty="0">
                          <a:effectLst/>
                          <a:latin typeface="Times New Roman"/>
                          <a:ea typeface="华文细黑"/>
                          <a:cs typeface="Times New Roman"/>
                        </a:rPr>
                        <a:t>堆积</a:t>
                      </a:r>
                      <a:endParaRPr lang="zh-CN" sz="2800" kern="100" baseline="0" dirty="0">
                        <a:effectLst/>
                        <a:latin typeface="宋体"/>
                        <a:cs typeface="Courier New"/>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Po(</a:t>
                      </a:r>
                      <a:r>
                        <a:rPr lang="zh-CN" sz="2800" kern="100" baseline="0">
                          <a:effectLst/>
                          <a:latin typeface="Times New Roman"/>
                          <a:ea typeface="华文细黑"/>
                          <a:cs typeface="Times New Roman"/>
                        </a:rPr>
                        <a:t>钋</a:t>
                      </a:r>
                      <a:r>
                        <a:rPr lang="en-US" sz="2800" kern="100" baseline="0">
                          <a:effectLst/>
                          <a:latin typeface="Times New Roman"/>
                          <a:ea typeface="华文细黑"/>
                          <a:cs typeface="Courier New"/>
                        </a:rPr>
                        <a:t>)</a:t>
                      </a:r>
                      <a:endParaRPr lang="zh-CN" sz="2800" kern="100" baseline="0">
                        <a:effectLst/>
                        <a:latin typeface="宋体"/>
                        <a:cs typeface="Courier New"/>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2800" kern="100" baseline="0">
                        <a:effectLst/>
                        <a:latin typeface="Times New Roman"/>
                        <a:ea typeface="华文细黑"/>
                        <a:cs typeface="Courier New"/>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baseline="0" dirty="0" smtClean="0">
                          <a:effectLst/>
                          <a:latin typeface="宋体"/>
                          <a:cs typeface="Courier New"/>
                        </a:rPr>
                        <a:t>__</a:t>
                      </a:r>
                      <a:endParaRPr lang="zh-CN" sz="2800" kern="100" baseline="0" dirty="0">
                        <a:effectLst/>
                        <a:latin typeface="宋体"/>
                        <a:cs typeface="Courier New"/>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52%</a:t>
                      </a:r>
                      <a:endParaRPr lang="zh-CN" sz="2800" kern="100" baseline="0">
                        <a:effectLst/>
                        <a:latin typeface="宋体"/>
                        <a:cs typeface="Courier New"/>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baseline="0" dirty="0" smtClean="0">
                          <a:effectLst/>
                          <a:latin typeface="宋体"/>
                          <a:cs typeface="Courier New"/>
                        </a:rPr>
                        <a:t>__</a:t>
                      </a:r>
                      <a:endParaRPr lang="zh-CN" sz="2800" kern="100" baseline="0" dirty="0">
                        <a:effectLst/>
                        <a:latin typeface="宋体"/>
                        <a:cs typeface="Courier New"/>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96184">
                <a:tc vMerge="1">
                  <a:txBody>
                    <a:bodyPr/>
                    <a:lstStyle/>
                    <a:p>
                      <a:endParaRPr lang="zh-CN" altLang="en-US"/>
                    </a:p>
                  </a:txBody>
                  <a:tcPr/>
                </a:tc>
                <a:tc>
                  <a:txBody>
                    <a:bodyPr/>
                    <a:lstStyle/>
                    <a:p>
                      <a:pPr algn="ctr">
                        <a:lnSpc>
                          <a:spcPct val="150000"/>
                        </a:lnSpc>
                        <a:spcAft>
                          <a:spcPts val="0"/>
                        </a:spcAft>
                      </a:pPr>
                      <a:r>
                        <a:rPr lang="zh-CN" sz="2800" kern="100" baseline="0">
                          <a:effectLst/>
                          <a:latin typeface="Times New Roman"/>
                          <a:ea typeface="华文细黑"/>
                          <a:cs typeface="Times New Roman"/>
                        </a:rPr>
                        <a:t>体心立</a:t>
                      </a:r>
                      <a:endParaRPr lang="zh-CN" sz="2800" kern="100" baseline="0">
                        <a:effectLst/>
                        <a:latin typeface="宋体"/>
                        <a:cs typeface="Courier New"/>
                      </a:endParaRPr>
                    </a:p>
                    <a:p>
                      <a:pPr algn="ctr">
                        <a:lnSpc>
                          <a:spcPct val="150000"/>
                        </a:lnSpc>
                        <a:spcAft>
                          <a:spcPts val="0"/>
                        </a:spcAft>
                      </a:pPr>
                      <a:r>
                        <a:rPr lang="zh-CN" sz="2800" kern="100" baseline="0">
                          <a:effectLst/>
                          <a:latin typeface="Times New Roman"/>
                          <a:ea typeface="华文细黑"/>
                          <a:cs typeface="Times New Roman"/>
                        </a:rPr>
                        <a:t>方堆积</a:t>
                      </a:r>
                      <a:endParaRPr lang="zh-CN" sz="2800" kern="100" baseline="0">
                        <a:effectLst/>
                        <a:latin typeface="宋体"/>
                        <a:cs typeface="Courier New"/>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Na</a:t>
                      </a:r>
                      <a:r>
                        <a:rPr lang="zh-CN" sz="2800" kern="100" baseline="0">
                          <a:effectLst/>
                          <a:latin typeface="Times New Roman"/>
                          <a:ea typeface="华文细黑"/>
                          <a:cs typeface="Times New Roman"/>
                        </a:rPr>
                        <a:t>、</a:t>
                      </a:r>
                      <a:r>
                        <a:rPr lang="en-US" sz="2800" kern="100" baseline="0">
                          <a:effectLst/>
                          <a:latin typeface="Times New Roman"/>
                          <a:ea typeface="华文细黑"/>
                          <a:cs typeface="Courier New"/>
                        </a:rPr>
                        <a:t>K</a:t>
                      </a:r>
                      <a:r>
                        <a:rPr lang="zh-CN" sz="2800" kern="100" baseline="0">
                          <a:effectLst/>
                          <a:latin typeface="Times New Roman"/>
                          <a:ea typeface="华文细黑"/>
                          <a:cs typeface="Times New Roman"/>
                        </a:rPr>
                        <a:t>、</a:t>
                      </a:r>
                      <a:r>
                        <a:rPr lang="en-US" sz="2800" kern="100" baseline="0">
                          <a:effectLst/>
                          <a:latin typeface="Times New Roman"/>
                          <a:ea typeface="华文细黑"/>
                          <a:cs typeface="Courier New"/>
                        </a:rPr>
                        <a:t>Fe</a:t>
                      </a:r>
                      <a:endParaRPr lang="zh-CN" sz="2800" kern="100" baseline="0">
                        <a:effectLst/>
                        <a:latin typeface="宋体"/>
                        <a:cs typeface="Courier New"/>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2800" kern="100" baseline="0">
                        <a:effectLst/>
                        <a:latin typeface="Times New Roman"/>
                        <a:ea typeface="华文细黑"/>
                        <a:cs typeface="Courier New"/>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baseline="0" dirty="0" smtClean="0">
                          <a:effectLst/>
                          <a:latin typeface="宋体"/>
                          <a:cs typeface="Courier New"/>
                        </a:rPr>
                        <a:t>__</a:t>
                      </a:r>
                      <a:endParaRPr lang="zh-CN" sz="2800" kern="100" baseline="0" dirty="0">
                        <a:effectLst/>
                        <a:latin typeface="宋体"/>
                        <a:cs typeface="Courier New"/>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68%</a:t>
                      </a:r>
                      <a:endParaRPr lang="zh-CN" sz="2800" kern="100" baseline="0">
                        <a:effectLst/>
                        <a:latin typeface="宋体"/>
                        <a:cs typeface="Courier New"/>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baseline="0" dirty="0" smtClean="0">
                          <a:effectLst/>
                          <a:latin typeface="宋体"/>
                          <a:cs typeface="Courier New"/>
                        </a:rPr>
                        <a:t>__</a:t>
                      </a:r>
                      <a:endParaRPr lang="zh-CN" sz="2800" kern="100" baseline="0" dirty="0">
                        <a:effectLst/>
                        <a:latin typeface="宋体"/>
                        <a:cs typeface="Courier New"/>
                      </a:endParaRPr>
                    </a:p>
                  </a:txBody>
                  <a:tcPr marL="21091" marR="210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7172" name="Picture 4" descr="E:\莫成程\2017\同步\化学\人教 选修3\PPT\做PPT的Word\151.tif"/>
          <p:cNvPicPr>
            <a:picLocks noChangeAspect="1" noChangeArrowheads="1"/>
          </p:cNvPicPr>
          <p:nvPr/>
        </p:nvPicPr>
        <p:blipFill>
          <a:blip r:embed="rId2" r:link="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5188190" y="2709714"/>
            <a:ext cx="1670902" cy="1623162"/>
          </a:xfrm>
          <a:prstGeom prst="rect">
            <a:avLst/>
          </a:prstGeom>
          <a:noFill/>
          <a:extLst>
            <a:ext uri="{909E8E84-426E-40DD-AFC4-6F175D3DCCD1}">
              <a14:hiddenFill xmlns:a14="http://schemas.microsoft.com/office/drawing/2010/main" xmlns="">
                <a:solidFill>
                  <a:srgbClr val="FFFFFF"/>
                </a:solidFill>
              </a14:hiddenFill>
            </a:ext>
          </a:extLst>
        </p:spPr>
      </p:pic>
      <p:pic>
        <p:nvPicPr>
          <p:cNvPr id="7171" name="Picture 3" descr="E:\莫成程\2017\同步\化学\人教 选修3\PPT\做PPT的Word\153.tif"/>
          <p:cNvPicPr>
            <a:picLocks noChangeAspect="1" noChangeArrowheads="1"/>
          </p:cNvPicPr>
          <p:nvPr/>
        </p:nvPicPr>
        <p:blipFill>
          <a:blip r:embed="rId4" r:link="rId5"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5200125" y="4653930"/>
            <a:ext cx="1647032" cy="1647032"/>
          </a:xfrm>
          <a:prstGeom prst="rect">
            <a:avLst/>
          </a:prstGeom>
          <a:noFill/>
          <a:extLst>
            <a:ext uri="{909E8E84-426E-40DD-AFC4-6F175D3DCCD1}">
              <a14:hiddenFill xmlns:a14="http://schemas.microsoft.com/office/drawing/2010/main" xmlns="">
                <a:solidFill>
                  <a:srgbClr val="FFFFFF"/>
                </a:solidFill>
              </a14:hiddenFill>
            </a:ext>
          </a:extLst>
        </p:spPr>
      </p:pic>
      <p:sp>
        <p:nvSpPr>
          <p:cNvPr id="4" name="矩形 3"/>
          <p:cNvSpPr/>
          <p:nvPr/>
        </p:nvSpPr>
        <p:spPr>
          <a:xfrm>
            <a:off x="7463358" y="3259685"/>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6</a:t>
            </a:r>
            <a:endParaRPr lang="zh-CN" altLang="en-US" sz="2800" kern="100" dirty="0">
              <a:solidFill>
                <a:srgbClr val="C00000"/>
              </a:solidFill>
              <a:latin typeface="Times New Roman"/>
              <a:ea typeface="华文细黑"/>
              <a:cs typeface="Courier New"/>
            </a:endParaRPr>
          </a:p>
        </p:txBody>
      </p:sp>
      <p:sp>
        <p:nvSpPr>
          <p:cNvPr id="5" name="矩形 4"/>
          <p:cNvSpPr/>
          <p:nvPr/>
        </p:nvSpPr>
        <p:spPr>
          <a:xfrm>
            <a:off x="7453833" y="5157986"/>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8</a:t>
            </a:r>
            <a:endParaRPr lang="zh-CN" altLang="en-US" sz="2800" kern="100" dirty="0">
              <a:solidFill>
                <a:srgbClr val="C00000"/>
              </a:solidFill>
              <a:latin typeface="Times New Roman"/>
              <a:ea typeface="华文细黑"/>
              <a:cs typeface="Courier New"/>
            </a:endParaRPr>
          </a:p>
        </p:txBody>
      </p:sp>
      <p:sp>
        <p:nvSpPr>
          <p:cNvPr id="6" name="矩形 5"/>
          <p:cNvSpPr/>
          <p:nvPr/>
        </p:nvSpPr>
        <p:spPr>
          <a:xfrm>
            <a:off x="10401999" y="3259685"/>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1</a:t>
            </a:r>
            <a:endParaRPr lang="zh-CN" altLang="en-US" sz="2800" kern="100" dirty="0">
              <a:solidFill>
                <a:srgbClr val="C00000"/>
              </a:solidFill>
              <a:latin typeface="Times New Roman"/>
              <a:ea typeface="华文细黑"/>
              <a:cs typeface="Courier New"/>
            </a:endParaRPr>
          </a:p>
        </p:txBody>
      </p:sp>
      <p:sp>
        <p:nvSpPr>
          <p:cNvPr id="12" name="矩形 11"/>
          <p:cNvSpPr/>
          <p:nvPr/>
        </p:nvSpPr>
        <p:spPr>
          <a:xfrm>
            <a:off x="10411524" y="5182255"/>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2</a:t>
            </a:r>
            <a:endParaRPr lang="zh-CN" altLang="en-US" sz="2800" kern="100" dirty="0">
              <a:solidFill>
                <a:srgbClr val="C00000"/>
              </a:solidFill>
              <a:latin typeface="Times New Roman"/>
              <a:ea typeface="华文细黑"/>
              <a:cs typeface="Courier New"/>
            </a:endParaRPr>
          </a:p>
        </p:txBody>
      </p:sp>
      <p:pic>
        <p:nvPicPr>
          <p:cNvPr id="17" name="图片 1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Tree>
    <p:extLst>
      <p:ext uri="{BB962C8B-B14F-4D97-AF65-F5344CB8AC3E}">
        <p14:creationId xmlns:p14="http://schemas.microsoft.com/office/powerpoint/2010/main" xmlns="" val="206512015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linds(horizontal)">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4"/>
                                        </p:tgtEl>
                                      </p:cBhvr>
                                    </p:animEffect>
                                    <p:set>
                                      <p:cBhvr>
                                        <p:cTn id="23" dur="1" fill="hold">
                                          <p:stCondLst>
                                            <p:cond delay="499"/>
                                          </p:stCondLst>
                                        </p:cTn>
                                        <p:tgtEl>
                                          <p:spTgt spid="4"/>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6"/>
                                        </p:tgtEl>
                                      </p:cBhvr>
                                    </p:animEffect>
                                    <p:set>
                                      <p:cBhvr>
                                        <p:cTn id="26" dur="1" fill="hold">
                                          <p:stCondLst>
                                            <p:cond delay="499"/>
                                          </p:stCondLst>
                                        </p:cTn>
                                        <p:tgtEl>
                                          <p:spTgt spid="6"/>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5"/>
                                        </p:tgtEl>
                                      </p:cBhvr>
                                    </p:animEffect>
                                    <p:set>
                                      <p:cBhvr>
                                        <p:cTn id="29" dur="1" fill="hold">
                                          <p:stCondLst>
                                            <p:cond delay="499"/>
                                          </p:stCondLst>
                                        </p:cTn>
                                        <p:tgtEl>
                                          <p:spTgt spid="5"/>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4" grpId="0"/>
      <p:bldP spid="4" grpId="1"/>
      <p:bldP spid="5" grpId="0"/>
      <p:bldP spid="5" grpId="1"/>
      <p:bldP spid="6" grpId="0"/>
      <p:bldP spid="6" grpId="1"/>
      <p:bldP spid="12" grpId="0"/>
      <p:bldP spid="12"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1933044897"/>
              </p:ext>
            </p:extLst>
          </p:nvPr>
        </p:nvGraphicFramePr>
        <p:xfrm>
          <a:off x="694607" y="909514"/>
          <a:ext cx="10729191" cy="4464496"/>
        </p:xfrm>
        <a:graphic>
          <a:graphicData uri="http://schemas.openxmlformats.org/drawingml/2006/table">
            <a:tbl>
              <a:tblPr/>
              <a:tblGrid>
                <a:gridCol w="1181931"/>
                <a:gridCol w="1410357"/>
                <a:gridCol w="2215487"/>
                <a:gridCol w="2537041"/>
                <a:gridCol w="1080120"/>
                <a:gridCol w="1224136"/>
                <a:gridCol w="1080119"/>
              </a:tblGrid>
              <a:tr h="2088232">
                <a:tc rowSpan="2">
                  <a:txBody>
                    <a:bodyPr/>
                    <a:lstStyle/>
                    <a:p>
                      <a:pPr algn="ctr">
                        <a:lnSpc>
                          <a:spcPct val="150000"/>
                        </a:lnSpc>
                        <a:spcAft>
                          <a:spcPts val="0"/>
                        </a:spcAft>
                      </a:pPr>
                      <a:r>
                        <a:rPr lang="zh-CN" sz="2800" kern="100" baseline="0" dirty="0">
                          <a:effectLst/>
                          <a:latin typeface="Times New Roman"/>
                          <a:ea typeface="华文细黑"/>
                          <a:cs typeface="Times New Roman"/>
                        </a:rPr>
                        <a:t>密置层</a:t>
                      </a:r>
                      <a:endParaRPr lang="zh-CN" sz="2800" kern="100" baseline="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dirty="0">
                          <a:effectLst/>
                          <a:latin typeface="Times New Roman"/>
                          <a:ea typeface="华文细黑"/>
                          <a:cs typeface="Times New Roman"/>
                        </a:rPr>
                        <a:t>六方最</a:t>
                      </a:r>
                      <a:endParaRPr lang="zh-CN" sz="2800" kern="100" baseline="0" dirty="0">
                        <a:effectLst/>
                        <a:latin typeface="宋体"/>
                        <a:cs typeface="Courier New"/>
                      </a:endParaRPr>
                    </a:p>
                    <a:p>
                      <a:pPr algn="ctr">
                        <a:lnSpc>
                          <a:spcPct val="150000"/>
                        </a:lnSpc>
                        <a:spcAft>
                          <a:spcPts val="0"/>
                        </a:spcAft>
                      </a:pPr>
                      <a:r>
                        <a:rPr lang="zh-CN" sz="2800" kern="100" baseline="0" dirty="0">
                          <a:effectLst/>
                          <a:latin typeface="Times New Roman"/>
                          <a:ea typeface="华文细黑"/>
                          <a:cs typeface="Times New Roman"/>
                        </a:rPr>
                        <a:t>密堆积</a:t>
                      </a:r>
                      <a:endParaRPr lang="zh-CN" sz="2800" kern="100" baseline="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Mg</a:t>
                      </a:r>
                      <a:r>
                        <a:rPr lang="zh-CN" sz="2800" kern="100" baseline="0">
                          <a:effectLst/>
                          <a:latin typeface="Times New Roman"/>
                          <a:ea typeface="华文细黑"/>
                          <a:cs typeface="Times New Roman"/>
                        </a:rPr>
                        <a:t>、</a:t>
                      </a:r>
                      <a:r>
                        <a:rPr lang="en-US" sz="2800" kern="100" baseline="0">
                          <a:effectLst/>
                          <a:latin typeface="Times New Roman"/>
                          <a:ea typeface="华文细黑"/>
                          <a:cs typeface="Courier New"/>
                        </a:rPr>
                        <a:t>Zn</a:t>
                      </a:r>
                      <a:r>
                        <a:rPr lang="zh-CN" sz="2800" kern="100" baseline="0">
                          <a:effectLst/>
                          <a:latin typeface="Times New Roman"/>
                          <a:ea typeface="华文细黑"/>
                          <a:cs typeface="Times New Roman"/>
                        </a:rPr>
                        <a:t>、</a:t>
                      </a:r>
                      <a:r>
                        <a:rPr lang="en-US" sz="2800" kern="100" baseline="0">
                          <a:effectLst/>
                          <a:latin typeface="Times New Roman"/>
                          <a:ea typeface="华文细黑"/>
                          <a:cs typeface="Courier New"/>
                        </a:rPr>
                        <a:t>Ti</a:t>
                      </a:r>
                      <a:endParaRPr lang="zh-CN" sz="2800" kern="100" baseline="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2800" kern="100" baseline="0">
                        <a:effectLst/>
                        <a:latin typeface="Times New Roman"/>
                        <a:ea typeface="华文细黑"/>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baseline="0" dirty="0" smtClean="0">
                          <a:effectLst/>
                          <a:latin typeface="宋体"/>
                          <a:cs typeface="Courier New"/>
                        </a:rPr>
                        <a:t>__</a:t>
                      </a:r>
                      <a:endParaRPr lang="zh-CN" sz="2800" kern="100" baseline="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74%</a:t>
                      </a:r>
                      <a:endParaRPr lang="zh-CN" sz="2800" kern="100" baseline="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baseline="0" dirty="0" smtClean="0">
                          <a:effectLst/>
                          <a:latin typeface="宋体"/>
                          <a:cs typeface="Courier New"/>
                        </a:rPr>
                        <a:t>__</a:t>
                      </a:r>
                      <a:endParaRPr lang="zh-CN" sz="2800" kern="100" baseline="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76264">
                <a:tc vMerge="1">
                  <a:txBody>
                    <a:bodyPr/>
                    <a:lstStyle/>
                    <a:p>
                      <a:endParaRPr lang="zh-CN" altLang="en-US"/>
                    </a:p>
                  </a:txBody>
                  <a:tcPr/>
                </a:tc>
                <a:tc>
                  <a:txBody>
                    <a:bodyPr/>
                    <a:lstStyle/>
                    <a:p>
                      <a:pPr algn="ctr">
                        <a:lnSpc>
                          <a:spcPct val="150000"/>
                        </a:lnSpc>
                        <a:spcAft>
                          <a:spcPts val="0"/>
                        </a:spcAft>
                      </a:pPr>
                      <a:r>
                        <a:rPr lang="zh-CN" sz="2800" kern="100" baseline="0" dirty="0">
                          <a:effectLst/>
                          <a:latin typeface="Times New Roman"/>
                          <a:ea typeface="华文细黑"/>
                          <a:cs typeface="Times New Roman"/>
                        </a:rPr>
                        <a:t>面心立</a:t>
                      </a:r>
                      <a:endParaRPr lang="zh-CN" sz="2800" kern="100" baseline="0" dirty="0">
                        <a:effectLst/>
                        <a:latin typeface="宋体"/>
                        <a:cs typeface="Courier New"/>
                      </a:endParaRPr>
                    </a:p>
                    <a:p>
                      <a:pPr algn="ctr">
                        <a:lnSpc>
                          <a:spcPct val="150000"/>
                        </a:lnSpc>
                        <a:spcAft>
                          <a:spcPts val="0"/>
                        </a:spcAft>
                      </a:pPr>
                      <a:r>
                        <a:rPr lang="zh-CN" sz="2800" kern="100" baseline="0" dirty="0">
                          <a:effectLst/>
                          <a:latin typeface="Times New Roman"/>
                          <a:ea typeface="华文细黑"/>
                          <a:cs typeface="Times New Roman"/>
                        </a:rPr>
                        <a:t>方最密</a:t>
                      </a:r>
                      <a:endParaRPr lang="zh-CN" sz="2800" kern="100" baseline="0" dirty="0">
                        <a:effectLst/>
                        <a:latin typeface="宋体"/>
                        <a:cs typeface="Courier New"/>
                      </a:endParaRPr>
                    </a:p>
                    <a:p>
                      <a:pPr algn="ctr">
                        <a:lnSpc>
                          <a:spcPct val="150000"/>
                        </a:lnSpc>
                        <a:spcAft>
                          <a:spcPts val="0"/>
                        </a:spcAft>
                      </a:pPr>
                      <a:r>
                        <a:rPr lang="zh-CN" sz="2800" kern="100" baseline="0" dirty="0">
                          <a:effectLst/>
                          <a:latin typeface="Times New Roman"/>
                          <a:ea typeface="华文细黑"/>
                          <a:cs typeface="Times New Roman"/>
                        </a:rPr>
                        <a:t>堆积</a:t>
                      </a:r>
                      <a:endParaRPr lang="zh-CN" sz="2800" kern="100" baseline="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Cu</a:t>
                      </a:r>
                      <a:r>
                        <a:rPr lang="zh-CN" sz="2800" kern="100" baseline="0">
                          <a:effectLst/>
                          <a:latin typeface="Times New Roman"/>
                          <a:ea typeface="华文细黑"/>
                          <a:cs typeface="Times New Roman"/>
                        </a:rPr>
                        <a:t>、</a:t>
                      </a:r>
                      <a:r>
                        <a:rPr lang="en-US" sz="2800" kern="100" baseline="0">
                          <a:effectLst/>
                          <a:latin typeface="Times New Roman"/>
                          <a:ea typeface="华文细黑"/>
                          <a:cs typeface="Courier New"/>
                        </a:rPr>
                        <a:t>Ag</a:t>
                      </a:r>
                      <a:r>
                        <a:rPr lang="zh-CN" sz="2800" kern="100" baseline="0">
                          <a:effectLst/>
                          <a:latin typeface="Times New Roman"/>
                          <a:ea typeface="华文细黑"/>
                          <a:cs typeface="Times New Roman"/>
                        </a:rPr>
                        <a:t>、</a:t>
                      </a:r>
                      <a:r>
                        <a:rPr lang="en-US" sz="2800" kern="100" baseline="0">
                          <a:effectLst/>
                          <a:latin typeface="Times New Roman"/>
                          <a:ea typeface="华文细黑"/>
                          <a:cs typeface="Courier New"/>
                        </a:rPr>
                        <a:t>Au</a:t>
                      </a:r>
                      <a:endParaRPr lang="zh-CN" sz="2800" kern="100" baseline="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2800" kern="100" baseline="0">
                        <a:effectLst/>
                        <a:latin typeface="Times New Roman"/>
                        <a:ea typeface="华文细黑"/>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baseline="0" dirty="0" smtClean="0">
                          <a:effectLst/>
                          <a:latin typeface="宋体"/>
                          <a:cs typeface="Courier New"/>
                        </a:rPr>
                        <a:t>__</a:t>
                      </a:r>
                      <a:endParaRPr lang="zh-CN" sz="2800" kern="100" baseline="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74%</a:t>
                      </a:r>
                      <a:endParaRPr lang="zh-CN" sz="2800" kern="100" baseline="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baseline="0" dirty="0" smtClean="0">
                          <a:effectLst/>
                          <a:latin typeface="宋体"/>
                          <a:cs typeface="Courier New"/>
                        </a:rPr>
                        <a:t>__</a:t>
                      </a:r>
                      <a:endParaRPr lang="zh-CN" sz="2800" kern="100" baseline="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8196" name="Picture 4" descr="E:\莫成程\2017\同步\化学\人教 选修3\PPT\做PPT的Word\R28.tif"/>
          <p:cNvPicPr>
            <a:picLocks noChangeAspect="1" noChangeArrowheads="1"/>
          </p:cNvPicPr>
          <p:nvPr/>
        </p:nvPicPr>
        <p:blipFill>
          <a:blip r:embed="rId2" r:link="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5908299" y="1066577"/>
            <a:ext cx="1666139" cy="1926475"/>
          </a:xfrm>
          <a:prstGeom prst="rect">
            <a:avLst/>
          </a:prstGeom>
          <a:noFill/>
          <a:extLst>
            <a:ext uri="{909E8E84-426E-40DD-AFC4-6F175D3DCCD1}">
              <a14:hiddenFill xmlns:a14="http://schemas.microsoft.com/office/drawing/2010/main" xmlns="">
                <a:solidFill>
                  <a:srgbClr val="FFFFFF"/>
                </a:solidFill>
              </a14:hiddenFill>
            </a:ext>
          </a:extLst>
        </p:spPr>
      </p:pic>
      <p:pic>
        <p:nvPicPr>
          <p:cNvPr id="8195" name="Picture 3" descr="E:\莫成程\2017\同步\化学\人教 选修3\PPT\做PPT的Word\155.tif"/>
          <p:cNvPicPr>
            <a:picLocks noChangeAspect="1" noChangeArrowheads="1"/>
          </p:cNvPicPr>
          <p:nvPr/>
        </p:nvPicPr>
        <p:blipFill>
          <a:blip r:embed="rId4" r:link="rId5"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5858774" y="3213770"/>
            <a:ext cx="1822338" cy="2004579"/>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图片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4" name="矩形 3"/>
          <p:cNvSpPr/>
          <p:nvPr/>
        </p:nvSpPr>
        <p:spPr>
          <a:xfrm>
            <a:off x="8293546" y="1768204"/>
            <a:ext cx="543739"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12</a:t>
            </a:r>
            <a:endParaRPr lang="zh-CN" altLang="en-US" sz="2800" kern="100" dirty="0">
              <a:solidFill>
                <a:srgbClr val="C00000"/>
              </a:solidFill>
              <a:latin typeface="Times New Roman"/>
              <a:ea typeface="华文细黑"/>
              <a:cs typeface="Courier New"/>
            </a:endParaRPr>
          </a:p>
        </p:txBody>
      </p:sp>
      <p:sp>
        <p:nvSpPr>
          <p:cNvPr id="5" name="矩形 4"/>
          <p:cNvSpPr/>
          <p:nvPr/>
        </p:nvSpPr>
        <p:spPr>
          <a:xfrm>
            <a:off x="8284020" y="3973499"/>
            <a:ext cx="543739"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12</a:t>
            </a:r>
            <a:endParaRPr lang="zh-CN" altLang="en-US" sz="2800" kern="100" dirty="0">
              <a:solidFill>
                <a:srgbClr val="C00000"/>
              </a:solidFill>
              <a:latin typeface="Times New Roman"/>
              <a:ea typeface="华文细黑"/>
              <a:cs typeface="Courier New"/>
            </a:endParaRPr>
          </a:p>
        </p:txBody>
      </p:sp>
      <p:sp>
        <p:nvSpPr>
          <p:cNvPr id="6" name="矩形 5"/>
          <p:cNvSpPr/>
          <p:nvPr/>
        </p:nvSpPr>
        <p:spPr>
          <a:xfrm>
            <a:off x="10703718" y="1711127"/>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2</a:t>
            </a:r>
            <a:endParaRPr lang="zh-CN" altLang="en-US" sz="2800" kern="100" dirty="0">
              <a:solidFill>
                <a:srgbClr val="C00000"/>
              </a:solidFill>
              <a:latin typeface="Times New Roman"/>
              <a:ea typeface="华文细黑"/>
              <a:cs typeface="Courier New"/>
            </a:endParaRPr>
          </a:p>
        </p:txBody>
      </p:sp>
      <p:sp>
        <p:nvSpPr>
          <p:cNvPr id="7" name="矩形 6"/>
          <p:cNvSpPr/>
          <p:nvPr/>
        </p:nvSpPr>
        <p:spPr>
          <a:xfrm>
            <a:off x="10703718" y="3933850"/>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4</a:t>
            </a:r>
            <a:endParaRPr lang="zh-CN" altLang="en-US" sz="2800" kern="100" dirty="0">
              <a:solidFill>
                <a:srgbClr val="C00000"/>
              </a:solidFill>
              <a:latin typeface="Times New Roman"/>
              <a:ea typeface="华文细黑"/>
              <a:cs typeface="Courier New"/>
            </a:endParaRPr>
          </a:p>
        </p:txBody>
      </p:sp>
      <p:sp>
        <p:nvSpPr>
          <p:cNvPr id="10" name="TextBox 9">
            <a:hlinkClick r:id="rId7" action="ppaction://hlinksldjump"/>
          </p:cNvPr>
          <p:cNvSpPr txBox="1"/>
          <p:nvPr/>
        </p:nvSpPr>
        <p:spPr>
          <a:xfrm>
            <a:off x="7885881" y="6256114"/>
            <a:ext cx="1512168" cy="461665"/>
          </a:xfrm>
          <a:prstGeom prst="rect">
            <a:avLst/>
          </a:prstGeom>
          <a:solidFill>
            <a:srgbClr val="B4C7E7"/>
          </a:solidFill>
        </p:spPr>
        <p:txBody>
          <a:bodyPr wrap="square" rtlCol="0">
            <a:spAutoFit/>
          </a:bodyPr>
          <a:lstStyle/>
          <a:p>
            <a:pPr lvl="0" algn="ctr"/>
            <a:r>
              <a:rPr lang="zh-CN" altLang="en-US" dirty="0" smtClean="0">
                <a:solidFill>
                  <a:prstClr val="white"/>
                </a:solidFill>
                <a:latin typeface="微软雅黑"/>
                <a:ea typeface="微软雅黑"/>
                <a:cs typeface="Times New Roman" panose="02020603050405020304" pitchFamily="18" charset="0"/>
              </a:rPr>
              <a:t>相关视频</a:t>
            </a:r>
            <a:endParaRPr lang="zh-CN" altLang="en-US" dirty="0">
              <a:solidFill>
                <a:prstClr val="white"/>
              </a:solidFill>
              <a:latin typeface="微软雅黑"/>
              <a:ea typeface="微软雅黑"/>
              <a:cs typeface="Times New Roman" panose="02020603050405020304" pitchFamily="18" charset="0"/>
            </a:endParaRPr>
          </a:p>
        </p:txBody>
      </p:sp>
    </p:spTree>
    <p:extLst>
      <p:ext uri="{BB962C8B-B14F-4D97-AF65-F5344CB8AC3E}">
        <p14:creationId xmlns:p14="http://schemas.microsoft.com/office/powerpoint/2010/main" xmlns="" val="315953109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4"/>
                                        </p:tgtEl>
                                      </p:cBhvr>
                                    </p:animEffect>
                                    <p:set>
                                      <p:cBhvr>
                                        <p:cTn id="23" dur="1" fill="hold">
                                          <p:stCondLst>
                                            <p:cond delay="499"/>
                                          </p:stCondLst>
                                        </p:cTn>
                                        <p:tgtEl>
                                          <p:spTgt spid="4"/>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6"/>
                                        </p:tgtEl>
                                      </p:cBhvr>
                                    </p:animEffect>
                                    <p:set>
                                      <p:cBhvr>
                                        <p:cTn id="26" dur="1" fill="hold">
                                          <p:stCondLst>
                                            <p:cond delay="499"/>
                                          </p:stCondLst>
                                        </p:cTn>
                                        <p:tgtEl>
                                          <p:spTgt spid="6"/>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5"/>
                                        </p:tgtEl>
                                      </p:cBhvr>
                                    </p:animEffect>
                                    <p:set>
                                      <p:cBhvr>
                                        <p:cTn id="29" dur="1" fill="hold">
                                          <p:stCondLst>
                                            <p:cond delay="499"/>
                                          </p:stCondLst>
                                        </p:cTn>
                                        <p:tgtEl>
                                          <p:spTgt spid="5"/>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7"/>
                                        </p:tgtEl>
                                      </p:cBhvr>
                                    </p:animEffect>
                                    <p:set>
                                      <p:cBhvr>
                                        <p:cTn id="3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4" grpId="0"/>
      <p:bldP spid="4" grpId="1"/>
      <p:bldP spid="5" grpId="0"/>
      <p:bldP spid="5" grpId="1"/>
      <p:bldP spid="6" grpId="0"/>
      <p:bldP spid="6" grpId="1"/>
      <p:bldP spid="7" grpId="0"/>
      <p:bldP spid="7" grpId="1"/>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金属晶体四种堆积模型对比.swf"/>
          <p:cNvPicPr>
            <a:picLocks noRot="1" noChangeAspect="1"/>
          </p:cNvPicPr>
          <p:nvPr>
            <a:videoFile r:link="rId1"/>
          </p:nvPr>
        </p:nvPicPr>
        <p:blipFill>
          <a:blip r:embed="rId3" cstate="print"/>
          <a:stretch>
            <a:fillRect/>
          </a:stretch>
        </p:blipFill>
        <p:spPr>
          <a:xfrm>
            <a:off x="1845148" y="242051"/>
            <a:ext cx="8498530" cy="6373898"/>
          </a:xfrm>
          <a:prstGeom prst="rect">
            <a:avLst/>
          </a:prstGeom>
        </p:spPr>
      </p:pic>
    </p:spTree>
    <p:extLst>
      <p:ext uri="{BB962C8B-B14F-4D97-AF65-F5344CB8AC3E}">
        <p14:creationId xmlns:p14="http://schemas.microsoft.com/office/powerpoint/2010/main" xmlns="" val="288351817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06574" y="981522"/>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金属晶体密度大，原子配位数大，能充分利用空间的原因是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金属原子价电子数少</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金属晶体中有自由电子</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金属原子的半径大</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金属键没有饱和性和方向性</a:t>
            </a:r>
            <a:endParaRPr lang="zh-CN" altLang="zh-CN" sz="1050" kern="100" dirty="0">
              <a:effectLst/>
              <a:latin typeface="宋体"/>
              <a:cs typeface="Courier New"/>
            </a:endParaRPr>
          </a:p>
        </p:txBody>
      </p:sp>
      <p:sp>
        <p:nvSpPr>
          <p:cNvPr id="6" name="TextBox 5"/>
          <p:cNvSpPr txBox="1"/>
          <p:nvPr/>
        </p:nvSpPr>
        <p:spPr>
          <a:xfrm>
            <a:off x="334566" y="3469615"/>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grpSp>
        <p:nvGrpSpPr>
          <p:cNvPr id="11" name="组合 10"/>
          <p:cNvGrpSpPr/>
          <p:nvPr/>
        </p:nvGrpSpPr>
        <p:grpSpPr>
          <a:xfrm>
            <a:off x="164" y="288215"/>
            <a:ext cx="2333534" cy="693307"/>
            <a:chOff x="164" y="341996"/>
            <a:chExt cx="2333534" cy="693307"/>
          </a:xfrm>
        </p:grpSpPr>
        <p:sp>
          <p:nvSpPr>
            <p:cNvPr id="12" name="五边形 11"/>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3" name="燕尾形 12"/>
            <p:cNvSpPr/>
            <p:nvPr/>
          </p:nvSpPr>
          <p:spPr>
            <a:xfrm>
              <a:off x="262558" y="501558"/>
              <a:ext cx="2037820"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矩形 15"/>
            <p:cNvSpPr/>
            <p:nvPr/>
          </p:nvSpPr>
          <p:spPr>
            <a:xfrm>
              <a:off x="245466" y="341996"/>
              <a:ext cx="2088232" cy="693307"/>
            </a:xfrm>
            <a:prstGeom prst="rect">
              <a:avLst/>
            </a:prstGeom>
          </p:spPr>
          <p:txBody>
            <a:bodyPr wrap="square" lIns="121898" tIns="60948" rIns="121898" bIns="60948">
              <a:spAutoFit/>
            </a:bodyPr>
            <a:lstStyle/>
            <a:p>
              <a:pPr algn="ctr">
                <a:lnSpc>
                  <a:spcPct val="150000"/>
                </a:lnSpc>
                <a:tabLst>
                  <a:tab pos="1890395" algn="l"/>
                </a:tabLst>
                <a:defRPr/>
              </a:pPr>
              <a:r>
                <a:rPr lang="zh-CN" altLang="en-US" sz="2800" b="1" kern="100" dirty="0">
                  <a:solidFill>
                    <a:schemeClr val="bg1"/>
                  </a:solidFill>
                  <a:latin typeface="宋体"/>
                  <a:cs typeface="Courier New"/>
                </a:rPr>
                <a:t>活学活用</a:t>
              </a:r>
            </a:p>
          </p:txBody>
        </p:sp>
      </p:gr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5" name="TextBox 1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7" name="矩形 16"/>
          <p:cNvSpPr/>
          <p:nvPr/>
        </p:nvSpPr>
        <p:spPr>
          <a:xfrm>
            <a:off x="406574" y="4256873"/>
            <a:ext cx="1116124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金属键无方向性和饱和性，使金属晶体的密度大，原子配位数大，能充分利用空间。</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65061488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3" restart="whenNotActive" fill="hold" evtFilter="cancelBubble" nodeType="interactiveSeq">
                <p:stCondLst>
                  <p:cond evt="onClick" delay="0">
                    <p:tgtEl>
                      <p:spTgt spid="1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blinds(horizontal)">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7"/>
                                        </p:tgtEl>
                                      </p:cBhvr>
                                    </p:animEffect>
                                    <p:set>
                                      <p:cBhvr>
                                        <p:cTn id="23"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6" grpId="0"/>
      <p:bldP spid="6" grpId="1"/>
      <p:bldP spid="17" grpId="0"/>
      <p:bldP spid="17"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261442"/>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金晶体是面心立方体，立方体的每个面上</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个金原子紧密堆砌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如图，其余各面省略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，金原子半径为</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 cm</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3" name="TextBox 12"/>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pic>
        <p:nvPicPr>
          <p:cNvPr id="9218" name="Picture 2" descr="F3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725033" y="1718892"/>
            <a:ext cx="2524322" cy="18883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矩形 7"/>
          <p:cNvSpPr/>
          <p:nvPr/>
        </p:nvSpPr>
        <p:spPr>
          <a:xfrm>
            <a:off x="406574" y="3357786"/>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求：</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金属体中最小的一个立方体含有</a:t>
            </a:r>
            <a:r>
              <a:rPr lang="en-US" altLang="zh-CN" sz="2800" kern="100" dirty="0" smtClean="0">
                <a:latin typeface="Times New Roman"/>
                <a:ea typeface="华文细黑"/>
                <a:cs typeface="Courier New"/>
              </a:rPr>
              <a:t>___</a:t>
            </a:r>
            <a:r>
              <a:rPr lang="zh-CN" altLang="zh-CN" sz="2800" kern="100" dirty="0" smtClean="0">
                <a:latin typeface="Times New Roman"/>
                <a:ea typeface="华文细黑"/>
                <a:cs typeface="Times New Roman"/>
              </a:rPr>
              <a:t>个</a:t>
            </a:r>
            <a:r>
              <a:rPr lang="zh-CN" altLang="zh-CN" sz="2800" kern="100" dirty="0">
                <a:latin typeface="Times New Roman"/>
                <a:ea typeface="华文细黑"/>
                <a:cs typeface="Times New Roman"/>
              </a:rPr>
              <a:t>金原子。</a:t>
            </a:r>
            <a:endParaRPr lang="zh-CN" altLang="zh-CN" sz="1050" kern="100" dirty="0">
              <a:effectLst/>
              <a:latin typeface="宋体"/>
              <a:cs typeface="Courier New"/>
            </a:endParaRPr>
          </a:p>
        </p:txBody>
      </p:sp>
      <p:sp>
        <p:nvSpPr>
          <p:cNvPr id="9" name="矩形 8"/>
          <p:cNvSpPr/>
          <p:nvPr/>
        </p:nvSpPr>
        <p:spPr>
          <a:xfrm>
            <a:off x="406574" y="4697363"/>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根据晶胞结构可知，金晶体中最小的一个立方体含有金原子数目为</a:t>
            </a:r>
            <a:r>
              <a:rPr lang="en-US" altLang="zh-CN" sz="2800" kern="100" dirty="0">
                <a:latin typeface="Times New Roman"/>
                <a:ea typeface="华文细黑"/>
                <a:cs typeface="Courier New"/>
              </a:rPr>
              <a:t>8</a:t>
            </a:r>
            <a:r>
              <a:rPr lang="en-US" altLang="zh-CN" sz="2800" kern="100" dirty="0" smtClean="0">
                <a:latin typeface="宋体"/>
                <a:ea typeface="华文细黑"/>
                <a:cs typeface="Times New Roman"/>
              </a:rPr>
              <a:t>× </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6</a:t>
            </a:r>
            <a:r>
              <a:rPr lang="en-US" altLang="zh-CN" sz="2800" kern="100" dirty="0" smtClean="0">
                <a:latin typeface="宋体"/>
                <a:ea typeface="华文细黑"/>
                <a:cs typeface="Times New Roman"/>
              </a:rPr>
              <a:t>× </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246043815"/>
              </p:ext>
            </p:extLst>
          </p:nvPr>
        </p:nvGraphicFramePr>
        <p:xfrm>
          <a:off x="1784251" y="5302002"/>
          <a:ext cx="358775" cy="1038225"/>
        </p:xfrm>
        <a:graphic>
          <a:graphicData uri="http://schemas.openxmlformats.org/presentationml/2006/ole">
            <p:oleObj spid="_x0000_s9231" name="文档" r:id="rId4" imgW="359218" imgH="1037646" progId="">
              <p:embed/>
            </p:oleObj>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xmlns="" val="4243225824"/>
              </p:ext>
            </p:extLst>
          </p:nvPr>
        </p:nvGraphicFramePr>
        <p:xfrm>
          <a:off x="2854846" y="5302002"/>
          <a:ext cx="358775" cy="1038225"/>
        </p:xfrm>
        <a:graphic>
          <a:graphicData uri="http://schemas.openxmlformats.org/presentationml/2006/ole">
            <p:oleObj spid="_x0000_s9232" name="文档" r:id="rId5" imgW="359218" imgH="1038006" progId="">
              <p:embed/>
            </p:oleObj>
          </a:graphicData>
        </a:graphic>
      </p:graphicFrame>
      <p:sp>
        <p:nvSpPr>
          <p:cNvPr id="4" name="矩形 3"/>
          <p:cNvSpPr/>
          <p:nvPr/>
        </p:nvSpPr>
        <p:spPr>
          <a:xfrm>
            <a:off x="5975603" y="4077866"/>
            <a:ext cx="364202" cy="523220"/>
          </a:xfrm>
          <a:prstGeom prst="rect">
            <a:avLst/>
          </a:prstGeom>
        </p:spPr>
        <p:txBody>
          <a:bodyPr wrap="none">
            <a:spAutoFit/>
          </a:bodyPr>
          <a:lstStyle/>
          <a:p>
            <a:r>
              <a:rPr lang="en-US" altLang="zh-CN" sz="2800" kern="100" dirty="0">
                <a:solidFill>
                  <a:srgbClr val="C00000"/>
                </a:solidFill>
                <a:latin typeface="Times New Roman"/>
                <a:ea typeface="华文细黑"/>
              </a:rPr>
              <a:t>4</a:t>
            </a:r>
            <a:endParaRPr lang="zh-CN" altLang="en-US" sz="2800" dirty="0"/>
          </a:p>
        </p:txBody>
      </p:sp>
    </p:spTree>
    <p:extLst>
      <p:ext uri="{BB962C8B-B14F-4D97-AF65-F5344CB8AC3E}">
        <p14:creationId xmlns:p14="http://schemas.microsoft.com/office/powerpoint/2010/main" xmlns="" val="235021279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par>
                                <p:cTn id="11" presetID="3" presetClass="entr" presetSubtype="1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2"/>
                                        </p:tgtEl>
                                      </p:cBhvr>
                                    </p:animEffect>
                                    <p:set>
                                      <p:cBhvr>
                                        <p:cTn id="21" dur="1" fill="hold">
                                          <p:stCondLst>
                                            <p:cond delay="499"/>
                                          </p:stCondLst>
                                        </p:cTn>
                                        <p:tgtEl>
                                          <p:spTgt spid="2"/>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500"/>
                                        <p:tgtEl>
                                          <p:spTgt spid="12"/>
                                        </p:tgtEl>
                                      </p:cBhvr>
                                    </p:animEffect>
                                    <p:set>
                                      <p:cBhvr>
                                        <p:cTn id="24"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25" restart="whenNotActive" fill="hold" evtFilter="cancelBubble" nodeType="interactiveSeq">
                <p:stCondLst>
                  <p:cond evt="onClick" delay="0">
                    <p:tgtEl>
                      <p:spTgt spid="10"/>
                    </p:tgtEl>
                  </p:cond>
                </p:stCondLst>
                <p:endSync evt="end" delay="0">
                  <p:rtn val="all"/>
                </p:endSync>
                <p:childTnLst>
                  <p:par>
                    <p:cTn id="26" fill="hold">
                      <p:stCondLst>
                        <p:cond delay="0"/>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blinds(horizontal)">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4"/>
                                        </p:tgtEl>
                                      </p:cBhvr>
                                    </p:animEffect>
                                    <p:set>
                                      <p:cBhvr>
                                        <p:cTn id="35"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9" grpId="0"/>
      <p:bldP spid="9" grpId="1"/>
      <p:bldP spid="4" grpId="0"/>
      <p:bldP spid="4"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944166"/>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金的密度为</a:t>
            </a:r>
            <a:r>
              <a:rPr lang="en-US" altLang="zh-CN" sz="2800" kern="100" dirty="0">
                <a:latin typeface="Times New Roman"/>
                <a:ea typeface="华文细黑"/>
                <a:cs typeface="Courier New"/>
              </a:rPr>
              <a:t>________</a:t>
            </a:r>
            <a:r>
              <a:rPr lang="en-US" altLang="zh-CN" sz="2800" kern="100" dirty="0" err="1">
                <a:latin typeface="Times New Roman"/>
                <a:ea typeface="华文细黑"/>
                <a:cs typeface="Courier New"/>
              </a:rPr>
              <a:t>g·cm</a:t>
            </a:r>
            <a:r>
              <a:rPr lang="zh-CN" altLang="zh-CN" sz="2800" kern="100" baseline="30000" dirty="0">
                <a:latin typeface="Times New Roman"/>
                <a:ea typeface="华文细黑"/>
                <a:cs typeface="Times New Roman"/>
              </a:rPr>
              <a:t>－</a:t>
            </a:r>
            <a:r>
              <a:rPr lang="en-US" altLang="zh-CN" sz="2800" kern="100" baseline="30000" dirty="0">
                <a:latin typeface="Times New Roman"/>
                <a:ea typeface="华文细黑"/>
                <a:cs typeface="Courier New"/>
              </a:rPr>
              <a:t>3</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用带</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计算式表示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3" name="TextBox 12"/>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pic>
        <p:nvPicPr>
          <p:cNvPr id="5" name="Picture 2" descr="F3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9043492" y="1232198"/>
            <a:ext cx="2524322" cy="18883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矩形 7"/>
          <p:cNvSpPr/>
          <p:nvPr/>
        </p:nvSpPr>
        <p:spPr>
          <a:xfrm>
            <a:off x="406574" y="173625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金原子半径为</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 cm</a:t>
            </a:r>
            <a:r>
              <a:rPr lang="zh-CN" altLang="zh-CN" sz="2800" kern="100" dirty="0">
                <a:latin typeface="Times New Roman"/>
                <a:ea typeface="华文细黑"/>
                <a:cs typeface="Times New Roman"/>
              </a:rPr>
              <a:t>，则晶胞中面对角线是</a:t>
            </a:r>
            <a:r>
              <a:rPr lang="en-US" altLang="zh-CN" sz="2800" kern="100" dirty="0">
                <a:latin typeface="Times New Roman"/>
                <a:ea typeface="华文细黑"/>
                <a:cs typeface="Courier New"/>
              </a:rPr>
              <a:t>4</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 cm</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9" name="矩形 8"/>
          <p:cNvSpPr/>
          <p:nvPr/>
        </p:nvSpPr>
        <p:spPr>
          <a:xfrm>
            <a:off x="406574" y="2600350"/>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所以晶胞的边长</a:t>
            </a:r>
            <a:r>
              <a:rPr lang="zh-CN" altLang="zh-CN" sz="2800" kern="100" dirty="0" smtClean="0">
                <a:latin typeface="Times New Roman"/>
                <a:ea typeface="华文细黑"/>
                <a:cs typeface="Times New Roman"/>
              </a:rPr>
              <a:t>是</a:t>
            </a:r>
            <a:r>
              <a:rPr lang="en-US" altLang="zh-CN" sz="2800" kern="100" dirty="0" smtClean="0">
                <a:latin typeface="Times New Roman"/>
                <a:ea typeface="华文细黑"/>
                <a:cs typeface="Courier New"/>
              </a:rPr>
              <a:t>            </a:t>
            </a:r>
            <a:r>
              <a:rPr lang="en-US" altLang="zh-CN" sz="2800" kern="100" dirty="0">
                <a:latin typeface="Times New Roman"/>
                <a:ea typeface="华文细黑"/>
                <a:cs typeface="Courier New"/>
              </a:rPr>
              <a:t>cm</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624801435"/>
              </p:ext>
            </p:extLst>
          </p:nvPr>
        </p:nvGraphicFramePr>
        <p:xfrm>
          <a:off x="3449960" y="2720471"/>
          <a:ext cx="1168400" cy="800100"/>
        </p:xfrm>
        <a:graphic>
          <a:graphicData uri="http://schemas.openxmlformats.org/presentationml/2006/ole">
            <p:oleObj spid="_x0000_s10263" name="文档" r:id="rId4" imgW="1168719" imgH="799740" progId="">
              <p:embed/>
            </p:oleObj>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xmlns="" val="247769237"/>
              </p:ext>
            </p:extLst>
          </p:nvPr>
        </p:nvGraphicFramePr>
        <p:xfrm>
          <a:off x="541065" y="3536454"/>
          <a:ext cx="8643937" cy="1333500"/>
        </p:xfrm>
        <a:graphic>
          <a:graphicData uri="http://schemas.openxmlformats.org/presentationml/2006/ole">
            <p:oleObj spid="_x0000_s10264" name="文档" r:id="rId5" imgW="8644172" imgH="1333140" progId="">
              <p:embed/>
            </p:oleObj>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xmlns="" val="117868655"/>
              </p:ext>
            </p:extLst>
          </p:nvPr>
        </p:nvGraphicFramePr>
        <p:xfrm>
          <a:off x="2763788" y="579735"/>
          <a:ext cx="1658938" cy="1343025"/>
        </p:xfrm>
        <a:graphic>
          <a:graphicData uri="http://schemas.openxmlformats.org/presentationml/2006/ole">
            <p:oleObj spid="_x0000_s10265" name="文档" r:id="rId6" imgW="1658499" imgH="1342497" progId="">
              <p:embed/>
            </p:oleObj>
          </a:graphicData>
        </a:graphic>
      </p:graphicFrame>
    </p:spTree>
    <p:extLst>
      <p:ext uri="{BB962C8B-B14F-4D97-AF65-F5344CB8AC3E}">
        <p14:creationId xmlns:p14="http://schemas.microsoft.com/office/powerpoint/2010/main" xmlns="" val="51634326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par>
                                <p:cTn id="13" presetID="3" presetClass="entr" presetSubtype="1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linds(horizontal)">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2"/>
                                        </p:tgtEl>
                                      </p:cBhvr>
                                    </p:animEffect>
                                    <p:set>
                                      <p:cBhvr>
                                        <p:cTn id="31" dur="1" fill="hold">
                                          <p:stCondLst>
                                            <p:cond delay="499"/>
                                          </p:stCondLst>
                                        </p:cTn>
                                        <p:tgtEl>
                                          <p:spTgt spid="2"/>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3"/>
                                        </p:tgtEl>
                                      </p:cBhvr>
                                    </p:animEffect>
                                    <p:set>
                                      <p:cBhvr>
                                        <p:cTn id="34"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35" restart="whenNotActive" fill="hold" evtFilter="cancelBubble" nodeType="interactiveSeq">
                <p:stCondLst>
                  <p:cond evt="onClick" delay="0">
                    <p:tgtEl>
                      <p:spTgt spid="10"/>
                    </p:tgtEl>
                  </p:cond>
                </p:stCondLst>
                <p:endSync evt="end" delay="0">
                  <p:rtn val="all"/>
                </p:endSync>
                <p:childTnLst>
                  <p:par>
                    <p:cTn id="36" fill="hold">
                      <p:stCondLst>
                        <p:cond delay="0"/>
                      </p:stCondLst>
                      <p:childTnLst>
                        <p:par>
                          <p:cTn id="37" fill="hold">
                            <p:stCondLst>
                              <p:cond delay="0"/>
                            </p:stCondLst>
                            <p:childTnLst>
                              <p:par>
                                <p:cTn id="38" presetID="3" presetClass="entr" presetSubtype="10" fill="hold" nodeType="click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blinds(horizontal)">
                                      <p:cBhvr>
                                        <p:cTn id="40" dur="500"/>
                                        <p:tgtEl>
                                          <p:spTgt spid="4"/>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nodeType="clickEffect">
                                  <p:stCondLst>
                                    <p:cond delay="0"/>
                                  </p:stCondLst>
                                  <p:childTnLst>
                                    <p:animEffect transition="out" filter="fade">
                                      <p:cBhvr>
                                        <p:cTn id="44" dur="500"/>
                                        <p:tgtEl>
                                          <p:spTgt spid="4"/>
                                        </p:tgtEl>
                                      </p:cBhvr>
                                    </p:animEffect>
                                    <p:set>
                                      <p:cBhvr>
                                        <p:cTn id="45"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8" grpId="0"/>
      <p:bldP spid="8" grpId="1"/>
      <p:bldP spid="9" grpId="0"/>
      <p:bldP spid="9"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238855" y="2944902"/>
            <a:ext cx="571270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239008" y="4293890"/>
            <a:ext cx="5712396"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475" y="-12701"/>
            <a:ext cx="2733675" cy="49016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TextBox 7"/>
          <p:cNvSpPr txBox="1"/>
          <p:nvPr/>
        </p:nvSpPr>
        <p:spPr>
          <a:xfrm>
            <a:off x="-25475" y="11510"/>
            <a:ext cx="2733675" cy="400110"/>
          </a:xfrm>
          <a:prstGeom prst="rect">
            <a:avLst/>
          </a:prstGeom>
          <a:solidFill>
            <a:srgbClr val="00CCFF">
              <a:alpha val="52000"/>
            </a:srgbClr>
          </a:solid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内容索引</a:t>
            </a:r>
            <a:endParaRPr lang="zh-CN" altLang="en-US" sz="2000" b="1" dirty="0">
              <a:solidFill>
                <a:schemeClr val="bg1"/>
              </a:solidFill>
              <a:latin typeface="微软雅黑" pitchFamily="34" charset="-122"/>
              <a:ea typeface="微软雅黑" pitchFamily="34" charset="-122"/>
            </a:endParaRPr>
          </a:p>
        </p:txBody>
      </p:sp>
      <p:sp>
        <p:nvSpPr>
          <p:cNvPr id="9" name="TextBox 8">
            <a:hlinkClick r:id="rId4" action="ppaction://hlinksldjump"/>
          </p:cNvPr>
          <p:cNvSpPr txBox="1"/>
          <p:nvPr/>
        </p:nvSpPr>
        <p:spPr>
          <a:xfrm>
            <a:off x="3224778" y="2421682"/>
            <a:ext cx="5740856" cy="523220"/>
          </a:xfrm>
          <a:prstGeom prst="rect">
            <a:avLst/>
          </a:prstGeom>
          <a:noFill/>
        </p:spPr>
        <p:txBody>
          <a:bodyPr wrap="square" rtlCol="0">
            <a:spAutoFit/>
          </a:bodyPr>
          <a:lstStyle/>
          <a:p>
            <a:r>
              <a:rPr lang="zh-CN" altLang="en-US" sz="2800" b="1" dirty="0">
                <a:solidFill>
                  <a:srgbClr val="3114AC"/>
                </a:solidFill>
                <a:latin typeface="Times New Roman" pitchFamily="18" charset="0"/>
                <a:ea typeface="微软雅黑" pitchFamily="34" charset="-122"/>
                <a:cs typeface="Times New Roman" pitchFamily="18" charset="0"/>
              </a:rPr>
              <a:t>新知导学 </a:t>
            </a:r>
            <a:r>
              <a:rPr lang="en-US"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新知探究</a:t>
            </a:r>
            <a:r>
              <a:rPr lang="zh-CN"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点点落实</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
        <p:nvSpPr>
          <p:cNvPr id="11" name="TextBox 10">
            <a:hlinkClick r:id="rId5" action="ppaction://hlinksldjump"/>
          </p:cNvPr>
          <p:cNvSpPr txBox="1"/>
          <p:nvPr/>
        </p:nvSpPr>
        <p:spPr>
          <a:xfrm>
            <a:off x="3224778" y="3770670"/>
            <a:ext cx="5740856" cy="523220"/>
          </a:xfrm>
          <a:prstGeom prst="rect">
            <a:avLst/>
          </a:prstGeom>
          <a:noFill/>
        </p:spPr>
        <p:txBody>
          <a:bodyPr wrap="square" rtlCol="0">
            <a:spAutoFit/>
          </a:bodyPr>
          <a:lstStyle/>
          <a:p>
            <a:pPr algn="just"/>
            <a:r>
              <a:rPr lang="zh-CN" altLang="en-US" sz="2800" b="1" dirty="0" smtClean="0">
                <a:solidFill>
                  <a:srgbClr val="3114AC"/>
                </a:solidFill>
                <a:latin typeface="Times New Roman" pitchFamily="18" charset="0"/>
                <a:ea typeface="微软雅黑" pitchFamily="34" charset="-122"/>
                <a:cs typeface="Times New Roman" pitchFamily="18" charset="0"/>
              </a:rPr>
              <a:t>达标检测 </a:t>
            </a:r>
            <a:r>
              <a:rPr lang="en-US" altLang="zh-CN" sz="2800" b="1" dirty="0" smtClean="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当堂检测</a:t>
            </a:r>
            <a:r>
              <a:rPr lang="zh-CN"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巩固反馈</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xmlns="" val="357113125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189434"/>
            <a:ext cx="10945216"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金原子空间占有率为</a:t>
            </a:r>
            <a:r>
              <a:rPr lang="en-US" altLang="zh-CN" sz="2800" kern="100" dirty="0" smtClean="0">
                <a:latin typeface="Times New Roman"/>
                <a:ea typeface="华文细黑"/>
                <a:cs typeface="Courier New"/>
              </a:rPr>
              <a:t>_____</a:t>
            </a:r>
            <a:r>
              <a:rPr lang="en-US" altLang="zh-CN" sz="2800" kern="100" dirty="0">
                <a:latin typeface="Times New Roman"/>
                <a:ea typeface="华文细黑"/>
                <a:cs typeface="Courier New"/>
              </a:rPr>
              <a:t>___</a:t>
            </a:r>
            <a:r>
              <a:rPr lang="en-US" altLang="zh-CN" sz="2800" kern="100" dirty="0" smtClean="0">
                <a:latin typeface="Times New Roman"/>
                <a:ea typeface="华文细黑"/>
                <a:cs typeface="Courier New"/>
              </a:rPr>
              <a:t>___(</a:t>
            </a:r>
            <a:r>
              <a:rPr lang="en-US" altLang="zh-CN" sz="2800" kern="100" dirty="0">
                <a:latin typeface="Times New Roman"/>
                <a:ea typeface="华文细黑"/>
                <a:cs typeface="Courier New"/>
              </a:rPr>
              <a:t>Au</a:t>
            </a:r>
            <a:r>
              <a:rPr lang="zh-CN" altLang="zh-CN" sz="2800" kern="100" dirty="0">
                <a:latin typeface="Times New Roman"/>
                <a:ea typeface="华文细黑"/>
                <a:cs typeface="Times New Roman"/>
              </a:rPr>
              <a:t>的相对原子质量为</a:t>
            </a:r>
            <a:r>
              <a:rPr lang="en-US" altLang="zh-CN" sz="2800" kern="100" dirty="0">
                <a:latin typeface="Times New Roman"/>
                <a:ea typeface="华文细黑"/>
                <a:cs typeface="Courier New"/>
              </a:rPr>
              <a:t>197</a:t>
            </a:r>
            <a:r>
              <a:rPr lang="zh-CN" altLang="zh-CN" sz="2800" kern="100" dirty="0">
                <a:latin typeface="Times New Roman"/>
                <a:ea typeface="华文细黑"/>
                <a:cs typeface="Times New Roman"/>
              </a:rPr>
              <a:t>，用带</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计算式表示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3" name="TextBox 12"/>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pic>
        <p:nvPicPr>
          <p:cNvPr id="5" name="Picture 2" descr="F3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617021" y="1485578"/>
            <a:ext cx="2524322" cy="18883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矩形 2"/>
          <p:cNvSpPr/>
          <p:nvPr/>
        </p:nvSpPr>
        <p:spPr>
          <a:xfrm>
            <a:off x="4160515" y="333450"/>
            <a:ext cx="2071401" cy="523220"/>
          </a:xfrm>
          <a:prstGeom prst="rect">
            <a:avLst/>
          </a:prstGeom>
        </p:spPr>
        <p:txBody>
          <a:bodyPr wrap="none">
            <a:spAutoFit/>
          </a:bodyPr>
          <a:lstStyle/>
          <a:p>
            <a:r>
              <a:rPr lang="en-US" altLang="zh-CN" sz="2800" kern="100" dirty="0">
                <a:solidFill>
                  <a:srgbClr val="C00000"/>
                </a:solidFill>
                <a:latin typeface="Times New Roman"/>
                <a:ea typeface="华文细黑"/>
              </a:rPr>
              <a:t>0.74(</a:t>
            </a:r>
            <a:r>
              <a:rPr lang="zh-CN" altLang="zh-CN" sz="2800" kern="100" dirty="0">
                <a:solidFill>
                  <a:srgbClr val="C00000"/>
                </a:solidFill>
                <a:latin typeface="Times New Roman"/>
                <a:ea typeface="华文细黑"/>
                <a:cs typeface="Times New Roman"/>
              </a:rPr>
              <a:t>或</a:t>
            </a:r>
            <a:r>
              <a:rPr lang="en-US" altLang="zh-CN" sz="2800" kern="100" dirty="0" smtClean="0">
                <a:solidFill>
                  <a:srgbClr val="C00000"/>
                </a:solidFill>
                <a:latin typeface="Times New Roman"/>
                <a:ea typeface="华文细黑"/>
              </a:rPr>
              <a:t>74</a:t>
            </a:r>
            <a:r>
              <a:rPr lang="en-US" altLang="zh-CN" sz="2800" kern="100" dirty="0">
                <a:solidFill>
                  <a:srgbClr val="C00000"/>
                </a:solidFill>
                <a:latin typeface="Times New Roman"/>
                <a:ea typeface="华文细黑"/>
              </a:rPr>
              <a:t>%)</a:t>
            </a:r>
            <a:endParaRPr lang="zh-CN" altLang="en-US" sz="2800"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1121880326"/>
              </p:ext>
            </p:extLst>
          </p:nvPr>
        </p:nvGraphicFramePr>
        <p:xfrm>
          <a:off x="512340" y="3501802"/>
          <a:ext cx="10820400" cy="1323975"/>
        </p:xfrm>
        <a:graphic>
          <a:graphicData uri="http://schemas.openxmlformats.org/presentationml/2006/ole">
            <p:oleObj spid="_x0000_s13326" name="文档" r:id="rId4" imgW="10824920" imgH="1323422" progId="">
              <p:embed/>
            </p:oleObj>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xmlns="" val="744225117"/>
              </p:ext>
            </p:extLst>
          </p:nvPr>
        </p:nvGraphicFramePr>
        <p:xfrm>
          <a:off x="512340" y="4479032"/>
          <a:ext cx="10820400" cy="1524000"/>
        </p:xfrm>
        <a:graphic>
          <a:graphicData uri="http://schemas.openxmlformats.org/presentationml/2006/ole">
            <p:oleObj spid="_x0000_s13327" name="文档" r:id="rId5" imgW="10824920" imgH="1527856" progId="">
              <p:embed/>
            </p:oleObj>
          </a:graphicData>
        </a:graphic>
      </p:graphicFrame>
    </p:spTree>
    <p:extLst>
      <p:ext uri="{BB962C8B-B14F-4D97-AF65-F5344CB8AC3E}">
        <p14:creationId xmlns:p14="http://schemas.microsoft.com/office/powerpoint/2010/main" xmlns="" val="146986082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21" restart="whenNotActive" fill="hold" evtFilter="cancelBubble" nodeType="interactiveSeq">
                <p:stCondLst>
                  <p:cond evt="onClick" delay="0">
                    <p:tgtEl>
                      <p:spTgt spid="10"/>
                    </p:tgtEl>
                  </p:cond>
                </p:stCondLst>
                <p:endSync evt="end" delay="0">
                  <p:rtn val="all"/>
                </p:endSync>
                <p:childTnLst>
                  <p:par>
                    <p:cTn id="22" fill="hold">
                      <p:stCondLst>
                        <p:cond delay="0"/>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linds(horizontal)">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3"/>
                                        </p:tgtEl>
                                      </p:cBhvr>
                                    </p:animEffect>
                                    <p:set>
                                      <p:cBhvr>
                                        <p:cTn id="31"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3" grpId="0"/>
      <p:bldP spid="3"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586716" y="-26590"/>
            <a:ext cx="2108746" cy="880109"/>
            <a:chOff x="11613" y="920823"/>
            <a:chExt cx="1443037" cy="733424"/>
          </a:xfrm>
        </p:grpSpPr>
        <p:pic>
          <p:nvPicPr>
            <p:cNvPr id="8" name="图片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9" name="TextBox 8"/>
            <p:cNvSpPr txBox="1"/>
            <p:nvPr/>
          </p:nvSpPr>
          <p:spPr>
            <a:xfrm>
              <a:off x="88994" y="1059225"/>
              <a:ext cx="1202958" cy="461665"/>
            </a:xfrm>
            <a:prstGeom prst="rect">
              <a:avLst/>
            </a:prstGeom>
            <a:noFill/>
          </p:spPr>
          <p:txBody>
            <a:bodyPr wrap="square" rtlCol="0">
              <a:spAutoFit/>
            </a:bodyPr>
            <a:lstStyle/>
            <a:p>
              <a:pPr>
                <a:spcAft>
                  <a:spcPts val="0"/>
                </a:spcAft>
                <a:defRPr/>
              </a:pPr>
              <a:r>
                <a:rPr lang="zh-CN" altLang="en-US" sz="3000" dirty="0">
                  <a:solidFill>
                    <a:schemeClr val="bg1"/>
                  </a:solidFill>
                  <a:latin typeface="黑体" panose="02010600030101010101" pitchFamily="2" charset="-122"/>
                  <a:ea typeface="黑体" panose="02010600030101010101" pitchFamily="2" charset="-122"/>
                </a:rPr>
                <a:t>学习小结</a:t>
              </a:r>
              <a:endParaRPr lang="zh-CN" altLang="zh-CN" sz="3000" dirty="0">
                <a:solidFill>
                  <a:schemeClr val="bg1"/>
                </a:solidFill>
                <a:latin typeface="黑体" panose="02010600030101010101" pitchFamily="2" charset="-122"/>
                <a:ea typeface="黑体" panose="02010600030101010101" pitchFamily="2" charset="-122"/>
              </a:endParaRPr>
            </a:p>
          </p:txBody>
        </p:sp>
      </p:grpSp>
      <p:pic>
        <p:nvPicPr>
          <p:cNvPr id="11266" name="Picture 2" descr="R27"/>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167029" y="1634136"/>
            <a:ext cx="7856355" cy="32358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图片 9">
            <a:hlinkClick r:id="rId4" action="ppaction://hlinksldjump"/>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1589027" y="6255027"/>
            <a:ext cx="602973" cy="602973"/>
          </a:xfrm>
          <a:prstGeom prst="rect">
            <a:avLst/>
          </a:prstGeom>
        </p:spPr>
      </p:pic>
    </p:spTree>
    <p:extLst>
      <p:ext uri="{BB962C8B-B14F-4D97-AF65-F5344CB8AC3E}">
        <p14:creationId xmlns:p14="http://schemas.microsoft.com/office/powerpoint/2010/main" xmlns="" val="409133774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765355" y="3014296"/>
            <a:ext cx="2659702" cy="830997"/>
          </a:xfrm>
          <a:prstGeom prst="rect">
            <a:avLst/>
          </a:prstGeom>
        </p:spPr>
        <p:txBody>
          <a:bodyPr wrap="none">
            <a:spAutoFit/>
          </a:bodyPr>
          <a:lstStyle/>
          <a:p>
            <a:pPr algn="ctr">
              <a:spcAft>
                <a:spcPts val="0"/>
              </a:spcAft>
            </a:pPr>
            <a:r>
              <a:rPr lang="zh-CN" altLang="en-US" sz="4800" b="1" dirty="0">
                <a:solidFill>
                  <a:schemeClr val="bg1"/>
                </a:solidFill>
                <a:latin typeface="+mj-ea"/>
                <a:ea typeface="+mj-ea"/>
              </a:rPr>
              <a:t>达标检测</a:t>
            </a:r>
            <a:endParaRPr lang="zh-CN" altLang="zh-CN" sz="4800" b="1" dirty="0">
              <a:solidFill>
                <a:schemeClr val="bg1"/>
              </a:solidFill>
              <a:latin typeface="+mj-ea"/>
              <a:ea typeface="+mj-ea"/>
            </a:endParaRPr>
          </a:p>
        </p:txBody>
      </p:sp>
    </p:spTree>
    <p:extLst>
      <p:ext uri="{BB962C8B-B14F-4D97-AF65-F5344CB8AC3E}">
        <p14:creationId xmlns:p14="http://schemas.microsoft.com/office/powerpoint/2010/main" xmlns="" val="91428147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06574" y="584465"/>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金属键的实质是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自由电子与金属阳离子之间的相互作用</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金属原子与金属原子间的相互作用</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金属阳离子与阴离子的吸引力</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自由电子与金属原子之间的相互作用</a:t>
            </a:r>
            <a:endParaRPr lang="zh-CN" altLang="zh-CN" sz="1050" kern="100" dirty="0">
              <a:effectLst/>
              <a:latin typeface="宋体"/>
              <a:cs typeface="Courier New"/>
            </a:endParaRPr>
          </a:p>
        </p:txBody>
      </p:sp>
      <p:sp>
        <p:nvSpPr>
          <p:cNvPr id="24"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5"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5"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6"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7"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35" name="TextBox 34"/>
          <p:cNvSpPr txBox="1"/>
          <p:nvPr/>
        </p:nvSpPr>
        <p:spPr>
          <a:xfrm>
            <a:off x="334566" y="1232537"/>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8" name="TextBox 1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9" name="TextBox 18"/>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1" name="矩形 10"/>
          <p:cNvSpPr/>
          <p:nvPr/>
        </p:nvSpPr>
        <p:spPr>
          <a:xfrm>
            <a:off x="406574" y="3824825"/>
            <a:ext cx="1116124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金属晶体由金属阳离子与自由电子构成，微粒间的作用力称为金属键。</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89321894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3" restart="whenNotActive" fill="hold" evtFilter="cancelBubble" nodeType="interactiveSeq">
                <p:stCondLst>
                  <p:cond evt="onClick" delay="0">
                    <p:tgtEl>
                      <p:spTgt spid="1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1"/>
                                        </p:tgtEl>
                                      </p:cBhvr>
                                    </p:animEffect>
                                    <p:set>
                                      <p:cBhvr>
                                        <p:cTn id="2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35" grpId="0"/>
      <p:bldP spid="35" grpId="1"/>
      <p:bldP spid="11" grpId="0"/>
      <p:bldP spid="11"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06574" y="3213770"/>
            <a:ext cx="11161240" cy="32721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根据金属晶体的电子气理论，可知</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项正确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金属</a:t>
            </a:r>
            <a:r>
              <a:rPr lang="zh-CN" altLang="zh-CN" sz="2800" kern="100" dirty="0">
                <a:latin typeface="Times New Roman"/>
                <a:ea typeface="华文细黑"/>
                <a:cs typeface="Times New Roman"/>
              </a:rPr>
              <a:t>晶体的堆积方式中空间利用率分别是简单立方堆积</a:t>
            </a:r>
            <a:r>
              <a:rPr lang="en-US" altLang="zh-CN" sz="2800" kern="100" dirty="0">
                <a:latin typeface="Times New Roman"/>
                <a:ea typeface="华文细黑"/>
                <a:cs typeface="Courier New"/>
              </a:rPr>
              <a:t>52%</a:t>
            </a:r>
            <a:r>
              <a:rPr lang="zh-CN" altLang="zh-CN" sz="2800" kern="100" dirty="0">
                <a:latin typeface="Times New Roman"/>
                <a:ea typeface="华文细黑"/>
                <a:cs typeface="Times New Roman"/>
              </a:rPr>
              <a:t>，体心立方堆积</a:t>
            </a:r>
            <a:r>
              <a:rPr lang="en-US" altLang="zh-CN" sz="2800" kern="100" dirty="0">
                <a:latin typeface="Times New Roman"/>
                <a:ea typeface="华文细黑"/>
                <a:cs typeface="Courier New"/>
              </a:rPr>
              <a:t>68%</a:t>
            </a:r>
            <a:r>
              <a:rPr lang="zh-CN" altLang="zh-CN" sz="2800" kern="100" dirty="0">
                <a:latin typeface="Times New Roman"/>
                <a:ea typeface="华文细黑"/>
                <a:cs typeface="Times New Roman"/>
              </a:rPr>
              <a:t>，面心立方最密堆积和六方最密堆积均为</a:t>
            </a:r>
            <a:r>
              <a:rPr lang="en-US" altLang="zh-CN" sz="2800" kern="100" dirty="0">
                <a:latin typeface="Times New Roman"/>
                <a:ea typeface="华文细黑"/>
                <a:cs typeface="Courier New"/>
              </a:rPr>
              <a:t>74%</a:t>
            </a:r>
            <a:r>
              <a:rPr lang="zh-CN" altLang="zh-CN" sz="2800" kern="100" dirty="0">
                <a:latin typeface="Times New Roman"/>
                <a:ea typeface="华文细黑"/>
                <a:cs typeface="Times New Roman"/>
              </a:rPr>
              <a:t>。因此，简单立方堆积的空间利用率最低，六方最密堆积和面心立方最密堆积的空间利用率最高。</a:t>
            </a:r>
            <a:endParaRPr lang="zh-CN" altLang="zh-CN" sz="1050" kern="100" dirty="0">
              <a:effectLst/>
              <a:latin typeface="宋体"/>
              <a:cs typeface="Courier New"/>
            </a:endParaRPr>
          </a:p>
        </p:txBody>
      </p:sp>
      <p:sp>
        <p:nvSpPr>
          <p:cNvPr id="12" name="矩形 11"/>
          <p:cNvSpPr/>
          <p:nvPr/>
        </p:nvSpPr>
        <p:spPr>
          <a:xfrm>
            <a:off x="406574" y="52676"/>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下列有关金属晶体的说法中不正确的是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金属晶体是一种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巨分子</a:t>
            </a:r>
            <a:r>
              <a:rPr lang="en-US" altLang="zh-CN" sz="2800" kern="100" dirty="0">
                <a:latin typeface="宋体"/>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电子气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为所有原子所共有</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简单立方堆积的空间利用率最低</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体心立方堆积的空间利用率最高</a:t>
            </a:r>
            <a:endParaRPr lang="zh-CN" altLang="zh-CN" sz="1050" kern="100" dirty="0">
              <a:effectLst/>
              <a:latin typeface="宋体"/>
              <a:cs typeface="Courier New"/>
            </a:endParaRPr>
          </a:p>
        </p:txBody>
      </p:sp>
      <p:sp>
        <p:nvSpPr>
          <p:cNvPr id="35" name="TextBox 34"/>
          <p:cNvSpPr txBox="1"/>
          <p:nvPr/>
        </p:nvSpPr>
        <p:spPr>
          <a:xfrm>
            <a:off x="298562" y="2572956"/>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5" name="TextBox 2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Tree>
    <p:extLst>
      <p:ext uri="{BB962C8B-B14F-4D97-AF65-F5344CB8AC3E}">
        <p14:creationId xmlns:p14="http://schemas.microsoft.com/office/powerpoint/2010/main" xmlns="" val="334075722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3" restart="whenNotActive" fill="hold" evtFilter="cancelBubble" nodeType="interactiveSeq">
                <p:stCondLst>
                  <p:cond evt="onClick" delay="0">
                    <p:tgtEl>
                      <p:spTgt spid="2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Effect transition="in" filter="blinds(horizontal)">
                                      <p:cBhvr>
                                        <p:cTn id="18" dur="500"/>
                                        <p:tgtEl>
                                          <p:spTgt spid="11">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1">
                                            <p:txEl>
                                              <p:pRg st="1" end="1"/>
                                            </p:txEl>
                                          </p:spTgt>
                                        </p:tgtEl>
                                        <p:attrNameLst>
                                          <p:attrName>style.visibility</p:attrName>
                                        </p:attrNameLst>
                                      </p:cBhvr>
                                      <p:to>
                                        <p:strVal val="visible"/>
                                      </p:to>
                                    </p:set>
                                    <p:animEffect transition="in" filter="blinds(horizontal)">
                                      <p:cBhvr>
                                        <p:cTn id="23" dur="500"/>
                                        <p:tgtEl>
                                          <p:spTgt spid="11">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0" nodeType="clickEffect">
                                  <p:stCondLst>
                                    <p:cond delay="0"/>
                                  </p:stCondLst>
                                  <p:childTnLst>
                                    <p:animEffect transition="out" filter="fade">
                                      <p:cBhvr>
                                        <p:cTn id="27" dur="500"/>
                                        <p:tgtEl>
                                          <p:spTgt spid="11">
                                            <p:txEl>
                                              <p:pRg st="0" end="0"/>
                                            </p:txEl>
                                          </p:spTgt>
                                        </p:tgtEl>
                                      </p:cBhvr>
                                    </p:animEffect>
                                    <p:set>
                                      <p:cBhvr>
                                        <p:cTn id="28" dur="1" fill="hold">
                                          <p:stCondLst>
                                            <p:cond delay="499"/>
                                          </p:stCondLst>
                                        </p:cTn>
                                        <p:tgtEl>
                                          <p:spTgt spid="11">
                                            <p:txEl>
                                              <p:pRg st="0" end="0"/>
                                            </p:txEl>
                                          </p:spTgt>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500"/>
                                        <p:tgtEl>
                                          <p:spTgt spid="11">
                                            <p:txEl>
                                              <p:pRg st="1" end="1"/>
                                            </p:txEl>
                                          </p:spTgt>
                                        </p:tgtEl>
                                      </p:cBhvr>
                                    </p:animEffect>
                                    <p:set>
                                      <p:cBhvr>
                                        <p:cTn id="31" dur="1" fill="hold">
                                          <p:stCondLst>
                                            <p:cond delay="499"/>
                                          </p:stCondLst>
                                        </p:cTn>
                                        <p:tgtEl>
                                          <p:spTgt spid="11">
                                            <p:txEl>
                                              <p:pRg st="1" end="1"/>
                                            </p:txEl>
                                          </p:spTgt>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bldLst>
      <p:bldP spid="11" grpId="0" build="allAtOnce"/>
      <p:bldP spid="35" grpId="0"/>
      <p:bldP spid="35"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261442"/>
            <a:ext cx="11161240"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关于金属性质和原因的描述不正确的是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金属一般具有银白色光泽是物理性质，与金属键没有关系</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金属具有良好的导电性，是因为在金属晶体中共享了金属原子的</a:t>
            </a:r>
            <a:r>
              <a:rPr lang="zh-CN" altLang="zh-CN" sz="2800" kern="100" dirty="0" smtClean="0">
                <a:latin typeface="Times New Roman"/>
                <a:ea typeface="华文细黑"/>
                <a:cs typeface="Times New Roman"/>
              </a:rPr>
              <a:t>价</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电子</a:t>
            </a:r>
            <a:r>
              <a:rPr lang="zh-CN" altLang="zh-CN" sz="2800" kern="100" dirty="0">
                <a:latin typeface="Times New Roman"/>
                <a:ea typeface="华文细黑"/>
                <a:cs typeface="Times New Roman"/>
              </a:rPr>
              <a:t>，形成了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电子气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，在外电场的作用下自由电子定向移动</a:t>
            </a:r>
            <a:r>
              <a:rPr lang="zh-CN" altLang="zh-CN" sz="2800" kern="100" dirty="0" smtClean="0">
                <a:latin typeface="Times New Roman"/>
                <a:ea typeface="华文细黑"/>
                <a:cs typeface="Times New Roman"/>
              </a:rPr>
              <a:t>形</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成</a:t>
            </a:r>
            <a:r>
              <a:rPr lang="zh-CN" altLang="zh-CN" sz="2800" kern="100" dirty="0">
                <a:latin typeface="Times New Roman"/>
                <a:ea typeface="华文细黑"/>
                <a:cs typeface="Times New Roman"/>
              </a:rPr>
              <a:t>电流，所以金属易导电</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金属具有良好的导热性能，是因为自由电子在受热后，加快了</a:t>
            </a:r>
            <a:r>
              <a:rPr lang="zh-CN" altLang="zh-CN" sz="2800" kern="100" dirty="0" smtClean="0">
                <a:latin typeface="Times New Roman"/>
                <a:ea typeface="华文细黑"/>
                <a:cs typeface="Times New Roman"/>
              </a:rPr>
              <a:t>运动</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速率</a:t>
            </a:r>
            <a:r>
              <a:rPr lang="zh-CN" altLang="zh-CN" sz="2800" kern="100" dirty="0">
                <a:latin typeface="Times New Roman"/>
                <a:ea typeface="华文细黑"/>
                <a:cs typeface="Times New Roman"/>
              </a:rPr>
              <a:t>，自由电子通过与金属离子发生碰撞，传递能量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金属晶体具有良好的延展性，是因为金属晶体中的原子层可以</a:t>
            </a:r>
            <a:r>
              <a:rPr lang="zh-CN" altLang="zh-CN" sz="2800" kern="100" dirty="0" smtClean="0">
                <a:latin typeface="Times New Roman"/>
                <a:ea typeface="华文细黑"/>
                <a:cs typeface="Times New Roman"/>
              </a:rPr>
              <a:t>滑动</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而</a:t>
            </a:r>
            <a:r>
              <a:rPr lang="zh-CN" altLang="zh-CN" sz="2800" kern="100" dirty="0">
                <a:latin typeface="Times New Roman"/>
                <a:ea typeface="华文细黑"/>
                <a:cs typeface="Times New Roman"/>
              </a:rPr>
              <a:t>不破坏金属键</a:t>
            </a:r>
            <a:endParaRPr lang="zh-CN" altLang="zh-CN" sz="1050" kern="100" dirty="0">
              <a:effectLst/>
              <a:latin typeface="宋体"/>
              <a:cs typeface="Courier New"/>
            </a:endParaRPr>
          </a:p>
        </p:txBody>
      </p:sp>
      <p:sp>
        <p:nvSpPr>
          <p:cNvPr id="35" name="TextBox 34"/>
          <p:cNvSpPr txBox="1"/>
          <p:nvPr/>
        </p:nvSpPr>
        <p:spPr>
          <a:xfrm>
            <a:off x="298562" y="919039"/>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5" name="TextBox 24">
            <a:hlinkClick r:id="rId7"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Tree>
    <p:extLst>
      <p:ext uri="{BB962C8B-B14F-4D97-AF65-F5344CB8AC3E}">
        <p14:creationId xmlns:p14="http://schemas.microsoft.com/office/powerpoint/2010/main" xmlns="" val="269554628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35" grpId="0"/>
      <p:bldP spid="35" grpId="1"/>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350768" y="333450"/>
            <a:ext cx="11272852"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金属具有金属光泽是因为金属中的自由电子吸收了可见光，又把各种波长的光大部分反射出来，因而金属一般有银白色光泽，</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错误</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金属</a:t>
            </a:r>
            <a:r>
              <a:rPr lang="zh-CN" altLang="zh-CN" sz="2800" kern="100" dirty="0">
                <a:latin typeface="Times New Roman"/>
                <a:ea typeface="华文细黑"/>
                <a:cs typeface="Times New Roman"/>
              </a:rPr>
              <a:t>能够导电，是因为在外加电场作用下，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电子气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中的电子定向移动形成电流，</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正确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金属</a:t>
            </a:r>
            <a:r>
              <a:rPr lang="zh-CN" altLang="zh-CN" sz="2800" kern="100" dirty="0">
                <a:latin typeface="Times New Roman"/>
                <a:ea typeface="华文细黑"/>
                <a:cs typeface="Times New Roman"/>
              </a:rPr>
              <a:t>能够导热，是由于自由电子受热后，与金属阳离子发生碰撞，传递能量，</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正确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金属</a:t>
            </a:r>
            <a:r>
              <a:rPr lang="zh-CN" altLang="zh-CN" sz="2800" kern="100" dirty="0">
                <a:latin typeface="Times New Roman"/>
                <a:ea typeface="华文细黑"/>
                <a:cs typeface="Times New Roman"/>
              </a:rPr>
              <a:t>具有良好的延展性，是由于原子层能够发生相对滑动，但金属键未被破坏，</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正确</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Tree>
    <p:extLst>
      <p:ext uri="{BB962C8B-B14F-4D97-AF65-F5344CB8AC3E}">
        <p14:creationId xmlns:p14="http://schemas.microsoft.com/office/powerpoint/2010/main" xmlns="" val="199825614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blinds(horizontal)">
                                      <p:cBhvr>
                                        <p:cTn id="11" dur="750"/>
                                        <p:tgtEl>
                                          <p:spTgt spid="12">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blinds(horizontal)">
                                      <p:cBhvr>
                                        <p:cTn id="15" dur="750"/>
                                        <p:tgtEl>
                                          <p:spTgt spid="12">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blinds(horizontal)">
                                      <p:cBhvr>
                                        <p:cTn id="19" dur="75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5042545"/>
            <a:ext cx="11161240"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Al</a:t>
            </a:r>
            <a:r>
              <a:rPr lang="zh-CN" altLang="zh-CN" sz="2800" kern="100" dirty="0">
                <a:latin typeface="Times New Roman"/>
                <a:ea typeface="华文细黑"/>
                <a:cs typeface="Times New Roman"/>
              </a:rPr>
              <a:t>属于</a:t>
            </a:r>
            <a:r>
              <a:rPr lang="en-US" altLang="zh-CN" sz="2800" kern="100" dirty="0">
                <a:latin typeface="Times New Roman"/>
                <a:ea typeface="华文细黑"/>
                <a:cs typeface="Courier New"/>
              </a:rPr>
              <a:t>ABCABC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方式堆积的面心立方最密堆积，配位数为</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，一个晶胞中</a:t>
            </a:r>
            <a:r>
              <a:rPr lang="en-US" altLang="zh-CN" sz="2800" kern="100" dirty="0">
                <a:latin typeface="Times New Roman"/>
                <a:ea typeface="华文细黑"/>
                <a:cs typeface="Courier New"/>
              </a:rPr>
              <a:t>Al</a:t>
            </a:r>
            <a:r>
              <a:rPr lang="zh-CN" altLang="zh-CN" sz="2800" kern="100" dirty="0">
                <a:latin typeface="Times New Roman"/>
                <a:ea typeface="华文细黑"/>
                <a:cs typeface="Times New Roman"/>
              </a:rPr>
              <a:t>原子的数目为</a:t>
            </a:r>
            <a:r>
              <a:rPr lang="en-US" altLang="zh-CN" sz="2800" kern="100" dirty="0">
                <a:latin typeface="Times New Roman"/>
                <a:ea typeface="华文细黑"/>
                <a:cs typeface="Courier New"/>
              </a:rPr>
              <a:t>8</a:t>
            </a:r>
            <a:r>
              <a:rPr lang="en-US" altLang="zh-CN" sz="2800" kern="100" dirty="0" smtClean="0">
                <a:latin typeface="宋体"/>
                <a:ea typeface="华文细黑"/>
                <a:cs typeface="Times New Roman"/>
              </a:rPr>
              <a:t>× </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6</a:t>
            </a:r>
            <a:r>
              <a:rPr lang="en-US" altLang="zh-CN" sz="2800" kern="100" dirty="0" smtClean="0">
                <a:latin typeface="宋体"/>
                <a:ea typeface="华文细黑"/>
                <a:cs typeface="Times New Roman"/>
              </a:rPr>
              <a:t>× </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个。</a:t>
            </a:r>
            <a:endParaRPr lang="zh-CN" altLang="zh-CN" sz="1050" kern="100" dirty="0">
              <a:effectLst/>
              <a:latin typeface="宋体"/>
              <a:cs typeface="Courier New"/>
            </a:endParaRPr>
          </a:p>
        </p:txBody>
      </p:sp>
      <p:sp>
        <p:nvSpPr>
          <p:cNvPr id="12" name="矩形 11"/>
          <p:cNvSpPr/>
          <p:nvPr/>
        </p:nvSpPr>
        <p:spPr>
          <a:xfrm>
            <a:off x="406574" y="117426"/>
            <a:ext cx="11161240"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4.Al</a:t>
            </a:r>
            <a:r>
              <a:rPr lang="zh-CN" altLang="zh-CN" sz="2800" kern="100" dirty="0">
                <a:latin typeface="Times New Roman"/>
                <a:ea typeface="华文细黑"/>
                <a:cs typeface="Times New Roman"/>
              </a:rPr>
              <a:t>的晶体中原子的堆积方式如图甲所示，其晶胞特征如图乙所示，原子之间相互位置关系的平面图如图丙所示。</a:t>
            </a:r>
            <a:endParaRPr lang="zh-CN" altLang="zh-CN" sz="1050" kern="100" dirty="0">
              <a:effectLst/>
              <a:latin typeface="宋体"/>
              <a:cs typeface="Courier New"/>
            </a:endParaRPr>
          </a:p>
        </p:txBody>
      </p:sp>
      <p:sp>
        <p:nvSpPr>
          <p:cNvPr id="16" name="Rectangle 21">
            <a:hlinkClick r:id="rId3"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4"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9" name="Rectangle 21">
            <a:hlinkClick r:id="rId5"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Rectangle 21">
            <a:hlinkClick r:id="rId6"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4</a:t>
            </a:r>
          </a:p>
        </p:txBody>
      </p:sp>
      <p:sp>
        <p:nvSpPr>
          <p:cNvPr id="23" name="Rectangle 21">
            <a:hlinkClick r:id="rId7"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5" name="TextBox 2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pic>
        <p:nvPicPr>
          <p:cNvPr id="12290" name="Picture 2" descr="F33"/>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074910" y="1476053"/>
            <a:ext cx="5824568" cy="18195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矩形 12"/>
          <p:cNvSpPr/>
          <p:nvPr/>
        </p:nvSpPr>
        <p:spPr>
          <a:xfrm>
            <a:off x="406574" y="3151287"/>
            <a:ext cx="11161240" cy="2062079"/>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若已知</a:t>
            </a:r>
            <a:r>
              <a:rPr lang="en-US" altLang="zh-CN" sz="2800" kern="100" dirty="0">
                <a:latin typeface="Times New Roman"/>
                <a:ea typeface="华文细黑"/>
                <a:cs typeface="Courier New"/>
              </a:rPr>
              <a:t>Al</a:t>
            </a:r>
            <a:r>
              <a:rPr lang="zh-CN" altLang="zh-CN" sz="2800" kern="100" dirty="0">
                <a:latin typeface="Times New Roman"/>
                <a:ea typeface="华文细黑"/>
                <a:cs typeface="Times New Roman"/>
              </a:rPr>
              <a:t>的原子半径为</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en-US" altLang="zh-CN" sz="2800" kern="100" baseline="-25000" dirty="0">
                <a:latin typeface="Times New Roman"/>
                <a:ea typeface="华文细黑"/>
                <a:cs typeface="Courier New"/>
              </a:rPr>
              <a:t>A</a:t>
            </a:r>
            <a:r>
              <a:rPr lang="zh-CN" altLang="zh-CN" sz="2800" kern="100" dirty="0">
                <a:latin typeface="Times New Roman"/>
                <a:ea typeface="华文细黑"/>
                <a:cs typeface="Times New Roman"/>
              </a:rPr>
              <a:t>代表阿伏加德罗常数，</a:t>
            </a:r>
            <a:r>
              <a:rPr lang="en-US" altLang="zh-CN" sz="2800" kern="100" dirty="0">
                <a:latin typeface="Times New Roman"/>
                <a:ea typeface="华文细黑"/>
                <a:cs typeface="Courier New"/>
              </a:rPr>
              <a:t>Al</a:t>
            </a:r>
            <a:r>
              <a:rPr lang="zh-CN" altLang="zh-CN" sz="2800" kern="100" dirty="0">
                <a:latin typeface="Times New Roman"/>
                <a:ea typeface="华文细黑"/>
                <a:cs typeface="Times New Roman"/>
              </a:rPr>
              <a:t>的相对原子原子质量为</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，请回答：</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晶胞中</a:t>
            </a:r>
            <a:r>
              <a:rPr lang="en-US" altLang="zh-CN" sz="2800" kern="100" dirty="0">
                <a:latin typeface="Times New Roman"/>
                <a:ea typeface="华文细黑"/>
                <a:cs typeface="Courier New"/>
              </a:rPr>
              <a:t>Al</a:t>
            </a:r>
            <a:r>
              <a:rPr lang="zh-CN" altLang="zh-CN" sz="2800" kern="100" dirty="0">
                <a:latin typeface="Times New Roman"/>
                <a:ea typeface="华文细黑"/>
                <a:cs typeface="Times New Roman"/>
              </a:rPr>
              <a:t>原子的配位数为</a:t>
            </a:r>
            <a:r>
              <a:rPr lang="en-US" altLang="zh-CN" sz="2800" kern="100" dirty="0" smtClean="0">
                <a:latin typeface="Times New Roman"/>
                <a:ea typeface="华文细黑"/>
                <a:cs typeface="Courier New"/>
              </a:rPr>
              <a:t>___</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一个晶胞中</a:t>
            </a:r>
            <a:r>
              <a:rPr lang="en-US" altLang="zh-CN" sz="2800" kern="100" dirty="0">
                <a:latin typeface="Times New Roman"/>
                <a:ea typeface="华文细黑"/>
                <a:cs typeface="Courier New"/>
              </a:rPr>
              <a:t>Al</a:t>
            </a:r>
            <a:r>
              <a:rPr lang="zh-CN" altLang="zh-CN" sz="2800" kern="100" dirty="0">
                <a:latin typeface="Times New Roman"/>
                <a:ea typeface="华文细黑"/>
                <a:cs typeface="Times New Roman"/>
              </a:rPr>
              <a:t>原子的数目为</a:t>
            </a:r>
            <a:r>
              <a:rPr lang="en-US" altLang="zh-CN" sz="2800" kern="100" dirty="0" smtClean="0">
                <a:latin typeface="Times New Roman"/>
                <a:ea typeface="华文细黑"/>
                <a:cs typeface="Courier New"/>
              </a:rPr>
              <a:t>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3" name="矩形 2"/>
          <p:cNvSpPr/>
          <p:nvPr/>
        </p:nvSpPr>
        <p:spPr>
          <a:xfrm>
            <a:off x="4789537" y="4572397"/>
            <a:ext cx="543739" cy="523220"/>
          </a:xfrm>
          <a:prstGeom prst="rect">
            <a:avLst/>
          </a:prstGeom>
        </p:spPr>
        <p:txBody>
          <a:bodyPr wrap="none">
            <a:spAutoFit/>
          </a:bodyPr>
          <a:lstStyle/>
          <a:p>
            <a:r>
              <a:rPr lang="en-US" altLang="zh-CN" sz="2800" kern="100" dirty="0">
                <a:solidFill>
                  <a:srgbClr val="C00000"/>
                </a:solidFill>
                <a:latin typeface="Times New Roman"/>
                <a:ea typeface="华文细黑"/>
              </a:rPr>
              <a:t>12</a:t>
            </a:r>
            <a:endParaRPr lang="zh-CN" altLang="en-US" sz="2800" dirty="0"/>
          </a:p>
        </p:txBody>
      </p:sp>
      <p:sp>
        <p:nvSpPr>
          <p:cNvPr id="15" name="矩形 14"/>
          <p:cNvSpPr/>
          <p:nvPr/>
        </p:nvSpPr>
        <p:spPr>
          <a:xfrm>
            <a:off x="10074696" y="4572397"/>
            <a:ext cx="364202" cy="523220"/>
          </a:xfrm>
          <a:prstGeom prst="rect">
            <a:avLst/>
          </a:prstGeom>
        </p:spPr>
        <p:txBody>
          <a:bodyPr wrap="none">
            <a:spAutoFit/>
          </a:bodyPr>
          <a:lstStyle/>
          <a:p>
            <a:r>
              <a:rPr lang="en-US" altLang="zh-CN" sz="2800" kern="100" dirty="0">
                <a:solidFill>
                  <a:srgbClr val="C00000"/>
                </a:solidFill>
                <a:latin typeface="Times New Roman"/>
                <a:ea typeface="华文细黑"/>
              </a:rPr>
              <a:t>4</a:t>
            </a:r>
            <a:endParaRPr lang="zh-CN" altLang="en-US" sz="2800"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771985325"/>
              </p:ext>
            </p:extLst>
          </p:nvPr>
        </p:nvGraphicFramePr>
        <p:xfrm>
          <a:off x="6032723" y="5642992"/>
          <a:ext cx="444500" cy="1104900"/>
        </p:xfrm>
        <a:graphic>
          <a:graphicData uri="http://schemas.openxmlformats.org/presentationml/2006/ole">
            <p:oleObj spid="_x0000_s12303" name="文档" r:id="rId9" imgW="444883" imgH="1104591" progId="">
              <p:embed/>
            </p:oleObj>
          </a:graphicData>
        </a:graphic>
      </p:graphicFrame>
      <p:graphicFrame>
        <p:nvGraphicFramePr>
          <p:cNvPr id="20" name="对象 19"/>
          <p:cNvGraphicFramePr>
            <a:graphicFrameLocks noChangeAspect="1"/>
          </p:cNvGraphicFramePr>
          <p:nvPr>
            <p:extLst>
              <p:ext uri="{D42A27DB-BD31-4B8C-83A1-F6EECF244321}">
                <p14:modId xmlns:p14="http://schemas.microsoft.com/office/powerpoint/2010/main" xmlns="" val="4216644761"/>
              </p:ext>
            </p:extLst>
          </p:nvPr>
        </p:nvGraphicFramePr>
        <p:xfrm>
          <a:off x="7112843" y="5642992"/>
          <a:ext cx="444500" cy="1104900"/>
        </p:xfrm>
        <a:graphic>
          <a:graphicData uri="http://schemas.openxmlformats.org/presentationml/2006/ole">
            <p:oleObj spid="_x0000_s12304" name="文档" r:id="rId10" imgW="444883" imgH="1104591" progId="">
              <p:embed/>
            </p:oleObj>
          </a:graphicData>
        </a:graphic>
      </p:graphicFrame>
    </p:spTree>
    <p:extLst>
      <p:ext uri="{BB962C8B-B14F-4D97-AF65-F5344CB8AC3E}">
        <p14:creationId xmlns:p14="http://schemas.microsoft.com/office/powerpoint/2010/main" xmlns="" val="399693045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3"/>
                                        </p:tgtEl>
                                      </p:cBhvr>
                                    </p:animEffect>
                                    <p:set>
                                      <p:cBhvr>
                                        <p:cTn id="15" dur="1" fill="hold">
                                          <p:stCondLst>
                                            <p:cond delay="499"/>
                                          </p:stCondLst>
                                        </p:cTn>
                                        <p:tgtEl>
                                          <p:spTgt spid="3"/>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15"/>
                                        </p:tgtEl>
                                      </p:cBhvr>
                                    </p:animEffect>
                                    <p:set>
                                      <p:cBhvr>
                                        <p:cTn id="18"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9" restart="whenNotActive" fill="hold" evtFilter="cancelBubble" nodeType="interactiveSeq">
                <p:stCondLst>
                  <p:cond evt="onClick" delay="0">
                    <p:tgtEl>
                      <p:spTgt spid="25"/>
                    </p:tgtEl>
                  </p:cond>
                </p:stCondLst>
                <p:endSync evt="end" delay="0">
                  <p:rtn val="all"/>
                </p:endSync>
                <p:childTnLst>
                  <p:par>
                    <p:cTn id="20" fill="hold">
                      <p:stCondLst>
                        <p:cond delay="0"/>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blinds(horizontal)">
                                      <p:cBhvr>
                                        <p:cTn id="24" dur="500"/>
                                        <p:tgtEl>
                                          <p:spTgt spid="17"/>
                                        </p:tgtEl>
                                      </p:cBhvr>
                                    </p:animEffect>
                                  </p:childTnLst>
                                </p:cTn>
                              </p:par>
                              <p:par>
                                <p:cTn id="25" presetID="3" presetClass="entr" presetSubtype="1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par>
                                <p:cTn id="28" presetID="3" presetClass="entr" presetSubtype="10"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blinds(horizontal)">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17"/>
                                        </p:tgtEl>
                                      </p:cBhvr>
                                    </p:animEffect>
                                    <p:set>
                                      <p:cBhvr>
                                        <p:cTn id="35" dur="1" fill="hold">
                                          <p:stCondLst>
                                            <p:cond delay="499"/>
                                          </p:stCondLst>
                                        </p:cTn>
                                        <p:tgtEl>
                                          <p:spTgt spid="17"/>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20"/>
                                        </p:tgtEl>
                                      </p:cBhvr>
                                    </p:animEffect>
                                    <p:set>
                                      <p:cBhvr>
                                        <p:cTn id="41"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bldLst>
      <p:bldP spid="17" grpId="0"/>
      <p:bldP spid="17" grpId="1"/>
      <p:bldP spid="3" grpId="0"/>
      <p:bldP spid="3" grpId="1"/>
      <p:bldP spid="15" grpId="0"/>
      <p:bldP spid="15"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458134"/>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该晶体的密度为</a:t>
            </a:r>
            <a:r>
              <a:rPr lang="en-US" altLang="zh-CN" sz="2800" kern="100" dirty="0">
                <a:latin typeface="Times New Roman"/>
                <a:ea typeface="华文细黑"/>
                <a:cs typeface="Courier New"/>
              </a:rPr>
              <a:t>__________(</a:t>
            </a:r>
            <a:r>
              <a:rPr lang="zh-CN" altLang="zh-CN" sz="2800" kern="100" dirty="0">
                <a:latin typeface="Times New Roman"/>
                <a:ea typeface="华文细黑"/>
                <a:cs typeface="Times New Roman"/>
              </a:rPr>
              <a:t>用字母表示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16" name="Rectangle 21">
            <a:hlinkClick r:id="rId3"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4"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9" name="Rectangle 21">
            <a:hlinkClick r:id="rId5"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Rectangle 21">
            <a:hlinkClick r:id="rId6"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4</a:t>
            </a:r>
          </a:p>
        </p:txBody>
      </p:sp>
      <p:sp>
        <p:nvSpPr>
          <p:cNvPr id="23" name="Rectangle 21">
            <a:hlinkClick r:id="rId7"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5" name="TextBox 2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pic>
        <p:nvPicPr>
          <p:cNvPr id="10" name="Picture 2" descr="F33"/>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074910" y="1250222"/>
            <a:ext cx="5824568" cy="18195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xmlns="" val="3449559372"/>
              </p:ext>
            </p:extLst>
          </p:nvPr>
        </p:nvGraphicFramePr>
        <p:xfrm>
          <a:off x="3623926" y="170102"/>
          <a:ext cx="1516063" cy="1057275"/>
        </p:xfrm>
        <a:graphic>
          <a:graphicData uri="http://schemas.openxmlformats.org/presentationml/2006/ole">
            <p:oleObj spid="_x0000_s14356" name="文档" r:id="rId9" imgW="1516183" imgH="1057802" progId="">
              <p:embed/>
            </p:oleObj>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xmlns="" val="1699341351"/>
              </p:ext>
            </p:extLst>
          </p:nvPr>
        </p:nvGraphicFramePr>
        <p:xfrm>
          <a:off x="518045" y="3141762"/>
          <a:ext cx="11553825" cy="1571625"/>
        </p:xfrm>
        <a:graphic>
          <a:graphicData uri="http://schemas.openxmlformats.org/presentationml/2006/ole">
            <p:oleObj spid="_x0000_s14357" name="文档" r:id="rId10" imgW="11558075" imgH="1571046" progId="">
              <p:embed/>
            </p:oleObj>
          </a:graphicData>
        </a:graphic>
      </p:graphicFrame>
      <p:sp>
        <p:nvSpPr>
          <p:cNvPr id="13" name="矩形 12"/>
          <p:cNvSpPr/>
          <p:nvPr/>
        </p:nvSpPr>
        <p:spPr>
          <a:xfrm>
            <a:off x="406574" y="4077866"/>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利用公式求金属晶体的密度，关键是找出晶胞正方体的边长。</a:t>
            </a:r>
            <a:endParaRPr lang="zh-CN" altLang="zh-CN" sz="1050" kern="100" dirty="0">
              <a:effectLst/>
              <a:latin typeface="宋体"/>
              <a:cs typeface="Courier New"/>
            </a:endParaRPr>
          </a:p>
        </p:txBody>
      </p:sp>
      <p:sp>
        <p:nvSpPr>
          <p:cNvPr id="14" name="矩形 13"/>
          <p:cNvSpPr/>
          <p:nvPr/>
        </p:nvSpPr>
        <p:spPr>
          <a:xfrm>
            <a:off x="406574" y="4797946"/>
            <a:ext cx="11161240" cy="1415748"/>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本题中面对角线的长度为</a:t>
            </a:r>
            <a:r>
              <a:rPr lang="en-US" altLang="zh-CN" sz="2800" kern="100" dirty="0">
                <a:latin typeface="Times New Roman"/>
                <a:ea typeface="华文细黑"/>
                <a:cs typeface="Courier New"/>
              </a:rPr>
              <a:t>4</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，然后根据边长</a:t>
            </a:r>
            <a:r>
              <a:rPr lang="zh-CN" altLang="zh-CN" sz="2800" kern="100" dirty="0" smtClean="0">
                <a:latin typeface="Times New Roman"/>
                <a:ea typeface="华文细黑"/>
                <a:cs typeface="Times New Roman"/>
              </a:rPr>
              <a:t>的</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倍</a:t>
            </a:r>
            <a:r>
              <a:rPr lang="zh-CN" altLang="zh-CN" sz="2800" kern="100" dirty="0">
                <a:latin typeface="Times New Roman"/>
                <a:ea typeface="华文细黑"/>
                <a:cs typeface="Times New Roman"/>
              </a:rPr>
              <a:t>等于面对角线的长度可求得晶胞正方体的边长。</a:t>
            </a:r>
            <a:endParaRPr lang="zh-CN" altLang="zh-CN" sz="1050" kern="100" dirty="0">
              <a:effectLst/>
              <a:latin typeface="宋体"/>
              <a:cs typeface="Courier New"/>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190747848"/>
              </p:ext>
            </p:extLst>
          </p:nvPr>
        </p:nvGraphicFramePr>
        <p:xfrm>
          <a:off x="7741220" y="4916496"/>
          <a:ext cx="768350" cy="742950"/>
        </p:xfrm>
        <a:graphic>
          <a:graphicData uri="http://schemas.openxmlformats.org/presentationml/2006/ole">
            <p:oleObj spid="_x0000_s14358" name="文档" r:id="rId11" imgW="768828" imgH="742513" progId="">
              <p:embed/>
            </p:oleObj>
          </a:graphicData>
        </a:graphic>
      </p:graphicFrame>
    </p:spTree>
    <p:extLst>
      <p:ext uri="{BB962C8B-B14F-4D97-AF65-F5344CB8AC3E}">
        <p14:creationId xmlns:p14="http://schemas.microsoft.com/office/powerpoint/2010/main" xmlns="" val="128712560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3" restart="whenNotActive" fill="hold" evtFilter="cancelBubble" nodeType="interactiveSeq">
                <p:stCondLst>
                  <p:cond evt="onClick" delay="0">
                    <p:tgtEl>
                      <p:spTgt spid="2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linds(horizont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linds(horizontal)">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linds(horizontal)">
                                      <p:cBhvr>
                                        <p:cTn id="28" dur="500"/>
                                        <p:tgtEl>
                                          <p:spTgt spid="14"/>
                                        </p:tgtEl>
                                      </p:cBhvr>
                                    </p:animEffect>
                                  </p:childTnLst>
                                </p:cTn>
                              </p:par>
                              <p:par>
                                <p:cTn id="29" presetID="3" presetClass="entr" presetSubtype="1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blinds(horizontal)">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3"/>
                                        </p:tgtEl>
                                      </p:cBhvr>
                                    </p:animEffect>
                                    <p:set>
                                      <p:cBhvr>
                                        <p:cTn id="36" dur="1" fill="hold">
                                          <p:stCondLst>
                                            <p:cond delay="499"/>
                                          </p:stCondLst>
                                        </p:cTn>
                                        <p:tgtEl>
                                          <p:spTgt spid="3"/>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13"/>
                                        </p:tgtEl>
                                      </p:cBhvr>
                                    </p:animEffect>
                                    <p:set>
                                      <p:cBhvr>
                                        <p:cTn id="39" dur="1" fill="hold">
                                          <p:stCondLst>
                                            <p:cond delay="499"/>
                                          </p:stCondLst>
                                        </p:cTn>
                                        <p:tgtEl>
                                          <p:spTgt spid="13"/>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4"/>
                                        </p:tgtEl>
                                      </p:cBhvr>
                                    </p:animEffect>
                                    <p:set>
                                      <p:cBhvr>
                                        <p:cTn id="45"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bldLst>
      <p:bldP spid="13" grpId="0"/>
      <p:bldP spid="13" grpId="1"/>
      <p:bldP spid="14" grpId="0"/>
      <p:bldP spid="14"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35893"/>
            <a:ext cx="11161240"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金属晶体的原子堆积方式常有以下四种，请认真观察模型，回答下列问题：</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四种堆积模型的堆积名称依次是</a:t>
            </a:r>
            <a:r>
              <a:rPr lang="en-US" altLang="zh-CN" sz="2800" kern="100" dirty="0">
                <a:latin typeface="Times New Roman"/>
                <a:ea typeface="华文细黑"/>
                <a:cs typeface="Courier New"/>
              </a:rPr>
              <a:t>____________</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______________</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_____________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23"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4"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5"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6"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
        <p:nvSpPr>
          <p:cNvPr id="29" name="TextBox 2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40" name="TextBox 39">
            <a:hlinkClick r:id="rId7"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pic>
        <p:nvPicPr>
          <p:cNvPr id="15362" name="Picture 2" descr="H21"/>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418149" y="2676461"/>
            <a:ext cx="3786457" cy="17428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63" name="Picture 3" descr="H21A"/>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075687" y="2664187"/>
            <a:ext cx="2684888" cy="17551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64" name="Picture 4" descr="H22"/>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077864" y="4544941"/>
            <a:ext cx="2467027" cy="17428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65" name="Picture 5" descr="H22A"/>
          <p:cNvPicPr>
            <a:picLocks noChangeAspect="1" noChangeArrowheads="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6420576" y="4524772"/>
            <a:ext cx="3995110" cy="17551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矩形 2"/>
          <p:cNvSpPr/>
          <p:nvPr/>
        </p:nvSpPr>
        <p:spPr>
          <a:xfrm>
            <a:off x="5988352" y="1423095"/>
            <a:ext cx="2339102"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简单立方堆积</a:t>
            </a:r>
            <a:endParaRPr lang="zh-CN" altLang="en-US" sz="2800" dirty="0"/>
          </a:p>
        </p:txBody>
      </p:sp>
      <p:sp>
        <p:nvSpPr>
          <p:cNvPr id="4" name="矩形 3"/>
          <p:cNvSpPr/>
          <p:nvPr/>
        </p:nvSpPr>
        <p:spPr>
          <a:xfrm>
            <a:off x="8600549" y="1423095"/>
            <a:ext cx="2339102"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六方最密堆积</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469057" y="2061642"/>
            <a:ext cx="305724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面心立方最密堆积</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3709417" y="2052117"/>
            <a:ext cx="2339102"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体心立方堆积</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271632256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3"/>
                                        </p:tgtEl>
                                      </p:cBhvr>
                                    </p:animEffect>
                                    <p:set>
                                      <p:cBhvr>
                                        <p:cTn id="21" dur="1" fill="hold">
                                          <p:stCondLst>
                                            <p:cond delay="499"/>
                                          </p:stCondLst>
                                        </p:cTn>
                                        <p:tgtEl>
                                          <p:spTgt spid="3"/>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4"/>
                                        </p:tgtEl>
                                      </p:cBhvr>
                                    </p:animEffect>
                                    <p:set>
                                      <p:cBhvr>
                                        <p:cTn id="24" dur="1" fill="hold">
                                          <p:stCondLst>
                                            <p:cond delay="499"/>
                                          </p:stCondLst>
                                        </p:cTn>
                                        <p:tgtEl>
                                          <p:spTgt spid="4"/>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6"/>
                                        </p:tgtEl>
                                      </p:cBhvr>
                                    </p:animEffect>
                                    <p:set>
                                      <p:cBhvr>
                                        <p:cTn id="30"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9"/>
                  </p:tgtEl>
                </p:cond>
              </p:nextCondLst>
            </p:seq>
          </p:childTnLst>
        </p:cTn>
      </p:par>
    </p:tnLst>
    <p:bldLst>
      <p:bldP spid="3" grpId="0"/>
      <p:bldP spid="3" grpId="1"/>
      <p:bldP spid="4" grpId="0"/>
      <p:bldP spid="4" grpId="1"/>
      <p:bldP spid="5" grpId="0"/>
      <p:bldP spid="5" grpId="1"/>
      <p:bldP spid="6" grpId="0"/>
      <p:bldP spid="6"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71767" y="3014296"/>
            <a:ext cx="2646879" cy="830997"/>
          </a:xfrm>
          <a:prstGeom prst="rect">
            <a:avLst/>
          </a:prstGeom>
        </p:spPr>
        <p:txBody>
          <a:bodyPr wrap="none">
            <a:spAutoFit/>
          </a:bodyPr>
          <a:lstStyle/>
          <a:p>
            <a:pPr algn="ctr"/>
            <a:r>
              <a:rPr lang="zh-CN" altLang="en-US" sz="4800" b="1" dirty="0">
                <a:solidFill>
                  <a:schemeClr val="bg1"/>
                </a:solidFill>
                <a:latin typeface="+mj-ea"/>
                <a:ea typeface="+mj-ea"/>
              </a:rPr>
              <a:t>新知导学</a:t>
            </a:r>
          </a:p>
        </p:txBody>
      </p:sp>
    </p:spTree>
    <p:extLst>
      <p:ext uri="{BB962C8B-B14F-4D97-AF65-F5344CB8AC3E}">
        <p14:creationId xmlns:p14="http://schemas.microsoft.com/office/powerpoint/2010/main" xmlns="" val="423642478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 name="矩形 16"/>
          <p:cNvSpPr/>
          <p:nvPr/>
        </p:nvSpPr>
        <p:spPr>
          <a:xfrm>
            <a:off x="438978" y="154027"/>
            <a:ext cx="11272852"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图甲的堆积方式是将非密置层的金属原子上下对齐，形成的晶胞是</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个立方体，在立方体的每个顶角有</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个金属原子，称为简单立方堆积</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图</a:t>
            </a:r>
            <a:r>
              <a:rPr lang="zh-CN" altLang="zh-CN" sz="2800" kern="100" dirty="0">
                <a:latin typeface="Times New Roman"/>
                <a:ea typeface="华文细黑"/>
                <a:cs typeface="Times New Roman"/>
              </a:rPr>
              <a:t>乙和图丙都是密置层原子的堆积方式，图乙中上</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层和下</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层的</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个原子组成的三角形方向相同，称为六方最密堆积</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图</a:t>
            </a:r>
            <a:r>
              <a:rPr lang="zh-CN" altLang="zh-CN" sz="2800" kern="100" dirty="0">
                <a:latin typeface="Times New Roman"/>
                <a:ea typeface="华文细黑"/>
                <a:cs typeface="Times New Roman"/>
              </a:rPr>
              <a:t>丙中</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层和</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层的</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个原子组成的三角形方向相反，称为面心立方最密堆积</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图丁</a:t>
            </a:r>
            <a:r>
              <a:rPr lang="zh-CN" altLang="zh-CN" sz="2800" kern="100" dirty="0">
                <a:latin typeface="Times New Roman"/>
                <a:ea typeface="华文细黑"/>
                <a:cs typeface="Times New Roman"/>
              </a:rPr>
              <a:t>的堆积方式是将非密置层的上层金属原子填入下层金属原子形成的凹穴中，每层均照此堆积，形成的晶胞是</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个立方体，在立方体的每个顶角有</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个原子，立方体的中心含有</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个金属原子，称为体心立方堆积</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23"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4"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5"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6"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Tree>
    <p:extLst>
      <p:ext uri="{BB962C8B-B14F-4D97-AF65-F5344CB8AC3E}">
        <p14:creationId xmlns:p14="http://schemas.microsoft.com/office/powerpoint/2010/main" xmlns="" val="59074706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blinds(horizontal)">
                                      <p:cBhvr>
                                        <p:cTn id="7" dur="750"/>
                                        <p:tgtEl>
                                          <p:spTgt spid="17">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7">
                                            <p:txEl>
                                              <p:pRg st="1" end="1"/>
                                            </p:txEl>
                                          </p:spTgt>
                                        </p:tgtEl>
                                        <p:attrNameLst>
                                          <p:attrName>style.visibility</p:attrName>
                                        </p:attrNameLst>
                                      </p:cBhvr>
                                      <p:to>
                                        <p:strVal val="visible"/>
                                      </p:to>
                                    </p:set>
                                    <p:animEffect transition="in" filter="blinds(horizontal)">
                                      <p:cBhvr>
                                        <p:cTn id="11" dur="750"/>
                                        <p:tgtEl>
                                          <p:spTgt spid="17">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7">
                                            <p:txEl>
                                              <p:pRg st="2" end="2"/>
                                            </p:txEl>
                                          </p:spTgt>
                                        </p:tgtEl>
                                        <p:attrNameLst>
                                          <p:attrName>style.visibility</p:attrName>
                                        </p:attrNameLst>
                                      </p:cBhvr>
                                      <p:to>
                                        <p:strVal val="visible"/>
                                      </p:to>
                                    </p:set>
                                    <p:animEffect transition="in" filter="blinds(horizontal)">
                                      <p:cBhvr>
                                        <p:cTn id="15" dur="750"/>
                                        <p:tgtEl>
                                          <p:spTgt spid="17">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7">
                                            <p:txEl>
                                              <p:pRg st="3" end="3"/>
                                            </p:txEl>
                                          </p:spTgt>
                                        </p:tgtEl>
                                        <p:attrNameLst>
                                          <p:attrName>style.visibility</p:attrName>
                                        </p:attrNameLst>
                                      </p:cBhvr>
                                      <p:to>
                                        <p:strVal val="visible"/>
                                      </p:to>
                                    </p:set>
                                    <p:animEffect transition="in" filter="blinds(horizontal)">
                                      <p:cBhvr>
                                        <p:cTn id="19" dur="750"/>
                                        <p:tgtEl>
                                          <p:spTgt spid="1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333450"/>
            <a:ext cx="11161240"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图甲方式的堆积，空间利用率为</a:t>
            </a:r>
            <a:r>
              <a:rPr lang="en-US" altLang="zh-CN" sz="2800" kern="100" dirty="0" smtClean="0">
                <a:latin typeface="Times New Roman"/>
                <a:ea typeface="华文细黑"/>
                <a:cs typeface="Courier New"/>
              </a:rPr>
              <a:t>_____</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只有金属</a:t>
            </a:r>
            <a:r>
              <a:rPr lang="en-US" altLang="zh-CN" sz="2800" kern="100" dirty="0" smtClean="0">
                <a:latin typeface="Times New Roman"/>
                <a:ea typeface="华文细黑"/>
                <a:cs typeface="Courier New"/>
              </a:rPr>
              <a:t>____ (</a:t>
            </a:r>
            <a:r>
              <a:rPr lang="zh-CN" altLang="zh-CN" sz="2800" kern="100" dirty="0">
                <a:latin typeface="Times New Roman"/>
                <a:ea typeface="华文细黑"/>
                <a:cs typeface="Times New Roman"/>
              </a:rPr>
              <a:t>填元素符号</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采用这种堆积方式。</a:t>
            </a:r>
            <a:endParaRPr lang="zh-CN" altLang="zh-CN" sz="105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23"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4"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5"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6"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
        <p:nvSpPr>
          <p:cNvPr id="29" name="TextBox 2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40" name="TextBox 39"/>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pic>
        <p:nvPicPr>
          <p:cNvPr id="10" name="Picture 2" descr="H21"/>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510455" y="1869829"/>
            <a:ext cx="4953478" cy="22800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矩形 2"/>
          <p:cNvSpPr/>
          <p:nvPr/>
        </p:nvSpPr>
        <p:spPr>
          <a:xfrm>
            <a:off x="5960715" y="458145"/>
            <a:ext cx="843501" cy="523220"/>
          </a:xfrm>
          <a:prstGeom prst="rect">
            <a:avLst/>
          </a:prstGeom>
        </p:spPr>
        <p:txBody>
          <a:bodyPr wrap="none">
            <a:spAutoFit/>
          </a:bodyPr>
          <a:lstStyle/>
          <a:p>
            <a:r>
              <a:rPr lang="en-US" altLang="zh-CN" sz="2800" kern="100" dirty="0">
                <a:solidFill>
                  <a:srgbClr val="C00000"/>
                </a:solidFill>
                <a:latin typeface="Times New Roman"/>
                <a:ea typeface="华文细黑"/>
              </a:rPr>
              <a:t>52%</a:t>
            </a:r>
            <a:endParaRPr lang="zh-CN" altLang="en-US" sz="2800" dirty="0"/>
          </a:p>
        </p:txBody>
      </p:sp>
      <p:sp>
        <p:nvSpPr>
          <p:cNvPr id="5" name="矩形 4"/>
          <p:cNvSpPr/>
          <p:nvPr/>
        </p:nvSpPr>
        <p:spPr>
          <a:xfrm>
            <a:off x="8698980" y="448777"/>
            <a:ext cx="564578" cy="523220"/>
          </a:xfrm>
          <a:prstGeom prst="rect">
            <a:avLst/>
          </a:prstGeom>
        </p:spPr>
        <p:txBody>
          <a:bodyPr wrap="none">
            <a:spAutoFit/>
          </a:bodyPr>
          <a:lstStyle/>
          <a:p>
            <a:r>
              <a:rPr lang="en-US" altLang="zh-CN" sz="2800" kern="100" dirty="0">
                <a:solidFill>
                  <a:srgbClr val="C00000"/>
                </a:solidFill>
                <a:latin typeface="Times New Roman"/>
                <a:ea typeface="华文细黑"/>
              </a:rPr>
              <a:t>Po</a:t>
            </a:r>
            <a:endParaRPr lang="zh-CN" altLang="en-US" sz="2800" dirty="0"/>
          </a:p>
        </p:txBody>
      </p:sp>
      <p:sp>
        <p:nvSpPr>
          <p:cNvPr id="15" name="矩形 14"/>
          <p:cNvSpPr/>
          <p:nvPr/>
        </p:nvSpPr>
        <p:spPr>
          <a:xfrm>
            <a:off x="406574" y="4256103"/>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简单立方堆积的空间利用率最低，为</a:t>
            </a:r>
            <a:r>
              <a:rPr lang="en-US" altLang="zh-CN" sz="2800" kern="100" dirty="0">
                <a:latin typeface="Times New Roman"/>
                <a:ea typeface="华文细黑"/>
                <a:cs typeface="Courier New"/>
              </a:rPr>
              <a:t>52%</a:t>
            </a:r>
            <a:r>
              <a:rPr lang="zh-CN" altLang="zh-CN" sz="2800" kern="100" dirty="0">
                <a:latin typeface="Times New Roman"/>
                <a:ea typeface="华文细黑"/>
                <a:cs typeface="Times New Roman"/>
              </a:rPr>
              <a:t>，采取这种堆积方式的只有</a:t>
            </a:r>
            <a:r>
              <a:rPr lang="en-US" altLang="zh-CN" sz="2800" kern="100" dirty="0">
                <a:latin typeface="Times New Roman"/>
                <a:ea typeface="华文细黑"/>
                <a:cs typeface="Courier New"/>
              </a:rPr>
              <a:t>Po</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342456209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3"/>
                                        </p:tgtEl>
                                      </p:cBhvr>
                                    </p:animEffect>
                                    <p:set>
                                      <p:cBhvr>
                                        <p:cTn id="15" dur="1" fill="hold">
                                          <p:stCondLst>
                                            <p:cond delay="499"/>
                                          </p:stCondLst>
                                        </p:cTn>
                                        <p:tgtEl>
                                          <p:spTgt spid="3"/>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19" restart="whenNotActive" fill="hold" evtFilter="cancelBubble" nodeType="interactiveSeq">
                <p:stCondLst>
                  <p:cond evt="onClick" delay="0">
                    <p:tgtEl>
                      <p:spTgt spid="40"/>
                    </p:tgtEl>
                  </p:cond>
                </p:stCondLst>
                <p:endSync evt="end" delay="0">
                  <p:rtn val="all"/>
                </p:endSync>
                <p:childTnLst>
                  <p:par>
                    <p:cTn id="20" fill="hold">
                      <p:stCondLst>
                        <p:cond delay="0"/>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linds(horizontal)">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15"/>
                                        </p:tgtEl>
                                      </p:cBhvr>
                                    </p:animEffect>
                                    <p:set>
                                      <p:cBhvr>
                                        <p:cTn id="29"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bldLst>
      <p:bldP spid="3" grpId="0"/>
      <p:bldP spid="3" grpId="1"/>
      <p:bldP spid="5" grpId="0"/>
      <p:bldP spid="5" grpId="1"/>
      <p:bldP spid="15" grpId="0"/>
      <p:bldP spid="15"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405458"/>
            <a:ext cx="11161240"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图乙与图丙两种堆积方式中金属原子的配位数</a:t>
            </a:r>
            <a:r>
              <a:rPr lang="en-US" altLang="zh-CN" sz="2800" kern="100" dirty="0" smtClean="0">
                <a:latin typeface="Times New Roman"/>
                <a:ea typeface="华文细黑"/>
                <a:cs typeface="Courier New"/>
              </a:rPr>
              <a:t>_____(</a:t>
            </a:r>
            <a:r>
              <a:rPr lang="zh-CN" altLang="zh-CN" sz="2800" kern="100" dirty="0">
                <a:latin typeface="Times New Roman"/>
                <a:ea typeface="华文细黑"/>
                <a:cs typeface="Times New Roman"/>
              </a:rPr>
              <a:t>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相同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不相同</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，图乙的空间利用率为</a:t>
            </a:r>
            <a:r>
              <a:rPr lang="en-US" altLang="zh-CN" sz="2800" kern="100" dirty="0" smtClean="0">
                <a:latin typeface="Times New Roman"/>
                <a:ea typeface="华文细黑"/>
                <a:cs typeface="Courier New"/>
              </a:rPr>
              <a:t>_____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23"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4"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5"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6"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
        <p:nvSpPr>
          <p:cNvPr id="29" name="TextBox 2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40" name="TextBox 39"/>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pic>
        <p:nvPicPr>
          <p:cNvPr id="10" name="Picture 3" descr="H21A"/>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918742" y="1901583"/>
            <a:ext cx="3879867" cy="25363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4" descr="H22"/>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6736366" y="1916588"/>
            <a:ext cx="3565041" cy="2518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矩形 2"/>
          <p:cNvSpPr/>
          <p:nvPr/>
        </p:nvSpPr>
        <p:spPr>
          <a:xfrm>
            <a:off x="8183438" y="486991"/>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相同</a:t>
            </a:r>
            <a:endParaRPr lang="zh-CN" altLang="en-US" sz="2800" dirty="0"/>
          </a:p>
        </p:txBody>
      </p:sp>
      <p:sp>
        <p:nvSpPr>
          <p:cNvPr id="5" name="矩形 4"/>
          <p:cNvSpPr/>
          <p:nvPr/>
        </p:nvSpPr>
        <p:spPr>
          <a:xfrm>
            <a:off x="5971785" y="1130301"/>
            <a:ext cx="843501" cy="523220"/>
          </a:xfrm>
          <a:prstGeom prst="rect">
            <a:avLst/>
          </a:prstGeom>
        </p:spPr>
        <p:txBody>
          <a:bodyPr wrap="none">
            <a:spAutoFit/>
          </a:bodyPr>
          <a:lstStyle/>
          <a:p>
            <a:r>
              <a:rPr lang="en-US" altLang="zh-CN" sz="2800" kern="100" dirty="0">
                <a:solidFill>
                  <a:srgbClr val="C00000"/>
                </a:solidFill>
                <a:latin typeface="Times New Roman"/>
                <a:ea typeface="华文细黑"/>
              </a:rPr>
              <a:t>74%</a:t>
            </a:r>
            <a:endParaRPr lang="zh-CN" altLang="en-US" sz="2800" dirty="0"/>
          </a:p>
        </p:txBody>
      </p:sp>
      <p:sp>
        <p:nvSpPr>
          <p:cNvPr id="16" name="矩形 15"/>
          <p:cNvSpPr/>
          <p:nvPr/>
        </p:nvSpPr>
        <p:spPr>
          <a:xfrm>
            <a:off x="406574" y="4509914"/>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图乙和图丙两种堆积方式中，金属原子的配位数均为</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，且其空间利用率均为</a:t>
            </a:r>
            <a:r>
              <a:rPr lang="en-US" altLang="zh-CN" sz="2800" kern="100" dirty="0">
                <a:latin typeface="Times New Roman"/>
                <a:ea typeface="华文细黑"/>
                <a:cs typeface="Courier New"/>
              </a:rPr>
              <a:t>74%</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419233301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3"/>
                                        </p:tgtEl>
                                      </p:cBhvr>
                                    </p:animEffect>
                                    <p:set>
                                      <p:cBhvr>
                                        <p:cTn id="15" dur="1" fill="hold">
                                          <p:stCondLst>
                                            <p:cond delay="499"/>
                                          </p:stCondLst>
                                        </p:cTn>
                                        <p:tgtEl>
                                          <p:spTgt spid="3"/>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19" restart="whenNotActive" fill="hold" evtFilter="cancelBubble" nodeType="interactiveSeq">
                <p:stCondLst>
                  <p:cond evt="onClick" delay="0">
                    <p:tgtEl>
                      <p:spTgt spid="40"/>
                    </p:tgtEl>
                  </p:cond>
                </p:stCondLst>
                <p:endSync evt="end" delay="0">
                  <p:rtn val="all"/>
                </p:endSync>
                <p:childTnLst>
                  <p:par>
                    <p:cTn id="20" fill="hold">
                      <p:stCondLst>
                        <p:cond delay="0"/>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linds(horizontal)">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16"/>
                                        </p:tgtEl>
                                      </p:cBhvr>
                                    </p:animEffect>
                                    <p:set>
                                      <p:cBhvr>
                                        <p:cTn id="29"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bldLst>
      <p:bldP spid="3" grpId="0"/>
      <p:bldP spid="3" grpId="1"/>
      <p:bldP spid="5" grpId="0"/>
      <p:bldP spid="5" grpId="1"/>
      <p:bldP spid="16" grpId="0"/>
      <p:bldP spid="16"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405458"/>
            <a:ext cx="11161240"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采取图丁堆积方式的金属通常有</a:t>
            </a:r>
            <a:r>
              <a:rPr lang="en-US" altLang="zh-CN" sz="2800" kern="100" dirty="0" smtClean="0">
                <a:latin typeface="Times New Roman"/>
                <a:ea typeface="华文细黑"/>
                <a:cs typeface="Courier New"/>
              </a:rPr>
              <a:t>___________________(</a:t>
            </a:r>
            <a:r>
              <a:rPr lang="zh-CN" altLang="zh-CN" sz="2800" kern="100" dirty="0">
                <a:latin typeface="Times New Roman"/>
                <a:ea typeface="华文细黑"/>
                <a:cs typeface="Times New Roman"/>
              </a:rPr>
              <a:t>任写三种金属元素的符号</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，每个晶胞中所含有的原子数为</a:t>
            </a:r>
            <a:r>
              <a:rPr lang="en-US" altLang="zh-CN" sz="2800" kern="100" dirty="0" smtClean="0">
                <a:latin typeface="Times New Roman"/>
                <a:ea typeface="华文细黑"/>
                <a:cs typeface="Courier New"/>
              </a:rPr>
              <a:t>__</a:t>
            </a:r>
            <a:r>
              <a:rPr lang="zh-CN" altLang="zh-CN" sz="2800" kern="100" dirty="0" smtClean="0">
                <a:latin typeface="Times New Roman"/>
                <a:ea typeface="华文细黑"/>
                <a:cs typeface="Times New Roman"/>
              </a:rPr>
              <a:t>个</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21" name="Rectangle 21">
            <a:hlinkClick r:id="rId3"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23" name="Rectangle 21">
            <a:hlinkClick r:id="rId4"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4" name="Rectangle 21">
            <a:hlinkClick r:id="rId5"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5" name="Rectangle 21">
            <a:hlinkClick r:id="rId6"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6" name="Rectangle 21">
            <a:hlinkClick r:id="rId7"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
        <p:nvSpPr>
          <p:cNvPr id="29" name="TextBox 2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40" name="TextBox 39"/>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pic>
        <p:nvPicPr>
          <p:cNvPr id="10" name="Picture 5" descr="H22A"/>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443022" y="1917626"/>
            <a:ext cx="5088344" cy="2235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矩形 10"/>
          <p:cNvSpPr/>
          <p:nvPr/>
        </p:nvSpPr>
        <p:spPr>
          <a:xfrm>
            <a:off x="406574" y="4293890"/>
            <a:ext cx="11161240"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图丁是体心立方堆积，采取这种堆积方式的金属有</a:t>
            </a:r>
            <a:r>
              <a:rPr lang="en-US" altLang="zh-CN" sz="2800"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Na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Fe</a:t>
            </a:r>
            <a:r>
              <a:rPr lang="zh-CN" altLang="zh-CN" sz="2800" kern="100" dirty="0">
                <a:latin typeface="Times New Roman"/>
                <a:ea typeface="华文细黑"/>
                <a:cs typeface="Times New Roman"/>
              </a:rPr>
              <a:t>等。用均摊法可求得每个晶胞中含有金属原子的个数为</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a:t>
            </a:r>
            <a:r>
              <a:rPr lang="en-US" altLang="zh-CN" sz="2800" kern="100" dirty="0" smtClean="0">
                <a:latin typeface="宋体"/>
                <a:ea typeface="华文细黑"/>
                <a:cs typeface="Times New Roman"/>
              </a:rPr>
              <a:t>× </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020960509"/>
              </p:ext>
            </p:extLst>
          </p:nvPr>
        </p:nvGraphicFramePr>
        <p:xfrm>
          <a:off x="10134113" y="4917266"/>
          <a:ext cx="339725" cy="1095375"/>
        </p:xfrm>
        <a:graphic>
          <a:graphicData uri="http://schemas.openxmlformats.org/presentationml/2006/ole">
            <p:oleObj spid="_x0000_s16391" name="文档" r:id="rId9" imgW="340141" imgH="1094873" progId="">
              <p:embed/>
            </p:oleObj>
          </a:graphicData>
        </a:graphic>
      </p:graphicFrame>
      <p:sp>
        <p:nvSpPr>
          <p:cNvPr id="4" name="矩形 3"/>
          <p:cNvSpPr/>
          <p:nvPr/>
        </p:nvSpPr>
        <p:spPr>
          <a:xfrm>
            <a:off x="6025952" y="518396"/>
            <a:ext cx="3616696" cy="523220"/>
          </a:xfrm>
          <a:prstGeom prst="rect">
            <a:avLst/>
          </a:prstGeom>
        </p:spPr>
        <p:txBody>
          <a:bodyPr wrap="none">
            <a:spAutoFit/>
          </a:bodyPr>
          <a:lstStyle/>
          <a:p>
            <a:r>
              <a:rPr lang="en-US" altLang="zh-CN" sz="2800" kern="100" dirty="0">
                <a:solidFill>
                  <a:srgbClr val="C00000"/>
                </a:solidFill>
                <a:latin typeface="Times New Roman"/>
                <a:ea typeface="华文细黑"/>
              </a:rPr>
              <a:t>K</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rPr>
              <a:t>Na</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rPr>
              <a:t>Fe(</a:t>
            </a:r>
            <a:r>
              <a:rPr lang="zh-CN" altLang="zh-CN" sz="2800" kern="100" dirty="0">
                <a:solidFill>
                  <a:srgbClr val="C00000"/>
                </a:solidFill>
                <a:latin typeface="Times New Roman"/>
                <a:ea typeface="华文细黑"/>
                <a:cs typeface="Times New Roman"/>
              </a:rPr>
              <a:t>合理即可</a:t>
            </a:r>
            <a:r>
              <a:rPr lang="en-US" altLang="zh-CN" sz="2800" kern="100" dirty="0">
                <a:solidFill>
                  <a:srgbClr val="C00000"/>
                </a:solidFill>
                <a:latin typeface="Times New Roman"/>
                <a:ea typeface="华文细黑"/>
              </a:rPr>
              <a:t>)</a:t>
            </a:r>
            <a:endParaRPr lang="zh-CN" altLang="en-US" sz="2800" dirty="0"/>
          </a:p>
        </p:txBody>
      </p:sp>
      <p:sp>
        <p:nvSpPr>
          <p:cNvPr id="5" name="矩形 4"/>
          <p:cNvSpPr/>
          <p:nvPr/>
        </p:nvSpPr>
        <p:spPr>
          <a:xfrm>
            <a:off x="7728178" y="1178382"/>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Times New Roman"/>
              </a:rPr>
              <a:t>2</a:t>
            </a:r>
            <a:endParaRPr lang="zh-CN" altLang="en-US" sz="2800" kern="100" dirty="0">
              <a:solidFill>
                <a:srgbClr val="C00000"/>
              </a:solidFill>
              <a:latin typeface="Times New Roman"/>
              <a:ea typeface="华文细黑"/>
              <a:cs typeface="Times New Roman"/>
            </a:endParaRPr>
          </a:p>
        </p:txBody>
      </p:sp>
      <p:pic>
        <p:nvPicPr>
          <p:cNvPr id="16" name="图片 15">
            <a:hlinkClick r:id="rId10" action="ppaction://hlinksldjump"/>
          </p:cNvPr>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xmlns="" val="389497716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1"/>
                                        </p:tgtEl>
                                      </p:cBhvr>
                                    </p:animEffect>
                                    <p:set>
                                      <p:cBhvr>
                                        <p:cTn id="15" dur="1" fill="hold">
                                          <p:stCondLst>
                                            <p:cond delay="499"/>
                                          </p:stCondLst>
                                        </p:cTn>
                                        <p:tgtEl>
                                          <p:spTgt spid="11"/>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2"/>
                                        </p:tgtEl>
                                      </p:cBhvr>
                                    </p:animEffect>
                                    <p:set>
                                      <p:cBhvr>
                                        <p:cTn id="18"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19" restart="whenNotActive" fill="hold" evtFilter="cancelBubble" nodeType="interactiveSeq">
                <p:stCondLst>
                  <p:cond evt="onClick" delay="0">
                    <p:tgtEl>
                      <p:spTgt spid="29"/>
                    </p:tgtEl>
                  </p:cond>
                </p:stCondLst>
                <p:endSync evt="end" delay="0">
                  <p:rtn val="all"/>
                </p:endSync>
                <p:childTnLst>
                  <p:par>
                    <p:cTn id="20" fill="hold">
                      <p:stCondLst>
                        <p:cond delay="0"/>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linds(horizontal)">
                                      <p:cBhvr>
                                        <p:cTn id="24" dur="500"/>
                                        <p:tgtEl>
                                          <p:spTgt spid="4"/>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4"/>
                                        </p:tgtEl>
                                      </p:cBhvr>
                                    </p:animEffect>
                                    <p:set>
                                      <p:cBhvr>
                                        <p:cTn id="32" dur="1" fill="hold">
                                          <p:stCondLst>
                                            <p:cond delay="499"/>
                                          </p:stCondLst>
                                        </p:cTn>
                                        <p:tgtEl>
                                          <p:spTgt spid="4"/>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5"/>
                                        </p:tgtEl>
                                      </p:cBhvr>
                                    </p:animEffect>
                                    <p:set>
                                      <p:cBhvr>
                                        <p:cTn id="35"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29"/>
                  </p:tgtEl>
                </p:cond>
              </p:nextCondLst>
            </p:seq>
          </p:childTnLst>
        </p:cTn>
      </p:par>
    </p:tnLst>
    <p:bldLst>
      <p:bldP spid="11" grpId="0"/>
      <p:bldP spid="11" grpId="1"/>
      <p:bldP spid="4" grpId="0"/>
      <p:bldP spid="4" grpId="1"/>
      <p:bldP spid="5" grpId="0"/>
      <p:bldP spid="5"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2" cstate="print">
            <a:extLst>
              <a:ext uri="{28A0092B-C50C-407E-A947-70E740481C1C}">
                <a14:useLocalDpi xmlns:a14="http://schemas.microsoft.com/office/drawing/2010/main" xmlns="" val="0"/>
              </a:ext>
            </a:extLst>
          </a:blip>
          <a:srcRect t="12502" b="13166"/>
          <a:stretch/>
        </p:blipFill>
        <p:spPr>
          <a:xfrm>
            <a:off x="-2462" y="0"/>
            <a:ext cx="12195339" cy="6798766"/>
          </a:xfrm>
          <a:prstGeom prst="rect">
            <a:avLst/>
          </a:prstGeom>
        </p:spPr>
      </p:pic>
      <p:grpSp>
        <p:nvGrpSpPr>
          <p:cNvPr id="12" name="组合 11"/>
          <p:cNvGrpSpPr/>
          <p:nvPr/>
        </p:nvGrpSpPr>
        <p:grpSpPr>
          <a:xfrm>
            <a:off x="-794" y="5506767"/>
            <a:ext cx="12192000" cy="1375395"/>
            <a:chOff x="-1524000" y="2705990"/>
            <a:chExt cx="12192000" cy="1375395"/>
          </a:xfrm>
        </p:grpSpPr>
        <p:cxnSp>
          <p:nvCxnSpPr>
            <p:cNvPr id="13" name="直接连接符 12"/>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1524000" y="2705990"/>
              <a:ext cx="12192000" cy="1375395"/>
              <a:chOff x="-1524000" y="2705990"/>
              <a:chExt cx="12192000" cy="1375395"/>
            </a:xfrm>
          </p:grpSpPr>
          <p:sp>
            <p:nvSpPr>
              <p:cNvPr id="15" name="矩形 14"/>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1" name="矩形 30"/>
          <p:cNvSpPr/>
          <p:nvPr/>
        </p:nvSpPr>
        <p:spPr>
          <a:xfrm>
            <a:off x="3987002" y="5409232"/>
            <a:ext cx="4648455" cy="886749"/>
          </a:xfrm>
          <a:prstGeom prst="rect">
            <a:avLst/>
          </a:prstGeom>
        </p:spPr>
        <p:txBody>
          <a:bodyPr wrap="square" lIns="91410" tIns="45704" rIns="91410" bIns="45704">
            <a:spAutoFit/>
          </a:bodyPr>
          <a:lstStyle/>
          <a:p>
            <a:pPr algn="ctr">
              <a:lnSpc>
                <a:spcPct val="130000"/>
              </a:lnSpc>
              <a:defRPr/>
            </a:pPr>
            <a:r>
              <a:rPr lang="zh-CN" altLang="en-US" sz="4400" b="1" dirty="0" smtClean="0">
                <a:solidFill>
                  <a:schemeClr val="accent6">
                    <a:lumMod val="75000"/>
                  </a:schemeClr>
                </a:solidFill>
                <a:effectLst/>
                <a:latin typeface="微软雅黑" pitchFamily="34" charset="-122"/>
                <a:ea typeface="微软雅黑" pitchFamily="34" charset="-122"/>
              </a:rPr>
              <a:t>本课结束</a:t>
            </a:r>
            <a:endParaRPr lang="zh-CN" altLang="en-US" sz="4400" b="1" dirty="0">
              <a:solidFill>
                <a:schemeClr val="accent6">
                  <a:lumMod val="75000"/>
                </a:schemeClr>
              </a:solidFill>
              <a:effectLst/>
              <a:latin typeface="微软雅黑" pitchFamily="34" charset="-122"/>
              <a:ea typeface="微软雅黑" pitchFamily="34" charset="-122"/>
            </a:endParaRPr>
          </a:p>
        </p:txBody>
      </p:sp>
    </p:spTree>
    <p:extLst>
      <p:ext uri="{BB962C8B-B14F-4D97-AF65-F5344CB8AC3E}">
        <p14:creationId xmlns:p14="http://schemas.microsoft.com/office/powerpoint/2010/main" xmlns="" val="81935393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13" name="矩形 12"/>
          <p:cNvSpPr/>
          <p:nvPr/>
        </p:nvSpPr>
        <p:spPr>
          <a:xfrm>
            <a:off x="-14252" y="-26590"/>
            <a:ext cx="12175690" cy="461665"/>
          </a:xfrm>
          <a:prstGeom prst="rect">
            <a:avLst/>
          </a:prstGeom>
        </p:spPr>
        <p:txBody>
          <a:bodyPr wrap="square">
            <a:spAutoFit/>
          </a:bodyPr>
          <a:lstStyle/>
          <a:p>
            <a:pPr algn="ctr">
              <a:defRPr/>
            </a:pPr>
            <a:r>
              <a:rPr lang="zh-CN" altLang="zh-CN" b="1" dirty="0">
                <a:solidFill>
                  <a:srgbClr val="FFFF00"/>
                </a:solidFill>
                <a:latin typeface="微软雅黑" pitchFamily="34" charset="-122"/>
                <a:ea typeface="微软雅黑" pitchFamily="34" charset="-122"/>
              </a:rPr>
              <a:t>一、金属键和金属晶体</a:t>
            </a:r>
          </a:p>
        </p:txBody>
      </p:sp>
      <p:pic>
        <p:nvPicPr>
          <p:cNvPr id="19" name="图片 1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20" name="矩形 19"/>
          <p:cNvSpPr/>
          <p:nvPr/>
        </p:nvSpPr>
        <p:spPr>
          <a:xfrm>
            <a:off x="406574" y="683632"/>
            <a:ext cx="11161240" cy="3785627"/>
          </a:xfrm>
          <a:prstGeom prst="rect">
            <a:avLst/>
          </a:prstGeom>
        </p:spPr>
        <p:txBody>
          <a:bodyPr wrap="square" lIns="121898" tIns="60948" rIns="121898" bIns="60948">
            <a:spAutoFit/>
          </a:bodyPr>
          <a:lstStyle/>
          <a:p>
            <a:pPr algn="just">
              <a:lnSpc>
                <a:spcPct val="17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钠原子、氯原子能够形成三种不同类别的物质：</a:t>
            </a:r>
            <a:endParaRPr lang="zh-CN" altLang="zh-CN" sz="1050" kern="100" dirty="0">
              <a:latin typeface="宋体"/>
              <a:cs typeface="Courier New"/>
            </a:endParaRPr>
          </a:p>
          <a:p>
            <a:pPr algn="just">
              <a:lnSpc>
                <a:spcPct val="17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化合物</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其化学键类型</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7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非金属单质</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其化学键类型</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7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金属单质</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根据金属单质能够导电，推测金属单质钠中存在的结构微粒</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3" name="矩形 2"/>
          <p:cNvSpPr/>
          <p:nvPr/>
        </p:nvSpPr>
        <p:spPr>
          <a:xfrm>
            <a:off x="2278782" y="1600905"/>
            <a:ext cx="941283" cy="523220"/>
          </a:xfrm>
          <a:prstGeom prst="rect">
            <a:avLst/>
          </a:prstGeom>
        </p:spPr>
        <p:txBody>
          <a:bodyPr wrap="none">
            <a:spAutoFit/>
          </a:bodyPr>
          <a:lstStyle/>
          <a:p>
            <a:r>
              <a:rPr lang="en-US" altLang="zh-CN" sz="2800" kern="100" dirty="0" err="1">
                <a:solidFill>
                  <a:srgbClr val="C00000"/>
                </a:solidFill>
                <a:latin typeface="Times New Roman"/>
                <a:ea typeface="华文细黑"/>
                <a:cs typeface="Courier New"/>
              </a:rPr>
              <a:t>NaCl</a:t>
            </a:r>
            <a:endParaRPr lang="zh-CN" altLang="en-US" dirty="0">
              <a:solidFill>
                <a:srgbClr val="C00000"/>
              </a:solidFill>
            </a:endParaRPr>
          </a:p>
        </p:txBody>
      </p:sp>
      <p:sp>
        <p:nvSpPr>
          <p:cNvPr id="5" name="矩形 4"/>
          <p:cNvSpPr/>
          <p:nvPr/>
        </p:nvSpPr>
        <p:spPr>
          <a:xfrm>
            <a:off x="5869657" y="1576636"/>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离子键</a:t>
            </a:r>
            <a:endParaRPr lang="zh-CN" altLang="en-US" dirty="0">
              <a:solidFill>
                <a:srgbClr val="C00000"/>
              </a:solidFill>
            </a:endParaRPr>
          </a:p>
        </p:txBody>
      </p:sp>
      <p:sp>
        <p:nvSpPr>
          <p:cNvPr id="7" name="矩形 6"/>
          <p:cNvSpPr/>
          <p:nvPr/>
        </p:nvSpPr>
        <p:spPr>
          <a:xfrm>
            <a:off x="3017912" y="2277666"/>
            <a:ext cx="643125"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Cl</a:t>
            </a:r>
            <a:r>
              <a:rPr lang="en-US" altLang="zh-CN" sz="2800" kern="100" baseline="-25000" dirty="0">
                <a:solidFill>
                  <a:srgbClr val="C00000"/>
                </a:solidFill>
                <a:latin typeface="Times New Roman"/>
                <a:ea typeface="华文细黑"/>
                <a:cs typeface="Courier New"/>
              </a:rPr>
              <a:t>2</a:t>
            </a:r>
            <a:endParaRPr lang="zh-CN" altLang="en-US" dirty="0">
              <a:solidFill>
                <a:srgbClr val="C00000"/>
              </a:solidFill>
            </a:endParaRPr>
          </a:p>
        </p:txBody>
      </p:sp>
      <p:sp>
        <p:nvSpPr>
          <p:cNvPr id="8" name="矩形 7"/>
          <p:cNvSpPr/>
          <p:nvPr/>
        </p:nvSpPr>
        <p:spPr>
          <a:xfrm>
            <a:off x="6420400" y="2277666"/>
            <a:ext cx="2339102"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非极性共价键</a:t>
            </a:r>
            <a:endParaRPr lang="zh-CN" altLang="en-US" sz="2800" kern="100" dirty="0">
              <a:solidFill>
                <a:srgbClr val="C00000"/>
              </a:solidFill>
              <a:latin typeface="Times New Roman"/>
              <a:ea typeface="华文细黑"/>
              <a:cs typeface="Times New Roman"/>
            </a:endParaRPr>
          </a:p>
        </p:txBody>
      </p:sp>
      <p:sp>
        <p:nvSpPr>
          <p:cNvPr id="10" name="矩形 9"/>
          <p:cNvSpPr/>
          <p:nvPr/>
        </p:nvSpPr>
        <p:spPr>
          <a:xfrm>
            <a:off x="2689184" y="2997746"/>
            <a:ext cx="603050"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Na</a:t>
            </a:r>
            <a:endParaRPr lang="zh-CN" altLang="en-US" dirty="0">
              <a:solidFill>
                <a:srgbClr val="C00000"/>
              </a:solidFill>
            </a:endParaRPr>
          </a:p>
        </p:txBody>
      </p:sp>
      <p:sp>
        <p:nvSpPr>
          <p:cNvPr id="14" name="矩形 13"/>
          <p:cNvSpPr/>
          <p:nvPr/>
        </p:nvSpPr>
        <p:spPr>
          <a:xfrm>
            <a:off x="2369840" y="3761145"/>
            <a:ext cx="2637260"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Na</a:t>
            </a:r>
            <a:r>
              <a:rPr lang="zh-CN" altLang="zh-CN" sz="2800" kern="100" baseline="300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和自由电子</a:t>
            </a:r>
            <a:endParaRPr lang="zh-CN" altLang="en-US" dirty="0">
              <a:solidFill>
                <a:srgbClr val="C00000"/>
              </a:solidFill>
            </a:endParaRPr>
          </a:p>
        </p:txBody>
      </p:sp>
    </p:spTree>
    <p:extLst>
      <p:ext uri="{BB962C8B-B14F-4D97-AF65-F5344CB8AC3E}">
        <p14:creationId xmlns:p14="http://schemas.microsoft.com/office/powerpoint/2010/main" xmlns="" val="330843898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500"/>
                                        <p:tgtEl>
                                          <p:spTgt spid="10"/>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linds(horizontal)">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3"/>
                                        </p:tgtEl>
                                      </p:cBhvr>
                                    </p:animEffect>
                                    <p:set>
                                      <p:cBhvr>
                                        <p:cTn id="31" dur="1" fill="hold">
                                          <p:stCondLst>
                                            <p:cond delay="499"/>
                                          </p:stCondLst>
                                        </p:cTn>
                                        <p:tgtEl>
                                          <p:spTgt spid="3"/>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5"/>
                                        </p:tgtEl>
                                      </p:cBhvr>
                                    </p:animEffect>
                                    <p:set>
                                      <p:cBhvr>
                                        <p:cTn id="34" dur="1" fill="hold">
                                          <p:stCondLst>
                                            <p:cond delay="499"/>
                                          </p:stCondLst>
                                        </p:cTn>
                                        <p:tgtEl>
                                          <p:spTgt spid="5"/>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7"/>
                                        </p:tgtEl>
                                      </p:cBhvr>
                                    </p:animEffect>
                                    <p:set>
                                      <p:cBhvr>
                                        <p:cTn id="37" dur="1" fill="hold">
                                          <p:stCondLst>
                                            <p:cond delay="499"/>
                                          </p:stCondLst>
                                        </p:cTn>
                                        <p:tgtEl>
                                          <p:spTgt spid="7"/>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8"/>
                                        </p:tgtEl>
                                      </p:cBhvr>
                                    </p:animEffect>
                                    <p:set>
                                      <p:cBhvr>
                                        <p:cTn id="40" dur="1" fill="hold">
                                          <p:stCondLst>
                                            <p:cond delay="499"/>
                                          </p:stCondLst>
                                        </p:cTn>
                                        <p:tgtEl>
                                          <p:spTgt spid="8"/>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0"/>
                                        </p:tgtEl>
                                      </p:cBhvr>
                                    </p:animEffect>
                                    <p:set>
                                      <p:cBhvr>
                                        <p:cTn id="43" dur="1" fill="hold">
                                          <p:stCondLst>
                                            <p:cond delay="499"/>
                                          </p:stCondLst>
                                        </p:cTn>
                                        <p:tgtEl>
                                          <p:spTgt spid="10"/>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4"/>
                                        </p:tgtEl>
                                      </p:cBhvr>
                                    </p:animEffect>
                                    <p:set>
                                      <p:cBhvr>
                                        <p:cTn id="46"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3" grpId="0"/>
      <p:bldP spid="3" grpId="1"/>
      <p:bldP spid="5" grpId="0"/>
      <p:bldP spid="5" grpId="1"/>
      <p:bldP spid="7" grpId="0"/>
      <p:bldP spid="7" grpId="1"/>
      <p:bldP spid="8" grpId="0"/>
      <p:bldP spid="8" grpId="1"/>
      <p:bldP spid="10" grpId="0"/>
      <p:bldP spid="10" grpId="1"/>
      <p:bldP spid="14" grpId="0"/>
      <p:bldP spid="1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06574" y="166347"/>
            <a:ext cx="11161240" cy="650380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由以上分析，引伸并讨论金属键的有关概念：</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金属键的概念</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金属键</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与</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之间</a:t>
            </a:r>
            <a:r>
              <a:rPr lang="zh-CN" altLang="zh-CN" sz="2800" kern="100" dirty="0">
                <a:latin typeface="Times New Roman"/>
                <a:ea typeface="华文细黑"/>
                <a:cs typeface="Times New Roman"/>
              </a:rPr>
              <a:t>的强烈的相互作用。</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成键微粒</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和</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成键条件</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金属键的本质</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描述金属键本质的最简单理论是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电子气理论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。它把金属键形象地描绘为金属原子脱落下来的价电子形成遍布整块晶体的</a:t>
            </a:r>
            <a:r>
              <a:rPr lang="en-US" altLang="zh-CN" sz="2800" kern="100" dirty="0" smtClean="0">
                <a:latin typeface="宋体"/>
                <a:ea typeface="华文细黑"/>
                <a:cs typeface="Times New Roman"/>
              </a:rPr>
              <a:t>“</a:t>
            </a:r>
            <a:r>
              <a:rPr lang="en-US" altLang="zh-CN" sz="2800" u="sng" kern="100" dirty="0" smtClean="0">
                <a:latin typeface="Times New Roman"/>
                <a:ea typeface="华文细黑"/>
                <a:cs typeface="Times New Roman"/>
              </a:rPr>
              <a:t>           </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，被所有原子所共用，从而把所有的金属原子维系在一起，形成一种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巨分子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2" name="矩形 1"/>
          <p:cNvSpPr/>
          <p:nvPr/>
        </p:nvSpPr>
        <p:spPr>
          <a:xfrm>
            <a:off x="2206774" y="1567111"/>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金属阳离子</a:t>
            </a:r>
            <a:endParaRPr lang="zh-CN" altLang="en-US" sz="2800" kern="100" dirty="0">
              <a:solidFill>
                <a:srgbClr val="C00000"/>
              </a:solidFill>
              <a:latin typeface="Times New Roman"/>
              <a:ea typeface="华文细黑"/>
              <a:cs typeface="Times New Roman"/>
            </a:endParaRPr>
          </a:p>
        </p:txBody>
      </p:sp>
      <p:sp>
        <p:nvSpPr>
          <p:cNvPr id="3" name="矩形 2"/>
          <p:cNvSpPr/>
          <p:nvPr/>
        </p:nvSpPr>
        <p:spPr>
          <a:xfrm>
            <a:off x="4402241" y="1538422"/>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自由电子</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2566814" y="2205658"/>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金属阳离子</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4727054" y="2203426"/>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自由电子</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2569358" y="2844205"/>
            <a:ext cx="269817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金属单质或合金</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9441834" y="4778782"/>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电子气</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241587229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linds(horizontal)">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2"/>
                                        </p:tgtEl>
                                      </p:cBhvr>
                                    </p:animEffect>
                                    <p:set>
                                      <p:cBhvr>
                                        <p:cTn id="33" dur="1" fill="hold">
                                          <p:stCondLst>
                                            <p:cond delay="499"/>
                                          </p:stCondLst>
                                        </p:cTn>
                                        <p:tgtEl>
                                          <p:spTgt spid="2"/>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3"/>
                                        </p:tgtEl>
                                      </p:cBhvr>
                                    </p:animEffect>
                                    <p:set>
                                      <p:cBhvr>
                                        <p:cTn id="36" dur="1" fill="hold">
                                          <p:stCondLst>
                                            <p:cond delay="499"/>
                                          </p:stCondLst>
                                        </p:cTn>
                                        <p:tgtEl>
                                          <p:spTgt spid="3"/>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4"/>
                                        </p:tgtEl>
                                      </p:cBhvr>
                                    </p:animEffect>
                                    <p:set>
                                      <p:cBhvr>
                                        <p:cTn id="39" dur="1" fill="hold">
                                          <p:stCondLst>
                                            <p:cond delay="499"/>
                                          </p:stCondLst>
                                        </p:cTn>
                                        <p:tgtEl>
                                          <p:spTgt spid="4"/>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5"/>
                                        </p:tgtEl>
                                      </p:cBhvr>
                                    </p:animEffect>
                                    <p:set>
                                      <p:cBhvr>
                                        <p:cTn id="42" dur="1" fill="hold">
                                          <p:stCondLst>
                                            <p:cond delay="499"/>
                                          </p:stCondLst>
                                        </p:cTn>
                                        <p:tgtEl>
                                          <p:spTgt spid="5"/>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6"/>
                                        </p:tgtEl>
                                      </p:cBhvr>
                                    </p:animEffect>
                                    <p:set>
                                      <p:cBhvr>
                                        <p:cTn id="45" dur="1" fill="hold">
                                          <p:stCondLst>
                                            <p:cond delay="499"/>
                                          </p:stCondLst>
                                        </p:cTn>
                                        <p:tgtEl>
                                          <p:spTgt spid="6"/>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7"/>
                                        </p:tgtEl>
                                      </p:cBhvr>
                                    </p:animEffect>
                                    <p:set>
                                      <p:cBhvr>
                                        <p:cTn id="4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4" name="矩形 3"/>
          <p:cNvSpPr/>
          <p:nvPr/>
        </p:nvSpPr>
        <p:spPr>
          <a:xfrm>
            <a:off x="478582" y="477466"/>
            <a:ext cx="10832990"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金属键的特征</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金属键无方向性和饱和性。晶体里的电子不专属于某几个特定的金属离子，而是几乎均匀地分布在整个晶体里，把所有金属原子维系在一起，所以金属键没有方向性和饱和性。</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金属晶体</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通过</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与</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之间</a:t>
            </a:r>
            <a:r>
              <a:rPr lang="zh-CN" altLang="zh-CN" sz="2800" kern="100" dirty="0">
                <a:latin typeface="Times New Roman"/>
                <a:ea typeface="华文细黑"/>
                <a:cs typeface="Times New Roman"/>
              </a:rPr>
              <a:t>的较强作用形成的晶体，叫做金属晶体。</a:t>
            </a:r>
            <a:endParaRPr lang="zh-CN" altLang="zh-CN" sz="1050" kern="100" dirty="0">
              <a:effectLst/>
              <a:latin typeface="宋体"/>
              <a:cs typeface="Courier New"/>
            </a:endParaRPr>
          </a:p>
        </p:txBody>
      </p:sp>
      <p:sp>
        <p:nvSpPr>
          <p:cNvPr id="2" name="矩形 1"/>
          <p:cNvSpPr/>
          <p:nvPr/>
        </p:nvSpPr>
        <p:spPr>
          <a:xfrm>
            <a:off x="1306865" y="3755662"/>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金属阳离子</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3629203" y="3760881"/>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自由电子</a:t>
            </a:r>
            <a:endParaRPr lang="zh-CN" altLang="en-US" sz="2800" kern="100" dirty="0">
              <a:solidFill>
                <a:srgbClr val="C00000"/>
              </a:solidFill>
              <a:latin typeface="Times New Roman"/>
              <a:ea typeface="华文细黑"/>
              <a:cs typeface="Times New Roman"/>
            </a:endParaRPr>
          </a:p>
        </p:txBody>
      </p:sp>
      <p:sp>
        <p:nvSpPr>
          <p:cNvPr id="6" name="TextBox 5">
            <a:hlinkClick r:id="rId4" action="ppaction://hlinksldjump"/>
          </p:cNvPr>
          <p:cNvSpPr txBox="1"/>
          <p:nvPr/>
        </p:nvSpPr>
        <p:spPr>
          <a:xfrm>
            <a:off x="7885881" y="6256114"/>
            <a:ext cx="1512168" cy="461665"/>
          </a:xfrm>
          <a:prstGeom prst="rect">
            <a:avLst/>
          </a:prstGeom>
          <a:solidFill>
            <a:srgbClr val="B4C7E7"/>
          </a:solidFill>
        </p:spPr>
        <p:txBody>
          <a:bodyPr wrap="square" rtlCol="0">
            <a:spAutoFit/>
          </a:bodyPr>
          <a:lstStyle/>
          <a:p>
            <a:pPr lvl="0" algn="ctr"/>
            <a:r>
              <a:rPr lang="zh-CN" altLang="en-US" dirty="0" smtClean="0">
                <a:solidFill>
                  <a:prstClr val="white"/>
                </a:solidFill>
                <a:latin typeface="微软雅黑"/>
                <a:ea typeface="微软雅黑"/>
                <a:cs typeface="Times New Roman" panose="02020603050405020304" pitchFamily="18" charset="0"/>
              </a:rPr>
              <a:t>相关视频</a:t>
            </a:r>
            <a:endParaRPr lang="zh-CN" altLang="en-US" dirty="0">
              <a:solidFill>
                <a:prstClr val="white"/>
              </a:solidFill>
              <a:latin typeface="微软雅黑"/>
              <a:ea typeface="微软雅黑"/>
              <a:cs typeface="Times New Roman" panose="02020603050405020304" pitchFamily="18" charset="0"/>
            </a:endParaRPr>
          </a:p>
        </p:txBody>
      </p:sp>
    </p:spTree>
    <p:extLst>
      <p:ext uri="{BB962C8B-B14F-4D97-AF65-F5344CB8AC3E}">
        <p14:creationId xmlns:p14="http://schemas.microsoft.com/office/powerpoint/2010/main" xmlns="" val="356181541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2"/>
                                        </p:tgtEl>
                                      </p:cBhvr>
                                    </p:animEffect>
                                    <p:set>
                                      <p:cBhvr>
                                        <p:cTn id="15" dur="1" fill="hold">
                                          <p:stCondLst>
                                            <p:cond delay="499"/>
                                          </p:stCondLst>
                                        </p:cTn>
                                        <p:tgtEl>
                                          <p:spTgt spid="2"/>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5" grpId="0"/>
      <p:bldP spid="5" grpId="1"/>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铜晶体.swf"/>
          <p:cNvPicPr>
            <a:picLocks noRot="1" noChangeAspect="1"/>
          </p:cNvPicPr>
          <p:nvPr>
            <a:videoFile r:link="rId1"/>
          </p:nvPr>
        </p:nvPicPr>
        <p:blipFill>
          <a:blip r:embed="rId4" cstate="print"/>
          <a:stretch>
            <a:fillRect/>
          </a:stretch>
        </p:blipFill>
        <p:spPr>
          <a:xfrm>
            <a:off x="1917156" y="296057"/>
            <a:ext cx="8354514" cy="6265886"/>
          </a:xfrm>
          <a:prstGeom prst="rect">
            <a:avLst/>
          </a:prstGeom>
        </p:spPr>
      </p:pic>
    </p:spTree>
    <p:extLst>
      <p:ext uri="{BB962C8B-B14F-4D97-AF65-F5344CB8AC3E}">
        <p14:creationId xmlns:p14="http://schemas.microsoft.com/office/powerpoint/2010/main" xmlns="" val="132040189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06574" y="261442"/>
            <a:ext cx="11161240"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金属晶体物理特性分析</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smtClean="0">
                <a:latin typeface="Times New Roman"/>
                <a:ea typeface="华文细黑"/>
                <a:cs typeface="Times New Roman"/>
              </a:rPr>
              <a:t>金属键</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方向性</a:t>
            </a:r>
            <a:r>
              <a:rPr lang="zh-CN" altLang="zh-CN" sz="2800" kern="100" dirty="0">
                <a:latin typeface="Times New Roman"/>
                <a:ea typeface="华文细黑"/>
                <a:cs typeface="Times New Roman"/>
              </a:rPr>
              <a:t>，当金属受到外力作用时</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a:t>
            </a:r>
            <a:endParaRPr lang="en-US" altLang="zh-CN" sz="2800" u="sng" kern="100" dirty="0" smtClean="0">
              <a:latin typeface="Times New Roman"/>
              <a:ea typeface="华文细黑"/>
              <a:cs typeface="Times New Roman"/>
            </a:endParaRPr>
          </a:p>
          <a:p>
            <a:pPr algn="just">
              <a:lnSpc>
                <a:spcPct val="150000"/>
              </a:lnSpc>
              <a:spcAft>
                <a:spcPts val="0"/>
              </a:spcAft>
            </a:pP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而</a:t>
            </a:r>
            <a:r>
              <a:rPr lang="zh-CN" altLang="zh-CN" sz="2800" kern="100" dirty="0">
                <a:latin typeface="Times New Roman"/>
                <a:ea typeface="华文细黑"/>
                <a:cs typeface="Times New Roman"/>
              </a:rPr>
              <a:t>不会破坏金属键，金属发生形变但不会断裂，故金属晶体具有良好的延展性。</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金属材料有良好的导电性是由于金属晶体中</a:t>
            </a:r>
            <a:r>
              <a:rPr lang="zh-CN" altLang="zh-CN" sz="2800" kern="100" dirty="0" smtClean="0">
                <a:latin typeface="Times New Roman"/>
                <a:ea typeface="华文细黑"/>
                <a:cs typeface="Times New Roman"/>
              </a:rPr>
              <a:t>的</a:t>
            </a:r>
            <a:r>
              <a:rPr lang="en-US" altLang="zh-CN" sz="2800" kern="100" dirty="0" smtClean="0">
                <a:latin typeface="Times New Roman"/>
                <a:ea typeface="华文细黑"/>
                <a:cs typeface="Times New Roman"/>
              </a:rPr>
              <a:t>___________________</a:t>
            </a:r>
            <a:endParaRPr lang="en-US" altLang="zh-CN" sz="2800" u="sng" kern="100" dirty="0" smtClean="0">
              <a:latin typeface="Times New Roman"/>
              <a:ea typeface="华文细黑"/>
              <a:cs typeface="Times New Roman"/>
            </a:endParaRPr>
          </a:p>
          <a:p>
            <a:pPr algn="just">
              <a:lnSpc>
                <a:spcPct val="150000"/>
              </a:lnSpc>
              <a:spcAft>
                <a:spcPts val="0"/>
              </a:spcAft>
            </a:pP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发生</a:t>
            </a:r>
            <a:r>
              <a:rPr lang="zh-CN" altLang="zh-CN" sz="2800" kern="100" dirty="0">
                <a:latin typeface="Times New Roman"/>
                <a:ea typeface="华文细黑"/>
                <a:cs typeface="Times New Roman"/>
              </a:rPr>
              <a:t>定向移动。</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金属的导热性</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而</a:t>
            </a:r>
            <a:r>
              <a:rPr lang="zh-CN" altLang="zh-CN" sz="2800" kern="100" dirty="0">
                <a:latin typeface="Times New Roman"/>
                <a:ea typeface="华文细黑"/>
                <a:cs typeface="Times New Roman"/>
              </a:rPr>
              <a:t>引起能量的交换，从而使能量</a:t>
            </a:r>
            <a:r>
              <a:rPr lang="zh-CN" altLang="zh-CN" sz="2800" kern="100" dirty="0" smtClean="0">
                <a:latin typeface="Times New Roman"/>
                <a:ea typeface="华文细黑"/>
                <a:cs typeface="Times New Roman"/>
              </a:rPr>
              <a:t>从</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部分，使整块金属达到相同的温度。</a:t>
            </a:r>
            <a:endParaRPr lang="zh-CN" altLang="zh-CN" sz="1050" kern="100" dirty="0">
              <a:effectLst/>
              <a:latin typeface="宋体"/>
              <a:cs typeface="Courier New"/>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2" name="矩形 1"/>
          <p:cNvSpPr/>
          <p:nvPr/>
        </p:nvSpPr>
        <p:spPr>
          <a:xfrm>
            <a:off x="1932985" y="1024841"/>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没有</a:t>
            </a:r>
            <a:endParaRPr lang="zh-CN" altLang="en-US" sz="2800" kern="100" dirty="0">
              <a:solidFill>
                <a:srgbClr val="C00000"/>
              </a:solidFill>
              <a:latin typeface="Times New Roman"/>
              <a:ea typeface="华文细黑"/>
              <a:cs typeface="Times New Roman"/>
            </a:endParaRPr>
          </a:p>
        </p:txBody>
      </p:sp>
      <p:sp>
        <p:nvSpPr>
          <p:cNvPr id="3" name="矩形 2"/>
          <p:cNvSpPr/>
          <p:nvPr/>
        </p:nvSpPr>
        <p:spPr>
          <a:xfrm>
            <a:off x="7967414" y="1034480"/>
            <a:ext cx="3416320"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晶体中的各原子层发</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459532" y="1658169"/>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生相对滑动</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7967414" y="2936558"/>
            <a:ext cx="3416320"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自由电子可以在外加</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459531" y="3564171"/>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电场作用下</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3358902" y="4202718"/>
            <a:ext cx="5570756"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自由电子在运动时与金属离子碰撞</a:t>
            </a:r>
            <a:endParaRPr lang="zh-CN" altLang="en-US" sz="2800" kern="100" dirty="0">
              <a:solidFill>
                <a:srgbClr val="C00000"/>
              </a:solidFill>
              <a:latin typeface="Times New Roman"/>
              <a:ea typeface="华文细黑"/>
              <a:cs typeface="Times New Roman"/>
            </a:endParaRPr>
          </a:p>
        </p:txBody>
      </p:sp>
      <p:sp>
        <p:nvSpPr>
          <p:cNvPr id="10" name="矩形 9"/>
          <p:cNvSpPr/>
          <p:nvPr/>
        </p:nvSpPr>
        <p:spPr>
          <a:xfrm>
            <a:off x="3286894" y="4841265"/>
            <a:ext cx="413446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温度高的部分传到温度低</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158943321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linds(horizontal)">
                                      <p:cBhvr>
                                        <p:cTn id="26" dur="500"/>
                                        <p:tgtEl>
                                          <p:spTgt spid="7"/>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linds(horizontal)">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grpId="1" nodeType="clickEffect">
                                  <p:stCondLst>
                                    <p:cond delay="0"/>
                                  </p:stCondLst>
                                  <p:childTnLst>
                                    <p:animEffect transition="out" filter="fade">
                                      <p:cBhvr>
                                        <p:cTn id="33" dur="500"/>
                                        <p:tgtEl>
                                          <p:spTgt spid="2"/>
                                        </p:tgtEl>
                                      </p:cBhvr>
                                    </p:animEffect>
                                    <p:set>
                                      <p:cBhvr>
                                        <p:cTn id="34" dur="1" fill="hold">
                                          <p:stCondLst>
                                            <p:cond delay="499"/>
                                          </p:stCondLst>
                                        </p:cTn>
                                        <p:tgtEl>
                                          <p:spTgt spid="2"/>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3"/>
                                        </p:tgtEl>
                                      </p:cBhvr>
                                    </p:animEffect>
                                    <p:set>
                                      <p:cBhvr>
                                        <p:cTn id="37" dur="1" fill="hold">
                                          <p:stCondLst>
                                            <p:cond delay="499"/>
                                          </p:stCondLst>
                                        </p:cTn>
                                        <p:tgtEl>
                                          <p:spTgt spid="3"/>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4"/>
                                        </p:tgtEl>
                                      </p:cBhvr>
                                    </p:animEffect>
                                    <p:set>
                                      <p:cBhvr>
                                        <p:cTn id="40" dur="1" fill="hold">
                                          <p:stCondLst>
                                            <p:cond delay="499"/>
                                          </p:stCondLst>
                                        </p:cTn>
                                        <p:tgtEl>
                                          <p:spTgt spid="4"/>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5"/>
                                        </p:tgtEl>
                                      </p:cBhvr>
                                    </p:animEffect>
                                    <p:set>
                                      <p:cBhvr>
                                        <p:cTn id="43" dur="1" fill="hold">
                                          <p:stCondLst>
                                            <p:cond delay="499"/>
                                          </p:stCondLst>
                                        </p:cTn>
                                        <p:tgtEl>
                                          <p:spTgt spid="5"/>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6"/>
                                        </p:tgtEl>
                                      </p:cBhvr>
                                    </p:animEffect>
                                    <p:set>
                                      <p:cBhvr>
                                        <p:cTn id="46" dur="1" fill="hold">
                                          <p:stCondLst>
                                            <p:cond delay="499"/>
                                          </p:stCondLst>
                                        </p:cTn>
                                        <p:tgtEl>
                                          <p:spTgt spid="6"/>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7"/>
                                        </p:tgtEl>
                                      </p:cBhvr>
                                    </p:animEffect>
                                    <p:set>
                                      <p:cBhvr>
                                        <p:cTn id="49" dur="1" fill="hold">
                                          <p:stCondLst>
                                            <p:cond delay="499"/>
                                          </p:stCondLst>
                                        </p:cTn>
                                        <p:tgtEl>
                                          <p:spTgt spid="7"/>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0"/>
                                        </p:tgtEl>
                                      </p:cBhvr>
                                    </p:animEffect>
                                    <p:set>
                                      <p:cBhvr>
                                        <p:cTn id="52"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P spid="10" grpId="0"/>
      <p:bldP spid="10" grpId="1"/>
    </p:bldLst>
  </p:timing>
</p:sld>
</file>

<file path=ppt/theme/theme1.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5956</TotalTime>
  <Words>3476</Words>
  <Application>Microsoft Office PowerPoint</Application>
  <PresentationFormat>自定义</PresentationFormat>
  <Paragraphs>342</Paragraphs>
  <Slides>44</Slides>
  <Notes>14</Notes>
  <HiddenSlides>7</HiddenSlides>
  <MMClips>4</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44</vt:i4>
      </vt:variant>
    </vt:vector>
  </HeadingPairs>
  <TitlesOfParts>
    <vt:vector size="46" baseType="lpstr">
      <vt:lpstr>7_Office 主题</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2014-11-27T01:03:00Z</dcterms:created>
  <dcterms:modified xsi:type="dcterms:W3CDTF">2017-10-13T12:45:40Z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2052-10.1.0.5458</vt:lpwstr>
  </property>
</Properties>
</file>