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672" r:id="rId2"/>
    <p:sldId id="1136" r:id="rId3"/>
    <p:sldId id="1143" r:id="rId4"/>
    <p:sldId id="1142" r:id="rId5"/>
    <p:sldId id="1186" r:id="rId6"/>
    <p:sldId id="1144" r:id="rId7"/>
    <p:sldId id="1145" r:id="rId8"/>
    <p:sldId id="1146" r:id="rId9"/>
    <p:sldId id="1155" r:id="rId10"/>
    <p:sldId id="1157" r:id="rId11"/>
    <p:sldId id="1158" r:id="rId12"/>
    <p:sldId id="1160" r:id="rId13"/>
    <p:sldId id="1161" r:id="rId14"/>
    <p:sldId id="1162" r:id="rId15"/>
    <p:sldId id="1113" r:id="rId16"/>
    <p:sldId id="1170" r:id="rId17"/>
    <p:sldId id="1171" r:id="rId18"/>
    <p:sldId id="1188" r:id="rId19"/>
    <p:sldId id="1189" r:id="rId20"/>
    <p:sldId id="1164" r:id="rId21"/>
    <p:sldId id="1190" r:id="rId22"/>
    <p:sldId id="1173" r:id="rId23"/>
    <p:sldId id="1174" r:id="rId24"/>
    <p:sldId id="1176" r:id="rId25"/>
    <p:sldId id="1140" r:id="rId26"/>
    <p:sldId id="1187" r:id="rId27"/>
    <p:sldId id="1182" r:id="rId28"/>
    <p:sldId id="1183" r:id="rId29"/>
    <p:sldId id="1184" r:id="rId30"/>
    <p:sldId id="1191" r:id="rId31"/>
    <p:sldId id="1185" r:id="rId32"/>
    <p:sldId id="1192" r:id="rId33"/>
    <p:sldId id="1193" r:id="rId34"/>
    <p:sldId id="1141" r:id="rId35"/>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324" y="3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 Target="slide27.xml"/><Relationship Id="rId7" Type="http://schemas.openxmlformats.org/officeDocument/2006/relationships/image" Target="../media/image30.png"/><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image" Target="../media/image32.png"/><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package" Target="../embeddings/Microsoft_Word_Document4.docx"/><Relationship Id="rId3" Type="http://schemas.openxmlformats.org/officeDocument/2006/relationships/slide" Target="slide26.xml"/><Relationship Id="rId7" Type="http://schemas.openxmlformats.org/officeDocument/2006/relationships/slide" Target="slide31.xml"/><Relationship Id="rId12"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29.xml"/><Relationship Id="rId11" Type="http://schemas.openxmlformats.org/officeDocument/2006/relationships/image" Target="../media/image33.emf"/><Relationship Id="rId5" Type="http://schemas.openxmlformats.org/officeDocument/2006/relationships/slide" Target="slide28.xml"/><Relationship Id="rId10" Type="http://schemas.openxmlformats.org/officeDocument/2006/relationships/package" Target="../embeddings/Microsoft_Word_Document3.docx"/><Relationship Id="rId4" Type="http://schemas.openxmlformats.org/officeDocument/2006/relationships/slide" Target="slide27.xml"/><Relationship Id="rId9" Type="http://schemas.openxmlformats.org/officeDocument/2006/relationships/oleObject" Target="../embeddings/oleObject3.bin"/><Relationship Id="rId14" Type="http://schemas.openxmlformats.org/officeDocument/2006/relationships/image" Target="../media/image34.e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26.xml"/><Relationship Id="rId7" Type="http://schemas.openxmlformats.org/officeDocument/2006/relationships/slide" Target="slide3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9.xml"/><Relationship Id="rId5" Type="http://schemas.openxmlformats.org/officeDocument/2006/relationships/slide" Target="slide28.xml"/><Relationship Id="rId10" Type="http://schemas.openxmlformats.org/officeDocument/2006/relationships/image" Target="../media/image35.emf"/><Relationship Id="rId4" Type="http://schemas.openxmlformats.org/officeDocument/2006/relationships/slide" Target="slide27.xml"/><Relationship Id="rId9" Type="http://schemas.openxmlformats.org/officeDocument/2006/relationships/package" Target="../embeddings/Microsoft_Word_Document5.docx"/></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 Target="slide27.xml"/><Relationship Id="rId7" Type="http://schemas.openxmlformats.org/officeDocument/2006/relationships/slide" Target="slide3.xml"/><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oleObject" Target="../embeddings/oleObject1.bin"/><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785" t="380" r="982" b="2219"/>
          <a:stretch/>
        </p:blipFill>
        <p:spPr>
          <a:xfrm>
            <a:off x="1" y="0"/>
            <a:ext cx="12190006"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3</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原子</a:t>
            </a:r>
            <a:r>
              <a:rPr lang="zh-CN" altLang="zh-CN" sz="3800" b="1" kern="100" dirty="0">
                <a:solidFill>
                  <a:schemeClr val="bg2">
                    <a:lumMod val="25000"/>
                  </a:schemeClr>
                </a:solidFill>
                <a:latin typeface="+mn-lt"/>
                <a:ea typeface="微软雅黑" pitchFamily="34" charset="-122"/>
                <a:cs typeface="Times New Roman"/>
              </a:rPr>
              <a:t>核外电子排布规则</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第一节　</a:t>
            </a:r>
            <a:r>
              <a:rPr lang="zh-CN" altLang="zh-CN" sz="2400" dirty="0" smtClean="0">
                <a:solidFill>
                  <a:schemeClr val="bg2">
                    <a:lumMod val="25000"/>
                  </a:schemeClr>
                </a:solidFill>
                <a:latin typeface="+mj-ea"/>
                <a:ea typeface="+mj-ea"/>
              </a:rPr>
              <a:t>原子结构</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97546"/>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若将</a:t>
            </a:r>
            <a:r>
              <a:rPr lang="en-US" altLang="zh-CN" sz="2800" kern="100" baseline="-25000" dirty="0">
                <a:latin typeface="Times New Roman"/>
                <a:ea typeface="华文细黑"/>
                <a:cs typeface="Courier New"/>
              </a:rPr>
              <a:t>15</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原子的电子排布式写</a:t>
            </a:r>
            <a:r>
              <a:rPr lang="zh-CN" altLang="zh-CN" sz="2800" kern="100" dirty="0" smtClean="0">
                <a:latin typeface="Times New Roman"/>
                <a:ea typeface="华文细黑"/>
                <a:cs typeface="Times New Roman"/>
              </a:rPr>
              <a:t>成</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它违背了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能量守恒原理</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泡利原理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能量最低原理</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洪特规则</a:t>
            </a:r>
            <a:endParaRPr lang="zh-CN" altLang="zh-CN" sz="1050" kern="100" dirty="0">
              <a:effectLst/>
              <a:latin typeface="宋体"/>
              <a:cs typeface="Courier New"/>
            </a:endParaRPr>
          </a:p>
        </p:txBody>
      </p:sp>
      <p:sp>
        <p:nvSpPr>
          <p:cNvPr id="11" name="TextBox 10"/>
          <p:cNvSpPr txBox="1"/>
          <p:nvPr/>
        </p:nvSpPr>
        <p:spPr>
          <a:xfrm>
            <a:off x="5195106" y="247479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7" name="TextBox 16">
            <a:hlinkClick r:id="rId4" action="ppaction://hlinksldjump"/>
          </p:cNvPr>
          <p:cNvSpPr txBox="1"/>
          <p:nvPr/>
        </p:nvSpPr>
        <p:spPr>
          <a:xfrm>
            <a:off x="8448496" y="6397923"/>
            <a:ext cx="1584000" cy="461665"/>
          </a:xfrm>
          <a:prstGeom prst="rect">
            <a:avLst/>
          </a:prstGeom>
          <a:solidFill>
            <a:srgbClr val="B4C7E7"/>
          </a:solidFill>
        </p:spPr>
        <p:txBody>
          <a:bodyPr wrap="square" rtlCol="0">
            <a:spAutoFit/>
          </a:bodyPr>
          <a:lstStyle/>
          <a:p>
            <a:pPr algn="ctr"/>
            <a:r>
              <a:rPr lang="zh-CN" altLang="zh-CN" dirty="0">
                <a:solidFill>
                  <a:schemeClr val="bg1"/>
                </a:solidFill>
                <a:latin typeface="+mj-ea"/>
                <a:ea typeface="+mj-ea"/>
                <a:cs typeface="Times New Roman" panose="02020603050405020304" pitchFamily="18" charset="0"/>
              </a:rPr>
              <a:t>易错提醒</a:t>
            </a:r>
            <a:endParaRPr lang="zh-CN" altLang="en-US" dirty="0">
              <a:solidFill>
                <a:schemeClr val="bg1"/>
              </a:solidFill>
              <a:latin typeface="+mj-ea"/>
              <a:ea typeface="+mj-ea"/>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47763381"/>
              </p:ext>
            </p:extLst>
          </p:nvPr>
        </p:nvGraphicFramePr>
        <p:xfrm>
          <a:off x="5510033" y="1351087"/>
          <a:ext cx="2919413" cy="733425"/>
        </p:xfrm>
        <a:graphic>
          <a:graphicData uri="http://schemas.openxmlformats.org/presentationml/2006/ole">
            <mc:AlternateContent xmlns:mc="http://schemas.openxmlformats.org/markup-compatibility/2006">
              <mc:Choice xmlns:v="urn:schemas-microsoft-com:vml" Requires="v">
                <p:oleObj spid="_x0000_s6153" name="文档" r:id="rId6" imgW="2919994" imgH="733155" progId="Word.Document.12">
                  <p:embed/>
                </p:oleObj>
              </mc:Choice>
              <mc:Fallback>
                <p:oleObj name="文档" r:id="rId6" imgW="2919994" imgH="733155" progId="Word.Document.12">
                  <p:embed/>
                  <p:pic>
                    <p:nvPicPr>
                      <p:cNvPr id="0" name=""/>
                      <p:cNvPicPr/>
                      <p:nvPr/>
                    </p:nvPicPr>
                    <p:blipFill>
                      <a:blip r:embed="rId7"/>
                      <a:stretch>
                        <a:fillRect/>
                      </a:stretch>
                    </p:blipFill>
                    <p:spPr>
                      <a:xfrm>
                        <a:off x="5510033" y="1351087"/>
                        <a:ext cx="2919413" cy="733425"/>
                      </a:xfrm>
                      <a:prstGeom prst="rect">
                        <a:avLst/>
                      </a:prstGeom>
                    </p:spPr>
                  </p:pic>
                </p:oleObj>
              </mc:Fallback>
            </mc:AlternateContent>
          </a:graphicData>
        </a:graphic>
      </p:graphicFrame>
      <p:sp>
        <p:nvSpPr>
          <p:cNvPr id="13" name="矩形 12"/>
          <p:cNvSpPr/>
          <p:nvPr/>
        </p:nvSpPr>
        <p:spPr>
          <a:xfrm>
            <a:off x="406574" y="3339819"/>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洪特规则：当电子排布在同一能级的不同轨道时，基态原子中的电子总是优先单独占据一个轨道，而且自旋状态相同。</a:t>
            </a:r>
            <a:endParaRPr lang="zh-CN" altLang="zh-CN" sz="1050" kern="100" dirty="0">
              <a:effectLst/>
              <a:latin typeface="宋体"/>
              <a:cs typeface="Courier New"/>
            </a:endParaRP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65367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易错提醒　</a:t>
            </a:r>
            <a:r>
              <a:rPr lang="zh-CN" altLang="zh-CN" sz="2800" kern="100" dirty="0">
                <a:latin typeface="Times New Roman"/>
                <a:ea typeface="华文细黑"/>
                <a:cs typeface="Times New Roman"/>
              </a:rPr>
              <a:t>书写基态原子的电子排布图时，要兼顾三条原则，不能顾此失彼，防止出现以下错误</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矩形 4"/>
          <p:cNvSpPr/>
          <p:nvPr/>
        </p:nvSpPr>
        <p:spPr>
          <a:xfrm>
            <a:off x="406574" y="2084313"/>
            <a:ext cx="1116124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①</a:t>
            </a:r>
            <a:r>
              <a:rPr lang="zh-CN" altLang="zh-CN" sz="2800" kern="100" dirty="0">
                <a:latin typeface="Times New Roman"/>
                <a:ea typeface="华文细黑"/>
                <a:cs typeface="Times New Roman"/>
              </a:rPr>
              <a:t>违反泡利原理：</a:t>
            </a:r>
            <a:r>
              <a:rPr lang="en-US" altLang="zh-CN" sz="2800" kern="100" dirty="0">
                <a:latin typeface="宋体"/>
                <a:ea typeface="华文细黑"/>
                <a:cs typeface="Courier New"/>
              </a:rPr>
              <a:t> </a:t>
            </a:r>
            <a:endParaRPr lang="zh-CN" altLang="zh-CN" sz="1050" kern="100" dirty="0">
              <a:latin typeface="宋体"/>
              <a:cs typeface="Courier New"/>
            </a:endParaRPr>
          </a:p>
        </p:txBody>
      </p:sp>
      <p:sp>
        <p:nvSpPr>
          <p:cNvPr id="6" name="矩形 5"/>
          <p:cNvSpPr/>
          <p:nvPr/>
        </p:nvSpPr>
        <p:spPr>
          <a:xfrm>
            <a:off x="406574" y="2948409"/>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违反洪特规则：</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或</a:t>
            </a:r>
            <a:r>
              <a:rPr lang="en-US" altLang="zh-CN" sz="2800" kern="100" dirty="0" smtClean="0">
                <a:latin typeface="宋体"/>
                <a:ea typeface="华文细黑"/>
                <a:cs typeface="Courier New"/>
              </a:rPr>
              <a:t> </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96419" y="2142121"/>
            <a:ext cx="753734" cy="57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3461" y="3018330"/>
            <a:ext cx="1905747" cy="57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6116" y="3018330"/>
            <a:ext cx="1824378" cy="57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183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444903"/>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下列各原子或离子的电子排布式或电子排布图表示正确的是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A.Ca</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B.F</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C.P</a:t>
            </a:r>
            <a:r>
              <a:rPr lang="zh-CN" altLang="zh-CN" sz="2800" kern="100" dirty="0">
                <a:latin typeface="Times New Roman"/>
                <a:ea typeface="华文细黑"/>
                <a:cs typeface="Times New Roman"/>
              </a:rPr>
              <a:t>：最外层电子排布图为</a:t>
            </a:r>
            <a:r>
              <a:rPr lang="en-US" altLang="zh-CN" sz="2800" kern="100" dirty="0">
                <a:latin typeface="宋体"/>
                <a:ea typeface="华文细黑"/>
                <a:cs typeface="Courier New"/>
              </a:rPr>
              <a:t> </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D.Cr</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4</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endParaRPr lang="zh-CN" altLang="zh-CN" sz="1050" kern="100" dirty="0">
              <a:effectLst/>
              <a:latin typeface="宋体"/>
              <a:cs typeface="Courier New"/>
            </a:endParaRPr>
          </a:p>
        </p:txBody>
      </p:sp>
      <p:sp>
        <p:nvSpPr>
          <p:cNvPr id="11" name="TextBox 10"/>
          <p:cNvSpPr txBox="1"/>
          <p:nvPr/>
        </p:nvSpPr>
        <p:spPr>
          <a:xfrm>
            <a:off x="319770" y="109297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4098"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74096" y="2417694"/>
            <a:ext cx="3228579" cy="5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8509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237585"/>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解此类题一是要注意观察电子排布是否符合构造原理，二是注意是否符合泡利原理和洪特规则。千万不要忽略了</a:t>
            </a:r>
            <a:r>
              <a:rPr lang="en-US" altLang="zh-CN" sz="2800" kern="100" dirty="0">
                <a:latin typeface="Times New Roman"/>
                <a:ea typeface="华文细黑"/>
                <a:cs typeface="Courier New"/>
              </a:rPr>
              <a:t>Cu</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Cr</a:t>
            </a:r>
            <a:r>
              <a:rPr lang="zh-CN" altLang="zh-CN" sz="2800" kern="100" dirty="0">
                <a:latin typeface="Times New Roman"/>
                <a:ea typeface="华文细黑"/>
                <a:cs typeface="Times New Roman"/>
              </a:rPr>
              <a:t>等少数原子的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能量相同的原子轨道在半充满、全充满或全空状态时，体系的能量较低，原子较稳定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这种特例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，符合</a:t>
            </a:r>
            <a:r>
              <a:rPr lang="zh-CN" altLang="zh-CN" sz="2800" kern="100" dirty="0">
                <a:latin typeface="Times New Roman"/>
                <a:ea typeface="华文细黑"/>
                <a:cs typeface="Times New Roman"/>
              </a:rPr>
              <a:t>核外电子排布规律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，由</a:t>
            </a:r>
            <a:r>
              <a:rPr lang="zh-CN" altLang="zh-CN" sz="2800" kern="100" dirty="0">
                <a:latin typeface="Times New Roman"/>
                <a:ea typeface="华文细黑"/>
                <a:cs typeface="Times New Roman"/>
              </a:rPr>
              <a:t>核外电子排布规律，电子排完</a:t>
            </a:r>
            <a:r>
              <a:rPr lang="en-US" altLang="zh-CN" sz="2800" kern="100" dirty="0">
                <a:latin typeface="Times New Roman"/>
                <a:ea typeface="华文细黑"/>
                <a:cs typeface="Courier New"/>
              </a:rPr>
              <a:t>2s</a:t>
            </a:r>
            <a:r>
              <a:rPr lang="zh-CN" altLang="zh-CN" sz="2800" kern="100" dirty="0">
                <a:latin typeface="Times New Roman"/>
                <a:ea typeface="华文细黑"/>
                <a:cs typeface="Times New Roman"/>
              </a:rPr>
              <a:t>后应排</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轨道而不是</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轨道，正确的应为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，没有</a:t>
            </a:r>
            <a:r>
              <a:rPr lang="zh-CN" altLang="zh-CN" sz="2800" kern="100" dirty="0">
                <a:latin typeface="Times New Roman"/>
                <a:ea typeface="华文细黑"/>
                <a:cs typeface="Times New Roman"/>
              </a:rPr>
              <a:t>遵循洪特规则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电子在能量相同的原子轨道上排布时，应尽可能分占不同的原子轨道且自旋方向相同，正确的应为</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pic>
        <p:nvPicPr>
          <p:cNvPr id="5122"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0115" y="6094090"/>
            <a:ext cx="3238394"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1346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blinds(horizontal)">
                                      <p:cBhvr>
                                        <p:cTn id="22" dur="75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1125538"/>
            <a:ext cx="11161240" cy="1333931"/>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D</a:t>
            </a:r>
            <a:r>
              <a:rPr lang="zh-CN" altLang="zh-CN" sz="2800" kern="100" dirty="0">
                <a:solidFill>
                  <a:prstClr val="black"/>
                </a:solidFill>
                <a:latin typeface="Times New Roman"/>
                <a:ea typeface="华文细黑"/>
                <a:cs typeface="Times New Roman"/>
              </a:rPr>
              <a:t>项错误，忽略了能量相同的原子轨道在半充满状态时，体系的能量较低，原子较稳定，正确的电子排布式应为</a:t>
            </a:r>
            <a:r>
              <a:rPr lang="en-US" altLang="zh-CN" sz="2800" kern="100" dirty="0">
                <a:solidFill>
                  <a:prstClr val="black"/>
                </a:solidFill>
                <a:latin typeface="Times New Roman"/>
                <a:ea typeface="华文细黑"/>
                <a:cs typeface="Courier New"/>
              </a:rPr>
              <a:t>1s</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2s</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2p</a:t>
            </a:r>
            <a:r>
              <a:rPr lang="en-US" altLang="zh-CN" sz="2800" kern="100" baseline="30000" dirty="0">
                <a:solidFill>
                  <a:prstClr val="black"/>
                </a:solidFill>
                <a:latin typeface="Times New Roman"/>
                <a:ea typeface="华文细黑"/>
                <a:cs typeface="Courier New"/>
              </a:rPr>
              <a:t>6</a:t>
            </a:r>
            <a:r>
              <a:rPr lang="en-US" altLang="zh-CN" sz="2800" kern="100" dirty="0">
                <a:solidFill>
                  <a:prstClr val="black"/>
                </a:solidFill>
                <a:latin typeface="Times New Roman"/>
                <a:ea typeface="华文细黑"/>
                <a:cs typeface="Courier New"/>
              </a:rPr>
              <a:t>3s</a:t>
            </a:r>
            <a:r>
              <a:rPr lang="en-US" altLang="zh-CN" sz="2800" kern="100" baseline="30000" dirty="0">
                <a:solidFill>
                  <a:prstClr val="black"/>
                </a:solidFill>
                <a:latin typeface="Times New Roman"/>
                <a:ea typeface="华文细黑"/>
                <a:cs typeface="Courier New"/>
              </a:rPr>
              <a:t>2</a:t>
            </a:r>
            <a:r>
              <a:rPr lang="en-US" altLang="zh-CN" sz="2800" kern="100" dirty="0">
                <a:solidFill>
                  <a:prstClr val="black"/>
                </a:solidFill>
                <a:latin typeface="Times New Roman"/>
                <a:ea typeface="华文细黑"/>
                <a:cs typeface="Courier New"/>
              </a:rPr>
              <a:t>3p</a:t>
            </a:r>
            <a:r>
              <a:rPr lang="en-US" altLang="zh-CN" sz="2800" kern="100" baseline="30000" dirty="0">
                <a:solidFill>
                  <a:prstClr val="black"/>
                </a:solidFill>
                <a:latin typeface="Times New Roman"/>
                <a:ea typeface="华文细黑"/>
                <a:cs typeface="Courier New"/>
              </a:rPr>
              <a:t>6</a:t>
            </a:r>
            <a:r>
              <a:rPr lang="en-US" altLang="zh-CN" sz="2800" kern="100" dirty="0">
                <a:solidFill>
                  <a:prstClr val="black"/>
                </a:solidFill>
                <a:latin typeface="Times New Roman"/>
                <a:ea typeface="华文细黑"/>
                <a:cs typeface="Courier New"/>
              </a:rPr>
              <a:t>3d</a:t>
            </a:r>
            <a:r>
              <a:rPr lang="en-US" altLang="zh-CN" sz="2800" kern="100" baseline="30000" dirty="0">
                <a:solidFill>
                  <a:prstClr val="black"/>
                </a:solidFill>
                <a:latin typeface="Times New Roman"/>
                <a:ea typeface="华文细黑"/>
                <a:cs typeface="Courier New"/>
              </a:rPr>
              <a:t>5</a:t>
            </a:r>
            <a:r>
              <a:rPr lang="en-US" altLang="zh-CN" sz="2800" kern="100" dirty="0">
                <a:solidFill>
                  <a:prstClr val="black"/>
                </a:solidFill>
                <a:latin typeface="Times New Roman"/>
                <a:ea typeface="华文细黑"/>
                <a:cs typeface="Courier New"/>
              </a:rPr>
              <a:t>4s</a:t>
            </a:r>
            <a:r>
              <a:rPr lang="en-US" altLang="zh-CN" sz="2800" kern="100" baseline="300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129031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二、原子核外电子排布的表示方法</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621482"/>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电子排布式</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用数字在能级符号右上角标明该能级上排布的电子数，这就是电子排布式。写出下列基态原子的电子排布式：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baseline="-25000" dirty="0">
                <a:latin typeface="Times New Roman"/>
                <a:ea typeface="华文细黑"/>
                <a:cs typeface="Courier New"/>
              </a:rPr>
              <a:t>16</a:t>
            </a:r>
            <a:r>
              <a:rPr lang="en-US" altLang="zh-CN" sz="2800" kern="100" dirty="0">
                <a:latin typeface="Times New Roman"/>
                <a:ea typeface="华文细黑"/>
                <a:cs typeface="Courier New"/>
              </a:rPr>
              <a:t>S</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en-US" altLang="zh-CN" sz="2800" kern="100" baseline="-25000" dirty="0">
                <a:latin typeface="Times New Roman"/>
                <a:ea typeface="华文细黑"/>
                <a:cs typeface="Courier New"/>
              </a:rPr>
              <a:t>20</a:t>
            </a:r>
            <a:r>
              <a:rPr lang="en-US" altLang="zh-CN" sz="2800" kern="100" dirty="0">
                <a:latin typeface="Times New Roman"/>
                <a:ea typeface="华文细黑"/>
                <a:cs typeface="Courier New"/>
              </a:rPr>
              <a:t>Ca</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en-US" altLang="zh-CN" sz="2800" kern="100" baseline="-25000" dirty="0">
                <a:latin typeface="Times New Roman"/>
                <a:ea typeface="华文细黑"/>
                <a:cs typeface="Courier New"/>
              </a:rPr>
              <a:t>26</a:t>
            </a:r>
            <a:r>
              <a:rPr lang="en-US" altLang="zh-CN" sz="2800" kern="100" dirty="0">
                <a:latin typeface="Times New Roman"/>
                <a:ea typeface="华文细黑"/>
                <a:cs typeface="Courier New"/>
              </a:rPr>
              <a:t>Fe</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en-US" altLang="zh-CN" sz="2800" kern="100" baseline="-25000" dirty="0">
                <a:latin typeface="Times New Roman"/>
                <a:ea typeface="华文细黑"/>
                <a:cs typeface="Courier New"/>
              </a:rPr>
              <a:t>29</a:t>
            </a:r>
            <a:r>
              <a:rPr lang="en-US" altLang="zh-CN" sz="2800" kern="100" dirty="0">
                <a:latin typeface="Times New Roman"/>
                <a:ea typeface="华文细黑"/>
                <a:cs typeface="Courier New"/>
              </a:rPr>
              <a:t>Cu</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621185" y="2625120"/>
            <a:ext cx="246093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4</a:t>
            </a:r>
            <a:endParaRPr lang="zh-CN" altLang="en-US" dirty="0">
              <a:solidFill>
                <a:srgbClr val="C00000"/>
              </a:solidFill>
            </a:endParaRPr>
          </a:p>
        </p:txBody>
      </p:sp>
      <p:sp>
        <p:nvSpPr>
          <p:cNvPr id="5" name="矩形 4"/>
          <p:cNvSpPr/>
          <p:nvPr/>
        </p:nvSpPr>
        <p:spPr>
          <a:xfrm>
            <a:off x="1837209" y="3257089"/>
            <a:ext cx="290015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7" name="矩形 6"/>
          <p:cNvSpPr/>
          <p:nvPr/>
        </p:nvSpPr>
        <p:spPr>
          <a:xfrm>
            <a:off x="1721768" y="3933850"/>
            <a:ext cx="3379451"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9" name="矩形 8"/>
          <p:cNvSpPr/>
          <p:nvPr/>
        </p:nvSpPr>
        <p:spPr>
          <a:xfrm>
            <a:off x="1793354" y="4543708"/>
            <a:ext cx="3499676"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10</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5" grpId="0"/>
      <p:bldP spid="5" grpId="1"/>
      <p:bldP spid="7" grpId="0"/>
      <p:bldP spid="7" grpId="1"/>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376377"/>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为了避免电子排布式书写过于繁琐，把内层电子达到稀有气体结构的部分以相应稀有气体的元素符号外加方括号表示，得到简化的电子排布式。上述四种原子的简化电子排布式为</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①</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④</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在简化的电子排布式中，省去相应的稀有气体的元素符号后剩下的部分称为外围电子排布式，也叫价电子排布式。上述四种原子的外围电子排布式为</a:t>
            </a:r>
            <a:r>
              <a:rPr lang="en-US" altLang="zh-CN" sz="2800" kern="100" dirty="0" smtClean="0">
                <a:latin typeface="宋体"/>
                <a:ea typeface="华文细黑"/>
                <a:cs typeface="Times New Roman"/>
              </a:rPr>
              <a:t>①</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④</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838622" y="2388034"/>
            <a:ext cx="1762021"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Ne</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4</a:t>
            </a:r>
            <a:endParaRPr lang="zh-CN" altLang="en-US" dirty="0">
              <a:solidFill>
                <a:srgbClr val="C00000"/>
              </a:solidFill>
            </a:endParaRPr>
          </a:p>
        </p:txBody>
      </p:sp>
      <p:sp>
        <p:nvSpPr>
          <p:cNvPr id="5" name="矩形 4"/>
          <p:cNvSpPr/>
          <p:nvPr/>
        </p:nvSpPr>
        <p:spPr>
          <a:xfrm>
            <a:off x="3285829" y="2392993"/>
            <a:ext cx="1244251"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err="1">
                <a:solidFill>
                  <a:srgbClr val="C00000"/>
                </a:solidFill>
                <a:latin typeface="Times New Roman"/>
                <a:ea typeface="华文细黑"/>
                <a:cs typeface="Courier New"/>
              </a:rPr>
              <a:t>Ar</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8" name="矩形 7"/>
          <p:cNvSpPr/>
          <p:nvPr/>
        </p:nvSpPr>
        <p:spPr>
          <a:xfrm>
            <a:off x="5163745" y="2412157"/>
            <a:ext cx="1723549"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err="1">
                <a:solidFill>
                  <a:srgbClr val="C00000"/>
                </a:solidFill>
                <a:latin typeface="Times New Roman"/>
                <a:ea typeface="华文细黑"/>
                <a:cs typeface="Courier New"/>
              </a:rPr>
              <a:t>Ar</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9" name="矩形 8"/>
          <p:cNvSpPr/>
          <p:nvPr/>
        </p:nvSpPr>
        <p:spPr>
          <a:xfrm>
            <a:off x="7419784" y="2378249"/>
            <a:ext cx="1843774"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err="1">
                <a:solidFill>
                  <a:srgbClr val="C00000"/>
                </a:solidFill>
                <a:latin typeface="Times New Roman"/>
                <a:ea typeface="华文细黑"/>
                <a:cs typeface="Courier New"/>
              </a:rPr>
              <a:t>Ar</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10</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7" name="矩形 6"/>
          <p:cNvSpPr/>
          <p:nvPr/>
        </p:nvSpPr>
        <p:spPr>
          <a:xfrm>
            <a:off x="3051820" y="4293776"/>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4</a:t>
            </a:r>
            <a:endParaRPr lang="zh-CN" altLang="en-US" dirty="0">
              <a:solidFill>
                <a:srgbClr val="C00000"/>
              </a:solidFill>
            </a:endParaRPr>
          </a:p>
        </p:txBody>
      </p:sp>
      <p:sp>
        <p:nvSpPr>
          <p:cNvPr id="11" name="矩形 10"/>
          <p:cNvSpPr/>
          <p:nvPr/>
        </p:nvSpPr>
        <p:spPr>
          <a:xfrm>
            <a:off x="4818112" y="4327684"/>
            <a:ext cx="62388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3" name="矩形 12"/>
          <p:cNvSpPr/>
          <p:nvPr/>
        </p:nvSpPr>
        <p:spPr>
          <a:xfrm>
            <a:off x="6095206" y="4303415"/>
            <a:ext cx="11031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15" name="矩形 14"/>
          <p:cNvSpPr/>
          <p:nvPr/>
        </p:nvSpPr>
        <p:spPr>
          <a:xfrm>
            <a:off x="7939563" y="4318159"/>
            <a:ext cx="122341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10</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3" grpId="0"/>
      <p:bldP spid="3" grpId="1"/>
      <p:bldP spid="5" grpId="0"/>
      <p:bldP spid="5" grpId="1"/>
      <p:bldP spid="8" grpId="0"/>
      <p:bldP spid="8" grpId="1"/>
      <p:bldP spid="9" grpId="0"/>
      <p:bldP spid="9" grpId="1"/>
      <p:bldP spid="7" grpId="0"/>
      <p:bldP spid="7" grpId="1"/>
      <p:bldP spid="11" grpId="0"/>
      <p:bldP spid="11" grpId="1"/>
      <p:bldP spid="13" grpId="0"/>
      <p:bldP spid="13" grpId="1"/>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05458"/>
            <a:ext cx="11161240" cy="262582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电子排布图</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将每一个原子轨道用一个方框表示，在方框内标明基态原子核外电子分布的式子称为电子排布图。以铝原子为例，电子排布图中各符号、数字的意义为</a:t>
            </a:r>
            <a:endParaRPr lang="zh-CN" altLang="zh-CN" sz="1050" kern="100" dirty="0">
              <a:effectLst/>
              <a:latin typeface="宋体"/>
              <a:cs typeface="Courier New"/>
            </a:endParaRPr>
          </a:p>
        </p:txBody>
      </p:sp>
      <p:pic>
        <p:nvPicPr>
          <p:cNvPr id="7170" name="Picture 2" descr="1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24904" y="3125186"/>
            <a:ext cx="7324580" cy="328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739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276569"/>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如</a:t>
            </a:r>
            <a:r>
              <a:rPr lang="en-US" altLang="zh-CN" sz="2800" kern="100" dirty="0">
                <a:latin typeface="Times New Roman"/>
                <a:ea typeface="华文细黑"/>
                <a:cs typeface="Courier New"/>
              </a:rPr>
              <a:t>Na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或</a:t>
            </a:r>
            <a:r>
              <a:rPr lang="zh-CN" altLang="zh-CN" sz="2800" kern="100" dirty="0">
                <a:latin typeface="Times New Roman"/>
                <a:ea typeface="华文细黑"/>
                <a:cs typeface="Times New Roman"/>
              </a:rPr>
              <a:t>写成</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Ne</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479737"/>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写出下列基态原子的电子排布图：</a:t>
            </a:r>
            <a:endParaRPr lang="zh-CN" altLang="zh-CN" sz="1050" kern="100" dirty="0">
              <a:effectLst/>
              <a:latin typeface="宋体"/>
              <a:cs typeface="Courier New"/>
            </a:endParaRPr>
          </a:p>
        </p:txBody>
      </p:sp>
      <p:sp>
        <p:nvSpPr>
          <p:cNvPr id="4" name="矩形 3"/>
          <p:cNvSpPr/>
          <p:nvPr/>
        </p:nvSpPr>
        <p:spPr>
          <a:xfrm>
            <a:off x="406574" y="1519303"/>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O</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Courier New"/>
              </a:rPr>
              <a:t>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406574" y="259064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en-US" altLang="zh-CN" sz="2800" kern="100" dirty="0" smtClean="0">
                <a:latin typeface="Times New Roman"/>
                <a:ea typeface="华文细黑"/>
              </a:rPr>
              <a:t>Na</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Courier New"/>
              </a:rPr>
              <a:t>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50727" y="1303279"/>
            <a:ext cx="3473503" cy="753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4">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21768" y="2370995"/>
            <a:ext cx="4339398" cy="753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06574" y="3360057"/>
            <a:ext cx="11161240" cy="69176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在电子排布图中也可以用圆圈表示一个原子轨道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pic>
        <p:nvPicPr>
          <p:cNvPr id="8196" name="Picture 4" descr="11A"/>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43261" y="4170727"/>
            <a:ext cx="3390292" cy="91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11B"/>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09496" y="4449702"/>
            <a:ext cx="581854" cy="549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8413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linds(horizontal)">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194"/>
                                        </p:tgtEl>
                                      </p:cBhvr>
                                    </p:animEffect>
                                    <p:set>
                                      <p:cBhvr>
                                        <p:cTn id="17" dur="1" fill="hold">
                                          <p:stCondLst>
                                            <p:cond delay="499"/>
                                          </p:stCondLst>
                                        </p:cTn>
                                        <p:tgtEl>
                                          <p:spTgt spid="819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195"/>
                                        </p:tgtEl>
                                      </p:cBhvr>
                                    </p:animEffect>
                                    <p:set>
                                      <p:cBhvr>
                                        <p:cTn id="20" dur="1" fill="hold">
                                          <p:stCondLst>
                                            <p:cond delay="499"/>
                                          </p:stCondLst>
                                        </p:cTn>
                                        <p:tgtEl>
                                          <p:spTgt spid="819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117426"/>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原子结构示意图</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原子结构示意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图：圆圈内数字表示质子数，弧线表示能层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，弧线内数字表示该能层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中的电子数。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写出下列原子或离子的结构示意图：</a:t>
            </a:r>
            <a:endParaRPr lang="zh-CN" altLang="zh-CN" sz="1050" kern="100" dirty="0">
              <a:effectLst/>
              <a:latin typeface="宋体"/>
              <a:cs typeface="Courier New"/>
            </a:endParaRPr>
          </a:p>
        </p:txBody>
      </p:sp>
      <p:sp>
        <p:nvSpPr>
          <p:cNvPr id="4" name="矩形 3"/>
          <p:cNvSpPr/>
          <p:nvPr/>
        </p:nvSpPr>
        <p:spPr>
          <a:xfrm>
            <a:off x="406574" y="395228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K</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Fe</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矩形 4"/>
          <p:cNvSpPr/>
          <p:nvPr/>
        </p:nvSpPr>
        <p:spPr>
          <a:xfrm>
            <a:off x="406574" y="5612989"/>
            <a:ext cx="6984776" cy="76941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Mg</a:t>
            </a:r>
            <a:r>
              <a:rPr lang="en-US" altLang="zh-CN" sz="2800" kern="100" baseline="30000" dirty="0">
                <a:solidFill>
                  <a:prstClr val="black"/>
                </a:solidFill>
                <a:latin typeface="Times New Roman"/>
                <a:ea typeface="华文细黑"/>
                <a:cs typeface="Courier New"/>
              </a:rPr>
              <a:t>2</a:t>
            </a:r>
            <a:r>
              <a:rPr lang="zh-CN" altLang="zh-CN" sz="2800" kern="100" baseline="30000" dirty="0" smtClean="0">
                <a:solidFill>
                  <a:prstClr val="black"/>
                </a:solidFill>
                <a:latin typeface="Times New Roman"/>
                <a:ea typeface="华文细黑"/>
                <a:cs typeface="Times New Roman"/>
              </a:rPr>
              <a:t>＋</a:t>
            </a:r>
            <a:r>
              <a:rPr lang="zh-CN" altLang="zh-CN" sz="2800" kern="100" dirty="0" smtClean="0">
                <a:solidFill>
                  <a:prstClr val="black"/>
                </a:solidFill>
                <a:latin typeface="Times New Roman"/>
                <a:ea typeface="华文细黑"/>
                <a:cs typeface="Times New Roman"/>
              </a:rPr>
              <a:t>：</a:t>
            </a:r>
            <a:r>
              <a:rPr lang="en-US" altLang="zh-CN" sz="2800" u="sng" kern="100" dirty="0" smtClean="0">
                <a:solidFill>
                  <a:prstClr val="black"/>
                </a:solidFill>
                <a:latin typeface="Times New Roman"/>
                <a:ea typeface="华文细黑"/>
                <a:cs typeface="Courier New"/>
              </a:rPr>
              <a:t>	    </a:t>
            </a:r>
            <a:r>
              <a:rPr lang="zh-CN" altLang="zh-CN" sz="2800" kern="100" dirty="0" smtClean="0">
                <a:solidFill>
                  <a:prstClr val="black"/>
                </a:solidFill>
                <a:latin typeface="Times New Roman"/>
                <a:ea typeface="华文细黑"/>
                <a:cs typeface="Times New Roman"/>
              </a:rPr>
              <a:t>；</a:t>
            </a:r>
            <a:r>
              <a:rPr lang="en-US" altLang="zh-CN" sz="2800" kern="100" dirty="0">
                <a:solidFill>
                  <a:prstClr val="black"/>
                </a:solidFill>
                <a:latin typeface="宋体"/>
                <a:ea typeface="华文细黑"/>
                <a:cs typeface="Times New Roman"/>
              </a:rPr>
              <a:t>④</a:t>
            </a:r>
            <a:r>
              <a:rPr lang="en-US" altLang="zh-CN" sz="2800" kern="100" dirty="0" err="1">
                <a:solidFill>
                  <a:prstClr val="black"/>
                </a:solidFill>
                <a:latin typeface="Times New Roman"/>
                <a:ea typeface="华文细黑"/>
                <a:cs typeface="Courier New"/>
              </a:rPr>
              <a:t>Cl</a:t>
            </a:r>
            <a:r>
              <a:rPr lang="zh-CN" altLang="zh-CN" sz="2800" kern="100" baseline="30000" dirty="0" smtClean="0">
                <a:solidFill>
                  <a:prstClr val="black"/>
                </a:solidFill>
                <a:latin typeface="Times New Roman"/>
                <a:ea typeface="华文细黑"/>
                <a:cs typeface="Times New Roman"/>
              </a:rPr>
              <a:t>－</a:t>
            </a:r>
            <a:r>
              <a:rPr lang="zh-CN" altLang="zh-CN" sz="2800" kern="100" dirty="0" smtClean="0">
                <a:solidFill>
                  <a:prstClr val="black"/>
                </a:solidFill>
                <a:latin typeface="Times New Roman"/>
                <a:ea typeface="华文细黑"/>
                <a:cs typeface="Times New Roman"/>
              </a:rPr>
              <a:t>：</a:t>
            </a:r>
            <a:r>
              <a:rPr lang="en-US" altLang="zh-CN" sz="2800" u="sng" kern="100" dirty="0" smtClean="0">
                <a:solidFill>
                  <a:prstClr val="black"/>
                </a:solidFill>
                <a:latin typeface="Times New Roman"/>
                <a:ea typeface="华文细黑"/>
                <a:cs typeface="Courier New"/>
              </a:rPr>
              <a:t> 		</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pic>
        <p:nvPicPr>
          <p:cNvPr id="9218" name="Picture 2" descr="11"/>
          <p:cNvPicPr>
            <a:picLocks noChangeAspect="1" noChangeArrowheads="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04492" y="2817956"/>
            <a:ext cx="1638386" cy="1638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13"/>
          <p:cNvPicPr>
            <a:picLocks noChangeAspect="1" noChangeArrowheads="1"/>
          </p:cNvPicPr>
          <p:nvPr/>
        </p:nvPicPr>
        <p:blipFill>
          <a:blip r:embed="rId4">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55046" y="2762672"/>
            <a:ext cx="1693670" cy="1693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12"/>
          <p:cNvPicPr>
            <a:picLocks noChangeAspect="1" noChangeArrowheads="1"/>
          </p:cNvPicPr>
          <p:nvPr/>
        </p:nvPicPr>
        <p:blipFill>
          <a:blip r:embed="rId5">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23250" y="4955421"/>
            <a:ext cx="1110686" cy="120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14"/>
          <p:cNvPicPr>
            <a:picLocks noChangeAspect="1" noChangeArrowheads="1"/>
          </p:cNvPicPr>
          <p:nvPr/>
        </p:nvPicPr>
        <p:blipFill>
          <a:blip r:embed="rId6">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98568" y="4578495"/>
            <a:ext cx="1296638" cy="157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4861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par>
                                <p:cTn id="8" presetID="3" presetClass="entr" presetSubtype="10"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blinds(horizontal)">
                                      <p:cBhvr>
                                        <p:cTn id="10" dur="500"/>
                                        <p:tgtEl>
                                          <p:spTgt spid="9219"/>
                                        </p:tgtEl>
                                      </p:cBhvr>
                                    </p:animEffect>
                                  </p:childTnLst>
                                </p:cTn>
                              </p:par>
                              <p:par>
                                <p:cTn id="11" presetID="3" presetClass="entr" presetSubtype="10" fill="hold" nodeType="withEffect">
                                  <p:stCondLst>
                                    <p:cond delay="0"/>
                                  </p:stCondLst>
                                  <p:childTnLst>
                                    <p:set>
                                      <p:cBhvr>
                                        <p:cTn id="12" dur="1" fill="hold">
                                          <p:stCondLst>
                                            <p:cond delay="0"/>
                                          </p:stCondLst>
                                        </p:cTn>
                                        <p:tgtEl>
                                          <p:spTgt spid="9220"/>
                                        </p:tgtEl>
                                        <p:attrNameLst>
                                          <p:attrName>style.visibility</p:attrName>
                                        </p:attrNameLst>
                                      </p:cBhvr>
                                      <p:to>
                                        <p:strVal val="visible"/>
                                      </p:to>
                                    </p:set>
                                    <p:animEffect transition="in" filter="blinds(horizontal)">
                                      <p:cBhvr>
                                        <p:cTn id="13" dur="500"/>
                                        <p:tgtEl>
                                          <p:spTgt spid="9220"/>
                                        </p:tgtEl>
                                      </p:cBhvr>
                                    </p:animEffect>
                                  </p:childTnLst>
                                </p:cTn>
                              </p:par>
                              <p:par>
                                <p:cTn id="14" presetID="3" presetClass="entr" presetSubtype="10" fill="hold" nodeType="withEffect">
                                  <p:stCondLst>
                                    <p:cond delay="0"/>
                                  </p:stCondLst>
                                  <p:childTnLst>
                                    <p:set>
                                      <p:cBhvr>
                                        <p:cTn id="15" dur="1" fill="hold">
                                          <p:stCondLst>
                                            <p:cond delay="0"/>
                                          </p:stCondLst>
                                        </p:cTn>
                                        <p:tgtEl>
                                          <p:spTgt spid="9221"/>
                                        </p:tgtEl>
                                        <p:attrNameLst>
                                          <p:attrName>style.visibility</p:attrName>
                                        </p:attrNameLst>
                                      </p:cBhvr>
                                      <p:to>
                                        <p:strVal val="visible"/>
                                      </p:to>
                                    </p:set>
                                    <p:animEffect transition="in" filter="blinds(horizontal)">
                                      <p:cBhvr>
                                        <p:cTn id="16" dur="500"/>
                                        <p:tgtEl>
                                          <p:spTgt spid="92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9218"/>
                                        </p:tgtEl>
                                      </p:cBhvr>
                                    </p:animEffect>
                                    <p:set>
                                      <p:cBhvr>
                                        <p:cTn id="21" dur="1" fill="hold">
                                          <p:stCondLst>
                                            <p:cond delay="499"/>
                                          </p:stCondLst>
                                        </p:cTn>
                                        <p:tgtEl>
                                          <p:spTgt spid="9218"/>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9219"/>
                                        </p:tgtEl>
                                      </p:cBhvr>
                                    </p:animEffect>
                                    <p:set>
                                      <p:cBhvr>
                                        <p:cTn id="24" dur="1" fill="hold">
                                          <p:stCondLst>
                                            <p:cond delay="499"/>
                                          </p:stCondLst>
                                        </p:cTn>
                                        <p:tgtEl>
                                          <p:spTgt spid="9219"/>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9220"/>
                                        </p:tgtEl>
                                      </p:cBhvr>
                                    </p:animEffect>
                                    <p:set>
                                      <p:cBhvr>
                                        <p:cTn id="27" dur="1" fill="hold">
                                          <p:stCondLst>
                                            <p:cond delay="499"/>
                                          </p:stCondLst>
                                        </p:cTn>
                                        <p:tgtEl>
                                          <p:spTgt spid="9220"/>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221"/>
                                        </p:tgtEl>
                                      </p:cBhvr>
                                    </p:animEffect>
                                    <p:set>
                                      <p:cBhvr>
                                        <p:cTn id="30" dur="1" fill="hold">
                                          <p:stCondLst>
                                            <p:cond delay="499"/>
                                          </p:stCondLst>
                                        </p:cTn>
                                        <p:tgtEl>
                                          <p:spTgt spid="922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866889"/>
            <a:ext cx="9264286" cy="234934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090316"/>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zh-CN" altLang="zh-CN" sz="2800" kern="100" dirty="0">
                <a:latin typeface="Times New Roman"/>
                <a:ea typeface="华文细黑"/>
                <a:cs typeface="Times New Roman"/>
              </a:rPr>
              <a:t>知道原子核外电子排布的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两原理一规则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，会正确书写原子的电子排布式和电子排布图。</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730091"/>
            <a:ext cx="11161240" cy="594006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原子核外电子排布的表示方法</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电子排布式和电子排布图反映的是基态原子即处于最低能量状态的原子的电子排布情况，它们相互关联，可以非常方便地相互转换。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虽然电子排布是遵循构造原理的，但书写电子排布式时应按照能层的顺序书写。如铁原子的电子排布式是</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，而不写作</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主族元素的最外层电子就是外围电子，又称价电子。过渡元素的外围电子一般包括最外层的</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电子和次外层的</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电子，有的还包括倒数第三层的</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电子</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981522"/>
            <a:ext cx="11161240" cy="1333161"/>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简单离子是原子得失一定数目电子后的产物。在表达阴、阳离子的核外电子排布状况时，务必注意离子与原子之间的电子数目关系。</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4222578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837506"/>
            <a:ext cx="11161240" cy="378562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下列有关核外电子排布式或电子排布图不正确的是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baseline="-25000" dirty="0">
                <a:latin typeface="Times New Roman"/>
                <a:ea typeface="华文细黑"/>
                <a:cs typeface="Courier New"/>
              </a:rPr>
              <a:t>24</a:t>
            </a:r>
            <a:r>
              <a:rPr lang="en-US" altLang="zh-CN" sz="2800" kern="100" dirty="0">
                <a:latin typeface="Times New Roman"/>
                <a:ea typeface="华文细黑"/>
                <a:cs typeface="Courier New"/>
              </a:rPr>
              <a:t>Cr</a:t>
            </a:r>
            <a:r>
              <a:rPr lang="zh-CN" altLang="zh-CN" sz="2800" kern="100" dirty="0">
                <a:latin typeface="Times New Roman"/>
                <a:ea typeface="华文细黑"/>
                <a:cs typeface="Times New Roman"/>
              </a:rPr>
              <a:t>的电子排布式：</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5</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B.K</a:t>
            </a:r>
            <a:r>
              <a:rPr lang="zh-CN" altLang="zh-CN" sz="2800" kern="100" dirty="0">
                <a:latin typeface="Times New Roman"/>
                <a:ea typeface="华文细黑"/>
                <a:cs typeface="Times New Roman"/>
              </a:rPr>
              <a:t>的简化电子排布式：</a:t>
            </a:r>
            <a:r>
              <a:rPr lang="en-US" altLang="zh-CN" sz="2800" kern="100" dirty="0">
                <a:latin typeface="IPAPANNEW"/>
                <a:ea typeface="华文细黑"/>
                <a:cs typeface="Times New Roman"/>
              </a:rPr>
              <a:t>[</a:t>
            </a:r>
            <a:r>
              <a:rPr lang="en-US" altLang="zh-CN" sz="2800" kern="100" dirty="0" err="1">
                <a:latin typeface="Times New Roman"/>
                <a:ea typeface="华文细黑"/>
                <a:cs typeface="Courier New"/>
              </a:rPr>
              <a:t>Ar</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endParaRPr lang="zh-CN" altLang="zh-CN" sz="1050" kern="100" dirty="0">
              <a:latin typeface="宋体"/>
              <a:cs typeface="Courier New"/>
            </a:endParaRPr>
          </a:p>
          <a:p>
            <a:pPr algn="just">
              <a:lnSpc>
                <a:spcPct val="200000"/>
              </a:lnSpc>
              <a:spcAft>
                <a:spcPts val="0"/>
              </a:spcAft>
            </a:pPr>
            <a:r>
              <a:rPr lang="en-US" altLang="zh-CN" sz="2800" kern="100" dirty="0" smtClean="0">
                <a:latin typeface="Times New Roman"/>
                <a:ea typeface="华文细黑"/>
                <a:cs typeface="Courier New"/>
              </a:rPr>
              <a:t>C.N</a:t>
            </a:r>
            <a:r>
              <a:rPr lang="zh-CN" altLang="zh-CN" sz="2800" kern="100" dirty="0">
                <a:latin typeface="Times New Roman"/>
                <a:ea typeface="华文细黑"/>
                <a:cs typeface="Times New Roman"/>
              </a:rPr>
              <a:t>原子的电子排布图为</a:t>
            </a:r>
            <a:r>
              <a:rPr lang="en-US" altLang="zh-CN" sz="2800" kern="100" dirty="0">
                <a:latin typeface="宋体"/>
                <a:ea typeface="华文细黑"/>
                <a:cs typeface="Courier New"/>
              </a:rPr>
              <a:t> </a:t>
            </a:r>
            <a:endParaRPr lang="zh-CN" altLang="zh-CN" sz="105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D.S</a:t>
            </a:r>
            <a:r>
              <a:rPr lang="zh-CN" altLang="zh-CN" sz="2800" kern="100" dirty="0">
                <a:latin typeface="Times New Roman"/>
                <a:ea typeface="华文细黑"/>
                <a:cs typeface="Times New Roman"/>
              </a:rPr>
              <a:t>原子的电子排布图为</a:t>
            </a:r>
            <a:r>
              <a:rPr lang="en-US" altLang="zh-CN" sz="2800" kern="100" dirty="0">
                <a:latin typeface="宋体"/>
                <a:ea typeface="华文细黑"/>
                <a:cs typeface="Courier New"/>
              </a:rPr>
              <a:t> </a:t>
            </a:r>
            <a:endParaRPr lang="zh-CN" altLang="zh-CN" sz="1050" kern="100" dirty="0">
              <a:effectLst/>
              <a:latin typeface="宋体"/>
              <a:cs typeface="Courier New"/>
            </a:endParaRPr>
          </a:p>
        </p:txBody>
      </p:sp>
      <p:grpSp>
        <p:nvGrpSpPr>
          <p:cNvPr id="11" name="组合 10"/>
          <p:cNvGrpSpPr/>
          <p:nvPr/>
        </p:nvGrpSpPr>
        <p:grpSpPr>
          <a:xfrm>
            <a:off x="164" y="107266"/>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024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86064" y="2856312"/>
            <a:ext cx="3542436" cy="77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3752" y="3732684"/>
            <a:ext cx="6585990" cy="77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93762" y="378983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7" name="矩形 16"/>
          <p:cNvSpPr/>
          <p:nvPr/>
        </p:nvSpPr>
        <p:spPr>
          <a:xfrm>
            <a:off x="406574" y="4544905"/>
            <a:ext cx="11161240" cy="175616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原子的电子排布图违反了洪特规则，正确的应是</a:t>
            </a:r>
            <a:endParaRPr lang="zh-CN" altLang="zh-CN" sz="1050" kern="100" dirty="0">
              <a:latin typeface="宋体"/>
              <a:cs typeface="Courier New"/>
            </a:endParaRPr>
          </a:p>
          <a:p>
            <a:pPr algn="just">
              <a:lnSpc>
                <a:spcPct val="229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10244"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0115" y="5326385"/>
            <a:ext cx="6505698" cy="77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par>
                                <p:cTn id="19" presetID="3" presetClass="entr" presetSubtype="10" fill="hold" nodeType="withEffect">
                                  <p:stCondLst>
                                    <p:cond delay="0"/>
                                  </p:stCondLst>
                                  <p:childTnLst>
                                    <p:set>
                                      <p:cBhvr>
                                        <p:cTn id="20" dur="1" fill="hold">
                                          <p:stCondLst>
                                            <p:cond delay="0"/>
                                          </p:stCondLst>
                                        </p:cTn>
                                        <p:tgtEl>
                                          <p:spTgt spid="10244"/>
                                        </p:tgtEl>
                                        <p:attrNameLst>
                                          <p:attrName>style.visibility</p:attrName>
                                        </p:attrNameLst>
                                      </p:cBhvr>
                                      <p:to>
                                        <p:strVal val="visible"/>
                                      </p:to>
                                    </p:set>
                                    <p:animEffect transition="in" filter="blinds(horizontal)">
                                      <p:cBhvr>
                                        <p:cTn id="21" dur="500"/>
                                        <p:tgtEl>
                                          <p:spTgt spid="1024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0244"/>
                                        </p:tgtEl>
                                      </p:cBhvr>
                                    </p:animEffect>
                                    <p:set>
                                      <p:cBhvr>
                                        <p:cTn id="29" dur="1" fill="hold">
                                          <p:stCondLst>
                                            <p:cond delay="499"/>
                                          </p:stCondLst>
                                        </p:cTn>
                                        <p:tgtEl>
                                          <p:spTgt spid="10244"/>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p:bldP spid="6" grpId="1"/>
      <p:bldP spid="17" grpId="0"/>
      <p:bldP spid="1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386408"/>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画出锰原子的电子排布图，并回答下列问题。</a:t>
            </a:r>
            <a:endParaRPr lang="zh-CN" altLang="zh-CN" sz="1050" kern="100" dirty="0">
              <a:latin typeface="宋体"/>
              <a:cs typeface="Courier New"/>
            </a:endParaRPr>
          </a:p>
          <a:p>
            <a:pPr algn="just">
              <a:lnSpc>
                <a:spcPct val="30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电子排布</a:t>
            </a:r>
            <a:r>
              <a:rPr lang="zh-CN" altLang="zh-CN" sz="2800" kern="100" dirty="0" smtClean="0">
                <a:latin typeface="Times New Roman"/>
                <a:ea typeface="华文细黑"/>
                <a:cs typeface="Times New Roman"/>
              </a:rPr>
              <a:t>图</a:t>
            </a:r>
            <a:r>
              <a:rPr lang="en-US" altLang="zh-CN" sz="2800" kern="100" dirty="0" smtClean="0">
                <a:latin typeface="Times New Roman"/>
                <a:ea typeface="华文细黑"/>
                <a:cs typeface="Courier New"/>
              </a:rPr>
              <a:t>_________________________________________________</a:t>
            </a:r>
            <a:endParaRPr lang="zh-CN" altLang="zh-CN" sz="1050" kern="100" dirty="0">
              <a:latin typeface="宋体"/>
              <a:cs typeface="Courier New"/>
            </a:endParaRPr>
          </a:p>
          <a:p>
            <a:pPr algn="just">
              <a:lnSpc>
                <a:spcPct val="300000"/>
              </a:lnSpc>
              <a:spcAft>
                <a:spcPts val="0"/>
              </a:spcAft>
            </a:pPr>
            <a:r>
              <a:rPr lang="en-US" altLang="zh-CN" sz="2800" kern="100" dirty="0" smtClean="0">
                <a:latin typeface="Times New Roman"/>
                <a:ea typeface="华文细黑"/>
                <a:cs typeface="Courier New"/>
              </a:rPr>
              <a:t>_________________________</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在锰原子的核外电子中，有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运动状态不同的电子；共有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对</a:t>
            </a:r>
            <a:r>
              <a:rPr lang="zh-CN" altLang="zh-CN" sz="2800" kern="100" dirty="0">
                <a:latin typeface="Times New Roman"/>
                <a:ea typeface="华文细黑"/>
                <a:cs typeface="Times New Roman"/>
              </a:rPr>
              <a:t>成对电子；有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成单电子；最高化合价为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价</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pic>
        <p:nvPicPr>
          <p:cNvPr id="11266" name="Picture 2" descr="11"/>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37239" y="1154113"/>
            <a:ext cx="7218407" cy="86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a:blip r:embed="rId3">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4756" y="2469307"/>
            <a:ext cx="4349747" cy="86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416976" y="3655343"/>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25</a:t>
            </a:r>
            <a:endParaRPr lang="zh-CN" altLang="en-US" sz="2800" dirty="0">
              <a:solidFill>
                <a:srgbClr val="C00000"/>
              </a:solidFill>
            </a:endParaRPr>
          </a:p>
        </p:txBody>
      </p:sp>
      <p:sp>
        <p:nvSpPr>
          <p:cNvPr id="4" name="矩形 3"/>
          <p:cNvSpPr/>
          <p:nvPr/>
        </p:nvSpPr>
        <p:spPr>
          <a:xfrm>
            <a:off x="10817576" y="3655343"/>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10</a:t>
            </a:r>
            <a:endParaRPr lang="zh-CN" altLang="en-US" sz="2800" kern="100" dirty="0">
              <a:solidFill>
                <a:srgbClr val="C00000"/>
              </a:solidFill>
              <a:latin typeface="Times New Roman"/>
              <a:ea typeface="华文细黑"/>
            </a:endParaRPr>
          </a:p>
        </p:txBody>
      </p:sp>
      <p:sp>
        <p:nvSpPr>
          <p:cNvPr id="5" name="矩形 4"/>
          <p:cNvSpPr/>
          <p:nvPr/>
        </p:nvSpPr>
        <p:spPr>
          <a:xfrm>
            <a:off x="3220249" y="4365898"/>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5</a:t>
            </a:r>
            <a:endParaRPr lang="zh-CN" altLang="en-US" sz="2800" kern="100" dirty="0">
              <a:solidFill>
                <a:srgbClr val="C00000"/>
              </a:solidFill>
              <a:latin typeface="Times New Roman"/>
              <a:ea typeface="华文细黑"/>
            </a:endParaRPr>
          </a:p>
        </p:txBody>
      </p:sp>
      <p:sp>
        <p:nvSpPr>
          <p:cNvPr id="6" name="矩形 5"/>
          <p:cNvSpPr/>
          <p:nvPr/>
        </p:nvSpPr>
        <p:spPr>
          <a:xfrm>
            <a:off x="7904931" y="4293890"/>
            <a:ext cx="723275" cy="523220"/>
          </a:xfrm>
          <a:prstGeom prst="rect">
            <a:avLst/>
          </a:prstGeom>
        </p:spPr>
        <p:txBody>
          <a:bodyPr wrap="none">
            <a:spAutoFit/>
          </a:bodyPr>
          <a:lstStyle/>
          <a:p>
            <a:r>
              <a:rPr lang="zh-CN" altLang="zh-CN" sz="2800" kern="100" dirty="0">
                <a:solidFill>
                  <a:srgbClr val="C00000"/>
                </a:solidFill>
                <a:latin typeface="Times New Roman"/>
                <a:ea typeface="华文细黑"/>
              </a:rPr>
              <a:t>＋</a:t>
            </a:r>
            <a:r>
              <a:rPr lang="en-US" altLang="zh-CN" sz="2800" kern="100" dirty="0">
                <a:solidFill>
                  <a:srgbClr val="C00000"/>
                </a:solidFill>
                <a:latin typeface="Times New Roman"/>
                <a:ea typeface="华文细黑"/>
              </a:rPr>
              <a:t>7</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val="235021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par>
                                <p:cTn id="8" presetID="3" presetClass="entr" presetSubtype="10" fill="hold"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blinds(horizontal)">
                                      <p:cBhvr>
                                        <p:cTn id="10" dur="500"/>
                                        <p:tgtEl>
                                          <p:spTgt spid="1126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1266"/>
                                        </p:tgtEl>
                                      </p:cBhvr>
                                    </p:animEffect>
                                    <p:set>
                                      <p:cBhvr>
                                        <p:cTn id="29" dur="1" fill="hold">
                                          <p:stCondLst>
                                            <p:cond delay="499"/>
                                          </p:stCondLst>
                                        </p:cTn>
                                        <p:tgtEl>
                                          <p:spTgt spid="11266"/>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1267"/>
                                        </p:tgtEl>
                                      </p:cBhvr>
                                    </p:animEffect>
                                    <p:set>
                                      <p:cBhvr>
                                        <p:cTn id="32" dur="1" fill="hold">
                                          <p:stCondLst>
                                            <p:cond delay="499"/>
                                          </p:stCondLst>
                                        </p:cTn>
                                        <p:tgtEl>
                                          <p:spTgt spid="1126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p:bldP spid="3" grpId="1"/>
      <p:bldP spid="4" grpId="0"/>
      <p:bldP spid="4" grpId="1"/>
      <p:bldP spid="5" grpId="0"/>
      <p:bldP spid="5"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pic>
        <p:nvPicPr>
          <p:cNvPr id="12290" name="Picture 2"/>
          <p:cNvPicPr>
            <a:picLocks noChangeAspect="1" noChangeArrowheads="1"/>
          </p:cNvPicPr>
          <p:nvPr/>
        </p:nvPicPr>
        <p:blipFill>
          <a:blip r:embed="rId3">
            <a:clrChange>
              <a:clrFrom>
                <a:srgbClr val="E3E3E3"/>
              </a:clrFrom>
              <a:clrTo>
                <a:srgbClr val="E3E3E3">
                  <a:alpha val="0"/>
                </a:srgbClr>
              </a:clrTo>
            </a:clrChange>
            <a:extLst>
              <a:ext uri="{28A0092B-C50C-407E-A947-70E740481C1C}">
                <a14:useLocalDpi xmlns:a14="http://schemas.microsoft.com/office/drawing/2010/main" val="0"/>
              </a:ext>
            </a:extLst>
          </a:blip>
          <a:srcRect/>
          <a:stretch>
            <a:fillRect/>
          </a:stretch>
        </p:blipFill>
        <p:spPr bwMode="auto">
          <a:xfrm>
            <a:off x="2689364" y="1498100"/>
            <a:ext cx="6862226" cy="435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333450"/>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各能级最多容纳的电子数是该能级原子轨道数的两倍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，支撑这一结论的理论是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构造原理</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泡利原理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洪特规则</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能量最低原理</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5231110" y="15575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961701"/>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根据泡利原理，每个原子轨道中最多能容纳</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个自旋状态相反的电子，所以每个能级最多能容纳的电子数是该能级原子轨道数的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倍，选项</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p:bldP spid="1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66970" y="433352"/>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以下表示氦原子结构的化学用语中，对电子运动状态描述最详尽的</a:t>
            </a:r>
            <a:r>
              <a:rPr lang="zh-CN" altLang="zh-CN" sz="2800" kern="100" dirty="0" smtClean="0">
                <a:latin typeface="Times New Roman"/>
                <a:ea typeface="华文细黑"/>
                <a:cs typeface="Times New Roman"/>
              </a:rPr>
              <a:t>是</a:t>
            </a:r>
            <a:endParaRPr lang="zh-CN" altLang="zh-CN" sz="1050" kern="100" dirty="0">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3314" name="Picture 2" descr="H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36255" y="1532901"/>
            <a:ext cx="858751" cy="84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76534" y="1162957"/>
            <a:ext cx="595966" cy="108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66970" y="1545952"/>
            <a:ext cx="11272852"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a:t>
            </a:r>
            <a:r>
              <a:rPr lang="en-US" altLang="zh-CN" sz="2800" kern="100" dirty="0">
                <a:latin typeface="Times New Roman"/>
                <a:ea typeface="华文细黑"/>
                <a:cs typeface="Courier New"/>
              </a:rPr>
              <a:t>.· He·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C.1s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  	   D.</a:t>
            </a:r>
            <a:r>
              <a:rPr lang="en-US" altLang="zh-CN" sz="2800" kern="100" dirty="0" smtClean="0">
                <a:latin typeface="宋体"/>
                <a:ea typeface="华文细黑"/>
                <a:cs typeface="Courier New"/>
              </a:rPr>
              <a:t> </a:t>
            </a:r>
            <a:endParaRPr lang="zh-CN" altLang="zh-CN" sz="1050" kern="100" dirty="0">
              <a:effectLst/>
              <a:latin typeface="宋体"/>
              <a:cs typeface="Courier New"/>
            </a:endParaRPr>
          </a:p>
        </p:txBody>
      </p:sp>
      <p:sp>
        <p:nvSpPr>
          <p:cNvPr id="35" name="TextBox 34"/>
          <p:cNvSpPr txBox="1"/>
          <p:nvPr/>
        </p:nvSpPr>
        <p:spPr>
          <a:xfrm>
            <a:off x="7823398" y="153290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4" name="矩形 13"/>
          <p:cNvSpPr/>
          <p:nvPr/>
        </p:nvSpPr>
        <p:spPr>
          <a:xfrm>
            <a:off x="366970" y="2449576"/>
            <a:ext cx="11272852"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项只能表示最外层电子数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项只表示核外的电子分层排布情况</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项具体到各能层的电子数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而</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项包含了能层数、能级数以及轨道内电子的自旋方向，故该项正确。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blinds(horizontal)">
                                      <p:cBhvr>
                                        <p:cTn id="18" dur="500"/>
                                        <p:tgtEl>
                                          <p:spTgt spid="1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animEffect transition="in" filter="blinds(horizontal)">
                                      <p:cBhvr>
                                        <p:cTn id="23" dur="500"/>
                                        <p:tgtEl>
                                          <p:spTgt spid="1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4">
                                            <p:txEl>
                                              <p:pRg st="2" end="2"/>
                                            </p:txEl>
                                          </p:spTgt>
                                        </p:tgtEl>
                                        <p:attrNameLst>
                                          <p:attrName>style.visibility</p:attrName>
                                        </p:attrNameLst>
                                      </p:cBhvr>
                                      <p:to>
                                        <p:strVal val="visible"/>
                                      </p:to>
                                    </p:set>
                                    <p:animEffect transition="in" filter="blinds(horizontal)">
                                      <p:cBhvr>
                                        <p:cTn id="28" dur="500"/>
                                        <p:tgtEl>
                                          <p:spTgt spid="14">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4">
                                            <p:txEl>
                                              <p:pRg st="3" end="3"/>
                                            </p:txEl>
                                          </p:spTgt>
                                        </p:tgtEl>
                                        <p:attrNameLst>
                                          <p:attrName>style.visibility</p:attrName>
                                        </p:attrNameLst>
                                      </p:cBhvr>
                                      <p:to>
                                        <p:strVal val="visible"/>
                                      </p:to>
                                    </p:set>
                                    <p:animEffect transition="in" filter="blinds(horizontal)">
                                      <p:cBhvr>
                                        <p:cTn id="33" dur="500"/>
                                        <p:tgtEl>
                                          <p:spTgt spid="14">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4">
                                            <p:txEl>
                                              <p:pRg st="0" end="0"/>
                                            </p:txEl>
                                          </p:spTgt>
                                        </p:tgtEl>
                                      </p:cBhvr>
                                    </p:animEffect>
                                    <p:set>
                                      <p:cBhvr>
                                        <p:cTn id="38" dur="1" fill="hold">
                                          <p:stCondLst>
                                            <p:cond delay="499"/>
                                          </p:stCondLst>
                                        </p:cTn>
                                        <p:tgtEl>
                                          <p:spTgt spid="14">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4">
                                            <p:txEl>
                                              <p:pRg st="1" end="1"/>
                                            </p:txEl>
                                          </p:spTgt>
                                        </p:tgtEl>
                                      </p:cBhvr>
                                    </p:animEffect>
                                    <p:set>
                                      <p:cBhvr>
                                        <p:cTn id="41" dur="1" fill="hold">
                                          <p:stCondLst>
                                            <p:cond delay="499"/>
                                          </p:stCondLst>
                                        </p:cTn>
                                        <p:tgtEl>
                                          <p:spTgt spid="14">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4">
                                            <p:txEl>
                                              <p:pRg st="2" end="2"/>
                                            </p:txEl>
                                          </p:spTgt>
                                        </p:tgtEl>
                                      </p:cBhvr>
                                    </p:animEffect>
                                    <p:set>
                                      <p:cBhvr>
                                        <p:cTn id="44" dur="1" fill="hold">
                                          <p:stCondLst>
                                            <p:cond delay="499"/>
                                          </p:stCondLst>
                                        </p:cTn>
                                        <p:tgtEl>
                                          <p:spTgt spid="14">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4">
                                            <p:txEl>
                                              <p:pRg st="3" end="3"/>
                                            </p:txEl>
                                          </p:spTgt>
                                        </p:tgtEl>
                                      </p:cBhvr>
                                    </p:animEffect>
                                    <p:set>
                                      <p:cBhvr>
                                        <p:cTn id="47" dur="1" fill="hold">
                                          <p:stCondLst>
                                            <p:cond delay="499"/>
                                          </p:stCondLst>
                                        </p:cTn>
                                        <p:tgtEl>
                                          <p:spTgt spid="14">
                                            <p:txEl>
                                              <p:pRg st="3" end="3"/>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4"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92362"/>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某基态原子核外共有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个电子，分布在</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L</a:t>
            </a:r>
            <a:r>
              <a:rPr lang="zh-CN" altLang="zh-CN" sz="2800" kern="100" dirty="0">
                <a:latin typeface="Times New Roman"/>
                <a:ea typeface="华文细黑"/>
                <a:cs typeface="Times New Roman"/>
              </a:rPr>
              <a:t>能层上，在下列</a:t>
            </a:r>
            <a:r>
              <a:rPr lang="en-US" altLang="zh-CN" sz="2800" kern="100" dirty="0">
                <a:latin typeface="Times New Roman"/>
                <a:ea typeface="华文细黑"/>
                <a:cs typeface="Courier New"/>
              </a:rPr>
              <a:t>L</a:t>
            </a:r>
            <a:r>
              <a:rPr lang="zh-CN" altLang="zh-CN" sz="2800" kern="100" dirty="0">
                <a:latin typeface="Times New Roman"/>
                <a:ea typeface="华文细黑"/>
                <a:cs typeface="Times New Roman"/>
              </a:rPr>
              <a:t>层分布中正确的是</a:t>
            </a:r>
            <a:endParaRPr lang="zh-CN" altLang="zh-CN" sz="1050" kern="100" dirty="0">
              <a:effectLst/>
              <a:latin typeface="宋体"/>
              <a:cs typeface="Courier New"/>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pic>
        <p:nvPicPr>
          <p:cNvPr id="14338" name="Picture 2"/>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b="77780"/>
          <a:stretch/>
        </p:blipFill>
        <p:spPr bwMode="auto">
          <a:xfrm>
            <a:off x="550590" y="1417917"/>
            <a:ext cx="3876724" cy="1046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24488" b="52465"/>
          <a:stretch/>
        </p:blipFill>
        <p:spPr bwMode="auto">
          <a:xfrm>
            <a:off x="6250930" y="1378981"/>
            <a:ext cx="3876724" cy="108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51631" b="26333"/>
          <a:stretch/>
        </p:blipFill>
        <p:spPr bwMode="auto">
          <a:xfrm>
            <a:off x="550590" y="2531109"/>
            <a:ext cx="3876724"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77978"/>
          <a:stretch/>
        </p:blipFill>
        <p:spPr bwMode="auto">
          <a:xfrm>
            <a:off x="6250930" y="2531761"/>
            <a:ext cx="3876724" cy="103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p:nvPr/>
        </p:nvSpPr>
        <p:spPr>
          <a:xfrm>
            <a:off x="6095206" y="276772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7" name="矩形 16"/>
          <p:cNvSpPr/>
          <p:nvPr/>
        </p:nvSpPr>
        <p:spPr>
          <a:xfrm>
            <a:off x="406574" y="3630279"/>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2s</a:t>
            </a:r>
            <a:r>
              <a:rPr lang="zh-CN" altLang="zh-CN" sz="2800" kern="100" dirty="0">
                <a:latin typeface="Times New Roman"/>
                <a:ea typeface="华文细黑"/>
                <a:cs typeface="Times New Roman"/>
              </a:rPr>
              <a:t>轨道应排满</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个电子，且自旋方向相反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轨道的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个电子自旋方向要相同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项错误，</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轨道的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个电子应分占</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个轨道，且自旋方向相同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项正确，</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的</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个轨道能量是相同的。</a:t>
            </a:r>
            <a:endParaRPr lang="zh-CN" altLang="zh-CN" sz="1050" kern="100" dirty="0">
              <a:effectLst/>
              <a:latin typeface="宋体"/>
              <a:cs typeface="Courier New"/>
            </a:endParaRPr>
          </a:p>
        </p:txBody>
      </p:sp>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blinds(horizontal)">
                                      <p:cBhvr>
                                        <p:cTn id="18" dur="500"/>
                                        <p:tgtEl>
                                          <p:spTgt spid="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blinds(horizontal)">
                                      <p:cBhvr>
                                        <p:cTn id="23" dur="500"/>
                                        <p:tgtEl>
                                          <p:spTgt spid="1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7">
                                            <p:txEl>
                                              <p:pRg st="2" end="2"/>
                                            </p:txEl>
                                          </p:spTgt>
                                        </p:tgtEl>
                                        <p:attrNameLst>
                                          <p:attrName>style.visibility</p:attrName>
                                        </p:attrNameLst>
                                      </p:cBhvr>
                                      <p:to>
                                        <p:strVal val="visible"/>
                                      </p:to>
                                    </p:set>
                                    <p:animEffect transition="in" filter="blinds(horizontal)">
                                      <p:cBhvr>
                                        <p:cTn id="28" dur="500"/>
                                        <p:tgtEl>
                                          <p:spTgt spid="1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7">
                                            <p:txEl>
                                              <p:pRg st="3" end="3"/>
                                            </p:txEl>
                                          </p:spTgt>
                                        </p:tgtEl>
                                        <p:attrNameLst>
                                          <p:attrName>style.visibility</p:attrName>
                                        </p:attrNameLst>
                                      </p:cBhvr>
                                      <p:to>
                                        <p:strVal val="visible"/>
                                      </p:to>
                                    </p:set>
                                    <p:animEffect transition="in" filter="blinds(horizontal)">
                                      <p:cBhvr>
                                        <p:cTn id="33" dur="500"/>
                                        <p:tgtEl>
                                          <p:spTgt spid="17">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7">
                                            <p:txEl>
                                              <p:pRg st="0" end="0"/>
                                            </p:txEl>
                                          </p:spTgt>
                                        </p:tgtEl>
                                      </p:cBhvr>
                                    </p:animEffect>
                                    <p:set>
                                      <p:cBhvr>
                                        <p:cTn id="38" dur="1" fill="hold">
                                          <p:stCondLst>
                                            <p:cond delay="499"/>
                                          </p:stCondLst>
                                        </p:cTn>
                                        <p:tgtEl>
                                          <p:spTgt spid="17">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7">
                                            <p:txEl>
                                              <p:pRg st="1" end="1"/>
                                            </p:txEl>
                                          </p:spTgt>
                                        </p:tgtEl>
                                      </p:cBhvr>
                                    </p:animEffect>
                                    <p:set>
                                      <p:cBhvr>
                                        <p:cTn id="41" dur="1" fill="hold">
                                          <p:stCondLst>
                                            <p:cond delay="499"/>
                                          </p:stCondLst>
                                        </p:cTn>
                                        <p:tgtEl>
                                          <p:spTgt spid="17">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7">
                                            <p:txEl>
                                              <p:pRg st="2" end="2"/>
                                            </p:txEl>
                                          </p:spTgt>
                                        </p:tgtEl>
                                      </p:cBhvr>
                                    </p:animEffect>
                                    <p:set>
                                      <p:cBhvr>
                                        <p:cTn id="44" dur="1" fill="hold">
                                          <p:stCondLst>
                                            <p:cond delay="499"/>
                                          </p:stCondLst>
                                        </p:cTn>
                                        <p:tgtEl>
                                          <p:spTgt spid="17">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7">
                                            <p:txEl>
                                              <p:pRg st="3" end="3"/>
                                            </p:txEl>
                                          </p:spTgt>
                                        </p:tgtEl>
                                      </p:cBhvr>
                                    </p:animEffect>
                                    <p:set>
                                      <p:cBhvr>
                                        <p:cTn id="47" dur="1" fill="hold">
                                          <p:stCondLst>
                                            <p:cond delay="499"/>
                                          </p:stCondLst>
                                        </p:cTn>
                                        <p:tgtEl>
                                          <p:spTgt spid="17">
                                            <p:txEl>
                                              <p:pRg st="3" end="3"/>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7"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54596"/>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在下列各组电子构型中，</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基态原子，</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属于</a:t>
            </a:r>
            <a:r>
              <a:rPr lang="zh-CN" altLang="zh-CN" sz="2800" kern="100" dirty="0">
                <a:latin typeface="Times New Roman"/>
                <a:ea typeface="华文细黑"/>
                <a:cs typeface="Times New Roman"/>
              </a:rPr>
              <a:t>激发态原子，</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错误的电子排布式。</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A.1s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				         </a:t>
            </a:r>
            <a:r>
              <a:rPr lang="en-US" altLang="zh-CN" sz="2800" kern="100" dirty="0" smtClean="0">
                <a:latin typeface="Times New Roman"/>
                <a:ea typeface="华文细黑"/>
                <a:cs typeface="Courier New"/>
              </a:rPr>
              <a:t>B.1s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3s</a:t>
            </a:r>
            <a:r>
              <a:rPr lang="en-US" altLang="zh-CN" sz="2800" kern="100" baseline="30000" dirty="0" smtClean="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C. </a:t>
            </a:r>
            <a:r>
              <a:rPr lang="en-US" altLang="zh-CN" sz="2800" kern="100" baseline="30000" dirty="0" smtClean="0">
                <a:latin typeface="Times New Roman"/>
                <a:ea typeface="华文细黑"/>
                <a:cs typeface="Courier New"/>
              </a:rPr>
              <a:t>				         </a:t>
            </a:r>
            <a:r>
              <a:rPr lang="en-US" altLang="zh-CN" sz="2800" kern="100" dirty="0" smtClean="0">
                <a:latin typeface="Times New Roman"/>
                <a:ea typeface="华文细黑"/>
                <a:cs typeface="Courier New"/>
              </a:rPr>
              <a:t>D.1s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2p</a:t>
            </a:r>
            <a:r>
              <a:rPr lang="en-US" altLang="zh-CN" sz="2800" kern="100" baseline="30000" dirty="0" smtClean="0">
                <a:latin typeface="Times New Roman"/>
                <a:ea typeface="华文细黑"/>
                <a:cs typeface="Courier New"/>
              </a:rPr>
              <a:t>6</a:t>
            </a:r>
            <a:r>
              <a:rPr lang="en-US" altLang="zh-CN" sz="2800" kern="100" dirty="0" smtClean="0">
                <a:latin typeface="Times New Roman"/>
                <a:ea typeface="华文细黑"/>
                <a:cs typeface="Courier New"/>
              </a:rPr>
              <a:t>3s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3p</a:t>
            </a:r>
            <a:r>
              <a:rPr lang="en-US" altLang="zh-CN" sz="2800" kern="100" baseline="30000" dirty="0" smtClean="0">
                <a:latin typeface="Times New Roman"/>
                <a:ea typeface="华文细黑"/>
                <a:cs typeface="Courier New"/>
              </a:rPr>
              <a:t>5</a:t>
            </a:r>
            <a:r>
              <a:rPr lang="en-US" altLang="zh-CN" sz="2800" kern="100" dirty="0" smtClean="0">
                <a:latin typeface="Times New Roman"/>
                <a:ea typeface="华文细黑"/>
                <a:cs typeface="Courier New"/>
              </a:rPr>
              <a:t>4s</a:t>
            </a:r>
            <a:r>
              <a:rPr lang="en-US" altLang="zh-CN" sz="2800" kern="100" baseline="30000" dirty="0" smtClean="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E.		 		      F.1s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2p</a:t>
            </a:r>
            <a:r>
              <a:rPr lang="en-US" altLang="zh-CN" sz="2800" kern="100" baseline="30000" dirty="0" smtClean="0">
                <a:latin typeface="Times New Roman"/>
                <a:ea typeface="华文细黑"/>
                <a:cs typeface="Courier New"/>
              </a:rPr>
              <a:t>6</a:t>
            </a:r>
            <a:r>
              <a:rPr lang="en-US" altLang="zh-CN" sz="2800" kern="100" dirty="0" smtClean="0">
                <a:latin typeface="Times New Roman"/>
                <a:ea typeface="华文细黑"/>
                <a:cs typeface="Courier New"/>
              </a:rPr>
              <a:t>2d</a:t>
            </a:r>
            <a:r>
              <a:rPr lang="en-US" altLang="zh-CN" sz="2800" kern="100" baseline="30000" dirty="0" smtClean="0">
                <a:latin typeface="Times New Roman"/>
                <a:ea typeface="华文细黑"/>
                <a:cs typeface="Courier New"/>
              </a:rPr>
              <a:t>5</a:t>
            </a:r>
            <a:r>
              <a:rPr lang="en-US" altLang="zh-CN" sz="2800" kern="100" dirty="0" smtClean="0">
                <a:latin typeface="Times New Roman"/>
                <a:ea typeface="华文细黑"/>
                <a:cs typeface="Courier New"/>
              </a:rPr>
              <a:t>3s</a:t>
            </a:r>
            <a:r>
              <a:rPr lang="en-US" altLang="zh-CN" sz="2800" kern="100" baseline="30000" dirty="0" smtClean="0">
                <a:latin typeface="Times New Roman"/>
                <a:ea typeface="华文细黑"/>
                <a:cs typeface="Courier New"/>
              </a:rPr>
              <a:t>2</a:t>
            </a:r>
            <a:endParaRPr lang="zh-CN" altLang="zh-CN" sz="1050" kern="100" dirty="0">
              <a:effectLst/>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a:hlinkClick r:id="rId8"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aphicFrame>
        <p:nvGraphicFramePr>
          <p:cNvPr id="2" name="对象 1"/>
          <p:cNvGraphicFramePr>
            <a:graphicFrameLocks noChangeAspect="1"/>
          </p:cNvGraphicFramePr>
          <p:nvPr>
            <p:extLst>
              <p:ext uri="{D42A27DB-BD31-4B8C-83A1-F6EECF244321}">
                <p14:modId xmlns:p14="http://schemas.microsoft.com/office/powerpoint/2010/main" val="1861665797"/>
              </p:ext>
            </p:extLst>
          </p:nvPr>
        </p:nvGraphicFramePr>
        <p:xfrm>
          <a:off x="857672" y="2599978"/>
          <a:ext cx="3960813" cy="771525"/>
        </p:xfrm>
        <a:graphic>
          <a:graphicData uri="http://schemas.openxmlformats.org/presentationml/2006/ole">
            <mc:AlternateContent xmlns:mc="http://schemas.openxmlformats.org/markup-compatibility/2006">
              <mc:Choice xmlns:v="urn:schemas-microsoft-com:vml" Requires="v">
                <p:oleObj spid="_x0000_s15376" name="文档" r:id="rId10" imgW="3961147" imgH="771306" progId="Word.Document.12">
                  <p:embed/>
                </p:oleObj>
              </mc:Choice>
              <mc:Fallback>
                <p:oleObj name="文档" r:id="rId10" imgW="3961147" imgH="771306" progId="Word.Document.12">
                  <p:embed/>
                  <p:pic>
                    <p:nvPicPr>
                      <p:cNvPr id="0" name=""/>
                      <p:cNvPicPr/>
                      <p:nvPr/>
                    </p:nvPicPr>
                    <p:blipFill>
                      <a:blip r:embed="rId11"/>
                      <a:stretch>
                        <a:fillRect/>
                      </a:stretch>
                    </p:blipFill>
                    <p:spPr>
                      <a:xfrm>
                        <a:off x="857672" y="2599978"/>
                        <a:ext cx="3960813"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996002362"/>
              </p:ext>
            </p:extLst>
          </p:nvPr>
        </p:nvGraphicFramePr>
        <p:xfrm>
          <a:off x="857672" y="3171850"/>
          <a:ext cx="3962400" cy="762000"/>
        </p:xfrm>
        <a:graphic>
          <a:graphicData uri="http://schemas.openxmlformats.org/presentationml/2006/ole">
            <mc:AlternateContent xmlns:mc="http://schemas.openxmlformats.org/markup-compatibility/2006">
              <mc:Choice xmlns:v="urn:schemas-microsoft-com:vml" Requires="v">
                <p:oleObj spid="_x0000_s15377" name="文档" r:id="rId13" imgW="3961147" imgH="771306" progId="Word.Document.12">
                  <p:embed/>
                </p:oleObj>
              </mc:Choice>
              <mc:Fallback>
                <p:oleObj name="文档" r:id="rId13" imgW="3961147" imgH="771306" progId="Word.Document.12">
                  <p:embed/>
                  <p:pic>
                    <p:nvPicPr>
                      <p:cNvPr id="0" name=""/>
                      <p:cNvPicPr/>
                      <p:nvPr/>
                    </p:nvPicPr>
                    <p:blipFill>
                      <a:blip r:embed="rId14"/>
                      <a:stretch>
                        <a:fillRect/>
                      </a:stretch>
                    </p:blipFill>
                    <p:spPr>
                      <a:xfrm>
                        <a:off x="857672" y="3171850"/>
                        <a:ext cx="3962400" cy="762000"/>
                      </a:xfrm>
                      <a:prstGeom prst="rect">
                        <a:avLst/>
                      </a:prstGeom>
                    </p:spPr>
                  </p:pic>
                </p:oleObj>
              </mc:Fallback>
            </mc:AlternateContent>
          </a:graphicData>
        </a:graphic>
      </p:graphicFrame>
      <p:sp>
        <p:nvSpPr>
          <p:cNvPr id="4" name="矩形 3"/>
          <p:cNvSpPr/>
          <p:nvPr/>
        </p:nvSpPr>
        <p:spPr>
          <a:xfrm>
            <a:off x="4880595" y="579448"/>
            <a:ext cx="1023037" cy="523220"/>
          </a:xfrm>
          <a:prstGeom prst="rect">
            <a:avLst/>
          </a:prstGeom>
        </p:spPr>
        <p:txBody>
          <a:bodyPr wrap="none">
            <a:spAutoFit/>
          </a:bodyPr>
          <a:lstStyle/>
          <a:p>
            <a:r>
              <a:rPr lang="en-US" altLang="zh-CN" sz="2800" kern="100" dirty="0">
                <a:solidFill>
                  <a:srgbClr val="C00000"/>
                </a:solidFill>
                <a:latin typeface="Times New Roman"/>
                <a:ea typeface="华文细黑"/>
              </a:rPr>
              <a:t>A</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E</a:t>
            </a:r>
            <a:endParaRPr lang="zh-CN" altLang="en-US" sz="2800" dirty="0"/>
          </a:p>
        </p:txBody>
      </p:sp>
      <p:sp>
        <p:nvSpPr>
          <p:cNvPr id="15" name="矩形 14"/>
          <p:cNvSpPr/>
          <p:nvPr/>
        </p:nvSpPr>
        <p:spPr>
          <a:xfrm>
            <a:off x="8543478" y="579448"/>
            <a:ext cx="1042273" cy="523220"/>
          </a:xfrm>
          <a:prstGeom prst="rect">
            <a:avLst/>
          </a:prstGeom>
        </p:spPr>
        <p:txBody>
          <a:bodyPr wrap="none">
            <a:spAutoFit/>
          </a:bodyPr>
          <a:lstStyle/>
          <a:p>
            <a:r>
              <a:rPr lang="en-US" altLang="zh-CN" sz="2800" kern="100" dirty="0">
                <a:solidFill>
                  <a:srgbClr val="C00000"/>
                </a:solidFill>
                <a:latin typeface="Times New Roman"/>
                <a:ea typeface="华文细黑"/>
              </a:rPr>
              <a:t>C</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D</a:t>
            </a:r>
            <a:endParaRPr lang="zh-CN" altLang="en-US" sz="2800" dirty="0"/>
          </a:p>
        </p:txBody>
      </p:sp>
      <p:sp>
        <p:nvSpPr>
          <p:cNvPr id="17" name="矩形 16"/>
          <p:cNvSpPr/>
          <p:nvPr/>
        </p:nvSpPr>
        <p:spPr>
          <a:xfrm>
            <a:off x="1596549" y="1237045"/>
            <a:ext cx="982961" cy="523220"/>
          </a:xfrm>
          <a:prstGeom prst="rect">
            <a:avLst/>
          </a:prstGeom>
        </p:spPr>
        <p:txBody>
          <a:bodyPr wrap="none">
            <a:spAutoFit/>
          </a:bodyPr>
          <a:lstStyle/>
          <a:p>
            <a:r>
              <a:rPr lang="en-US" altLang="zh-CN" sz="2800" kern="100" dirty="0" smtClean="0">
                <a:solidFill>
                  <a:srgbClr val="C00000"/>
                </a:solidFill>
                <a:latin typeface="Times New Roman"/>
                <a:ea typeface="华文细黑"/>
              </a:rPr>
              <a:t>B</a:t>
            </a:r>
            <a:r>
              <a:rPr lang="zh-CN" altLang="zh-CN" sz="2800" kern="100" dirty="0" smtClean="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rPr>
              <a:t>F</a:t>
            </a:r>
            <a:endParaRPr lang="zh-CN" altLang="en-US" sz="2800" dirty="0"/>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4" grpId="0"/>
      <p:bldP spid="4" grpId="1"/>
      <p:bldP spid="15" grpId="0"/>
      <p:bldP spid="15" grpId="1"/>
      <p:bldP spid="17" grpId="0"/>
      <p:bldP spid="1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7540"/>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基态原子是指电子填充顺序符合能量最低原理，各轨道电子排布不违背泡利原理和洪特规则的原子；激发态原子是指电子未按轨道能量顺序填充，但各轨道电子排布不违背泡利原理和洪特规则的原子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项表示铍原子的基态</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E</a:t>
            </a:r>
            <a:r>
              <a:rPr lang="zh-CN" altLang="zh-CN" sz="2800" kern="100" dirty="0">
                <a:latin typeface="Times New Roman"/>
                <a:ea typeface="华文细黑"/>
                <a:cs typeface="Times New Roman"/>
              </a:rPr>
              <a:t>项表示硫原子的基态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还可</a:t>
            </a:r>
            <a:r>
              <a:rPr lang="zh-CN" altLang="zh-CN" sz="2800" kern="100" dirty="0" smtClean="0">
                <a:latin typeface="Times New Roman"/>
                <a:ea typeface="华文细黑"/>
                <a:cs typeface="Times New Roman"/>
              </a:rPr>
              <a:t>写作</a:t>
            </a: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电子激发到</a:t>
            </a:r>
            <a:r>
              <a:rPr lang="en-US" altLang="zh-CN" sz="2800" kern="100" dirty="0">
                <a:latin typeface="Times New Roman"/>
                <a:ea typeface="华文细黑"/>
                <a:cs typeface="Courier New"/>
              </a:rPr>
              <a:t>4s</a:t>
            </a:r>
            <a:r>
              <a:rPr lang="zh-CN" altLang="zh-CN" sz="2800" kern="100" dirty="0">
                <a:latin typeface="Times New Roman"/>
                <a:ea typeface="华文细黑"/>
                <a:cs typeface="Times New Roman"/>
              </a:rPr>
              <a:t>轨道上，属于激发态原子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同理</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项中</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电子激发到了</a:t>
            </a:r>
            <a:r>
              <a:rPr lang="en-US" altLang="zh-CN" sz="2800" kern="100" dirty="0">
                <a:latin typeface="Times New Roman"/>
                <a:ea typeface="华文细黑"/>
                <a:cs typeface="Courier New"/>
              </a:rPr>
              <a:t>4s</a:t>
            </a:r>
            <a:r>
              <a:rPr lang="zh-CN" altLang="zh-CN" sz="2800" kern="100" dirty="0">
                <a:latin typeface="Times New Roman"/>
                <a:ea typeface="华文细黑"/>
                <a:cs typeface="Times New Roman"/>
              </a:rPr>
              <a:t>能级上，属于激发态</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项不符合能量最低原理，也不可能是</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中</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电子跃迁的结果，是错误的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F</a:t>
            </a:r>
            <a:r>
              <a:rPr lang="zh-CN" altLang="zh-CN" sz="2800" kern="100" dirty="0">
                <a:latin typeface="Times New Roman"/>
                <a:ea typeface="华文细黑"/>
                <a:cs typeface="Times New Roman"/>
              </a:rPr>
              <a:t>项中的</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能级是不存在的，也是错误的。</a:t>
            </a:r>
            <a:endParaRPr lang="zh-CN" altLang="zh-CN" sz="1050" kern="100" dirty="0">
              <a:effectLst/>
              <a:latin typeface="宋体"/>
              <a:cs typeface="Courier New"/>
            </a:endParaRPr>
          </a:p>
        </p:txBody>
      </p:sp>
      <p:sp>
        <p:nvSpPr>
          <p:cNvPr id="16" name="Rectangle 21">
            <a:hlinkClick r:id="rId3"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4"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5"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6"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7"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graphicFrame>
        <p:nvGraphicFramePr>
          <p:cNvPr id="3" name="对象 2"/>
          <p:cNvGraphicFramePr>
            <a:graphicFrameLocks noChangeAspect="1"/>
          </p:cNvGraphicFramePr>
          <p:nvPr>
            <p:extLst>
              <p:ext uri="{D42A27DB-BD31-4B8C-83A1-F6EECF244321}">
                <p14:modId xmlns:p14="http://schemas.microsoft.com/office/powerpoint/2010/main" val="1098410001"/>
              </p:ext>
            </p:extLst>
          </p:nvPr>
        </p:nvGraphicFramePr>
        <p:xfrm>
          <a:off x="5509617" y="2709714"/>
          <a:ext cx="3709988" cy="809625"/>
        </p:xfrm>
        <a:graphic>
          <a:graphicData uri="http://schemas.openxmlformats.org/presentationml/2006/ole">
            <mc:AlternateContent xmlns:mc="http://schemas.openxmlformats.org/markup-compatibility/2006">
              <mc:Choice xmlns:v="urn:schemas-microsoft-com:vml" Requires="v">
                <p:oleObj spid="_x0000_s16392" name="文档" r:id="rId9" imgW="3709594" imgH="809098" progId="Word.Document.12">
                  <p:embed/>
                </p:oleObj>
              </mc:Choice>
              <mc:Fallback>
                <p:oleObj name="文档" r:id="rId9" imgW="3709594" imgH="809098" progId="Word.Document.12">
                  <p:embed/>
                  <p:pic>
                    <p:nvPicPr>
                      <p:cNvPr id="0" name=""/>
                      <p:cNvPicPr/>
                      <p:nvPr/>
                    </p:nvPicPr>
                    <p:blipFill>
                      <a:blip r:embed="rId10"/>
                      <a:stretch>
                        <a:fillRect/>
                      </a:stretch>
                    </p:blipFill>
                    <p:spPr>
                      <a:xfrm>
                        <a:off x="5509617" y="2709714"/>
                        <a:ext cx="3709988" cy="809625"/>
                      </a:xfrm>
                      <a:prstGeom prst="rect">
                        <a:avLst/>
                      </a:prstGeom>
                    </p:spPr>
                  </p:pic>
                </p:oleObj>
              </mc:Fallback>
            </mc:AlternateContent>
          </a:graphicData>
        </a:graphic>
      </p:graphicFrame>
    </p:spTree>
    <p:extLst>
      <p:ext uri="{BB962C8B-B14F-4D97-AF65-F5344CB8AC3E}">
        <p14:creationId xmlns:p14="http://schemas.microsoft.com/office/powerpoint/2010/main" val="3383764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750"/>
                                        <p:tgtEl>
                                          <p:spTgt spid="3"/>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750"/>
                                        <p:tgtEl>
                                          <p:spTgt spid="12">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2">
                                            <p:txEl>
                                              <p:pRg st="4" end="4"/>
                                            </p:txEl>
                                          </p:spTgt>
                                        </p:tgtEl>
                                        <p:attrNameLst>
                                          <p:attrName>style.visibility</p:attrName>
                                        </p:attrNameLst>
                                      </p:cBhvr>
                                      <p:to>
                                        <p:strVal val="visible"/>
                                      </p:to>
                                    </p:set>
                                    <p:animEffect transition="in" filter="blinds(horizontal)">
                                      <p:cBhvr>
                                        <p:cTn id="26" dur="750"/>
                                        <p:tgtEl>
                                          <p:spTgt spid="12">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2">
                                            <p:txEl>
                                              <p:pRg st="5" end="5"/>
                                            </p:txEl>
                                          </p:spTgt>
                                        </p:tgtEl>
                                        <p:attrNameLst>
                                          <p:attrName>style.visibility</p:attrName>
                                        </p:attrNameLst>
                                      </p:cBhvr>
                                      <p:to>
                                        <p:strVal val="visible"/>
                                      </p:to>
                                    </p:set>
                                    <p:animEffect transition="in" filter="blinds(horizontal)">
                                      <p:cBhvr>
                                        <p:cTn id="30" dur="750"/>
                                        <p:tgtEl>
                                          <p:spTgt spid="12">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2">
                                            <p:txEl>
                                              <p:pRg st="6" end="6"/>
                                            </p:txEl>
                                          </p:spTgt>
                                        </p:tgtEl>
                                        <p:attrNameLst>
                                          <p:attrName>style.visibility</p:attrName>
                                        </p:attrNameLst>
                                      </p:cBhvr>
                                      <p:to>
                                        <p:strVal val="visible"/>
                                      </p:to>
                                    </p:set>
                                    <p:animEffect transition="in" filter="blinds(horizontal)">
                                      <p:cBhvr>
                                        <p:cTn id="34" dur="75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05458"/>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金属铝质轻且有良好的防腐蚀性，在国防工业中有非常重要的作用。铝原子核外电子云有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不同的伸展方向，有</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不同运动状态的电子。</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4722892" y="1133594"/>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
        <p:nvSpPr>
          <p:cNvPr id="14" name="矩形 13"/>
          <p:cNvSpPr/>
          <p:nvPr/>
        </p:nvSpPr>
        <p:spPr>
          <a:xfrm>
            <a:off x="8954893" y="1125538"/>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13</a:t>
            </a:r>
            <a:endParaRPr lang="zh-CN" altLang="en-US" sz="2800" dirty="0"/>
          </a:p>
        </p:txBody>
      </p:sp>
      <p:sp>
        <p:nvSpPr>
          <p:cNvPr id="15" name="矩形 14"/>
          <p:cNvSpPr/>
          <p:nvPr/>
        </p:nvSpPr>
        <p:spPr>
          <a:xfrm>
            <a:off x="406574" y="2389119"/>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原子的核外电子排布式为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，原子中存在</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两种形状的电子云，</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电子云呈球形，有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种伸展方向，而</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电子云呈哑铃形，有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种伸展方向，总的来说，铝原子核外电子云共有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种不同的伸展方向。由于每个核外电子的运动状态都不完全相同，所以铝原子核外共有</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种不同运动状态的电子。</a:t>
            </a:r>
            <a:endParaRPr lang="zh-CN" altLang="zh-CN" sz="1050" kern="100" dirty="0">
              <a:effectLst/>
              <a:latin typeface="宋体"/>
              <a:cs typeface="Courier New"/>
            </a:endParaRPr>
          </a:p>
        </p:txBody>
      </p:sp>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9" restart="whenNotActive" fill="hold" evtFilter="cancelBubble" nodeType="interactiveSeq">
                <p:stCondLst>
                  <p:cond evt="onClick" delay="0">
                    <p:tgtEl>
                      <p:spTgt spid="40"/>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14" grpId="0"/>
      <p:bldP spid="14" grpId="1"/>
      <p:bldP spid="15" grpId="0"/>
      <p:bldP spid="1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9349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基态铁原子有</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个未成对电子，三价铁离子的电子排布式为</a:t>
            </a:r>
            <a:r>
              <a:rPr lang="en-US" altLang="zh-CN" sz="2800" kern="100" dirty="0">
                <a:latin typeface="Times New Roman"/>
                <a:ea typeface="华文细黑"/>
                <a:cs typeface="Courier New"/>
              </a:rPr>
              <a:t>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3642772" y="818342"/>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
        <p:nvSpPr>
          <p:cNvPr id="5" name="矩形 4"/>
          <p:cNvSpPr/>
          <p:nvPr/>
        </p:nvSpPr>
        <p:spPr>
          <a:xfrm>
            <a:off x="519035" y="1394406"/>
            <a:ext cx="2940228"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5</a:t>
            </a:r>
            <a:endParaRPr lang="zh-CN" altLang="en-US" sz="2800" dirty="0"/>
          </a:p>
        </p:txBody>
      </p:sp>
      <p:sp>
        <p:nvSpPr>
          <p:cNvPr id="16" name="矩形 15"/>
          <p:cNvSpPr/>
          <p:nvPr/>
        </p:nvSpPr>
        <p:spPr>
          <a:xfrm>
            <a:off x="406574" y="2097605"/>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号元素</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的核外电子排布式是</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，可见在基态</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原子上有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个未成对的电子，当</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原子失去</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4s</a:t>
            </a:r>
            <a:r>
              <a:rPr lang="zh-CN" altLang="zh-CN" sz="2800" kern="100" dirty="0">
                <a:latin typeface="Times New Roman"/>
                <a:ea typeface="华文细黑"/>
                <a:cs typeface="Times New Roman"/>
              </a:rPr>
              <a:t>电子和</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电子，就得到了</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，因此</a:t>
            </a:r>
            <a:r>
              <a:rPr lang="en-US" altLang="zh-CN" sz="2800" kern="100" dirty="0">
                <a:latin typeface="Times New Roman"/>
                <a:ea typeface="华文细黑"/>
                <a:cs typeface="Courier New"/>
              </a:rPr>
              <a:t>Fe</a:t>
            </a:r>
            <a:r>
              <a:rPr lang="en-US" altLang="zh-CN" sz="2800" kern="100" baseline="30000" dirty="0">
                <a:latin typeface="Times New Roman"/>
                <a:ea typeface="华文细黑"/>
                <a:cs typeface="Courier New"/>
              </a:rPr>
              <a:t>3</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的电子排布式是</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5</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40084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 grpId="0"/>
      <p:bldP spid="3" grpId="1"/>
      <p:bldP spid="5" grpId="0"/>
      <p:bldP spid="5" grpId="1"/>
      <p:bldP spid="16" grpId="0"/>
      <p:bldP spid="1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909514"/>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en-US" altLang="zh-CN" sz="2800" kern="100" baseline="-25000" dirty="0">
                <a:latin typeface="Times New Roman"/>
                <a:ea typeface="华文细黑"/>
                <a:cs typeface="Courier New"/>
              </a:rPr>
              <a:t>29</a:t>
            </a:r>
            <a:r>
              <a:rPr lang="en-US" altLang="zh-CN" sz="2800" kern="100" dirty="0">
                <a:latin typeface="Times New Roman"/>
                <a:ea typeface="华文细黑"/>
                <a:cs typeface="Courier New"/>
              </a:rPr>
              <a:t>Cu</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的价层电子排布式为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406574" y="1737565"/>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号元素</a:t>
            </a:r>
            <a:r>
              <a:rPr lang="en-US" altLang="zh-CN" sz="2800" kern="100" dirty="0">
                <a:latin typeface="Times New Roman"/>
                <a:ea typeface="华文细黑"/>
                <a:cs typeface="Courier New"/>
              </a:rPr>
              <a:t>Cu</a:t>
            </a:r>
            <a:r>
              <a:rPr lang="zh-CN" altLang="zh-CN" sz="2800" kern="100" dirty="0">
                <a:latin typeface="Times New Roman"/>
                <a:ea typeface="华文细黑"/>
                <a:cs typeface="Times New Roman"/>
              </a:rPr>
              <a:t>的核外电子排布式简式为</a:t>
            </a:r>
            <a:r>
              <a:rPr lang="en-US" altLang="zh-CN" sz="2800" kern="100" dirty="0">
                <a:latin typeface="IPAPANNEW"/>
                <a:ea typeface="华文细黑"/>
                <a:cs typeface="Times New Roman"/>
              </a:rPr>
              <a:t>[</a:t>
            </a:r>
            <a:r>
              <a:rPr lang="en-US" altLang="zh-CN" sz="2800" kern="100" dirty="0" err="1">
                <a:latin typeface="IPAPANNEW"/>
                <a:ea typeface="华文细黑"/>
                <a:cs typeface="Times New Roman"/>
              </a:rPr>
              <a:t>Ar</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，原子失去电子时首先失去最外层电子，即</a:t>
            </a:r>
            <a:r>
              <a:rPr lang="en-US" altLang="zh-CN" sz="2800" kern="100" dirty="0">
                <a:latin typeface="Times New Roman"/>
                <a:ea typeface="华文细黑"/>
                <a:cs typeface="Courier New"/>
              </a:rPr>
              <a:t>Cu</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的核外电子排布式简式为</a:t>
            </a:r>
            <a:r>
              <a:rPr lang="en-US" altLang="zh-CN" sz="2800" kern="100" dirty="0">
                <a:latin typeface="IPAPANNEW"/>
                <a:ea typeface="华文细黑"/>
                <a:cs typeface="Times New Roman"/>
              </a:rPr>
              <a:t>[</a:t>
            </a:r>
            <a:r>
              <a:rPr lang="en-US" altLang="zh-CN" sz="2800" kern="100" dirty="0" err="1">
                <a:latin typeface="IPAPANNEW"/>
                <a:ea typeface="华文细黑"/>
                <a:cs typeface="Times New Roman"/>
              </a:rPr>
              <a:t>Ar</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zh-CN" altLang="zh-CN" sz="2800" kern="100" dirty="0">
                <a:latin typeface="Times New Roman"/>
                <a:ea typeface="华文细黑"/>
                <a:cs typeface="Times New Roman"/>
              </a:rPr>
              <a:t>，则其价层电子排布式为</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10</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5005561" y="1034480"/>
            <a:ext cx="784189" cy="523220"/>
          </a:xfrm>
          <a:prstGeom prst="rect">
            <a:avLst/>
          </a:prstGeom>
        </p:spPr>
        <p:txBody>
          <a:bodyPr wrap="none">
            <a:spAutoFit/>
          </a:bodyPr>
          <a:lstStyle/>
          <a:p>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10</a:t>
            </a:r>
            <a:endParaRPr lang="zh-CN" altLang="en-US" sz="2800" dirty="0"/>
          </a:p>
        </p:txBody>
      </p:sp>
    </p:spTree>
    <p:extLst>
      <p:ext uri="{BB962C8B-B14F-4D97-AF65-F5344CB8AC3E}">
        <p14:creationId xmlns:p14="http://schemas.microsoft.com/office/powerpoint/2010/main" val="1703996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2" grpId="0"/>
      <p:bldP spid="12" grpId="1"/>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785" t="380" r="982" b="2219"/>
          <a:stretch/>
        </p:blipFill>
        <p:spPr>
          <a:xfrm>
            <a:off x="1" y="0"/>
            <a:ext cx="12190006"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一、基态原子核外电子的排布原则</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867142"/>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能量最低原理</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原子核外的电子应优先排布</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能级里，然后由里到外，依次排布</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能级里。能级的能量高低顺序如构造原理所示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号元素来说，应重点掌握和记忆</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1s</a:t>
            </a:r>
            <a:r>
              <a:rPr lang="en-US" altLang="zh-CN" sz="2800" kern="100" dirty="0" smtClean="0">
                <a:latin typeface="宋体"/>
                <a:ea typeface="华文细黑"/>
                <a:cs typeface="Times New Roman"/>
              </a:rPr>
              <a:t>→_______________</a:t>
            </a:r>
            <a:endParaRPr lang="en-US" altLang="zh-CN" sz="2800" u="sng" kern="100" dirty="0" smtClean="0">
              <a:latin typeface="宋体"/>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Courier New"/>
              </a:rPr>
              <a:t>            </a:t>
            </a:r>
            <a:r>
              <a:rPr lang="en-US" altLang="zh-CN" sz="2800" kern="100" dirty="0" smtClean="0">
                <a:latin typeface="宋体"/>
                <a:ea typeface="华文细黑"/>
                <a:cs typeface="Times New Roman"/>
              </a:rPr>
              <a:t>→</a:t>
            </a:r>
            <a:r>
              <a:rPr lang="en-US" altLang="zh-CN" sz="2800" kern="100" dirty="0">
                <a:latin typeface="Times New Roman"/>
                <a:ea typeface="华文细黑"/>
                <a:cs typeface="Courier New"/>
              </a:rPr>
              <a:t>4p</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这一顺序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5194329" y="1619785"/>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能量最低</a:t>
            </a:r>
            <a:endParaRPr lang="zh-CN" altLang="en-US" dirty="0">
              <a:solidFill>
                <a:srgbClr val="C00000"/>
              </a:solidFill>
            </a:endParaRPr>
          </a:p>
        </p:txBody>
      </p:sp>
      <p:sp>
        <p:nvSpPr>
          <p:cNvPr id="4" name="矩形 3"/>
          <p:cNvSpPr/>
          <p:nvPr/>
        </p:nvSpPr>
        <p:spPr>
          <a:xfrm>
            <a:off x="2027912" y="2258332"/>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能量逐渐升高</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8509184" y="2877715"/>
            <a:ext cx="297709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2s</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2p</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3s</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3p</a:t>
            </a:r>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8" name="矩形 7"/>
          <p:cNvSpPr/>
          <p:nvPr/>
        </p:nvSpPr>
        <p:spPr>
          <a:xfrm>
            <a:off x="430932" y="3516262"/>
            <a:ext cx="122180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4s</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3d</a:t>
            </a:r>
            <a:endParaRPr lang="zh-CN" altLang="en-US" dirty="0">
              <a:solidFill>
                <a:srgbClr val="C00000"/>
              </a:solidFill>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4" grpId="0"/>
      <p:bldP spid="4" grpId="1"/>
      <p:bldP spid="6" grpId="0"/>
      <p:bldP spid="6" grpId="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477466"/>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itchFamily="18" charset="0"/>
                <a:ea typeface="Times New Roman" pitchFamily="18" charset="0"/>
                <a:cs typeface="Times New Roman" pitchFamily="18" charset="0"/>
              </a:rPr>
              <a:t>2.</a:t>
            </a:r>
            <a:r>
              <a:rPr lang="zh-CN" altLang="zh-CN" sz="2800" b="1" kern="100" dirty="0">
                <a:latin typeface="Times New Roman" pitchFamily="18" charset="0"/>
                <a:ea typeface="华文细黑"/>
                <a:cs typeface="Times New Roman" pitchFamily="18" charset="0"/>
              </a:rPr>
              <a:t>泡利原理</a:t>
            </a:r>
            <a:endParaRPr lang="zh-CN" altLang="zh-CN" sz="1050" b="1" kern="100" dirty="0">
              <a:latin typeface="Times New Roman" pitchFamily="18" charset="0"/>
              <a:cs typeface="Times New Roman" pitchFamily="18" charset="0"/>
            </a:endParaRPr>
          </a:p>
          <a:p>
            <a:pPr algn="just">
              <a:lnSpc>
                <a:spcPct val="150000"/>
              </a:lnSpc>
              <a:spcAft>
                <a:spcPts val="0"/>
              </a:spcAft>
            </a:pPr>
            <a:r>
              <a:rPr lang="en-US" altLang="zh-CN" sz="2800" kern="100" dirty="0">
                <a:latin typeface="Times New Roman" pitchFamily="18" charset="0"/>
                <a:ea typeface="Times New Roman" pitchFamily="18" charset="0"/>
                <a:cs typeface="Times New Roman" pitchFamily="18" charset="0"/>
              </a:rPr>
              <a:t>(1)</a:t>
            </a:r>
            <a:r>
              <a:rPr lang="zh-CN" altLang="zh-CN" sz="2800" kern="100" dirty="0">
                <a:latin typeface="Times New Roman" pitchFamily="18" charset="0"/>
                <a:ea typeface="华文细黑"/>
                <a:cs typeface="Times New Roman" pitchFamily="18" charset="0"/>
              </a:rPr>
              <a:t>在一个原子轨道里，最多只能容纳</a:t>
            </a:r>
            <a:r>
              <a:rPr lang="en-US" altLang="zh-CN" sz="2800" kern="100" dirty="0">
                <a:latin typeface="Times New Roman" pitchFamily="18" charset="0"/>
                <a:ea typeface="Times New Roman" pitchFamily="18" charset="0"/>
                <a:cs typeface="Times New Roman" pitchFamily="18" charset="0"/>
              </a:rPr>
              <a:t>2</a:t>
            </a:r>
            <a:r>
              <a:rPr lang="zh-CN" altLang="zh-CN" sz="2800" kern="100" dirty="0">
                <a:latin typeface="Times New Roman" pitchFamily="18" charset="0"/>
                <a:ea typeface="华文细黑"/>
                <a:cs typeface="Times New Roman" pitchFamily="18" charset="0"/>
              </a:rPr>
              <a:t>个电子，而且它们的自旋状态相反，这一原理被称为泡利原理。</a:t>
            </a:r>
            <a:endParaRPr lang="zh-CN" altLang="zh-CN" sz="1050" kern="100" dirty="0">
              <a:latin typeface="Times New Roman" pitchFamily="18" charset="0"/>
              <a:cs typeface="Times New Roman" pitchFamily="18" charset="0"/>
            </a:endParaRPr>
          </a:p>
          <a:p>
            <a:pPr algn="just">
              <a:lnSpc>
                <a:spcPct val="150000"/>
              </a:lnSpc>
              <a:spcAft>
                <a:spcPts val="0"/>
              </a:spcAft>
            </a:pPr>
            <a:r>
              <a:rPr lang="en-US" altLang="zh-CN" sz="2800" kern="100" dirty="0">
                <a:latin typeface="Times New Roman" pitchFamily="18" charset="0"/>
                <a:ea typeface="Times New Roman" pitchFamily="18" charset="0"/>
                <a:cs typeface="Times New Roman" pitchFamily="18" charset="0"/>
              </a:rPr>
              <a:t>(2)</a:t>
            </a:r>
            <a:r>
              <a:rPr lang="zh-CN" altLang="zh-CN" sz="2800" kern="100" dirty="0">
                <a:latin typeface="Times New Roman" pitchFamily="18" charset="0"/>
                <a:ea typeface="华文细黑"/>
                <a:cs typeface="Times New Roman" pitchFamily="18" charset="0"/>
              </a:rPr>
              <a:t>因为每个原子轨道最多只能</a:t>
            </a:r>
            <a:r>
              <a:rPr lang="zh-CN" altLang="zh-CN" sz="2800" kern="100" dirty="0" smtClean="0">
                <a:latin typeface="Times New Roman" pitchFamily="18" charset="0"/>
                <a:ea typeface="华文细黑"/>
                <a:cs typeface="Times New Roman" pitchFamily="18" charset="0"/>
              </a:rPr>
              <a:t>容纳</a:t>
            </a:r>
            <a:r>
              <a:rPr lang="en-US" altLang="zh-CN" sz="2800" u="sng" kern="100" dirty="0" smtClean="0">
                <a:latin typeface="Times New Roman" pitchFamily="18" charset="0"/>
                <a:ea typeface="Times New Roman" pitchFamily="18" charset="0"/>
                <a:cs typeface="Times New Roman" pitchFamily="18" charset="0"/>
              </a:rPr>
              <a:t>    </a:t>
            </a:r>
            <a:r>
              <a:rPr lang="zh-CN" altLang="zh-CN" sz="2800" kern="100" dirty="0" smtClean="0">
                <a:latin typeface="Times New Roman" pitchFamily="18" charset="0"/>
                <a:ea typeface="华文细黑"/>
                <a:cs typeface="Times New Roman" pitchFamily="18" charset="0"/>
              </a:rPr>
              <a:t>个</a:t>
            </a:r>
            <a:r>
              <a:rPr lang="zh-CN" altLang="zh-CN" sz="2800" kern="100" dirty="0">
                <a:latin typeface="Times New Roman" pitchFamily="18" charset="0"/>
                <a:ea typeface="华文细黑"/>
                <a:cs typeface="Times New Roman" pitchFamily="18" charset="0"/>
              </a:rPr>
              <a:t>电子且自旋</a:t>
            </a:r>
            <a:r>
              <a:rPr lang="zh-CN" altLang="zh-CN" sz="2800" kern="100" dirty="0" smtClean="0">
                <a:latin typeface="Times New Roman" pitchFamily="18" charset="0"/>
                <a:ea typeface="华文细黑"/>
                <a:cs typeface="Times New Roman" pitchFamily="18" charset="0"/>
              </a:rPr>
              <a:t>方向</a:t>
            </a:r>
            <a:r>
              <a:rPr lang="en-US" altLang="zh-CN" sz="2800" u="sng"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所以</a:t>
            </a:r>
            <a:r>
              <a:rPr lang="zh-CN" altLang="zh-CN" sz="2800" kern="100" dirty="0" smtClean="0">
                <a:latin typeface="Times New Roman" pitchFamily="18" charset="0"/>
                <a:ea typeface="华文细黑"/>
                <a:cs typeface="Times New Roman" pitchFamily="18" charset="0"/>
              </a:rPr>
              <a:t>从</a:t>
            </a:r>
            <a:endParaRPr lang="en-US" altLang="zh-CN" sz="2800" kern="100" dirty="0" smtClean="0">
              <a:latin typeface="Times New Roman" pitchFamily="18" charset="0"/>
              <a:ea typeface="华文细黑"/>
              <a:cs typeface="Times New Roman" pitchFamily="18" charset="0"/>
            </a:endParaRPr>
          </a:p>
          <a:p>
            <a:pPr algn="just">
              <a:lnSpc>
                <a:spcPct val="150000"/>
              </a:lnSpc>
              <a:spcAft>
                <a:spcPts val="0"/>
              </a:spcAft>
            </a:pPr>
            <a:r>
              <a:rPr lang="en-US" altLang="zh-CN" sz="2800" u="sng"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en-US" altLang="zh-CN" sz="2800" u="sng"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en-US" altLang="zh-CN" sz="2800" u="sng"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en-US" altLang="zh-CN" sz="2800" u="sng" kern="100" dirty="0" smtClean="0">
                <a:latin typeface="Times New Roman" pitchFamily="18" charset="0"/>
                <a:ea typeface="华文细黑"/>
                <a:cs typeface="Times New Roman" pitchFamily="18" charset="0"/>
              </a:rPr>
              <a:t>                </a:t>
            </a:r>
            <a:r>
              <a:rPr lang="zh-CN" altLang="zh-CN" sz="2800" kern="100" dirty="0" smtClean="0">
                <a:latin typeface="Times New Roman" pitchFamily="18" charset="0"/>
                <a:ea typeface="华文细黑"/>
                <a:cs typeface="Times New Roman" pitchFamily="18" charset="0"/>
              </a:rPr>
              <a:t>四</a:t>
            </a:r>
            <a:r>
              <a:rPr lang="zh-CN" altLang="zh-CN" sz="2800" kern="100" dirty="0">
                <a:latin typeface="Times New Roman" pitchFamily="18" charset="0"/>
                <a:ea typeface="华文细黑"/>
                <a:cs typeface="Times New Roman" pitchFamily="18" charset="0"/>
              </a:rPr>
              <a:t>个方面来说明电子的运动状态是</a:t>
            </a:r>
            <a:r>
              <a:rPr lang="zh-CN" altLang="zh-CN" sz="2800" kern="100" spc="200" dirty="0">
                <a:latin typeface="Times New Roman" pitchFamily="18" charset="0"/>
                <a:ea typeface="华文细黑"/>
                <a:cs typeface="Times New Roman" pitchFamily="18" charset="0"/>
              </a:rPr>
              <a:t>不可能有两个完全相同的电子的。如氟原子的电子排布可表示</a:t>
            </a:r>
            <a:r>
              <a:rPr lang="zh-CN" altLang="zh-CN" sz="2800" kern="100" spc="200" dirty="0" smtClean="0">
                <a:latin typeface="Times New Roman" pitchFamily="18" charset="0"/>
                <a:ea typeface="华文细黑"/>
                <a:cs typeface="Times New Roman" pitchFamily="18" charset="0"/>
              </a:rPr>
              <a:t>为</a:t>
            </a:r>
            <a:endParaRPr lang="en-US" altLang="zh-CN" sz="2800" kern="100" spc="200" dirty="0" smtClean="0">
              <a:latin typeface="Times New Roman" pitchFamily="18" charset="0"/>
              <a:ea typeface="华文细黑"/>
              <a:cs typeface="Times New Roman" pitchFamily="18" charset="0"/>
            </a:endParaRPr>
          </a:p>
          <a:p>
            <a:pPr algn="just">
              <a:lnSpc>
                <a:spcPct val="150000"/>
              </a:lnSpc>
              <a:spcAft>
                <a:spcPts val="0"/>
              </a:spcAft>
            </a:pPr>
            <a:r>
              <a:rPr lang="en-US" altLang="zh-CN" sz="2800" u="sng" kern="100" dirty="0" smtClean="0">
                <a:latin typeface="Times New Roman" pitchFamily="18" charset="0"/>
                <a:ea typeface="Times New Roman" pitchFamily="18" charset="0"/>
                <a:cs typeface="Times New Roman" pitchFamily="18" charset="0"/>
              </a:rPr>
              <a:t>                           </a:t>
            </a:r>
            <a:r>
              <a:rPr lang="zh-CN" altLang="zh-CN" sz="2800" kern="100" dirty="0" smtClean="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由于各原子轨道中的电子自旋方向相反，所以</a:t>
            </a:r>
            <a:r>
              <a:rPr lang="en-US" altLang="zh-CN" sz="2800" kern="100" dirty="0">
                <a:latin typeface="Times New Roman" pitchFamily="18" charset="0"/>
                <a:ea typeface="Times New Roman" pitchFamily="18" charset="0"/>
                <a:cs typeface="Times New Roman" pitchFamily="18" charset="0"/>
              </a:rPr>
              <a:t>9</a:t>
            </a:r>
            <a:r>
              <a:rPr lang="zh-CN" altLang="zh-CN" sz="2800" kern="100" dirty="0">
                <a:latin typeface="Times New Roman" pitchFamily="18" charset="0"/>
                <a:ea typeface="华文细黑"/>
                <a:cs typeface="Times New Roman" pitchFamily="18" charset="0"/>
              </a:rPr>
              <a:t>个电子的运动状态互不相同。</a:t>
            </a:r>
            <a:endParaRPr lang="zh-CN" altLang="zh-CN" sz="1050" kern="100" dirty="0">
              <a:effectLst/>
              <a:latin typeface="Times New Roman" pitchFamily="18" charset="0"/>
              <a:cs typeface="Times New Roman" pitchFamily="18" charset="0"/>
            </a:endParaRPr>
          </a:p>
        </p:txBody>
      </p:sp>
      <p:sp>
        <p:nvSpPr>
          <p:cNvPr id="2" name="矩形 1"/>
          <p:cNvSpPr/>
          <p:nvPr/>
        </p:nvSpPr>
        <p:spPr>
          <a:xfrm>
            <a:off x="5888707" y="2474526"/>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2</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9152835" y="247452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相反</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25624" y="312271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能层</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630710" y="31225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能级</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2755582" y="308880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原子轨道</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4573513" y="312259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自旋方向</a:t>
            </a:r>
            <a:endParaRPr lang="zh-CN" altLang="en-US" sz="2800" kern="100" dirty="0">
              <a:solidFill>
                <a:srgbClr val="C00000"/>
              </a:solidFill>
              <a:latin typeface="Times New Roman"/>
              <a:ea typeface="华文细黑"/>
              <a:cs typeface="Times New Roman"/>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408111584"/>
              </p:ext>
            </p:extLst>
          </p:nvPr>
        </p:nvGraphicFramePr>
        <p:xfrm>
          <a:off x="541065" y="4346848"/>
          <a:ext cx="2492375" cy="733425"/>
        </p:xfrm>
        <a:graphic>
          <a:graphicData uri="http://schemas.openxmlformats.org/presentationml/2006/ole">
            <mc:AlternateContent xmlns:mc="http://schemas.openxmlformats.org/markup-compatibility/2006">
              <mc:Choice xmlns:v="urn:schemas-microsoft-com:vml" Requires="v">
                <p:oleObj spid="_x0000_s2057" name="文档" r:id="rId6" imgW="2492353" imgH="733155" progId="Word.Document.12">
                  <p:embed/>
                </p:oleObj>
              </mc:Choice>
              <mc:Fallback>
                <p:oleObj name="文档" r:id="rId6" imgW="2492353" imgH="733155" progId="Word.Document.12">
                  <p:embed/>
                  <p:pic>
                    <p:nvPicPr>
                      <p:cNvPr id="0" name=""/>
                      <p:cNvPicPr/>
                      <p:nvPr/>
                    </p:nvPicPr>
                    <p:blipFill>
                      <a:blip r:embed="rId7"/>
                      <a:stretch>
                        <a:fillRect/>
                      </a:stretch>
                    </p:blipFill>
                    <p:spPr>
                      <a:xfrm>
                        <a:off x="541065" y="4346848"/>
                        <a:ext cx="2492375" cy="733425"/>
                      </a:xfrm>
                      <a:prstGeom prst="rect">
                        <a:avLst/>
                      </a:prstGeom>
                    </p:spPr>
                  </p:pic>
                </p:oleObj>
              </mc:Fallback>
            </mc:AlternateContent>
          </a:graphicData>
        </a:graphic>
      </p:graphicFrame>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06574" y="477466"/>
            <a:ext cx="11161240" cy="26307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洪特规则</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在相同能量的原子轨道上，电子的排布将尽可能</a:t>
            </a:r>
            <a:r>
              <a:rPr lang="zh-CN" altLang="zh-CN" sz="2800" kern="100" dirty="0" smtClean="0">
                <a:latin typeface="Times New Roman"/>
                <a:ea typeface="华文细黑"/>
                <a:cs typeface="Times New Roman"/>
              </a:rPr>
              <a:t>占据</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轨道，而且自旋</a:t>
            </a:r>
            <a:r>
              <a:rPr lang="zh-CN" altLang="zh-CN" sz="2800" kern="100" dirty="0" smtClean="0">
                <a:latin typeface="Times New Roman"/>
                <a:ea typeface="华文细黑"/>
                <a:cs typeface="Times New Roman"/>
              </a:rPr>
              <a:t>方向</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这就是洪特规则。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通俗地说，洪特规则可以表述为电子总是</a:t>
            </a:r>
            <a:r>
              <a:rPr lang="zh-CN" altLang="zh-CN" sz="2800" kern="100" dirty="0" smtClean="0">
                <a:latin typeface="Times New Roman"/>
                <a:ea typeface="华文细黑"/>
                <a:cs typeface="Times New Roman"/>
              </a:rPr>
              <a:t>尽量</a:t>
            </a:r>
            <a:r>
              <a:rPr lang="en-US" altLang="zh-CN" sz="2800" kern="100" dirty="0" smtClean="0">
                <a:latin typeface="Times New Roman"/>
                <a:ea typeface="华文细黑"/>
                <a:cs typeface="Times New Roman"/>
              </a:rPr>
              <a:t>___________________</a:t>
            </a:r>
            <a:endParaRPr lang="en-US" altLang="zh-CN" sz="2800" u="sng" kern="100" dirty="0" smtClean="0">
              <a:latin typeface="Times New Roman"/>
              <a:ea typeface="华文细黑"/>
              <a:cs typeface="Times New Roman"/>
            </a:endParaRPr>
          </a:p>
        </p:txBody>
      </p:sp>
      <p:sp>
        <p:nvSpPr>
          <p:cNvPr id="2" name="矩形 1"/>
          <p:cNvSpPr/>
          <p:nvPr/>
        </p:nvSpPr>
        <p:spPr>
          <a:xfrm>
            <a:off x="9138592" y="11975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不同</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648347" y="183288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7976939" y="2493690"/>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自旋平行地分占不同</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406574" y="3318258"/>
            <a:ext cx="11161240" cy="68760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的轨道。如碳原子的电子排布图是</a:t>
            </a:r>
            <a:r>
              <a:rPr lang="en-US" altLang="zh-CN" sz="2800" kern="100" dirty="0">
                <a:solidFill>
                  <a:prstClr val="black"/>
                </a:solidFill>
                <a:latin typeface="Times New Roman"/>
                <a:ea typeface="华文细黑"/>
                <a:cs typeface="Times New Roman"/>
              </a:rPr>
              <a:t>                                     </a:t>
            </a:r>
            <a:r>
              <a:rPr lang="en-US" altLang="zh-CN" sz="2800" kern="100" dirty="0">
                <a:solidFill>
                  <a:prstClr val="black"/>
                </a:solidFill>
                <a:latin typeface="宋体"/>
                <a:ea typeface="华文细黑"/>
                <a:cs typeface="Courier New"/>
              </a:rPr>
              <a:t> </a:t>
            </a:r>
            <a:r>
              <a:rPr lang="en-US" altLang="zh-CN" sz="2800" kern="100" dirty="0" smtClean="0">
                <a:solidFill>
                  <a:prstClr val="black"/>
                </a:solidFill>
                <a:latin typeface="宋体"/>
                <a:ea typeface="华文细黑"/>
                <a:cs typeface="Courier New"/>
              </a:rPr>
              <a:t>   </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而</a:t>
            </a:r>
            <a:r>
              <a:rPr lang="zh-CN" altLang="zh-CN" sz="2800" kern="100" dirty="0" smtClean="0">
                <a:solidFill>
                  <a:prstClr val="black"/>
                </a:solidFill>
                <a:latin typeface="Times New Roman"/>
                <a:ea typeface="华文细黑"/>
                <a:cs typeface="Times New Roman"/>
              </a:rPr>
              <a:t>不是</a:t>
            </a:r>
            <a:endParaRPr lang="zh-CN" altLang="zh-CN" sz="1050" kern="100" dirty="0">
              <a:solidFill>
                <a:prstClr val="black"/>
              </a:solidFill>
              <a:latin typeface="宋体"/>
              <a:cs typeface="Courier New"/>
            </a:endParaRPr>
          </a:p>
        </p:txBody>
      </p:sp>
      <p:pic>
        <p:nvPicPr>
          <p:cNvPr id="10"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2449"/>
          <a:stretch>
            <a:fillRect/>
          </a:stretch>
        </p:blipFill>
        <p:spPr bwMode="auto">
          <a:xfrm>
            <a:off x="5910313" y="3232820"/>
            <a:ext cx="3879436" cy="78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5298" y="4086605"/>
            <a:ext cx="3834674" cy="78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386064" y="4356259"/>
            <a:ext cx="543739"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356181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406574" y="261442"/>
            <a:ext cx="1116124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洪特规则的特例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在等价轨道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同一能级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上的电子排布处于全充满、半充满和全空状态时，</a:t>
            </a:r>
            <a:r>
              <a:rPr lang="zh-CN" altLang="zh-CN" sz="2800" kern="100" dirty="0" smtClean="0">
                <a:latin typeface="Times New Roman"/>
                <a:ea typeface="华文细黑"/>
                <a:cs typeface="Times New Roman"/>
              </a:rPr>
              <a:t>具有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的能量和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稳定性。</a:t>
            </a:r>
            <a:endParaRPr lang="zh-CN" altLang="zh-CN" sz="1050" kern="100" dirty="0">
              <a:effectLst/>
              <a:latin typeface="宋体"/>
              <a:cs typeface="Courier New"/>
            </a:endParaRPr>
          </a:p>
        </p:txBody>
      </p:sp>
      <p:sp>
        <p:nvSpPr>
          <p:cNvPr id="4" name="矩形 3"/>
          <p:cNvSpPr/>
          <p:nvPr/>
        </p:nvSpPr>
        <p:spPr>
          <a:xfrm>
            <a:off x="406574" y="2923997"/>
            <a:ext cx="288032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相对稳定的状态</a:t>
            </a:r>
            <a:endParaRPr lang="zh-CN" altLang="zh-CN" sz="1050" kern="100" dirty="0">
              <a:effectLst/>
              <a:latin typeface="宋体"/>
              <a:cs typeface="Courier New"/>
            </a:endParaRPr>
          </a:p>
        </p:txBody>
      </p:sp>
      <p:sp>
        <p:nvSpPr>
          <p:cNvPr id="6" name="矩形 5"/>
          <p:cNvSpPr/>
          <p:nvPr/>
        </p:nvSpPr>
        <p:spPr>
          <a:xfrm>
            <a:off x="3133353" y="2277666"/>
            <a:ext cx="4032448"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全充满：</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en-US" altLang="zh-CN" sz="2800" kern="100" baseline="300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en-US" altLang="zh-CN" sz="2800" kern="100" baseline="30000" dirty="0">
                <a:latin typeface="Times New Roman"/>
                <a:ea typeface="华文细黑"/>
                <a:cs typeface="Courier New"/>
              </a:rPr>
              <a:t>14</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全空：</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en-US" altLang="zh-CN" sz="2800" kern="100" baseline="30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en-US" altLang="zh-CN" sz="2800" kern="100" baseline="300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半充满：</a:t>
            </a:r>
            <a:r>
              <a:rPr lang="en-US" altLang="zh-CN" sz="2800" kern="100" dirty="0">
                <a:latin typeface="Times New Roman"/>
                <a:ea typeface="华文细黑"/>
                <a:cs typeface="Courier New"/>
              </a:rPr>
              <a:t>p</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en-US" altLang="zh-CN" sz="2800" kern="100" baseline="300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f</a:t>
            </a:r>
            <a:r>
              <a:rPr lang="en-US" altLang="zh-CN" sz="2800" kern="100" baseline="30000" dirty="0">
                <a:latin typeface="Times New Roman"/>
                <a:ea typeface="华文细黑"/>
                <a:cs typeface="Courier New"/>
              </a:rPr>
              <a:t>7</a:t>
            </a:r>
            <a:endParaRPr lang="zh-CN" altLang="zh-CN" sz="1050" kern="100" dirty="0">
              <a:effectLst/>
              <a:latin typeface="宋体"/>
              <a:cs typeface="Courier New"/>
            </a:endParaRPr>
          </a:p>
        </p:txBody>
      </p:sp>
      <p:sp>
        <p:nvSpPr>
          <p:cNvPr id="7" name="矩形 6"/>
          <p:cNvSpPr/>
          <p:nvPr/>
        </p:nvSpPr>
        <p:spPr>
          <a:xfrm>
            <a:off x="406574" y="4365898"/>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如</a:t>
            </a:r>
            <a:r>
              <a:rPr lang="en-US" altLang="zh-CN" sz="2800" kern="100" baseline="-25000" dirty="0">
                <a:latin typeface="Times New Roman"/>
                <a:ea typeface="华文细黑"/>
                <a:cs typeface="Courier New"/>
              </a:rPr>
              <a:t>24</a:t>
            </a:r>
            <a:r>
              <a:rPr lang="en-US" altLang="zh-CN" sz="2800" kern="100" dirty="0">
                <a:latin typeface="Times New Roman"/>
                <a:ea typeface="华文细黑"/>
                <a:cs typeface="Courier New"/>
              </a:rPr>
              <a:t>Cr</a:t>
            </a:r>
            <a:r>
              <a:rPr lang="zh-CN" altLang="zh-CN" sz="2800" kern="100" dirty="0">
                <a:latin typeface="Times New Roman"/>
                <a:ea typeface="华文细黑"/>
                <a:cs typeface="Times New Roman"/>
              </a:rPr>
              <a:t>的电子排布式</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为半充满状态，易错写为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4</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1198662" y="163911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较低</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3411245" y="163911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较大</a:t>
            </a:r>
            <a:endParaRPr lang="zh-CN" altLang="en-US" sz="2800" kern="100" dirty="0">
              <a:solidFill>
                <a:srgbClr val="C00000"/>
              </a:solidFill>
              <a:latin typeface="Times New Roman"/>
              <a:ea typeface="华文细黑"/>
              <a:cs typeface="Times New Roman"/>
            </a:endParaRPr>
          </a:p>
        </p:txBody>
      </p:sp>
      <p:sp>
        <p:nvSpPr>
          <p:cNvPr id="10" name="左大括号 9"/>
          <p:cNvSpPr/>
          <p:nvPr/>
        </p:nvSpPr>
        <p:spPr>
          <a:xfrm>
            <a:off x="3017912" y="2493690"/>
            <a:ext cx="260474" cy="172819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2" name="矩形 11"/>
          <p:cNvSpPr/>
          <p:nvPr/>
        </p:nvSpPr>
        <p:spPr>
          <a:xfrm>
            <a:off x="3944491" y="4409217"/>
            <a:ext cx="3379451"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3d</a:t>
            </a:r>
            <a:r>
              <a:rPr lang="en-US" altLang="zh-CN" sz="2800" kern="100" baseline="30000" dirty="0">
                <a:solidFill>
                  <a:srgbClr val="C00000"/>
                </a:solidFill>
                <a:latin typeface="Times New Roman"/>
                <a:ea typeface="华文细黑"/>
                <a:cs typeface="Courier New"/>
              </a:rPr>
              <a:t>5</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Tree>
    <p:extLst>
      <p:ext uri="{BB962C8B-B14F-4D97-AF65-F5344CB8AC3E}">
        <p14:creationId xmlns:p14="http://schemas.microsoft.com/office/powerpoint/2010/main" val="1589433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3" grpId="0"/>
      <p:bldP spid="3" grpId="1"/>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p:nvPr/>
        </p:nvSpPr>
        <p:spPr>
          <a:xfrm>
            <a:off x="406574" y="1197546"/>
            <a:ext cx="11161240" cy="3918484"/>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原子核外电子排布</a:t>
            </a:r>
            <a:r>
              <a:rPr lang="en-US" altLang="zh-CN" sz="2800" b="1" kern="100" dirty="0">
                <a:solidFill>
                  <a:srgbClr val="0000FF"/>
                </a:solidFill>
                <a:latin typeface="宋体"/>
                <a:ea typeface="华文细黑"/>
                <a:cs typeface="Times New Roman"/>
              </a:rPr>
              <a:t>“</a:t>
            </a:r>
            <a:r>
              <a:rPr lang="zh-CN" altLang="zh-CN" sz="2800" b="1" kern="100" dirty="0">
                <a:solidFill>
                  <a:srgbClr val="0000FF"/>
                </a:solidFill>
                <a:latin typeface="Times New Roman"/>
                <a:ea typeface="华文细黑"/>
                <a:cs typeface="Times New Roman"/>
              </a:rPr>
              <a:t>两原理一规则</a:t>
            </a:r>
            <a:r>
              <a:rPr lang="en-US" altLang="zh-CN" sz="2800" b="1" kern="100" dirty="0">
                <a:solidFill>
                  <a:srgbClr val="0000FF"/>
                </a:solidFill>
                <a:latin typeface="宋体"/>
                <a:ea typeface="华文细黑"/>
                <a:cs typeface="Times New Roman"/>
              </a:rPr>
              <a:t>”</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能量最低原理：电子在原子轨道上的分布</a:t>
            </a:r>
            <a:r>
              <a:rPr lang="zh-CN" altLang="zh-CN" sz="2800" kern="100" dirty="0" smtClean="0">
                <a:latin typeface="Times New Roman"/>
                <a:ea typeface="华文细黑"/>
                <a:cs typeface="Times New Roman"/>
              </a:rPr>
              <a:t>要</a:t>
            </a:r>
            <a:r>
              <a:rPr lang="en-US" altLang="zh-CN" sz="2800" kern="100" dirty="0" smtClean="0">
                <a:latin typeface="Times New Roman"/>
                <a:ea typeface="华文细黑"/>
                <a:cs typeface="Times New Roman"/>
              </a:rPr>
              <a:t>____________________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最低</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泡利原理：每个原子轨道最多</a:t>
            </a:r>
            <a:r>
              <a:rPr lang="zh-CN" altLang="zh-CN" sz="2800" kern="100" dirty="0" smtClean="0">
                <a:latin typeface="Times New Roman"/>
                <a:ea typeface="华文细黑"/>
                <a:cs typeface="Times New Roman"/>
              </a:rPr>
              <a:t>容纳</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且</a:t>
            </a:r>
            <a:r>
              <a:rPr lang="zh-CN" altLang="zh-CN" sz="2800" kern="100" dirty="0">
                <a:latin typeface="Times New Roman"/>
                <a:ea typeface="华文细黑"/>
                <a:cs typeface="Times New Roman"/>
              </a:rPr>
              <a:t>自旋方向必须相反。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洪特规则：当电子排布在同一能级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能量相同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的不同轨道时，总是</a:t>
            </a:r>
            <a:r>
              <a:rPr lang="zh-CN" altLang="zh-CN" sz="2800" kern="100" dirty="0" smtClean="0">
                <a:latin typeface="Times New Roman"/>
                <a:ea typeface="华文细黑"/>
                <a:cs typeface="Times New Roman"/>
              </a:rPr>
              <a:t>优先</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而且自旋</a:t>
            </a:r>
            <a:r>
              <a:rPr lang="zh-CN" altLang="zh-CN" sz="2800" kern="100" dirty="0" smtClean="0">
                <a:latin typeface="Times New Roman"/>
                <a:ea typeface="华文细黑"/>
                <a:cs typeface="Times New Roman"/>
              </a:rPr>
              <a:t>方向</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 name="矩形 1"/>
          <p:cNvSpPr/>
          <p:nvPr/>
        </p:nvSpPr>
        <p:spPr>
          <a:xfrm>
            <a:off x="7597849" y="1927151"/>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尽可能地使原子的能量</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6195789" y="3213656"/>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两个电子</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1242095" y="4490750"/>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单独占据一个轨道</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6623030" y="449075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P spid="4" grpId="0"/>
      <p:bldP spid="4" grpId="1"/>
      <p:bldP spid="5" grpId="0"/>
      <p:bldP spid="5"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5957</TotalTime>
  <Words>1510</Words>
  <Application>Microsoft Office PowerPoint</Application>
  <PresentationFormat>自定义</PresentationFormat>
  <Paragraphs>254</Paragraphs>
  <Slides>34</Slides>
  <Notes>14</Notes>
  <HiddenSlides>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7_Office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