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672" r:id="rId2"/>
    <p:sldId id="1136" r:id="rId3"/>
    <p:sldId id="1143" r:id="rId4"/>
    <p:sldId id="1142" r:id="rId5"/>
    <p:sldId id="1186" r:id="rId6"/>
    <p:sldId id="1194" r:id="rId7"/>
    <p:sldId id="1144" r:id="rId8"/>
    <p:sldId id="1195" r:id="rId9"/>
    <p:sldId id="1145" r:id="rId10"/>
    <p:sldId id="1196" r:id="rId11"/>
    <p:sldId id="1146" r:id="rId12"/>
    <p:sldId id="1155" r:id="rId13"/>
    <p:sldId id="1157" r:id="rId14"/>
    <p:sldId id="1158" r:id="rId15"/>
    <p:sldId id="1160" r:id="rId16"/>
    <p:sldId id="1161" r:id="rId17"/>
    <p:sldId id="1113" r:id="rId18"/>
    <p:sldId id="1170" r:id="rId19"/>
    <p:sldId id="1171" r:id="rId20"/>
    <p:sldId id="1172" r:id="rId21"/>
    <p:sldId id="1188" r:id="rId22"/>
    <p:sldId id="1164" r:id="rId23"/>
    <p:sldId id="1173" r:id="rId24"/>
    <p:sldId id="1174" r:id="rId25"/>
    <p:sldId id="1178" r:id="rId26"/>
    <p:sldId id="1176" r:id="rId27"/>
    <p:sldId id="1140" r:id="rId28"/>
    <p:sldId id="1187" r:id="rId29"/>
    <p:sldId id="1182" r:id="rId30"/>
    <p:sldId id="1183" r:id="rId31"/>
    <p:sldId id="1184" r:id="rId32"/>
    <p:sldId id="1185" r:id="rId33"/>
    <p:sldId id="1189" r:id="rId34"/>
    <p:sldId id="1193" r:id="rId35"/>
    <p:sldId id="1141" r:id="rId36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9CFCD7"/>
    <a:srgbClr val="00CCFF"/>
    <a:srgbClr val="B4C7E7"/>
    <a:srgbClr val="FFD966"/>
    <a:srgbClr val="F3EFE5"/>
    <a:srgbClr val="FF9900"/>
    <a:srgbClr val="9BBD59"/>
    <a:srgbClr val="7BC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81395" autoAdjust="0"/>
  </p:normalViewPr>
  <p:slideViewPr>
    <p:cSldViewPr>
      <p:cViewPr>
        <p:scale>
          <a:sx n="75" d="100"/>
          <a:sy n="75" d="100"/>
        </p:scale>
        <p:origin x="-1140" y="-3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562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%20&#31532;&#20108;&#33410;%20%20&#31532;2&#35838;&#26102;\&#20108;&#27687;&#21270;&#30789;&#30340;&#26230;&#20307;&#32467;&#26500;.swf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29.xml"/><Relationship Id="rId7" Type="http://schemas.openxmlformats.org/officeDocument/2006/relationships/slide" Target="slide3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%20&#31532;&#20108;&#33410;%20%20&#31532;2&#35838;&#26102;\&#37329;&#21018;&#30707;&#26230;&#20307;&#32467;&#26500;.swf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%20&#31532;&#20108;&#33410;%20%20&#31532;2&#35838;&#26102;\&#30789;&#26230;&#20307;&#32467;&#26500;.swf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" t="1296" r="469"/>
          <a:stretch/>
        </p:blipFill>
        <p:spPr>
          <a:xfrm>
            <a:off x="406" y="0"/>
            <a:ext cx="12189600" cy="681417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标题 2"/>
          <p:cNvSpPr txBox="1">
            <a:spLocks/>
          </p:cNvSpPr>
          <p:nvPr/>
        </p:nvSpPr>
        <p:spPr>
          <a:xfrm>
            <a:off x="3017750" y="6114856"/>
            <a:ext cx="7974000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第</a:t>
            </a:r>
            <a:r>
              <a:rPr lang="en-US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2</a:t>
            </a: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课时</a:t>
            </a:r>
            <a:r>
              <a:rPr lang="zh-CN" altLang="en-US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　</a:t>
            </a:r>
            <a:r>
              <a:rPr lang="zh-CN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原子</a:t>
            </a:r>
            <a:r>
              <a:rPr lang="zh-CN" altLang="zh-CN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晶体</a:t>
            </a:r>
            <a:endParaRPr lang="zh-CN" altLang="en-US" sz="3800" b="1" kern="100" dirty="0">
              <a:solidFill>
                <a:schemeClr val="bg2">
                  <a:lumMod val="25000"/>
                </a:schemeClr>
              </a:solidFill>
              <a:latin typeface="+mn-lt"/>
              <a:ea typeface="微软雅黑" pitchFamily="34" charset="-122"/>
              <a:cs typeface="Times New Roman"/>
            </a:endParaRPr>
          </a:p>
        </p:txBody>
      </p:sp>
      <p:sp>
        <p:nvSpPr>
          <p:cNvPr id="15" name="副标题 3"/>
          <p:cNvSpPr txBox="1">
            <a:spLocks/>
          </p:cNvSpPr>
          <p:nvPr/>
        </p:nvSpPr>
        <p:spPr>
          <a:xfrm>
            <a:off x="3017750" y="5588963"/>
            <a:ext cx="588560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第三章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二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节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分子晶体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与原子晶体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二氧化硅的晶体结构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845148" y="242051"/>
            <a:ext cx="8498530" cy="637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0012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6574" y="577670"/>
            <a:ext cx="11161240" cy="158810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由于原子晶体中原子间以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较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共价键相结合，故原子晶体：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沸点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硬度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一般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导电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于溶剂。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9472" y="14664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很高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6419" y="14664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59102" y="14664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1902" y="73680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0835" y="14473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难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43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14" name="五边形 1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6574" y="1269554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原子晶体的特点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构成原子晶体的微粒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其相互作用力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原子晶体中不存在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单个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化学式仅仅表示的是物质中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关系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，不是分子式。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0307" y="20234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76939" y="20234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共价键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0307" y="26428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分子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65171" y="267494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原子个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875" y="32857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数比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36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23873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晶体的叙述中，正确的是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通常状况下，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 g 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晶体中含有的分子数为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阿伏加德罗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B.60 g 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晶体中，含有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Si—O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晶体中与同一硅原子相连的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个氧原子处于同一四面体的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个顶点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个硅原子和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个氧原子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770" y="383102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" y="518652"/>
            <a:ext cx="2333534" cy="693307"/>
            <a:chOff x="164" y="341996"/>
            <a:chExt cx="2333534" cy="693307"/>
          </a:xfrm>
        </p:grpSpPr>
        <p:sp>
          <p:nvSpPr>
            <p:cNvPr id="10" name="五边形 9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393150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549474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 g 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，晶体中含有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Si—O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键数目为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每个硅原子、氧原子分别含有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个未成对电子，各拿出一个单电子形成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Si—O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Si—O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晶体中含有无数的硅原子和氧原子，只是硅、氧原子个数比为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晶体中，每个硅原子和与其相邻且最近的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个氧原子形成正四面体结构，硅原子处于该正四面体的中心，而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个氧原子处于该正四面体的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个顶点上。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838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61442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金刚石与金刚砂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SiC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具有相似的晶体结构，在金刚砂的空间网状结构中，碳原子、硅原子交替以共价单键相结合。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试回答：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金刚砂属于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。金刚砂的熔点比金刚石的熔点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金刚砂的结构中，一个硅原子周围结合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碳原子，其中键角是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金刚砂的结构中含有共价键形成的原子环，其中最小的环上有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硅原子。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碳、硅原子均采取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杂化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" name="矩形 1"/>
          <p:cNvSpPr/>
          <p:nvPr/>
        </p:nvSpPr>
        <p:spPr>
          <a:xfrm>
            <a:off x="2638822" y="23032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47534" y="22746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96130" y="293848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289" y="3580358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109°28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′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10637073" y="419974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15133" y="5452452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73850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4" grpId="0"/>
      <p:bldP spid="1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549474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由于金刚砂是网状结构，碳原子、硅原子交替以共价单键相结合，故金刚砂是原子晶体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原子半径比碳原子大，故金刚砂熔点低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和碳电子层结构、成键方式相同，均采取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杂化，硅原子周围有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个碳原子，键角为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109°28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组成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的六元环中，有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个碳原子、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个硅原子。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134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二、原子晶体和分子晶体比较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62148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填写下表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1667563"/>
              </p:ext>
            </p:extLst>
          </p:nvPr>
        </p:nvGraphicFramePr>
        <p:xfrm>
          <a:off x="910630" y="1413571"/>
          <a:ext cx="10153128" cy="4516848"/>
        </p:xfrm>
        <a:graphic>
          <a:graphicData uri="http://schemas.openxmlformats.org/drawingml/2006/table">
            <a:tbl>
              <a:tblPr/>
              <a:tblGrid>
                <a:gridCol w="2232248"/>
                <a:gridCol w="4320480"/>
                <a:gridCol w="3600400"/>
              </a:tblGrid>
              <a:tr h="7096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晶体类型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原子晶体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分子晶体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8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概念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none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none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9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组成微粒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4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微粒间作用力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142159" y="2109024"/>
            <a:ext cx="42491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相邻原子间以共价键相结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合而形成的空间立体网状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结构的晶体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57354" y="2437865"/>
            <a:ext cx="3524871" cy="130625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分子间以分子间作用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力相结合的晶体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18112" y="4428267"/>
            <a:ext cx="97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72000">
              <a:defRPr/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31510" y="44282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4803" y="52299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共价键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76584" y="518492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分子间作用力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81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  <p:bldP spid="16" grpId="0"/>
      <p:bldP spid="1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1070643"/>
              </p:ext>
            </p:extLst>
          </p:nvPr>
        </p:nvGraphicFramePr>
        <p:xfrm>
          <a:off x="766614" y="693489"/>
          <a:ext cx="10441160" cy="5112569"/>
        </p:xfrm>
        <a:graphic>
          <a:graphicData uri="http://schemas.openxmlformats.org/drawingml/2006/table">
            <a:tbl>
              <a:tblPr/>
              <a:tblGrid>
                <a:gridCol w="1872208"/>
                <a:gridCol w="4250891"/>
                <a:gridCol w="4318061"/>
              </a:tblGrid>
              <a:tr h="24611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物理性质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2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熔化时破坏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的作用力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实例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金刚石、二氧化硅等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冰、干冰等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629297" y="909514"/>
            <a:ext cx="44020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熔、沸点高，硬度大，不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溶于常见的溶剂，不导电，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个别为半导体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43861" y="904181"/>
            <a:ext cx="447565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熔、沸点较低，硬度较小，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部分溶于水，不导电，部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分溶于水导电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64662" y="372138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破坏共价键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77338" y="3249885"/>
            <a:ext cx="4258428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一定破坏范德华力，有时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000">
              <a:lnSpc>
                <a:spcPct val="150000"/>
              </a:lnSpc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还破坏氢键，如冰熔化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27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189434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硅是一种重要的非金属单质，硅及其化合物的用途非常广泛。根据所学知识回答硅及其化合物的相关问题。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基态硅原子的核外电子排布式为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晶体硅的微观结构与金刚石相似，晶体硅中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Si—Si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键之间的夹角大小约为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0132" y="1564285"/>
            <a:ext cx="2460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1s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2s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6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3s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3p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486694" y="2853730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109°28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′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406574" y="3538534"/>
            <a:ext cx="1116124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晶体硅以一个硅原子为中心，与另外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个硅原子形成正四面体结构，所以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Si—Si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键之间的夹角大小约为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109°28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。晶体类型不同，其熔点具有很大的差别，一般原子晶体的熔点高，而分子晶体的熔点低。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1595739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63063" y="1845618"/>
            <a:ext cx="9264286" cy="2983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41133" y="1920266"/>
            <a:ext cx="8708147" cy="273664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500"/>
              </a:lnSpc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目标</a:t>
            </a: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定位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知道原子晶体的概念，能够从原子晶体的结构特点理解其物理特性。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学会晶体熔、沸点比较的方法。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2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06574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下表列有三种物质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的熔点：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1802323"/>
              </p:ext>
            </p:extLst>
          </p:nvPr>
        </p:nvGraphicFramePr>
        <p:xfrm>
          <a:off x="1990750" y="1053530"/>
          <a:ext cx="7992889" cy="1872207"/>
        </p:xfrm>
        <a:graphic>
          <a:graphicData uri="http://schemas.openxmlformats.org/drawingml/2006/table">
            <a:tbl>
              <a:tblPr/>
              <a:tblGrid>
                <a:gridCol w="2212882"/>
                <a:gridCol w="1807017"/>
                <a:gridCol w="1986495"/>
                <a:gridCol w="1986495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物质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SiO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SiCl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SiF</a:t>
                      </a:r>
                      <a:r>
                        <a:rPr lang="en-US" sz="2800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熔点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/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1 710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70.4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90.2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06574" y="2925738"/>
            <a:ext cx="1144927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简要解释熔点产生差异的原因：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73896" y="3530377"/>
            <a:ext cx="8117854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是原子晶体，微粒间作用力为共价键。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6099" y="4168924"/>
            <a:ext cx="9495531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分子晶体，微粒间作用力为范德华力，故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熔点高于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4127" y="4778896"/>
            <a:ext cx="837364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SiF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均为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分子晶体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,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微粒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间作用力为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范德华力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,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049" y="5446331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结构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相似时相对分子质量越大，范德华力越大，故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熔点高于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SiF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488478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34566" y="549474"/>
            <a:ext cx="1159328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怎样从原子结构的角度理解金刚石、碳化硅、晶体硅的熔点和硬度依次下降？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845618"/>
            <a:ext cx="11593288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从碳到硅，核电荷数增大，电子层数增多，原子半径增大，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C—Si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键、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Si—Si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键的键长依次增大，键长越短，共价键越牢固，而熔化时破坏的是共价键，而键的稳定性是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&gt;C—Si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&gt;Si—Si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键，所以，金刚石、碳化硅、晶体硅的熔点和硬度依次下降。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447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526324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晶体熔、沸点和硬度的比较方法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先判断晶体类型。主要依据构成晶体的微粒及其微粒间的作用力。对于不同类型的晶体，一般来说，原子晶体的熔、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沸点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分子晶体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，原子晶体的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硬度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分子晶体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对于同一类型的晶体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原子晶体的熔点高低、硬度大小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取决于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强弱，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原子半径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，键长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，键能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，共价键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，熔点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分子晶体的熔、沸点高低取决于分子间作用力，分子间作用力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有关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，同时还要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考虑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存在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8" name="五边形 7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080827" y="18944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高于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26854" y="25585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11823" y="382916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共价键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77501" y="38386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0590" y="44867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24043" y="44867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越短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12872" y="44867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89578" y="44841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75741" y="44677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84743" y="51409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3244" y="572995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对分子质量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65601" y="575629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分子极性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22563" y="57481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氢键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962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99168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下列物质的晶体直接由原子构成的一组是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白磷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氨基乙酸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He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①②③④⑤⑥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②③④⑥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①②⑤⑥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566" y="286389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261442"/>
            <a:ext cx="2333534" cy="693307"/>
            <a:chOff x="164" y="341996"/>
            <a:chExt cx="2333534" cy="693307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3655978"/>
            <a:ext cx="1116124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、白磷、氨基乙酸、固态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是分子晶体，其晶体由分子构成，稀有气体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由单原子分子构成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、晶体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属于原子晶体，其晶体直接由原子构成。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61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7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651118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下列晶体性质的比较中不正确的是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熔点：金刚石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碳化硅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硅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沸点：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&gt;PH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硬度：白磷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二氧化硅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&gt;SiBr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566" y="260259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235021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405458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项中三种物质都是原子晶体，因原子半径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(C)&lt;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(Si)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，所以键长：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C—C&lt;C—Si&lt;Si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，故键能：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C—C&gt;C—Si&gt;Si—Si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。键能越大，原子晶体的熔点越高，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分子间存在氢键，所以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的沸点大于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的沸点，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二氧化硅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是原子晶体，硬度大，白磷和冰都是分子晶体，硬度较小，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卤化硅为分子晶体，它们的组成和结构相似，分子间不存在氢键，故相对分子质量越大，熔点越高，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4812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586716" y="-26590"/>
            <a:ext cx="2108746" cy="880109"/>
            <a:chOff x="11613" y="920823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8994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学习小结</a:t>
              </a:r>
              <a:endParaRPr lang="zh-CN" altLang="zh-CN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6146" name="Picture 2" descr="W10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1436" y="1506765"/>
            <a:ext cx="7167540" cy="249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133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65355" y="301429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达标检测</a:t>
            </a:r>
            <a:endParaRPr lang="zh-CN" altLang="zh-CN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2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442190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氮化硼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(BN)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是一种新型结构材料，具有超硬、耐磨、耐高温等优良特性，下列各组物质熔化时，所克服的微粒间作用与氮化硼熔化时克服的微粒间作用都相同的是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硝酸钠和金刚石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晶体硅和水晶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冰和干冰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苯和萘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231110" y="239366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3682550"/>
            <a:ext cx="1116124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为原子晶体，熔化时克服的微粒间的相互作用是共价键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中硝酸钠为离子晶体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中物质均为分子晶体，只有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中物质均为原子晶体。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32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31611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固体熔化时，必须破坏非极性共价键的是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二氧化硅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31110" y="1070235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2421682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冰在融化时克服的是分子间作用力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硅克服的是非极性共价键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克服的是分子间作用力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二氧化硅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克服的是极性共价键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选项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符合题意。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75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238855" y="2944902"/>
            <a:ext cx="5712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39008" y="4293890"/>
            <a:ext cx="5712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75" y="-12701"/>
            <a:ext cx="2733675" cy="4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5475" y="11510"/>
            <a:ext cx="2733675" cy="400110"/>
          </a:xfrm>
          <a:prstGeom prst="rect">
            <a:avLst/>
          </a:prstGeom>
          <a:solidFill>
            <a:srgbClr val="00CCFF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3224778" y="2421682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新知导学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新知探究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点点落实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3224778" y="3770670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达标检测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当堂检测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巩固反馈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13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405458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下列有关物质的熔点高低顺序不正确的是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HBr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B.CF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CBr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SeO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566" y="227766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3682550"/>
            <a:ext cx="1116124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HBr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CBr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SeO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均为组成和结构相似的分子，相对分子质量越大，熔点越高。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分子间均存在氢键，所以熔点出现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54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549474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下列事实能说明刚玉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(Al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是一种原子晶体的是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是两性氧化物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硬度很大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它的熔点为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2 045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几乎不溶于水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自然界中的刚玉有红宝石和蓝宝石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②⑤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06113" y="2498355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32479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指的是刚玉的种类，这两项都无法说明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是一种原子晶体。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693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1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4054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现有两组物质的熔点数据如表所示：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3158486"/>
              </p:ext>
            </p:extLst>
          </p:nvPr>
        </p:nvGraphicFramePr>
        <p:xfrm>
          <a:off x="2419569" y="1341561"/>
          <a:ext cx="7135250" cy="4248473"/>
        </p:xfrm>
        <a:graphic>
          <a:graphicData uri="http://schemas.openxmlformats.org/drawingml/2006/table">
            <a:tbl>
              <a:tblPr/>
              <a:tblGrid>
                <a:gridCol w="3982800"/>
                <a:gridCol w="3152450"/>
              </a:tblGrid>
              <a:tr h="7251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组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组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8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金刚石：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3 550 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HF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：－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83 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8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晶体硅：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1 410 </a:t>
                      </a: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HCl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：－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115 </a:t>
                      </a: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8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晶体硼：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2 300 </a:t>
                      </a: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HBr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：－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89 </a:t>
                      </a:r>
                      <a:r>
                        <a:rPr lang="en-US" sz="2800" kern="100" baseline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8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二氧化硅：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1 710 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HI</a:t>
                      </a: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：－</a:t>
                      </a:r>
                      <a:r>
                        <a:rPr lang="en-US" sz="2800" kern="100" baseline="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51 </a:t>
                      </a:r>
                      <a:r>
                        <a:rPr lang="en-US" sz="2800" kern="100" baseline="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℃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1632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57862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根据表中数据回答下列问题。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组属于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，其熔化时克服的微粒间的作用力是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" name="矩形 2"/>
          <p:cNvSpPr/>
          <p:nvPr/>
        </p:nvSpPr>
        <p:spPr>
          <a:xfrm>
            <a:off x="2278782" y="11307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原子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9523367" y="108746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共价键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819831"/>
            <a:ext cx="11272852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组熔点很高，应是原子晶体，原子晶体熔化时破坏的是共价键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6574" y="2662118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熔点反常是由于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13679" y="2792402"/>
            <a:ext cx="640362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HF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分子间能形成氢键，熔化时需要消耗</a:t>
            </a:r>
            <a:endParaRPr lang="zh-CN" altLang="en-US" sz="2800" dirty="0"/>
          </a:p>
        </p:txBody>
      </p:sp>
      <p:sp>
        <p:nvSpPr>
          <p:cNvPr id="30" name="矩形 29"/>
          <p:cNvSpPr/>
          <p:nvPr/>
        </p:nvSpPr>
        <p:spPr>
          <a:xfrm>
            <a:off x="514777" y="34403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的能量更多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6574" y="4035911"/>
            <a:ext cx="11161240" cy="13380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组是分子晶体，且结构相似，一般是相对分子质量越大，熔点越高；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310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20" grpId="0"/>
      <p:bldP spid="20" grpId="1"/>
      <p:bldP spid="28" grpId="0"/>
      <p:bldP spid="28" grpId="1"/>
      <p:bldP spid="30" grpId="0"/>
      <p:bldP spid="30" grpId="1"/>
      <p:bldP spid="31" grpId="0"/>
      <p:bldP spid="3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38978" y="483092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组晶体不可能具有的性质是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填序号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硬度小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水溶液能导电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固体能导电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液体状态能导电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27" name="图片 2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015086" y="1142321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35366" y="1142321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8978" y="1989634"/>
            <a:ext cx="11272852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的相对分子质量最小但熔点比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高，出现反常的原因是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分子间存在氢键，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熔化时除了破坏分子间作用力，还要破坏氢键，所需能量更高，因而熔点更高。分子晶体在固态和熔化状态都不导电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0292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0" grpId="0"/>
      <p:bldP spid="20" grpId="1"/>
      <p:bldP spid="22" grpId="0"/>
      <p:bldP spid="2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" t="1296" r="469"/>
          <a:stretch/>
        </p:blipFill>
        <p:spPr>
          <a:xfrm>
            <a:off x="406" y="0"/>
            <a:ext cx="12189600" cy="681417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3987002" y="5409232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35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1767" y="3014296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新知导学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23642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一、原子晶体的概念及其性质</a:t>
            </a:r>
          </a:p>
        </p:txBody>
      </p:sp>
      <p:sp>
        <p:nvSpPr>
          <p:cNvPr id="20" name="矩形 19"/>
          <p:cNvSpPr/>
          <p:nvPr/>
        </p:nvSpPr>
        <p:spPr>
          <a:xfrm>
            <a:off x="406574" y="42450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金刚石的晶体结构模型如图所示。回答下列问题：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13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3468" y="1197546"/>
            <a:ext cx="3408362" cy="3318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06574" y="1072580"/>
            <a:ext cx="11593288" cy="574616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在晶体中每个碳原子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相邻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个碳原子相结合，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结构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，这些正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体向空间发展，构成彼此联结的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立体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结构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晶体中相邻碳碳键的夹角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原子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采取了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杂化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最小环上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碳原子。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原子个数与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键数之比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C—C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键长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，键能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故金刚石的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硬度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熔点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86064" y="1168857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个共价单键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49729" y="178313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正四面体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71501" y="23931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网状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94166" y="3041065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109°28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′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2885" y="3611910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10830" y="425413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66168" y="48751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9050" y="55028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很短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96451" y="54837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很大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90012" y="54815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很大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131479" y="60940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很高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43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  <p:bldP spid="10" grpId="0"/>
      <p:bldP spid="10" grpId="1"/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金刚石晶体结构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17156" y="296057"/>
            <a:ext cx="8354514" cy="626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0383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333450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通过以上分析，总结原子晶体的概念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概念：相邻原子间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结合形成的具有空间立体网状结构的晶体，称为原子晶体。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构成微粒：原子晶体中的微粒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原子与原子之间的作用力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常见的原子晶体：常见的非金属单质，如金刚石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(C)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(B)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；某些非金属化合物，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氮化硼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(BN)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、二氧化硅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0990" y="108210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共价键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2475" y="23496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原子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2842" y="29785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共价键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76971" y="36361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晶体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5226" y="4250457"/>
            <a:ext cx="1083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硅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(Si)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44938" y="4265201"/>
            <a:ext cx="2040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碳化硅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SiC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87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硅晶体结构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17156" y="296057"/>
            <a:ext cx="8354514" cy="626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2194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655343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每个硅原子都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采取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杂化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共价单键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氧原子结合，每个氧原子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硅原子结合，向空间扩展，构成空间网状结构，硅、氧原子个数比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晶体中最小的环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硅原子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氧原子组成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574" y="3015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如二氧化硅的结构为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050" name="Picture 2" descr="W10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8099" y="371148"/>
            <a:ext cx="3938190" cy="347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781425" y="3717826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sp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83962" y="378019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51284" y="377067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55570" y="442826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66814" y="50330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6934" y="568504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35166" y="570120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48590" y="56945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81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5949</TotalTime>
  <Words>2342</Words>
  <Application>Microsoft Office PowerPoint</Application>
  <PresentationFormat>自定义</PresentationFormat>
  <Paragraphs>347</Paragraphs>
  <Slides>35</Slides>
  <Notes>16</Notes>
  <HiddenSlides>6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2017-10-13T12:45:22Z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