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handoutMasterIdLst>
    <p:handoutMasterId r:id="rId33"/>
  </p:handoutMasterIdLst>
  <p:sldIdLst>
    <p:sldId id="672" r:id="rId2"/>
    <p:sldId id="1136" r:id="rId3"/>
    <p:sldId id="1143" r:id="rId4"/>
    <p:sldId id="1142" r:id="rId5"/>
    <p:sldId id="1186" r:id="rId6"/>
    <p:sldId id="1144" r:id="rId7"/>
    <p:sldId id="1145" r:id="rId8"/>
    <p:sldId id="1146" r:id="rId9"/>
    <p:sldId id="1188" r:id="rId10"/>
    <p:sldId id="1155" r:id="rId11"/>
    <p:sldId id="1157" r:id="rId12"/>
    <p:sldId id="1158" r:id="rId13"/>
    <p:sldId id="1113" r:id="rId14"/>
    <p:sldId id="1170" r:id="rId15"/>
    <p:sldId id="1171" r:id="rId16"/>
    <p:sldId id="1164" r:id="rId17"/>
    <p:sldId id="1173" r:id="rId18"/>
    <p:sldId id="1189" r:id="rId19"/>
    <p:sldId id="1190" r:id="rId20"/>
    <p:sldId id="1176" r:id="rId21"/>
    <p:sldId id="1140" r:id="rId22"/>
    <p:sldId id="1187" r:id="rId23"/>
    <p:sldId id="1182" r:id="rId24"/>
    <p:sldId id="1183" r:id="rId25"/>
    <p:sldId id="1184" r:id="rId26"/>
    <p:sldId id="1191" r:id="rId27"/>
    <p:sldId id="1185" r:id="rId28"/>
    <p:sldId id="1192" r:id="rId29"/>
    <p:sldId id="1193" r:id="rId30"/>
    <p:sldId id="1141" r:id="rId31"/>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324" y="3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a:t>
            </a:fld>
            <a:endParaRPr lang="zh-CN" altLang="en-US"/>
          </a:p>
        </p:txBody>
      </p:sp>
    </p:spTree>
    <p:extLst>
      <p:ext uri="{BB962C8B-B14F-4D97-AF65-F5344CB8AC3E}">
        <p14:creationId xmlns:p14="http://schemas.microsoft.com/office/powerpoint/2010/main"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Document2.docx"/><Relationship Id="rId3" Type="http://schemas.openxmlformats.org/officeDocument/2006/relationships/image" Target="../media/image3.pn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Document3.docx"/><Relationship Id="rId5" Type="http://schemas.openxmlformats.org/officeDocument/2006/relationships/package" Target="../embeddings/Microsoft_Word_Document1.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12.emf"/><Relationship Id="rId4" Type="http://schemas.openxmlformats.org/officeDocument/2006/relationships/package" Target="../embeddings/Microsoft_Word_Document4.docx"/></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slide" Target="sl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 Target="slide23.xml"/><Relationship Id="rId7" Type="http://schemas.openxmlformats.org/officeDocument/2006/relationships/slide" Target="slide3.xml"/><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244" r="244" b="25972"/>
          <a:stretch/>
        </p:blipFill>
        <p:spPr>
          <a:xfrm>
            <a:off x="406" y="-2207"/>
            <a:ext cx="12189600" cy="6800973"/>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3</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Times New Roman" pitchFamily="18" charset="0"/>
                <a:ea typeface="微软雅黑" pitchFamily="34" charset="-122"/>
                <a:cs typeface="Times New Roman" pitchFamily="18" charset="0"/>
              </a:rPr>
              <a:t>元素周期律</a:t>
            </a:r>
            <a:r>
              <a:rPr lang="en-US" altLang="zh-CN" sz="3800" b="1" kern="100" dirty="0" smtClean="0">
                <a:solidFill>
                  <a:schemeClr val="bg2">
                    <a:lumMod val="25000"/>
                  </a:schemeClr>
                </a:solidFill>
                <a:latin typeface="Times New Roman" pitchFamily="18" charset="0"/>
                <a:ea typeface="Times New Roman" pitchFamily="18" charset="0"/>
                <a:cs typeface="Times New Roman" pitchFamily="18" charset="0"/>
              </a:rPr>
              <a:t>(</a:t>
            </a:r>
            <a:r>
              <a:rPr lang="zh-CN" altLang="zh-CN" sz="3800" b="1" kern="100" dirty="0" smtClean="0">
                <a:solidFill>
                  <a:schemeClr val="bg2">
                    <a:lumMod val="25000"/>
                  </a:schemeClr>
                </a:solidFill>
                <a:latin typeface="Times New Roman" pitchFamily="18" charset="0"/>
                <a:ea typeface="微软雅黑" pitchFamily="34" charset="-122"/>
                <a:cs typeface="Times New Roman" pitchFamily="18" charset="0"/>
              </a:rPr>
              <a:t>二</a:t>
            </a:r>
            <a:r>
              <a:rPr lang="en-US" altLang="zh-CN" sz="3800" b="1" kern="100" dirty="0" smtClean="0">
                <a:solidFill>
                  <a:schemeClr val="bg2">
                    <a:lumMod val="25000"/>
                  </a:schemeClr>
                </a:solidFill>
                <a:latin typeface="Times New Roman" pitchFamily="18" charset="0"/>
                <a:ea typeface="Times New Roman" pitchFamily="18" charset="0"/>
                <a:cs typeface="Times New Roman" pitchFamily="18" charset="0"/>
              </a:rPr>
              <a:t>)</a:t>
            </a:r>
            <a:endParaRPr lang="zh-CN" altLang="en-US" sz="3800" b="1" kern="100" dirty="0">
              <a:solidFill>
                <a:schemeClr val="bg2">
                  <a:lumMod val="25000"/>
                </a:schemeClr>
              </a:solidFill>
              <a:latin typeface="Times New Roman" pitchFamily="18" charset="0"/>
              <a:ea typeface="微软雅黑" pitchFamily="34" charset="-122"/>
              <a:cs typeface="Times New Roman" pitchFamily="18" charset="0"/>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a:solidFill>
                  <a:schemeClr val="bg2">
                    <a:lumMod val="25000"/>
                  </a:schemeClr>
                </a:solidFill>
                <a:latin typeface="+mj-ea"/>
                <a:ea typeface="+mj-ea"/>
              </a:rPr>
              <a:t>第一章</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第</a:t>
            </a:r>
            <a:r>
              <a:rPr lang="zh-CN" altLang="en-US" sz="2400" dirty="0" smtClean="0">
                <a:solidFill>
                  <a:schemeClr val="bg2">
                    <a:lumMod val="25000"/>
                  </a:schemeClr>
                </a:solidFill>
                <a:latin typeface="+mj-ea"/>
                <a:ea typeface="+mj-ea"/>
              </a:rPr>
              <a:t>二</a:t>
            </a:r>
            <a:r>
              <a:rPr lang="zh-CN" altLang="zh-CN" sz="2400" dirty="0" smtClean="0">
                <a:solidFill>
                  <a:schemeClr val="bg2">
                    <a:lumMod val="25000"/>
                  </a:schemeClr>
                </a:solidFill>
                <a:latin typeface="+mj-ea"/>
                <a:ea typeface="+mj-ea"/>
              </a:rPr>
              <a:t>节</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原子结构</a:t>
            </a:r>
            <a:r>
              <a:rPr lang="zh-CN" altLang="zh-CN" sz="2400" dirty="0">
                <a:solidFill>
                  <a:schemeClr val="bg2">
                    <a:lumMod val="25000"/>
                  </a:schemeClr>
                </a:solidFill>
                <a:latin typeface="+mj-ea"/>
                <a:ea typeface="+mj-ea"/>
              </a:rPr>
              <a:t>与元素的性质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0" name="矩形 9"/>
          <p:cNvSpPr/>
          <p:nvPr/>
        </p:nvSpPr>
        <p:spPr>
          <a:xfrm>
            <a:off x="406574" y="868960"/>
            <a:ext cx="11161240" cy="68862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电负性、第一电离能与金属性和非金属性的关系</a:t>
            </a:r>
            <a:endParaRPr lang="zh-CN" altLang="zh-CN" sz="1050" b="1" kern="100" dirty="0">
              <a:solidFill>
                <a:srgbClr val="0000FF"/>
              </a:solidFill>
              <a:effectLst/>
              <a:latin typeface="宋体"/>
              <a:cs typeface="Courier New"/>
            </a:endParaRPr>
          </a:p>
        </p:txBody>
      </p:sp>
      <p:pic>
        <p:nvPicPr>
          <p:cNvPr id="2050" name="Picture 2" descr="W12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6529" y="1702153"/>
            <a:ext cx="6501330" cy="356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406574" y="527374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稀有气体电离能为同周期中最大。</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第一电离能：</a:t>
            </a:r>
            <a:r>
              <a:rPr lang="en-US" altLang="zh-CN" sz="2800" kern="100" dirty="0" err="1">
                <a:latin typeface="宋体"/>
                <a:ea typeface="华文细黑"/>
                <a:cs typeface="Times New Roman"/>
              </a:rPr>
              <a:t>Ⅱ</a:t>
            </a:r>
            <a:r>
              <a:rPr lang="en-US" altLang="zh-CN" sz="2800" kern="100" dirty="0" err="1">
                <a:latin typeface="Times New Roman"/>
                <a:ea typeface="华文细黑"/>
                <a:cs typeface="Courier New"/>
              </a:rPr>
              <a:t>A</a:t>
            </a:r>
            <a:r>
              <a:rPr lang="en-US" altLang="zh-CN" sz="2800" kern="100" dirty="0">
                <a:latin typeface="Times New Roman"/>
                <a:ea typeface="华文细黑"/>
                <a:cs typeface="Courier New"/>
              </a:rPr>
              <a:t>&gt;</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Ⅴ</a:t>
            </a:r>
            <a:r>
              <a:rPr lang="en-US" altLang="zh-CN" sz="2800" kern="100" dirty="0" err="1">
                <a:latin typeface="Times New Roman"/>
                <a:ea typeface="华文细黑"/>
                <a:cs typeface="Courier New"/>
              </a:rPr>
              <a:t>A</a:t>
            </a:r>
            <a:r>
              <a:rPr lang="en-US" altLang="zh-CN" sz="2800" kern="100" dirty="0">
                <a:latin typeface="Times New Roman"/>
                <a:ea typeface="华文细黑"/>
                <a:cs typeface="Courier New"/>
              </a:rPr>
              <a:t>&gt;</a:t>
            </a:r>
            <a:r>
              <a:rPr lang="en-US" altLang="zh-CN" sz="2800" kern="100" dirty="0" err="1">
                <a:latin typeface="宋体"/>
                <a:ea typeface="华文细黑"/>
                <a:cs typeface="Times New Roman"/>
              </a:rPr>
              <a:t>Ⅵ</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比较电负性大小时，不考虑稀有气体元素。</a:t>
            </a:r>
            <a:endParaRPr lang="zh-CN" altLang="zh-CN" sz="1050" kern="100" dirty="0">
              <a:effectLst/>
              <a:latin typeface="宋体"/>
              <a:cs typeface="Courier New"/>
            </a:endParaRPr>
          </a:p>
        </p:txBody>
      </p:sp>
    </p:spTree>
    <p:extLst>
      <p:ext uri="{BB962C8B-B14F-4D97-AF65-F5344CB8AC3E}">
        <p14:creationId xmlns:p14="http://schemas.microsoft.com/office/powerpoint/2010/main" val="1608366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05353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下列有关电负性的说法中，不正确的是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元素的电负性越大，原子在化合物中吸引电子的能力越强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主族元素的电负性越大，元素原子的第一电离能一定越大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在元素周期表中，元素电负性从左到右呈现递增的趋势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形成化合物时，电负性越小的元素越容易显示正价</a:t>
            </a:r>
            <a:endParaRPr lang="zh-CN" altLang="zh-CN" sz="1050" kern="100" dirty="0">
              <a:effectLst/>
              <a:latin typeface="宋体"/>
              <a:cs typeface="Courier New"/>
            </a:endParaRPr>
          </a:p>
        </p:txBody>
      </p:sp>
      <p:sp>
        <p:nvSpPr>
          <p:cNvPr id="11" name="TextBox 10"/>
          <p:cNvSpPr txBox="1"/>
          <p:nvPr/>
        </p:nvSpPr>
        <p:spPr>
          <a:xfrm>
            <a:off x="319770" y="234967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3" name="矩形 12"/>
          <p:cNvSpPr/>
          <p:nvPr/>
        </p:nvSpPr>
        <p:spPr>
          <a:xfrm>
            <a:off x="406574" y="4328111"/>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本题考查的是对电负性的理解</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中，元素的电负性与第一电离能的变化有不同之处，如电负性：</a:t>
            </a:r>
            <a:r>
              <a:rPr lang="en-US" altLang="zh-CN" sz="2800" kern="100" dirty="0">
                <a:latin typeface="Times New Roman"/>
                <a:ea typeface="华文细黑"/>
                <a:cs typeface="Courier New"/>
              </a:rPr>
              <a:t>O&gt;N</a:t>
            </a:r>
            <a:r>
              <a:rPr lang="zh-CN" altLang="zh-CN" sz="2800" kern="100" dirty="0">
                <a:latin typeface="Times New Roman"/>
                <a:ea typeface="华文细黑"/>
                <a:cs typeface="Times New Roman"/>
              </a:rPr>
              <a:t>，第一电离能为</a:t>
            </a:r>
            <a:r>
              <a:rPr lang="en-US" altLang="zh-CN" sz="2800" kern="100" dirty="0">
                <a:latin typeface="Times New Roman"/>
                <a:ea typeface="华文细黑"/>
                <a:cs typeface="Courier New"/>
              </a:rPr>
              <a:t>O&lt;N</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9315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3">
                                            <p:txEl>
                                              <p:pRg st="0" end="0"/>
                                            </p:txEl>
                                          </p:spTgt>
                                        </p:tgtEl>
                                      </p:cBhvr>
                                    </p:animEffect>
                                    <p:set>
                                      <p:cBhvr>
                                        <p:cTn id="28" dur="1" fill="hold">
                                          <p:stCondLst>
                                            <p:cond delay="499"/>
                                          </p:stCondLst>
                                        </p:cTn>
                                        <p:tgtEl>
                                          <p:spTgt spid="13">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3">
                                            <p:txEl>
                                              <p:pRg st="1" end="1"/>
                                            </p:txEl>
                                          </p:spTgt>
                                        </p:tgtEl>
                                      </p:cBhvr>
                                    </p:animEffect>
                                    <p:set>
                                      <p:cBhvr>
                                        <p:cTn id="31"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1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34566" y="5326698"/>
            <a:ext cx="11305256"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根据表格中的数据分别分析上述各化合物中两种元素的电负性的差值与</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做比较，得出结论。</a:t>
            </a:r>
            <a:endParaRPr lang="zh-CN" altLang="zh-CN" sz="1050" kern="100" dirty="0">
              <a:effectLst/>
              <a:latin typeface="宋体"/>
              <a:cs typeface="Courier New"/>
            </a:endParaRPr>
          </a:p>
        </p:txBody>
      </p:sp>
      <p:sp>
        <p:nvSpPr>
          <p:cNvPr id="4" name="矩形 3"/>
          <p:cNvSpPr/>
          <p:nvPr/>
        </p:nvSpPr>
        <p:spPr>
          <a:xfrm>
            <a:off x="334566" y="98376"/>
            <a:ext cx="11305256"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一般认为如果两个成键元素的电负性相差大于</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，它们通常形成离子键；如果两个成键元素的电负性相差小于</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，它们通常形成共价键。查阅下列元素的电负性数值，判断下列化合物</a:t>
            </a:r>
            <a:r>
              <a:rPr lang="en-US" altLang="zh-CN" sz="2800" kern="100" dirty="0">
                <a:latin typeface="宋体"/>
                <a:ea typeface="华文细黑"/>
                <a:cs typeface="Times New Roman"/>
              </a:rPr>
              <a:t>①</a:t>
            </a:r>
            <a:r>
              <a:rPr lang="en-US" altLang="zh-CN" sz="2800" kern="100" dirty="0" err="1">
                <a:latin typeface="Times New Roman"/>
                <a:ea typeface="华文细黑"/>
                <a:cs typeface="Courier New"/>
              </a:rPr>
              <a:t>NaF</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AlCl</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NO</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④</a:t>
            </a:r>
            <a:r>
              <a:rPr lang="en-US" altLang="zh-CN" sz="2800" kern="100" dirty="0" err="1">
                <a:latin typeface="Times New Roman"/>
                <a:ea typeface="华文细黑"/>
                <a:cs typeface="Courier New"/>
              </a:rPr>
              <a:t>MgO</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⑤</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⑥</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属于共价化合物的</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_________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a:t>
            </a:r>
            <a:r>
              <a:rPr lang="en-US" altLang="zh-CN" sz="2800" kern="100" dirty="0">
                <a:latin typeface="Times New Roman"/>
                <a:ea typeface="华文细黑"/>
              </a:rPr>
              <a:t>2)</a:t>
            </a:r>
            <a:r>
              <a:rPr lang="zh-CN" altLang="zh-CN" sz="2800" kern="100" dirty="0">
                <a:latin typeface="Times New Roman"/>
                <a:ea typeface="华文细黑"/>
                <a:cs typeface="Times New Roman"/>
              </a:rPr>
              <a:t>属于离子化合物的是</a:t>
            </a:r>
            <a:r>
              <a:rPr lang="en-US" altLang="zh-CN" sz="2800" kern="100" dirty="0" smtClean="0">
                <a:latin typeface="Times New Roman"/>
                <a:ea typeface="华文细黑"/>
              </a:rPr>
              <a:t>_____</a:t>
            </a:r>
            <a:r>
              <a:rPr lang="zh-CN" altLang="zh-CN" sz="2800" kern="100" dirty="0" smtClean="0">
                <a:latin typeface="Times New Roman"/>
                <a:ea typeface="华文细黑"/>
                <a:cs typeface="Times New Roman"/>
              </a:rPr>
              <a:t>。</a:t>
            </a:r>
            <a:endParaRPr lang="zh-CN" altLang="zh-CN" sz="1050" kern="100" dirty="0">
              <a:effectLst/>
              <a:latin typeface="宋体"/>
              <a:ea typeface="华文细黑" pitchFamily="2" charset="-122"/>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4120004328"/>
              </p:ext>
            </p:extLst>
          </p:nvPr>
        </p:nvGraphicFramePr>
        <p:xfrm>
          <a:off x="406570" y="3501798"/>
          <a:ext cx="11665300" cy="1800204"/>
        </p:xfrm>
        <a:graphic>
          <a:graphicData uri="http://schemas.openxmlformats.org/drawingml/2006/table">
            <a:tbl>
              <a:tblPr/>
              <a:tblGrid>
                <a:gridCol w="1219654"/>
                <a:gridCol w="745560"/>
                <a:gridCol w="745560"/>
                <a:gridCol w="745560"/>
                <a:gridCol w="745560"/>
                <a:gridCol w="745560"/>
                <a:gridCol w="745560"/>
                <a:gridCol w="745560"/>
                <a:gridCol w="745560"/>
                <a:gridCol w="746861"/>
                <a:gridCol w="746861"/>
                <a:gridCol w="746861"/>
                <a:gridCol w="746861"/>
                <a:gridCol w="746861"/>
                <a:gridCol w="746861"/>
              </a:tblGrid>
              <a:tr h="936108">
                <a:tc>
                  <a:txBody>
                    <a:bodyPr/>
                    <a:lstStyle/>
                    <a:p>
                      <a:pPr algn="ctr">
                        <a:lnSpc>
                          <a:spcPct val="150000"/>
                        </a:lnSpc>
                        <a:spcAft>
                          <a:spcPts val="0"/>
                        </a:spcAft>
                      </a:pPr>
                      <a:r>
                        <a:rPr lang="zh-CN" sz="2800" kern="100" baseline="0" dirty="0">
                          <a:effectLst/>
                          <a:latin typeface="Times New Roman"/>
                          <a:ea typeface="华文细黑"/>
                          <a:cs typeface="Times New Roman"/>
                        </a:rPr>
                        <a:t>元素</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Al</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B</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Be</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C</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Cl</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F</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Li</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Mg</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N</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Na</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O</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P</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S</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Si</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baseline="0">
                          <a:effectLst/>
                          <a:latin typeface="Times New Roman"/>
                          <a:ea typeface="华文细黑"/>
                          <a:cs typeface="Times New Roman"/>
                        </a:rPr>
                        <a:t>电负性</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4.0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1.2</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3.0</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0.9</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3.5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2.1</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2.5</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1.8</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4006974" y="2781722"/>
            <a:ext cx="1620957"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②③⑤⑥</a:t>
            </a:r>
            <a:endParaRPr lang="zh-CN" altLang="en-US" sz="2800" dirty="0">
              <a:solidFill>
                <a:srgbClr val="C00000"/>
              </a:solidFill>
            </a:endParaRPr>
          </a:p>
        </p:txBody>
      </p:sp>
      <p:sp>
        <p:nvSpPr>
          <p:cNvPr id="8" name="矩形 7"/>
          <p:cNvSpPr/>
          <p:nvPr/>
        </p:nvSpPr>
        <p:spPr>
          <a:xfrm>
            <a:off x="9584883" y="2719239"/>
            <a:ext cx="902811"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①④</a:t>
            </a:r>
            <a:endParaRPr lang="zh-CN" altLang="en-US" sz="2800" kern="100" dirty="0">
              <a:solidFill>
                <a:srgbClr val="C00000"/>
              </a:solidFill>
              <a:latin typeface="宋体"/>
              <a:ea typeface="华文细黑"/>
              <a:cs typeface="Times New Roman"/>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1" name="TextBox 10"/>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255183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2"/>
                                        </p:tgtEl>
                                      </p:cBhvr>
                                    </p:animEffect>
                                    <p:set>
                                      <p:cBhvr>
                                        <p:cTn id="31"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2" grpId="0"/>
      <p:bldP spid="12" grpId="1"/>
      <p:bldP spid="6" grpId="0"/>
      <p:bldP spid="6"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二、元素的对角线规则</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621482"/>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观察</a:t>
            </a:r>
            <a:r>
              <a:rPr lang="en-US" altLang="zh-CN" sz="2800" kern="100" dirty="0" smtClean="0">
                <a:latin typeface="Times New Roman"/>
                <a:ea typeface="华文细黑"/>
                <a:cs typeface="Courier New"/>
              </a:rPr>
              <a:t>Li-Mg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Be</a:t>
            </a:r>
            <a:r>
              <a:rPr lang="en-US" altLang="zh-CN" sz="2800" kern="100" dirty="0" smtClean="0">
                <a:latin typeface="Times New Roman"/>
                <a:ea typeface="华文细黑"/>
                <a:cs typeface="Courier New"/>
              </a:rPr>
              <a:t>­-Al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en-US" altLang="zh-CN" sz="2800" kern="100" dirty="0" smtClean="0">
                <a:latin typeface="Times New Roman"/>
                <a:ea typeface="华文细黑"/>
                <a:cs typeface="Courier New"/>
              </a:rPr>
              <a:t>­-Si</a:t>
            </a:r>
            <a:r>
              <a:rPr lang="zh-CN" altLang="zh-CN" sz="2800" kern="100" dirty="0">
                <a:latin typeface="Times New Roman"/>
                <a:ea typeface="华文细黑"/>
                <a:cs typeface="Times New Roman"/>
              </a:rPr>
              <a:t>在周期表中的位置，思考为什么它们的性质具有相似性？</a:t>
            </a:r>
            <a:endParaRPr lang="zh-CN" altLang="zh-CN" sz="1050" kern="100" dirty="0">
              <a:effectLst/>
              <a:latin typeface="宋体"/>
              <a:cs typeface="Courier New"/>
            </a:endParaRPr>
          </a:p>
        </p:txBody>
      </p:sp>
      <p:sp>
        <p:nvSpPr>
          <p:cNvPr id="6" name="矩形 5"/>
          <p:cNvSpPr/>
          <p:nvPr/>
        </p:nvSpPr>
        <p:spPr>
          <a:xfrm>
            <a:off x="406574" y="1989634"/>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这可以由元素的电负性得到解释：</a:t>
            </a:r>
            <a:r>
              <a:rPr lang="en-US" altLang="zh-CN" sz="2800" kern="100" dirty="0">
                <a:solidFill>
                  <a:srgbClr val="C00000"/>
                </a:solidFill>
                <a:latin typeface="Times New Roman"/>
                <a:ea typeface="华文细黑"/>
                <a:cs typeface="Courier New"/>
              </a:rPr>
              <a:t>Li</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Mg</a:t>
            </a:r>
            <a:r>
              <a:rPr lang="zh-CN" altLang="zh-CN" sz="2800" kern="100" dirty="0">
                <a:solidFill>
                  <a:srgbClr val="C00000"/>
                </a:solidFill>
                <a:latin typeface="Times New Roman"/>
                <a:ea typeface="华文细黑"/>
                <a:cs typeface="Times New Roman"/>
              </a:rPr>
              <a:t>的电负性分别为</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Be</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Al</a:t>
            </a:r>
            <a:r>
              <a:rPr lang="zh-CN" altLang="zh-CN" sz="2800" kern="100" dirty="0">
                <a:solidFill>
                  <a:srgbClr val="C00000"/>
                </a:solidFill>
                <a:latin typeface="Times New Roman"/>
                <a:ea typeface="华文细黑"/>
                <a:cs typeface="Times New Roman"/>
              </a:rPr>
              <a:t>的电负性分别为</a:t>
            </a:r>
            <a:r>
              <a:rPr lang="en-US" altLang="zh-CN" sz="2800" kern="100" dirty="0">
                <a:solidFill>
                  <a:srgbClr val="C00000"/>
                </a:solidFill>
                <a:latin typeface="Times New Roman"/>
                <a:ea typeface="华文细黑"/>
                <a:cs typeface="Courier New"/>
              </a:rPr>
              <a:t>1.5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1.5</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Si</a:t>
            </a:r>
            <a:r>
              <a:rPr lang="zh-CN" altLang="zh-CN" sz="2800" kern="100" dirty="0">
                <a:solidFill>
                  <a:srgbClr val="C00000"/>
                </a:solidFill>
                <a:latin typeface="Times New Roman"/>
                <a:ea typeface="华文细黑"/>
                <a:cs typeface="Times New Roman"/>
              </a:rPr>
              <a:t>的电负性分别为</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1.8</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它们</a:t>
            </a:r>
            <a:r>
              <a:rPr lang="zh-CN" altLang="zh-CN" sz="2800" kern="100" dirty="0">
                <a:solidFill>
                  <a:srgbClr val="C00000"/>
                </a:solidFill>
                <a:latin typeface="Times New Roman"/>
                <a:ea typeface="华文细黑"/>
                <a:cs typeface="Times New Roman"/>
              </a:rPr>
              <a:t>的电负性接近，说明它们对键合电子的吸引力相当，表现出它们性质的相似性。</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537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
                                            <p:txEl>
                                              <p:pRg st="2" end="2"/>
                                            </p:txEl>
                                          </p:spTgt>
                                        </p:tgtEl>
                                      </p:cBhvr>
                                    </p:animEffect>
                                    <p:set>
                                      <p:cBhvr>
                                        <p:cTn id="28"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366970" y="261442"/>
            <a:ext cx="11272852" cy="4776668"/>
          </a:xfrm>
          <a:prstGeom prst="rect">
            <a:avLst/>
          </a:prstGeom>
        </p:spPr>
        <p:txBody>
          <a:bodyPr wrap="square" lIns="121898" tIns="60948" rIns="121898" bIns="60948">
            <a:spAutoFit/>
          </a:bodyPr>
          <a:lstStyle/>
          <a:p>
            <a:pPr algn="just">
              <a:lnSpc>
                <a:spcPct val="18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试写出下列反应的化学方程式。</a:t>
            </a:r>
            <a:endParaRPr lang="zh-CN" altLang="zh-CN" sz="1050" kern="100" dirty="0">
              <a:latin typeface="宋体"/>
              <a:cs typeface="Courier New"/>
            </a:endParaRPr>
          </a:p>
          <a:p>
            <a:pPr algn="just">
              <a:lnSpc>
                <a:spcPct val="180000"/>
              </a:lnSpc>
              <a:spcAft>
                <a:spcPts val="0"/>
              </a:spcAft>
            </a:pPr>
            <a:r>
              <a:rPr lang="en-US" altLang="zh-CN" sz="2800" kern="100" dirty="0">
                <a:latin typeface="Times New Roman"/>
                <a:ea typeface="华文细黑"/>
                <a:cs typeface="Courier New"/>
              </a:rPr>
              <a:t>(1)Li</a:t>
            </a:r>
            <a:r>
              <a:rPr lang="zh-CN" altLang="zh-CN" sz="2800" kern="100" dirty="0">
                <a:latin typeface="Times New Roman"/>
                <a:ea typeface="华文细黑"/>
                <a:cs typeface="Times New Roman"/>
              </a:rPr>
              <a:t>在空气中燃烧</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p>
          <a:p>
            <a:pPr algn="just">
              <a:lnSpc>
                <a:spcPct val="180000"/>
              </a:lnSpc>
              <a:spcAft>
                <a:spcPts val="0"/>
              </a:spcAft>
            </a:pP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80000"/>
              </a:lnSpc>
              <a:spcAft>
                <a:spcPts val="0"/>
              </a:spcAft>
            </a:pPr>
            <a:r>
              <a:rPr lang="en-US" altLang="zh-CN" sz="2800" kern="100" dirty="0">
                <a:latin typeface="Times New Roman"/>
                <a:ea typeface="华文细黑"/>
                <a:cs typeface="Courier New"/>
              </a:rPr>
              <a:t>(2)Be(OH)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kern="100" dirty="0" err="1">
                <a:latin typeface="Times New Roman"/>
                <a:ea typeface="华文细黑"/>
                <a:cs typeface="Courier New"/>
              </a:rPr>
              <a:t>HCl</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NaOH</a:t>
            </a:r>
            <a:r>
              <a:rPr lang="zh-CN" altLang="zh-CN" sz="2800" kern="100" dirty="0">
                <a:latin typeface="Times New Roman"/>
                <a:ea typeface="华文细黑"/>
                <a:cs typeface="Times New Roman"/>
              </a:rPr>
              <a:t>的反应：</a:t>
            </a:r>
            <a:endParaRPr lang="zh-CN" altLang="zh-CN" sz="1050" kern="100" dirty="0">
              <a:latin typeface="宋体"/>
              <a:cs typeface="Courier New"/>
            </a:endParaRPr>
          </a:p>
          <a:p>
            <a:pPr algn="just">
              <a:lnSpc>
                <a:spcPct val="180000"/>
              </a:lnSpc>
              <a:spcAft>
                <a:spcPts val="0"/>
              </a:spcAft>
            </a:pP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algn="just">
              <a:lnSpc>
                <a:spcPct val="180000"/>
              </a:lnSpc>
              <a:spcAft>
                <a:spcPts val="0"/>
              </a:spcAft>
            </a:pP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3574927" y="1168857"/>
            <a:ext cx="8208912" cy="523220"/>
          </a:xfrm>
          <a:prstGeom prst="rect">
            <a:avLst/>
          </a:prstGeom>
        </p:spPr>
        <p:txBody>
          <a:bodyPr wrap="square">
            <a:spAutoFit/>
          </a:bodyPr>
          <a:lstStyle/>
          <a:p>
            <a:r>
              <a:rPr lang="en-US" altLang="zh-CN" sz="2800" kern="100" dirty="0">
                <a:solidFill>
                  <a:srgbClr val="C00000"/>
                </a:solidFill>
                <a:latin typeface="Times New Roman"/>
                <a:ea typeface="华文细黑"/>
                <a:cs typeface="Courier New"/>
              </a:rPr>
              <a:t>4Li</a:t>
            </a:r>
            <a:r>
              <a:rPr lang="zh-CN" altLang="zh-CN" sz="2800" kern="100" dirty="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cs typeface="Courier New"/>
              </a:rPr>
              <a:t>O</a:t>
            </a:r>
            <a:r>
              <a:rPr lang="en-US" altLang="zh-CN" sz="2800" kern="100" baseline="-25000" dirty="0" smtClean="0">
                <a:solidFill>
                  <a:srgbClr val="C00000"/>
                </a:solidFill>
                <a:latin typeface="Times New Roman"/>
                <a:ea typeface="华文细黑"/>
                <a:cs typeface="Courier New"/>
              </a:rPr>
              <a:t>2               </a:t>
            </a:r>
            <a:r>
              <a:rPr lang="en-US" altLang="zh-CN" sz="2800" kern="100" dirty="0" smtClean="0">
                <a:solidFill>
                  <a:srgbClr val="C00000"/>
                </a:solidFill>
                <a:latin typeface="Times New Roman"/>
                <a:ea typeface="华文细黑"/>
                <a:cs typeface="Courier New"/>
              </a:rPr>
              <a:t>2Li</a:t>
            </a:r>
            <a:r>
              <a:rPr lang="en-US" altLang="zh-CN" sz="2800" kern="100" baseline="-25000" dirty="0" smtClean="0">
                <a:solidFill>
                  <a:srgbClr val="C00000"/>
                </a:solidFill>
                <a:latin typeface="Times New Roman"/>
                <a:ea typeface="华文细黑"/>
                <a:cs typeface="Courier New"/>
              </a:rPr>
              <a:t>2</a:t>
            </a:r>
            <a:r>
              <a:rPr lang="en-US" altLang="zh-CN" sz="2800" kern="100" dirty="0" smtClean="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6Li</a:t>
            </a:r>
            <a:r>
              <a:rPr lang="zh-CN" altLang="zh-CN" sz="2800" kern="100" dirty="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cs typeface="Courier New"/>
              </a:rPr>
              <a:t>N</a:t>
            </a:r>
            <a:r>
              <a:rPr lang="en-US" altLang="zh-CN" sz="2800" kern="100" baseline="-25000" dirty="0" smtClean="0">
                <a:solidFill>
                  <a:srgbClr val="C00000"/>
                </a:solidFill>
                <a:latin typeface="Times New Roman"/>
                <a:ea typeface="华文细黑"/>
                <a:cs typeface="Courier New"/>
              </a:rPr>
              <a:t>2                </a:t>
            </a:r>
            <a:r>
              <a:rPr lang="en-US" altLang="zh-CN" sz="2800" kern="100" dirty="0" smtClean="0">
                <a:solidFill>
                  <a:srgbClr val="C00000"/>
                </a:solidFill>
                <a:latin typeface="Times New Roman"/>
                <a:ea typeface="华文细黑"/>
                <a:cs typeface="Courier New"/>
              </a:rPr>
              <a:t>2Li</a:t>
            </a:r>
            <a:r>
              <a:rPr lang="en-US" altLang="zh-CN" sz="2800" kern="100" baseline="-25000" dirty="0" smtClean="0">
                <a:solidFill>
                  <a:srgbClr val="C00000"/>
                </a:solidFill>
                <a:latin typeface="Times New Roman"/>
                <a:ea typeface="华文细黑"/>
                <a:cs typeface="Courier New"/>
              </a:rPr>
              <a:t>3</a:t>
            </a:r>
            <a:r>
              <a:rPr lang="en-US" altLang="zh-CN" sz="2800" kern="100" dirty="0" smtClean="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4Li</a:t>
            </a:r>
            <a:r>
              <a:rPr lang="zh-CN" altLang="zh-CN" sz="2800" kern="100" dirty="0" smtClean="0">
                <a:solidFill>
                  <a:srgbClr val="C00000"/>
                </a:solidFill>
                <a:latin typeface="Times New Roman"/>
                <a:ea typeface="华文细黑"/>
                <a:cs typeface="Times New Roman"/>
              </a:rPr>
              <a:t>＋</a:t>
            </a:r>
            <a:endParaRPr lang="zh-CN" altLang="en-US" sz="2800" dirty="0">
              <a:solidFill>
                <a:srgbClr val="C00000"/>
              </a:solidFill>
            </a:endParaRPr>
          </a:p>
        </p:txBody>
      </p:sp>
      <p:sp>
        <p:nvSpPr>
          <p:cNvPr id="6" name="矩形 5"/>
          <p:cNvSpPr/>
          <p:nvPr/>
        </p:nvSpPr>
        <p:spPr>
          <a:xfrm>
            <a:off x="426376" y="1970470"/>
            <a:ext cx="3292566" cy="523220"/>
          </a:xfrm>
          <a:prstGeom prst="rect">
            <a:avLst/>
          </a:prstGeom>
        </p:spPr>
        <p:txBody>
          <a:bodyPr wrap="square">
            <a:spAutoFit/>
          </a:bodyPr>
          <a:lstStyle/>
          <a:p>
            <a:r>
              <a:rPr lang="en-US" altLang="zh-CN" sz="2800" kern="100" dirty="0" smtClean="0">
                <a:solidFill>
                  <a:srgbClr val="C00000"/>
                </a:solidFill>
                <a:latin typeface="Times New Roman"/>
                <a:ea typeface="华文细黑"/>
                <a:cs typeface="Courier New"/>
              </a:rPr>
              <a:t>CO</a:t>
            </a:r>
            <a:r>
              <a:rPr lang="en-US" altLang="zh-CN" sz="2800" kern="100" baseline="-25000" dirty="0" smtClean="0">
                <a:solidFill>
                  <a:srgbClr val="C00000"/>
                </a:solidFill>
                <a:latin typeface="Times New Roman"/>
                <a:ea typeface="华文细黑"/>
                <a:cs typeface="Courier New"/>
              </a:rPr>
              <a:t>2               </a:t>
            </a:r>
            <a:r>
              <a:rPr lang="en-US" altLang="zh-CN" sz="2800" kern="100" dirty="0" smtClean="0">
                <a:solidFill>
                  <a:srgbClr val="C00000"/>
                </a:solidFill>
                <a:latin typeface="Times New Roman"/>
                <a:ea typeface="华文细黑"/>
                <a:cs typeface="Courier New"/>
              </a:rPr>
              <a:t>2Li</a:t>
            </a:r>
            <a:r>
              <a:rPr lang="en-US" altLang="zh-CN" sz="2800" kern="100" baseline="-25000" dirty="0" smtClean="0">
                <a:solidFill>
                  <a:srgbClr val="C00000"/>
                </a:solidFill>
                <a:latin typeface="Times New Roman"/>
                <a:ea typeface="华文细黑"/>
                <a:cs typeface="Courier New"/>
              </a:rPr>
              <a:t>2</a:t>
            </a:r>
            <a:r>
              <a:rPr lang="en-US" altLang="zh-CN" sz="2800" kern="100" dirty="0" smtClean="0">
                <a:solidFill>
                  <a:srgbClr val="C00000"/>
                </a:solidFill>
                <a:latin typeface="Times New Roman"/>
                <a:ea typeface="华文细黑"/>
                <a:cs typeface="Courier New"/>
              </a:rPr>
              <a:t>O</a:t>
            </a:r>
            <a:r>
              <a:rPr lang="zh-CN" altLang="zh-CN" sz="2800" kern="100" dirty="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cs typeface="Courier New"/>
              </a:rPr>
              <a:t>C</a:t>
            </a:r>
            <a:endParaRPr lang="zh-CN" altLang="en-US" sz="2800" dirty="0">
              <a:solidFill>
                <a:srgbClr val="C00000"/>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26273177"/>
              </p:ext>
            </p:extLst>
          </p:nvPr>
        </p:nvGraphicFramePr>
        <p:xfrm>
          <a:off x="4952744" y="981522"/>
          <a:ext cx="1054100" cy="923925"/>
        </p:xfrm>
        <a:graphic>
          <a:graphicData uri="http://schemas.openxmlformats.org/presentationml/2006/ole">
            <mc:AlternateContent xmlns:mc="http://schemas.openxmlformats.org/markup-compatibility/2006">
              <mc:Choice xmlns:v="urn:schemas-microsoft-com:vml" Requires="v">
                <p:oleObj spid="_x0000_s6167" name="文档" r:id="rId5" imgW="1054618" imgH="923552" progId="Word.Document.12">
                  <p:embed/>
                </p:oleObj>
              </mc:Choice>
              <mc:Fallback>
                <p:oleObj name="文档" r:id="rId5" imgW="1054618" imgH="923552" progId="Word.Document.12">
                  <p:embed/>
                  <p:pic>
                    <p:nvPicPr>
                      <p:cNvPr id="0" name=""/>
                      <p:cNvPicPr/>
                      <p:nvPr/>
                    </p:nvPicPr>
                    <p:blipFill>
                      <a:blip r:embed="rId6"/>
                      <a:stretch>
                        <a:fillRect/>
                      </a:stretch>
                    </p:blipFill>
                    <p:spPr>
                      <a:xfrm>
                        <a:off x="4952744" y="981522"/>
                        <a:ext cx="1054100" cy="923925"/>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554587335"/>
              </p:ext>
            </p:extLst>
          </p:nvPr>
        </p:nvGraphicFramePr>
        <p:xfrm>
          <a:off x="8281466" y="981522"/>
          <a:ext cx="1054100" cy="923925"/>
        </p:xfrm>
        <a:graphic>
          <a:graphicData uri="http://schemas.openxmlformats.org/presentationml/2006/ole">
            <mc:AlternateContent xmlns:mc="http://schemas.openxmlformats.org/markup-compatibility/2006">
              <mc:Choice xmlns:v="urn:schemas-microsoft-com:vml" Requires="v">
                <p:oleObj spid="_x0000_s6168" name="文档" r:id="rId8" imgW="1054618" imgH="923552" progId="Word.Document.12">
                  <p:embed/>
                </p:oleObj>
              </mc:Choice>
              <mc:Fallback>
                <p:oleObj name="文档" r:id="rId8" imgW="1054618" imgH="923552" progId="Word.Document.12">
                  <p:embed/>
                  <p:pic>
                    <p:nvPicPr>
                      <p:cNvPr id="0" name=""/>
                      <p:cNvPicPr/>
                      <p:nvPr/>
                    </p:nvPicPr>
                    <p:blipFill>
                      <a:blip r:embed="rId9"/>
                      <a:stretch>
                        <a:fillRect/>
                      </a:stretch>
                    </p:blipFill>
                    <p:spPr>
                      <a:xfrm>
                        <a:off x="8281466" y="981522"/>
                        <a:ext cx="1054100" cy="9239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13268485"/>
              </p:ext>
            </p:extLst>
          </p:nvPr>
        </p:nvGraphicFramePr>
        <p:xfrm>
          <a:off x="1168838" y="1751067"/>
          <a:ext cx="1054100" cy="923925"/>
        </p:xfrm>
        <a:graphic>
          <a:graphicData uri="http://schemas.openxmlformats.org/presentationml/2006/ole">
            <mc:AlternateContent xmlns:mc="http://schemas.openxmlformats.org/markup-compatibility/2006">
              <mc:Choice xmlns:v="urn:schemas-microsoft-com:vml" Requires="v">
                <p:oleObj spid="_x0000_s6169" name="文档" r:id="rId11" imgW="1054618" imgH="923552" progId="Word.Document.12">
                  <p:embed/>
                </p:oleObj>
              </mc:Choice>
              <mc:Fallback>
                <p:oleObj name="文档" r:id="rId11" imgW="1054618" imgH="923552" progId="Word.Document.12">
                  <p:embed/>
                  <p:pic>
                    <p:nvPicPr>
                      <p:cNvPr id="0" name=""/>
                      <p:cNvPicPr/>
                      <p:nvPr/>
                    </p:nvPicPr>
                    <p:blipFill>
                      <a:blip r:embed="rId6"/>
                      <a:stretch>
                        <a:fillRect/>
                      </a:stretch>
                    </p:blipFill>
                    <p:spPr>
                      <a:xfrm>
                        <a:off x="1168838" y="1751067"/>
                        <a:ext cx="1054100" cy="923925"/>
                      </a:xfrm>
                      <a:prstGeom prst="rect">
                        <a:avLst/>
                      </a:prstGeom>
                    </p:spPr>
                  </p:pic>
                </p:oleObj>
              </mc:Fallback>
            </mc:AlternateContent>
          </a:graphicData>
        </a:graphic>
      </p:graphicFrame>
      <p:sp>
        <p:nvSpPr>
          <p:cNvPr id="7" name="矩形 6"/>
          <p:cNvSpPr/>
          <p:nvPr/>
        </p:nvSpPr>
        <p:spPr>
          <a:xfrm>
            <a:off x="454267" y="3501802"/>
            <a:ext cx="5218416"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Be(OH)</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2HCl</a:t>
            </a:r>
            <a:r>
              <a:rPr lang="en-US" altLang="zh-CN" sz="2800" kern="100" spc="-80" dirty="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=BeCl</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endParaRPr lang="zh-CN" altLang="en-US" dirty="0">
              <a:solidFill>
                <a:srgbClr val="C00000"/>
              </a:solidFill>
            </a:endParaRPr>
          </a:p>
        </p:txBody>
      </p:sp>
      <p:sp>
        <p:nvSpPr>
          <p:cNvPr id="11" name="矩形 10"/>
          <p:cNvSpPr/>
          <p:nvPr/>
        </p:nvSpPr>
        <p:spPr>
          <a:xfrm>
            <a:off x="469057" y="4255676"/>
            <a:ext cx="601831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Be(OH)</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2NaOH</a:t>
            </a:r>
            <a:r>
              <a:rPr lang="en-US" altLang="zh-CN" sz="2800" kern="100" spc="-80" dirty="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=Na</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BeO</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2H</a:t>
            </a:r>
            <a:r>
              <a:rPr lang="en-US" altLang="zh-CN" sz="2800" kern="100" baseline="-25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O</a:t>
            </a:r>
            <a:endParaRPr lang="zh-CN" altLang="en-US" dirty="0">
              <a:solidFill>
                <a:srgbClr val="C00000"/>
              </a:solidFill>
            </a:endParaRPr>
          </a:p>
        </p:txBody>
      </p:sp>
    </p:spTree>
    <p:extLst>
      <p:ext uri="{BB962C8B-B14F-4D97-AF65-F5344CB8AC3E}">
        <p14:creationId xmlns:p14="http://schemas.microsoft.com/office/powerpoint/2010/main" val="88927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P spid="6" grpId="0"/>
      <p:bldP spid="6" grpId="1"/>
      <p:bldP spid="7" grpId="0"/>
      <p:bldP spid="7"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试设计实验证明</a:t>
            </a:r>
            <a:r>
              <a:rPr lang="en-US" altLang="zh-CN" sz="2800" kern="100" dirty="0">
                <a:latin typeface="Times New Roman"/>
                <a:ea typeface="华文细黑"/>
                <a:cs typeface="Courier New"/>
              </a:rPr>
              <a:t>BeCl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是共价化合物。</a:t>
            </a:r>
            <a:endParaRPr lang="zh-CN" altLang="zh-CN" sz="1050" kern="100" dirty="0">
              <a:effectLst/>
              <a:latin typeface="宋体"/>
              <a:cs typeface="Courier New"/>
            </a:endParaRPr>
          </a:p>
        </p:txBody>
      </p:sp>
      <p:sp>
        <p:nvSpPr>
          <p:cNvPr id="4" name="矩形 3"/>
          <p:cNvSpPr/>
          <p:nvPr/>
        </p:nvSpPr>
        <p:spPr>
          <a:xfrm>
            <a:off x="406574" y="162959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将</a:t>
            </a:r>
            <a:r>
              <a:rPr lang="en-US" altLang="zh-CN" sz="2800" kern="100" dirty="0">
                <a:solidFill>
                  <a:srgbClr val="C00000"/>
                </a:solidFill>
                <a:latin typeface="Times New Roman"/>
                <a:ea typeface="华文细黑"/>
                <a:cs typeface="Courier New"/>
              </a:rPr>
              <a:t>BeCl</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加热到熔融状态，不能导电则证明</a:t>
            </a:r>
            <a:r>
              <a:rPr lang="en-US" altLang="zh-CN" sz="2800" kern="100" dirty="0">
                <a:solidFill>
                  <a:srgbClr val="C00000"/>
                </a:solidFill>
                <a:latin typeface="Times New Roman"/>
                <a:ea typeface="华文细黑"/>
                <a:cs typeface="Courier New"/>
              </a:rPr>
              <a:t>BeCl</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是共价化合物。</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595739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837506"/>
            <a:ext cx="11161240"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元素的对角线规则</a:t>
            </a:r>
            <a:endParaRPr lang="zh-CN" altLang="zh-CN" sz="280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在元素周期表中，某些主族元素与其右下方</a:t>
            </a:r>
            <a:r>
              <a:rPr lang="zh-CN" altLang="zh-CN" sz="2800" kern="100" dirty="0" smtClean="0">
                <a:latin typeface="Times New Roman"/>
                <a:ea typeface="华文细黑"/>
                <a:cs typeface="Times New Roman"/>
              </a:rPr>
              <a:t>的主族</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的有些性质是相似的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如硼和硅的含</a:t>
            </a:r>
            <a:r>
              <a:rPr lang="zh-CN" altLang="zh-CN" sz="2800" kern="100" dirty="0" smtClean="0">
                <a:latin typeface="Times New Roman"/>
                <a:ea typeface="华文细黑"/>
                <a:cs typeface="Times New Roman"/>
              </a:rPr>
              <a:t>氧酸盐</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都</a:t>
            </a:r>
            <a:r>
              <a:rPr lang="zh-CN" altLang="zh-CN" sz="2800" kern="100" dirty="0">
                <a:latin typeface="Times New Roman"/>
                <a:ea typeface="华文细黑"/>
                <a:cs typeface="Times New Roman"/>
              </a:rPr>
              <a:t>能形成玻璃，且互熔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，被称为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对角线规则</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处于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对角线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位置的元素，它们的性质具有相似性的根本原因是由于它们的电负性接近，说明它们对键合电子的吸引力相当，因而表现出相似的性质</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pic>
        <p:nvPicPr>
          <p:cNvPr id="4098" name="Picture 2" descr="R8"/>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12460" y="1759939"/>
            <a:ext cx="2746990" cy="1387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9629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126955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仔细观察如图，回答下列问题：</a:t>
            </a:r>
            <a:endParaRPr lang="zh-CN" altLang="zh-CN" sz="1050" kern="100" dirty="0">
              <a:effectLst/>
              <a:latin typeface="宋体"/>
              <a:cs typeface="Courier New"/>
            </a:endParaRPr>
          </a:p>
        </p:txBody>
      </p:sp>
      <p:grpSp>
        <p:nvGrpSpPr>
          <p:cNvPr id="11" name="组合 10"/>
          <p:cNvGrpSpPr/>
          <p:nvPr/>
        </p:nvGrpSpPr>
        <p:grpSpPr>
          <a:xfrm>
            <a:off x="164" y="323290"/>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5122" name="Picture 2" descr="4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09101" y="1413570"/>
            <a:ext cx="2373014" cy="120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06574" y="2743935"/>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(1)B</a:t>
            </a:r>
            <a:r>
              <a:rPr lang="zh-CN" altLang="zh-CN" sz="2800" kern="100" dirty="0">
                <a:latin typeface="Times New Roman"/>
                <a:ea typeface="华文细黑"/>
                <a:cs typeface="Times New Roman"/>
              </a:rPr>
              <a:t>的原子结构示意图为</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元素位于</a:t>
            </a:r>
            <a:r>
              <a:rPr lang="zh-CN" altLang="zh-CN" sz="2800" kern="100" dirty="0" smtClean="0">
                <a:latin typeface="Times New Roman"/>
                <a:ea typeface="华文细黑"/>
                <a:cs typeface="Times New Roman"/>
              </a:rPr>
              <a:t>元素周期表</a:t>
            </a:r>
            <a:r>
              <a:rPr lang="zh-CN" altLang="zh-CN" sz="2800" kern="100" dirty="0">
                <a:latin typeface="Times New Roman"/>
                <a:ea typeface="华文细黑"/>
                <a:cs typeface="Times New Roman"/>
              </a:rPr>
              <a:t>的第</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周期</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族</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8" name="矩形 17"/>
          <p:cNvSpPr/>
          <p:nvPr/>
        </p:nvSpPr>
        <p:spPr>
          <a:xfrm>
            <a:off x="406574" y="4246353"/>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号元素，原子结构示意图为</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5123" name="Picture 3" descr="X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42695" y="4092812"/>
            <a:ext cx="1222226" cy="1281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43"/>
          <p:cNvPicPr>
            <a:picLocks noChangeAspect="1" noChangeArrowheads="1"/>
          </p:cNvPicPr>
          <p:nvPr/>
        </p:nvPicPr>
        <p:blipFill>
          <a:blip r:embed="rId4">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11030" y="2018209"/>
            <a:ext cx="1222613" cy="12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57536" y="2810183"/>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二</a:t>
            </a:r>
            <a:endParaRPr lang="zh-CN" altLang="en-US" sz="2800" dirty="0"/>
          </a:p>
        </p:txBody>
      </p:sp>
      <p:sp>
        <p:nvSpPr>
          <p:cNvPr id="19" name="矩形 18"/>
          <p:cNvSpPr/>
          <p:nvPr/>
        </p:nvSpPr>
        <p:spPr>
          <a:xfrm>
            <a:off x="889768" y="3485803"/>
            <a:ext cx="803425"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Ⅲ</a:t>
            </a:r>
            <a:r>
              <a:rPr lang="en-US" altLang="zh-CN" sz="2800" kern="100" dirty="0" err="1">
                <a:solidFill>
                  <a:srgbClr val="C00000"/>
                </a:solidFill>
                <a:latin typeface="Times New Roman"/>
                <a:ea typeface="华文细黑"/>
              </a:rPr>
              <a:t>A</a:t>
            </a:r>
            <a:endParaRPr lang="zh-CN" altLang="en-US" sz="2800" dirty="0"/>
          </a:p>
        </p:txBody>
      </p:sp>
    </p:spTree>
    <p:extLst>
      <p:ext uri="{BB962C8B-B14F-4D97-AF65-F5344CB8AC3E}">
        <p14:creationId xmlns:p14="http://schemas.microsoft.com/office/powerpoint/2010/main" val="165061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124"/>
                                        </p:tgtEl>
                                      </p:cBhvr>
                                    </p:animEffect>
                                    <p:set>
                                      <p:cBhvr>
                                        <p:cTn id="18" dur="1" fill="hold">
                                          <p:stCondLst>
                                            <p:cond delay="499"/>
                                          </p:stCondLst>
                                        </p:cTn>
                                        <p:tgtEl>
                                          <p:spTgt spid="512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9"/>
                                        </p:tgtEl>
                                      </p:cBhvr>
                                    </p:animEffect>
                                    <p:set>
                                      <p:cBhvr>
                                        <p:cTn id="24"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5" restart="whenNotActive" fill="hold" evtFilter="cancelBubble" nodeType="interactiveSeq">
                <p:stCondLst>
                  <p:cond evt="onClick" delay="0">
                    <p:tgtEl>
                      <p:spTgt spid="15"/>
                    </p:tgtEl>
                  </p:cond>
                </p:stCondLst>
                <p:endSync evt="end" delay="0">
                  <p:rtn val="all"/>
                </p:endSync>
                <p:childTnLst>
                  <p:par>
                    <p:cTn id="26" fill="hold">
                      <p:stCondLst>
                        <p:cond delay="0"/>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par>
                                <p:cTn id="31" presetID="3" presetClass="entr" presetSubtype="10" fill="hold" nodeType="withEffect">
                                  <p:stCondLst>
                                    <p:cond delay="0"/>
                                  </p:stCondLst>
                                  <p:childTnLst>
                                    <p:set>
                                      <p:cBhvr>
                                        <p:cTn id="32" dur="1" fill="hold">
                                          <p:stCondLst>
                                            <p:cond delay="0"/>
                                          </p:stCondLst>
                                        </p:cTn>
                                        <p:tgtEl>
                                          <p:spTgt spid="5123"/>
                                        </p:tgtEl>
                                        <p:attrNameLst>
                                          <p:attrName>style.visibility</p:attrName>
                                        </p:attrNameLst>
                                      </p:cBhvr>
                                      <p:to>
                                        <p:strVal val="visible"/>
                                      </p:to>
                                    </p:set>
                                    <p:animEffect transition="in" filter="blinds(horizontal)">
                                      <p:cBhvr>
                                        <p:cTn id="33" dur="500"/>
                                        <p:tgtEl>
                                          <p:spTgt spid="512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123"/>
                                        </p:tgtEl>
                                      </p:cBhvr>
                                    </p:animEffect>
                                    <p:set>
                                      <p:cBhvr>
                                        <p:cTn id="41" dur="1" fill="hold">
                                          <p:stCondLst>
                                            <p:cond delay="499"/>
                                          </p:stCondLst>
                                        </p:cTn>
                                        <p:tgtEl>
                                          <p:spTgt spid="512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8" grpId="0"/>
      <p:bldP spid="18" grpId="1"/>
      <p:bldP spid="3" grpId="0"/>
      <p:bldP spid="3" grpId="1"/>
      <p:bldP spid="19" grpId="0"/>
      <p:bldP spid="1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511687"/>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铍的最高价氧化物的水化物是</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化合物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酸性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碱性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两性</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，证明这一结论的有关离子方程式</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矩形 8"/>
          <p:cNvSpPr/>
          <p:nvPr/>
        </p:nvSpPr>
        <p:spPr>
          <a:xfrm>
            <a:off x="406574" y="389606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Be(OH)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Al(OH)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的化学性质相似，但差别在于</a:t>
            </a:r>
            <a:r>
              <a:rPr lang="en-US" altLang="zh-CN" sz="2800" kern="100" dirty="0">
                <a:latin typeface="Times New Roman"/>
                <a:ea typeface="华文细黑"/>
                <a:cs typeface="Courier New"/>
              </a:rPr>
              <a:t>Be</a:t>
            </a:r>
            <a:r>
              <a:rPr lang="zh-CN" altLang="zh-CN" sz="2800" kern="100" dirty="0">
                <a:latin typeface="Times New Roman"/>
                <a:ea typeface="华文细黑"/>
                <a:cs typeface="Times New Roman"/>
              </a:rPr>
              <a:t>的化合价是＋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价。</a:t>
            </a:r>
            <a:endParaRPr lang="zh-CN" altLang="zh-CN" sz="1050" kern="100" dirty="0">
              <a:effectLst/>
              <a:latin typeface="宋体"/>
              <a:cs typeface="Courier New"/>
            </a:endParaRPr>
          </a:p>
        </p:txBody>
      </p:sp>
      <p:sp>
        <p:nvSpPr>
          <p:cNvPr id="3" name="矩形 2"/>
          <p:cNvSpPr/>
          <p:nvPr/>
        </p:nvSpPr>
        <p:spPr>
          <a:xfrm>
            <a:off x="5663158" y="59322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两性</a:t>
            </a:r>
            <a:endParaRPr lang="zh-CN" altLang="en-US" sz="2800" dirty="0"/>
          </a:p>
        </p:txBody>
      </p:sp>
      <p:sp>
        <p:nvSpPr>
          <p:cNvPr id="5" name="矩形 4"/>
          <p:cNvSpPr/>
          <p:nvPr/>
        </p:nvSpPr>
        <p:spPr>
          <a:xfrm>
            <a:off x="7679383" y="1241292"/>
            <a:ext cx="3533690" cy="523220"/>
          </a:xfrm>
          <a:prstGeom prst="rect">
            <a:avLst/>
          </a:prstGeom>
        </p:spPr>
        <p:txBody>
          <a:bodyPr wrap="square">
            <a:spAutoFit/>
          </a:bodyPr>
          <a:lstStyle/>
          <a:p>
            <a:r>
              <a:rPr lang="en-US" altLang="zh-CN" sz="2800" kern="100" dirty="0">
                <a:solidFill>
                  <a:srgbClr val="C00000"/>
                </a:solidFill>
                <a:latin typeface="Times New Roman"/>
                <a:ea typeface="华文细黑"/>
              </a:rPr>
              <a:t>Be(OH)</a:t>
            </a:r>
            <a:r>
              <a:rPr lang="en-US" altLang="zh-CN" sz="2800" kern="100" baseline="-250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2OH</a:t>
            </a:r>
            <a:r>
              <a:rPr lang="zh-CN" altLang="zh-CN" sz="2800" kern="100" baseline="30000" dirty="0">
                <a:solidFill>
                  <a:srgbClr val="C00000"/>
                </a:solidFill>
                <a:latin typeface="Times New Roman"/>
                <a:ea typeface="华文细黑"/>
                <a:cs typeface="Times New Roman"/>
              </a:rPr>
              <a:t>－</a:t>
            </a:r>
            <a:r>
              <a:rPr lang="en-US" altLang="zh-CN" sz="2800" kern="100" spc="-80" dirty="0" smtClean="0">
                <a:solidFill>
                  <a:srgbClr val="C00000"/>
                </a:solidFill>
                <a:latin typeface="Times New Roman"/>
                <a:ea typeface="华文细黑"/>
              </a:rPr>
              <a:t>==</a:t>
            </a:r>
            <a:r>
              <a:rPr lang="en-US" altLang="zh-CN" sz="2800" kern="100" dirty="0" smtClean="0">
                <a:solidFill>
                  <a:srgbClr val="C00000"/>
                </a:solidFill>
                <a:latin typeface="Times New Roman"/>
                <a:ea typeface="华文细黑"/>
              </a:rPr>
              <a:t>=</a:t>
            </a:r>
          </a:p>
        </p:txBody>
      </p:sp>
      <p:sp>
        <p:nvSpPr>
          <p:cNvPr id="17" name="矩形 16"/>
          <p:cNvSpPr/>
          <p:nvPr/>
        </p:nvSpPr>
        <p:spPr>
          <a:xfrm>
            <a:off x="1414686" y="1894583"/>
            <a:ext cx="7233815" cy="523220"/>
          </a:xfrm>
          <a:prstGeom prst="rect">
            <a:avLst/>
          </a:prstGeom>
        </p:spPr>
        <p:txBody>
          <a:bodyPr wrap="square">
            <a:spAutoFit/>
          </a:bodyPr>
          <a:lstStyle/>
          <a:p>
            <a:pPr lvl="0"/>
            <a:r>
              <a:rPr lang="zh-CN" altLang="zh-CN" sz="2800" kern="100" dirty="0" smtClean="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2H</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Be(OH)</a:t>
            </a:r>
            <a:r>
              <a:rPr lang="en-US" altLang="zh-CN" sz="2800" kern="100" baseline="-250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2H</a:t>
            </a:r>
            <a:r>
              <a:rPr lang="zh-CN" altLang="zh-CN" sz="2800" kern="100" baseline="30000" dirty="0">
                <a:solidFill>
                  <a:srgbClr val="C00000"/>
                </a:solidFill>
                <a:latin typeface="Times New Roman"/>
                <a:ea typeface="华文细黑"/>
                <a:cs typeface="Times New Roman"/>
              </a:rPr>
              <a:t>＋</a:t>
            </a:r>
            <a:r>
              <a:rPr lang="en-US" altLang="zh-CN" sz="2800" kern="100" spc="-80" dirty="0">
                <a:solidFill>
                  <a:srgbClr val="C00000"/>
                </a:solidFill>
                <a:latin typeface="Times New Roman"/>
                <a:ea typeface="华文细黑"/>
              </a:rPr>
              <a:t>==</a:t>
            </a:r>
            <a:r>
              <a:rPr lang="en-US" altLang="zh-CN" sz="2800" kern="100" dirty="0">
                <a:solidFill>
                  <a:srgbClr val="C00000"/>
                </a:solidFill>
                <a:latin typeface="Times New Roman"/>
                <a:ea typeface="华文细黑"/>
              </a:rPr>
              <a:t>=Be</a:t>
            </a:r>
            <a:r>
              <a:rPr lang="en-US" altLang="zh-CN" sz="2800" kern="100" baseline="30000" dirty="0">
                <a:solidFill>
                  <a:srgbClr val="C00000"/>
                </a:solidFill>
                <a:latin typeface="Times New Roman"/>
                <a:ea typeface="华文细黑"/>
              </a:rPr>
              <a:t>2</a:t>
            </a:r>
            <a:r>
              <a:rPr lang="zh-CN" altLang="zh-CN" sz="2800" kern="100" baseline="300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rPr>
              <a:t>2H</a:t>
            </a:r>
            <a:r>
              <a:rPr lang="en-US" altLang="zh-CN" sz="2800" kern="100" baseline="-25000" dirty="0" smtClean="0">
                <a:solidFill>
                  <a:srgbClr val="C00000"/>
                </a:solidFill>
                <a:latin typeface="Times New Roman"/>
                <a:ea typeface="华文细黑"/>
              </a:rPr>
              <a:t>2</a:t>
            </a:r>
            <a:r>
              <a:rPr lang="en-US" altLang="zh-CN" sz="2800" kern="100" dirty="0" smtClean="0">
                <a:solidFill>
                  <a:srgbClr val="C00000"/>
                </a:solidFill>
                <a:latin typeface="Times New Roman"/>
                <a:ea typeface="华文细黑"/>
              </a:rPr>
              <a:t>O</a:t>
            </a:r>
          </a:p>
        </p:txBody>
      </p:sp>
      <p:graphicFrame>
        <p:nvGraphicFramePr>
          <p:cNvPr id="6" name="对象 5"/>
          <p:cNvGraphicFramePr>
            <a:graphicFrameLocks noChangeAspect="1"/>
          </p:cNvGraphicFramePr>
          <p:nvPr>
            <p:extLst>
              <p:ext uri="{D42A27DB-BD31-4B8C-83A1-F6EECF244321}">
                <p14:modId xmlns:p14="http://schemas.microsoft.com/office/powerpoint/2010/main" val="2035786339"/>
              </p:ext>
            </p:extLst>
          </p:nvPr>
        </p:nvGraphicFramePr>
        <p:xfrm>
          <a:off x="550590" y="1870314"/>
          <a:ext cx="1401762" cy="781050"/>
        </p:xfrm>
        <a:graphic>
          <a:graphicData uri="http://schemas.openxmlformats.org/presentationml/2006/ole">
            <mc:AlternateContent xmlns:mc="http://schemas.openxmlformats.org/markup-compatibility/2006">
              <mc:Choice xmlns:v="urn:schemas-microsoft-com:vml" Requires="v">
                <p:oleObj spid="_x0000_s8201" name="文档" r:id="rId4" imgW="1401875" imgH="780664" progId="Word.Document.12">
                  <p:embed/>
                </p:oleObj>
              </mc:Choice>
              <mc:Fallback>
                <p:oleObj name="文档" r:id="rId4" imgW="1401875" imgH="780664" progId="Word.Document.12">
                  <p:embed/>
                  <p:pic>
                    <p:nvPicPr>
                      <p:cNvPr id="0" name=""/>
                      <p:cNvPicPr/>
                      <p:nvPr/>
                    </p:nvPicPr>
                    <p:blipFill>
                      <a:blip r:embed="rId5"/>
                      <a:stretch>
                        <a:fillRect/>
                      </a:stretch>
                    </p:blipFill>
                    <p:spPr>
                      <a:xfrm>
                        <a:off x="550590" y="1870314"/>
                        <a:ext cx="1401762" cy="781050"/>
                      </a:xfrm>
                      <a:prstGeom prst="rect">
                        <a:avLst/>
                      </a:prstGeom>
                    </p:spPr>
                  </p:pic>
                </p:oleObj>
              </mc:Fallback>
            </mc:AlternateContent>
          </a:graphicData>
        </a:graphic>
      </p:graphicFrame>
      <p:pic>
        <p:nvPicPr>
          <p:cNvPr id="18" name="Picture 2" descr="4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0687" y="2620967"/>
            <a:ext cx="2373014" cy="120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4832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1" restart="whenNotActive" fill="hold" evtFilter="cancelBubble" nodeType="interactiveSeq">
                <p:stCondLst>
                  <p:cond evt="onClick" delay="0">
                    <p:tgtEl>
                      <p:spTgt spid="15"/>
                    </p:tgtEl>
                  </p:cond>
                </p:stCondLst>
                <p:endSync evt="end" delay="0">
                  <p:rtn val="all"/>
                </p:endSync>
                <p:childTnLst>
                  <p:par>
                    <p:cTn id="32" fill="hold">
                      <p:stCondLst>
                        <p:cond delay="0"/>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p:bldP spid="9" grpId="1"/>
      <p:bldP spid="3" grpId="0"/>
      <p:bldP spid="3" grpId="1"/>
      <p:bldP spid="5" grpId="0"/>
      <p:bldP spid="5" grpId="1"/>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405458"/>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根据周期律知识，硼酸酸性比碳酸</a:t>
            </a:r>
            <a:r>
              <a:rPr lang="en-US" altLang="zh-CN" sz="2800" kern="100" dirty="0" smtClean="0">
                <a:latin typeface="Times New Roman"/>
                <a:ea typeface="华文细黑"/>
                <a:cs typeface="Courier New"/>
              </a:rPr>
              <a:t>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理由</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4" name="矩形 3"/>
          <p:cNvSpPr/>
          <p:nvPr/>
        </p:nvSpPr>
        <p:spPr>
          <a:xfrm>
            <a:off x="6324505" y="501735"/>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弱</a:t>
            </a:r>
            <a:endParaRPr lang="zh-CN" altLang="en-US" sz="2800" dirty="0"/>
          </a:p>
        </p:txBody>
      </p:sp>
      <p:sp>
        <p:nvSpPr>
          <p:cNvPr id="6" name="矩形 5"/>
          <p:cNvSpPr/>
          <p:nvPr/>
        </p:nvSpPr>
        <p:spPr>
          <a:xfrm>
            <a:off x="8141969" y="496516"/>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硼的非金属性比碳弱</a:t>
            </a:r>
            <a:endParaRPr lang="zh-CN" altLang="en-US" sz="2800" dirty="0"/>
          </a:p>
        </p:txBody>
      </p:sp>
      <p:pic>
        <p:nvPicPr>
          <p:cNvPr id="11" name="Picture 2" descr="4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0687" y="1197546"/>
            <a:ext cx="2373014" cy="120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406574" y="2493690"/>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比</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的非金属性弱。</a:t>
            </a:r>
            <a:endParaRPr lang="zh-CN" altLang="zh-CN" sz="1050" kern="100" dirty="0">
              <a:effectLst/>
              <a:latin typeface="宋体"/>
              <a:cs typeface="Courier New"/>
            </a:endParaRPr>
          </a:p>
        </p:txBody>
      </p:sp>
      <p:sp>
        <p:nvSpPr>
          <p:cNvPr id="13" name="矩形 12"/>
          <p:cNvSpPr/>
          <p:nvPr/>
        </p:nvSpPr>
        <p:spPr>
          <a:xfrm>
            <a:off x="406574" y="3285778"/>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根据</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在空气中的燃烧情况，</a:t>
            </a:r>
            <a:r>
              <a:rPr lang="en-US" altLang="zh-CN" sz="2800" kern="100" dirty="0">
                <a:latin typeface="Times New Roman"/>
                <a:ea typeface="华文细黑"/>
                <a:cs typeface="Courier New"/>
              </a:rPr>
              <a:t>Li</a:t>
            </a:r>
            <a:r>
              <a:rPr lang="zh-CN" altLang="zh-CN" sz="2800" kern="100" dirty="0">
                <a:latin typeface="Times New Roman"/>
                <a:ea typeface="华文细黑"/>
                <a:cs typeface="Times New Roman"/>
              </a:rPr>
              <a:t>在空气中燃烧生成产物为</a:t>
            </a:r>
            <a:r>
              <a:rPr lang="en-US" altLang="zh-CN" sz="2800" kern="100" dirty="0" smtClean="0">
                <a:latin typeface="Times New Roman"/>
                <a:ea typeface="华文细黑"/>
                <a:cs typeface="Courier New"/>
              </a:rPr>
              <a:t>___________(</a:t>
            </a:r>
            <a:r>
              <a:rPr lang="zh-CN" altLang="zh-CN" sz="2800" kern="100" dirty="0">
                <a:latin typeface="Times New Roman"/>
                <a:ea typeface="华文细黑"/>
                <a:cs typeface="Times New Roman"/>
              </a:rPr>
              <a:t>用化学式表示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8" name="矩形 7"/>
          <p:cNvSpPr/>
          <p:nvPr/>
        </p:nvSpPr>
        <p:spPr>
          <a:xfrm>
            <a:off x="550590" y="4005858"/>
            <a:ext cx="1941557" cy="523220"/>
          </a:xfrm>
          <a:prstGeom prst="rect">
            <a:avLst/>
          </a:prstGeom>
        </p:spPr>
        <p:txBody>
          <a:bodyPr wrap="none">
            <a:spAutoFit/>
          </a:bodyPr>
          <a:lstStyle/>
          <a:p>
            <a:r>
              <a:rPr lang="en-US" altLang="zh-CN" sz="2800" kern="100" dirty="0">
                <a:solidFill>
                  <a:srgbClr val="C00000"/>
                </a:solidFill>
                <a:latin typeface="Times New Roman"/>
                <a:ea typeface="华文细黑"/>
              </a:rPr>
              <a:t>Li</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Li</a:t>
            </a:r>
            <a:r>
              <a:rPr lang="en-US" altLang="zh-CN" sz="2800" kern="100" baseline="-25000" dirty="0">
                <a:solidFill>
                  <a:srgbClr val="C00000"/>
                </a:solidFill>
                <a:latin typeface="Times New Roman"/>
                <a:ea typeface="华文细黑"/>
              </a:rPr>
              <a:t>3</a:t>
            </a:r>
            <a:r>
              <a:rPr lang="en-US" altLang="zh-CN" sz="2800" kern="100" dirty="0">
                <a:solidFill>
                  <a:srgbClr val="C00000"/>
                </a:solidFill>
                <a:latin typeface="Times New Roman"/>
                <a:ea typeface="华文细黑"/>
              </a:rPr>
              <a:t>N</a:t>
            </a:r>
            <a:endParaRPr lang="zh-CN" altLang="en-US" sz="2800" dirty="0"/>
          </a:p>
        </p:txBody>
      </p:sp>
      <p:sp>
        <p:nvSpPr>
          <p:cNvPr id="16" name="矩形 15"/>
          <p:cNvSpPr/>
          <p:nvPr/>
        </p:nvSpPr>
        <p:spPr>
          <a:xfrm>
            <a:off x="406574" y="465393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在空气中与</a:t>
            </a:r>
            <a:r>
              <a:rPr lang="en-US" altLang="zh-CN" sz="2800" kern="100" dirty="0">
                <a:latin typeface="Times New Roman"/>
                <a:ea typeface="华文细黑"/>
                <a:cs typeface="Courier New"/>
              </a:rPr>
              <a:t>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反应得</a:t>
            </a:r>
            <a:r>
              <a:rPr lang="en-US" altLang="zh-CN" sz="2800" kern="100" dirty="0" err="1">
                <a:latin typeface="Times New Roman"/>
                <a:ea typeface="华文细黑"/>
                <a:cs typeface="Courier New"/>
              </a:rPr>
              <a:t>MgO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en-US" altLang="zh-CN" sz="2800" kern="100" baseline="-25000" dirty="0">
                <a:latin typeface="Times New Roman"/>
                <a:ea typeface="华文细黑"/>
                <a:cs typeface="Courier New"/>
              </a:rPr>
              <a:t>3</a:t>
            </a:r>
            <a:r>
              <a:rPr lang="en-US" altLang="zh-CN" sz="2800"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，将</a:t>
            </a:r>
            <a:r>
              <a:rPr lang="en-US" altLang="zh-CN" sz="2800" kern="100" dirty="0">
                <a:latin typeface="Times New Roman"/>
                <a:ea typeface="华文细黑"/>
                <a:cs typeface="Courier New"/>
              </a:rPr>
              <a:t>Li</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类比得答案。</a:t>
            </a:r>
            <a:endParaRPr lang="zh-CN" altLang="zh-CN" sz="1050" kern="100" dirty="0">
              <a:effectLst/>
              <a:latin typeface="宋体"/>
              <a:cs typeface="Courier New"/>
            </a:endParaRPr>
          </a:p>
        </p:txBody>
      </p:sp>
    </p:spTree>
    <p:extLst>
      <p:ext uri="{BB962C8B-B14F-4D97-AF65-F5344CB8AC3E}">
        <p14:creationId xmlns:p14="http://schemas.microsoft.com/office/powerpoint/2010/main" val="2158828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7" restart="whenNotActive" fill="hold" evtFilter="cancelBubble" nodeType="interactiveSeq">
                <p:stCondLst>
                  <p:cond evt="onClick" delay="0">
                    <p:tgtEl>
                      <p:spTgt spid="15"/>
                    </p:tgtEl>
                  </p:cond>
                </p:stCondLst>
                <p:endSync evt="end" delay="0">
                  <p:rtn val="all"/>
                </p:endSync>
                <p:childTnLst>
                  <p:par>
                    <p:cTn id="28" fill="hold">
                      <p:stCondLst>
                        <p:cond delay="0"/>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p:bldP spid="4" grpId="1"/>
      <p:bldP spid="6" grpId="0"/>
      <p:bldP spid="6" grpId="1"/>
      <p:bldP spid="12" grpId="0"/>
      <p:bldP spid="12" grpId="1"/>
      <p:bldP spid="8" grpId="0"/>
      <p:bldP spid="8" grpId="1"/>
      <p:bldP spid="16" grpId="0"/>
      <p:bldP spid="1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04710" y="1200649"/>
            <a:ext cx="10863104" cy="466789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903408" y="1125538"/>
            <a:ext cx="10520390" cy="4675639"/>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能说出元素电负性的关系。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能应用元素的电负性说明元素的某些性质，了解电负性的周期性变化。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理解元素的第一电离能、元素的电负性、元素金属性、非金属性之间的关系。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了解元素的对角线规则。</a:t>
            </a:r>
            <a:endParaRPr lang="zh-CN" altLang="zh-CN" sz="1050" kern="100" dirty="0">
              <a:effectLst/>
              <a:latin typeface="宋体"/>
              <a:cs typeface="Courier New"/>
            </a:endParaRPr>
          </a:p>
        </p:txBody>
      </p:sp>
    </p:spTree>
    <p:extLst>
      <p:ext uri="{BB962C8B-B14F-4D97-AF65-F5344CB8AC3E}">
        <p14:creationId xmlns:p14="http://schemas.microsoft.com/office/powerpoint/2010/main" val="2983826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9" name="TextBox 8"/>
            <p:cNvSpPr txBox="1"/>
            <p:nvPr userDrawn="1"/>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406574" y="837506"/>
            <a:ext cx="11161240" cy="68862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原子结构与元素的性质</a:t>
            </a:r>
          </a:p>
        </p:txBody>
      </p:sp>
      <p:pic>
        <p:nvPicPr>
          <p:cNvPr id="7170" name="Picture 2" descr="3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35843" y="1629594"/>
            <a:ext cx="7102703" cy="450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409133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val="91428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261442"/>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元素的性质呈现周期性变化的根本原因是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原子半径呈周期性变化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元素的化合价呈周期性变化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元素的电负性呈周期性变化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元素原子的核外电子排布呈周期性变化</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334566" y="278172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538534"/>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元素的性质如原子半径、化合价、电负性、第一电离能、金属性、非金属性等呈周期性变化都是由元素原子核外电子排布呈周期性变化决定的。</a:t>
            </a:r>
            <a:endParaRPr lang="zh-CN" altLang="zh-CN" sz="1050" kern="100" dirty="0">
              <a:effectLst/>
              <a:latin typeface="宋体"/>
              <a:cs typeface="Courier New"/>
            </a:endParaRPr>
          </a:p>
        </p:txBody>
      </p:sp>
    </p:spTree>
    <p:extLst>
      <p:ext uri="{BB962C8B-B14F-4D97-AF65-F5344CB8AC3E}">
        <p14:creationId xmlns:p14="http://schemas.microsoft.com/office/powerpoint/2010/main" val="189321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732935"/>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下列依据不能用来比较元素的非金属性强弱的是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元素最高价氧化物对应的水化物的酸性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B.1 </a:t>
            </a:r>
            <a:r>
              <a:rPr lang="en-US" altLang="zh-CN" sz="2800" kern="100" dirty="0" err="1">
                <a:latin typeface="Times New Roman"/>
                <a:ea typeface="华文细黑"/>
                <a:cs typeface="Courier New"/>
              </a:rPr>
              <a:t>mol</a:t>
            </a:r>
            <a:r>
              <a:rPr lang="zh-CN" altLang="zh-CN" sz="2800" kern="100" dirty="0">
                <a:latin typeface="Times New Roman"/>
                <a:ea typeface="华文细黑"/>
                <a:cs typeface="Times New Roman"/>
              </a:rPr>
              <a:t>单质在发生反应时得电子数的多少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元素气态氢化物的稳定性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元素电负性的大小</a:t>
            </a:r>
            <a:endParaRPr lang="zh-CN" altLang="zh-CN" sz="1050" kern="100" dirty="0">
              <a:effectLst/>
              <a:latin typeface="宋体"/>
              <a:cs typeface="Courier New"/>
            </a:endParaRPr>
          </a:p>
        </p:txBody>
      </p:sp>
      <p:sp>
        <p:nvSpPr>
          <p:cNvPr id="35" name="TextBox 34"/>
          <p:cNvSpPr txBox="1"/>
          <p:nvPr/>
        </p:nvSpPr>
        <p:spPr>
          <a:xfrm>
            <a:off x="334566" y="198963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val="334075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173435"/>
            <a:ext cx="11161240" cy="3170587"/>
          </a:xfrm>
          <a:prstGeom prst="rect">
            <a:avLst/>
          </a:prstGeom>
        </p:spPr>
        <p:txBody>
          <a:bodyPr wrap="square" lIns="121898" tIns="60948" rIns="121898" bIns="60948">
            <a:spAutoFit/>
          </a:bodyPr>
          <a:lstStyle/>
          <a:p>
            <a:pPr algn="just">
              <a:lnSpc>
                <a:spcPct val="145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由电子排布式可知：</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。第一电离能为</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，原子半径</a:t>
            </a:r>
            <a:r>
              <a:rPr lang="zh-CN" altLang="zh-CN" sz="2800" kern="100" dirty="0">
                <a:latin typeface="Times New Roman"/>
                <a:ea typeface="华文细黑"/>
                <a:cs typeface="Times New Roman"/>
              </a:rPr>
              <a:t>应是</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最大，</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最小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不正确，电负性：</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最大，</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最小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5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不正确，</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无正价，最高正价：</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矩形 11"/>
          <p:cNvSpPr/>
          <p:nvPr/>
        </p:nvSpPr>
        <p:spPr>
          <a:xfrm>
            <a:off x="406574" y="88851"/>
            <a:ext cx="11161240" cy="3170587"/>
          </a:xfrm>
          <a:prstGeom prst="rect">
            <a:avLst/>
          </a:prstGeom>
        </p:spPr>
        <p:txBody>
          <a:bodyPr wrap="square" lIns="121898" tIns="60948" rIns="121898" bIns="60948">
            <a:spAutoFit/>
          </a:bodyPr>
          <a:lstStyle/>
          <a:p>
            <a:pPr algn="just">
              <a:lnSpc>
                <a:spcPct val="145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下列四种元素的基态原子的电子排布式如下：</a:t>
            </a:r>
            <a:endParaRPr lang="zh-CN" altLang="zh-CN" sz="1050" kern="100" dirty="0">
              <a:latin typeface="宋体"/>
              <a:cs typeface="Courier New"/>
            </a:endParaRPr>
          </a:p>
          <a:p>
            <a:pPr algn="just">
              <a:lnSpc>
                <a:spcPct val="145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4</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5</a:t>
            </a:r>
            <a:endParaRPr lang="zh-CN" altLang="zh-CN" sz="1050" kern="100" dirty="0">
              <a:latin typeface="宋体"/>
              <a:cs typeface="Courier New"/>
            </a:endParaRPr>
          </a:p>
          <a:p>
            <a:pPr algn="just">
              <a:lnSpc>
                <a:spcPct val="145000"/>
              </a:lnSpc>
              <a:spcAft>
                <a:spcPts val="0"/>
              </a:spcAft>
            </a:pPr>
            <a:r>
              <a:rPr lang="zh-CN" altLang="zh-CN" sz="2800" kern="100" dirty="0">
                <a:latin typeface="Times New Roman"/>
                <a:ea typeface="华文细黑"/>
                <a:cs typeface="Times New Roman"/>
              </a:rPr>
              <a:t>则下列有关的比较中正确的是</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第一电离能：</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smtClean="0">
                <a:latin typeface="宋体"/>
                <a:ea typeface="华文细黑"/>
                <a:cs typeface="Times New Roman"/>
              </a:rPr>
              <a:t>①	   </a:t>
            </a:r>
            <a:r>
              <a:rPr lang="en-US" altLang="zh-CN" sz="2800" kern="100" dirty="0" smtClean="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原子半径：</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①</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电负性：</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smtClean="0">
                <a:latin typeface="宋体"/>
                <a:ea typeface="华文细黑"/>
                <a:cs typeface="Times New Roman"/>
              </a:rPr>
              <a:t>①	   </a:t>
            </a: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最高正化合价：</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&gt;</a:t>
            </a:r>
            <a:r>
              <a:rPr lang="en-US" altLang="zh-CN" sz="2800" kern="100" dirty="0">
                <a:latin typeface="宋体"/>
                <a:ea typeface="华文细黑"/>
                <a:cs typeface="Times New Roman"/>
              </a:rPr>
              <a:t>①</a:t>
            </a:r>
            <a:endParaRPr lang="zh-CN" altLang="zh-CN" sz="1050" kern="100" dirty="0">
              <a:effectLst/>
              <a:latin typeface="宋体"/>
              <a:cs typeface="Courier New"/>
            </a:endParaRPr>
          </a:p>
        </p:txBody>
      </p:sp>
      <p:sp>
        <p:nvSpPr>
          <p:cNvPr id="35" name="TextBox 34"/>
          <p:cNvSpPr txBox="1"/>
          <p:nvPr/>
        </p:nvSpPr>
        <p:spPr>
          <a:xfrm>
            <a:off x="334566" y="1999159"/>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2695546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blinds(horizontal)">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blinds(horizontal)">
                                      <p:cBhvr>
                                        <p:cTn id="33" dur="500"/>
                                        <p:tgtEl>
                                          <p:spTgt spid="11">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1">
                                            <p:txEl>
                                              <p:pRg st="0" end="0"/>
                                            </p:txEl>
                                          </p:spTgt>
                                        </p:tgtEl>
                                      </p:cBhvr>
                                    </p:animEffect>
                                    <p:set>
                                      <p:cBhvr>
                                        <p:cTn id="38" dur="1" fill="hold">
                                          <p:stCondLst>
                                            <p:cond delay="499"/>
                                          </p:stCondLst>
                                        </p:cTn>
                                        <p:tgtEl>
                                          <p:spTgt spid="11">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1">
                                            <p:txEl>
                                              <p:pRg st="1" end="1"/>
                                            </p:txEl>
                                          </p:spTgt>
                                        </p:tgtEl>
                                      </p:cBhvr>
                                    </p:animEffect>
                                    <p:set>
                                      <p:cBhvr>
                                        <p:cTn id="41" dur="1" fill="hold">
                                          <p:stCondLst>
                                            <p:cond delay="499"/>
                                          </p:stCondLst>
                                        </p:cTn>
                                        <p:tgtEl>
                                          <p:spTgt spid="11">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1">
                                            <p:txEl>
                                              <p:pRg st="2" end="2"/>
                                            </p:txEl>
                                          </p:spTgt>
                                        </p:tgtEl>
                                      </p:cBhvr>
                                    </p:animEffect>
                                    <p:set>
                                      <p:cBhvr>
                                        <p:cTn id="44" dur="1" fill="hold">
                                          <p:stCondLst>
                                            <p:cond delay="499"/>
                                          </p:stCondLst>
                                        </p:cTn>
                                        <p:tgtEl>
                                          <p:spTgt spid="11">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11">
                                            <p:txEl>
                                              <p:pRg st="3" end="3"/>
                                            </p:txEl>
                                          </p:spTgt>
                                        </p:tgtEl>
                                      </p:cBhvr>
                                    </p:animEffect>
                                    <p:set>
                                      <p:cBhvr>
                                        <p:cTn id="47" dur="1" fill="hold">
                                          <p:stCondLst>
                                            <p:cond delay="499"/>
                                          </p:stCondLst>
                                        </p:cTn>
                                        <p:tgtEl>
                                          <p:spTgt spid="11">
                                            <p:txEl>
                                              <p:pRg st="3" end="3"/>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1" grpId="0" build="allAtOnce"/>
      <p:bldP spid="35" grpId="0"/>
      <p:bldP spid="3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1865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镁、锂在元素周期表中具有特殊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对角线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关系，它们的性质相似。下列有关锂的性质的叙述，不正确的是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A.Li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能溶于水</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B.LiOH</a:t>
            </a:r>
            <a:r>
              <a:rPr lang="zh-CN" altLang="zh-CN" sz="2800" kern="100" dirty="0">
                <a:latin typeface="Times New Roman"/>
                <a:ea typeface="华文细黑"/>
                <a:cs typeface="Times New Roman"/>
              </a:rPr>
              <a:t>是易溶于水、受热不分解的强碱</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C.Li</a:t>
            </a:r>
            <a:r>
              <a:rPr lang="zh-CN" altLang="zh-CN" sz="2800" kern="100" dirty="0">
                <a:latin typeface="Times New Roman"/>
                <a:ea typeface="华文细黑"/>
                <a:cs typeface="Times New Roman"/>
              </a:rPr>
              <a:t>遇浓硫酸不产生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钝化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D.Li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受热分解，生成</a:t>
            </a:r>
            <a:r>
              <a:rPr lang="en-US" altLang="zh-CN" sz="2800" kern="100" dirty="0">
                <a:latin typeface="Times New Roman"/>
                <a:ea typeface="华文细黑"/>
                <a:cs typeface="Courier New"/>
              </a:rPr>
              <a:t>Li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endParaRPr lang="zh-CN" altLang="zh-CN" sz="1050" kern="100" dirty="0">
              <a:effectLst/>
              <a:latin typeface="宋体"/>
              <a:cs typeface="Courier New"/>
            </a:endParaRPr>
          </a:p>
        </p:txBody>
      </p:sp>
      <p:sp>
        <p:nvSpPr>
          <p:cNvPr id="35" name="TextBox 34"/>
          <p:cNvSpPr txBox="1"/>
          <p:nvPr/>
        </p:nvSpPr>
        <p:spPr>
          <a:xfrm>
            <a:off x="298562" y="239086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3996930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549474"/>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运用对角线规则，可由</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及其化合物的性质推测</a:t>
            </a:r>
            <a:r>
              <a:rPr lang="en-US" altLang="zh-CN" sz="2800" kern="100" dirty="0">
                <a:latin typeface="Times New Roman"/>
                <a:ea typeface="华文细黑"/>
                <a:cs typeface="Courier New"/>
              </a:rPr>
              <a:t>Li</a:t>
            </a:r>
            <a:r>
              <a:rPr lang="zh-CN" altLang="zh-CN" sz="2800" kern="100" dirty="0">
                <a:latin typeface="Times New Roman"/>
                <a:ea typeface="华文细黑"/>
                <a:cs typeface="Times New Roman"/>
              </a:rPr>
              <a:t>及其相应化合物的性质。根据</a:t>
            </a:r>
            <a:r>
              <a:rPr lang="en-US" altLang="zh-CN" sz="2800" kern="100" dirty="0">
                <a:latin typeface="Times New Roman"/>
                <a:ea typeface="华文细黑"/>
                <a:cs typeface="Courier New"/>
              </a:rPr>
              <a:t>MgSO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易溶于水，</a:t>
            </a:r>
            <a:r>
              <a:rPr lang="en-US" altLang="zh-CN" sz="2800" kern="100" dirty="0">
                <a:latin typeface="Times New Roman"/>
                <a:ea typeface="华文细黑"/>
                <a:cs typeface="Courier New"/>
              </a:rPr>
              <a:t>Mg(OH)</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是一种难溶于水、易分解的中强碱，</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在浓</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中不会发生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钝化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MgCO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受热易分解为</a:t>
            </a:r>
            <a:r>
              <a:rPr lang="en-US" altLang="zh-CN" sz="2800" kern="100" dirty="0" err="1">
                <a:latin typeface="Times New Roman"/>
                <a:ea typeface="华文细黑"/>
                <a:cs typeface="Courier New"/>
              </a:rPr>
              <a:t>MgO</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等性质，推测出</a:t>
            </a:r>
            <a:r>
              <a:rPr lang="en-US" altLang="zh-CN" sz="2800" kern="100" dirty="0">
                <a:latin typeface="Times New Roman"/>
                <a:ea typeface="华文细黑"/>
                <a:cs typeface="Courier New"/>
              </a:rPr>
              <a:t>Li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易溶于水，</a:t>
            </a:r>
            <a:r>
              <a:rPr lang="en-US" altLang="zh-CN" sz="2800" kern="100" dirty="0" err="1">
                <a:latin typeface="Times New Roman"/>
                <a:ea typeface="华文细黑"/>
                <a:cs typeface="Courier New"/>
              </a:rPr>
              <a:t>LiOH</a:t>
            </a:r>
            <a:r>
              <a:rPr lang="zh-CN" altLang="zh-CN" sz="2800" kern="100" dirty="0">
                <a:latin typeface="Times New Roman"/>
                <a:ea typeface="华文细黑"/>
                <a:cs typeface="Times New Roman"/>
              </a:rPr>
              <a:t>是一种难溶于水、易分解的中强碱，</a:t>
            </a:r>
            <a:r>
              <a:rPr lang="en-US" altLang="zh-CN" sz="2800" kern="100" dirty="0">
                <a:latin typeface="Times New Roman"/>
                <a:ea typeface="华文细黑"/>
                <a:cs typeface="Courier New"/>
              </a:rPr>
              <a:t>Li</a:t>
            </a:r>
            <a:r>
              <a:rPr lang="zh-CN" altLang="zh-CN" sz="2800" kern="100" dirty="0">
                <a:latin typeface="Times New Roman"/>
                <a:ea typeface="华文细黑"/>
                <a:cs typeface="Times New Roman"/>
              </a:rPr>
              <a:t>在浓</a:t>
            </a:r>
            <a:r>
              <a:rPr lang="en-US" altLang="zh-CN" sz="2800" kern="100" dirty="0">
                <a:latin typeface="Times New Roman"/>
                <a:ea typeface="华文细黑"/>
                <a:cs typeface="Courier New"/>
              </a:rPr>
              <a:t>H</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SO</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中不会发生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钝化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Li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受热易分解为</a:t>
            </a:r>
            <a:r>
              <a:rPr lang="en-US" altLang="zh-CN" sz="2800" kern="100" dirty="0">
                <a:latin typeface="Times New Roman"/>
                <a:ea typeface="华文细黑"/>
                <a:cs typeface="Courier New"/>
              </a:rPr>
              <a:t>Li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CO</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等。</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843775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261442"/>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五种元素，它们的核电荷数依次增大，且都小于</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。其中</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是金属元素；</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属于同一族，它们原子的最外层电子排布式为</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也属于同一族，它们原子最外层的</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能级电子数是</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能级电子数的两倍，</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原子最外层电子数等于</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原子最外层电子数的一半。</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五种元素的电负性分别为</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0.8</a:t>
            </a:r>
            <a:r>
              <a:rPr lang="zh-CN" altLang="zh-CN" sz="2800" kern="100" dirty="0">
                <a:latin typeface="Times New Roman"/>
                <a:ea typeface="华文细黑"/>
                <a:cs typeface="Times New Roman"/>
              </a:rPr>
              <a:t>，请回答下列问题：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a:t>
            </a:r>
            <a:r>
              <a:rPr lang="zh-CN" altLang="zh-CN" sz="2800" kern="100" dirty="0">
                <a:latin typeface="Times New Roman"/>
                <a:ea typeface="华文细黑"/>
                <a:cs typeface="Times New Roman"/>
              </a:rPr>
              <a:t>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是</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是</a:t>
            </a:r>
            <a:r>
              <a:rPr lang="en-US" altLang="zh-CN" sz="2800" kern="100" dirty="0" smtClean="0">
                <a:latin typeface="Times New Roman"/>
                <a:ea typeface="华文细黑"/>
                <a:cs typeface="Courier New"/>
              </a:rPr>
              <a:t>____ (</a:t>
            </a:r>
            <a:r>
              <a:rPr lang="zh-CN" altLang="zh-CN" sz="2800" kern="100" dirty="0">
                <a:latin typeface="Times New Roman"/>
                <a:ea typeface="华文细黑"/>
                <a:cs typeface="Times New Roman"/>
              </a:rPr>
              <a:t>用化学符号填空，下同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 name="矩形 2"/>
          <p:cNvSpPr/>
          <p:nvPr/>
        </p:nvSpPr>
        <p:spPr>
          <a:xfrm>
            <a:off x="1630710" y="4228381"/>
            <a:ext cx="444352" cy="523220"/>
          </a:xfrm>
          <a:prstGeom prst="rect">
            <a:avLst/>
          </a:prstGeom>
        </p:spPr>
        <p:txBody>
          <a:bodyPr wrap="none">
            <a:spAutoFit/>
          </a:bodyPr>
          <a:lstStyle/>
          <a:p>
            <a:r>
              <a:rPr lang="en-US" altLang="zh-CN" sz="2800" kern="100" dirty="0">
                <a:solidFill>
                  <a:srgbClr val="C00000"/>
                </a:solidFill>
                <a:latin typeface="Times New Roman"/>
                <a:ea typeface="华文细黑"/>
              </a:rPr>
              <a:t>H</a:t>
            </a:r>
            <a:endParaRPr lang="zh-CN" altLang="en-US" sz="2800" dirty="0"/>
          </a:p>
        </p:txBody>
      </p:sp>
      <p:sp>
        <p:nvSpPr>
          <p:cNvPr id="14" name="矩形 13"/>
          <p:cNvSpPr/>
          <p:nvPr/>
        </p:nvSpPr>
        <p:spPr>
          <a:xfrm>
            <a:off x="3130574" y="4228381"/>
            <a:ext cx="444352" cy="523220"/>
          </a:xfrm>
          <a:prstGeom prst="rect">
            <a:avLst/>
          </a:prstGeom>
        </p:spPr>
        <p:txBody>
          <a:bodyPr wrap="none">
            <a:spAutoFit/>
          </a:bodyPr>
          <a:lstStyle/>
          <a:p>
            <a:r>
              <a:rPr lang="en-US" altLang="zh-CN" sz="2800" kern="100" dirty="0">
                <a:solidFill>
                  <a:srgbClr val="C00000"/>
                </a:solidFill>
                <a:latin typeface="Times New Roman"/>
                <a:ea typeface="华文细黑"/>
              </a:rPr>
              <a:t>O</a:t>
            </a:r>
            <a:endParaRPr lang="zh-CN" altLang="en-US" sz="2800" kern="100" dirty="0">
              <a:solidFill>
                <a:srgbClr val="C00000"/>
              </a:solidFill>
              <a:latin typeface="Times New Roman"/>
              <a:ea typeface="华文细黑"/>
            </a:endParaRPr>
          </a:p>
        </p:txBody>
      </p:sp>
      <p:sp>
        <p:nvSpPr>
          <p:cNvPr id="15" name="矩形 14"/>
          <p:cNvSpPr/>
          <p:nvPr/>
        </p:nvSpPr>
        <p:spPr>
          <a:xfrm>
            <a:off x="4624888" y="4228381"/>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Al</a:t>
            </a:r>
            <a:endParaRPr lang="zh-CN" altLang="en-US" sz="2800" kern="100" dirty="0">
              <a:solidFill>
                <a:srgbClr val="C00000"/>
              </a:solidFill>
              <a:latin typeface="Times New Roman"/>
              <a:ea typeface="华文细黑"/>
            </a:endParaRPr>
          </a:p>
        </p:txBody>
      </p:sp>
      <p:sp>
        <p:nvSpPr>
          <p:cNvPr id="4" name="矩形 3"/>
          <p:cNvSpPr/>
          <p:nvPr/>
        </p:nvSpPr>
        <p:spPr>
          <a:xfrm>
            <a:off x="6311230" y="4228381"/>
            <a:ext cx="385042" cy="523220"/>
          </a:xfrm>
          <a:prstGeom prst="rect">
            <a:avLst/>
          </a:prstGeom>
        </p:spPr>
        <p:txBody>
          <a:bodyPr wrap="none">
            <a:spAutoFit/>
          </a:bodyPr>
          <a:lstStyle/>
          <a:p>
            <a:r>
              <a:rPr lang="en-US" altLang="zh-CN" sz="2800" kern="100" dirty="0">
                <a:solidFill>
                  <a:srgbClr val="C00000"/>
                </a:solidFill>
                <a:latin typeface="Times New Roman"/>
                <a:ea typeface="华文细黑"/>
              </a:rPr>
              <a:t>S</a:t>
            </a:r>
            <a:endParaRPr lang="zh-CN" altLang="en-US" sz="2800" kern="100" dirty="0">
              <a:solidFill>
                <a:srgbClr val="C00000"/>
              </a:solidFill>
              <a:latin typeface="Times New Roman"/>
              <a:ea typeface="华文细黑"/>
            </a:endParaRPr>
          </a:p>
        </p:txBody>
      </p:sp>
      <p:sp>
        <p:nvSpPr>
          <p:cNvPr id="5" name="矩形 4"/>
          <p:cNvSpPr/>
          <p:nvPr/>
        </p:nvSpPr>
        <p:spPr>
          <a:xfrm>
            <a:off x="7777186" y="4228381"/>
            <a:ext cx="444352" cy="523220"/>
          </a:xfrm>
          <a:prstGeom prst="rect">
            <a:avLst/>
          </a:prstGeom>
        </p:spPr>
        <p:txBody>
          <a:bodyPr wrap="none">
            <a:spAutoFit/>
          </a:bodyPr>
          <a:lstStyle/>
          <a:p>
            <a:r>
              <a:rPr lang="en-US" altLang="zh-CN" sz="2800" kern="100" dirty="0">
                <a:solidFill>
                  <a:srgbClr val="C00000"/>
                </a:solidFill>
                <a:latin typeface="Times New Roman"/>
                <a:ea typeface="华文细黑"/>
              </a:rPr>
              <a:t>K</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val="2716322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3" grpId="0"/>
      <p:bldP spid="3" grpId="1"/>
      <p:bldP spid="14" grpId="0"/>
      <p:bldP spid="14" grpId="1"/>
      <p:bldP spid="15" grpId="0"/>
      <p:bldP spid="15" grpId="1"/>
      <p:bldP spid="4" grpId="0"/>
      <p:bldP spid="4"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406574" y="164605"/>
            <a:ext cx="11161240"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由题意可知</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均为</a:t>
            </a:r>
            <a:r>
              <a:rPr lang="en-US" altLang="zh-CN" sz="2800" kern="100" dirty="0" err="1">
                <a:latin typeface="宋体"/>
                <a:ea typeface="华文细黑"/>
                <a:cs typeface="Times New Roman"/>
              </a:rPr>
              <a:t>Ⅰ</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族元素且</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为金属元素，</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，由于</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为同族且最外层的</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能级电子数为</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能级电子数的两倍，则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的价电子排布式为</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4</a:t>
            </a:r>
            <a:r>
              <a:rPr lang="zh-CN" altLang="zh-CN" sz="2800" kern="100" dirty="0">
                <a:latin typeface="Times New Roman"/>
                <a:ea typeface="华文细黑"/>
                <a:cs typeface="Times New Roman"/>
              </a:rPr>
              <a:t>，为第</a:t>
            </a:r>
            <a:r>
              <a:rPr lang="en-US" altLang="zh-CN" sz="2800" kern="100" dirty="0" err="1">
                <a:latin typeface="宋体"/>
                <a:ea typeface="华文细黑"/>
                <a:cs typeface="Times New Roman"/>
              </a:rPr>
              <a:t>Ⅵ</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族元素，则</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。五种元素中，属于金属的是</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，且活泼性</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的电负性为</a:t>
            </a:r>
            <a:r>
              <a:rPr lang="en-US" altLang="zh-CN" sz="2800" kern="100" dirty="0">
                <a:latin typeface="Times New Roman"/>
                <a:ea typeface="华文细黑"/>
                <a:cs typeface="Courier New"/>
              </a:rPr>
              <a:t>0.8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的电负性为</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；属于非金属的是</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，非金属性</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，则电负性</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3.5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。当</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H</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形成化合物时，由于</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的电负性大，所以</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为负价，其他元素为正价。当形成化合物时，电负性差值大于</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的为离子键，电负性差值小于</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的为共价键。</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2595505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651118"/>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由电负性判断，以上五种元素中金属性最强的是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非金属性最强的是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分别形成化合物时，</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显</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价</a:t>
            </a:r>
            <a:r>
              <a:rPr lang="zh-CN" altLang="zh-CN" sz="2800" kern="100" dirty="0">
                <a:latin typeface="Times New Roman"/>
                <a:ea typeface="华文细黑"/>
                <a:cs typeface="Times New Roman"/>
              </a:rPr>
              <a:t>，其他元素显</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价</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当</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形成</a:t>
            </a:r>
            <a:r>
              <a:rPr lang="en-US" altLang="zh-CN" sz="2800"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分别形成化合物时，化合物中有离子键的是</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，有共价键的是</a:t>
            </a:r>
            <a:r>
              <a:rPr lang="en-US" altLang="zh-CN" sz="2800" kern="100" dirty="0" smtClean="0">
                <a:latin typeface="Times New Roman"/>
                <a:ea typeface="华文细黑"/>
                <a:cs typeface="Courier New"/>
              </a:rPr>
              <a:t>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 name="矩形 1"/>
          <p:cNvSpPr/>
          <p:nvPr/>
        </p:nvSpPr>
        <p:spPr>
          <a:xfrm>
            <a:off x="8490520" y="775970"/>
            <a:ext cx="444352" cy="523220"/>
          </a:xfrm>
          <a:prstGeom prst="rect">
            <a:avLst/>
          </a:prstGeom>
        </p:spPr>
        <p:txBody>
          <a:bodyPr wrap="none">
            <a:spAutoFit/>
          </a:bodyPr>
          <a:lstStyle/>
          <a:p>
            <a:r>
              <a:rPr lang="en-US" altLang="zh-CN" sz="2800" kern="100" dirty="0">
                <a:solidFill>
                  <a:srgbClr val="C00000"/>
                </a:solidFill>
                <a:latin typeface="Times New Roman"/>
                <a:ea typeface="华文细黑"/>
              </a:rPr>
              <a:t>K</a:t>
            </a:r>
            <a:endParaRPr lang="zh-CN" altLang="en-US" sz="2800" kern="100" dirty="0">
              <a:solidFill>
                <a:srgbClr val="C00000"/>
              </a:solidFill>
              <a:latin typeface="Times New Roman"/>
              <a:ea typeface="华文细黑"/>
            </a:endParaRPr>
          </a:p>
        </p:txBody>
      </p:sp>
      <p:sp>
        <p:nvSpPr>
          <p:cNvPr id="3" name="矩形 2"/>
          <p:cNvSpPr/>
          <p:nvPr/>
        </p:nvSpPr>
        <p:spPr>
          <a:xfrm>
            <a:off x="1301799" y="1443206"/>
            <a:ext cx="444352" cy="523220"/>
          </a:xfrm>
          <a:prstGeom prst="rect">
            <a:avLst/>
          </a:prstGeom>
        </p:spPr>
        <p:txBody>
          <a:bodyPr wrap="none">
            <a:spAutoFit/>
          </a:bodyPr>
          <a:lstStyle/>
          <a:p>
            <a:r>
              <a:rPr lang="en-US" altLang="zh-CN" sz="2800" kern="100" dirty="0">
                <a:solidFill>
                  <a:srgbClr val="C00000"/>
                </a:solidFill>
                <a:latin typeface="Times New Roman"/>
                <a:ea typeface="华文细黑"/>
              </a:rPr>
              <a:t>O</a:t>
            </a:r>
            <a:endParaRPr lang="zh-CN" altLang="en-US" sz="2800" kern="100" dirty="0">
              <a:solidFill>
                <a:srgbClr val="C00000"/>
              </a:solidFill>
              <a:latin typeface="Times New Roman"/>
              <a:ea typeface="华文细黑"/>
            </a:endParaRPr>
          </a:p>
        </p:txBody>
      </p:sp>
      <p:sp>
        <p:nvSpPr>
          <p:cNvPr id="4" name="矩形 3"/>
          <p:cNvSpPr/>
          <p:nvPr/>
        </p:nvSpPr>
        <p:spPr>
          <a:xfrm>
            <a:off x="7146751" y="2028795"/>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负</a:t>
            </a:r>
            <a:endParaRPr lang="zh-CN" altLang="en-US" sz="2800" kern="100" dirty="0">
              <a:solidFill>
                <a:srgbClr val="C00000"/>
              </a:solidFill>
              <a:latin typeface="Times New Roman"/>
              <a:ea typeface="华文细黑"/>
            </a:endParaRPr>
          </a:p>
        </p:txBody>
      </p:sp>
      <p:sp>
        <p:nvSpPr>
          <p:cNvPr id="5" name="矩形 4"/>
          <p:cNvSpPr/>
          <p:nvPr/>
        </p:nvSpPr>
        <p:spPr>
          <a:xfrm>
            <a:off x="10134113" y="2026563"/>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正</a:t>
            </a:r>
            <a:endParaRPr lang="zh-CN" altLang="en-US" sz="2800" kern="100" dirty="0">
              <a:solidFill>
                <a:srgbClr val="C00000"/>
              </a:solidFill>
              <a:latin typeface="Times New Roman"/>
              <a:ea typeface="华文细黑"/>
            </a:endParaRPr>
          </a:p>
        </p:txBody>
      </p:sp>
      <p:sp>
        <p:nvSpPr>
          <p:cNvPr id="7" name="矩形 6"/>
          <p:cNvSpPr/>
          <p:nvPr/>
        </p:nvSpPr>
        <p:spPr>
          <a:xfrm>
            <a:off x="1990750" y="3315414"/>
            <a:ext cx="2042547" cy="523220"/>
          </a:xfrm>
          <a:prstGeom prst="rect">
            <a:avLst/>
          </a:prstGeom>
        </p:spPr>
        <p:txBody>
          <a:bodyPr wrap="none">
            <a:spAutoFit/>
          </a:bodyPr>
          <a:lstStyle/>
          <a:p>
            <a:r>
              <a:rPr lang="en-US" altLang="zh-CN" sz="2800" kern="100" dirty="0">
                <a:solidFill>
                  <a:srgbClr val="C00000"/>
                </a:solidFill>
                <a:latin typeface="Times New Roman"/>
                <a:ea typeface="华文细黑"/>
              </a:rPr>
              <a:t>Al</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r>
              <a:rPr lang="en-US" altLang="zh-CN" sz="2800" kern="100" baseline="-25000" dirty="0">
                <a:solidFill>
                  <a:srgbClr val="C00000"/>
                </a:solidFill>
                <a:latin typeface="Times New Roman"/>
                <a:ea typeface="华文细黑"/>
              </a:rPr>
              <a:t>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K</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endParaRPr lang="zh-CN" altLang="en-US" sz="2800" dirty="0"/>
          </a:p>
        </p:txBody>
      </p:sp>
      <p:sp>
        <p:nvSpPr>
          <p:cNvPr id="9" name="矩形 8"/>
          <p:cNvSpPr/>
          <p:nvPr/>
        </p:nvSpPr>
        <p:spPr>
          <a:xfrm>
            <a:off x="6579624" y="3281506"/>
            <a:ext cx="2702984" cy="523220"/>
          </a:xfrm>
          <a:prstGeom prst="rect">
            <a:avLst/>
          </a:prstGeom>
        </p:spPr>
        <p:txBody>
          <a:bodyPr wrap="none">
            <a:spAutoFit/>
          </a:bodyPr>
          <a:lstStyle/>
          <a:p>
            <a:r>
              <a:rPr lang="en-US" altLang="zh-CN" sz="2800" kern="100" dirty="0">
                <a:solidFill>
                  <a:srgbClr val="C00000"/>
                </a:solidFill>
                <a:latin typeface="Times New Roman"/>
                <a:ea typeface="华文细黑"/>
              </a:rPr>
              <a:t>H</a:t>
            </a:r>
            <a:r>
              <a:rPr lang="en-US" altLang="zh-CN" sz="2800" kern="100" baseline="-25000" dirty="0">
                <a:solidFill>
                  <a:srgbClr val="C00000"/>
                </a:solidFill>
                <a:latin typeface="Times New Roman"/>
                <a:ea typeface="华文细黑"/>
              </a:rPr>
              <a:t>2</a:t>
            </a:r>
            <a:r>
              <a:rPr lang="en-US" altLang="zh-CN" sz="2800" kern="100" dirty="0">
                <a:solidFill>
                  <a:srgbClr val="C00000"/>
                </a:solidFill>
                <a:latin typeface="Times New Roman"/>
                <a:ea typeface="华文细黑"/>
              </a:rPr>
              <a:t>O</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SO</a:t>
            </a:r>
            <a:r>
              <a:rPr lang="en-US" altLang="zh-CN" sz="2800" kern="100" baseline="-250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SO</a:t>
            </a:r>
            <a:r>
              <a:rPr lang="en-US" altLang="zh-CN" sz="2800" kern="100" baseline="-25000" dirty="0">
                <a:solidFill>
                  <a:srgbClr val="C00000"/>
                </a:solidFill>
                <a:latin typeface="Times New Roman"/>
                <a:ea typeface="华文细黑"/>
              </a:rPr>
              <a:t>3</a:t>
            </a:r>
            <a:endParaRPr lang="zh-CN" altLang="en-US" sz="2800" dirty="0"/>
          </a:p>
        </p:txBody>
      </p:sp>
    </p:spTree>
    <p:extLst>
      <p:ext uri="{BB962C8B-B14F-4D97-AF65-F5344CB8AC3E}">
        <p14:creationId xmlns:p14="http://schemas.microsoft.com/office/powerpoint/2010/main" val="218784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2" grpId="0"/>
      <p:bldP spid="2" grpId="1"/>
      <p:bldP spid="3" grpId="0"/>
      <p:bldP spid="3" grpId="1"/>
      <p:bldP spid="4" grpId="0"/>
      <p:bldP spid="4" grpId="1"/>
      <p:bldP spid="5" grpId="0"/>
      <p:bldP spid="5" grpId="1"/>
      <p:bldP spid="7" grpId="0"/>
      <p:bldP spid="7"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7113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244" r="244" b="25972"/>
          <a:stretch/>
        </p:blipFill>
        <p:spPr>
          <a:xfrm>
            <a:off x="406" y="-2207"/>
            <a:ext cx="12189600" cy="6800973"/>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819353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val="423642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一、元素的电负性</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693490"/>
            <a:ext cx="11050733" cy="4259603"/>
          </a:xfrm>
          <a:prstGeom prst="rect">
            <a:avLst/>
          </a:prstGeom>
        </p:spPr>
        <p:txBody>
          <a:bodyPr wrap="square" lIns="121898" tIns="60948" rIns="121898" bIns="60948">
            <a:spAutoFit/>
          </a:bodyPr>
          <a:lstStyle/>
          <a:p>
            <a:pPr algn="just">
              <a:lnSpc>
                <a:spcPct val="16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电负性的有关概念与意义</a:t>
            </a:r>
            <a:endParaRPr lang="zh-CN" altLang="zh-CN" sz="1050" b="1"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键合电子与电负性：元素相互化合时，原子中用于</a:t>
            </a:r>
            <a:r>
              <a:rPr lang="zh-CN" altLang="zh-CN" sz="2800" kern="100" dirty="0" smtClean="0">
                <a:latin typeface="Times New Roman"/>
                <a:ea typeface="华文细黑"/>
                <a:cs typeface="Times New Roman"/>
              </a:rPr>
              <a:t>形成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电子称</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电负性用来描述不同元素的原子对键合</a:t>
            </a:r>
            <a:r>
              <a:rPr lang="zh-CN" altLang="zh-CN" sz="2800" kern="100" dirty="0" smtClean="0">
                <a:latin typeface="Times New Roman"/>
                <a:ea typeface="华文细黑"/>
                <a:cs typeface="Times New Roman"/>
              </a:rPr>
              <a:t>电子</a:t>
            </a:r>
            <a:r>
              <a:rPr lang="en-US" altLang="zh-CN" sz="2800" kern="100" dirty="0" smtClean="0">
                <a:latin typeface="Times New Roman"/>
                <a:ea typeface="华文细黑"/>
                <a:cs typeface="Times New Roman"/>
              </a:rPr>
              <a:t>______</a:t>
            </a:r>
            <a:endParaRPr lang="en-US" altLang="zh-CN" sz="2800" u="sng" kern="100" dirty="0" smtClean="0">
              <a:latin typeface="Times New Roman"/>
              <a:ea typeface="华文细黑"/>
              <a:cs typeface="Times New Roman"/>
            </a:endParaRPr>
          </a:p>
          <a:p>
            <a:pPr algn="just">
              <a:lnSpc>
                <a:spcPct val="160000"/>
              </a:lnSpc>
              <a:spcAft>
                <a:spcPts val="0"/>
              </a:spcAft>
            </a:pP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大小。</a:t>
            </a:r>
            <a:endParaRPr lang="zh-CN" altLang="zh-CN" sz="1050"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电负性的意义：电负性越大的原子，对键合电子的</a:t>
            </a:r>
            <a:r>
              <a:rPr lang="zh-CN" altLang="zh-CN" sz="2800" kern="100" dirty="0" smtClean="0">
                <a:latin typeface="Times New Roman"/>
                <a:ea typeface="华文细黑"/>
                <a:cs typeface="Times New Roman"/>
              </a:rPr>
              <a:t>吸引力</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电负性大小的标准：以氟的电负性</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作为</a:t>
            </a:r>
            <a:r>
              <a:rPr lang="zh-CN" altLang="zh-CN" sz="2800" kern="100" dirty="0">
                <a:latin typeface="Times New Roman"/>
                <a:ea typeface="华文细黑"/>
                <a:cs typeface="Times New Roman"/>
              </a:rPr>
              <a:t>相对标准。</a:t>
            </a:r>
            <a:endParaRPr lang="zh-CN" altLang="zh-CN" sz="1050" kern="100" dirty="0">
              <a:effectLst/>
              <a:latin typeface="宋体"/>
              <a:cs typeface="Courier New"/>
            </a:endParaRPr>
          </a:p>
        </p:txBody>
      </p:sp>
      <p:sp>
        <p:nvSpPr>
          <p:cNvPr id="3" name="矩形 2"/>
          <p:cNvSpPr/>
          <p:nvPr/>
        </p:nvSpPr>
        <p:spPr>
          <a:xfrm>
            <a:off x="9388524" y="1495103"/>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化学键</a:t>
            </a:r>
            <a:endParaRPr lang="zh-CN" altLang="en-US" dirty="0">
              <a:solidFill>
                <a:srgbClr val="C00000"/>
              </a:solidFill>
            </a:endParaRPr>
          </a:p>
        </p:txBody>
      </p:sp>
      <p:sp>
        <p:nvSpPr>
          <p:cNvPr id="4" name="矩形 3"/>
          <p:cNvSpPr/>
          <p:nvPr/>
        </p:nvSpPr>
        <p:spPr>
          <a:xfrm>
            <a:off x="1577752" y="218649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键合电子</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0118129" y="2193787"/>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吸引力</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9714656" y="355464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6580212" y="4231407"/>
            <a:ext cx="633507"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4.0</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30843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4" grpId="0"/>
      <p:bldP spid="4" grpId="1"/>
      <p:bldP spid="5" grpId="0"/>
      <p:bldP spid="5" grpId="1"/>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33450"/>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电负性的变化规律</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随原子序数的递增，元素的电负性呈周期性变化。</a:t>
            </a:r>
            <a:endParaRPr lang="zh-CN" altLang="zh-CN" sz="1050" kern="100" dirty="0">
              <a:effectLst/>
              <a:latin typeface="宋体"/>
              <a:cs typeface="Courier New"/>
            </a:endParaRPr>
          </a:p>
        </p:txBody>
      </p:sp>
      <p:pic>
        <p:nvPicPr>
          <p:cNvPr id="1026" name="Picture 2" descr="W2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40696" y="1850272"/>
            <a:ext cx="6492997" cy="429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587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406574" y="765498"/>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同周期，自左到右，元素的电负性</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元素的非金属性</a:t>
            </a:r>
            <a:r>
              <a:rPr lang="zh-CN" altLang="zh-CN" sz="2800" kern="100" dirty="0" smtClean="0">
                <a:latin typeface="Times New Roman"/>
                <a:ea typeface="华文细黑"/>
                <a:cs typeface="Times New Roman"/>
              </a:rPr>
              <a:t>逐渐</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金属性</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同主族，自上到下，元素的电负性</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元素的金属性</a:t>
            </a:r>
            <a:r>
              <a:rPr lang="zh-CN" altLang="zh-CN" sz="2800" kern="100" dirty="0" smtClean="0">
                <a:latin typeface="Times New Roman"/>
                <a:ea typeface="华文细黑"/>
                <a:cs typeface="Times New Roman"/>
              </a:rPr>
              <a:t>逐渐</a:t>
            </a:r>
            <a:r>
              <a:rPr lang="en-US" altLang="zh-CN" sz="2800" kern="100" dirty="0" smtClean="0">
                <a:latin typeface="Times New Roman"/>
                <a:ea typeface="华文细黑"/>
                <a:cs typeface="Times New Roman"/>
              </a:rPr>
              <a:t>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非金属性</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6949777" y="87130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增大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478582" y="148557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增强</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3412515" y="151605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减弱</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6887294" y="212934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减小</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10847734" y="2146162"/>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增</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550590" y="2772083"/>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强</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3565401" y="276255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减弱</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56181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9" name="矩形 8"/>
          <p:cNvSpPr/>
          <p:nvPr/>
        </p:nvSpPr>
        <p:spPr>
          <a:xfrm>
            <a:off x="461828" y="477466"/>
            <a:ext cx="11050733" cy="4949023"/>
          </a:xfrm>
          <a:prstGeom prst="rect">
            <a:avLst/>
          </a:prstGeom>
        </p:spPr>
        <p:txBody>
          <a:bodyPr wrap="square" lIns="121898" tIns="60948" rIns="121898" bIns="60948">
            <a:spAutoFit/>
          </a:bodyPr>
          <a:lstStyle/>
          <a:p>
            <a:pPr algn="just">
              <a:lnSpc>
                <a:spcPct val="16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电负性的应用</a:t>
            </a:r>
            <a:endParaRPr lang="zh-CN" altLang="zh-CN" sz="1050" b="1"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判断元素的金属性和非金属性及其强弱</a:t>
            </a:r>
            <a:endParaRPr lang="zh-CN" altLang="zh-CN" sz="1050" kern="100" dirty="0">
              <a:latin typeface="宋体"/>
              <a:cs typeface="Courier New"/>
            </a:endParaRPr>
          </a:p>
          <a:p>
            <a:pPr algn="just">
              <a:lnSpc>
                <a:spcPct val="16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金属的电负性</a:t>
            </a:r>
            <a:r>
              <a:rPr lang="zh-CN" altLang="zh-CN" sz="2800" kern="100" dirty="0" smtClean="0">
                <a:latin typeface="Times New Roman"/>
                <a:ea typeface="华文细黑"/>
                <a:cs typeface="Times New Roman"/>
              </a:rPr>
              <a:t>一般</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1.8</a:t>
            </a:r>
            <a:r>
              <a:rPr lang="zh-CN" altLang="zh-CN" sz="2800" kern="100" dirty="0">
                <a:latin typeface="Times New Roman"/>
                <a:ea typeface="华文细黑"/>
                <a:cs typeface="Times New Roman"/>
              </a:rPr>
              <a:t>，非金属的电负性</a:t>
            </a:r>
            <a:r>
              <a:rPr lang="zh-CN" altLang="zh-CN" sz="2800" kern="100" dirty="0" smtClean="0">
                <a:latin typeface="Times New Roman"/>
                <a:ea typeface="华文细黑"/>
                <a:cs typeface="Times New Roman"/>
              </a:rPr>
              <a:t>一般</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1.8</a:t>
            </a:r>
            <a:r>
              <a:rPr lang="zh-CN" altLang="zh-CN" sz="2800" kern="100" dirty="0">
                <a:latin typeface="Times New Roman"/>
                <a:ea typeface="华文细黑"/>
                <a:cs typeface="Times New Roman"/>
              </a:rPr>
              <a:t>，而位于非金属三角区边界的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类金属</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如锗、锑等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的电负性则</a:t>
            </a:r>
            <a:r>
              <a:rPr lang="zh-CN" altLang="zh-CN" sz="2800" kern="100" dirty="0" smtClean="0">
                <a:latin typeface="Times New Roman"/>
                <a:ea typeface="华文细黑"/>
                <a:cs typeface="Times New Roman"/>
              </a:rPr>
              <a:t>在</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它们既有金属性，又有非金属性。</a:t>
            </a:r>
            <a:endParaRPr lang="zh-CN" altLang="zh-CN" sz="1050" kern="100" dirty="0">
              <a:latin typeface="宋体"/>
              <a:cs typeface="Courier New"/>
            </a:endParaRPr>
          </a:p>
          <a:p>
            <a:pPr algn="just">
              <a:lnSpc>
                <a:spcPct val="16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金属元素的</a:t>
            </a:r>
            <a:r>
              <a:rPr lang="zh-CN" altLang="zh-CN" sz="2800" kern="100" dirty="0" smtClean="0">
                <a:latin typeface="Times New Roman"/>
                <a:ea typeface="华文细黑"/>
                <a:cs typeface="Times New Roman"/>
              </a:rPr>
              <a:t>电负性</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金属元素越活泼；非金属元素的</a:t>
            </a:r>
            <a:r>
              <a:rPr lang="zh-CN" altLang="zh-CN" sz="2800" kern="100" dirty="0" smtClean="0">
                <a:latin typeface="Times New Roman"/>
                <a:ea typeface="华文细黑"/>
                <a:cs typeface="Times New Roman"/>
              </a:rPr>
              <a:t>电负性</a:t>
            </a:r>
            <a:r>
              <a:rPr lang="en-US" altLang="zh-CN" sz="2800" kern="100" dirty="0" smtClean="0">
                <a:latin typeface="Times New Roman"/>
                <a:ea typeface="华文细黑"/>
                <a:cs typeface="Times New Roman"/>
              </a:rPr>
              <a:t>__</a:t>
            </a:r>
            <a:endParaRPr lang="en-US" altLang="zh-CN" sz="2800" u="sng" kern="100" dirty="0" smtClean="0">
              <a:latin typeface="Times New Roman"/>
              <a:ea typeface="华文细黑"/>
              <a:cs typeface="Times New Roman"/>
            </a:endParaRPr>
          </a:p>
          <a:p>
            <a:pPr algn="just">
              <a:lnSpc>
                <a:spcPct val="16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非金属元素越活泼</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2" name="矩形 1"/>
          <p:cNvSpPr/>
          <p:nvPr/>
        </p:nvSpPr>
        <p:spPr>
          <a:xfrm>
            <a:off x="3680227" y="195142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小于</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8360747" y="195871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大于</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9370440" y="2647231"/>
            <a:ext cx="135165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1.8</a:t>
            </a:r>
            <a:r>
              <a:rPr lang="zh-CN" altLang="zh-CN" sz="2800" kern="100" dirty="0">
                <a:solidFill>
                  <a:srgbClr val="C00000"/>
                </a:solidFill>
                <a:latin typeface="Times New Roman"/>
                <a:ea typeface="华文细黑"/>
                <a:cs typeface="Times New Roman"/>
              </a:rPr>
              <a:t>左右</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737992" y="401538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越小</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10847734" y="4032201"/>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592440" y="4663455"/>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589433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7426"/>
            <a:ext cx="11161240" cy="6586394"/>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判断元素的化合价</a:t>
            </a:r>
            <a:endParaRPr lang="zh-CN" altLang="zh-CN" sz="280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电负性数值小的元素在化合物中吸引电子的</a:t>
            </a:r>
            <a:r>
              <a:rPr lang="zh-CN" altLang="zh-CN" sz="2800" kern="100" dirty="0" smtClean="0">
                <a:solidFill>
                  <a:prstClr val="black"/>
                </a:solidFill>
                <a:latin typeface="Times New Roman"/>
                <a:ea typeface="华文细黑"/>
                <a:cs typeface="Times New Roman"/>
              </a:rPr>
              <a:t>能力</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元素的化合价</a:t>
            </a:r>
            <a:r>
              <a:rPr lang="zh-CN" altLang="zh-CN" sz="2800" kern="100" dirty="0" smtClean="0">
                <a:solidFill>
                  <a:prstClr val="black"/>
                </a:solidFill>
                <a:latin typeface="Times New Roman"/>
                <a:ea typeface="华文细黑"/>
                <a:cs typeface="Times New Roman"/>
              </a:rPr>
              <a:t>为</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endParaRPr lang="zh-CN" altLang="zh-CN" sz="280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电负性数值大的元素在化合物中吸引电子的</a:t>
            </a:r>
            <a:r>
              <a:rPr lang="zh-CN" altLang="zh-CN" sz="2800" kern="100" dirty="0" smtClean="0">
                <a:solidFill>
                  <a:prstClr val="black"/>
                </a:solidFill>
                <a:latin typeface="Times New Roman"/>
                <a:ea typeface="华文细黑"/>
                <a:cs typeface="Times New Roman"/>
              </a:rPr>
              <a:t>能力</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元素的化合价</a:t>
            </a:r>
            <a:r>
              <a:rPr lang="zh-CN" altLang="zh-CN" sz="2800" kern="100" dirty="0" smtClean="0">
                <a:solidFill>
                  <a:prstClr val="black"/>
                </a:solidFill>
                <a:latin typeface="Times New Roman"/>
                <a:ea typeface="华文细黑"/>
                <a:cs typeface="Times New Roman"/>
              </a:rPr>
              <a:t>为</a:t>
            </a:r>
            <a:r>
              <a:rPr lang="en-US" altLang="zh-CN" sz="2800" u="sng"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判断化学键的类型</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如果两个成键元素原子间的电负性</a:t>
            </a:r>
            <a:r>
              <a:rPr lang="zh-CN" altLang="zh-CN" sz="2800" kern="100" dirty="0" smtClean="0">
                <a:latin typeface="Times New Roman"/>
                <a:ea typeface="华文细黑"/>
                <a:cs typeface="Times New Roman"/>
              </a:rPr>
              <a:t>差值</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1.7</a:t>
            </a:r>
            <a:r>
              <a:rPr lang="zh-CN" altLang="zh-CN" sz="2800" kern="100" dirty="0">
                <a:latin typeface="Times New Roman"/>
                <a:ea typeface="华文细黑"/>
                <a:cs typeface="Times New Roman"/>
              </a:rPr>
              <a:t>，它们之间通常</a:t>
            </a:r>
            <a:r>
              <a:rPr lang="zh-CN" altLang="zh-CN" sz="2800" kern="100" dirty="0" smtClean="0">
                <a:latin typeface="Times New Roman"/>
                <a:ea typeface="华文细黑"/>
                <a:cs typeface="Times New Roman"/>
              </a:rPr>
              <a:t>形成</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键</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如果两个成键元素原子间的电负性</a:t>
            </a:r>
            <a:r>
              <a:rPr lang="zh-CN" altLang="zh-CN" sz="2800" kern="100" dirty="0" smtClean="0">
                <a:latin typeface="Times New Roman"/>
                <a:ea typeface="华文细黑"/>
                <a:cs typeface="Times New Roman"/>
              </a:rPr>
              <a:t>差值</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1.7</a:t>
            </a:r>
            <a:r>
              <a:rPr lang="zh-CN" altLang="zh-CN" sz="2800" kern="100" dirty="0">
                <a:latin typeface="Times New Roman"/>
                <a:ea typeface="华文细黑"/>
                <a:cs typeface="Times New Roman"/>
              </a:rPr>
              <a:t>，它们之间通常</a:t>
            </a:r>
            <a:r>
              <a:rPr lang="zh-CN" altLang="zh-CN" sz="2800" kern="100" dirty="0" smtClean="0">
                <a:latin typeface="Times New Roman"/>
                <a:ea typeface="华文细黑"/>
                <a:cs typeface="Times New Roman"/>
              </a:rPr>
              <a:t>形成</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键。</a:t>
            </a:r>
            <a:endParaRPr lang="zh-CN" altLang="zh-CN" sz="2800" kern="100" dirty="0">
              <a:solidFill>
                <a:prstClr val="black"/>
              </a:solidFill>
              <a:latin typeface="宋体"/>
              <a:cs typeface="Courier New"/>
            </a:endParaRPr>
          </a:p>
        </p:txBody>
      </p:sp>
      <p:sp>
        <p:nvSpPr>
          <p:cNvPr id="2" name="矩形 1"/>
          <p:cNvSpPr/>
          <p:nvPr/>
        </p:nvSpPr>
        <p:spPr>
          <a:xfrm>
            <a:off x="8399462" y="847031"/>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弱</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829097" y="151415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正值</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8389937" y="2133650"/>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强</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766614" y="279124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负值</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6848579" y="405881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大于</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550590" y="469736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离子</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6858719" y="533057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小于</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541064" y="595007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共价</a:t>
            </a:r>
            <a:endParaRPr lang="zh-CN" altLang="en-US" sz="2800" kern="100" dirty="0">
              <a:solidFill>
                <a:srgbClr val="C00000"/>
              </a:solidFill>
              <a:latin typeface="Times New Roman"/>
              <a:ea typeface="华文细黑"/>
              <a:cs typeface="Times New Roman"/>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val="724474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2"/>
                                        </p:tgtEl>
                                      </p:cBhvr>
                                    </p:animEffect>
                                    <p:set>
                                      <p:cBhvr>
                                        <p:cTn id="39" dur="1" fill="hold">
                                          <p:stCondLst>
                                            <p:cond delay="499"/>
                                          </p:stCondLst>
                                        </p:cTn>
                                        <p:tgtEl>
                                          <p:spTgt spid="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3"/>
                                        </p:tgtEl>
                                      </p:cBhvr>
                                    </p:animEffect>
                                    <p:set>
                                      <p:cBhvr>
                                        <p:cTn id="42" dur="1" fill="hold">
                                          <p:stCondLst>
                                            <p:cond delay="499"/>
                                          </p:stCondLst>
                                        </p:cTn>
                                        <p:tgtEl>
                                          <p:spTgt spid="3"/>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9" grpId="0"/>
      <p:bldP spid="9" grpId="1"/>
      <p:bldP spid="10" grpId="0"/>
      <p:bldP spid="10"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5931</TotalTime>
  <Words>1487</Words>
  <Application>Microsoft Office PowerPoint</Application>
  <PresentationFormat>自定义</PresentationFormat>
  <Paragraphs>274</Paragraphs>
  <Slides>30</Slides>
  <Notes>12</Notes>
  <HiddenSlides>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7_Office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2017-10-13T07:38:33Z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