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4"/>
  </p:notesMasterIdLst>
  <p:handoutMasterIdLst>
    <p:handoutMasterId r:id="rId55"/>
  </p:handoutMasterIdLst>
  <p:sldIdLst>
    <p:sldId id="672" r:id="rId2"/>
    <p:sldId id="1143" r:id="rId3"/>
    <p:sldId id="1186" r:id="rId4"/>
    <p:sldId id="1205" r:id="rId5"/>
    <p:sldId id="1208" r:id="rId6"/>
    <p:sldId id="1261" r:id="rId7"/>
    <p:sldId id="1262" r:id="rId8"/>
    <p:sldId id="1209" r:id="rId9"/>
    <p:sldId id="1282" r:id="rId10"/>
    <p:sldId id="1283" r:id="rId11"/>
    <p:sldId id="1284" r:id="rId12"/>
    <p:sldId id="1210" r:id="rId13"/>
    <p:sldId id="1285" r:id="rId14"/>
    <p:sldId id="1287" r:id="rId15"/>
    <p:sldId id="1288" r:id="rId16"/>
    <p:sldId id="1289" r:id="rId17"/>
    <p:sldId id="1290" r:id="rId18"/>
    <p:sldId id="1206" r:id="rId19"/>
    <p:sldId id="1207" r:id="rId20"/>
    <p:sldId id="1291" r:id="rId21"/>
    <p:sldId id="1292" r:id="rId22"/>
    <p:sldId id="1293" r:id="rId23"/>
    <p:sldId id="1294" r:id="rId24"/>
    <p:sldId id="1295" r:id="rId25"/>
    <p:sldId id="1296" r:id="rId26"/>
    <p:sldId id="1297" r:id="rId27"/>
    <p:sldId id="1302" r:id="rId28"/>
    <p:sldId id="1303" r:id="rId29"/>
    <p:sldId id="1304" r:id="rId30"/>
    <p:sldId id="1305" r:id="rId31"/>
    <p:sldId id="1306" r:id="rId32"/>
    <p:sldId id="1307" r:id="rId33"/>
    <p:sldId id="1308" r:id="rId34"/>
    <p:sldId id="1223" r:id="rId35"/>
    <p:sldId id="1224" r:id="rId36"/>
    <p:sldId id="1310" r:id="rId37"/>
    <p:sldId id="1311" r:id="rId38"/>
    <p:sldId id="1312" r:id="rId39"/>
    <p:sldId id="1313" r:id="rId40"/>
    <p:sldId id="1314" r:id="rId41"/>
    <p:sldId id="1315" r:id="rId42"/>
    <p:sldId id="1316" r:id="rId43"/>
    <p:sldId id="1317" r:id="rId44"/>
    <p:sldId id="1318" r:id="rId45"/>
    <p:sldId id="1271" r:id="rId46"/>
    <p:sldId id="1272" r:id="rId47"/>
    <p:sldId id="1319" r:id="rId48"/>
    <p:sldId id="1320" r:id="rId49"/>
    <p:sldId id="1321" r:id="rId50"/>
    <p:sldId id="1322" r:id="rId51"/>
    <p:sldId id="1323" r:id="rId52"/>
    <p:sldId id="1141" r:id="rId53"/>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1">
          <p15:clr>
            <a:srgbClr val="A4A3A4"/>
          </p15:clr>
        </p15:guide>
        <p15:guide id="2" pos="384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9CFCD7"/>
    <a:srgbClr val="00CCFF"/>
    <a:srgbClr val="B4C7E7"/>
    <a:srgbClr val="FFD966"/>
    <a:srgbClr val="F3EFE5"/>
    <a:srgbClr val="FF9900"/>
    <a:srgbClr val="9BBD59"/>
    <a:srgbClr val="7BC14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31" autoAdjust="0"/>
    <p:restoredTop sz="81395" autoAdjust="0"/>
  </p:normalViewPr>
  <p:slideViewPr>
    <p:cSldViewPr>
      <p:cViewPr>
        <p:scale>
          <a:sx n="75" d="100"/>
          <a:sy n="75" d="100"/>
        </p:scale>
        <p:origin x="-1374" y="-390"/>
      </p:cViewPr>
      <p:guideLst>
        <p:guide orient="horz" pos="216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image" Target="../media/image31.emf"/><Relationship Id="rId4" Type="http://schemas.openxmlformats.org/officeDocument/2006/relationships/image" Target="../media/image3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pPr/>
              <a:t>2017/10/13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pPr/>
              <a:t>‹#›</a:t>
            </a:fld>
            <a:endParaRPr lang="zh-CN" altLang="en-US"/>
          </a:p>
        </p:txBody>
      </p:sp>
    </p:spTree>
    <p:extLst>
      <p:ext uri="{BB962C8B-B14F-4D97-AF65-F5344CB8AC3E}">
        <p14:creationId xmlns:p14="http://schemas.microsoft.com/office/powerpoint/2010/main" xmlns=""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pPr/>
              <a:t>2017/10/13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pPr/>
              <a:t>‹#›</a:t>
            </a:fld>
            <a:endParaRPr lang="zh-CN" altLang="en-US"/>
          </a:p>
        </p:txBody>
      </p:sp>
    </p:spTree>
    <p:extLst>
      <p:ext uri="{BB962C8B-B14F-4D97-AF65-F5344CB8AC3E}">
        <p14:creationId xmlns:p14="http://schemas.microsoft.com/office/powerpoint/2010/main" xmlns=""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a:t>
            </a:fld>
            <a:endParaRPr lang="zh-CN" altLang="en-US"/>
          </a:p>
        </p:txBody>
      </p:sp>
    </p:spTree>
    <p:extLst>
      <p:ext uri="{BB962C8B-B14F-4D97-AF65-F5344CB8AC3E}">
        <p14:creationId xmlns:p14="http://schemas.microsoft.com/office/powerpoint/2010/main" xmlns="" val="1183562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45</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package" Target="../embeddings/Microsoft_Word___44.docx"/><Relationship Id="rId5" Type="http://schemas.openxmlformats.org/officeDocument/2006/relationships/package" Target="../embeddings/Microsoft_Word___33.docx"/><Relationship Id="rId4" Type="http://schemas.openxmlformats.org/officeDocument/2006/relationships/package" Target="../embeddings/Microsoft_Word___22.docx"/></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__55.docx"/><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package" Target="../embeddings/Microsoft_Word___77.docx"/><Relationship Id="rId4" Type="http://schemas.openxmlformats.org/officeDocument/2006/relationships/package" Target="../embeddings/Microsoft_Word___66.docx"/></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slide" Target="slide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Word___88.docx"/><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slide" Target="slide45.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18.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__99.docx"/><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package" Target="../embeddings/Microsoft_Word___1212.docx"/><Relationship Id="rId5" Type="http://schemas.openxmlformats.org/officeDocument/2006/relationships/package" Target="../embeddings/Microsoft_Word___1111.docx"/><Relationship Id="rId4" Type="http://schemas.openxmlformats.org/officeDocument/2006/relationships/package" Target="../embeddings/Microsoft_Word___1010.docx"/></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package" Target="../embeddings/Microsoft_Word___1414.docx"/><Relationship Id="rId4" Type="http://schemas.openxmlformats.org/officeDocument/2006/relationships/package" Target="../embeddings/Microsoft_Word___1313.docx"/></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2020.docx"/><Relationship Id="rId3" Type="http://schemas.openxmlformats.org/officeDocument/2006/relationships/package" Target="../embeddings/Microsoft_Word___1515.docx"/><Relationship Id="rId7" Type="http://schemas.openxmlformats.org/officeDocument/2006/relationships/package" Target="../embeddings/Microsoft_Word___1919.docx"/><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package" Target="../embeddings/Microsoft_Word___1818.docx"/><Relationship Id="rId11" Type="http://schemas.openxmlformats.org/officeDocument/2006/relationships/image" Target="../media/image20.png"/><Relationship Id="rId5" Type="http://schemas.openxmlformats.org/officeDocument/2006/relationships/package" Target="../embeddings/Microsoft_Word___1717.docx"/><Relationship Id="rId10" Type="http://schemas.openxmlformats.org/officeDocument/2006/relationships/package" Target="../embeddings/Microsoft_Word___2222.docx"/><Relationship Id="rId4" Type="http://schemas.openxmlformats.org/officeDocument/2006/relationships/package" Target="../embeddings/Microsoft_Word___1616.docx"/><Relationship Id="rId9" Type="http://schemas.openxmlformats.org/officeDocument/2006/relationships/package" Target="../embeddings/Microsoft_Word___2121.docx"/></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package" Target="../embeddings/Microsoft_Word___2323.docx"/><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Word___2424.docx"/><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package" Target="../embeddings/Microsoft_Word___2828.docx"/><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package" Target="../embeddings/Microsoft_Word___2727.docx"/><Relationship Id="rId5" Type="http://schemas.openxmlformats.org/officeDocument/2006/relationships/package" Target="../embeddings/Microsoft_Word___2626.docx"/><Relationship Id="rId4" Type="http://schemas.openxmlformats.org/officeDocument/2006/relationships/package" Target="../embeddings/Microsoft_Word___2525.docx"/></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file:///E:\&#33707;&#25104;&#31243;\2017\&#21516;&#27493;\&#21270;&#23398;\&#20154;&#25945;%20&#36873;&#20462;3\PPT\&#20570;PPT&#30340;Word\205.tif" TargetMode="External"/><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file:///E:\&#33707;&#25104;&#31243;\2017\&#21516;&#27493;\&#21270;&#23398;\&#20154;&#25945;%20&#36873;&#20462;3\PPT\&#20570;PPT&#30340;Word\206.tif" TargetMode="External"/><Relationship Id="rId7" Type="http://schemas.openxmlformats.org/officeDocument/2006/relationships/image" Target="file:///E:\&#33707;&#25104;&#31243;\2017\&#21516;&#27493;\&#21270;&#23398;\&#20154;&#25945;%20&#36873;&#20462;3\PPT\&#20570;PPT&#30340;Word\208.tif" TargetMode="External"/><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file:///E:\&#33707;&#25104;&#31243;\2017\&#21516;&#27493;\&#21270;&#23398;\&#20154;&#25945;%20&#36873;&#20462;3\PPT\&#20570;PPT&#30340;Word\207.tif" TargetMode="External"/><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Word___2929.docx"/><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package" Target="../embeddings/Microsoft_Word___3030.docx"/><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slide" Target="slide2.xml"/><Relationship Id="rId5" Type="http://schemas.openxmlformats.org/officeDocument/2006/relationships/slide" Target="slide44.xml"/><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5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Word___11.docx"/></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l="211" t="9289" r="469" b="2068"/>
          <a:stretch/>
        </p:blipFill>
        <p:spPr>
          <a:xfrm>
            <a:off x="406" y="0"/>
            <a:ext cx="12189600" cy="6799555"/>
          </a:xfrm>
          <a:prstGeom prst="rect">
            <a:avLst/>
          </a:prstGeom>
        </p:spPr>
      </p:pic>
      <p:grpSp>
        <p:nvGrpSpPr>
          <p:cNvPr id="7" name="组合 6"/>
          <p:cNvGrpSpPr/>
          <p:nvPr/>
        </p:nvGrpSpPr>
        <p:grpSpPr>
          <a:xfrm>
            <a:off x="-794" y="5506767"/>
            <a:ext cx="12192000" cy="1375395"/>
            <a:chOff x="-1524000" y="2705990"/>
            <a:chExt cx="12192000" cy="1375395"/>
          </a:xfrm>
        </p:grpSpPr>
        <p:cxnSp>
          <p:nvCxnSpPr>
            <p:cNvPr id="8" name="直接连接符 7"/>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24000" y="2705990"/>
              <a:ext cx="12192000" cy="1375395"/>
              <a:chOff x="-1524000" y="2705990"/>
              <a:chExt cx="12192000" cy="1375395"/>
            </a:xfrm>
          </p:grpSpPr>
          <p:sp>
            <p:nvSpPr>
              <p:cNvPr id="10" name="矩形 9"/>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标题 2"/>
          <p:cNvSpPr txBox="1">
            <a:spLocks/>
          </p:cNvSpPr>
          <p:nvPr/>
        </p:nvSpPr>
        <p:spPr>
          <a:xfrm>
            <a:off x="3017750" y="6114856"/>
            <a:ext cx="7974000" cy="683910"/>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tabLst>
                <a:tab pos="2250440" algn="l"/>
              </a:tabLst>
            </a:pPr>
            <a:r>
              <a:rPr lang="zh-CN" altLang="en-US" sz="3800" b="1" kern="100" dirty="0" smtClean="0">
                <a:solidFill>
                  <a:schemeClr val="bg2">
                    <a:lumMod val="25000"/>
                  </a:schemeClr>
                </a:solidFill>
                <a:latin typeface="+mn-lt"/>
                <a:ea typeface="微软雅黑" pitchFamily="34" charset="-122"/>
                <a:cs typeface="Times New Roman"/>
              </a:rPr>
              <a:t>章末重难点专题突破</a:t>
            </a:r>
            <a:endParaRPr lang="zh-CN" altLang="en-US" sz="3800" b="1" kern="100" dirty="0">
              <a:solidFill>
                <a:schemeClr val="bg2">
                  <a:lumMod val="25000"/>
                </a:schemeClr>
              </a:solidFill>
              <a:latin typeface="+mn-lt"/>
              <a:ea typeface="微软雅黑" pitchFamily="34" charset="-122"/>
              <a:cs typeface="Times New Roman"/>
            </a:endParaRPr>
          </a:p>
        </p:txBody>
      </p:sp>
      <p:sp>
        <p:nvSpPr>
          <p:cNvPr id="15" name="副标题 3"/>
          <p:cNvSpPr txBox="1">
            <a:spLocks/>
          </p:cNvSpPr>
          <p:nvPr/>
        </p:nvSpPr>
        <p:spPr>
          <a:xfrm>
            <a:off x="3017750" y="5588963"/>
            <a:ext cx="5885606" cy="504056"/>
          </a:xfrm>
          <a:prstGeom prst="rect">
            <a:avLst/>
          </a:prstGeom>
        </p:spPr>
        <p:txBody>
          <a:bodyPr anchor="ctr">
            <a:noAutofit/>
          </a:bodyPr>
          <a:lst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pPr>
            <a:r>
              <a:rPr lang="zh-CN" altLang="en-US" sz="2400" dirty="0" smtClean="0">
                <a:solidFill>
                  <a:schemeClr val="bg2">
                    <a:lumMod val="25000"/>
                  </a:schemeClr>
                </a:solidFill>
                <a:latin typeface="+mj-ea"/>
                <a:ea typeface="+mj-ea"/>
              </a:rPr>
              <a:t>第二章</a:t>
            </a:r>
            <a:r>
              <a:rPr lang="zh-CN" altLang="zh-CN" sz="2400" dirty="0">
                <a:solidFill>
                  <a:schemeClr val="bg2">
                    <a:lumMod val="25000"/>
                  </a:schemeClr>
                </a:solidFill>
                <a:latin typeface="+mj-ea"/>
                <a:ea typeface="+mj-ea"/>
              </a:rPr>
              <a:t>　</a:t>
            </a:r>
            <a:r>
              <a:rPr lang="zh-CN" altLang="en-US" sz="2400" dirty="0" smtClean="0">
                <a:solidFill>
                  <a:schemeClr val="bg2">
                    <a:lumMod val="25000"/>
                  </a:schemeClr>
                </a:solidFill>
                <a:latin typeface="+mj-ea"/>
                <a:ea typeface="+mj-ea"/>
              </a:rPr>
              <a:t>分子结构与性质</a:t>
            </a:r>
            <a:endParaRPr lang="zh-CN" altLang="en-US" sz="2400" dirty="0">
              <a:solidFill>
                <a:schemeClr val="bg2">
                  <a:lumMod val="2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55165"/>
            <a:ext cx="11161240" cy="7150138"/>
          </a:xfrm>
          <a:prstGeom prst="rect">
            <a:avLst/>
          </a:prstGeom>
        </p:spPr>
        <p:txBody>
          <a:bodyPr wrap="square" lIns="121898" tIns="60948" rIns="121898" bIns="60948">
            <a:spAutoFit/>
          </a:bodyPr>
          <a:lstStyle/>
          <a:p>
            <a:pPr algn="just">
              <a:lnSpc>
                <a:spcPct val="145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共价键强弱的判断</a:t>
            </a:r>
            <a:endParaRPr lang="zh-CN" altLang="zh-CN" sz="1050" b="1" kern="100" dirty="0">
              <a:latin typeface="宋体"/>
              <a:cs typeface="Courier New"/>
            </a:endParaRPr>
          </a:p>
          <a:p>
            <a:pPr algn="just">
              <a:lnSpc>
                <a:spcPct val="145000"/>
              </a:lnSpc>
              <a:spcAft>
                <a:spcPts val="0"/>
              </a:spcAft>
            </a:pPr>
            <a:r>
              <a:rPr lang="zh-CN" altLang="zh-CN" sz="2800" kern="100" dirty="0">
                <a:latin typeface="Times New Roman"/>
                <a:ea typeface="华文细黑"/>
                <a:cs typeface="Times New Roman"/>
              </a:rPr>
              <a:t>影响共价键强弱的主要因素是键能、核间距和共用电子对的多少。判断共价键的强弱可依据下列几条：</a:t>
            </a:r>
            <a:endParaRPr lang="zh-CN" altLang="zh-CN" sz="1050" kern="100" dirty="0">
              <a:latin typeface="宋体"/>
              <a:cs typeface="Courier New"/>
            </a:endParaRPr>
          </a:p>
          <a:p>
            <a:pPr algn="just">
              <a:lnSpc>
                <a:spcPct val="145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由原子半径和共用电子对数判断：成键原子的半径越小，共用电子对数越多，则共价键越牢固，含有共价键的分子越稳定。如原子半径：</a:t>
            </a:r>
            <a:r>
              <a:rPr lang="en-US" altLang="zh-CN" sz="2800" kern="100" dirty="0">
                <a:latin typeface="Times New Roman"/>
                <a:ea typeface="华文细黑"/>
                <a:cs typeface="Courier New"/>
              </a:rPr>
              <a:t>F&lt;</a:t>
            </a:r>
            <a:r>
              <a:rPr lang="en-US" altLang="zh-CN" sz="2800" kern="100" dirty="0" err="1">
                <a:latin typeface="Times New Roman"/>
                <a:ea typeface="华文细黑"/>
                <a:cs typeface="Courier New"/>
              </a:rPr>
              <a:t>Cl</a:t>
            </a:r>
            <a:r>
              <a:rPr lang="en-US" altLang="zh-CN" sz="2800" kern="100" dirty="0">
                <a:latin typeface="Times New Roman"/>
                <a:ea typeface="华文细黑"/>
                <a:cs typeface="Courier New"/>
              </a:rPr>
              <a:t>&lt;Br&lt;I</a:t>
            </a:r>
            <a:r>
              <a:rPr lang="zh-CN" altLang="zh-CN" sz="2800" kern="100" dirty="0">
                <a:latin typeface="Times New Roman"/>
                <a:ea typeface="华文细黑"/>
                <a:cs typeface="Times New Roman"/>
              </a:rPr>
              <a:t>，则共价键的牢固程度：</a:t>
            </a:r>
            <a:r>
              <a:rPr lang="en-US" altLang="zh-CN" sz="2800" kern="100" dirty="0">
                <a:latin typeface="Times New Roman"/>
                <a:ea typeface="华文细黑"/>
                <a:cs typeface="Courier New"/>
              </a:rPr>
              <a:t>H—F&gt;H—</a:t>
            </a:r>
            <a:r>
              <a:rPr lang="en-US" altLang="zh-CN" sz="2800" kern="100" dirty="0" err="1">
                <a:latin typeface="Times New Roman"/>
                <a:ea typeface="华文细黑"/>
                <a:cs typeface="Courier New"/>
              </a:rPr>
              <a:t>Cl</a:t>
            </a:r>
            <a:r>
              <a:rPr lang="en-US" altLang="zh-CN" sz="2800" kern="100" dirty="0">
                <a:latin typeface="Times New Roman"/>
                <a:ea typeface="华文细黑"/>
                <a:cs typeface="Courier New"/>
              </a:rPr>
              <a:t>&gt;H—Br&gt;H—I</a:t>
            </a:r>
            <a:r>
              <a:rPr lang="zh-CN" altLang="zh-CN" sz="2800" kern="100" dirty="0">
                <a:latin typeface="Times New Roman"/>
                <a:ea typeface="华文细黑"/>
                <a:cs typeface="Times New Roman"/>
              </a:rPr>
              <a:t>，稳定性：</a:t>
            </a:r>
            <a:r>
              <a:rPr lang="en-US" altLang="zh-CN" sz="2800" kern="100" dirty="0">
                <a:latin typeface="Times New Roman"/>
                <a:ea typeface="华文细黑"/>
                <a:cs typeface="Courier New"/>
              </a:rPr>
              <a:t>HF&gt;</a:t>
            </a:r>
            <a:r>
              <a:rPr lang="en-US" altLang="zh-CN" sz="2800" kern="100" dirty="0" err="1">
                <a:latin typeface="Times New Roman"/>
                <a:ea typeface="华文细黑"/>
                <a:cs typeface="Courier New"/>
              </a:rPr>
              <a:t>HCl</a:t>
            </a:r>
            <a:r>
              <a:rPr lang="en-US" altLang="zh-CN" sz="2800" kern="100" dirty="0">
                <a:latin typeface="Times New Roman"/>
                <a:ea typeface="华文细黑"/>
                <a:cs typeface="Courier New"/>
              </a:rPr>
              <a:t>&gt;</a:t>
            </a:r>
            <a:r>
              <a:rPr lang="en-US" altLang="zh-CN" sz="2800" kern="100" dirty="0" err="1">
                <a:latin typeface="Times New Roman"/>
                <a:ea typeface="华文细黑"/>
                <a:cs typeface="Courier New"/>
              </a:rPr>
              <a:t>HBr</a:t>
            </a:r>
            <a:r>
              <a:rPr lang="en-US" altLang="zh-CN" sz="2800" kern="100" dirty="0">
                <a:latin typeface="Times New Roman"/>
                <a:ea typeface="华文细黑"/>
                <a:cs typeface="Courier New"/>
              </a:rPr>
              <a:t>&gt;HI</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45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由键能判断：共价键的键能越大，表示破坏共价键消耗的能量越多，则共价键越牢固。</a:t>
            </a:r>
            <a:endParaRPr lang="zh-CN" altLang="zh-CN" sz="1050" kern="100" dirty="0">
              <a:latin typeface="宋体"/>
              <a:cs typeface="Courier New"/>
            </a:endParaRPr>
          </a:p>
          <a:p>
            <a:pPr algn="just">
              <a:lnSpc>
                <a:spcPct val="145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由键长判断：共价键的键长越短，破坏共价键消耗的能量越多，则共价键越牢固。</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5549455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4392051"/>
            <a:ext cx="11665296"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键长与键能的关系规律</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Courier New"/>
              </a:rPr>
              <a:t>___________________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键长与电子总数的关系规律是</a:t>
            </a:r>
            <a:r>
              <a:rPr lang="en-US" altLang="zh-CN" sz="2800" kern="100" dirty="0" smtClean="0">
                <a:latin typeface="Times New Roman"/>
                <a:ea typeface="华文细黑"/>
                <a:cs typeface="Courier New"/>
              </a:rPr>
              <a:t>_______________________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键能与电子总数的关系规律是</a:t>
            </a:r>
            <a:r>
              <a:rPr lang="en-US" altLang="zh-CN" sz="2800" kern="100" dirty="0" smtClean="0">
                <a:latin typeface="Times New Roman"/>
                <a:ea typeface="华文细黑"/>
                <a:cs typeface="Courier New"/>
              </a:rPr>
              <a:t>___________________________________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7" name="矩形 6"/>
          <p:cNvSpPr/>
          <p:nvPr/>
        </p:nvSpPr>
        <p:spPr>
          <a:xfrm>
            <a:off x="406574" y="35158"/>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典例</a:t>
            </a:r>
            <a:r>
              <a:rPr lang="en-US" altLang="zh-CN" sz="2800" b="1" kern="100" dirty="0">
                <a:solidFill>
                  <a:srgbClr val="0000FF"/>
                </a:solidFill>
                <a:latin typeface="Times New Roman"/>
                <a:ea typeface="华文细黑"/>
                <a:cs typeface="Courier New"/>
              </a:rPr>
              <a:t>2</a:t>
            </a:r>
            <a:r>
              <a:rPr lang="zh-CN" altLang="zh-CN" sz="2800" b="1" kern="100" dirty="0">
                <a:solidFill>
                  <a:srgbClr val="0000FF"/>
                </a:solidFill>
                <a:latin typeface="Times New Roman"/>
                <a:ea typeface="华文细黑"/>
                <a:cs typeface="Times New Roman"/>
              </a:rPr>
              <a:t>　</a:t>
            </a:r>
            <a:r>
              <a:rPr lang="zh-CN" altLang="zh-CN" sz="2800" kern="100" dirty="0">
                <a:latin typeface="Times New Roman"/>
                <a:ea typeface="华文细黑"/>
                <a:cs typeface="Times New Roman"/>
              </a:rPr>
              <a:t>实验测得不同物质中</a:t>
            </a:r>
            <a:r>
              <a:rPr lang="en-US" altLang="zh-CN" sz="2800" kern="100" dirty="0">
                <a:latin typeface="Times New Roman"/>
                <a:ea typeface="华文细黑"/>
                <a:cs typeface="Courier New"/>
              </a:rPr>
              <a:t>O—O</a:t>
            </a:r>
            <a:r>
              <a:rPr lang="zh-CN" altLang="zh-CN" sz="2800" kern="100" dirty="0">
                <a:latin typeface="Times New Roman"/>
                <a:ea typeface="华文细黑"/>
                <a:cs typeface="Times New Roman"/>
              </a:rPr>
              <a:t>键的键长和键能数据如下表。其中</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的键能数据尚未测定，但可根据规律性推导键能的大小顺序为</a:t>
            </a:r>
            <a:r>
              <a:rPr lang="en-US" altLang="zh-CN" sz="2800" i="1" kern="100" dirty="0">
                <a:latin typeface="Times New Roman"/>
                <a:ea typeface="华文细黑"/>
                <a:cs typeface="Courier New"/>
              </a:rPr>
              <a:t>W</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Z</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a:hlinkClick r:id="rId3"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graphicFrame>
        <p:nvGraphicFramePr>
          <p:cNvPr id="4" name="表格 3"/>
          <p:cNvGraphicFramePr>
            <a:graphicFrameLocks noGrp="1"/>
          </p:cNvGraphicFramePr>
          <p:nvPr>
            <p:extLst>
              <p:ext uri="{D42A27DB-BD31-4B8C-83A1-F6EECF244321}">
                <p14:modId xmlns:p14="http://schemas.microsoft.com/office/powerpoint/2010/main" xmlns="" val="3763900207"/>
              </p:ext>
            </p:extLst>
          </p:nvPr>
        </p:nvGraphicFramePr>
        <p:xfrm>
          <a:off x="2494807" y="1547326"/>
          <a:ext cx="8352927" cy="2890580"/>
        </p:xfrm>
        <a:graphic>
          <a:graphicData uri="http://schemas.openxmlformats.org/drawingml/2006/table">
            <a:tbl>
              <a:tblPr/>
              <a:tblGrid>
                <a:gridCol w="3041571"/>
                <a:gridCol w="1186156"/>
                <a:gridCol w="1086478"/>
                <a:gridCol w="1478066"/>
                <a:gridCol w="1560656"/>
              </a:tblGrid>
              <a:tr h="1269901">
                <a:tc>
                  <a:txBody>
                    <a:bodyPr/>
                    <a:lstStyle/>
                    <a:p>
                      <a:pPr algn="ctr">
                        <a:lnSpc>
                          <a:spcPct val="150000"/>
                        </a:lnSpc>
                        <a:spcAft>
                          <a:spcPts val="0"/>
                        </a:spcAft>
                      </a:pPr>
                      <a:r>
                        <a:rPr lang="zh-CN" sz="2800" kern="100" baseline="0" dirty="0" smtClean="0">
                          <a:effectLst/>
                          <a:latin typeface="Times New Roman"/>
                          <a:ea typeface="华文细黑"/>
                          <a:cs typeface="Times New Roman"/>
                        </a:rPr>
                        <a:t>　　　</a:t>
                      </a:r>
                      <a:r>
                        <a:rPr lang="en-US" sz="2800" kern="100" baseline="0" dirty="0" smtClean="0">
                          <a:effectLst/>
                          <a:latin typeface="Times New Roman"/>
                          <a:ea typeface="华文细黑"/>
                          <a:cs typeface="Courier New"/>
                        </a:rPr>
                        <a:t>  O—O</a:t>
                      </a:r>
                      <a:r>
                        <a:rPr lang="zh-CN" sz="2800" kern="100" baseline="0" dirty="0" smtClean="0">
                          <a:effectLst/>
                          <a:latin typeface="Times New Roman"/>
                          <a:ea typeface="华文细黑"/>
                          <a:cs typeface="Times New Roman"/>
                        </a:rPr>
                        <a:t>键</a:t>
                      </a:r>
                      <a:endParaRPr lang="zh-CN" sz="2800" kern="100" baseline="0" dirty="0" smtClean="0">
                        <a:effectLst/>
                        <a:latin typeface="宋体"/>
                        <a:cs typeface="Courier New"/>
                      </a:endParaRPr>
                    </a:p>
                    <a:p>
                      <a:pPr algn="just">
                        <a:lnSpc>
                          <a:spcPct val="150000"/>
                        </a:lnSpc>
                        <a:spcAft>
                          <a:spcPts val="0"/>
                        </a:spcAft>
                      </a:pPr>
                      <a:r>
                        <a:rPr lang="zh-CN" sz="2800" kern="100" baseline="0" dirty="0" smtClean="0">
                          <a:effectLst/>
                          <a:latin typeface="Times New Roman"/>
                          <a:ea typeface="华文细黑"/>
                          <a:cs typeface="Times New Roman"/>
                        </a:rPr>
                        <a:t>数据</a:t>
                      </a:r>
                      <a:endParaRPr lang="zh-CN" sz="2800" kern="100" baseline="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pPr>
                      <a:endParaRPr lang="zh-CN" sz="2800" kern="10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800" kern="10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O</a:t>
                      </a:r>
                      <a:r>
                        <a:rPr lang="en-US" sz="2800" kern="100" baseline="-25000" dirty="0">
                          <a:effectLst/>
                          <a:latin typeface="Times New Roman"/>
                          <a:ea typeface="华文细黑"/>
                          <a:cs typeface="Courier New"/>
                        </a:rPr>
                        <a:t>2</a:t>
                      </a:r>
                      <a:endParaRPr lang="zh-CN" sz="2800" kern="10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2800" kern="10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0180">
                <a:tc>
                  <a:txBody>
                    <a:bodyPr/>
                    <a:lstStyle/>
                    <a:p>
                      <a:pPr algn="ctr">
                        <a:lnSpc>
                          <a:spcPct val="150000"/>
                        </a:lnSpc>
                        <a:spcAft>
                          <a:spcPts val="0"/>
                        </a:spcAft>
                      </a:pPr>
                      <a:r>
                        <a:rPr lang="zh-CN" sz="2800" kern="100" dirty="0">
                          <a:effectLst/>
                          <a:latin typeface="Times New Roman"/>
                          <a:ea typeface="华文细黑"/>
                          <a:cs typeface="Times New Roman"/>
                        </a:rPr>
                        <a:t>键长</a:t>
                      </a:r>
                      <a:r>
                        <a:rPr lang="en-US" sz="2800" kern="100" dirty="0">
                          <a:effectLst/>
                          <a:latin typeface="Times New Roman"/>
                          <a:ea typeface="华文细黑"/>
                          <a:cs typeface="Courier New"/>
                        </a:rPr>
                        <a:t>/(10</a:t>
                      </a:r>
                      <a:r>
                        <a:rPr lang="zh-CN" sz="2800" kern="100" baseline="30000" dirty="0">
                          <a:effectLst/>
                          <a:latin typeface="Times New Roman"/>
                          <a:ea typeface="华文细黑"/>
                          <a:cs typeface="Times New Roman"/>
                        </a:rPr>
                        <a:t>－</a:t>
                      </a:r>
                      <a:r>
                        <a:rPr lang="en-US" sz="2800" kern="100" baseline="30000" dirty="0">
                          <a:effectLst/>
                          <a:latin typeface="Times New Roman"/>
                          <a:ea typeface="华文细黑"/>
                          <a:cs typeface="Courier New"/>
                        </a:rPr>
                        <a:t>12</a:t>
                      </a:r>
                      <a:r>
                        <a:rPr lang="en-US" sz="2800" kern="100" dirty="0">
                          <a:effectLst/>
                          <a:latin typeface="Times New Roman"/>
                          <a:ea typeface="华文细黑"/>
                          <a:cs typeface="Courier New"/>
                        </a:rPr>
                        <a:t>m)</a:t>
                      </a:r>
                      <a:endParaRPr lang="zh-CN" sz="2800" kern="10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149</a:t>
                      </a:r>
                      <a:endParaRPr lang="zh-CN" sz="2800" kern="10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128</a:t>
                      </a:r>
                      <a:endParaRPr lang="zh-CN" sz="2800" kern="10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121</a:t>
                      </a:r>
                      <a:endParaRPr lang="zh-CN" sz="2800" kern="10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112</a:t>
                      </a:r>
                      <a:endParaRPr lang="zh-CN" sz="2800" kern="10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0240">
                <a:tc>
                  <a:txBody>
                    <a:bodyPr/>
                    <a:lstStyle/>
                    <a:p>
                      <a:pPr algn="ctr">
                        <a:lnSpc>
                          <a:spcPct val="150000"/>
                        </a:lnSpc>
                        <a:spcAft>
                          <a:spcPts val="0"/>
                        </a:spcAft>
                      </a:pPr>
                      <a:r>
                        <a:rPr lang="zh-CN" sz="2800" kern="100">
                          <a:effectLst/>
                          <a:latin typeface="Times New Roman"/>
                          <a:ea typeface="华文细黑"/>
                          <a:cs typeface="Times New Roman"/>
                        </a:rPr>
                        <a:t>键能</a:t>
                      </a:r>
                      <a:r>
                        <a:rPr lang="en-US" sz="2800" kern="100">
                          <a:effectLst/>
                          <a:latin typeface="Times New Roman"/>
                          <a:ea typeface="华文细黑"/>
                          <a:cs typeface="Courier New"/>
                        </a:rPr>
                        <a:t>/(kJ·mol</a:t>
                      </a:r>
                      <a:r>
                        <a:rPr lang="zh-CN" sz="2800" kern="100" baseline="30000">
                          <a:effectLst/>
                          <a:latin typeface="Times New Roman"/>
                          <a:ea typeface="华文细黑"/>
                          <a:cs typeface="Times New Roman"/>
                        </a:rPr>
                        <a:t>－</a:t>
                      </a:r>
                      <a:r>
                        <a:rPr lang="en-US" sz="2800" kern="100" baseline="30000">
                          <a:effectLst/>
                          <a:latin typeface="Times New Roman"/>
                          <a:ea typeface="华文细黑"/>
                          <a:cs typeface="Courier New"/>
                        </a:rPr>
                        <a:t>1</a:t>
                      </a:r>
                      <a:r>
                        <a:rPr lang="en-US" sz="2800" kern="100">
                          <a:effectLst/>
                          <a:latin typeface="Times New Roman"/>
                          <a:ea typeface="华文细黑"/>
                          <a:cs typeface="Courier New"/>
                        </a:rPr>
                        <a:t>)</a:t>
                      </a:r>
                      <a:endParaRPr lang="zh-CN" sz="2800" kern="10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X</a:t>
                      </a:r>
                      <a:endParaRPr lang="zh-CN" sz="2800" kern="10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Y</a:t>
                      </a:r>
                      <a:endParaRPr lang="zh-CN" sz="2800" kern="10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Z</a:t>
                      </a:r>
                      <a:r>
                        <a:rPr lang="zh-CN" sz="2800" kern="100">
                          <a:effectLst/>
                          <a:latin typeface="Times New Roman"/>
                          <a:ea typeface="华文细黑"/>
                          <a:cs typeface="Times New Roman"/>
                        </a:rPr>
                        <a:t>＝</a:t>
                      </a:r>
                      <a:r>
                        <a:rPr lang="en-US" sz="2800" kern="100">
                          <a:effectLst/>
                          <a:latin typeface="Times New Roman"/>
                          <a:ea typeface="华文细黑"/>
                          <a:cs typeface="Courier New"/>
                        </a:rPr>
                        <a:t>494</a:t>
                      </a:r>
                      <a:endParaRPr lang="zh-CN" sz="2800" kern="10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dirty="0">
                          <a:effectLst/>
                          <a:latin typeface="Times New Roman"/>
                          <a:ea typeface="华文细黑"/>
                          <a:cs typeface="Courier New"/>
                        </a:rPr>
                        <a:t>W</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628</a:t>
                      </a:r>
                      <a:endParaRPr lang="zh-CN" sz="2800" kern="100" dirty="0">
                        <a:effectLst/>
                        <a:latin typeface="宋体"/>
                        <a:cs typeface="Courier New"/>
                      </a:endParaRPr>
                    </a:p>
                  </a:txBody>
                  <a:tcPr marL="44100" marR="44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1429391124"/>
              </p:ext>
            </p:extLst>
          </p:nvPr>
        </p:nvGraphicFramePr>
        <p:xfrm>
          <a:off x="5915682" y="1916892"/>
          <a:ext cx="892175" cy="819150"/>
        </p:xfrm>
        <a:graphic>
          <a:graphicData uri="http://schemas.openxmlformats.org/presentationml/2006/ole">
            <p:oleObj spid="_x0000_s3097" name="文档" r:id="rId4" imgW="892646" imgH="818815" progId="">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1078505977"/>
              </p:ext>
            </p:extLst>
          </p:nvPr>
        </p:nvGraphicFramePr>
        <p:xfrm>
          <a:off x="7074160" y="1926417"/>
          <a:ext cx="885825" cy="809625"/>
        </p:xfrm>
        <a:graphic>
          <a:graphicData uri="http://schemas.openxmlformats.org/presentationml/2006/ole">
            <p:oleObj spid="_x0000_s3098" name="文档" r:id="rId5" imgW="892646" imgH="818815" progId="">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2294343696"/>
              </p:ext>
            </p:extLst>
          </p:nvPr>
        </p:nvGraphicFramePr>
        <p:xfrm>
          <a:off x="9875626" y="1926417"/>
          <a:ext cx="885825" cy="809625"/>
        </p:xfrm>
        <a:graphic>
          <a:graphicData uri="http://schemas.openxmlformats.org/presentationml/2006/ole">
            <p:oleObj spid="_x0000_s3099" name="文档" r:id="rId6" imgW="892646" imgH="818815" progId="">
              <p:embed/>
            </p:oleObj>
          </a:graphicData>
        </a:graphic>
      </p:graphicFrame>
      <p:sp>
        <p:nvSpPr>
          <p:cNvPr id="8" name="矩形 7"/>
          <p:cNvSpPr/>
          <p:nvPr/>
        </p:nvSpPr>
        <p:spPr>
          <a:xfrm>
            <a:off x="4820076" y="4500275"/>
            <a:ext cx="341632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键长越长，键能越小</a:t>
            </a:r>
            <a:endParaRPr lang="zh-CN" altLang="en-US" sz="2800" dirty="0"/>
          </a:p>
        </p:txBody>
      </p:sp>
      <p:sp>
        <p:nvSpPr>
          <p:cNvPr id="16" name="矩形 15"/>
          <p:cNvSpPr/>
          <p:nvPr/>
        </p:nvSpPr>
        <p:spPr>
          <a:xfrm>
            <a:off x="5489133" y="5157986"/>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键长越长，电子总数越多</a:t>
            </a:r>
            <a:endParaRPr lang="zh-CN" altLang="en-US" sz="2800" dirty="0"/>
          </a:p>
        </p:txBody>
      </p:sp>
      <p:sp>
        <p:nvSpPr>
          <p:cNvPr id="17" name="矩形 16"/>
          <p:cNvSpPr/>
          <p:nvPr/>
        </p:nvSpPr>
        <p:spPr>
          <a:xfrm>
            <a:off x="5696694" y="5766574"/>
            <a:ext cx="6529352" cy="523220"/>
          </a:xfrm>
          <a:prstGeom prst="rect">
            <a:avLst/>
          </a:prstGeom>
        </p:spPr>
        <p:txBody>
          <a:bodyPr wrap="none">
            <a:spAutoFit/>
          </a:bodyPr>
          <a:lstStyle/>
          <a:p>
            <a:r>
              <a:rPr lang="zh-CN" altLang="zh-CN" sz="2800" kern="100" spc="-100" dirty="0">
                <a:solidFill>
                  <a:srgbClr val="C00000"/>
                </a:solidFill>
                <a:latin typeface="Times New Roman"/>
                <a:ea typeface="华文细黑"/>
                <a:cs typeface="Times New Roman"/>
              </a:rPr>
              <a:t>键能越大，电子总数越少</a:t>
            </a:r>
            <a:r>
              <a:rPr lang="en-US" altLang="zh-CN" sz="2800" kern="100" spc="-100" dirty="0">
                <a:solidFill>
                  <a:srgbClr val="C00000"/>
                </a:solidFill>
                <a:latin typeface="Times New Roman"/>
                <a:ea typeface="华文细黑"/>
              </a:rPr>
              <a:t>(</a:t>
            </a:r>
            <a:r>
              <a:rPr lang="zh-CN" altLang="zh-CN" sz="2800" kern="100" spc="-100" dirty="0">
                <a:solidFill>
                  <a:srgbClr val="C00000"/>
                </a:solidFill>
                <a:latin typeface="Times New Roman"/>
                <a:ea typeface="华文细黑"/>
                <a:cs typeface="Times New Roman"/>
              </a:rPr>
              <a:t>答案合理即可</a:t>
            </a:r>
            <a:r>
              <a:rPr lang="en-US" altLang="zh-CN" sz="2800" kern="100" spc="-100" dirty="0">
                <a:solidFill>
                  <a:srgbClr val="C00000"/>
                </a:solidFill>
                <a:latin typeface="Times New Roman"/>
                <a:ea typeface="华文细黑"/>
              </a:rPr>
              <a:t>)</a:t>
            </a:r>
            <a:endParaRPr lang="zh-CN" altLang="en-US" sz="2800" spc="-100" dirty="0"/>
          </a:p>
        </p:txBody>
      </p:sp>
    </p:spTree>
    <p:extLst>
      <p:ext uri="{BB962C8B-B14F-4D97-AF65-F5344CB8AC3E}">
        <p14:creationId xmlns:p14="http://schemas.microsoft.com/office/powerpoint/2010/main" xmlns="" val="3409710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8" grpId="0"/>
      <p:bldP spid="8" grpId="1"/>
      <p:bldP spid="16" grpId="0"/>
      <p:bldP spid="16" grpId="1"/>
      <p:bldP spid="17" grpId="0"/>
      <p:bldP spid="17" grpId="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406574" y="837506"/>
            <a:ext cx="11161240"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利用题中提供的信息去伪存真是找到正确规律的基本方法，是学习中着重提高的能力</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电子</a:t>
            </a:r>
            <a:r>
              <a:rPr lang="zh-CN" altLang="zh-CN" sz="2800" kern="100" dirty="0">
                <a:latin typeface="Times New Roman"/>
                <a:ea typeface="华文细黑"/>
                <a:cs typeface="Times New Roman"/>
              </a:rPr>
              <a:t>数由多到少的顺序</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键长由大到小的顺序</a:t>
            </a:r>
            <a:r>
              <a:rPr lang="zh-CN" altLang="zh-CN" sz="2800" kern="100" dirty="0" smtClean="0">
                <a:latin typeface="Times New Roman"/>
                <a:ea typeface="华文细黑"/>
                <a:cs typeface="Times New Roman"/>
              </a:rPr>
              <a:t>为</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键能由大到小的顺序</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综合</a:t>
            </a:r>
            <a:r>
              <a:rPr lang="zh-CN" altLang="zh-CN" sz="2800" kern="100" dirty="0">
                <a:latin typeface="Times New Roman"/>
                <a:ea typeface="华文细黑"/>
                <a:cs typeface="Times New Roman"/>
              </a:rPr>
              <a:t>三者之间关系可得出电子数与键能、键长之间的关系为键长越长，键能越小，电子数越多。</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220697518"/>
              </p:ext>
            </p:extLst>
          </p:nvPr>
        </p:nvGraphicFramePr>
        <p:xfrm>
          <a:off x="4520555" y="2277666"/>
          <a:ext cx="2786062" cy="704850"/>
        </p:xfrm>
        <a:graphic>
          <a:graphicData uri="http://schemas.openxmlformats.org/presentationml/2006/ole">
            <p:oleObj spid="_x0000_s5146" name="文档" r:id="rId3" imgW="2785958" imgH="704361" progId="">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2609971725"/>
              </p:ext>
            </p:extLst>
          </p:nvPr>
        </p:nvGraphicFramePr>
        <p:xfrm>
          <a:off x="574973" y="2925738"/>
          <a:ext cx="2786062" cy="704850"/>
        </p:xfrm>
        <a:graphic>
          <a:graphicData uri="http://schemas.openxmlformats.org/presentationml/2006/ole">
            <p:oleObj spid="_x0000_s5147" name="文档" r:id="rId4" imgW="2785958" imgH="704721" progId="">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3140975898"/>
              </p:ext>
            </p:extLst>
          </p:nvPr>
        </p:nvGraphicFramePr>
        <p:xfrm>
          <a:off x="7040835" y="2906688"/>
          <a:ext cx="2786062" cy="704850"/>
        </p:xfrm>
        <a:graphic>
          <a:graphicData uri="http://schemas.openxmlformats.org/presentationml/2006/ole">
            <p:oleObj spid="_x0000_s5148" name="文档" r:id="rId5" imgW="2785958" imgH="704721" progId="">
              <p:embed/>
            </p:oleObj>
          </a:graphicData>
        </a:graphic>
      </p:graphicFrame>
    </p:spTree>
    <p:extLst>
      <p:ext uri="{BB962C8B-B14F-4D97-AF65-F5344CB8AC3E}">
        <p14:creationId xmlns:p14="http://schemas.microsoft.com/office/powerpoint/2010/main" xmlns="" val="49373420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11">
                                            <p:txEl>
                                              <p:pRg st="2" end="2"/>
                                            </p:txEl>
                                          </p:spTgt>
                                        </p:tgtEl>
                                        <p:attrNameLst>
                                          <p:attrName>style.visibility</p:attrName>
                                        </p:attrNameLst>
                                      </p:cBhvr>
                                      <p:to>
                                        <p:strVal val="visible"/>
                                      </p:to>
                                    </p:set>
                                    <p:animEffect transition="in" filter="blinds(horizontal)">
                                      <p:cBhvr>
                                        <p:cTn id="14" dur="750"/>
                                        <p:tgtEl>
                                          <p:spTgt spid="11">
                                            <p:txEl>
                                              <p:pRg st="2" end="2"/>
                                            </p:txEl>
                                          </p:spTgt>
                                        </p:tgtEl>
                                      </p:cBhvr>
                                    </p:animEffect>
                                  </p:childTnLst>
                                </p:cTn>
                              </p:par>
                              <p:par>
                                <p:cTn id="15" presetID="3"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750"/>
                                        <p:tgtEl>
                                          <p:spTgt spid="2"/>
                                        </p:tgtEl>
                                      </p:cBhvr>
                                    </p:animEffect>
                                  </p:childTnLst>
                                </p:cTn>
                              </p:par>
                              <p:par>
                                <p:cTn id="18" presetID="3" presetClass="entr" presetSubtype="1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750"/>
                                        <p:tgtEl>
                                          <p:spTgt spid="8"/>
                                        </p:tgtEl>
                                      </p:cBhvr>
                                    </p:animEffect>
                                  </p:childTnLst>
                                </p:cTn>
                              </p:par>
                              <p:par>
                                <p:cTn id="21" presetID="3" presetClass="entr" presetSubtype="1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750"/>
                                        <p:tgtEl>
                                          <p:spTgt spid="9"/>
                                        </p:tgtEl>
                                      </p:cBhvr>
                                    </p:animEffect>
                                  </p:childTnLst>
                                </p:cTn>
                              </p:par>
                            </p:childTnLst>
                          </p:cTn>
                        </p:par>
                        <p:par>
                          <p:cTn id="24" fill="hold">
                            <p:stCondLst>
                              <p:cond delay="1500"/>
                            </p:stCondLst>
                            <p:childTnLst>
                              <p:par>
                                <p:cTn id="25" presetID="3" presetClass="entr" presetSubtype="10" fill="hold" nodeType="afterEffect">
                                  <p:stCondLst>
                                    <p:cond delay="0"/>
                                  </p:stCondLst>
                                  <p:childTnLst>
                                    <p:set>
                                      <p:cBhvr>
                                        <p:cTn id="26" dur="1" fill="hold">
                                          <p:stCondLst>
                                            <p:cond delay="0"/>
                                          </p:stCondLst>
                                        </p:cTn>
                                        <p:tgtEl>
                                          <p:spTgt spid="11">
                                            <p:txEl>
                                              <p:pRg st="3" end="3"/>
                                            </p:txEl>
                                          </p:spTgt>
                                        </p:tgtEl>
                                        <p:attrNameLst>
                                          <p:attrName>style.visibility</p:attrName>
                                        </p:attrNameLst>
                                      </p:cBhvr>
                                      <p:to>
                                        <p:strVal val="visible"/>
                                      </p:to>
                                    </p:set>
                                    <p:animEffect transition="in" filter="blinds(horizontal)">
                                      <p:cBhvr>
                                        <p:cTn id="27" dur="75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158954"/>
            <a:ext cx="11161240" cy="65045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5.</a:t>
            </a:r>
            <a:r>
              <a:rPr lang="zh-CN" altLang="zh-CN" sz="2800" b="1" kern="100" dirty="0">
                <a:latin typeface="Times New Roman"/>
                <a:ea typeface="华文细黑"/>
                <a:cs typeface="Times New Roman"/>
              </a:rPr>
              <a:t>共价键的键能与化学反应热</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化学反应过程伴随着能量的变化，热能是能量变化的表现形式之一。在化学反应过程中，旧化学键的断裂需要吸收热量，新化学键的形成一般是放出热量。一个反应是吸热还是放热，就是比较吸收的总能量和释放的总能量的大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放热反应：旧键断裂吸收的总能量小于新键形成放出的总能量。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吸热反应：旧键断裂吸收的总能量大于新键形成放出的总能量。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反应热</a:t>
            </a:r>
            <a:r>
              <a:rPr lang="en-US" altLang="zh-CN" sz="2800" kern="100" dirty="0">
                <a:latin typeface="Times New Roman"/>
                <a:ea typeface="华文细黑"/>
                <a:cs typeface="Courier New"/>
              </a:rPr>
              <a:t>(Δ</a:t>
            </a:r>
            <a:r>
              <a:rPr lang="en-US" altLang="zh-CN" sz="2800" i="1" kern="100" dirty="0">
                <a:latin typeface="Times New Roman"/>
                <a:ea typeface="华文细黑"/>
                <a:cs typeface="Courier New"/>
              </a:rPr>
              <a:t>H</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与键能的关系：</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Δ</a:t>
            </a:r>
            <a:r>
              <a:rPr lang="en-US" altLang="zh-CN" sz="2800" i="1" kern="100" dirty="0">
                <a:latin typeface="Times New Roman"/>
                <a:ea typeface="华文细黑"/>
                <a:cs typeface="Courier New"/>
              </a:rPr>
              <a:t>H</a:t>
            </a:r>
            <a:r>
              <a:rPr lang="zh-CN" altLang="zh-CN" sz="2800" kern="100" dirty="0">
                <a:latin typeface="Times New Roman"/>
                <a:ea typeface="华文细黑"/>
                <a:cs typeface="Times New Roman"/>
              </a:rPr>
              <a:t>＝反应物的键能总和－生成物的键能总和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Δ</a:t>
            </a:r>
            <a:r>
              <a:rPr lang="en-US" altLang="zh-CN" sz="2800" i="1" kern="100" dirty="0">
                <a:latin typeface="Times New Roman"/>
                <a:ea typeface="华文细黑"/>
                <a:cs typeface="Courier New"/>
              </a:rPr>
              <a:t>H</a:t>
            </a:r>
            <a:r>
              <a:rPr lang="en-US" altLang="zh-CN" sz="2800" kern="100" dirty="0">
                <a:latin typeface="Times New Roman"/>
                <a:ea typeface="华文细黑"/>
                <a:cs typeface="Courier New"/>
              </a:rPr>
              <a:t>&gt;0</a:t>
            </a:r>
            <a:r>
              <a:rPr lang="zh-CN" altLang="zh-CN" sz="2800" kern="100" dirty="0">
                <a:latin typeface="Times New Roman"/>
                <a:ea typeface="华文细黑"/>
                <a:cs typeface="Times New Roman"/>
              </a:rPr>
              <a:t>时，为吸热反应；</a:t>
            </a:r>
            <a:r>
              <a:rPr lang="en-US" altLang="zh-CN" sz="2800" kern="100" dirty="0">
                <a:latin typeface="Times New Roman"/>
                <a:ea typeface="华文细黑"/>
                <a:cs typeface="Courier New"/>
              </a:rPr>
              <a:t>Δ</a:t>
            </a:r>
            <a:r>
              <a:rPr lang="en-US" altLang="zh-CN" sz="2800" i="1" kern="100" dirty="0">
                <a:latin typeface="Times New Roman"/>
                <a:ea typeface="华文细黑"/>
                <a:cs typeface="Courier New"/>
              </a:rPr>
              <a:t>H</a:t>
            </a:r>
            <a:r>
              <a:rPr lang="en-US" altLang="zh-CN" sz="2800" kern="100" dirty="0">
                <a:latin typeface="Times New Roman"/>
                <a:ea typeface="华文细黑"/>
                <a:cs typeface="Courier New"/>
              </a:rPr>
              <a:t>&lt;0</a:t>
            </a:r>
            <a:r>
              <a:rPr lang="zh-CN" altLang="zh-CN" sz="2800" kern="100" dirty="0">
                <a:latin typeface="Times New Roman"/>
                <a:ea typeface="华文细黑"/>
                <a:cs typeface="Times New Roman"/>
              </a:rPr>
              <a:t>时，为放热反应。</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6609131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523876"/>
            <a:ext cx="11161240" cy="5858246"/>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6.</a:t>
            </a:r>
            <a:r>
              <a:rPr lang="zh-CN" altLang="zh-CN" sz="2800" b="1" kern="100" dirty="0">
                <a:latin typeface="Times New Roman"/>
                <a:ea typeface="华文细黑"/>
                <a:cs typeface="Times New Roman"/>
              </a:rPr>
              <a:t>共价键分子中</a:t>
            </a:r>
            <a:r>
              <a:rPr lang="en-US" altLang="zh-CN" sz="2800" b="1" kern="100" dirty="0">
                <a:latin typeface="Times New Roman"/>
                <a:ea typeface="华文细黑"/>
                <a:cs typeface="Courier New"/>
              </a:rPr>
              <a:t>8</a:t>
            </a:r>
            <a:r>
              <a:rPr lang="zh-CN" altLang="zh-CN" sz="2800" b="1" kern="100" dirty="0">
                <a:latin typeface="Times New Roman"/>
                <a:ea typeface="华文细黑"/>
                <a:cs typeface="Times New Roman"/>
              </a:rPr>
              <a:t>个电子稳定结构的判断</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判断分子结构中各原子最外层电子是否满足</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电子稳定结构的简捷方法如下：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分子中若含有氢元素，则氢原子不能满足</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电子稳定结构。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某元素化合价绝对值与其原子最外层电子数之和等于</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，则该元素的原子最外层满足</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电子稳定结构。如：</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原子最外层电子数为</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中</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价，二者之和为</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原子最外层电子数为</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中</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绝对值是</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，二者之和为</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分子中所有原子都满足最外层</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电子稳定结构。</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7809208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981522"/>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原子最外层</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个电子，</a:t>
            </a:r>
            <a:r>
              <a:rPr lang="en-US" altLang="zh-CN" sz="2800" kern="100" dirty="0">
                <a:latin typeface="Times New Roman"/>
                <a:ea typeface="华文细黑"/>
                <a:cs typeface="Courier New"/>
              </a:rPr>
              <a:t>NO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中，</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价，二者之和为</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，故</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原子不满足最外层</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电子稳定结构。</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原子最外层</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个电子，</a:t>
            </a:r>
            <a:r>
              <a:rPr lang="en-US" altLang="zh-CN" sz="2800" kern="100" dirty="0">
                <a:latin typeface="Times New Roman"/>
                <a:ea typeface="华文细黑"/>
                <a:cs typeface="Courier New"/>
              </a:rPr>
              <a:t>BF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中，</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价，二者之和为</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，故</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原子不满足最外层</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电子稳定结构。</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6532585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700748"/>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典例</a:t>
            </a:r>
            <a:r>
              <a:rPr lang="en-US" altLang="zh-CN" sz="2800" b="1" kern="100" dirty="0">
                <a:solidFill>
                  <a:srgbClr val="0000FF"/>
                </a:solidFill>
                <a:latin typeface="Times New Roman"/>
                <a:ea typeface="华文细黑"/>
                <a:cs typeface="Courier New"/>
              </a:rPr>
              <a:t>3</a:t>
            </a:r>
            <a:r>
              <a:rPr lang="zh-CN" altLang="zh-CN" sz="2800" b="1" kern="100" dirty="0">
                <a:solidFill>
                  <a:srgbClr val="0000FF"/>
                </a:solidFill>
                <a:latin typeface="Times New Roman"/>
                <a:ea typeface="华文细黑"/>
                <a:cs typeface="Times New Roman"/>
              </a:rPr>
              <a:t>　</a:t>
            </a:r>
            <a:r>
              <a:rPr lang="zh-CN" altLang="zh-CN" sz="2800" kern="100" dirty="0">
                <a:latin typeface="Times New Roman"/>
                <a:ea typeface="华文细黑"/>
                <a:cs typeface="Times New Roman"/>
              </a:rPr>
              <a:t>下列分子中所有原子的价电子层都满足最外层</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电子稳定结构的是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六氟化氙</a:t>
            </a:r>
            <a:r>
              <a:rPr lang="en-US" altLang="zh-CN" sz="2800" kern="100" dirty="0">
                <a:latin typeface="Times New Roman"/>
                <a:ea typeface="华文细黑"/>
                <a:cs typeface="Courier New"/>
              </a:rPr>
              <a:t>(XeF</a:t>
            </a:r>
            <a:r>
              <a:rPr lang="en-US" altLang="zh-CN" sz="2800" kern="100" baseline="-25000" dirty="0">
                <a:latin typeface="Times New Roman"/>
                <a:ea typeface="华文细黑"/>
                <a:cs typeface="Courier New"/>
              </a:rPr>
              <a:t>6</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次氯酸</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HClO</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二氯化硫</a:t>
            </a:r>
            <a:r>
              <a:rPr lang="en-US" altLang="zh-CN" sz="2800" kern="100" dirty="0">
                <a:latin typeface="Times New Roman"/>
                <a:ea typeface="华文细黑"/>
                <a:cs typeface="Courier New"/>
              </a:rPr>
              <a:t>(S</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Cl</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三氟化硼</a:t>
            </a:r>
            <a:r>
              <a:rPr lang="en-US" altLang="zh-CN" sz="2800" kern="100" dirty="0">
                <a:latin typeface="Times New Roman"/>
                <a:ea typeface="华文细黑"/>
                <a:cs typeface="Courier New"/>
              </a:rPr>
              <a:t>(BF</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TextBox 2"/>
          <p:cNvSpPr txBox="1"/>
          <p:nvPr/>
        </p:nvSpPr>
        <p:spPr>
          <a:xfrm>
            <a:off x="334566" y="264496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5" name="TextBox 4">
            <a:hlinkClick r:id="rId2"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6" name="图片 5">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xmlns="" val="8581535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406574" y="405458"/>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氢是</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电子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是稳定结构，但并不是所有分子中的所有原子的价电子层都会达到</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电子结构。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a:t>
            </a:r>
            <a:r>
              <a:rPr lang="en-US" altLang="zh-CN" sz="2800" kern="100" dirty="0">
                <a:latin typeface="Times New Roman"/>
                <a:ea typeface="华文细黑"/>
                <a:cs typeface="Courier New"/>
              </a:rPr>
              <a:t>XeF</a:t>
            </a:r>
            <a:r>
              <a:rPr lang="en-US" altLang="zh-CN" sz="2800" kern="100" baseline="-25000" dirty="0">
                <a:latin typeface="Times New Roman"/>
                <a:ea typeface="华文细黑"/>
                <a:cs typeface="Courier New"/>
              </a:rPr>
              <a:t>6</a:t>
            </a:r>
            <a:r>
              <a:rPr lang="zh-CN" altLang="zh-CN" sz="2800" kern="100" dirty="0">
                <a:latin typeface="Times New Roman"/>
                <a:ea typeface="华文细黑"/>
                <a:cs typeface="Times New Roman"/>
              </a:rPr>
              <a:t>中必然有</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对共用电子，</a:t>
            </a:r>
            <a:r>
              <a:rPr lang="en-US" altLang="zh-CN" sz="2800" kern="100" dirty="0" err="1">
                <a:latin typeface="Times New Roman"/>
                <a:ea typeface="华文细黑"/>
                <a:cs typeface="Courier New"/>
              </a:rPr>
              <a:t>Xe</a:t>
            </a:r>
            <a:r>
              <a:rPr lang="zh-CN" altLang="zh-CN" sz="2800" kern="100" dirty="0">
                <a:latin typeface="Times New Roman"/>
                <a:ea typeface="华文细黑"/>
                <a:cs typeface="Times New Roman"/>
              </a:rPr>
              <a:t>不会是</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电子结构；</a:t>
            </a:r>
            <a:endParaRPr lang="zh-CN" altLang="zh-CN" sz="1050" kern="100" dirty="0">
              <a:effectLst/>
              <a:latin typeface="宋体"/>
              <a:cs typeface="Courier New"/>
            </a:endParaRPr>
          </a:p>
        </p:txBody>
      </p:sp>
      <p:sp>
        <p:nvSpPr>
          <p:cNvPr id="3" name="矩形 2"/>
          <p:cNvSpPr/>
          <p:nvPr/>
        </p:nvSpPr>
        <p:spPr>
          <a:xfrm>
            <a:off x="406574" y="2440732"/>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a:t>
            </a:r>
            <a:r>
              <a:rPr lang="en-US" altLang="zh-CN" sz="2800" kern="100" dirty="0" err="1">
                <a:latin typeface="Times New Roman"/>
                <a:ea typeface="华文细黑"/>
                <a:cs typeface="Courier New"/>
              </a:rPr>
              <a:t>HClO</a:t>
            </a:r>
            <a:r>
              <a:rPr lang="zh-CN" altLang="zh-CN" sz="2800" kern="100" dirty="0">
                <a:latin typeface="Times New Roman"/>
                <a:ea typeface="华文细黑"/>
                <a:cs typeface="Times New Roman"/>
              </a:rPr>
              <a:t>的电子式为</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其中</a:t>
            </a:r>
            <a:r>
              <a:rPr lang="en-US" altLang="zh-CN" sz="2800" kern="100" dirty="0" err="1">
                <a:latin typeface="Times New Roman"/>
                <a:ea typeface="华文细黑"/>
                <a:cs typeface="Courier New"/>
              </a:rPr>
              <a:t>Cl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达到</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电子结构，而</a:t>
            </a:r>
            <a:r>
              <a:rPr lang="en-US" altLang="zh-CN" sz="2800" kern="100" dirty="0">
                <a:latin typeface="Times New Roman"/>
                <a:ea typeface="华文细黑"/>
                <a:cs typeface="Courier New"/>
              </a:rPr>
              <a:t>H</a:t>
            </a:r>
            <a:r>
              <a:rPr lang="zh-CN" altLang="zh-CN" sz="2800" kern="100" dirty="0">
                <a:latin typeface="Times New Roman"/>
                <a:ea typeface="华文细黑"/>
                <a:cs typeface="Times New Roman"/>
              </a:rPr>
              <a:t>只有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个电子；</a:t>
            </a:r>
            <a:endParaRPr lang="zh-CN" altLang="zh-CN" sz="1050" kern="100" dirty="0">
              <a:effectLst/>
              <a:latin typeface="宋体"/>
              <a:cs typeface="Courier New"/>
            </a:endParaRPr>
          </a:p>
        </p:txBody>
      </p:sp>
      <p:pic>
        <p:nvPicPr>
          <p:cNvPr id="4098"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41465" y="2550571"/>
            <a:ext cx="1592991" cy="6967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矩形 4"/>
          <p:cNvSpPr/>
          <p:nvPr/>
        </p:nvSpPr>
        <p:spPr>
          <a:xfrm>
            <a:off x="406574" y="3832230"/>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项，</a:t>
            </a:r>
            <a:r>
              <a:rPr lang="en-US" altLang="zh-CN" sz="2800" kern="100" dirty="0">
                <a:latin typeface="Times New Roman"/>
                <a:ea typeface="华文细黑"/>
                <a:cs typeface="Courier New"/>
              </a:rPr>
              <a:t>S</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的电子式为</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可见</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Cl</a:t>
            </a:r>
            <a:r>
              <a:rPr lang="zh-CN" altLang="zh-CN" sz="2800" kern="100" dirty="0">
                <a:latin typeface="Times New Roman"/>
                <a:ea typeface="华文细黑"/>
                <a:cs typeface="Times New Roman"/>
              </a:rPr>
              <a:t>都达到</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电子结构；</a:t>
            </a:r>
            <a:endParaRPr lang="zh-CN" altLang="zh-CN" sz="1050" kern="100" dirty="0">
              <a:effectLst/>
              <a:latin typeface="宋体"/>
              <a:cs typeface="Courier New"/>
            </a:endParaRPr>
          </a:p>
        </p:txBody>
      </p:sp>
      <p:pic>
        <p:nvPicPr>
          <p:cNvPr id="4099" name="Picture 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969511" y="3956022"/>
            <a:ext cx="2357437" cy="697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矩形 6"/>
          <p:cNvSpPr/>
          <p:nvPr/>
        </p:nvSpPr>
        <p:spPr>
          <a:xfrm>
            <a:off x="406574" y="4887833"/>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项，</a:t>
            </a:r>
            <a:r>
              <a:rPr lang="en-US" altLang="zh-CN" sz="2800" kern="100" dirty="0">
                <a:latin typeface="Times New Roman"/>
                <a:ea typeface="华文细黑"/>
                <a:cs typeface="Courier New"/>
              </a:rPr>
              <a:t>BF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的电子式为</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可见</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原子不满足</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电子结构。</a:t>
            </a:r>
            <a:endParaRPr lang="zh-CN" altLang="zh-CN" sz="1050" kern="100" dirty="0">
              <a:effectLst/>
              <a:latin typeface="宋体"/>
              <a:cs typeface="Courier New"/>
            </a:endParaRPr>
          </a:p>
        </p:txBody>
      </p:sp>
      <p:pic>
        <p:nvPicPr>
          <p:cNvPr id="4100" name="Picture 4"/>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846649" y="4972083"/>
            <a:ext cx="1989821" cy="14820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图片 8">
            <a:hlinkClick r:id="rId5" action="ppaction://hlinksldjump"/>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xmlns="" val="30214373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750"/>
                                        <p:tgtEl>
                                          <p:spTgt spid="3"/>
                                        </p:tgtEl>
                                      </p:cBhvr>
                                    </p:animEffect>
                                  </p:childTnLst>
                                </p:cTn>
                              </p:par>
                              <p:par>
                                <p:cTn id="16" presetID="3" presetClass="entr" presetSubtype="10" fill="hold" nodeType="withEffect">
                                  <p:stCondLst>
                                    <p:cond delay="0"/>
                                  </p:stCondLst>
                                  <p:childTnLst>
                                    <p:set>
                                      <p:cBhvr>
                                        <p:cTn id="17" dur="1" fill="hold">
                                          <p:stCondLst>
                                            <p:cond delay="0"/>
                                          </p:stCondLst>
                                        </p:cTn>
                                        <p:tgtEl>
                                          <p:spTgt spid="4098"/>
                                        </p:tgtEl>
                                        <p:attrNameLst>
                                          <p:attrName>style.visibility</p:attrName>
                                        </p:attrNameLst>
                                      </p:cBhvr>
                                      <p:to>
                                        <p:strVal val="visible"/>
                                      </p:to>
                                    </p:set>
                                    <p:animEffect transition="in" filter="blinds(horizontal)">
                                      <p:cBhvr>
                                        <p:cTn id="18" dur="750"/>
                                        <p:tgtEl>
                                          <p:spTgt spid="4098"/>
                                        </p:tgtEl>
                                      </p:cBhvr>
                                    </p:animEffect>
                                  </p:childTnLst>
                                </p:cTn>
                              </p:par>
                            </p:childTnLst>
                          </p:cTn>
                        </p:par>
                        <p:par>
                          <p:cTn id="19" fill="hold">
                            <p:stCondLst>
                              <p:cond delay="2250"/>
                            </p:stCondLst>
                            <p:childTnLst>
                              <p:par>
                                <p:cTn id="20" presetID="3" presetClass="entr" presetSubtype="1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750"/>
                                        <p:tgtEl>
                                          <p:spTgt spid="5"/>
                                        </p:tgtEl>
                                      </p:cBhvr>
                                    </p:animEffect>
                                  </p:childTnLst>
                                </p:cTn>
                              </p:par>
                              <p:par>
                                <p:cTn id="23" presetID="3" presetClass="entr" presetSubtype="10" fill="hold" nodeType="withEffect">
                                  <p:stCondLst>
                                    <p:cond delay="0"/>
                                  </p:stCondLst>
                                  <p:childTnLst>
                                    <p:set>
                                      <p:cBhvr>
                                        <p:cTn id="24" dur="1" fill="hold">
                                          <p:stCondLst>
                                            <p:cond delay="0"/>
                                          </p:stCondLst>
                                        </p:cTn>
                                        <p:tgtEl>
                                          <p:spTgt spid="4099"/>
                                        </p:tgtEl>
                                        <p:attrNameLst>
                                          <p:attrName>style.visibility</p:attrName>
                                        </p:attrNameLst>
                                      </p:cBhvr>
                                      <p:to>
                                        <p:strVal val="visible"/>
                                      </p:to>
                                    </p:set>
                                    <p:animEffect transition="in" filter="blinds(horizontal)">
                                      <p:cBhvr>
                                        <p:cTn id="25" dur="750"/>
                                        <p:tgtEl>
                                          <p:spTgt spid="4099"/>
                                        </p:tgtEl>
                                      </p:cBhvr>
                                    </p:animEffect>
                                  </p:childTnLst>
                                </p:cTn>
                              </p:par>
                            </p:childTnLst>
                          </p:cTn>
                        </p:par>
                        <p:par>
                          <p:cTn id="26" fill="hold">
                            <p:stCondLst>
                              <p:cond delay="3000"/>
                            </p:stCondLst>
                            <p:childTnLst>
                              <p:par>
                                <p:cTn id="27" presetID="3" presetClass="entr" presetSubtype="1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linds(horizontal)">
                                      <p:cBhvr>
                                        <p:cTn id="29" dur="750"/>
                                        <p:tgtEl>
                                          <p:spTgt spid="7"/>
                                        </p:tgtEl>
                                      </p:cBhvr>
                                    </p:animEffect>
                                  </p:childTnLst>
                                </p:cTn>
                              </p:par>
                              <p:par>
                                <p:cTn id="30" presetID="3" presetClass="entr" presetSubtype="10" fill="hold" nodeType="withEffect">
                                  <p:stCondLst>
                                    <p:cond delay="0"/>
                                  </p:stCondLst>
                                  <p:childTnLst>
                                    <p:set>
                                      <p:cBhvr>
                                        <p:cTn id="31" dur="1" fill="hold">
                                          <p:stCondLst>
                                            <p:cond delay="0"/>
                                          </p:stCondLst>
                                        </p:cTn>
                                        <p:tgtEl>
                                          <p:spTgt spid="4100"/>
                                        </p:tgtEl>
                                        <p:attrNameLst>
                                          <p:attrName>style.visibility</p:attrName>
                                        </p:attrNameLst>
                                      </p:cBhvr>
                                      <p:to>
                                        <p:strVal val="visible"/>
                                      </p:to>
                                    </p:set>
                                    <p:animEffect transition="in" filter="blinds(horizontal)">
                                      <p:cBhvr>
                                        <p:cTn id="32" dur="75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二、价层电子对互斥理论的应用</a:t>
            </a:r>
            <a:r>
              <a:rPr lang="en-US" altLang="zh-CN" b="1" dirty="0">
                <a:solidFill>
                  <a:srgbClr val="FFFF00"/>
                </a:solidFill>
                <a:latin typeface="微软雅黑" pitchFamily="34" charset="-122"/>
                <a:ea typeface="微软雅黑" pitchFamily="34" charset="-122"/>
              </a:rPr>
              <a:t>——</a:t>
            </a:r>
            <a:r>
              <a:rPr lang="zh-CN" altLang="zh-CN" b="1" dirty="0">
                <a:solidFill>
                  <a:srgbClr val="FFFF00"/>
                </a:solidFill>
                <a:latin typeface="微软雅黑" pitchFamily="34" charset="-122"/>
                <a:ea typeface="微软雅黑" pitchFamily="34" charset="-122"/>
              </a:rPr>
              <a:t>判断分子或离子的立体构型</a:t>
            </a:r>
            <a:endParaRPr lang="zh-CN" altLang="en-US" b="1" dirty="0">
              <a:solidFill>
                <a:srgbClr val="FFFF00"/>
              </a:solidFill>
              <a:latin typeface="微软雅黑" pitchFamily="34" charset="-122"/>
              <a:ea typeface="微软雅黑" pitchFamily="34" charset="-122"/>
            </a:endParaRPr>
          </a:p>
        </p:txBody>
      </p:sp>
      <p:sp>
        <p:nvSpPr>
          <p:cNvPr id="6" name="矩形 5"/>
          <p:cNvSpPr/>
          <p:nvPr/>
        </p:nvSpPr>
        <p:spPr>
          <a:xfrm>
            <a:off x="406574" y="807454"/>
            <a:ext cx="11161240"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价层电子对互斥理论认为，在一个共价分子中，中心原子周围电子对排布的立体构型主要决定于中心原子的价电子层中电子对的数目。所谓价层电子对包括成键的</a:t>
            </a:r>
            <a:r>
              <a:rPr lang="en-US" altLang="zh-CN" sz="2800" kern="100" dirty="0">
                <a:latin typeface="Times New Roman"/>
                <a:ea typeface="华文细黑"/>
                <a:cs typeface="Courier New"/>
              </a:rPr>
              <a:t>σ</a:t>
            </a:r>
            <a:r>
              <a:rPr lang="zh-CN" altLang="zh-CN" sz="2800" kern="100" dirty="0">
                <a:latin typeface="Times New Roman"/>
                <a:ea typeface="华文细黑"/>
                <a:cs typeface="Times New Roman"/>
              </a:rPr>
              <a:t>电子对和未成键的孤电子对。价层电子对各自占据的位置倾向于彼此分离的尽可能地远些，这样电子对彼此之间的排斥力最小，整个分子最为稳定。这样也就决定了分子的立体构型。因此利用价层电子对互斥理论可以预测简单分子或离子的立体构型</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xmlns="" val="11240812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251282"/>
            <a:ext cx="11161240" cy="2062079"/>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利用</a:t>
            </a:r>
            <a:r>
              <a:rPr lang="en-US" altLang="zh-CN" sz="2800" kern="100" dirty="0">
                <a:solidFill>
                  <a:prstClr val="black"/>
                </a:solidFill>
                <a:latin typeface="Times New Roman"/>
                <a:ea typeface="华文细黑"/>
                <a:cs typeface="Courier New"/>
              </a:rPr>
              <a:t>VSEPR</a:t>
            </a:r>
            <a:r>
              <a:rPr lang="zh-CN" altLang="zh-CN" sz="2800" kern="100" dirty="0">
                <a:solidFill>
                  <a:prstClr val="black"/>
                </a:solidFill>
                <a:latin typeface="Times New Roman"/>
                <a:ea typeface="华文细黑"/>
                <a:cs typeface="Times New Roman"/>
              </a:rPr>
              <a:t>模型推断分子或离子的立体构型的具体步骤如下</a:t>
            </a:r>
            <a:r>
              <a:rPr lang="zh-CN" altLang="zh-CN" sz="2800" kern="100" dirty="0" smtClean="0">
                <a:solidFill>
                  <a:prstClr val="black"/>
                </a:solidFill>
                <a:latin typeface="Times New Roman"/>
                <a:ea typeface="华文细黑"/>
                <a:cs typeface="Times New Roman"/>
              </a:rPr>
              <a:t>：</a:t>
            </a:r>
            <a:endParaRPr lang="en-US" altLang="zh-CN" sz="2800" b="1" kern="100" dirty="0" smtClean="0">
              <a:latin typeface="Times New Roman"/>
              <a:ea typeface="华文细黑"/>
              <a:cs typeface="Courier New"/>
            </a:endParaRPr>
          </a:p>
          <a:p>
            <a:pPr algn="just">
              <a:lnSpc>
                <a:spcPct val="150000"/>
              </a:lnSpc>
              <a:spcAft>
                <a:spcPts val="0"/>
              </a:spcAft>
            </a:pPr>
            <a:r>
              <a:rPr lang="en-US" altLang="zh-CN" sz="2800" b="1" kern="100" dirty="0" smtClean="0">
                <a:latin typeface="Times New Roman"/>
                <a:ea typeface="华文细黑"/>
                <a:cs typeface="Courier New"/>
              </a:rPr>
              <a:t>1</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确定中心原子</a:t>
            </a:r>
            <a:r>
              <a:rPr lang="en-US" altLang="zh-CN" sz="2800" b="1" kern="100" dirty="0">
                <a:latin typeface="Times New Roman"/>
                <a:ea typeface="华文细黑"/>
                <a:cs typeface="Courier New"/>
              </a:rPr>
              <a:t>A</a:t>
            </a:r>
            <a:r>
              <a:rPr lang="zh-CN" altLang="zh-CN" sz="2800" b="1" kern="100" dirty="0">
                <a:latin typeface="Times New Roman"/>
                <a:ea typeface="华文细黑"/>
                <a:cs typeface="Times New Roman"/>
              </a:rPr>
              <a:t>价层电子对</a:t>
            </a:r>
            <a:r>
              <a:rPr lang="zh-CN" altLang="zh-CN" sz="2800" b="1" kern="100" dirty="0" smtClean="0">
                <a:latin typeface="Times New Roman"/>
                <a:ea typeface="华文细黑"/>
                <a:cs typeface="Times New Roman"/>
              </a:rPr>
              <a:t>数目</a:t>
            </a:r>
            <a:endParaRPr lang="en-US" altLang="zh-CN" sz="2800" b="1" kern="100" dirty="0" smtClean="0">
              <a:latin typeface="Times New Roman"/>
              <a:ea typeface="华文细黑"/>
              <a:cs typeface="Times New Roman"/>
            </a:endParaRPr>
          </a:p>
          <a:p>
            <a:pPr algn="just">
              <a:lnSpc>
                <a:spcPct val="150000"/>
              </a:lnSpc>
              <a:spcAft>
                <a:spcPts val="0"/>
              </a:spcAft>
            </a:pPr>
            <a:r>
              <a:rPr lang="en-US" altLang="zh-CN" sz="2800" kern="100" dirty="0" err="1">
                <a:latin typeface="Times New Roman"/>
                <a:ea typeface="华文细黑"/>
                <a:cs typeface="Courier New"/>
              </a:rPr>
              <a:t>AB</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型分子的价层电子对数</a:t>
            </a:r>
            <a:r>
              <a:rPr lang="en-US" altLang="zh-CN" sz="2800" i="1" kern="100" dirty="0">
                <a:latin typeface="Times New Roman"/>
                <a:ea typeface="华文细黑"/>
                <a:cs typeface="Courier New"/>
              </a:rPr>
              <a:t>m</a:t>
            </a:r>
            <a:r>
              <a:rPr lang="zh-CN" altLang="zh-CN" sz="2800" kern="100" dirty="0" smtClean="0">
                <a:latin typeface="Times New Roman"/>
                <a:ea typeface="华文细黑"/>
                <a:cs typeface="Times New Roman"/>
              </a:rPr>
              <a:t>＝</a:t>
            </a:r>
            <a:endParaRPr lang="zh-CN" altLang="zh-CN" sz="2800" b="1"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228283206"/>
              </p:ext>
            </p:extLst>
          </p:nvPr>
        </p:nvGraphicFramePr>
        <p:xfrm>
          <a:off x="550590" y="2340705"/>
          <a:ext cx="8986837" cy="1169987"/>
        </p:xfrm>
        <a:graphic>
          <a:graphicData uri="http://schemas.openxmlformats.org/presentationml/2006/ole">
            <p:oleObj spid="_x0000_s9226" name="文档" r:id="rId3" imgW="8987175" imgH="1169736" progId="">
              <p:embed/>
            </p:oleObj>
          </a:graphicData>
        </a:graphic>
      </p:graphicFrame>
      <p:sp>
        <p:nvSpPr>
          <p:cNvPr id="5" name="矩形 4"/>
          <p:cNvSpPr/>
          <p:nvPr/>
        </p:nvSpPr>
        <p:spPr>
          <a:xfrm>
            <a:off x="406574" y="3190866"/>
            <a:ext cx="11161240" cy="32721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利用上式计算</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原子价层电子对数时，需注意：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氧族元素的原子作为中心原子</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时提供</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个价电子，作为配位原子</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时不提供价电子。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卤素原子作为中心原子</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时提供</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个价电子，作为配位原子</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时提供</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个价电子。</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4274053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270670" y="2008798"/>
            <a:ext cx="10080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270670" y="3095268"/>
            <a:ext cx="10081120"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475" y="-12701"/>
            <a:ext cx="2733675" cy="4901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7"/>
          <p:cNvSpPr txBox="1"/>
          <p:nvPr/>
        </p:nvSpPr>
        <p:spPr>
          <a:xfrm>
            <a:off x="-25475" y="11510"/>
            <a:ext cx="2733675" cy="400110"/>
          </a:xfrm>
          <a:prstGeom prst="rect">
            <a:avLst/>
          </a:prstGeom>
          <a:solidFill>
            <a:srgbClr val="00CCFF">
              <a:alpha val="52000"/>
            </a:srgb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sp>
        <p:nvSpPr>
          <p:cNvPr id="9" name="TextBox 8">
            <a:hlinkClick r:id="rId4" action="ppaction://hlinksldjump"/>
          </p:cNvPr>
          <p:cNvSpPr txBox="1"/>
          <p:nvPr/>
        </p:nvSpPr>
        <p:spPr>
          <a:xfrm>
            <a:off x="1271890" y="1485578"/>
            <a:ext cx="7343500" cy="523220"/>
          </a:xfrm>
          <a:prstGeom prst="rect">
            <a:avLst/>
          </a:prstGeom>
          <a:noFill/>
        </p:spPr>
        <p:txBody>
          <a:bodyPr wrap="square" rtlCol="0">
            <a:spAutoFit/>
          </a:bodyPr>
          <a:lstStyle/>
          <a:p>
            <a:r>
              <a:rPr lang="zh-CN" altLang="zh-CN" sz="2800" b="1" dirty="0">
                <a:solidFill>
                  <a:srgbClr val="3114AC"/>
                </a:solidFill>
                <a:latin typeface="Times New Roman" pitchFamily="18" charset="0"/>
                <a:ea typeface="微软雅黑" pitchFamily="34" charset="-122"/>
                <a:cs typeface="Times New Roman" pitchFamily="18" charset="0"/>
              </a:rPr>
              <a:t>一、共价键的</a:t>
            </a:r>
            <a:r>
              <a:rPr lang="en-US" altLang="zh-CN" sz="2800" b="1" dirty="0">
                <a:solidFill>
                  <a:srgbClr val="3114AC"/>
                </a:solidFill>
                <a:latin typeface="宋体" pitchFamily="2" charset="-122"/>
                <a:ea typeface="宋体" pitchFamily="2" charset="-122"/>
                <a:cs typeface="Times New Roman" pitchFamily="18" charset="0"/>
              </a:rPr>
              <a:t>“</a:t>
            </a:r>
            <a:r>
              <a:rPr lang="zh-CN" altLang="zh-CN" sz="2800" b="1" dirty="0">
                <a:solidFill>
                  <a:srgbClr val="3114AC"/>
                </a:solidFill>
                <a:latin typeface="Times New Roman" pitchFamily="18" charset="0"/>
                <a:ea typeface="微软雅黑" pitchFamily="34" charset="-122"/>
                <a:cs typeface="Times New Roman" pitchFamily="18" charset="0"/>
              </a:rPr>
              <a:t>六大要点</a:t>
            </a:r>
            <a:r>
              <a:rPr lang="en-US" altLang="zh-CN" sz="2800" b="1" dirty="0">
                <a:solidFill>
                  <a:srgbClr val="3114AC"/>
                </a:solidFill>
                <a:latin typeface="宋体" pitchFamily="2" charset="-122"/>
                <a:ea typeface="宋体" pitchFamily="2" charset="-122"/>
                <a:cs typeface="Times New Roman" pitchFamily="18" charset="0"/>
              </a:rPr>
              <a:t>”</a:t>
            </a:r>
            <a:r>
              <a:rPr lang="zh-CN" altLang="zh-CN" sz="2800" b="1" dirty="0">
                <a:solidFill>
                  <a:srgbClr val="3114AC"/>
                </a:solidFill>
                <a:latin typeface="Times New Roman" pitchFamily="18" charset="0"/>
                <a:ea typeface="微软雅黑" pitchFamily="34" charset="-122"/>
                <a:cs typeface="Times New Roman" pitchFamily="18" charset="0"/>
              </a:rPr>
              <a:t>解读</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11" name="TextBox 10">
            <a:hlinkClick r:id="rId5" action="ppaction://hlinksldjump"/>
          </p:cNvPr>
          <p:cNvSpPr txBox="1"/>
          <p:nvPr/>
        </p:nvSpPr>
        <p:spPr>
          <a:xfrm>
            <a:off x="1271890" y="2572048"/>
            <a:ext cx="10223916" cy="523220"/>
          </a:xfrm>
          <a:prstGeom prst="rect">
            <a:avLst/>
          </a:prstGeom>
          <a:noFill/>
        </p:spPr>
        <p:txBody>
          <a:bodyPr wrap="square" rtlCol="0">
            <a:spAutoFit/>
          </a:bodyPr>
          <a:lstStyle/>
          <a:p>
            <a:pPr algn="just"/>
            <a:r>
              <a:rPr lang="zh-CN" altLang="zh-CN" sz="2800" b="1" dirty="0">
                <a:solidFill>
                  <a:srgbClr val="3114AC"/>
                </a:solidFill>
                <a:latin typeface="Times New Roman" pitchFamily="18" charset="0"/>
                <a:ea typeface="微软雅黑" pitchFamily="34" charset="-122"/>
                <a:cs typeface="Times New Roman" pitchFamily="18" charset="0"/>
              </a:rPr>
              <a:t>二、价层电子对互斥理论的应用</a:t>
            </a:r>
            <a:r>
              <a:rPr lang="en-US" altLang="zh-CN" sz="2800" b="1" dirty="0">
                <a:solidFill>
                  <a:srgbClr val="3114AC"/>
                </a:solidFill>
                <a:latin typeface="Times New Roman" pitchFamily="18" charset="0"/>
                <a:ea typeface="微软雅黑" pitchFamily="34" charset="-122"/>
                <a:cs typeface="Times New Roman" pitchFamily="18" charset="0"/>
              </a:rPr>
              <a:t>——</a:t>
            </a:r>
            <a:r>
              <a:rPr lang="zh-CN" altLang="zh-CN" sz="2800" b="1" dirty="0">
                <a:solidFill>
                  <a:srgbClr val="3114AC"/>
                </a:solidFill>
                <a:latin typeface="Times New Roman" pitchFamily="18" charset="0"/>
                <a:ea typeface="微软雅黑" pitchFamily="34" charset="-122"/>
                <a:cs typeface="Times New Roman" pitchFamily="18" charset="0"/>
              </a:rPr>
              <a:t>判断分子或离子的立体构型</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10" name="直接连接符 9"/>
          <p:cNvCxnSpPr/>
          <p:nvPr/>
        </p:nvCxnSpPr>
        <p:spPr>
          <a:xfrm>
            <a:off x="1270670" y="4181738"/>
            <a:ext cx="1008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hlinkClick r:id="rId6" action="ppaction://hlinksldjump"/>
          </p:cNvPr>
          <p:cNvSpPr txBox="1"/>
          <p:nvPr/>
        </p:nvSpPr>
        <p:spPr>
          <a:xfrm>
            <a:off x="1271891" y="3658518"/>
            <a:ext cx="7343500" cy="523220"/>
          </a:xfrm>
          <a:prstGeom prst="rect">
            <a:avLst/>
          </a:prstGeom>
          <a:noFill/>
        </p:spPr>
        <p:txBody>
          <a:bodyPr wrap="square" rtlCol="0">
            <a:spAutoFit/>
          </a:bodyPr>
          <a:lstStyle/>
          <a:p>
            <a:r>
              <a:rPr lang="zh-CN" altLang="zh-CN" sz="2800" b="1" dirty="0">
                <a:solidFill>
                  <a:srgbClr val="3114AC"/>
                </a:solidFill>
                <a:latin typeface="Times New Roman" pitchFamily="18" charset="0"/>
                <a:ea typeface="微软雅黑" pitchFamily="34" charset="-122"/>
                <a:cs typeface="Times New Roman" pitchFamily="18" charset="0"/>
              </a:rPr>
              <a:t>三、配合物的结构简介</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12" name="直接连接符 11"/>
          <p:cNvCxnSpPr/>
          <p:nvPr/>
        </p:nvCxnSpPr>
        <p:spPr>
          <a:xfrm>
            <a:off x="1270670" y="5268208"/>
            <a:ext cx="1008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a:hlinkClick r:id="rId7" action="ppaction://hlinksldjump"/>
          </p:cNvPr>
          <p:cNvSpPr txBox="1"/>
          <p:nvPr/>
        </p:nvSpPr>
        <p:spPr>
          <a:xfrm>
            <a:off x="1271891" y="4744988"/>
            <a:ext cx="7343500" cy="523220"/>
          </a:xfrm>
          <a:prstGeom prst="rect">
            <a:avLst/>
          </a:prstGeom>
          <a:noFill/>
        </p:spPr>
        <p:txBody>
          <a:bodyPr wrap="square" rtlCol="0">
            <a:spAutoFit/>
          </a:bodyPr>
          <a:lstStyle/>
          <a:p>
            <a:r>
              <a:rPr lang="zh-CN" altLang="zh-CN" sz="2800" b="1" dirty="0">
                <a:solidFill>
                  <a:srgbClr val="3114AC"/>
                </a:solidFill>
                <a:latin typeface="Times New Roman" pitchFamily="18" charset="0"/>
                <a:ea typeface="微软雅黑" pitchFamily="34" charset="-122"/>
                <a:cs typeface="Times New Roman" pitchFamily="18" charset="0"/>
              </a:rPr>
              <a:t>四、五种方法判断分子的极性</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xmlns="" val="35711312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837506"/>
            <a:ext cx="11161240" cy="69176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若为分子，电荷数为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；若为阳离子，则减去电荷数，</a:t>
            </a:r>
            <a:r>
              <a:rPr lang="zh-CN" altLang="zh-CN" sz="2800" kern="100" dirty="0" smtClean="0">
                <a:latin typeface="Times New Roman"/>
                <a:ea typeface="华文细黑"/>
                <a:cs typeface="Times New Roman"/>
              </a:rPr>
              <a:t>如</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626296202"/>
              </p:ext>
            </p:extLst>
          </p:nvPr>
        </p:nvGraphicFramePr>
        <p:xfrm>
          <a:off x="541065" y="1701602"/>
          <a:ext cx="1981200" cy="1200150"/>
        </p:xfrm>
        <a:graphic>
          <a:graphicData uri="http://schemas.openxmlformats.org/presentationml/2006/ole">
            <p:oleObj spid="_x0000_s6180" name="文档" r:id="rId3" imgW="1981482" imgH="1199610" progId="">
              <p:embed/>
            </p:oleObj>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xmlns="" val="1771305899"/>
              </p:ext>
            </p:extLst>
          </p:nvPr>
        </p:nvGraphicFramePr>
        <p:xfrm>
          <a:off x="9686081" y="1010097"/>
          <a:ext cx="933450" cy="733425"/>
        </p:xfrm>
        <a:graphic>
          <a:graphicData uri="http://schemas.openxmlformats.org/presentationml/2006/ole">
            <p:oleObj spid="_x0000_s6181" name="文档" r:id="rId4" imgW="940158" imgH="748271" progId="">
              <p:embed/>
            </p:oleObj>
          </a:graphicData>
        </a:graphic>
      </p:graphicFrame>
      <p:sp>
        <p:nvSpPr>
          <p:cNvPr id="7" name="矩形 6"/>
          <p:cNvSpPr/>
          <p:nvPr/>
        </p:nvSpPr>
        <p:spPr>
          <a:xfrm>
            <a:off x="406574" y="1754560"/>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；若为阴离子，则加上电荷数，</a:t>
            </a:r>
            <a:r>
              <a:rPr lang="zh-CN" altLang="zh-CN" sz="2800" kern="100" dirty="0" smtClean="0">
                <a:latin typeface="Times New Roman"/>
                <a:ea typeface="华文细黑"/>
                <a:cs typeface="Times New Roman"/>
              </a:rPr>
              <a:t>如</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i="1" kern="100" dirty="0">
                <a:latin typeface="Times New Roman"/>
                <a:ea typeface="华文细黑"/>
                <a:cs typeface="Courier New"/>
              </a:rPr>
              <a:t>m</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479835773"/>
              </p:ext>
            </p:extLst>
          </p:nvPr>
        </p:nvGraphicFramePr>
        <p:xfrm>
          <a:off x="8166660" y="1944663"/>
          <a:ext cx="1085850" cy="971550"/>
        </p:xfrm>
        <a:graphic>
          <a:graphicData uri="http://schemas.openxmlformats.org/presentationml/2006/ole">
            <p:oleObj spid="_x0000_s6182" name="文档" r:id="rId5" imgW="1092772" imgH="971061" progId="">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2704344253"/>
              </p:ext>
            </p:extLst>
          </p:nvPr>
        </p:nvGraphicFramePr>
        <p:xfrm>
          <a:off x="9767614" y="1754560"/>
          <a:ext cx="981075" cy="1085850"/>
        </p:xfrm>
        <a:graphic>
          <a:graphicData uri="http://schemas.openxmlformats.org/presentationml/2006/ole">
            <p:oleObj spid="_x0000_s6183" name="文档" r:id="rId6" imgW="988030" imgH="1169736" progId="">
              <p:embed/>
            </p:oleObj>
          </a:graphicData>
        </a:graphic>
      </p:graphicFrame>
    </p:spTree>
    <p:extLst>
      <p:ext uri="{BB962C8B-B14F-4D97-AF65-F5344CB8AC3E}">
        <p14:creationId xmlns:p14="http://schemas.microsoft.com/office/powerpoint/2010/main" xmlns="" val="916113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98598"/>
            <a:ext cx="11161240" cy="197949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确定价层电子对的立体构型</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由于价层电子对之间的相互排斥作用，它们趋向于尽可能地相互远离。价层电子对的立体构型与价层电子对数目的关系如下表所示：</a:t>
            </a:r>
            <a:endParaRPr lang="zh-CN" altLang="zh-CN" sz="1050" kern="100" dirty="0">
              <a:effectLst/>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xmlns="" val="3525655495"/>
              </p:ext>
            </p:extLst>
          </p:nvPr>
        </p:nvGraphicFramePr>
        <p:xfrm>
          <a:off x="2566810" y="1864668"/>
          <a:ext cx="5616628" cy="4392485"/>
        </p:xfrm>
        <a:graphic>
          <a:graphicData uri="http://schemas.openxmlformats.org/drawingml/2006/table">
            <a:tbl>
              <a:tblPr/>
              <a:tblGrid>
                <a:gridCol w="2808314"/>
                <a:gridCol w="2808314"/>
              </a:tblGrid>
              <a:tr h="836025">
                <a:tc>
                  <a:txBody>
                    <a:bodyPr/>
                    <a:lstStyle/>
                    <a:p>
                      <a:pPr algn="ctr">
                        <a:lnSpc>
                          <a:spcPct val="150000"/>
                        </a:lnSpc>
                        <a:spcAft>
                          <a:spcPts val="0"/>
                        </a:spcAft>
                      </a:pPr>
                      <a:r>
                        <a:rPr lang="zh-CN" sz="2800" kern="100" baseline="0" dirty="0">
                          <a:effectLst/>
                          <a:latin typeface="Times New Roman"/>
                          <a:ea typeface="华文细黑"/>
                          <a:cs typeface="Times New Roman"/>
                        </a:rPr>
                        <a:t>价层电子对数目</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价层电子对构型</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508">
                <a:tc>
                  <a:txBody>
                    <a:bodyPr/>
                    <a:lstStyle/>
                    <a:p>
                      <a:pPr algn="ctr">
                        <a:lnSpc>
                          <a:spcPct val="150000"/>
                        </a:lnSpc>
                        <a:spcAft>
                          <a:spcPts val="0"/>
                        </a:spcAft>
                      </a:pPr>
                      <a:r>
                        <a:rPr lang="en-US" sz="2800" kern="100" baseline="0" dirty="0">
                          <a:effectLst/>
                          <a:latin typeface="Times New Roman"/>
                          <a:ea typeface="华文细黑"/>
                          <a:cs typeface="Courier New"/>
                        </a:rPr>
                        <a:t>2</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直线形</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508">
                <a:tc>
                  <a:txBody>
                    <a:bodyPr/>
                    <a:lstStyle/>
                    <a:p>
                      <a:pPr algn="ctr">
                        <a:lnSpc>
                          <a:spcPct val="150000"/>
                        </a:lnSpc>
                        <a:spcAft>
                          <a:spcPts val="0"/>
                        </a:spcAft>
                      </a:pPr>
                      <a:r>
                        <a:rPr lang="en-US" sz="2800" kern="100" baseline="0">
                          <a:effectLst/>
                          <a:latin typeface="Times New Roman"/>
                          <a:ea typeface="华文细黑"/>
                          <a:cs typeface="Courier New"/>
                        </a:rPr>
                        <a:t>3</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三角形</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508">
                <a:tc>
                  <a:txBody>
                    <a:bodyPr/>
                    <a:lstStyle/>
                    <a:p>
                      <a:pPr algn="ctr">
                        <a:lnSpc>
                          <a:spcPct val="150000"/>
                        </a:lnSpc>
                        <a:spcAft>
                          <a:spcPts val="0"/>
                        </a:spcAft>
                      </a:pPr>
                      <a:r>
                        <a:rPr lang="en-US" sz="2800" kern="100" baseline="0">
                          <a:effectLst/>
                          <a:latin typeface="Times New Roman"/>
                          <a:ea typeface="华文细黑"/>
                          <a:cs typeface="Courier New"/>
                        </a:rPr>
                        <a:t>4</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四面体形</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6428">
                <a:tc>
                  <a:txBody>
                    <a:bodyPr/>
                    <a:lstStyle/>
                    <a:p>
                      <a:pPr algn="ctr">
                        <a:lnSpc>
                          <a:spcPct val="150000"/>
                        </a:lnSpc>
                        <a:spcAft>
                          <a:spcPts val="0"/>
                        </a:spcAft>
                      </a:pPr>
                      <a:r>
                        <a:rPr lang="en-US" sz="2800" kern="100" baseline="0">
                          <a:effectLst/>
                          <a:latin typeface="Times New Roman"/>
                          <a:ea typeface="华文细黑"/>
                          <a:cs typeface="Courier New"/>
                        </a:rPr>
                        <a:t>5</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三角双锥形</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2508">
                <a:tc>
                  <a:txBody>
                    <a:bodyPr/>
                    <a:lstStyle/>
                    <a:p>
                      <a:pPr algn="ctr">
                        <a:lnSpc>
                          <a:spcPct val="150000"/>
                        </a:lnSpc>
                        <a:spcAft>
                          <a:spcPts val="0"/>
                        </a:spcAft>
                      </a:pPr>
                      <a:r>
                        <a:rPr lang="en-US" sz="2800" kern="100" baseline="0">
                          <a:effectLst/>
                          <a:latin typeface="Times New Roman"/>
                          <a:ea typeface="华文细黑"/>
                          <a:cs typeface="Courier New"/>
                        </a:rPr>
                        <a:t>6</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八面体形</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矩形 6"/>
          <p:cNvSpPr/>
          <p:nvPr/>
        </p:nvSpPr>
        <p:spPr>
          <a:xfrm>
            <a:off x="406575" y="6156573"/>
            <a:ext cx="9649071"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这样已知价层电子对的数目，就可以确定它们的立体构型。</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41766419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477466"/>
            <a:ext cx="11161240" cy="58574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确定分子的立体构型</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价层电子对有成键电子对和孤电子对之分，价层电子对的总数减去成键电子对数，得孤电子对数。根据成键电子对数和孤电子对数，可以确定相应的较稳定的分子立体构型。</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判断分子立体构型时应注意：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如果在价层电子对中出现孤电子对时，价层电子对立体构型还与下列斥力顺序有关：孤对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孤对</a:t>
            </a:r>
            <a:r>
              <a:rPr lang="en-US" altLang="zh-CN" sz="2800" kern="100" dirty="0">
                <a:latin typeface="Times New Roman"/>
                <a:ea typeface="华文细黑"/>
                <a:cs typeface="Courier New"/>
              </a:rPr>
              <a:t>&gt;</a:t>
            </a:r>
            <a:r>
              <a:rPr lang="zh-CN" altLang="zh-CN" sz="2800" kern="100" dirty="0">
                <a:latin typeface="Times New Roman"/>
                <a:ea typeface="华文细黑"/>
                <a:cs typeface="Times New Roman"/>
              </a:rPr>
              <a:t>孤对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键对</a:t>
            </a:r>
            <a:r>
              <a:rPr lang="en-US" altLang="zh-CN" sz="2800" kern="100" dirty="0">
                <a:latin typeface="Times New Roman"/>
                <a:ea typeface="华文细黑"/>
                <a:cs typeface="Courier New"/>
              </a:rPr>
              <a:t>&gt;</a:t>
            </a:r>
            <a:r>
              <a:rPr lang="zh-CN" altLang="zh-CN" sz="2800" kern="100" dirty="0">
                <a:latin typeface="Times New Roman"/>
                <a:ea typeface="华文细黑"/>
                <a:cs typeface="Times New Roman"/>
              </a:rPr>
              <a:t>键对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键对。因此，价层电子对立体构型为正三角形和正四面体时，孤电子对的存在会改变键对电子的分布空间。</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1144092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522904"/>
            <a:ext cx="11161240" cy="52111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对于分子中有双键、三键等多重键时，使用价层电子对理论判断其分子构型时，双键的两对电子和三键的三对电子只能作为一对电子来处理。或者说在确定中心原子的价电子层电子对总数时，不包括形成</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键的电子。</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实例分析：判断</a:t>
            </a:r>
            <a:r>
              <a:rPr lang="en-US" altLang="zh-CN" sz="2800" kern="100" dirty="0">
                <a:latin typeface="Times New Roman"/>
                <a:ea typeface="华文细黑"/>
                <a:cs typeface="Courier New"/>
              </a:rPr>
              <a:t>HCHO</a:t>
            </a:r>
            <a:r>
              <a:rPr lang="zh-CN" altLang="zh-CN" sz="2800" kern="100" dirty="0">
                <a:latin typeface="Times New Roman"/>
                <a:ea typeface="华文细黑"/>
                <a:cs typeface="Times New Roman"/>
              </a:rPr>
              <a:t>分子和</a:t>
            </a:r>
            <a:r>
              <a:rPr lang="en-US" altLang="zh-CN" sz="2800" kern="100" dirty="0">
                <a:latin typeface="Times New Roman"/>
                <a:ea typeface="华文细黑"/>
                <a:cs typeface="Courier New"/>
              </a:rPr>
              <a:t>HCN</a:t>
            </a:r>
            <a:r>
              <a:rPr lang="zh-CN" altLang="zh-CN" sz="2800" kern="100" dirty="0">
                <a:latin typeface="Times New Roman"/>
                <a:ea typeface="华文细黑"/>
                <a:cs typeface="Times New Roman"/>
              </a:rPr>
              <a:t>分子的立体构型。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HCHO</a:t>
            </a:r>
            <a:r>
              <a:rPr lang="zh-CN" altLang="zh-CN" sz="2800" kern="100" dirty="0">
                <a:latin typeface="Times New Roman"/>
                <a:ea typeface="华文细黑"/>
                <a:cs typeface="Times New Roman"/>
              </a:rPr>
              <a:t>分子中有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zh-CN" altLang="zh-CN" sz="2800" kern="100" dirty="0" smtClean="0">
                <a:latin typeface="Times New Roman"/>
                <a:ea typeface="华文细黑"/>
                <a:cs typeface="Times New Roman"/>
              </a:rPr>
              <a:t>双键</a:t>
            </a:r>
            <a:r>
              <a:rPr lang="zh-CN" altLang="zh-CN" sz="2800" kern="100" dirty="0">
                <a:latin typeface="Times New Roman"/>
                <a:ea typeface="华文细黑"/>
                <a:cs typeface="Times New Roman"/>
              </a:rPr>
              <a:t>，看作</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对成键电子，</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C—H</a:t>
            </a:r>
            <a:r>
              <a:rPr lang="zh-CN" altLang="zh-CN" sz="2800" kern="100" dirty="0">
                <a:latin typeface="Times New Roman"/>
                <a:ea typeface="华文细黑"/>
                <a:cs typeface="Times New Roman"/>
              </a:rPr>
              <a:t>单键为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对成键电子，</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原子的价层电子对数为</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，且无孤电子对，所以</a:t>
            </a:r>
            <a:r>
              <a:rPr lang="en-US" altLang="zh-CN" sz="2800" kern="100" dirty="0">
                <a:latin typeface="Times New Roman"/>
                <a:ea typeface="华文细黑"/>
                <a:cs typeface="Courier New"/>
              </a:rPr>
              <a:t>HCHO</a:t>
            </a:r>
            <a:r>
              <a:rPr lang="zh-CN" altLang="zh-CN" sz="2800" kern="100" dirty="0">
                <a:latin typeface="Times New Roman"/>
                <a:ea typeface="华文细黑"/>
                <a:cs typeface="Times New Roman"/>
              </a:rPr>
              <a:t>分子的立体构型为平面三角形。</a:t>
            </a:r>
            <a:endParaRPr lang="zh-CN" altLang="zh-CN" sz="1050" kern="100" dirty="0">
              <a:effectLst/>
              <a:latin typeface="宋体"/>
              <a:cs typeface="Courier New"/>
            </a:endParaRPr>
          </a:p>
        </p:txBody>
      </p:sp>
      <p:pic>
        <p:nvPicPr>
          <p:cNvPr id="819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572613" y="3760557"/>
            <a:ext cx="1058128" cy="8139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570088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693490"/>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HCN</a:t>
            </a:r>
            <a:r>
              <a:rPr lang="zh-CN" altLang="zh-CN" sz="2800" kern="100" dirty="0">
                <a:latin typeface="Times New Roman"/>
                <a:ea typeface="华文细黑"/>
                <a:cs typeface="Times New Roman"/>
              </a:rPr>
              <a:t>分子的结构式为</a:t>
            </a:r>
            <a:r>
              <a:rPr lang="en-US" altLang="zh-CN" sz="2800" kern="100" dirty="0">
                <a:latin typeface="Times New Roman"/>
                <a:ea typeface="华文细黑"/>
                <a:cs typeface="Courier New"/>
              </a:rPr>
              <a:t>H—C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，含有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三键，看作</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对成键电子，</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C—H</a:t>
            </a:r>
            <a:r>
              <a:rPr lang="zh-CN" altLang="zh-CN" sz="2800" kern="100" dirty="0">
                <a:latin typeface="Times New Roman"/>
                <a:ea typeface="华文细黑"/>
                <a:cs typeface="Times New Roman"/>
              </a:rPr>
              <a:t>单键为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对成键电子，故</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原子的价层电子对数为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，且无孤电子对，所以</a:t>
            </a:r>
            <a:r>
              <a:rPr lang="en-US" altLang="zh-CN" sz="2800" kern="100" dirty="0">
                <a:latin typeface="Times New Roman"/>
                <a:ea typeface="华文细黑"/>
                <a:cs typeface="Courier New"/>
              </a:rPr>
              <a:t>HCN</a:t>
            </a:r>
            <a:r>
              <a:rPr lang="zh-CN" altLang="zh-CN" sz="2800" kern="100" dirty="0">
                <a:latin typeface="Times New Roman"/>
                <a:ea typeface="华文细黑"/>
                <a:cs typeface="Times New Roman"/>
              </a:rPr>
              <a:t>分子的立体构型为直线形。</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5862988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549474"/>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典例</a:t>
            </a:r>
            <a:r>
              <a:rPr lang="en-US" altLang="zh-CN" sz="2800" b="1" kern="100" dirty="0">
                <a:solidFill>
                  <a:srgbClr val="0000FF"/>
                </a:solidFill>
                <a:latin typeface="Times New Roman"/>
                <a:ea typeface="华文细黑"/>
                <a:cs typeface="Courier New"/>
              </a:rPr>
              <a:t>4</a:t>
            </a:r>
            <a:r>
              <a:rPr lang="zh-CN" altLang="zh-CN" sz="2800" b="1" kern="100" dirty="0">
                <a:solidFill>
                  <a:srgbClr val="0000FF"/>
                </a:solidFill>
                <a:latin typeface="Times New Roman"/>
                <a:ea typeface="华文细黑"/>
                <a:cs typeface="Times New Roman"/>
              </a:rPr>
              <a:t>　</a:t>
            </a:r>
            <a:r>
              <a:rPr lang="zh-CN" altLang="zh-CN" sz="2800" kern="100" dirty="0">
                <a:latin typeface="Times New Roman"/>
                <a:ea typeface="华文细黑"/>
                <a:cs typeface="Times New Roman"/>
              </a:rPr>
              <a:t>用价层电子对互斥理论判断</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的分子构型为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正四面体形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B.V</a:t>
            </a:r>
            <a:r>
              <a:rPr lang="zh-CN" altLang="zh-CN" sz="2800" kern="100" dirty="0">
                <a:latin typeface="Times New Roman"/>
                <a:ea typeface="华文细黑"/>
                <a:cs typeface="Times New Roman"/>
              </a:rPr>
              <a:t>形</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三角锥形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平面三角形</a:t>
            </a:r>
            <a:endParaRPr lang="zh-CN" altLang="zh-CN" sz="1050" kern="100" dirty="0">
              <a:effectLst/>
              <a:latin typeface="宋体"/>
              <a:cs typeface="Courier New"/>
            </a:endParaRPr>
          </a:p>
        </p:txBody>
      </p:sp>
      <p:sp>
        <p:nvSpPr>
          <p:cNvPr id="3" name="矩形 2"/>
          <p:cNvSpPr/>
          <p:nvPr/>
        </p:nvSpPr>
        <p:spPr>
          <a:xfrm>
            <a:off x="406574" y="2599919"/>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中的</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原子的价电子全部用于形成了共价键，</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周围有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个氧原子，故选</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4" name="TextBox 3"/>
          <p:cNvSpPr txBox="1"/>
          <p:nvPr/>
        </p:nvSpPr>
        <p:spPr>
          <a:xfrm>
            <a:off x="5159102" y="184561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7" name="TextBox 6"/>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40968492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3" restart="whenNotActive" fill="hold" evtFilter="cancelBubble" nodeType="interactiveSeq">
                <p:stCondLst>
                  <p:cond evt="onClick" delay="0">
                    <p:tgtEl>
                      <p:spTgt spid="7"/>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3" grpId="1"/>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405458"/>
            <a:ext cx="11161240"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典例</a:t>
            </a:r>
            <a:r>
              <a:rPr lang="en-US" altLang="zh-CN" sz="2800" b="1" kern="100" dirty="0">
                <a:solidFill>
                  <a:srgbClr val="0000FF"/>
                </a:solidFill>
                <a:latin typeface="Times New Roman"/>
                <a:ea typeface="华文细黑"/>
                <a:cs typeface="Courier New"/>
              </a:rPr>
              <a:t>5</a:t>
            </a:r>
            <a:r>
              <a:rPr lang="zh-CN" altLang="zh-CN" sz="2800" b="1" kern="100" dirty="0">
                <a:solidFill>
                  <a:srgbClr val="0000FF"/>
                </a:solidFill>
                <a:latin typeface="Times New Roman"/>
                <a:ea typeface="华文细黑"/>
                <a:cs typeface="Times New Roman"/>
              </a:rPr>
              <a:t>　</a:t>
            </a:r>
            <a:r>
              <a:rPr lang="zh-CN" altLang="zh-CN" sz="2800" kern="100" dirty="0">
                <a:latin typeface="Times New Roman"/>
                <a:ea typeface="华文细黑"/>
                <a:cs typeface="Times New Roman"/>
              </a:rPr>
              <a:t>价层电子对互斥理论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简称</a:t>
            </a:r>
            <a:r>
              <a:rPr lang="en-US" altLang="zh-CN" sz="2800" kern="100" dirty="0">
                <a:latin typeface="Times New Roman"/>
                <a:ea typeface="华文细黑"/>
                <a:cs typeface="Courier New"/>
              </a:rPr>
              <a:t>VSEPR</a:t>
            </a:r>
            <a:r>
              <a:rPr lang="zh-CN" altLang="zh-CN" sz="2800" kern="100" dirty="0">
                <a:latin typeface="Times New Roman"/>
                <a:ea typeface="华文细黑"/>
                <a:cs typeface="Times New Roman"/>
              </a:rPr>
              <a:t>模型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可用于预测简单分子的立体构型。请回答下列问题：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利用价层电子对互斥理论推断下列分子或离子的立体构型：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SeO</a:t>
            </a:r>
            <a:r>
              <a:rPr lang="en-US" altLang="zh-CN" sz="2800" kern="100" baseline="-25000" dirty="0">
                <a:latin typeface="Times New Roman"/>
                <a:ea typeface="华文细黑"/>
                <a:cs typeface="Courier New"/>
              </a:rPr>
              <a:t>3</a:t>
            </a:r>
            <a:r>
              <a:rPr lang="en-US" altLang="zh-CN" sz="2800" kern="100" dirty="0" smtClean="0">
                <a:latin typeface="Times New Roman"/>
                <a:ea typeface="华文细黑"/>
                <a:cs typeface="Courier New"/>
              </a:rPr>
              <a:t>__________</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SCl</a:t>
            </a:r>
            <a:r>
              <a:rPr lang="en-US" altLang="zh-CN" sz="2800" kern="100" baseline="-25000" dirty="0">
                <a:latin typeface="Times New Roman"/>
                <a:ea typeface="华文细黑"/>
                <a:cs typeface="Courier New"/>
              </a:rPr>
              <a:t>2</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       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        _____</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HCHO</a:t>
            </a:r>
            <a:r>
              <a:rPr lang="en-US" altLang="zh-CN" sz="2800" kern="100" dirty="0" smtClean="0">
                <a:latin typeface="Times New Roman"/>
                <a:ea typeface="华文细黑"/>
                <a:cs typeface="Courier New"/>
              </a:rPr>
              <a:t>________</a:t>
            </a:r>
            <a:r>
              <a:rPr lang="en-US" altLang="zh-CN" sz="2800" kern="100" dirty="0">
                <a:latin typeface="Times New Roman"/>
                <a:ea typeface="华文细黑"/>
                <a:cs typeface="Courier New"/>
              </a:rPr>
              <a:t>__</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HCN</a:t>
            </a:r>
            <a:r>
              <a:rPr lang="en-US" altLang="zh-CN" sz="2800" kern="100" dirty="0" smtClean="0">
                <a:latin typeface="Times New Roman"/>
                <a:ea typeface="华文细黑"/>
                <a:cs typeface="Courier New"/>
              </a:rPr>
              <a:t>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 name="TextBox 3">
            <a:hlinkClick r:id="rId3"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489477352"/>
              </p:ext>
            </p:extLst>
          </p:nvPr>
        </p:nvGraphicFramePr>
        <p:xfrm>
          <a:off x="5217889" y="2512740"/>
          <a:ext cx="949325" cy="790575"/>
        </p:xfrm>
        <a:graphic>
          <a:graphicData uri="http://schemas.openxmlformats.org/presentationml/2006/ole">
            <p:oleObj spid="_x0000_s11282" name="文档" r:id="rId4" imgW="949876" imgH="790382" progId="">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563813304"/>
              </p:ext>
            </p:extLst>
          </p:nvPr>
        </p:nvGraphicFramePr>
        <p:xfrm>
          <a:off x="522015" y="3132237"/>
          <a:ext cx="949325" cy="790575"/>
        </p:xfrm>
        <a:graphic>
          <a:graphicData uri="http://schemas.openxmlformats.org/presentationml/2006/ole">
            <p:oleObj spid="_x0000_s11283" name="文档" r:id="rId5" imgW="949876" imgH="790382" progId="">
              <p:embed/>
            </p:oleObj>
          </a:graphicData>
        </a:graphic>
      </p:graphicFrame>
      <p:sp>
        <p:nvSpPr>
          <p:cNvPr id="8" name="矩形 7"/>
          <p:cNvSpPr/>
          <p:nvPr/>
        </p:nvSpPr>
        <p:spPr>
          <a:xfrm>
            <a:off x="1234857" y="2440732"/>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平面三角形</a:t>
            </a:r>
            <a:endParaRPr lang="zh-CN" altLang="en-US" sz="2800" dirty="0"/>
          </a:p>
        </p:txBody>
      </p:sp>
      <p:sp>
        <p:nvSpPr>
          <p:cNvPr id="9" name="矩形 8"/>
          <p:cNvSpPr/>
          <p:nvPr/>
        </p:nvSpPr>
        <p:spPr>
          <a:xfrm>
            <a:off x="4067645" y="2421682"/>
            <a:ext cx="803425" cy="523220"/>
          </a:xfrm>
          <a:prstGeom prst="rect">
            <a:avLst/>
          </a:prstGeom>
        </p:spPr>
        <p:txBody>
          <a:bodyPr wrap="none">
            <a:spAutoFit/>
          </a:bodyPr>
          <a:lstStyle/>
          <a:p>
            <a:r>
              <a:rPr lang="en-US" altLang="zh-CN" sz="2800" kern="100" dirty="0">
                <a:solidFill>
                  <a:srgbClr val="C00000"/>
                </a:solidFill>
                <a:latin typeface="Times New Roman"/>
                <a:ea typeface="华文细黑"/>
              </a:rPr>
              <a:t>V</a:t>
            </a:r>
            <a:r>
              <a:rPr lang="zh-CN" altLang="zh-CN" sz="2800" kern="100" dirty="0">
                <a:solidFill>
                  <a:srgbClr val="C00000"/>
                </a:solidFill>
                <a:latin typeface="Times New Roman"/>
                <a:ea typeface="华文细黑"/>
                <a:cs typeface="Times New Roman"/>
              </a:rPr>
              <a:t>形</a:t>
            </a:r>
            <a:endParaRPr lang="zh-CN" altLang="en-US" sz="2800" dirty="0"/>
          </a:p>
        </p:txBody>
      </p:sp>
      <p:sp>
        <p:nvSpPr>
          <p:cNvPr id="10" name="矩形 9"/>
          <p:cNvSpPr/>
          <p:nvPr/>
        </p:nvSpPr>
        <p:spPr>
          <a:xfrm>
            <a:off x="5951190" y="245547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直线形</a:t>
            </a:r>
            <a:endParaRPr lang="zh-CN" altLang="en-US" sz="2800" dirty="0"/>
          </a:p>
        </p:txBody>
      </p:sp>
      <p:sp>
        <p:nvSpPr>
          <p:cNvPr id="11" name="矩形 10"/>
          <p:cNvSpPr/>
          <p:nvPr/>
        </p:nvSpPr>
        <p:spPr>
          <a:xfrm>
            <a:off x="1270670" y="3069754"/>
            <a:ext cx="803425" cy="523220"/>
          </a:xfrm>
          <a:prstGeom prst="rect">
            <a:avLst/>
          </a:prstGeom>
        </p:spPr>
        <p:txBody>
          <a:bodyPr wrap="none">
            <a:spAutoFit/>
          </a:bodyPr>
          <a:lstStyle/>
          <a:p>
            <a:r>
              <a:rPr lang="en-US" altLang="zh-CN" sz="2800" kern="100" dirty="0">
                <a:solidFill>
                  <a:srgbClr val="C00000"/>
                </a:solidFill>
                <a:latin typeface="Times New Roman"/>
                <a:ea typeface="华文细黑"/>
              </a:rPr>
              <a:t>V</a:t>
            </a:r>
            <a:r>
              <a:rPr lang="zh-CN" altLang="zh-CN" sz="2800" kern="100" dirty="0">
                <a:solidFill>
                  <a:srgbClr val="C00000"/>
                </a:solidFill>
                <a:latin typeface="Times New Roman"/>
                <a:ea typeface="华文细黑"/>
                <a:cs typeface="Times New Roman"/>
              </a:rPr>
              <a:t>形</a:t>
            </a:r>
            <a:endParaRPr lang="zh-CN" altLang="en-US" sz="2800" dirty="0"/>
          </a:p>
        </p:txBody>
      </p:sp>
      <p:sp>
        <p:nvSpPr>
          <p:cNvPr id="12" name="矩形 11"/>
          <p:cNvSpPr/>
          <p:nvPr/>
        </p:nvSpPr>
        <p:spPr>
          <a:xfrm>
            <a:off x="3467105" y="3069754"/>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平面三角形</a:t>
            </a:r>
            <a:endParaRPr lang="zh-CN" altLang="en-US" sz="2800" dirty="0"/>
          </a:p>
        </p:txBody>
      </p:sp>
      <p:sp>
        <p:nvSpPr>
          <p:cNvPr id="13" name="矩形 12"/>
          <p:cNvSpPr/>
          <p:nvPr/>
        </p:nvSpPr>
        <p:spPr>
          <a:xfrm>
            <a:off x="6445721" y="3069754"/>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直线形</a:t>
            </a:r>
            <a:endParaRPr lang="zh-CN" altLang="en-US" sz="2800" dirty="0"/>
          </a:p>
        </p:txBody>
      </p:sp>
    </p:spTree>
    <p:extLst>
      <p:ext uri="{BB962C8B-B14F-4D97-AF65-F5344CB8AC3E}">
        <p14:creationId xmlns:p14="http://schemas.microsoft.com/office/powerpoint/2010/main" xmlns="" val="27596757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406574" y="151647"/>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SeO</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中，</a:t>
            </a:r>
            <a:r>
              <a:rPr lang="en-US" altLang="zh-CN" sz="2800" kern="100" dirty="0">
                <a:latin typeface="Times New Roman"/>
                <a:ea typeface="华文细黑"/>
                <a:cs typeface="Courier New"/>
              </a:rPr>
              <a:t>Se</a:t>
            </a:r>
            <a:r>
              <a:rPr lang="zh-CN" altLang="zh-CN" sz="2800" kern="100" dirty="0">
                <a:latin typeface="Times New Roman"/>
                <a:ea typeface="华文细黑"/>
                <a:cs typeface="Times New Roman"/>
              </a:rPr>
              <a:t>的价层电子对数</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，孤电子对数为</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SeO</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为平面三角形；</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005325834"/>
              </p:ext>
            </p:extLst>
          </p:nvPr>
        </p:nvGraphicFramePr>
        <p:xfrm>
          <a:off x="6293445" y="117426"/>
          <a:ext cx="377825" cy="1076325"/>
        </p:xfrm>
        <a:graphic>
          <a:graphicData uri="http://schemas.openxmlformats.org/presentationml/2006/ole">
            <p:oleObj spid="_x0000_s10307" name="文档" r:id="rId3" imgW="378295" imgH="1075798" progId="">
              <p:embed/>
            </p:oleObj>
          </a:graphicData>
        </a:graphic>
      </p:graphicFrame>
      <p:sp>
        <p:nvSpPr>
          <p:cNvPr id="7" name="矩形 6"/>
          <p:cNvSpPr/>
          <p:nvPr/>
        </p:nvSpPr>
        <p:spPr>
          <a:xfrm>
            <a:off x="406574" y="1476053"/>
            <a:ext cx="11305256"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SCl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中，</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的价层电子对数</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，孤电子对数为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790805591"/>
              </p:ext>
            </p:extLst>
          </p:nvPr>
        </p:nvGraphicFramePr>
        <p:xfrm>
          <a:off x="4952603" y="1423095"/>
          <a:ext cx="377825" cy="1076325"/>
        </p:xfrm>
        <a:graphic>
          <a:graphicData uri="http://schemas.openxmlformats.org/presentationml/2006/ole">
            <p:oleObj spid="_x0000_s10308" name="文档" r:id="rId4" imgW="378295" imgH="1075798" progId="">
              <p:embed/>
            </p:oleObj>
          </a:graphicData>
        </a:graphic>
      </p:graphicFrame>
      <p:sp>
        <p:nvSpPr>
          <p:cNvPr id="9" name="矩形 8"/>
          <p:cNvSpPr/>
          <p:nvPr/>
        </p:nvSpPr>
        <p:spPr>
          <a:xfrm>
            <a:off x="406574" y="2493690"/>
            <a:ext cx="11305256"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中</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的价层电子对数</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，孤电子对数为</a:t>
            </a:r>
            <a:r>
              <a:rPr lang="en-US" altLang="zh-CN" sz="2800" kern="100" dirty="0">
                <a:latin typeface="Times New Roman"/>
                <a:ea typeface="华文细黑"/>
                <a:cs typeface="Courier New"/>
              </a:rPr>
              <a:t>0</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为</a:t>
            </a:r>
            <a:r>
              <a:rPr lang="zh-CN" altLang="zh-CN" sz="2800" kern="100" dirty="0">
                <a:latin typeface="Times New Roman"/>
                <a:ea typeface="华文细黑"/>
                <a:cs typeface="Times New Roman"/>
              </a:rPr>
              <a:t>直线形；</a:t>
            </a:r>
            <a:endParaRPr lang="zh-CN" altLang="zh-CN" sz="105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338095319"/>
              </p:ext>
            </p:extLst>
          </p:nvPr>
        </p:nvGraphicFramePr>
        <p:xfrm>
          <a:off x="527844" y="2601119"/>
          <a:ext cx="968375" cy="838200"/>
        </p:xfrm>
        <a:graphic>
          <a:graphicData uri="http://schemas.openxmlformats.org/presentationml/2006/ole">
            <p:oleObj spid="_x0000_s10309" name="文档" r:id="rId5" imgW="968953" imgH="837891" progId="">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249706009"/>
              </p:ext>
            </p:extLst>
          </p:nvPr>
        </p:nvGraphicFramePr>
        <p:xfrm>
          <a:off x="5188942" y="2421682"/>
          <a:ext cx="377825" cy="1076325"/>
        </p:xfrm>
        <a:graphic>
          <a:graphicData uri="http://schemas.openxmlformats.org/presentationml/2006/ole">
            <p:oleObj spid="_x0000_s10310" name="文档" r:id="rId6" imgW="378295" imgH="1075798" progId="">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2431783877"/>
              </p:ext>
            </p:extLst>
          </p:nvPr>
        </p:nvGraphicFramePr>
        <p:xfrm>
          <a:off x="10114433" y="2647231"/>
          <a:ext cx="968375" cy="838200"/>
        </p:xfrm>
        <a:graphic>
          <a:graphicData uri="http://schemas.openxmlformats.org/presentationml/2006/ole">
            <p:oleObj spid="_x0000_s10311" name="文档" r:id="rId7" imgW="968953" imgH="837891" progId="">
              <p:embed/>
            </p:oleObj>
          </a:graphicData>
        </a:graphic>
      </p:graphicFrame>
      <p:sp>
        <p:nvSpPr>
          <p:cNvPr id="12" name="矩形 11"/>
          <p:cNvSpPr/>
          <p:nvPr/>
        </p:nvSpPr>
        <p:spPr>
          <a:xfrm>
            <a:off x="406574" y="3880892"/>
            <a:ext cx="11305256"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中</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的价层电子对数</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，孤电子对数为</a:t>
            </a:r>
            <a:r>
              <a:rPr lang="en-US" altLang="zh-CN" sz="2800" kern="100" dirty="0">
                <a:latin typeface="Times New Roman"/>
                <a:ea typeface="华文细黑"/>
                <a:cs typeface="Courier New"/>
              </a:rPr>
              <a:t>1</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为</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a:t>
            </a:r>
            <a:endParaRPr lang="zh-CN" altLang="zh-CN" sz="105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982322568"/>
              </p:ext>
            </p:extLst>
          </p:nvPr>
        </p:nvGraphicFramePr>
        <p:xfrm>
          <a:off x="550590" y="3984129"/>
          <a:ext cx="968375" cy="838200"/>
        </p:xfrm>
        <a:graphic>
          <a:graphicData uri="http://schemas.openxmlformats.org/presentationml/2006/ole">
            <p:oleObj spid="_x0000_s10312" name="文档" r:id="rId8" imgW="968953" imgH="837891" progId="">
              <p:embed/>
            </p:oleObj>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xmlns="" val="3147488750"/>
              </p:ext>
            </p:extLst>
          </p:nvPr>
        </p:nvGraphicFramePr>
        <p:xfrm>
          <a:off x="5087094" y="3852317"/>
          <a:ext cx="377825" cy="1076325"/>
        </p:xfrm>
        <a:graphic>
          <a:graphicData uri="http://schemas.openxmlformats.org/presentationml/2006/ole">
            <p:oleObj spid="_x0000_s10313" name="文档" r:id="rId9" imgW="378295" imgH="1075798" progId="">
              <p:embed/>
            </p:oleObj>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xmlns="" val="3910582751"/>
              </p:ext>
            </p:extLst>
          </p:nvPr>
        </p:nvGraphicFramePr>
        <p:xfrm>
          <a:off x="9955063" y="4005858"/>
          <a:ext cx="968375" cy="838200"/>
        </p:xfrm>
        <a:graphic>
          <a:graphicData uri="http://schemas.openxmlformats.org/presentationml/2006/ole">
            <p:oleObj spid="_x0000_s10314" name="文档" r:id="rId10" imgW="968953" imgH="837891" progId="">
              <p:embed/>
            </p:oleObj>
          </a:graphicData>
        </a:graphic>
      </p:graphicFrame>
      <p:sp>
        <p:nvSpPr>
          <p:cNvPr id="16" name="矩形 15"/>
          <p:cNvSpPr/>
          <p:nvPr/>
        </p:nvSpPr>
        <p:spPr>
          <a:xfrm>
            <a:off x="406574" y="4826521"/>
            <a:ext cx="11305256"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HCHO</a:t>
            </a:r>
            <a:r>
              <a:rPr lang="zh-CN" altLang="zh-CN" sz="2800" kern="100" dirty="0">
                <a:latin typeface="Times New Roman"/>
                <a:ea typeface="华文细黑"/>
                <a:cs typeface="Times New Roman"/>
              </a:rPr>
              <a:t>分子中有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zh-CN" altLang="zh-CN" sz="2800" kern="100" dirty="0" smtClean="0">
                <a:latin typeface="Times New Roman"/>
                <a:ea typeface="华文细黑"/>
                <a:cs typeface="Times New Roman"/>
              </a:rPr>
              <a:t>双键</a:t>
            </a:r>
            <a:r>
              <a:rPr lang="zh-CN" altLang="zh-CN" sz="2800" kern="100" dirty="0">
                <a:latin typeface="Times New Roman"/>
                <a:ea typeface="华文细黑"/>
                <a:cs typeface="Times New Roman"/>
              </a:rPr>
              <a:t>，看作</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对成键电子，</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C—H</a:t>
            </a:r>
            <a:r>
              <a:rPr lang="zh-CN" altLang="zh-CN" sz="2800" kern="100" dirty="0">
                <a:latin typeface="Times New Roman"/>
                <a:ea typeface="华文细黑"/>
                <a:cs typeface="Times New Roman"/>
              </a:rPr>
              <a:t>单键为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对成键电子，</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原子的价层电子对数为</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，且无孤电子对，所以</a:t>
            </a:r>
            <a:r>
              <a:rPr lang="en-US" altLang="zh-CN" sz="2800" kern="100" dirty="0">
                <a:latin typeface="Times New Roman"/>
                <a:ea typeface="华文细黑"/>
                <a:cs typeface="Courier New"/>
              </a:rPr>
              <a:t>HCHO</a:t>
            </a:r>
            <a:r>
              <a:rPr lang="zh-CN" altLang="zh-CN" sz="2800" kern="100" dirty="0">
                <a:latin typeface="Times New Roman"/>
                <a:ea typeface="华文细黑"/>
                <a:cs typeface="Times New Roman"/>
              </a:rPr>
              <a:t>分子的立体构型为平面三角形；</a:t>
            </a:r>
            <a:endParaRPr lang="zh-CN" altLang="zh-CN" sz="1050" kern="100" dirty="0">
              <a:effectLst/>
              <a:latin typeface="宋体"/>
              <a:cs typeface="Courier New"/>
            </a:endParaRPr>
          </a:p>
        </p:txBody>
      </p:sp>
      <p:pic>
        <p:nvPicPr>
          <p:cNvPr id="10242" name="Picture 2"/>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581207" y="4802902"/>
            <a:ext cx="1100547" cy="831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1579072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75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750"/>
                                        <p:tgtEl>
                                          <p:spTgt spid="2"/>
                                        </p:tgtEl>
                                      </p:cBhvr>
                                    </p:animEffect>
                                  </p:childTnLst>
                                </p:cTn>
                              </p:par>
                            </p:childTnLst>
                          </p:cTn>
                        </p:par>
                        <p:par>
                          <p:cTn id="11" fill="hold">
                            <p:stCondLst>
                              <p:cond delay="750"/>
                            </p:stCondLst>
                            <p:childTnLst>
                              <p:par>
                                <p:cTn id="12" presetID="3" presetClass="entr" presetSubtype="1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750"/>
                                        <p:tgtEl>
                                          <p:spTgt spid="7"/>
                                        </p:tgtEl>
                                      </p:cBhvr>
                                    </p:animEffect>
                                  </p:childTnLst>
                                </p:cTn>
                              </p:par>
                              <p:par>
                                <p:cTn id="15" presetID="3" presetClass="entr" presetSubtype="1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750"/>
                                        <p:tgtEl>
                                          <p:spTgt spid="8"/>
                                        </p:tgtEl>
                                      </p:cBhvr>
                                    </p:animEffect>
                                  </p:childTnLst>
                                </p:cTn>
                              </p:par>
                            </p:childTnLst>
                          </p:cTn>
                        </p:par>
                        <p:par>
                          <p:cTn id="18" fill="hold">
                            <p:stCondLst>
                              <p:cond delay="1500"/>
                            </p:stCondLst>
                            <p:childTnLst>
                              <p:par>
                                <p:cTn id="19" presetID="3" presetClass="entr" presetSubtype="1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750"/>
                                        <p:tgtEl>
                                          <p:spTgt spid="9"/>
                                        </p:tgtEl>
                                      </p:cBhvr>
                                    </p:animEffect>
                                  </p:childTnLst>
                                </p:cTn>
                              </p:par>
                              <p:par>
                                <p:cTn id="22" presetID="3" presetClass="entr" presetSubtype="1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750"/>
                                        <p:tgtEl>
                                          <p:spTgt spid="5"/>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750"/>
                                        <p:tgtEl>
                                          <p:spTgt spid="10"/>
                                        </p:tgtEl>
                                      </p:cBhvr>
                                    </p:animEffect>
                                  </p:childTnLst>
                                </p:cTn>
                              </p:par>
                              <p:par>
                                <p:cTn id="28" presetID="3" presetClass="entr" presetSubtype="1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750"/>
                                        <p:tgtEl>
                                          <p:spTgt spid="11"/>
                                        </p:tgtEl>
                                      </p:cBhvr>
                                    </p:animEffect>
                                  </p:childTnLst>
                                </p:cTn>
                              </p:par>
                            </p:childTnLst>
                          </p:cTn>
                        </p:par>
                        <p:par>
                          <p:cTn id="31" fill="hold">
                            <p:stCondLst>
                              <p:cond delay="2250"/>
                            </p:stCondLst>
                            <p:childTnLst>
                              <p:par>
                                <p:cTn id="32" presetID="3" presetClass="entr" presetSubtype="1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750"/>
                                        <p:tgtEl>
                                          <p:spTgt spid="12"/>
                                        </p:tgtEl>
                                      </p:cBhvr>
                                    </p:animEffect>
                                  </p:childTnLst>
                                </p:cTn>
                              </p:par>
                              <p:par>
                                <p:cTn id="35" presetID="3" presetClass="entr" presetSubtype="1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750"/>
                                        <p:tgtEl>
                                          <p:spTgt spid="13"/>
                                        </p:tgtEl>
                                      </p:cBhvr>
                                    </p:animEffect>
                                  </p:childTnLst>
                                </p:cTn>
                              </p:par>
                              <p:par>
                                <p:cTn id="38" presetID="3" presetClass="entr" presetSubtype="1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linds(horizontal)">
                                      <p:cBhvr>
                                        <p:cTn id="40" dur="750"/>
                                        <p:tgtEl>
                                          <p:spTgt spid="15"/>
                                        </p:tgtEl>
                                      </p:cBhvr>
                                    </p:animEffect>
                                  </p:childTnLst>
                                </p:cTn>
                              </p:par>
                              <p:par>
                                <p:cTn id="41" presetID="3" presetClass="entr" presetSubtype="1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linds(horizontal)">
                                      <p:cBhvr>
                                        <p:cTn id="43" dur="750"/>
                                        <p:tgtEl>
                                          <p:spTgt spid="14"/>
                                        </p:tgtEl>
                                      </p:cBhvr>
                                    </p:animEffect>
                                  </p:childTnLst>
                                </p:cTn>
                              </p:par>
                            </p:childTnLst>
                          </p:cTn>
                        </p:par>
                        <p:par>
                          <p:cTn id="44" fill="hold">
                            <p:stCondLst>
                              <p:cond delay="3000"/>
                            </p:stCondLst>
                            <p:childTnLst>
                              <p:par>
                                <p:cTn id="45" presetID="3" presetClass="entr" presetSubtype="1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750"/>
                                        <p:tgtEl>
                                          <p:spTgt spid="16"/>
                                        </p:tgtEl>
                                      </p:cBhvr>
                                    </p:animEffect>
                                  </p:childTnLst>
                                </p:cTn>
                              </p:par>
                              <p:par>
                                <p:cTn id="48" presetID="3" presetClass="entr" presetSubtype="10" fill="hold" nodeType="withEffect">
                                  <p:stCondLst>
                                    <p:cond delay="0"/>
                                  </p:stCondLst>
                                  <p:childTnLst>
                                    <p:set>
                                      <p:cBhvr>
                                        <p:cTn id="49" dur="1" fill="hold">
                                          <p:stCondLst>
                                            <p:cond delay="0"/>
                                          </p:stCondLst>
                                        </p:cTn>
                                        <p:tgtEl>
                                          <p:spTgt spid="10242"/>
                                        </p:tgtEl>
                                        <p:attrNameLst>
                                          <p:attrName>style.visibility</p:attrName>
                                        </p:attrNameLst>
                                      </p:cBhvr>
                                      <p:to>
                                        <p:strVal val="visible"/>
                                      </p:to>
                                    </p:set>
                                    <p:animEffect transition="in" filter="blinds(horizontal)">
                                      <p:cBhvr>
                                        <p:cTn id="50" dur="75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2"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406574" y="693490"/>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HCN</a:t>
            </a:r>
            <a:r>
              <a:rPr lang="zh-CN" altLang="zh-CN" sz="2800" kern="100" dirty="0">
                <a:latin typeface="Times New Roman"/>
                <a:ea typeface="华文细黑"/>
                <a:cs typeface="Times New Roman"/>
              </a:rPr>
              <a:t>分子的结构式为</a:t>
            </a:r>
            <a:r>
              <a:rPr lang="en-US" altLang="zh-CN" sz="2800" kern="100" dirty="0">
                <a:latin typeface="Times New Roman"/>
                <a:ea typeface="华文细黑"/>
                <a:cs typeface="Courier New"/>
              </a:rPr>
              <a:t>H—C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，含有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C</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三键，看作</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对成键电子，</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C—H</a:t>
            </a:r>
            <a:r>
              <a:rPr lang="zh-CN" altLang="zh-CN" sz="2800" kern="100" dirty="0">
                <a:latin typeface="Times New Roman"/>
                <a:ea typeface="华文细黑"/>
                <a:cs typeface="Times New Roman"/>
              </a:rPr>
              <a:t>单键为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对成键电子，故</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原子的价层电子对数为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，且无孤电子对，所以</a:t>
            </a:r>
            <a:r>
              <a:rPr lang="en-US" altLang="zh-CN" sz="2800" kern="100" dirty="0">
                <a:latin typeface="Times New Roman"/>
                <a:ea typeface="华文细黑"/>
                <a:cs typeface="Courier New"/>
              </a:rPr>
              <a:t>HCN</a:t>
            </a:r>
            <a:r>
              <a:rPr lang="zh-CN" altLang="zh-CN" sz="2800" kern="100" dirty="0">
                <a:latin typeface="Times New Roman"/>
                <a:ea typeface="华文细黑"/>
                <a:cs typeface="Times New Roman"/>
              </a:rPr>
              <a:t>分子的立体构型为直线形。</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76678795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693490"/>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利用价电子对互斥理论推断键角的大小：</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甲醛中</a:t>
            </a:r>
            <a:r>
              <a:rPr lang="en-US" altLang="zh-CN" sz="2800" kern="100" dirty="0">
                <a:latin typeface="Times New Roman"/>
                <a:ea typeface="华文细黑"/>
                <a:cs typeface="Courier New"/>
              </a:rPr>
              <a:t>H—C—H</a:t>
            </a:r>
            <a:r>
              <a:rPr lang="zh-CN" altLang="zh-CN" sz="2800" kern="100" dirty="0">
                <a:latin typeface="Times New Roman"/>
                <a:ea typeface="华文细黑"/>
                <a:cs typeface="Times New Roman"/>
              </a:rPr>
              <a:t>的键角</a:t>
            </a:r>
            <a:r>
              <a:rPr lang="en-US" altLang="zh-CN" sz="2800" kern="100" dirty="0" smtClean="0">
                <a:latin typeface="Times New Roman"/>
                <a:ea typeface="华文细黑"/>
                <a:cs typeface="Courier New"/>
              </a:rPr>
              <a:t>_____ (</a:t>
            </a:r>
            <a:r>
              <a:rPr lang="zh-CN" altLang="zh-CN" sz="2800" kern="100" dirty="0">
                <a:latin typeface="Times New Roman"/>
                <a:ea typeface="华文细黑"/>
                <a:cs typeface="Times New Roman"/>
              </a:rPr>
              <a:t>填</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&lt;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，下同</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 name="TextBox 3"/>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5" name="矩形 4"/>
          <p:cNvSpPr/>
          <p:nvPr/>
        </p:nvSpPr>
        <p:spPr>
          <a:xfrm>
            <a:off x="406574" y="2133650"/>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甲醛为平面形分子，由于</a:t>
            </a:r>
            <a:r>
              <a:rPr lang="en-US" altLang="zh-CN" sz="2800" kern="100" dirty="0">
                <a:latin typeface="Times New Roman"/>
                <a:ea typeface="华文细黑"/>
                <a:cs typeface="Courier New"/>
              </a:rPr>
              <a:t>C</a:t>
            </a:r>
            <a:r>
              <a:rPr lang="en-US" altLang="zh-CN" sz="2800" kern="100" spc="-80" dirty="0">
                <a:latin typeface="Times New Roman"/>
                <a:ea typeface="华文细黑"/>
                <a:cs typeface="Courier New"/>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C—H</a:t>
            </a:r>
            <a:r>
              <a:rPr lang="zh-CN" altLang="zh-CN" sz="2800" kern="100" dirty="0">
                <a:latin typeface="Times New Roman"/>
                <a:ea typeface="华文细黑"/>
                <a:cs typeface="Times New Roman"/>
              </a:rPr>
              <a:t>之间的排斥作用大于</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C—H</a:t>
            </a:r>
            <a:r>
              <a:rPr lang="zh-CN" altLang="zh-CN" sz="2800" kern="100" dirty="0">
                <a:latin typeface="Times New Roman"/>
                <a:ea typeface="华文细黑"/>
                <a:cs typeface="Times New Roman"/>
              </a:rPr>
              <a:t>之间的排斥作用，所以甲醛分子中</a:t>
            </a:r>
            <a:r>
              <a:rPr lang="en-US" altLang="zh-CN" sz="2800" kern="100" dirty="0">
                <a:latin typeface="Times New Roman"/>
                <a:ea typeface="华文细黑"/>
                <a:cs typeface="Courier New"/>
              </a:rPr>
              <a:t>C—H</a:t>
            </a:r>
            <a:r>
              <a:rPr lang="zh-CN" altLang="zh-CN" sz="2800" kern="100" dirty="0">
                <a:latin typeface="Times New Roman"/>
                <a:ea typeface="华文细黑"/>
                <a:cs typeface="Times New Roman"/>
              </a:rPr>
              <a:t>键与</a:t>
            </a:r>
            <a:r>
              <a:rPr lang="en-US" altLang="zh-CN" sz="2800" kern="100" dirty="0">
                <a:latin typeface="Times New Roman"/>
                <a:ea typeface="华文细黑"/>
                <a:cs typeface="Courier New"/>
              </a:rPr>
              <a:t>C—H</a:t>
            </a:r>
            <a:r>
              <a:rPr lang="zh-CN" altLang="zh-CN" sz="2800" kern="100" dirty="0">
                <a:latin typeface="Times New Roman"/>
                <a:ea typeface="华文细黑"/>
                <a:cs typeface="Times New Roman"/>
              </a:rPr>
              <a:t>键的夹角小于</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7" name="矩形 6"/>
          <p:cNvSpPr/>
          <p:nvPr/>
        </p:nvSpPr>
        <p:spPr>
          <a:xfrm>
            <a:off x="4799062" y="1466414"/>
            <a:ext cx="386644" cy="523220"/>
          </a:xfrm>
          <a:prstGeom prst="rect">
            <a:avLst/>
          </a:prstGeom>
        </p:spPr>
        <p:txBody>
          <a:bodyPr wrap="none">
            <a:spAutoFit/>
          </a:bodyPr>
          <a:lstStyle/>
          <a:p>
            <a:r>
              <a:rPr lang="en-US" altLang="zh-CN" sz="2800" kern="100" dirty="0">
                <a:solidFill>
                  <a:srgbClr val="C00000"/>
                </a:solidFill>
                <a:latin typeface="Times New Roman"/>
                <a:ea typeface="华文细黑"/>
              </a:rPr>
              <a:t>&lt;</a:t>
            </a:r>
            <a:endParaRPr lang="zh-CN" altLang="en-US" sz="2800" dirty="0"/>
          </a:p>
        </p:txBody>
      </p:sp>
    </p:spTree>
    <p:extLst>
      <p:ext uri="{BB962C8B-B14F-4D97-AF65-F5344CB8AC3E}">
        <p14:creationId xmlns:p14="http://schemas.microsoft.com/office/powerpoint/2010/main" xmlns="" val="2305674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p:bldP spid="5" grpId="1"/>
      <p:bldP spid="7" grpId="0"/>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3" name="矩形 12"/>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Times New Roman" pitchFamily="18" charset="0"/>
                <a:ea typeface="微软雅黑" pitchFamily="34" charset="-122"/>
                <a:cs typeface="Times New Roman" pitchFamily="18" charset="0"/>
              </a:rPr>
              <a:t>一、共价键的</a:t>
            </a:r>
            <a:r>
              <a:rPr lang="en-US" altLang="zh-CN" b="1" dirty="0">
                <a:solidFill>
                  <a:srgbClr val="FFFF00"/>
                </a:solidFill>
                <a:latin typeface="宋体" pitchFamily="2" charset="-122"/>
                <a:ea typeface="宋体" pitchFamily="2" charset="-122"/>
                <a:cs typeface="Times New Roman" pitchFamily="18" charset="0"/>
              </a:rPr>
              <a:t>“</a:t>
            </a:r>
            <a:r>
              <a:rPr lang="zh-CN" altLang="zh-CN" b="1" dirty="0">
                <a:solidFill>
                  <a:srgbClr val="FFFF00"/>
                </a:solidFill>
                <a:latin typeface="Times New Roman" pitchFamily="18" charset="0"/>
                <a:ea typeface="微软雅黑" pitchFamily="34" charset="-122"/>
                <a:cs typeface="Times New Roman" pitchFamily="18" charset="0"/>
              </a:rPr>
              <a:t>六大要点</a:t>
            </a:r>
            <a:r>
              <a:rPr lang="en-US" altLang="zh-CN" b="1" dirty="0">
                <a:solidFill>
                  <a:srgbClr val="FFFF00"/>
                </a:solidFill>
                <a:latin typeface="宋体" pitchFamily="2" charset="-122"/>
                <a:ea typeface="宋体" pitchFamily="2" charset="-122"/>
                <a:cs typeface="Times New Roman" pitchFamily="18" charset="0"/>
              </a:rPr>
              <a:t>”</a:t>
            </a:r>
            <a:r>
              <a:rPr lang="zh-CN" altLang="zh-CN" b="1" dirty="0">
                <a:solidFill>
                  <a:srgbClr val="FFFF00"/>
                </a:solidFill>
                <a:latin typeface="Times New Roman" pitchFamily="18" charset="0"/>
                <a:ea typeface="微软雅黑" pitchFamily="34" charset="-122"/>
                <a:cs typeface="Times New Roman" pitchFamily="18" charset="0"/>
              </a:rPr>
              <a:t>解读</a:t>
            </a:r>
            <a:endParaRPr lang="zh-CN" altLang="en-US" b="1" dirty="0">
              <a:solidFill>
                <a:srgbClr val="FFFF00"/>
              </a:solidFill>
              <a:latin typeface="Times New Roman" pitchFamily="18" charset="0"/>
              <a:ea typeface="微软雅黑" pitchFamily="34" charset="-122"/>
              <a:cs typeface="Times New Roman" pitchFamily="18" charset="0"/>
            </a:endParaRPr>
          </a:p>
        </p:txBody>
      </p:sp>
      <p:sp>
        <p:nvSpPr>
          <p:cNvPr id="5" name="矩形 4"/>
          <p:cNvSpPr/>
          <p:nvPr/>
        </p:nvSpPr>
        <p:spPr>
          <a:xfrm>
            <a:off x="406574" y="596653"/>
            <a:ext cx="11161240" cy="58574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共价键是化学键的一种重要类型，是原子之间通过共用电子对形成的相互作用。</a:t>
            </a:r>
            <a:endParaRPr lang="zh-CN" altLang="zh-CN" sz="1050" kern="100" dirty="0">
              <a:latin typeface="宋体"/>
              <a:cs typeface="Courier New"/>
            </a:endParaRPr>
          </a:p>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共价键的类型</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根据共用电子对是否偏移，共价键分为极性键和非极性键。</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根据共用电子对数，共价键分为单键、双键和三键。</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根据原子轨道的重叠方式不同，可分为</a:t>
            </a:r>
            <a:r>
              <a:rPr lang="en-US" altLang="zh-CN" sz="2800" kern="100" dirty="0">
                <a:latin typeface="Times New Roman"/>
                <a:ea typeface="华文细黑"/>
                <a:cs typeface="Courier New"/>
              </a:rPr>
              <a:t>σ</a:t>
            </a:r>
            <a:r>
              <a:rPr lang="zh-CN" altLang="zh-CN" sz="2800" kern="100" dirty="0">
                <a:latin typeface="Times New Roman"/>
                <a:ea typeface="华文细黑"/>
                <a:cs typeface="Times New Roman"/>
              </a:rPr>
              <a:t>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头碰头重叠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肩并肩重叠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配位键是一种特殊的共价键。它是成键元素原子一方提供孤电子对，另一方提供空轨道。</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30843898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69349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SnBr</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分子中</a:t>
            </a:r>
            <a:r>
              <a:rPr lang="en-US" altLang="zh-CN" sz="2800" kern="100" dirty="0">
                <a:latin typeface="Times New Roman"/>
                <a:ea typeface="华文细黑"/>
                <a:cs typeface="Courier New"/>
              </a:rPr>
              <a:t>Br—</a:t>
            </a:r>
            <a:r>
              <a:rPr lang="en-US" altLang="zh-CN" sz="2800" kern="100" dirty="0" err="1">
                <a:latin typeface="Times New Roman"/>
                <a:ea typeface="华文细黑"/>
                <a:cs typeface="Courier New"/>
              </a:rPr>
              <a:t>Sn</a:t>
            </a:r>
            <a:r>
              <a:rPr lang="en-US" altLang="zh-CN" sz="2800" kern="100" dirty="0">
                <a:latin typeface="Times New Roman"/>
                <a:ea typeface="华文细黑"/>
                <a:cs typeface="Courier New"/>
              </a:rPr>
              <a:t>—Br</a:t>
            </a:r>
            <a:r>
              <a:rPr lang="zh-CN" altLang="zh-CN" sz="2800" kern="100" dirty="0">
                <a:latin typeface="Times New Roman"/>
                <a:ea typeface="华文细黑"/>
                <a:cs typeface="Times New Roman"/>
              </a:rPr>
              <a:t>的键角</a:t>
            </a:r>
            <a:r>
              <a:rPr lang="en-US" altLang="zh-CN" sz="2800" kern="100" dirty="0" smtClean="0">
                <a:latin typeface="Times New Roman"/>
                <a:ea typeface="华文细黑"/>
                <a:cs typeface="Courier New"/>
              </a:rPr>
              <a:t>___120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 name="TextBox 3"/>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5" name="矩形 4"/>
          <p:cNvSpPr/>
          <p:nvPr/>
        </p:nvSpPr>
        <p:spPr>
          <a:xfrm>
            <a:off x="406574" y="1563232"/>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SnBr</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分子中，</a:t>
            </a:r>
            <a:r>
              <a:rPr lang="en-US" altLang="zh-CN" sz="2800" kern="100" dirty="0" err="1">
                <a:latin typeface="Times New Roman"/>
                <a:ea typeface="华文细黑"/>
                <a:cs typeface="Courier New"/>
              </a:rPr>
              <a:t>Sn</a:t>
            </a:r>
            <a:r>
              <a:rPr lang="zh-CN" altLang="zh-CN" sz="2800" kern="100" dirty="0">
                <a:latin typeface="Times New Roman"/>
                <a:ea typeface="华文细黑"/>
                <a:cs typeface="Times New Roman"/>
              </a:rPr>
              <a:t>原子的价电子对数目</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，成键</a:t>
            </a:r>
            <a:r>
              <a:rPr lang="zh-CN" altLang="zh-CN" sz="2800" kern="100" dirty="0" smtClean="0">
                <a:latin typeface="Times New Roman"/>
                <a:ea typeface="华文细黑"/>
                <a:cs typeface="Times New Roman"/>
              </a:rPr>
              <a:t>电子对</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284405135"/>
              </p:ext>
            </p:extLst>
          </p:nvPr>
        </p:nvGraphicFramePr>
        <p:xfrm>
          <a:off x="7844085" y="1485578"/>
          <a:ext cx="996950" cy="1266825"/>
        </p:xfrm>
        <a:graphic>
          <a:graphicData uri="http://schemas.openxmlformats.org/presentationml/2006/ole">
            <p:oleObj spid="_x0000_s14346" name="文档" r:id="rId3" imgW="997388" imgH="1266195" progId="">
              <p:embed/>
            </p:oleObj>
          </a:graphicData>
        </a:graphic>
      </p:graphicFrame>
      <p:sp>
        <p:nvSpPr>
          <p:cNvPr id="7" name="矩形 6"/>
          <p:cNvSpPr/>
          <p:nvPr/>
        </p:nvSpPr>
        <p:spPr>
          <a:xfrm>
            <a:off x="406574" y="2402632"/>
            <a:ext cx="11161240" cy="687600"/>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数为</a:t>
            </a:r>
            <a:r>
              <a:rPr lang="en-US" altLang="zh-CN" sz="2800" kern="1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，孤电子对数为</a:t>
            </a:r>
            <a:r>
              <a:rPr lang="en-US" altLang="zh-CN" sz="2800" kern="100" dirty="0">
                <a:solidFill>
                  <a:prstClr val="black"/>
                </a:solidFill>
                <a:latin typeface="Times New Roman"/>
                <a:ea typeface="华文细黑"/>
                <a:cs typeface="Courier New"/>
              </a:rPr>
              <a:t>1</a:t>
            </a:r>
            <a:r>
              <a:rPr lang="zh-CN" altLang="zh-CN" sz="2800" kern="100" dirty="0">
                <a:solidFill>
                  <a:prstClr val="black"/>
                </a:solidFill>
                <a:latin typeface="Times New Roman"/>
                <a:ea typeface="华文细黑"/>
                <a:cs typeface="Times New Roman"/>
              </a:rPr>
              <a:t>，故</a:t>
            </a:r>
            <a:r>
              <a:rPr lang="en-US" altLang="zh-CN" sz="2800" kern="100" dirty="0">
                <a:solidFill>
                  <a:prstClr val="black"/>
                </a:solidFill>
                <a:latin typeface="Times New Roman"/>
                <a:ea typeface="华文细黑"/>
                <a:cs typeface="Courier New"/>
              </a:rPr>
              <a:t>SnBr</a:t>
            </a:r>
            <a:r>
              <a:rPr lang="en-US" altLang="zh-CN" sz="2800" kern="100" baseline="-25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立体构型为</a:t>
            </a:r>
            <a:r>
              <a:rPr lang="en-US" altLang="zh-CN" sz="2800" kern="100" dirty="0">
                <a:solidFill>
                  <a:prstClr val="black"/>
                </a:solidFill>
                <a:latin typeface="Times New Roman"/>
                <a:ea typeface="华文细黑"/>
                <a:cs typeface="Courier New"/>
              </a:rPr>
              <a:t>V</a:t>
            </a:r>
            <a:r>
              <a:rPr lang="zh-CN" altLang="zh-CN" sz="2800" kern="100" dirty="0">
                <a:solidFill>
                  <a:prstClr val="black"/>
                </a:solidFill>
                <a:latin typeface="Times New Roman"/>
                <a:ea typeface="华文细黑"/>
                <a:cs typeface="Times New Roman"/>
              </a:rPr>
              <a:t>形，键角</a:t>
            </a:r>
            <a:r>
              <a:rPr lang="en-US" altLang="zh-CN" sz="2800" kern="100" dirty="0">
                <a:solidFill>
                  <a:prstClr val="black"/>
                </a:solidFill>
                <a:latin typeface="Times New Roman"/>
                <a:ea typeface="华文细黑"/>
                <a:cs typeface="Courier New"/>
              </a:rPr>
              <a:t>&lt;120°</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
        <p:nvSpPr>
          <p:cNvPr id="9" name="矩形 8"/>
          <p:cNvSpPr/>
          <p:nvPr/>
        </p:nvSpPr>
        <p:spPr>
          <a:xfrm>
            <a:off x="5663158" y="818342"/>
            <a:ext cx="386644" cy="523220"/>
          </a:xfrm>
          <a:prstGeom prst="rect">
            <a:avLst/>
          </a:prstGeom>
        </p:spPr>
        <p:txBody>
          <a:bodyPr wrap="none">
            <a:spAutoFit/>
          </a:bodyPr>
          <a:lstStyle/>
          <a:p>
            <a:r>
              <a:rPr lang="en-US" altLang="zh-CN" sz="2800" kern="100" dirty="0">
                <a:solidFill>
                  <a:srgbClr val="C00000"/>
                </a:solidFill>
                <a:latin typeface="Times New Roman"/>
                <a:ea typeface="华文细黑"/>
              </a:rPr>
              <a:t>&lt;</a:t>
            </a:r>
            <a:endParaRPr lang="zh-CN" altLang="en-US" sz="2800" dirty="0"/>
          </a:p>
        </p:txBody>
      </p:sp>
    </p:spTree>
    <p:extLst>
      <p:ext uri="{BB962C8B-B14F-4D97-AF65-F5344CB8AC3E}">
        <p14:creationId xmlns:p14="http://schemas.microsoft.com/office/powerpoint/2010/main" xmlns="" val="15059971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5" restart="whenNotActive" fill="hold" evtFilter="cancelBubble" nodeType="interactiveSeq">
                <p:stCondLst>
                  <p:cond evt="onClick" delay="0">
                    <p:tgtEl>
                      <p:spTgt spid="3"/>
                    </p:tgtEl>
                  </p:cond>
                </p:stCondLst>
                <p:endSync evt="end" delay="0">
                  <p:rtn val="all"/>
                </p:endSync>
                <p:childTnLst>
                  <p:par>
                    <p:cTn id="26" fill="hold">
                      <p:stCondLst>
                        <p:cond delay="0"/>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p:bldP spid="5" grpId="1"/>
      <p:bldP spid="7" grpId="0"/>
      <p:bldP spid="7" grpId="1"/>
      <p:bldP spid="9" grpId="0"/>
      <p:bldP spid="9"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83750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PCl</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分子中，</a:t>
            </a:r>
            <a:r>
              <a:rPr lang="en-US" altLang="zh-CN" sz="2800" kern="100" dirty="0" err="1">
                <a:latin typeface="Times New Roman"/>
                <a:ea typeface="华文细黑"/>
                <a:cs typeface="Courier New"/>
              </a:rPr>
              <a:t>Cl</a:t>
            </a:r>
            <a:r>
              <a:rPr lang="en-US" altLang="zh-CN" sz="2800" kern="100" dirty="0">
                <a:latin typeface="Times New Roman"/>
                <a:ea typeface="华文细黑"/>
                <a:cs typeface="Courier New"/>
              </a:rPr>
              <a:t>—P—</a:t>
            </a:r>
            <a:r>
              <a:rPr lang="en-US" altLang="zh-CN" sz="2800" kern="100" dirty="0" err="1">
                <a:latin typeface="Times New Roman"/>
                <a:ea typeface="华文细黑"/>
                <a:cs typeface="Courier New"/>
              </a:rPr>
              <a:t>Cl</a:t>
            </a:r>
            <a:r>
              <a:rPr lang="zh-CN" altLang="zh-CN" sz="2800" kern="100" dirty="0">
                <a:latin typeface="Times New Roman"/>
                <a:ea typeface="华文细黑"/>
                <a:cs typeface="Times New Roman"/>
              </a:rPr>
              <a:t>的键角</a:t>
            </a:r>
            <a:r>
              <a:rPr lang="en-US" altLang="zh-CN" sz="2800" kern="100" dirty="0" smtClean="0">
                <a:latin typeface="Times New Roman"/>
                <a:ea typeface="华文细黑"/>
                <a:cs typeface="Courier New"/>
              </a:rPr>
              <a:t>____109°28</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 name="TextBox 3"/>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5" name="矩形 4"/>
          <p:cNvSpPr/>
          <p:nvPr/>
        </p:nvSpPr>
        <p:spPr>
          <a:xfrm>
            <a:off x="406574" y="1665557"/>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PCl</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分子中，</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的价层电子对数</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，含有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对孤电子对，由于孤电子对与</a:t>
            </a:r>
            <a:r>
              <a:rPr lang="en-US" altLang="zh-CN" sz="2800" kern="100" dirty="0">
                <a:latin typeface="Times New Roman"/>
                <a:ea typeface="华文细黑"/>
                <a:cs typeface="Courier New"/>
              </a:rPr>
              <a:t>P—</a:t>
            </a:r>
            <a:r>
              <a:rPr lang="en-US" altLang="zh-CN" sz="2800" kern="100" dirty="0" err="1">
                <a:latin typeface="Times New Roman"/>
                <a:ea typeface="华文细黑"/>
                <a:cs typeface="Courier New"/>
              </a:rPr>
              <a:t>Cl</a:t>
            </a:r>
            <a:r>
              <a:rPr lang="zh-CN" altLang="zh-CN" sz="2800" kern="100" dirty="0">
                <a:latin typeface="Times New Roman"/>
                <a:ea typeface="华文细黑"/>
                <a:cs typeface="Times New Roman"/>
              </a:rPr>
              <a:t>键的排斥作用大于</a:t>
            </a:r>
            <a:r>
              <a:rPr lang="en-US" altLang="zh-CN" sz="2800" kern="100" dirty="0">
                <a:latin typeface="Times New Roman"/>
                <a:ea typeface="华文细黑"/>
                <a:cs typeface="Courier New"/>
              </a:rPr>
              <a:t>P—</a:t>
            </a:r>
            <a:r>
              <a:rPr lang="en-US" altLang="zh-CN" sz="2800" kern="100" dirty="0" err="1">
                <a:latin typeface="Times New Roman"/>
                <a:ea typeface="华文细黑"/>
                <a:cs typeface="Courier New"/>
              </a:rPr>
              <a:t>Cl</a:t>
            </a:r>
            <a:r>
              <a:rPr lang="zh-CN" altLang="zh-CN" sz="2800" kern="100" dirty="0">
                <a:latin typeface="Times New Roman"/>
                <a:ea typeface="华文细黑"/>
                <a:cs typeface="Times New Roman"/>
              </a:rPr>
              <a:t>键间的排斥作用，所以</a:t>
            </a:r>
            <a:r>
              <a:rPr lang="en-US" altLang="zh-CN" sz="2800" kern="100" dirty="0" err="1">
                <a:latin typeface="Times New Roman"/>
                <a:ea typeface="华文细黑"/>
                <a:cs typeface="Courier New"/>
              </a:rPr>
              <a:t>Cl</a:t>
            </a:r>
            <a:r>
              <a:rPr lang="en-US" altLang="zh-CN" sz="2800" kern="100" dirty="0">
                <a:latin typeface="Times New Roman"/>
                <a:ea typeface="华文细黑"/>
                <a:cs typeface="Courier New"/>
              </a:rPr>
              <a:t>—P—</a:t>
            </a:r>
            <a:r>
              <a:rPr lang="en-US" altLang="zh-CN" sz="2800" kern="100" dirty="0" err="1">
                <a:latin typeface="Times New Roman"/>
                <a:ea typeface="华文细黑"/>
                <a:cs typeface="Courier New"/>
              </a:rPr>
              <a:t>Cl</a:t>
            </a:r>
            <a:r>
              <a:rPr lang="zh-CN" altLang="zh-CN" sz="2800" kern="100" dirty="0">
                <a:latin typeface="Times New Roman"/>
                <a:ea typeface="华文细黑"/>
                <a:cs typeface="Times New Roman"/>
              </a:rPr>
              <a:t>的键角小于</a:t>
            </a:r>
            <a:r>
              <a:rPr lang="en-US" altLang="zh-CN" sz="2800" kern="100" dirty="0">
                <a:latin typeface="Times New Roman"/>
                <a:ea typeface="华文细黑"/>
                <a:cs typeface="Courier New"/>
              </a:rPr>
              <a:t>109°28</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40219771"/>
              </p:ext>
            </p:extLst>
          </p:nvPr>
        </p:nvGraphicFramePr>
        <p:xfrm>
          <a:off x="6764734" y="1612599"/>
          <a:ext cx="482600" cy="1257300"/>
        </p:xfrm>
        <a:graphic>
          <a:graphicData uri="http://schemas.openxmlformats.org/presentationml/2006/ole">
            <p:oleObj spid="_x0000_s15370" name="文档" r:id="rId3" imgW="483037" imgH="1256837" progId="">
              <p:embed/>
            </p:oleObj>
          </a:graphicData>
        </a:graphic>
      </p:graphicFrame>
      <p:sp>
        <p:nvSpPr>
          <p:cNvPr id="8" name="矩形 7"/>
          <p:cNvSpPr/>
          <p:nvPr/>
        </p:nvSpPr>
        <p:spPr>
          <a:xfrm>
            <a:off x="5708562" y="981522"/>
            <a:ext cx="386644" cy="523220"/>
          </a:xfrm>
          <a:prstGeom prst="rect">
            <a:avLst/>
          </a:prstGeom>
        </p:spPr>
        <p:txBody>
          <a:bodyPr wrap="none">
            <a:spAutoFit/>
          </a:bodyPr>
          <a:lstStyle/>
          <a:p>
            <a:r>
              <a:rPr lang="en-US" altLang="zh-CN" sz="2800" kern="100" dirty="0">
                <a:solidFill>
                  <a:srgbClr val="C00000"/>
                </a:solidFill>
                <a:latin typeface="Times New Roman"/>
                <a:ea typeface="华文细黑"/>
              </a:rPr>
              <a:t>&lt;</a:t>
            </a:r>
            <a:endParaRPr lang="zh-CN" altLang="en-US" sz="2800" dirty="0"/>
          </a:p>
        </p:txBody>
      </p:sp>
    </p:spTree>
    <p:extLst>
      <p:ext uri="{BB962C8B-B14F-4D97-AF65-F5344CB8AC3E}">
        <p14:creationId xmlns:p14="http://schemas.microsoft.com/office/powerpoint/2010/main" xmlns="" val="10217414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9" restart="whenNotActive" fill="hold" evtFilter="cancelBubble" nodeType="interactiveSeq">
                <p:stCondLst>
                  <p:cond evt="onClick" delay="0">
                    <p:tgtEl>
                      <p:spTgt spid="3"/>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p:bldP spid="5" grpId="1"/>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50768" y="4509914"/>
            <a:ext cx="11272852"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AB</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型微粒，中心原子无孤电子对的呈平面三角形，有一对孤电子对的或者有一成单电子的呈三角锥形，所以化学式分别</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或</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6" name="矩形 5"/>
          <p:cNvSpPr/>
          <p:nvPr/>
        </p:nvSpPr>
        <p:spPr>
          <a:xfrm>
            <a:off x="350768" y="221914"/>
            <a:ext cx="1127285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有两种活性反应中间体微粒，它们的微粒中均含有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个碳原子和</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个氢原子。请依据下面给出的这两种微粒的球棍模型，写出相应的化学式</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pic>
        <p:nvPicPr>
          <p:cNvPr id="12290" name="Picture 2" descr="H17"/>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122129" y="1590066"/>
            <a:ext cx="5730130" cy="23750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矩形 6"/>
          <p:cNvSpPr/>
          <p:nvPr/>
        </p:nvSpPr>
        <p:spPr>
          <a:xfrm>
            <a:off x="350768" y="3822314"/>
            <a:ext cx="1127285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052713089"/>
              </p:ext>
            </p:extLst>
          </p:nvPr>
        </p:nvGraphicFramePr>
        <p:xfrm>
          <a:off x="1182390" y="3898404"/>
          <a:ext cx="1168400" cy="971550"/>
        </p:xfrm>
        <a:graphic>
          <a:graphicData uri="http://schemas.openxmlformats.org/presentationml/2006/ole">
            <p:oleObj spid="_x0000_s12323" name="文档" r:id="rId4" imgW="1168719" imgH="971061" progId="">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707826145"/>
              </p:ext>
            </p:extLst>
          </p:nvPr>
        </p:nvGraphicFramePr>
        <p:xfrm>
          <a:off x="2982590" y="3898404"/>
          <a:ext cx="1168400" cy="971550"/>
        </p:xfrm>
        <a:graphic>
          <a:graphicData uri="http://schemas.openxmlformats.org/presentationml/2006/ole">
            <p:oleObj spid="_x0000_s12324" name="文档" r:id="rId5" imgW="1168719" imgH="971421" progId="">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3317641231"/>
              </p:ext>
            </p:extLst>
          </p:nvPr>
        </p:nvGraphicFramePr>
        <p:xfrm>
          <a:off x="9748564" y="5318997"/>
          <a:ext cx="952500" cy="857250"/>
        </p:xfrm>
        <a:graphic>
          <a:graphicData uri="http://schemas.openxmlformats.org/presentationml/2006/ole">
            <p:oleObj spid="_x0000_s12325" name="文档" r:id="rId6" imgW="959235" imgH="856967" progId="">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4124098328"/>
              </p:ext>
            </p:extLst>
          </p:nvPr>
        </p:nvGraphicFramePr>
        <p:xfrm>
          <a:off x="10728101" y="5318997"/>
          <a:ext cx="952500" cy="857250"/>
        </p:xfrm>
        <a:graphic>
          <a:graphicData uri="http://schemas.openxmlformats.org/presentationml/2006/ole">
            <p:oleObj spid="_x0000_s12326" name="文档" r:id="rId7" imgW="959235" imgH="856967" progId="">
              <p:embed/>
            </p:oleObj>
          </a:graphicData>
        </a:graphic>
      </p:graphicFrame>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 name="TextBox 3"/>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33333512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19" restart="whenNotActive" fill="hold" evtFilter="cancelBubble" nodeType="interactiveSeq">
                <p:stCondLst>
                  <p:cond evt="onClick" delay="0">
                    <p:tgtEl>
                      <p:spTgt spid="4"/>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par>
                                <p:cTn id="28" presetID="3" presetClass="entr" presetSubtype="1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405458"/>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按要求写出第二周期非金属元素构成的中性分子的化学式：</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平面形分子</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三角锥形分子</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四面体形分子</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 name="TextBox 3"/>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5" name="矩形 4"/>
          <p:cNvSpPr/>
          <p:nvPr/>
        </p:nvSpPr>
        <p:spPr>
          <a:xfrm>
            <a:off x="406574" y="1807831"/>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第二周期的五种非金属元素</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构成的中性分子中，平面形分子为</a:t>
            </a:r>
            <a:r>
              <a:rPr lang="en-US" altLang="zh-CN" sz="2800" kern="100" dirty="0">
                <a:latin typeface="Times New Roman"/>
                <a:ea typeface="华文细黑"/>
                <a:cs typeface="Courier New"/>
              </a:rPr>
              <a:t>BF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，三角锥形分子为</a:t>
            </a:r>
            <a:r>
              <a:rPr lang="en-US" altLang="zh-CN" sz="2800" kern="100" dirty="0">
                <a:latin typeface="Times New Roman"/>
                <a:ea typeface="华文细黑"/>
                <a:cs typeface="Courier New"/>
              </a:rPr>
              <a:t>NF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，四面体形分子为</a:t>
            </a:r>
            <a:r>
              <a:rPr lang="en-US" altLang="zh-CN" sz="2800" kern="100" dirty="0">
                <a:latin typeface="Times New Roman"/>
                <a:ea typeface="华文细黑"/>
                <a:cs typeface="Courier New"/>
              </a:rPr>
              <a:t>CF</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7" name="矩形 6"/>
          <p:cNvSpPr/>
          <p:nvPr/>
        </p:nvSpPr>
        <p:spPr>
          <a:xfrm>
            <a:off x="2331740" y="1125538"/>
            <a:ext cx="744114" cy="523220"/>
          </a:xfrm>
          <a:prstGeom prst="rect">
            <a:avLst/>
          </a:prstGeom>
        </p:spPr>
        <p:txBody>
          <a:bodyPr wrap="none">
            <a:spAutoFit/>
          </a:bodyPr>
          <a:lstStyle/>
          <a:p>
            <a:r>
              <a:rPr lang="en-US" altLang="zh-CN" sz="2800" kern="100" dirty="0">
                <a:solidFill>
                  <a:srgbClr val="C00000"/>
                </a:solidFill>
                <a:latin typeface="Times New Roman"/>
                <a:ea typeface="华文细黑"/>
              </a:rPr>
              <a:t>BF</a:t>
            </a:r>
            <a:r>
              <a:rPr lang="en-US" altLang="zh-CN" sz="2800" kern="100" baseline="-25000" dirty="0">
                <a:solidFill>
                  <a:srgbClr val="C00000"/>
                </a:solidFill>
                <a:latin typeface="Times New Roman"/>
                <a:ea typeface="华文细黑"/>
              </a:rPr>
              <a:t>3</a:t>
            </a:r>
            <a:endParaRPr lang="zh-CN" altLang="en-US" sz="2800" dirty="0"/>
          </a:p>
        </p:txBody>
      </p:sp>
      <p:sp>
        <p:nvSpPr>
          <p:cNvPr id="8" name="矩形 7"/>
          <p:cNvSpPr/>
          <p:nvPr/>
        </p:nvSpPr>
        <p:spPr>
          <a:xfrm>
            <a:off x="5519142" y="1146176"/>
            <a:ext cx="764953" cy="523220"/>
          </a:xfrm>
          <a:prstGeom prst="rect">
            <a:avLst/>
          </a:prstGeom>
        </p:spPr>
        <p:txBody>
          <a:bodyPr wrap="none">
            <a:spAutoFit/>
          </a:bodyPr>
          <a:lstStyle/>
          <a:p>
            <a:r>
              <a:rPr lang="en-US" altLang="zh-CN" sz="2800" kern="100" dirty="0">
                <a:solidFill>
                  <a:srgbClr val="C00000"/>
                </a:solidFill>
                <a:latin typeface="Times New Roman"/>
                <a:ea typeface="华文细黑"/>
              </a:rPr>
              <a:t>NF</a:t>
            </a:r>
            <a:r>
              <a:rPr lang="en-US" altLang="zh-CN" sz="2800" kern="100" baseline="-25000" dirty="0">
                <a:solidFill>
                  <a:srgbClr val="C00000"/>
                </a:solidFill>
                <a:latin typeface="Times New Roman"/>
                <a:ea typeface="华文细黑"/>
              </a:rPr>
              <a:t>3</a:t>
            </a:r>
            <a:endParaRPr lang="zh-CN" altLang="en-US" sz="2800" dirty="0"/>
          </a:p>
        </p:txBody>
      </p:sp>
      <p:sp>
        <p:nvSpPr>
          <p:cNvPr id="9" name="矩形 8"/>
          <p:cNvSpPr/>
          <p:nvPr/>
        </p:nvSpPr>
        <p:spPr>
          <a:xfrm>
            <a:off x="8687494" y="1125538"/>
            <a:ext cx="764953" cy="523220"/>
          </a:xfrm>
          <a:prstGeom prst="rect">
            <a:avLst/>
          </a:prstGeom>
        </p:spPr>
        <p:txBody>
          <a:bodyPr wrap="none">
            <a:spAutoFit/>
          </a:bodyPr>
          <a:lstStyle/>
          <a:p>
            <a:r>
              <a:rPr lang="en-US" altLang="zh-CN" sz="2800" kern="100" dirty="0">
                <a:solidFill>
                  <a:srgbClr val="C00000"/>
                </a:solidFill>
                <a:latin typeface="Times New Roman"/>
                <a:ea typeface="华文细黑"/>
              </a:rPr>
              <a:t>CF</a:t>
            </a:r>
            <a:r>
              <a:rPr lang="en-US" altLang="zh-CN" sz="2800" kern="100" baseline="-25000" dirty="0">
                <a:solidFill>
                  <a:srgbClr val="C00000"/>
                </a:solidFill>
                <a:latin typeface="Times New Roman"/>
                <a:ea typeface="华文细黑"/>
              </a:rPr>
              <a:t>4</a:t>
            </a:r>
            <a:endParaRPr lang="zh-CN" altLang="en-US" sz="2800" dirty="0"/>
          </a:p>
        </p:txBody>
      </p:sp>
      <p:pic>
        <p:nvPicPr>
          <p:cNvPr id="10" name="图片 9">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xmlns="" val="34163515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p:bldP spid="5" grpId="1"/>
      <p:bldP spid="7" grpId="0"/>
      <p:bldP spid="7" grpId="1"/>
      <p:bldP spid="8" grpId="0"/>
      <p:bldP spid="8" grpId="1"/>
      <p:bldP spid="9" grpId="0"/>
      <p:bldP spid="9"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三、配合物的结构简介</a:t>
            </a:r>
            <a:endParaRPr lang="zh-CN" altLang="en-US" b="1" dirty="0">
              <a:solidFill>
                <a:srgbClr val="FFFF00"/>
              </a:solidFill>
              <a:latin typeface="微软雅黑" pitchFamily="34" charset="-122"/>
              <a:ea typeface="微软雅黑" pitchFamily="34" charset="-122"/>
            </a:endParaRPr>
          </a:p>
        </p:txBody>
      </p:sp>
      <p:sp>
        <p:nvSpPr>
          <p:cNvPr id="5" name="矩形 4"/>
          <p:cNvSpPr/>
          <p:nvPr/>
        </p:nvSpPr>
        <p:spPr>
          <a:xfrm>
            <a:off x="406574" y="725295"/>
            <a:ext cx="11161240" cy="263249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配合物是一个庞大的化合物家族，其已知配合物的品种超过数百万。这类物质大多是由过渡金属的原子或离子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价电子层的部分</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轨道和</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轨道是空轨道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与含有孤电子对的分子或离子通过配位键构成。例如：</a:t>
            </a:r>
            <a:r>
              <a:rPr lang="en-US" altLang="zh-CN" sz="2800" kern="100" dirty="0">
                <a:latin typeface="IPAPANNEW"/>
                <a:ea typeface="华文细黑"/>
                <a:cs typeface="Times New Roman"/>
              </a:rPr>
              <a:t>[Ag(NH</a:t>
            </a:r>
            <a:r>
              <a:rPr lang="en-US" altLang="zh-CN" sz="2800" kern="100" baseline="-25000" dirty="0">
                <a:latin typeface="IPAPANNEW"/>
                <a:ea typeface="华文细黑"/>
                <a:cs typeface="Times New Roman"/>
              </a:rPr>
              <a:t>3</a:t>
            </a:r>
            <a:r>
              <a:rPr lang="en-US" altLang="zh-CN" sz="2800" kern="100" dirty="0">
                <a:latin typeface="IPAPANNEW"/>
                <a:ea typeface="华文细黑"/>
                <a:cs typeface="Times New Roman"/>
              </a:rPr>
              <a:t>)</a:t>
            </a:r>
            <a:r>
              <a:rPr lang="en-US" altLang="zh-CN" sz="2800" kern="100" baseline="-25000" dirty="0">
                <a:latin typeface="IPAPANNEW"/>
                <a:ea typeface="华文细黑"/>
                <a:cs typeface="Times New Roman"/>
              </a:rPr>
              <a:t>2</a:t>
            </a:r>
            <a:r>
              <a:rPr lang="en-US" altLang="zh-CN" sz="2800" kern="100" dirty="0">
                <a:latin typeface="IPAPANNEW"/>
                <a:ea typeface="华文细黑"/>
                <a:cs typeface="Times New Roman"/>
              </a:rPr>
              <a:t>]</a:t>
            </a:r>
            <a:r>
              <a:rPr lang="en-US" altLang="zh-CN" sz="2800" kern="100" dirty="0">
                <a:latin typeface="Times New Roman"/>
                <a:ea typeface="华文细黑"/>
                <a:cs typeface="Courier New"/>
              </a:rPr>
              <a:t>OH</a:t>
            </a:r>
            <a:r>
              <a:rPr lang="zh-CN" altLang="zh-CN" sz="2800" kern="100" dirty="0">
                <a:latin typeface="Times New Roman"/>
                <a:ea typeface="华文细黑"/>
                <a:cs typeface="Times New Roman"/>
              </a:rPr>
              <a:t>、</a:t>
            </a:r>
            <a:r>
              <a:rPr lang="en-US" altLang="zh-CN" sz="2800" kern="100" dirty="0">
                <a:latin typeface="IPAPANNEW"/>
                <a:ea typeface="华文细黑"/>
                <a:cs typeface="Times New Roman"/>
              </a:rPr>
              <a:t>[Cu(NH</a:t>
            </a:r>
            <a:r>
              <a:rPr lang="en-US" altLang="zh-CN" sz="2800" kern="100" baseline="-25000" dirty="0">
                <a:latin typeface="IPAPANNEW"/>
                <a:ea typeface="华文细黑"/>
                <a:cs typeface="Times New Roman"/>
              </a:rPr>
              <a:t>3</a:t>
            </a:r>
            <a:r>
              <a:rPr lang="en-US" altLang="zh-CN" sz="2800" kern="100" dirty="0">
                <a:latin typeface="IPAPANNEW"/>
                <a:ea typeface="华文细黑"/>
                <a:cs typeface="Times New Roman"/>
              </a:rPr>
              <a:t>)</a:t>
            </a:r>
            <a:r>
              <a:rPr lang="en-US" altLang="zh-CN" sz="2800" kern="100" baseline="-25000" dirty="0">
                <a:latin typeface="IPAPANNEW"/>
                <a:ea typeface="华文细黑"/>
                <a:cs typeface="Times New Roman"/>
              </a:rPr>
              <a:t>4</a:t>
            </a:r>
            <a:r>
              <a:rPr lang="en-US" altLang="zh-CN" sz="2800" kern="100" dirty="0">
                <a:latin typeface="IPAPANNEW"/>
                <a:ea typeface="华文细黑"/>
                <a:cs typeface="Times New Roman"/>
              </a:rPr>
              <a:t>]</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等。</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9978993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549474"/>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配合物的结构</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配离子的立体结构</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xmlns="" val="1292812189"/>
              </p:ext>
            </p:extLst>
          </p:nvPr>
        </p:nvGraphicFramePr>
        <p:xfrm>
          <a:off x="1342678" y="2148455"/>
          <a:ext cx="9649072" cy="2721499"/>
        </p:xfrm>
        <a:graphic>
          <a:graphicData uri="http://schemas.openxmlformats.org/drawingml/2006/table">
            <a:tbl>
              <a:tblPr/>
              <a:tblGrid>
                <a:gridCol w="1296144"/>
                <a:gridCol w="3669785"/>
                <a:gridCol w="4683143"/>
              </a:tblGrid>
              <a:tr h="1137323">
                <a:tc>
                  <a:txBody>
                    <a:bodyPr/>
                    <a:lstStyle/>
                    <a:p>
                      <a:pPr algn="ctr">
                        <a:lnSpc>
                          <a:spcPct val="150000"/>
                        </a:lnSpc>
                        <a:spcAft>
                          <a:spcPts val="0"/>
                        </a:spcAft>
                      </a:pPr>
                      <a:r>
                        <a:rPr lang="zh-CN" sz="2800" kern="100">
                          <a:effectLst/>
                          <a:latin typeface="Times New Roman"/>
                          <a:ea typeface="华文细黑"/>
                          <a:cs typeface="Times New Roman"/>
                        </a:rPr>
                        <a:t>配位数</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配合单元的立体结构</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实例</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176">
                <a:tc>
                  <a:txBody>
                    <a:bodyPr/>
                    <a:lstStyle/>
                    <a:p>
                      <a:pPr algn="ctr">
                        <a:lnSpc>
                          <a:spcPct val="150000"/>
                        </a:lnSpc>
                        <a:spcAft>
                          <a:spcPts val="0"/>
                        </a:spcAft>
                      </a:pPr>
                      <a:r>
                        <a:rPr lang="en-US" sz="2800" kern="100">
                          <a:effectLst/>
                          <a:latin typeface="Times New Roman"/>
                          <a:ea typeface="华文细黑"/>
                          <a:cs typeface="Courier New"/>
                        </a:rPr>
                        <a:t>2</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a:effectLst/>
                        <a:latin typeface="Times New Roman"/>
                        <a:ea typeface="华文细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2800" kern="100" dirty="0">
                          <a:effectLst/>
                          <a:latin typeface="IPAPANNEW"/>
                          <a:ea typeface="华文细黑"/>
                          <a:cs typeface="Times New Roman"/>
                        </a:rPr>
                        <a:t>[Cu(NH</a:t>
                      </a:r>
                      <a:r>
                        <a:rPr lang="en-US" sz="2800" kern="100" baseline="-25000" dirty="0">
                          <a:effectLst/>
                          <a:latin typeface="IPAPANNEW"/>
                          <a:ea typeface="华文细黑"/>
                          <a:cs typeface="Times New Roman"/>
                        </a:rPr>
                        <a:t>3</a:t>
                      </a:r>
                      <a:r>
                        <a:rPr lang="en-US" sz="2800" kern="100" dirty="0">
                          <a:effectLst/>
                          <a:latin typeface="IPAPANNEW"/>
                          <a:ea typeface="华文细黑"/>
                          <a:cs typeface="Times New Roman"/>
                        </a:rPr>
                        <a:t>)</a:t>
                      </a:r>
                      <a:r>
                        <a:rPr lang="en-US" sz="2800" kern="100" baseline="-25000" dirty="0">
                          <a:effectLst/>
                          <a:latin typeface="IPAPANNEW"/>
                          <a:ea typeface="华文细黑"/>
                          <a:cs typeface="Times New Roman"/>
                        </a:rPr>
                        <a:t>2</a:t>
                      </a:r>
                      <a:r>
                        <a:rPr lang="en-US" sz="2800" kern="100" dirty="0">
                          <a:effectLst/>
                          <a:latin typeface="IPAPANNEW"/>
                          <a:ea typeface="华文细黑"/>
                          <a:cs typeface="Times New Roman"/>
                        </a:rPr>
                        <a:t>]</a:t>
                      </a:r>
                      <a:r>
                        <a:rPr lang="en-US" sz="2800" kern="100" baseline="30000" dirty="0">
                          <a:effectLst/>
                          <a:latin typeface="Times New Roman"/>
                          <a:ea typeface="华文细黑"/>
                          <a:cs typeface="Courier New"/>
                        </a:rPr>
                        <a:t>2</a:t>
                      </a:r>
                      <a:r>
                        <a:rPr lang="zh-CN" sz="2800" kern="100" baseline="30000" dirty="0">
                          <a:effectLst/>
                          <a:latin typeface="Times New Roman"/>
                          <a:ea typeface="华文细黑"/>
                          <a:cs typeface="Times New Roman"/>
                        </a:rPr>
                        <a:t>＋</a:t>
                      </a:r>
                      <a:r>
                        <a:rPr lang="zh-CN" sz="2800" kern="100" dirty="0">
                          <a:effectLst/>
                          <a:latin typeface="Times New Roman"/>
                          <a:ea typeface="华文细黑"/>
                          <a:cs typeface="Times New Roman"/>
                        </a:rPr>
                        <a:t>、</a:t>
                      </a:r>
                      <a:r>
                        <a:rPr lang="en-US" sz="2800" kern="100" dirty="0">
                          <a:effectLst/>
                          <a:latin typeface="IPAPANNEW"/>
                          <a:ea typeface="华文细黑"/>
                          <a:cs typeface="Times New Roman"/>
                        </a:rPr>
                        <a:t>[Ag(NH</a:t>
                      </a:r>
                      <a:r>
                        <a:rPr lang="en-US" sz="2800" kern="100" baseline="-25000" dirty="0">
                          <a:effectLst/>
                          <a:latin typeface="IPAPANNEW"/>
                          <a:ea typeface="华文细黑"/>
                          <a:cs typeface="Times New Roman"/>
                        </a:rPr>
                        <a:t>3</a:t>
                      </a:r>
                      <a:r>
                        <a:rPr lang="en-US" sz="2800" kern="100" dirty="0">
                          <a:effectLst/>
                          <a:latin typeface="IPAPANNEW"/>
                          <a:ea typeface="华文细黑"/>
                          <a:cs typeface="Times New Roman"/>
                        </a:rPr>
                        <a:t>)</a:t>
                      </a:r>
                      <a:r>
                        <a:rPr lang="en-US" sz="2800" kern="100" baseline="-25000" dirty="0">
                          <a:effectLst/>
                          <a:latin typeface="IPAPANNEW"/>
                          <a:ea typeface="华文细黑"/>
                          <a:cs typeface="Times New Roman"/>
                        </a:rPr>
                        <a:t>2</a:t>
                      </a:r>
                      <a:r>
                        <a:rPr lang="en-US" sz="2800" kern="100" dirty="0">
                          <a:effectLst/>
                          <a:latin typeface="IPAPANNEW"/>
                          <a:ea typeface="华文细黑"/>
                          <a:cs typeface="Times New Roman"/>
                        </a:rPr>
                        <a:t>]</a:t>
                      </a:r>
                      <a:r>
                        <a:rPr lang="zh-CN" sz="2800" kern="100" baseline="30000" dirty="0">
                          <a:effectLst/>
                          <a:latin typeface="Times New Roman"/>
                          <a:ea typeface="华文细黑"/>
                          <a:cs typeface="Times New Roman"/>
                        </a:rPr>
                        <a:t>＋</a:t>
                      </a:r>
                      <a:r>
                        <a:rPr lang="zh-CN" sz="2800" kern="100" dirty="0">
                          <a:effectLst/>
                          <a:latin typeface="Times New Roman"/>
                          <a:ea typeface="华文细黑"/>
                          <a:cs typeface="Times New Roman"/>
                        </a:rPr>
                        <a:t>、</a:t>
                      </a:r>
                      <a:r>
                        <a:rPr lang="en-US" sz="2800" kern="100" dirty="0">
                          <a:effectLst/>
                          <a:latin typeface="IPAPANNEW"/>
                          <a:ea typeface="华文细黑"/>
                          <a:cs typeface="Times New Roman"/>
                        </a:rPr>
                        <a:t>[Ag(CN)</a:t>
                      </a:r>
                      <a:r>
                        <a:rPr lang="en-US" sz="2800" kern="100" baseline="-25000" dirty="0">
                          <a:effectLst/>
                          <a:latin typeface="IPAPANNEW"/>
                          <a:ea typeface="华文细黑"/>
                          <a:cs typeface="Times New Roman"/>
                        </a:rPr>
                        <a:t>2</a:t>
                      </a:r>
                      <a:r>
                        <a:rPr lang="en-US" sz="2800" kern="100" dirty="0">
                          <a:effectLst/>
                          <a:latin typeface="IPAPANNEW"/>
                          <a:ea typeface="华文细黑"/>
                          <a:cs typeface="Times New Roman"/>
                        </a:rPr>
                        <a:t>]</a:t>
                      </a:r>
                      <a:r>
                        <a:rPr lang="zh-CN" sz="2800" kern="100" baseline="30000" dirty="0">
                          <a:effectLst/>
                          <a:latin typeface="Times New Roman"/>
                          <a:ea typeface="华文细黑"/>
                          <a:cs typeface="Times New Roman"/>
                        </a:rPr>
                        <a:t>－</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3314" name="Picture 2" descr="E:\莫成程\2017\同步\化学\人教 选修3\PPT\做PPT的Word\205.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854846" y="3793028"/>
            <a:ext cx="3106410" cy="43059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719302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3727844118"/>
              </p:ext>
            </p:extLst>
          </p:nvPr>
        </p:nvGraphicFramePr>
        <p:xfrm>
          <a:off x="766611" y="261442"/>
          <a:ext cx="10153131" cy="5752639"/>
        </p:xfrm>
        <a:graphic>
          <a:graphicData uri="http://schemas.openxmlformats.org/drawingml/2006/table">
            <a:tbl>
              <a:tblPr/>
              <a:tblGrid>
                <a:gridCol w="936107"/>
                <a:gridCol w="3240360"/>
                <a:gridCol w="5976664"/>
              </a:tblGrid>
              <a:tr h="1944216">
                <a:tc rowSpan="2">
                  <a:txBody>
                    <a:bodyPr/>
                    <a:lstStyle/>
                    <a:p>
                      <a:pPr algn="ctr">
                        <a:lnSpc>
                          <a:spcPct val="150000"/>
                        </a:lnSpc>
                        <a:spcAft>
                          <a:spcPts val="0"/>
                        </a:spcAft>
                      </a:pPr>
                      <a:r>
                        <a:rPr lang="en-US" sz="2800" kern="100" dirty="0">
                          <a:effectLst/>
                          <a:latin typeface="Times New Roman"/>
                          <a:ea typeface="华文细黑"/>
                          <a:cs typeface="Courier New"/>
                        </a:rPr>
                        <a:t>4</a:t>
                      </a: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a:effectLst/>
                        <a:latin typeface="Times New Roman"/>
                        <a:ea typeface="华文细黑"/>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2800" kern="100" dirty="0">
                          <a:effectLst/>
                          <a:latin typeface="IPAPANNEW"/>
                          <a:ea typeface="华文细黑"/>
                          <a:cs typeface="Times New Roman"/>
                        </a:rPr>
                        <a:t>[ZnCl</a:t>
                      </a:r>
                      <a:r>
                        <a:rPr lang="en-US" sz="2800" kern="100" baseline="-25000" dirty="0">
                          <a:effectLst/>
                          <a:latin typeface="IPAPANNEW"/>
                          <a:ea typeface="华文细黑"/>
                          <a:cs typeface="Times New Roman"/>
                        </a:rPr>
                        <a:t>4</a:t>
                      </a:r>
                      <a:r>
                        <a:rPr lang="en-US" sz="2800" kern="100" dirty="0">
                          <a:effectLst/>
                          <a:latin typeface="IPAPANNEW"/>
                          <a:ea typeface="华文细黑"/>
                          <a:cs typeface="Times New Roman"/>
                        </a:rPr>
                        <a:t>]</a:t>
                      </a:r>
                      <a:r>
                        <a:rPr lang="en-US" sz="2800" kern="100" baseline="30000" dirty="0">
                          <a:effectLst/>
                          <a:latin typeface="Times New Roman"/>
                          <a:ea typeface="华文细黑"/>
                          <a:cs typeface="Courier New"/>
                        </a:rPr>
                        <a:t>2</a:t>
                      </a:r>
                      <a:r>
                        <a:rPr lang="zh-CN" sz="2800" kern="100" baseline="30000" dirty="0">
                          <a:effectLst/>
                          <a:latin typeface="Times New Roman"/>
                          <a:ea typeface="华文细黑"/>
                          <a:cs typeface="Times New Roman"/>
                        </a:rPr>
                        <a:t>－</a:t>
                      </a:r>
                      <a:r>
                        <a:rPr lang="zh-CN" sz="2800" kern="100" dirty="0">
                          <a:effectLst/>
                          <a:latin typeface="Times New Roman"/>
                          <a:ea typeface="华文细黑"/>
                          <a:cs typeface="Times New Roman"/>
                        </a:rPr>
                        <a:t>、</a:t>
                      </a:r>
                      <a:r>
                        <a:rPr lang="en-US" sz="2800" kern="100" dirty="0">
                          <a:effectLst/>
                          <a:latin typeface="IPAPANNEW"/>
                          <a:ea typeface="华文细黑"/>
                          <a:cs typeface="Times New Roman"/>
                        </a:rPr>
                        <a:t>[Cd(NH</a:t>
                      </a:r>
                      <a:r>
                        <a:rPr lang="en-US" sz="2800" kern="100" baseline="-25000" dirty="0">
                          <a:effectLst/>
                          <a:latin typeface="IPAPANNEW"/>
                          <a:ea typeface="华文细黑"/>
                          <a:cs typeface="Times New Roman"/>
                        </a:rPr>
                        <a:t>3</a:t>
                      </a:r>
                      <a:r>
                        <a:rPr lang="en-US" sz="2800" kern="100" dirty="0">
                          <a:effectLst/>
                          <a:latin typeface="IPAPANNEW"/>
                          <a:ea typeface="华文细黑"/>
                          <a:cs typeface="Times New Roman"/>
                        </a:rPr>
                        <a:t>)</a:t>
                      </a:r>
                      <a:r>
                        <a:rPr lang="en-US" sz="2800" kern="100" baseline="-25000" dirty="0">
                          <a:effectLst/>
                          <a:latin typeface="IPAPANNEW"/>
                          <a:ea typeface="华文细黑"/>
                          <a:cs typeface="Times New Roman"/>
                        </a:rPr>
                        <a:t>4</a:t>
                      </a:r>
                      <a:r>
                        <a:rPr lang="en-US" sz="2800" kern="100" dirty="0">
                          <a:effectLst/>
                          <a:latin typeface="IPAPANNEW"/>
                          <a:ea typeface="华文细黑"/>
                          <a:cs typeface="Times New Roman"/>
                        </a:rPr>
                        <a:t>]</a:t>
                      </a:r>
                      <a:r>
                        <a:rPr lang="en-US" sz="2800" kern="100" baseline="30000" dirty="0">
                          <a:effectLst/>
                          <a:latin typeface="Times New Roman"/>
                          <a:ea typeface="华文细黑"/>
                          <a:cs typeface="Courier New"/>
                        </a:rPr>
                        <a:t>2</a:t>
                      </a:r>
                      <a:r>
                        <a:rPr lang="zh-CN" sz="2800" kern="100" baseline="30000" dirty="0">
                          <a:effectLst/>
                          <a:latin typeface="Times New Roman"/>
                          <a:ea typeface="华文细黑"/>
                          <a:cs typeface="Times New Roman"/>
                        </a:rPr>
                        <a:t>＋</a:t>
                      </a:r>
                      <a:endParaRPr lang="zh-CN" sz="2800" kern="100" dirty="0">
                        <a:effectLst/>
                        <a:latin typeface="宋体"/>
                        <a:cs typeface="Courier New"/>
                      </a:endParaRPr>
                    </a:p>
                    <a:p>
                      <a:pPr algn="l">
                        <a:lnSpc>
                          <a:spcPct val="150000"/>
                        </a:lnSpc>
                        <a:spcAft>
                          <a:spcPts val="0"/>
                        </a:spcAft>
                      </a:pPr>
                      <a:r>
                        <a:rPr lang="en-US" sz="2800" kern="100" dirty="0">
                          <a:effectLst/>
                          <a:latin typeface="IPAPANNEW"/>
                          <a:ea typeface="华文细黑"/>
                          <a:cs typeface="Times New Roman"/>
                        </a:rPr>
                        <a:t>[Zn(NH</a:t>
                      </a:r>
                      <a:r>
                        <a:rPr lang="en-US" sz="2800" kern="100" baseline="-25000" dirty="0">
                          <a:effectLst/>
                          <a:latin typeface="IPAPANNEW"/>
                          <a:ea typeface="华文细黑"/>
                          <a:cs typeface="Times New Roman"/>
                        </a:rPr>
                        <a:t>3</a:t>
                      </a:r>
                      <a:r>
                        <a:rPr lang="en-US" sz="2800" kern="100" dirty="0">
                          <a:effectLst/>
                          <a:latin typeface="IPAPANNEW"/>
                          <a:ea typeface="华文细黑"/>
                          <a:cs typeface="Times New Roman"/>
                        </a:rPr>
                        <a:t>)</a:t>
                      </a:r>
                      <a:r>
                        <a:rPr lang="en-US" sz="2800" kern="100" baseline="-25000" dirty="0">
                          <a:effectLst/>
                          <a:latin typeface="IPAPANNEW"/>
                          <a:ea typeface="华文细黑"/>
                          <a:cs typeface="Times New Roman"/>
                        </a:rPr>
                        <a:t>4</a:t>
                      </a:r>
                      <a:r>
                        <a:rPr lang="en-US" sz="2800" kern="100" dirty="0">
                          <a:effectLst/>
                          <a:latin typeface="IPAPANNEW"/>
                          <a:ea typeface="华文细黑"/>
                          <a:cs typeface="Times New Roman"/>
                        </a:rPr>
                        <a:t>]</a:t>
                      </a:r>
                      <a:r>
                        <a:rPr lang="en-US" sz="2800" kern="100" baseline="30000" dirty="0">
                          <a:effectLst/>
                          <a:latin typeface="Times New Roman"/>
                          <a:ea typeface="华文细黑"/>
                          <a:cs typeface="Courier New"/>
                        </a:rPr>
                        <a:t>2</a:t>
                      </a:r>
                      <a:r>
                        <a:rPr lang="zh-CN" sz="2800" kern="100" baseline="30000" dirty="0">
                          <a:effectLst/>
                          <a:latin typeface="Times New Roman"/>
                          <a:ea typeface="华文细黑"/>
                          <a:cs typeface="Times New Roman"/>
                        </a:rPr>
                        <a:t>＋</a:t>
                      </a:r>
                      <a:r>
                        <a:rPr lang="zh-CN" sz="2800" kern="100" dirty="0">
                          <a:effectLst/>
                          <a:latin typeface="Times New Roman"/>
                          <a:ea typeface="华文细黑"/>
                          <a:cs typeface="Times New Roman"/>
                        </a:rPr>
                        <a:t>、</a:t>
                      </a:r>
                      <a:r>
                        <a:rPr lang="en-US" sz="2800" kern="100" dirty="0">
                          <a:effectLst/>
                          <a:latin typeface="IPAPANNEW"/>
                          <a:ea typeface="华文细黑"/>
                          <a:cs typeface="Times New Roman"/>
                        </a:rPr>
                        <a:t>[Cd(CN)</a:t>
                      </a:r>
                      <a:r>
                        <a:rPr lang="en-US" sz="2800" kern="100" baseline="-25000" dirty="0">
                          <a:effectLst/>
                          <a:latin typeface="IPAPANNEW"/>
                          <a:ea typeface="华文细黑"/>
                          <a:cs typeface="Times New Roman"/>
                        </a:rPr>
                        <a:t>4</a:t>
                      </a:r>
                      <a:r>
                        <a:rPr lang="en-US" sz="2800" kern="100" dirty="0">
                          <a:effectLst/>
                          <a:latin typeface="IPAPANNEW"/>
                          <a:ea typeface="华文细黑"/>
                          <a:cs typeface="Times New Roman"/>
                        </a:rPr>
                        <a:t>]</a:t>
                      </a:r>
                      <a:r>
                        <a:rPr lang="en-US" sz="2800" kern="100" baseline="30000" dirty="0">
                          <a:effectLst/>
                          <a:latin typeface="Times New Roman"/>
                          <a:ea typeface="华文细黑"/>
                          <a:cs typeface="Courier New"/>
                        </a:rPr>
                        <a:t>2</a:t>
                      </a:r>
                      <a:r>
                        <a:rPr lang="zh-CN" sz="2800" kern="100" baseline="30000" dirty="0">
                          <a:effectLst/>
                          <a:latin typeface="Times New Roman"/>
                          <a:ea typeface="华文细黑"/>
                          <a:cs typeface="Times New Roman"/>
                        </a:rPr>
                        <a:t>－</a:t>
                      </a:r>
                      <a:r>
                        <a:rPr lang="zh-CN" sz="2800" kern="100" dirty="0">
                          <a:effectLst/>
                          <a:latin typeface="Times New Roman"/>
                          <a:ea typeface="华文细黑"/>
                          <a:cs typeface="Times New Roman"/>
                        </a:rPr>
                        <a:t>、</a:t>
                      </a:r>
                      <a:r>
                        <a:rPr lang="en-US" sz="2800" kern="100" dirty="0">
                          <a:effectLst/>
                          <a:latin typeface="IPAPANNEW"/>
                          <a:ea typeface="华文细黑"/>
                          <a:cs typeface="Times New Roman"/>
                        </a:rPr>
                        <a:t>[CoCl</a:t>
                      </a:r>
                      <a:r>
                        <a:rPr lang="en-US" sz="2800" kern="100" baseline="-25000" dirty="0">
                          <a:effectLst/>
                          <a:latin typeface="IPAPANNEW"/>
                          <a:ea typeface="华文细黑"/>
                          <a:cs typeface="Times New Roman"/>
                        </a:rPr>
                        <a:t>4</a:t>
                      </a:r>
                      <a:r>
                        <a:rPr lang="en-US" sz="2800" kern="100" dirty="0">
                          <a:effectLst/>
                          <a:latin typeface="IPAPANNEW"/>
                          <a:ea typeface="华文细黑"/>
                          <a:cs typeface="Times New Roman"/>
                        </a:rPr>
                        <a:t>]</a:t>
                      </a:r>
                      <a:r>
                        <a:rPr lang="zh-CN" sz="2800" kern="100" baseline="30000" dirty="0">
                          <a:effectLst/>
                          <a:latin typeface="Times New Roman"/>
                          <a:ea typeface="华文细黑"/>
                          <a:cs typeface="Times New Roman"/>
                        </a:rPr>
                        <a:t>－</a:t>
                      </a: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28192">
                <a:tc vMerge="1">
                  <a:txBody>
                    <a:bodyPr/>
                    <a:lstStyle/>
                    <a:p>
                      <a:endParaRPr lang="zh-CN" altLang="en-US"/>
                    </a:p>
                  </a:txBody>
                  <a:tcPr/>
                </a:tc>
                <a:tc>
                  <a:txBody>
                    <a:bodyPr/>
                    <a:lstStyle/>
                    <a:p>
                      <a:pPr algn="ctr">
                        <a:lnSpc>
                          <a:spcPct val="150000"/>
                        </a:lnSpc>
                        <a:spcAft>
                          <a:spcPts val="0"/>
                        </a:spcAft>
                      </a:pPr>
                      <a:endParaRPr lang="en-US" sz="2800" kern="100">
                        <a:effectLst/>
                        <a:latin typeface="Times New Roman"/>
                        <a:ea typeface="华文细黑"/>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IPAPANNEW"/>
                          <a:ea typeface="华文细黑"/>
                          <a:cs typeface="Times New Roman"/>
                        </a:rPr>
                        <a:t>[PtCl</a:t>
                      </a:r>
                      <a:r>
                        <a:rPr lang="en-US" sz="2800" kern="100" baseline="-25000" dirty="0">
                          <a:effectLst/>
                          <a:latin typeface="IPAPANNEW"/>
                          <a:ea typeface="华文细黑"/>
                          <a:cs typeface="Times New Roman"/>
                        </a:rPr>
                        <a:t>4</a:t>
                      </a:r>
                      <a:r>
                        <a:rPr lang="en-US" sz="2800" kern="100" dirty="0">
                          <a:effectLst/>
                          <a:latin typeface="IPAPANNEW"/>
                          <a:ea typeface="华文细黑"/>
                          <a:cs typeface="Times New Roman"/>
                        </a:rPr>
                        <a:t>]</a:t>
                      </a:r>
                      <a:r>
                        <a:rPr lang="en-US" sz="2800" kern="100" baseline="30000" dirty="0">
                          <a:effectLst/>
                          <a:latin typeface="Times New Roman"/>
                          <a:ea typeface="华文细黑"/>
                          <a:cs typeface="Courier New"/>
                        </a:rPr>
                        <a:t>2</a:t>
                      </a:r>
                      <a:r>
                        <a:rPr lang="zh-CN" sz="2800" kern="100" baseline="30000" dirty="0">
                          <a:effectLst/>
                          <a:latin typeface="Times New Roman"/>
                          <a:ea typeface="华文细黑"/>
                          <a:cs typeface="Times New Roman"/>
                        </a:rPr>
                        <a:t>－</a:t>
                      </a:r>
                      <a:r>
                        <a:rPr lang="zh-CN" sz="2800" kern="100" dirty="0">
                          <a:effectLst/>
                          <a:latin typeface="Times New Roman"/>
                          <a:ea typeface="华文细黑"/>
                          <a:cs typeface="Times New Roman"/>
                        </a:rPr>
                        <a:t>、</a:t>
                      </a:r>
                      <a:r>
                        <a:rPr lang="en-US" sz="2800" kern="100" dirty="0" err="1">
                          <a:effectLst/>
                          <a:latin typeface="Times New Roman"/>
                          <a:ea typeface="华文细黑"/>
                          <a:cs typeface="Courier New"/>
                        </a:rPr>
                        <a:t>Pt</a:t>
                      </a:r>
                      <a:r>
                        <a:rPr lang="en-US" sz="2800" kern="100" dirty="0">
                          <a:effectLst/>
                          <a:latin typeface="Times New Roman"/>
                          <a:ea typeface="华文细黑"/>
                          <a:cs typeface="Courier New"/>
                        </a:rPr>
                        <a:t>(NH</a:t>
                      </a:r>
                      <a:r>
                        <a:rPr lang="en-US" sz="2800" kern="100" baseline="-25000" dirty="0">
                          <a:effectLst/>
                          <a:latin typeface="Times New Roman"/>
                          <a:ea typeface="华文细黑"/>
                          <a:cs typeface="Courier New"/>
                        </a:rPr>
                        <a:t>3</a:t>
                      </a:r>
                      <a:r>
                        <a:rPr lang="en-US" sz="2800" kern="100" dirty="0">
                          <a:effectLst/>
                          <a:latin typeface="Times New Roman"/>
                          <a:ea typeface="华文细黑"/>
                          <a:cs typeface="Courier New"/>
                        </a:rPr>
                        <a:t>)</a:t>
                      </a:r>
                      <a:r>
                        <a:rPr lang="en-US" sz="2800" kern="100" baseline="-25000" dirty="0">
                          <a:effectLst/>
                          <a:latin typeface="Times New Roman"/>
                          <a:ea typeface="华文细黑"/>
                          <a:cs typeface="Courier New"/>
                        </a:rPr>
                        <a:t>2</a:t>
                      </a:r>
                      <a:r>
                        <a:rPr lang="en-US" sz="2800" kern="100" dirty="0">
                          <a:effectLst/>
                          <a:latin typeface="Times New Roman"/>
                          <a:ea typeface="华文细黑"/>
                          <a:cs typeface="Courier New"/>
                        </a:rPr>
                        <a:t>Cl</a:t>
                      </a:r>
                      <a:r>
                        <a:rPr lang="en-US" sz="2800" kern="100" baseline="-25000" dirty="0">
                          <a:effectLst/>
                          <a:latin typeface="Times New Roman"/>
                          <a:ea typeface="华文细黑"/>
                          <a:cs typeface="Courier New"/>
                        </a:rPr>
                        <a:t>2</a:t>
                      </a:r>
                      <a:r>
                        <a:rPr lang="zh-CN" sz="2800" kern="100" dirty="0">
                          <a:effectLst/>
                          <a:latin typeface="Times New Roman"/>
                          <a:ea typeface="华文细黑"/>
                          <a:cs typeface="Times New Roman"/>
                        </a:rPr>
                        <a:t>、</a:t>
                      </a:r>
                      <a:r>
                        <a:rPr lang="en-US" sz="2800" kern="100" dirty="0">
                          <a:effectLst/>
                          <a:latin typeface="IPAPANNEW"/>
                          <a:ea typeface="华文细黑"/>
                          <a:cs typeface="Times New Roman"/>
                        </a:rPr>
                        <a:t>[Ni(CN)</a:t>
                      </a:r>
                      <a:r>
                        <a:rPr lang="en-US" sz="2800" kern="100" baseline="-25000" dirty="0">
                          <a:effectLst/>
                          <a:latin typeface="IPAPANNEW"/>
                          <a:ea typeface="华文细黑"/>
                          <a:cs typeface="Times New Roman"/>
                        </a:rPr>
                        <a:t>4</a:t>
                      </a:r>
                      <a:r>
                        <a:rPr lang="en-US" sz="2800" kern="100" dirty="0">
                          <a:effectLst/>
                          <a:latin typeface="IPAPANNEW"/>
                          <a:ea typeface="华文细黑"/>
                          <a:cs typeface="Times New Roman"/>
                        </a:rPr>
                        <a:t>]</a:t>
                      </a:r>
                      <a:r>
                        <a:rPr lang="en-US" sz="2800" kern="100" baseline="30000" dirty="0">
                          <a:effectLst/>
                          <a:latin typeface="Times New Roman"/>
                          <a:ea typeface="华文细黑"/>
                          <a:cs typeface="Courier New"/>
                        </a:rPr>
                        <a:t>2</a:t>
                      </a:r>
                      <a:r>
                        <a:rPr lang="zh-CN" sz="2800" kern="100" baseline="30000" dirty="0">
                          <a:effectLst/>
                          <a:latin typeface="Times New Roman"/>
                          <a:ea typeface="华文细黑"/>
                          <a:cs typeface="Times New Roman"/>
                        </a:rPr>
                        <a:t>－</a:t>
                      </a: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0231">
                <a:tc>
                  <a:txBody>
                    <a:bodyPr/>
                    <a:lstStyle/>
                    <a:p>
                      <a:pPr algn="ctr">
                        <a:lnSpc>
                          <a:spcPct val="150000"/>
                        </a:lnSpc>
                        <a:spcAft>
                          <a:spcPts val="0"/>
                        </a:spcAft>
                      </a:pPr>
                      <a:r>
                        <a:rPr lang="en-US" sz="2800" kern="100">
                          <a:effectLst/>
                          <a:latin typeface="Times New Roman"/>
                          <a:ea typeface="华文细黑"/>
                          <a:cs typeface="Courier New"/>
                        </a:rPr>
                        <a:t>6</a:t>
                      </a:r>
                      <a:endParaRPr lang="zh-CN" sz="2800" kern="10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a:effectLst/>
                        <a:latin typeface="Times New Roman"/>
                        <a:ea typeface="华文细黑"/>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2800" kern="100" dirty="0">
                          <a:effectLst/>
                          <a:latin typeface="IPAPANNEW"/>
                          <a:ea typeface="华文细黑"/>
                          <a:cs typeface="Times New Roman"/>
                        </a:rPr>
                        <a:t>[Co(NH</a:t>
                      </a:r>
                      <a:r>
                        <a:rPr lang="en-US" sz="2800" kern="100" baseline="-25000" dirty="0">
                          <a:effectLst/>
                          <a:latin typeface="IPAPANNEW"/>
                          <a:ea typeface="华文细黑"/>
                          <a:cs typeface="Times New Roman"/>
                        </a:rPr>
                        <a:t>3</a:t>
                      </a:r>
                      <a:r>
                        <a:rPr lang="en-US" sz="2800" kern="100" dirty="0">
                          <a:effectLst/>
                          <a:latin typeface="IPAPANNEW"/>
                          <a:ea typeface="华文细黑"/>
                          <a:cs typeface="Times New Roman"/>
                        </a:rPr>
                        <a:t>)</a:t>
                      </a:r>
                      <a:r>
                        <a:rPr lang="en-US" sz="2800" kern="100" baseline="-25000" dirty="0">
                          <a:effectLst/>
                          <a:latin typeface="IPAPANNEW"/>
                          <a:ea typeface="华文细黑"/>
                          <a:cs typeface="Times New Roman"/>
                        </a:rPr>
                        <a:t>6</a:t>
                      </a:r>
                      <a:r>
                        <a:rPr lang="en-US" sz="2800" kern="100" dirty="0">
                          <a:effectLst/>
                          <a:latin typeface="IPAPANNEW"/>
                          <a:ea typeface="华文细黑"/>
                          <a:cs typeface="Times New Roman"/>
                        </a:rPr>
                        <a:t>]</a:t>
                      </a:r>
                      <a:r>
                        <a:rPr lang="en-US" sz="2800" kern="100" baseline="30000" dirty="0">
                          <a:effectLst/>
                          <a:latin typeface="Times New Roman"/>
                          <a:ea typeface="华文细黑"/>
                          <a:cs typeface="Courier New"/>
                        </a:rPr>
                        <a:t>3</a:t>
                      </a:r>
                      <a:r>
                        <a:rPr lang="zh-CN" sz="2800" kern="100" baseline="30000" dirty="0">
                          <a:effectLst/>
                          <a:latin typeface="Times New Roman"/>
                          <a:ea typeface="华文细黑"/>
                          <a:cs typeface="Times New Roman"/>
                        </a:rPr>
                        <a:t>＋</a:t>
                      </a:r>
                      <a:r>
                        <a:rPr lang="zh-CN" sz="2800" kern="100" dirty="0">
                          <a:effectLst/>
                          <a:latin typeface="Times New Roman"/>
                          <a:ea typeface="华文细黑"/>
                          <a:cs typeface="Times New Roman"/>
                        </a:rPr>
                        <a:t>、</a:t>
                      </a:r>
                      <a:r>
                        <a:rPr lang="en-US" sz="2800" kern="100" dirty="0">
                          <a:effectLst/>
                          <a:latin typeface="IPAPANNEW"/>
                          <a:ea typeface="华文细黑"/>
                          <a:cs typeface="Times New Roman"/>
                        </a:rPr>
                        <a:t>[AlF</a:t>
                      </a:r>
                      <a:r>
                        <a:rPr lang="en-US" sz="2800" kern="100" baseline="-25000" dirty="0">
                          <a:effectLst/>
                          <a:latin typeface="IPAPANNEW"/>
                          <a:ea typeface="华文细黑"/>
                          <a:cs typeface="Times New Roman"/>
                        </a:rPr>
                        <a:t>6</a:t>
                      </a:r>
                      <a:r>
                        <a:rPr lang="en-US" sz="2800" kern="100" dirty="0">
                          <a:effectLst/>
                          <a:latin typeface="IPAPANNEW"/>
                          <a:ea typeface="华文细黑"/>
                          <a:cs typeface="Times New Roman"/>
                        </a:rPr>
                        <a:t>]</a:t>
                      </a:r>
                      <a:r>
                        <a:rPr lang="en-US" sz="2800" kern="100" baseline="30000" dirty="0">
                          <a:effectLst/>
                          <a:latin typeface="Times New Roman"/>
                          <a:ea typeface="华文细黑"/>
                          <a:cs typeface="Courier New"/>
                        </a:rPr>
                        <a:t>3</a:t>
                      </a:r>
                      <a:r>
                        <a:rPr lang="zh-CN" sz="2800" kern="100" baseline="30000" dirty="0">
                          <a:effectLst/>
                          <a:latin typeface="Times New Roman"/>
                          <a:ea typeface="华文细黑"/>
                          <a:cs typeface="Times New Roman"/>
                        </a:rPr>
                        <a:t>－</a:t>
                      </a:r>
                      <a:r>
                        <a:rPr lang="zh-CN" sz="2800" kern="100" dirty="0">
                          <a:effectLst/>
                          <a:latin typeface="Times New Roman"/>
                          <a:ea typeface="华文细黑"/>
                          <a:cs typeface="Times New Roman"/>
                        </a:rPr>
                        <a:t>、</a:t>
                      </a:r>
                      <a:r>
                        <a:rPr lang="en-US" sz="2800" kern="100" dirty="0">
                          <a:effectLst/>
                          <a:latin typeface="IPAPANNEW"/>
                          <a:ea typeface="华文细黑"/>
                          <a:cs typeface="Times New Roman"/>
                        </a:rPr>
                        <a:t>[SiF</a:t>
                      </a:r>
                      <a:r>
                        <a:rPr lang="en-US" sz="2800" kern="100" baseline="-25000" dirty="0">
                          <a:effectLst/>
                          <a:latin typeface="IPAPANNEW"/>
                          <a:ea typeface="华文细黑"/>
                          <a:cs typeface="Times New Roman"/>
                        </a:rPr>
                        <a:t>6</a:t>
                      </a:r>
                      <a:r>
                        <a:rPr lang="en-US" sz="2800" kern="100" dirty="0">
                          <a:effectLst/>
                          <a:latin typeface="IPAPANNEW"/>
                          <a:ea typeface="华文细黑"/>
                          <a:cs typeface="Times New Roman"/>
                        </a:rPr>
                        <a:t>]</a:t>
                      </a:r>
                      <a:r>
                        <a:rPr lang="en-US" sz="2800" kern="100" baseline="30000" dirty="0">
                          <a:effectLst/>
                          <a:latin typeface="Times New Roman"/>
                          <a:ea typeface="华文细黑"/>
                          <a:cs typeface="Courier New"/>
                        </a:rPr>
                        <a:t>2</a:t>
                      </a:r>
                      <a:r>
                        <a:rPr lang="zh-CN" sz="2800" kern="100" baseline="30000" dirty="0">
                          <a:effectLst/>
                          <a:latin typeface="Times New Roman"/>
                          <a:ea typeface="华文细黑"/>
                          <a:cs typeface="Times New Roman"/>
                        </a:rPr>
                        <a:t>－</a:t>
                      </a:r>
                      <a:r>
                        <a:rPr lang="en-US" sz="2800" kern="100" dirty="0" smtClean="0">
                          <a:effectLst/>
                          <a:latin typeface="宋体"/>
                          <a:ea typeface="华文细黑"/>
                          <a:cs typeface="Times New Roman"/>
                        </a:rPr>
                        <a:t>…</a:t>
                      </a:r>
                    </a:p>
                    <a:p>
                      <a:pPr algn="l">
                        <a:lnSpc>
                          <a:spcPct val="150000"/>
                        </a:lnSpc>
                        <a:spcAft>
                          <a:spcPts val="0"/>
                        </a:spcAft>
                      </a:pPr>
                      <a:r>
                        <a:rPr lang="en-US" sz="2800" kern="100" dirty="0" smtClean="0">
                          <a:effectLst/>
                          <a:latin typeface="Times New Roman"/>
                          <a:ea typeface="华文细黑"/>
                          <a:cs typeface="Courier New"/>
                        </a:rPr>
                        <a:t>(</a:t>
                      </a:r>
                      <a:r>
                        <a:rPr lang="zh-CN" sz="2800" kern="100" dirty="0">
                          <a:effectLst/>
                          <a:latin typeface="Times New Roman"/>
                          <a:ea typeface="华文细黑"/>
                          <a:cs typeface="Times New Roman"/>
                        </a:rPr>
                        <a:t>最多</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26950" marR="26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6390" name="Picture 6" descr="E:\莫成程\2017\同步\化学\人教 选修3\PPT\做PPT的Word\206.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017215" y="499288"/>
            <a:ext cx="2630356" cy="1567020"/>
          </a:xfrm>
          <a:prstGeom prst="rect">
            <a:avLst/>
          </a:prstGeom>
          <a:noFill/>
          <a:extLst>
            <a:ext uri="{909E8E84-426E-40DD-AFC4-6F175D3DCCD1}">
              <a14:hiddenFill xmlns:a14="http://schemas.microsoft.com/office/drawing/2010/main" xmlns="">
                <a:solidFill>
                  <a:srgbClr val="FFFFFF"/>
                </a:solidFill>
              </a14:hiddenFill>
            </a:ext>
          </a:extLst>
        </p:spPr>
      </p:pic>
      <p:pic>
        <p:nvPicPr>
          <p:cNvPr id="16389" name="Picture 5" descr="E:\莫成程\2017\同步\化学\人教 选修3\PPT\做PPT的Word\207.tif"/>
          <p:cNvPicPr>
            <a:picLocks noChangeAspect="1" noChangeArrowheads="1"/>
          </p:cNvPicPr>
          <p:nvPr/>
        </p:nvPicPr>
        <p:blipFill>
          <a:blip r:embed="rId4" r:link="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947258" y="2421682"/>
            <a:ext cx="2770271" cy="1203251"/>
          </a:xfrm>
          <a:prstGeom prst="rect">
            <a:avLst/>
          </a:prstGeom>
          <a:noFill/>
          <a:extLst>
            <a:ext uri="{909E8E84-426E-40DD-AFC4-6F175D3DCCD1}">
              <a14:hiddenFill xmlns:a14="http://schemas.microsoft.com/office/drawing/2010/main" xmlns="">
                <a:solidFill>
                  <a:srgbClr val="FFFFFF"/>
                </a:solidFill>
              </a14:hiddenFill>
            </a:ext>
          </a:extLst>
        </p:spPr>
      </p:pic>
      <p:pic>
        <p:nvPicPr>
          <p:cNvPr id="16388" name="Picture 4" descr="E:\莫成程\2017\同步\化学\人教 选修3\PPT\做PPT的Word\208.tif"/>
          <p:cNvPicPr>
            <a:picLocks noChangeAspect="1" noChangeArrowheads="1"/>
          </p:cNvPicPr>
          <p:nvPr/>
        </p:nvPicPr>
        <p:blipFill>
          <a:blip r:embed="rId6" r:link="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059188" y="4115165"/>
            <a:ext cx="2546410" cy="1762901"/>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406574" y="6053536"/>
            <a:ext cx="11161240"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注：图中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代表中心原子，</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代表配体。</a:t>
            </a:r>
            <a:endParaRPr lang="zh-CN" altLang="zh-CN" sz="1050" kern="100" dirty="0">
              <a:effectLst/>
              <a:latin typeface="宋体"/>
              <a:cs typeface="Courier New"/>
            </a:endParaRPr>
          </a:p>
        </p:txBody>
      </p:sp>
      <p:pic>
        <p:nvPicPr>
          <p:cNvPr id="16391" name="Picture 7" descr="圈"/>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845274" y="6339789"/>
            <a:ext cx="344718" cy="3447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8759056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693490"/>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从表中看出，不仅配位数不同时，配离子的立体构型不同，即使配位数相同，由于中心离子和配体的种类以及相互作用的情况不同，立体构型也可能不同。例如</a:t>
            </a:r>
            <a:r>
              <a:rPr lang="en-US" altLang="zh-CN" sz="2800" kern="100" dirty="0">
                <a:latin typeface="IPAPANNEW"/>
                <a:ea typeface="华文细黑"/>
                <a:cs typeface="Times New Roman"/>
              </a:rPr>
              <a:t>[ZnCl</a:t>
            </a:r>
            <a:r>
              <a:rPr lang="en-US" altLang="zh-CN" sz="2800" kern="100" baseline="-25000" dirty="0">
                <a:latin typeface="IPAPANNEW"/>
                <a:ea typeface="华文细黑"/>
                <a:cs typeface="Times New Roman"/>
              </a:rPr>
              <a:t>4</a:t>
            </a:r>
            <a:r>
              <a:rPr lang="en-US" altLang="zh-CN" sz="2800" kern="100" dirty="0">
                <a:latin typeface="IPAPANNEW"/>
                <a:ea typeface="华文细黑"/>
                <a:cs typeface="Times New Roman"/>
              </a:rPr>
              <a:t>]</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为正四面体形，而</a:t>
            </a:r>
            <a:r>
              <a:rPr lang="en-US" altLang="zh-CN" sz="2800" kern="100" dirty="0">
                <a:latin typeface="IPAPANNEW"/>
                <a:ea typeface="华文细黑"/>
                <a:cs typeface="Times New Roman"/>
              </a:rPr>
              <a:t>[PtCl</a:t>
            </a:r>
            <a:r>
              <a:rPr lang="en-US" altLang="zh-CN" sz="2800" kern="100" baseline="-25000" dirty="0">
                <a:latin typeface="IPAPANNEW"/>
                <a:ea typeface="华文细黑"/>
                <a:cs typeface="Times New Roman"/>
              </a:rPr>
              <a:t>4</a:t>
            </a:r>
            <a:r>
              <a:rPr lang="en-US" altLang="zh-CN" sz="2800" kern="100" dirty="0">
                <a:latin typeface="IPAPANNEW"/>
                <a:ea typeface="华文细黑"/>
                <a:cs typeface="Times New Roman"/>
              </a:rPr>
              <a:t>]</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则为平面正方形。</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9845520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477466"/>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配合物的结构：化学组成相同的配合物可以有不同的结构，这就是配合物的异构现象。如</a:t>
            </a:r>
            <a:r>
              <a:rPr lang="en-US" altLang="zh-CN" sz="2800" kern="100" dirty="0" err="1">
                <a:latin typeface="Times New Roman"/>
                <a:ea typeface="华文细黑"/>
                <a:cs typeface="Courier New"/>
              </a:rPr>
              <a:t>Pt</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有顺式和反式两种异构体：</a:t>
            </a:r>
            <a:endParaRPr lang="zh-CN" altLang="zh-CN" sz="1050" kern="100" dirty="0">
              <a:effectLst/>
              <a:latin typeface="宋体"/>
              <a:cs typeface="Courier New"/>
            </a:endParaRPr>
          </a:p>
        </p:txBody>
      </p:sp>
      <p:pic>
        <p:nvPicPr>
          <p:cNvPr id="1741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50590" y="2045608"/>
            <a:ext cx="4873526" cy="1888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5663158" y="2413677"/>
            <a:ext cx="543739" cy="656077"/>
          </a:xfrm>
          <a:prstGeom prst="rect">
            <a:avLst/>
          </a:prstGeom>
        </p:spPr>
        <p:txBody>
          <a:bodyPr wrap="none">
            <a:spAutoFit/>
          </a:bodyPr>
          <a:lstStyle/>
          <a:p>
            <a:pPr algn="just">
              <a:lnSpc>
                <a:spcPct val="150000"/>
              </a:lnSpc>
              <a:spcAft>
                <a:spcPts val="0"/>
              </a:spcAft>
            </a:pP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xmlns="" val="14463616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621482"/>
            <a:ext cx="11161240" cy="456481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血红蛋白中的配位键</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在血液中氧气的输送是由血红蛋白来完成的。载氧前，血红蛋白中的</a:t>
            </a:r>
            <a:r>
              <a:rPr lang="en-US" altLang="zh-CN" sz="2800" kern="100" dirty="0">
                <a:latin typeface="Times New Roman"/>
                <a:ea typeface="华文细黑"/>
                <a:cs typeface="Courier New"/>
              </a:rPr>
              <a:t>Fe</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与血红蛋白中的氮原子通过配位键相连；载氧后，氧分子通过配位键与</a:t>
            </a:r>
            <a:r>
              <a:rPr lang="en-US" altLang="zh-CN" sz="2800" kern="100" dirty="0">
                <a:latin typeface="Times New Roman"/>
                <a:ea typeface="华文细黑"/>
                <a:cs typeface="Courier New"/>
              </a:rPr>
              <a:t>Fe</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结合而进入血液。当一氧化碳进入人体后，由于一氧化碳分子也能通过配位键与血红蛋白中的</a:t>
            </a:r>
            <a:r>
              <a:rPr lang="en-US" altLang="zh-CN" sz="2800" kern="100" dirty="0">
                <a:latin typeface="Times New Roman"/>
                <a:ea typeface="华文细黑"/>
                <a:cs typeface="Courier New"/>
              </a:rPr>
              <a:t>Fe</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结合，并且结合能力比氧分子与</a:t>
            </a:r>
            <a:r>
              <a:rPr lang="en-US" altLang="zh-CN" sz="2800" kern="100" dirty="0">
                <a:latin typeface="Times New Roman"/>
                <a:ea typeface="华文细黑"/>
                <a:cs typeface="Courier New"/>
              </a:rPr>
              <a:t>Fe</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的结合能力强得多，从而导致血红蛋白失去载氧能力，所以一氧化碳能导致人体因缺氧而中毒。</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9240617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89434"/>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典例</a:t>
            </a:r>
            <a:r>
              <a:rPr lang="en-US" altLang="zh-CN" sz="2800" b="1" kern="100" dirty="0">
                <a:solidFill>
                  <a:srgbClr val="0000FF"/>
                </a:solidFill>
                <a:latin typeface="Times New Roman"/>
                <a:ea typeface="华文细黑"/>
                <a:cs typeface="Courier New"/>
              </a:rPr>
              <a:t>1</a:t>
            </a:r>
            <a:r>
              <a:rPr lang="zh-CN" altLang="zh-CN" sz="2800" b="1" kern="100" dirty="0">
                <a:solidFill>
                  <a:srgbClr val="0000FF"/>
                </a:solidFill>
                <a:latin typeface="Times New Roman"/>
                <a:ea typeface="华文细黑"/>
                <a:cs typeface="Times New Roman"/>
              </a:rPr>
              <a:t>　</a:t>
            </a:r>
            <a:r>
              <a:rPr lang="en-US" altLang="zh-CN" sz="2800"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四种主族元素在周期表里的相对位置如下图所示，已知它们的原子序数总和为</a:t>
            </a:r>
            <a:r>
              <a:rPr lang="en-US" altLang="zh-CN" sz="2800" kern="100" dirty="0">
                <a:latin typeface="Times New Roman"/>
                <a:ea typeface="华文细黑"/>
                <a:cs typeface="Courier New"/>
              </a:rPr>
              <a:t>46</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7" name="TextBox 6">
            <a:hlinkClick r:id="rId2"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graphicFrame>
        <p:nvGraphicFramePr>
          <p:cNvPr id="3" name="表格 2"/>
          <p:cNvGraphicFramePr>
            <a:graphicFrameLocks noGrp="1"/>
          </p:cNvGraphicFramePr>
          <p:nvPr>
            <p:extLst>
              <p:ext uri="{D42A27DB-BD31-4B8C-83A1-F6EECF244321}">
                <p14:modId xmlns:p14="http://schemas.microsoft.com/office/powerpoint/2010/main" xmlns="" val="1787615913"/>
              </p:ext>
            </p:extLst>
          </p:nvPr>
        </p:nvGraphicFramePr>
        <p:xfrm>
          <a:off x="4157494" y="1612866"/>
          <a:ext cx="3659400" cy="1358030"/>
        </p:xfrm>
        <a:graphic>
          <a:graphicData uri="http://schemas.openxmlformats.org/drawingml/2006/table">
            <a:tbl>
              <a:tblPr/>
              <a:tblGrid>
                <a:gridCol w="957984"/>
                <a:gridCol w="900472"/>
                <a:gridCol w="900472"/>
                <a:gridCol w="900472"/>
              </a:tblGrid>
              <a:tr h="679015">
                <a:tc>
                  <a:txBody>
                    <a:bodyPr/>
                    <a:lstStyle/>
                    <a:p>
                      <a:pPr algn="ctr">
                        <a:lnSpc>
                          <a:spcPct val="150000"/>
                        </a:lnSpc>
                        <a:spcAft>
                          <a:spcPts val="0"/>
                        </a:spcAft>
                      </a:pPr>
                      <a:r>
                        <a:rPr lang="en-US" sz="2800" kern="100">
                          <a:effectLst/>
                          <a:latin typeface="Times New Roman"/>
                          <a:ea typeface="华文细黑"/>
                          <a:cs typeface="Courier New"/>
                        </a:rPr>
                        <a:t>M</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N</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 </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 </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9015">
                <a:tc>
                  <a:txBody>
                    <a:bodyPr/>
                    <a:lstStyle/>
                    <a:p>
                      <a:pPr algn="ctr">
                        <a:lnSpc>
                          <a:spcPct val="150000"/>
                        </a:lnSpc>
                        <a:spcAft>
                          <a:spcPts val="0"/>
                        </a:spcAft>
                      </a:pPr>
                      <a:r>
                        <a:rPr lang="en-US" sz="2800" kern="100">
                          <a:effectLst/>
                          <a:latin typeface="Times New Roman"/>
                          <a:ea typeface="华文细黑"/>
                          <a:cs typeface="Courier New"/>
                        </a:rPr>
                        <a:t> </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 </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X</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Y</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406574" y="3141762"/>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(1)M</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形成的化合物中含</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键</a:t>
            </a:r>
            <a:r>
              <a:rPr lang="zh-CN" altLang="zh-CN" sz="2800" kern="100" dirty="0">
                <a:latin typeface="Times New Roman"/>
                <a:ea typeface="华文细黑"/>
                <a:cs typeface="Times New Roman"/>
              </a:rPr>
              <a:t>，属</a:t>
            </a:r>
            <a:r>
              <a:rPr lang="en-US" altLang="zh-CN" sz="2800" kern="100" dirty="0" smtClean="0">
                <a:latin typeface="Times New Roman"/>
                <a:ea typeface="华文细黑"/>
                <a:cs typeface="Courier New"/>
              </a:rPr>
              <a:t>______(</a:t>
            </a:r>
            <a:r>
              <a:rPr lang="zh-CN" altLang="zh-CN" sz="2800" kern="100" dirty="0">
                <a:latin typeface="Times New Roman"/>
                <a:ea typeface="华文细黑"/>
                <a:cs typeface="Times New Roman"/>
              </a:rPr>
              <a:t>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极性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非极性</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(2)N</a:t>
            </a:r>
            <a:r>
              <a:rPr lang="zh-CN" altLang="zh-CN" sz="2800" kern="100" dirty="0">
                <a:latin typeface="Times New Roman"/>
                <a:ea typeface="华文细黑"/>
                <a:cs typeface="Times New Roman"/>
              </a:rPr>
              <a:t>元素形成的单质分子中的化学键类型及数目是</a:t>
            </a:r>
            <a:r>
              <a:rPr lang="en-US" altLang="zh-CN" sz="2800" kern="100" dirty="0" smtClean="0">
                <a:latin typeface="Times New Roman"/>
                <a:ea typeface="华文细黑"/>
                <a:cs typeface="Courier New"/>
              </a:rPr>
              <a:t>_________________</a:t>
            </a:r>
          </a:p>
          <a:p>
            <a:pPr algn="just">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填</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σ</a:t>
            </a:r>
            <a:r>
              <a:rPr lang="zh-CN" altLang="zh-CN" sz="2800" kern="100" dirty="0">
                <a:latin typeface="Times New Roman"/>
                <a:ea typeface="华文细黑"/>
                <a:cs typeface="Times New Roman"/>
              </a:rPr>
              <a:t>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，下同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，在化学反应中</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易</a:t>
            </a:r>
            <a:r>
              <a:rPr lang="zh-CN" altLang="zh-CN" sz="2800" kern="100" dirty="0">
                <a:latin typeface="Times New Roman"/>
                <a:ea typeface="华文细黑"/>
                <a:cs typeface="Times New Roman"/>
              </a:rPr>
              <a:t>断裂</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9" name="矩形 8"/>
          <p:cNvSpPr/>
          <p:nvPr/>
        </p:nvSpPr>
        <p:spPr>
          <a:xfrm>
            <a:off x="4904363" y="326661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极性</a:t>
            </a:r>
            <a:endParaRPr lang="zh-CN" altLang="en-US" sz="2800" dirty="0"/>
          </a:p>
        </p:txBody>
      </p:sp>
      <p:sp>
        <p:nvSpPr>
          <p:cNvPr id="11" name="矩形 10"/>
          <p:cNvSpPr/>
          <p:nvPr/>
        </p:nvSpPr>
        <p:spPr>
          <a:xfrm>
            <a:off x="6806113" y="3238039"/>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非极性</a:t>
            </a:r>
            <a:endParaRPr lang="zh-CN" altLang="en-US" sz="2800" kern="100" dirty="0">
              <a:solidFill>
                <a:srgbClr val="C00000"/>
              </a:solidFill>
              <a:latin typeface="Times New Roman"/>
              <a:ea typeface="华文细黑"/>
              <a:cs typeface="Times New Roman"/>
            </a:endParaRPr>
          </a:p>
        </p:txBody>
      </p:sp>
      <p:sp>
        <p:nvSpPr>
          <p:cNvPr id="13" name="矩形 12"/>
          <p:cNvSpPr/>
          <p:nvPr/>
        </p:nvSpPr>
        <p:spPr>
          <a:xfrm>
            <a:off x="8278513" y="4509914"/>
            <a:ext cx="307327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一个</a:t>
            </a:r>
            <a:r>
              <a:rPr lang="en-US" altLang="zh-CN" sz="2800" kern="100" dirty="0">
                <a:solidFill>
                  <a:srgbClr val="C00000"/>
                </a:solidFill>
                <a:latin typeface="Times New Roman"/>
                <a:ea typeface="华文细黑"/>
              </a:rPr>
              <a:t>σ</a:t>
            </a:r>
            <a:r>
              <a:rPr lang="zh-CN" altLang="zh-CN" sz="2800" kern="100" dirty="0">
                <a:solidFill>
                  <a:srgbClr val="C00000"/>
                </a:solidFill>
                <a:latin typeface="Times New Roman"/>
                <a:ea typeface="华文细黑"/>
                <a:cs typeface="Times New Roman"/>
              </a:rPr>
              <a:t>键、两个</a:t>
            </a:r>
            <a:r>
              <a:rPr lang="en-US" altLang="zh-CN" sz="2800" kern="100" dirty="0">
                <a:solidFill>
                  <a:srgbClr val="C00000"/>
                </a:solidFill>
                <a:latin typeface="Times New Roman"/>
                <a:ea typeface="华文细黑"/>
              </a:rPr>
              <a:t>π</a:t>
            </a:r>
            <a:r>
              <a:rPr lang="zh-CN" altLang="zh-CN" sz="2800" kern="100" dirty="0">
                <a:solidFill>
                  <a:srgbClr val="C00000"/>
                </a:solidFill>
                <a:latin typeface="Times New Roman"/>
                <a:ea typeface="华文细黑"/>
                <a:cs typeface="Times New Roman"/>
              </a:rPr>
              <a:t>键</a:t>
            </a:r>
            <a:endParaRPr lang="zh-CN" altLang="en-US" sz="2800" dirty="0"/>
          </a:p>
        </p:txBody>
      </p:sp>
      <p:sp>
        <p:nvSpPr>
          <p:cNvPr id="15" name="矩形 14"/>
          <p:cNvSpPr/>
          <p:nvPr/>
        </p:nvSpPr>
        <p:spPr>
          <a:xfrm>
            <a:off x="7535366" y="5157986"/>
            <a:ext cx="724878" cy="523220"/>
          </a:xfrm>
          <a:prstGeom prst="rect">
            <a:avLst/>
          </a:prstGeom>
        </p:spPr>
        <p:txBody>
          <a:bodyPr wrap="none">
            <a:spAutoFit/>
          </a:bodyPr>
          <a:lstStyle/>
          <a:p>
            <a:r>
              <a:rPr lang="en-US" altLang="zh-CN" sz="2800" kern="100" dirty="0">
                <a:solidFill>
                  <a:srgbClr val="C00000"/>
                </a:solidFill>
                <a:latin typeface="Times New Roman"/>
                <a:ea typeface="华文细黑"/>
              </a:rPr>
              <a:t>π</a:t>
            </a:r>
            <a:r>
              <a:rPr lang="zh-CN" altLang="zh-CN" sz="2800" kern="100" dirty="0">
                <a:solidFill>
                  <a:srgbClr val="C00000"/>
                </a:solidFill>
                <a:latin typeface="Times New Roman"/>
                <a:ea typeface="华文细黑"/>
                <a:cs typeface="Times New Roman"/>
              </a:rPr>
              <a:t>键</a:t>
            </a:r>
            <a:endParaRPr lang="zh-CN" altLang="en-US" sz="2800" dirty="0"/>
          </a:p>
        </p:txBody>
      </p:sp>
    </p:spTree>
    <p:extLst>
      <p:ext uri="{BB962C8B-B14F-4D97-AF65-F5344CB8AC3E}">
        <p14:creationId xmlns:p14="http://schemas.microsoft.com/office/powerpoint/2010/main" xmlns="" val="29851393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3"/>
                                        </p:tgtEl>
                                      </p:cBhvr>
                                    </p:animEffect>
                                    <p:set>
                                      <p:cBhvr>
                                        <p:cTn id="29" dur="1" fill="hold">
                                          <p:stCondLst>
                                            <p:cond delay="499"/>
                                          </p:stCondLst>
                                        </p:cTn>
                                        <p:tgtEl>
                                          <p:spTgt spid="13"/>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9" grpId="0"/>
      <p:bldP spid="9" grpId="1"/>
      <p:bldP spid="11" grpId="0"/>
      <p:bldP spid="11" grpId="1"/>
      <p:bldP spid="13" grpId="0"/>
      <p:bldP spid="13" grpId="1"/>
      <p:bldP spid="15" grpId="0"/>
      <p:bldP spid="15"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405458"/>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典例</a:t>
            </a:r>
            <a:r>
              <a:rPr lang="en-US" altLang="zh-CN" sz="2800" b="1" kern="100" dirty="0">
                <a:solidFill>
                  <a:srgbClr val="0000FF"/>
                </a:solidFill>
                <a:latin typeface="Times New Roman"/>
                <a:ea typeface="华文细黑"/>
                <a:cs typeface="Courier New"/>
              </a:rPr>
              <a:t>6</a:t>
            </a:r>
            <a:r>
              <a:rPr lang="zh-CN" altLang="zh-CN" sz="2800" b="1" kern="100" dirty="0">
                <a:solidFill>
                  <a:srgbClr val="0000FF"/>
                </a:solidFill>
                <a:latin typeface="Times New Roman"/>
                <a:ea typeface="华文细黑"/>
                <a:cs typeface="Times New Roman"/>
              </a:rPr>
              <a:t>　</a:t>
            </a:r>
            <a:r>
              <a:rPr lang="zh-CN" altLang="zh-CN" sz="2800" kern="100" dirty="0">
                <a:latin typeface="Times New Roman"/>
                <a:ea typeface="华文细黑"/>
                <a:cs typeface="Times New Roman"/>
              </a:rPr>
              <a:t>下表中实线是元素周期表的部分边界，其中上边界并未用实线标出。</a:t>
            </a:r>
            <a:endParaRPr lang="zh-CN" altLang="zh-CN" sz="1050" kern="100" dirty="0">
              <a:effectLst/>
              <a:latin typeface="宋体"/>
              <a:cs typeface="Courier New"/>
            </a:endParaRPr>
          </a:p>
        </p:txBody>
      </p:sp>
      <p:pic>
        <p:nvPicPr>
          <p:cNvPr id="18434" name="Picture 2" descr="209"/>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684452" y="1622426"/>
            <a:ext cx="6605484" cy="27113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406574" y="4328881"/>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根据信息回答下列问题：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周期表中基态</a:t>
            </a:r>
            <a:r>
              <a:rPr lang="en-US" altLang="zh-CN" sz="2800" kern="100" dirty="0" err="1">
                <a:latin typeface="Times New Roman"/>
                <a:ea typeface="华文细黑"/>
                <a:cs typeface="Courier New"/>
              </a:rPr>
              <a:t>Ga</a:t>
            </a:r>
            <a:r>
              <a:rPr lang="zh-CN" altLang="zh-CN" sz="2800" kern="100" dirty="0">
                <a:latin typeface="Times New Roman"/>
                <a:ea typeface="华文细黑"/>
                <a:cs typeface="Times New Roman"/>
              </a:rPr>
              <a:t>原子的最外层电子排布式为</a:t>
            </a:r>
            <a:r>
              <a:rPr lang="en-US" altLang="zh-CN" sz="2800" kern="100" dirty="0" smtClean="0">
                <a:latin typeface="Times New Roman"/>
                <a:ea typeface="华文细黑"/>
                <a:cs typeface="Courier New"/>
              </a:rPr>
              <a:t>_______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6" name="TextBox 5">
            <a:hlinkClick r:id="rId3"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3" name="矩形 2"/>
          <p:cNvSpPr/>
          <p:nvPr/>
        </p:nvSpPr>
        <p:spPr>
          <a:xfrm>
            <a:off x="7800331" y="5066814"/>
            <a:ext cx="1103187" cy="523220"/>
          </a:xfrm>
          <a:prstGeom prst="rect">
            <a:avLst/>
          </a:prstGeom>
        </p:spPr>
        <p:txBody>
          <a:bodyPr wrap="none">
            <a:spAutoFit/>
          </a:bodyPr>
          <a:lstStyle/>
          <a:p>
            <a:r>
              <a:rPr lang="en-US" altLang="zh-CN" sz="2800" kern="100" dirty="0">
                <a:solidFill>
                  <a:srgbClr val="C00000"/>
                </a:solidFill>
                <a:latin typeface="Times New Roman"/>
                <a:ea typeface="华文细黑"/>
              </a:rPr>
              <a:t>4s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4p</a:t>
            </a:r>
            <a:r>
              <a:rPr lang="en-US" altLang="zh-CN" sz="2800" kern="100" baseline="30000" dirty="0">
                <a:solidFill>
                  <a:srgbClr val="C00000"/>
                </a:solidFill>
                <a:latin typeface="Times New Roman"/>
                <a:ea typeface="华文细黑"/>
              </a:rPr>
              <a:t>1</a:t>
            </a:r>
            <a:endParaRPr lang="zh-CN" altLang="en-US" sz="2800" dirty="0"/>
          </a:p>
        </p:txBody>
      </p:sp>
    </p:spTree>
    <p:extLst>
      <p:ext uri="{BB962C8B-B14F-4D97-AF65-F5344CB8AC3E}">
        <p14:creationId xmlns:p14="http://schemas.microsoft.com/office/powerpoint/2010/main" xmlns="" val="9658692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406574" y="549474"/>
            <a:ext cx="11161240"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配合物</a:t>
            </a:r>
            <a:r>
              <a:rPr lang="en-US" altLang="zh-CN" sz="2800" kern="100" dirty="0">
                <a:latin typeface="Times New Roman"/>
                <a:ea typeface="华文细黑"/>
                <a:cs typeface="Courier New"/>
              </a:rPr>
              <a:t>Fe(CO)</a:t>
            </a:r>
            <a:r>
              <a:rPr lang="en-US" altLang="zh-CN" sz="2800" kern="100" baseline="-25000" dirty="0">
                <a:latin typeface="Times New Roman"/>
                <a:ea typeface="华文细黑"/>
                <a:cs typeface="Courier New"/>
              </a:rPr>
              <a:t>5</a:t>
            </a:r>
            <a:r>
              <a:rPr lang="zh-CN" altLang="zh-CN" sz="2800" kern="100" dirty="0">
                <a:latin typeface="Times New Roman"/>
                <a:ea typeface="华文细黑"/>
                <a:cs typeface="Times New Roman"/>
              </a:rPr>
              <a:t>中铁原子是中心原子，一氧化碳是配体，铁的化合价是</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价。</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个价电子的双原子分子、离子分别是</a:t>
            </a:r>
            <a:r>
              <a:rPr lang="en-US" altLang="zh-CN" sz="2800" kern="100" dirty="0">
                <a:latin typeface="Times New Roman"/>
                <a:ea typeface="华文细黑"/>
                <a:cs typeface="Courier New"/>
              </a:rPr>
              <a: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CN</a:t>
            </a:r>
            <a:r>
              <a:rPr lang="zh-CN" altLang="zh-CN" sz="2800" kern="100" baseline="30000" dirty="0">
                <a:latin typeface="Times New Roman"/>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形成</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个单键的</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原子采取</a:t>
            </a:r>
            <a:r>
              <a:rPr lang="en-US" altLang="zh-CN" sz="2800" kern="100" dirty="0">
                <a:latin typeface="Times New Roman"/>
                <a:ea typeface="华文细黑"/>
                <a:cs typeface="Courier New"/>
              </a:rPr>
              <a:t>sp</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杂化</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由</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在元素周期表中的位置可知，它们分别是</a:t>
            </a:r>
            <a:r>
              <a:rPr lang="en-US" altLang="zh-CN" sz="2800" kern="100" dirty="0">
                <a:latin typeface="Times New Roman"/>
                <a:ea typeface="华文细黑"/>
                <a:cs typeface="Courier New"/>
              </a:rPr>
              <a:t>H</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Cl</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中</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err="1">
                <a:latin typeface="Times New Roman"/>
                <a:ea typeface="华文细黑"/>
                <a:cs typeface="Courier New"/>
              </a:rPr>
              <a:t>Cl</a:t>
            </a:r>
            <a:r>
              <a:rPr lang="zh-CN" altLang="zh-CN" sz="2800" kern="100" dirty="0">
                <a:latin typeface="Times New Roman"/>
                <a:ea typeface="华文细黑"/>
                <a:cs typeface="Times New Roman"/>
              </a:rPr>
              <a:t>原子结合</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个氧原子，是正四面体形</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原子相互化合形成的分子中，所有原子都满足最外层</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电子稳定结构的有</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NCl</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CCl</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等。</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249871466"/>
              </p:ext>
            </p:extLst>
          </p:nvPr>
        </p:nvGraphicFramePr>
        <p:xfrm>
          <a:off x="1671588" y="3232820"/>
          <a:ext cx="1120775" cy="752475"/>
        </p:xfrm>
        <a:graphic>
          <a:graphicData uri="http://schemas.openxmlformats.org/presentationml/2006/ole">
            <p:oleObj spid="_x0000_s19466" name="文档" r:id="rId3" imgW="1121207" imgH="752230" progId="">
              <p:embed/>
            </p:oleObj>
          </a:graphicData>
        </a:graphic>
      </p:graphicFrame>
    </p:spTree>
    <p:extLst>
      <p:ext uri="{BB962C8B-B14F-4D97-AF65-F5344CB8AC3E}">
        <p14:creationId xmlns:p14="http://schemas.microsoft.com/office/powerpoint/2010/main" xmlns="" val="22212025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linds(horizontal)">
                                      <p:cBhvr>
                                        <p:cTn id="15" dur="750"/>
                                        <p:tgtEl>
                                          <p:spTgt spid="9">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750"/>
                                        <p:tgtEl>
                                          <p:spTgt spid="2"/>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75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261442"/>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(2)Fe</a:t>
            </a:r>
            <a:r>
              <a:rPr lang="zh-CN" altLang="zh-CN" sz="2800" kern="100" dirty="0">
                <a:latin typeface="Times New Roman"/>
                <a:ea typeface="华文细黑"/>
                <a:cs typeface="Times New Roman"/>
              </a:rPr>
              <a:t>元素位于周期表的</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区</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Fe</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CO</a:t>
            </a:r>
            <a:r>
              <a:rPr lang="zh-CN" altLang="zh-CN" sz="2800" kern="100" dirty="0">
                <a:latin typeface="Times New Roman"/>
                <a:ea typeface="华文细黑"/>
                <a:cs typeface="Times New Roman"/>
              </a:rPr>
              <a:t>易形成配合物</a:t>
            </a:r>
            <a:r>
              <a:rPr lang="en-US" altLang="zh-CN" sz="2800" kern="100" dirty="0">
                <a:latin typeface="Times New Roman"/>
                <a:ea typeface="华文细黑"/>
                <a:cs typeface="Courier New"/>
              </a:rPr>
              <a:t>Fe(CO)</a:t>
            </a:r>
            <a:r>
              <a:rPr lang="en-US" altLang="zh-CN" sz="2800" kern="100" baseline="-25000" dirty="0">
                <a:latin typeface="Times New Roman"/>
                <a:ea typeface="华文细黑"/>
                <a:cs typeface="Courier New"/>
              </a:rPr>
              <a:t>5</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Fe(CO)</a:t>
            </a:r>
            <a:r>
              <a:rPr lang="en-US" altLang="zh-CN" sz="2800" kern="100" baseline="-25000" dirty="0">
                <a:latin typeface="Times New Roman"/>
                <a:ea typeface="华文细黑"/>
                <a:cs typeface="Courier New"/>
              </a:rPr>
              <a:t>5</a:t>
            </a:r>
            <a:r>
              <a:rPr lang="zh-CN" altLang="zh-CN" sz="2800" kern="100" dirty="0">
                <a:latin typeface="Times New Roman"/>
                <a:ea typeface="华文细黑"/>
                <a:cs typeface="Times New Roman"/>
              </a:rPr>
              <a:t>中铁的化合价为</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已知：原子数目和电子总数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或价电子总数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相同的微粒互为等电子体，等电子体具有相似的结构特征。与</a:t>
            </a:r>
            <a:r>
              <a:rPr lang="en-US" altLang="zh-CN" sz="2800" kern="100" dirty="0">
                <a:latin typeface="Times New Roman"/>
                <a:ea typeface="华文细黑"/>
                <a:cs typeface="Courier New"/>
              </a:rPr>
              <a:t>CO</a:t>
            </a:r>
            <a:r>
              <a:rPr lang="zh-CN" altLang="zh-CN" sz="2800" kern="100" dirty="0">
                <a:latin typeface="Times New Roman"/>
                <a:ea typeface="华文细黑"/>
                <a:cs typeface="Times New Roman"/>
              </a:rPr>
              <a:t>分子互为等电子体的分子和离子分别为</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和</a:t>
            </a:r>
            <a:r>
              <a:rPr lang="en-US" altLang="zh-CN" sz="2800" kern="100" dirty="0" smtClean="0">
                <a:latin typeface="Times New Roman"/>
                <a:ea typeface="华文细黑"/>
                <a:cs typeface="Courier New"/>
              </a:rPr>
              <a:t>_____(</a:t>
            </a:r>
            <a:r>
              <a:rPr lang="zh-CN" altLang="zh-CN" sz="2800" kern="100" dirty="0">
                <a:latin typeface="Times New Roman"/>
                <a:ea typeface="华文细黑"/>
                <a:cs typeface="Times New Roman"/>
              </a:rPr>
              <a:t>填化学式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3" name="Picture 2" descr="209"/>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684452" y="3000053"/>
            <a:ext cx="6605484" cy="27113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5" name="矩形 4"/>
          <p:cNvSpPr/>
          <p:nvPr/>
        </p:nvSpPr>
        <p:spPr>
          <a:xfrm>
            <a:off x="4511030" y="342975"/>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d</a:t>
            </a:r>
            <a:endParaRPr lang="zh-CN" altLang="en-US" sz="2800" dirty="0"/>
          </a:p>
        </p:txBody>
      </p:sp>
      <p:sp>
        <p:nvSpPr>
          <p:cNvPr id="7" name="矩形 6"/>
          <p:cNvSpPr/>
          <p:nvPr/>
        </p:nvSpPr>
        <p:spPr>
          <a:xfrm>
            <a:off x="4362852" y="1024955"/>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0</a:t>
            </a:r>
            <a:endParaRPr lang="zh-CN" altLang="en-US" sz="2800" dirty="0"/>
          </a:p>
        </p:txBody>
      </p:sp>
      <p:sp>
        <p:nvSpPr>
          <p:cNvPr id="10" name="矩形 9"/>
          <p:cNvSpPr/>
          <p:nvPr/>
        </p:nvSpPr>
        <p:spPr>
          <a:xfrm>
            <a:off x="6599262" y="2258502"/>
            <a:ext cx="564578" cy="523220"/>
          </a:xfrm>
          <a:prstGeom prst="rect">
            <a:avLst/>
          </a:prstGeom>
        </p:spPr>
        <p:txBody>
          <a:bodyPr wrap="none">
            <a:spAutoFit/>
          </a:bodyPr>
          <a:lstStyle/>
          <a:p>
            <a:r>
              <a:rPr lang="en-US" altLang="zh-CN" sz="2800" kern="100" dirty="0">
                <a:solidFill>
                  <a:srgbClr val="C00000"/>
                </a:solidFill>
                <a:latin typeface="Times New Roman"/>
                <a:ea typeface="华文细黑"/>
              </a:rPr>
              <a:t>N</a:t>
            </a:r>
            <a:r>
              <a:rPr lang="en-US" altLang="zh-CN" sz="2800" kern="100" baseline="-25000" dirty="0">
                <a:solidFill>
                  <a:srgbClr val="C00000"/>
                </a:solidFill>
                <a:latin typeface="Times New Roman"/>
                <a:ea typeface="华文细黑"/>
              </a:rPr>
              <a:t>2</a:t>
            </a:r>
            <a:endParaRPr lang="zh-CN" altLang="en-US" sz="2800" dirty="0"/>
          </a:p>
        </p:txBody>
      </p:sp>
      <p:sp>
        <p:nvSpPr>
          <p:cNvPr id="12" name="矩形 11"/>
          <p:cNvSpPr/>
          <p:nvPr/>
        </p:nvSpPr>
        <p:spPr>
          <a:xfrm>
            <a:off x="7621431" y="2311460"/>
            <a:ext cx="922047" cy="523220"/>
          </a:xfrm>
          <a:prstGeom prst="rect">
            <a:avLst/>
          </a:prstGeom>
        </p:spPr>
        <p:txBody>
          <a:bodyPr wrap="none">
            <a:spAutoFit/>
          </a:bodyPr>
          <a:lstStyle/>
          <a:p>
            <a:r>
              <a:rPr lang="en-US" altLang="zh-CN" sz="2800" kern="100" dirty="0">
                <a:solidFill>
                  <a:srgbClr val="C00000"/>
                </a:solidFill>
                <a:latin typeface="Times New Roman"/>
                <a:ea typeface="华文细黑"/>
              </a:rPr>
              <a:t>CN</a:t>
            </a:r>
            <a:r>
              <a:rPr lang="zh-CN" altLang="zh-CN" sz="2800" kern="100" baseline="30000" dirty="0">
                <a:solidFill>
                  <a:srgbClr val="C00000"/>
                </a:solidFill>
                <a:latin typeface="Times New Roman"/>
                <a:ea typeface="华文细黑"/>
                <a:cs typeface="Times New Roman"/>
              </a:rPr>
              <a:t>－</a:t>
            </a:r>
            <a:endParaRPr lang="zh-CN" altLang="en-US" sz="2800" dirty="0"/>
          </a:p>
        </p:txBody>
      </p:sp>
    </p:spTree>
    <p:extLst>
      <p:ext uri="{BB962C8B-B14F-4D97-AF65-F5344CB8AC3E}">
        <p14:creationId xmlns:p14="http://schemas.microsoft.com/office/powerpoint/2010/main" xmlns="" val="6947264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P spid="10" grpId="0"/>
      <p:bldP spid="10" grpId="1"/>
      <p:bldP spid="12" grpId="0"/>
      <p:bldP spid="12"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261442"/>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OH</a:t>
            </a:r>
            <a:r>
              <a:rPr lang="zh-CN" altLang="zh-CN" sz="2800" kern="100" dirty="0">
                <a:latin typeface="Times New Roman"/>
                <a:ea typeface="华文细黑"/>
                <a:cs typeface="Times New Roman"/>
              </a:rPr>
              <a:t>中，碳原子采取</a:t>
            </a:r>
            <a:r>
              <a:rPr lang="en-US" altLang="zh-CN" sz="2800" kern="100" dirty="0">
                <a:latin typeface="Times New Roman"/>
                <a:ea typeface="华文细黑"/>
                <a:cs typeface="Courier New"/>
              </a:rPr>
              <a:t>sp</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杂化的分子有</a:t>
            </a:r>
            <a:r>
              <a:rPr lang="en-US" altLang="zh-CN" sz="2800" kern="100" dirty="0" smtClean="0">
                <a:latin typeface="Times New Roman"/>
                <a:ea typeface="华文细黑"/>
                <a:cs typeface="Courier New"/>
              </a:rPr>
              <a:t>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根据</a:t>
            </a:r>
            <a:r>
              <a:rPr lang="en-US" altLang="zh-CN" sz="2800" kern="100" dirty="0">
                <a:latin typeface="Times New Roman"/>
                <a:ea typeface="华文细黑"/>
                <a:cs typeface="Courier New"/>
              </a:rPr>
              <a:t>VSEPR</a:t>
            </a:r>
            <a:r>
              <a:rPr lang="zh-CN" altLang="zh-CN" sz="2800" kern="100" dirty="0">
                <a:latin typeface="Times New Roman"/>
                <a:ea typeface="华文细黑"/>
                <a:cs typeface="Times New Roman"/>
              </a:rPr>
              <a:t>模型</a:t>
            </a:r>
            <a:r>
              <a:rPr lang="zh-CN" altLang="zh-CN" sz="2800" kern="100" dirty="0" smtClean="0">
                <a:latin typeface="Times New Roman"/>
                <a:ea typeface="华文细黑"/>
                <a:cs typeface="Times New Roman"/>
              </a:rPr>
              <a:t>预测</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立体构型为</a:t>
            </a:r>
            <a:r>
              <a:rPr lang="en-US" altLang="zh-CN" sz="2800" kern="100" dirty="0" smtClean="0">
                <a:latin typeface="Times New Roman"/>
                <a:ea typeface="华文细黑"/>
                <a:cs typeface="Courier New"/>
              </a:rPr>
              <a:t>___________</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原子相互化合形成的分子中，所有原子都满足最外层</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电子稳定结构的分子式为</a:t>
            </a:r>
            <a:r>
              <a:rPr lang="en-US" altLang="zh-CN" sz="2800" kern="100" dirty="0" smtClean="0">
                <a:latin typeface="Times New Roman"/>
                <a:ea typeface="华文细黑"/>
                <a:cs typeface="Courier New"/>
              </a:rPr>
              <a:t>__________________________</a:t>
            </a:r>
            <a:r>
              <a:rPr lang="en-US" altLang="zh-CN" sz="2800" kern="100" dirty="0">
                <a:latin typeface="Times New Roman"/>
                <a:ea typeface="华文细黑"/>
                <a:cs typeface="Courier New"/>
              </a:rPr>
              <a:t>___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写</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985259753"/>
              </p:ext>
            </p:extLst>
          </p:nvPr>
        </p:nvGraphicFramePr>
        <p:xfrm>
          <a:off x="4205585" y="1044005"/>
          <a:ext cx="1025525" cy="723900"/>
        </p:xfrm>
        <a:graphic>
          <a:graphicData uri="http://schemas.openxmlformats.org/presentationml/2006/ole">
            <p:oleObj spid="_x0000_s20490" name="文档" r:id="rId3" imgW="1025823" imgH="723437" progId="">
              <p:embed/>
            </p:oleObj>
          </a:graphicData>
        </a:graphic>
      </p:graphicFrame>
      <p:pic>
        <p:nvPicPr>
          <p:cNvPr id="4" name="Picture 2" descr="209"/>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684452" y="3069754"/>
            <a:ext cx="6605484" cy="27113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6" name="矩形 5"/>
          <p:cNvSpPr/>
          <p:nvPr/>
        </p:nvSpPr>
        <p:spPr>
          <a:xfrm>
            <a:off x="9267184" y="367358"/>
            <a:ext cx="2300630" cy="523220"/>
          </a:xfrm>
          <a:prstGeom prst="rect">
            <a:avLst/>
          </a:prstGeom>
        </p:spPr>
        <p:txBody>
          <a:bodyPr wrap="none">
            <a:spAutoFit/>
          </a:bodyPr>
          <a:lstStyle/>
          <a:p>
            <a:r>
              <a:rPr lang="en-US" altLang="zh-CN" sz="2800" kern="100" dirty="0">
                <a:solidFill>
                  <a:srgbClr val="C00000"/>
                </a:solidFill>
                <a:latin typeface="Times New Roman"/>
                <a:ea typeface="华文细黑"/>
              </a:rPr>
              <a:t>CH</a:t>
            </a:r>
            <a:r>
              <a:rPr lang="en-US" altLang="zh-CN" sz="2800" kern="100" baseline="-25000" dirty="0">
                <a:solidFill>
                  <a:srgbClr val="C00000"/>
                </a:solidFill>
                <a:latin typeface="Times New Roman"/>
                <a:ea typeface="华文细黑"/>
              </a:rPr>
              <a:t>4</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CH</a:t>
            </a:r>
            <a:r>
              <a:rPr lang="en-US" altLang="zh-CN" sz="2800" kern="100" baseline="-25000" dirty="0">
                <a:solidFill>
                  <a:srgbClr val="C00000"/>
                </a:solidFill>
                <a:latin typeface="Times New Roman"/>
                <a:ea typeface="华文细黑"/>
              </a:rPr>
              <a:t>3</a:t>
            </a:r>
            <a:r>
              <a:rPr lang="en-US" altLang="zh-CN" sz="2800" kern="100" dirty="0">
                <a:solidFill>
                  <a:srgbClr val="C00000"/>
                </a:solidFill>
                <a:latin typeface="Times New Roman"/>
                <a:ea typeface="华文细黑"/>
              </a:rPr>
              <a:t>OH</a:t>
            </a:r>
            <a:endParaRPr lang="zh-CN" altLang="en-US" sz="2800" dirty="0"/>
          </a:p>
        </p:txBody>
      </p:sp>
      <p:sp>
        <p:nvSpPr>
          <p:cNvPr id="8" name="矩形 7"/>
          <p:cNvSpPr/>
          <p:nvPr/>
        </p:nvSpPr>
        <p:spPr>
          <a:xfrm>
            <a:off x="7139513" y="1034366"/>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正四面体形</a:t>
            </a:r>
            <a:endParaRPr lang="zh-CN" altLang="en-US" sz="2800" dirty="0"/>
          </a:p>
        </p:txBody>
      </p:sp>
      <p:sp>
        <p:nvSpPr>
          <p:cNvPr id="11" name="矩形 10"/>
          <p:cNvSpPr/>
          <p:nvPr/>
        </p:nvSpPr>
        <p:spPr>
          <a:xfrm>
            <a:off x="1950945" y="2287191"/>
            <a:ext cx="5152373" cy="523220"/>
          </a:xfrm>
          <a:prstGeom prst="rect">
            <a:avLst/>
          </a:prstGeom>
        </p:spPr>
        <p:txBody>
          <a:bodyPr wrap="none">
            <a:spAutoFit/>
          </a:bodyPr>
          <a:lstStyle/>
          <a:p>
            <a:r>
              <a:rPr lang="en-US" altLang="zh-CN" sz="2800" kern="100" dirty="0">
                <a:solidFill>
                  <a:srgbClr val="C00000"/>
                </a:solidFill>
                <a:latin typeface="Times New Roman"/>
                <a:ea typeface="华文细黑"/>
              </a:rPr>
              <a:t>CO</a:t>
            </a:r>
            <a:r>
              <a:rPr lang="en-US" altLang="zh-CN" sz="2800" kern="100" baseline="-25000" dirty="0">
                <a:solidFill>
                  <a:srgbClr val="C00000"/>
                </a:solidFill>
                <a:latin typeface="Times New Roman"/>
                <a:ea typeface="华文细黑"/>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NCl</a:t>
            </a:r>
            <a:r>
              <a:rPr lang="en-US" altLang="zh-CN" sz="2800" kern="100" baseline="-25000" dirty="0">
                <a:solidFill>
                  <a:srgbClr val="C00000"/>
                </a:solidFill>
                <a:latin typeface="Times New Roman"/>
                <a:ea typeface="华文细黑"/>
              </a:rPr>
              <a:t>3</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CCl</a:t>
            </a:r>
            <a:r>
              <a:rPr lang="en-US" altLang="zh-CN" sz="2800" kern="100" baseline="-25000" dirty="0">
                <a:solidFill>
                  <a:srgbClr val="C00000"/>
                </a:solidFill>
                <a:latin typeface="Times New Roman"/>
                <a:ea typeface="华文细黑"/>
              </a:rPr>
              <a:t>4</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任写</a:t>
            </a:r>
            <a:r>
              <a:rPr lang="en-US" altLang="zh-CN" sz="2800" kern="100" dirty="0">
                <a:solidFill>
                  <a:srgbClr val="C00000"/>
                </a:solidFill>
                <a:latin typeface="Times New Roman"/>
                <a:ea typeface="华文细黑"/>
              </a:rPr>
              <a:t>2</a:t>
            </a:r>
            <a:r>
              <a:rPr lang="zh-CN" altLang="zh-CN" sz="2800" kern="100" dirty="0">
                <a:solidFill>
                  <a:srgbClr val="C00000"/>
                </a:solidFill>
                <a:latin typeface="Times New Roman"/>
                <a:ea typeface="华文细黑"/>
                <a:cs typeface="Times New Roman"/>
              </a:rPr>
              <a:t>种即可</a:t>
            </a:r>
            <a:r>
              <a:rPr lang="en-US" altLang="zh-CN" sz="2800" kern="100" dirty="0">
                <a:solidFill>
                  <a:srgbClr val="C00000"/>
                </a:solidFill>
                <a:latin typeface="Times New Roman"/>
                <a:ea typeface="华文细黑"/>
              </a:rPr>
              <a:t>)</a:t>
            </a:r>
            <a:endParaRPr lang="zh-CN" altLang="en-US" sz="2800" dirty="0"/>
          </a:p>
        </p:txBody>
      </p:sp>
      <p:sp>
        <p:nvSpPr>
          <p:cNvPr id="13" name="TextBox 12">
            <a:hlinkClick r:id="rId5" action="ppaction://hlinksldjump"/>
          </p:cNvPr>
          <p:cNvSpPr txBox="1"/>
          <p:nvPr/>
        </p:nvSpPr>
        <p:spPr>
          <a:xfrm>
            <a:off x="9527454" y="6397923"/>
            <a:ext cx="1584000" cy="461665"/>
          </a:xfrm>
          <a:prstGeom prst="rect">
            <a:avLst/>
          </a:prstGeom>
          <a:solidFill>
            <a:srgbClr val="B4C7E7"/>
          </a:solidFill>
        </p:spPr>
        <p:txBody>
          <a:bodyPr wrap="square" rtlCol="0">
            <a:spAutoFit/>
          </a:bodyPr>
          <a:lstStyle/>
          <a:p>
            <a:pPr algn="ctr"/>
            <a:r>
              <a:rPr lang="zh-CN" altLang="zh-CN" dirty="0">
                <a:solidFill>
                  <a:schemeClr val="bg1"/>
                </a:solidFill>
                <a:latin typeface="+mj-ea"/>
                <a:ea typeface="+mj-ea"/>
                <a:cs typeface="Times New Roman" panose="02020603050405020304" pitchFamily="18" charset="0"/>
              </a:rPr>
              <a:t>理解感悟</a:t>
            </a:r>
            <a:endParaRPr lang="zh-CN" altLang="en-US" dirty="0">
              <a:solidFill>
                <a:schemeClr val="bg1"/>
              </a:solidFill>
              <a:latin typeface="+mj-ea"/>
              <a:ea typeface="+mj-ea"/>
              <a:cs typeface="Times New Roman" panose="02020603050405020304" pitchFamily="18" charset="0"/>
            </a:endParaRPr>
          </a:p>
        </p:txBody>
      </p:sp>
      <p:pic>
        <p:nvPicPr>
          <p:cNvPr id="14" name="图片 13">
            <a:hlinkClick r:id="rId6" action="ppaction://hlinksldjump"/>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xmlns="" val="23264176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6">
                                            <p:txEl>
                                              <p:pRg st="0" end="0"/>
                                            </p:txEl>
                                          </p:spTgt>
                                        </p:tgtEl>
                                      </p:cBhvr>
                                    </p:animEffect>
                                    <p:set>
                                      <p:cBhvr>
                                        <p:cTn id="20" dur="1" fill="hold">
                                          <p:stCondLst>
                                            <p:cond delay="499"/>
                                          </p:stCondLst>
                                        </p:cTn>
                                        <p:tgtEl>
                                          <p:spTgt spid="6">
                                            <p:txEl>
                                              <p:pRg st="0" end="0"/>
                                            </p:txEl>
                                          </p:spTgt>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build="allAtOnce"/>
      <p:bldP spid="8" grpId="0"/>
      <p:bldP spid="8" grpId="1"/>
      <p:bldP spid="11" grpId="0"/>
      <p:bldP spid="11" grpId="1"/>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406574" y="801461"/>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理解感悟</a:t>
            </a:r>
            <a:r>
              <a:rPr lang="zh-CN" altLang="zh-CN" sz="2800" kern="100" dirty="0">
                <a:latin typeface="Times New Roman"/>
                <a:ea typeface="华文细黑"/>
                <a:cs typeface="Times New Roman"/>
              </a:rPr>
              <a:t>　注意配合物中的中心原子可以是原子或离子，配体可以是分子或离子。双键中的</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原子采取</a:t>
            </a:r>
            <a:r>
              <a:rPr lang="en-US" altLang="zh-CN" sz="2800" kern="100" dirty="0">
                <a:latin typeface="Times New Roman"/>
                <a:ea typeface="华文细黑"/>
                <a:cs typeface="Courier New"/>
              </a:rPr>
              <a:t>sp</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杂化，三键中的</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原子采取</a:t>
            </a:r>
            <a:r>
              <a:rPr lang="en-US" altLang="zh-CN" sz="2800" kern="100" dirty="0" err="1">
                <a:latin typeface="Times New Roman"/>
                <a:ea typeface="华文细黑"/>
                <a:cs typeface="Courier New"/>
              </a:rPr>
              <a:t>sp</a:t>
            </a:r>
            <a:r>
              <a:rPr lang="zh-CN" altLang="zh-CN" sz="2800" kern="100" dirty="0">
                <a:latin typeface="Times New Roman"/>
                <a:ea typeface="华文细黑"/>
                <a:cs typeface="Times New Roman"/>
              </a:rPr>
              <a:t>杂化，形成</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个单键中的</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原子采取</a:t>
            </a:r>
            <a:r>
              <a:rPr lang="en-US" altLang="zh-CN" sz="2800" kern="100" dirty="0">
                <a:latin typeface="Times New Roman"/>
                <a:ea typeface="华文细黑"/>
                <a:cs typeface="Courier New"/>
              </a:rPr>
              <a:t>sp</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杂化。</a:t>
            </a:r>
            <a:endParaRPr lang="zh-CN" altLang="zh-CN" sz="1050" kern="100" dirty="0">
              <a:effectLst/>
              <a:latin typeface="宋体"/>
              <a:cs typeface="Courier New"/>
            </a:endParaRPr>
          </a:p>
        </p:txBody>
      </p:sp>
      <p:pic>
        <p:nvPicPr>
          <p:cNvPr id="3" name="图片 2">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xmlns="" val="145970093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3" name="矩形 12"/>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四、五种方法判断分子的极性</a:t>
            </a:r>
            <a:endParaRPr lang="zh-CN" altLang="en-US" b="1" dirty="0">
              <a:solidFill>
                <a:srgbClr val="FFFF00"/>
              </a:solidFill>
              <a:latin typeface="微软雅黑" pitchFamily="34" charset="-122"/>
              <a:ea typeface="微软雅黑" pitchFamily="34" charset="-122"/>
            </a:endParaRPr>
          </a:p>
        </p:txBody>
      </p:sp>
      <p:sp>
        <p:nvSpPr>
          <p:cNvPr id="5" name="矩形 4"/>
          <p:cNvSpPr/>
          <p:nvPr/>
        </p:nvSpPr>
        <p:spPr>
          <a:xfrm>
            <a:off x="406574" y="549474"/>
            <a:ext cx="11161240"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分子极性的判断：看一个分子是否是极性分子，就要看整个分子里的电荷分布是否对称，电荷均匀分布为非极性分子，不均匀分布为极性分子。分子是否有极性，不能仅由键的极性决定，也取决于分子的立体构型。分子的极性可以从以下几方面来判断</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看化学键类型</a:t>
            </a:r>
            <a:endParaRPr lang="zh-CN" altLang="zh-CN" sz="280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只由非极性键构成或不含共价键的分子</a:t>
            </a:r>
            <a:r>
              <a:rPr lang="en-US" altLang="zh-CN" sz="2800" kern="100" dirty="0">
                <a:latin typeface="Times New Roman"/>
                <a:ea typeface="华文细黑"/>
                <a:cs typeface="Courier New"/>
              </a:rPr>
              <a:t>(O</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除外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一定是非极性分子；只含有极性键的分子可能是极性分子也可能是非极性分子；含有非极性键的分子也可能是极性分子；极性分子一定含有极性键，也可能含有非极性键等，这些说法应准确理解</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xmlns="" val="117539987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549474"/>
            <a:ext cx="11161240" cy="456481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看键角</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以极性键结合的多原子分子中，有些属于极性分子，有些属于非极性分子，这取决于分子中各键的空间排列，而键角是决定分子立体构型的因素之一。三原子分子</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及四原子分子</a:t>
            </a:r>
            <a:r>
              <a:rPr lang="en-US" altLang="zh-CN" sz="2800"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，虽然都含有极性键，但分子中键角均为</a:t>
            </a:r>
            <a:r>
              <a:rPr lang="en-US" altLang="zh-CN" sz="2800" kern="100" dirty="0">
                <a:latin typeface="Times New Roman"/>
                <a:ea typeface="华文细黑"/>
                <a:cs typeface="Courier New"/>
              </a:rPr>
              <a:t>180°</a:t>
            </a:r>
            <a:r>
              <a:rPr lang="zh-CN" altLang="zh-CN" sz="2800" kern="100" dirty="0">
                <a:latin typeface="Times New Roman"/>
                <a:ea typeface="华文细黑"/>
                <a:cs typeface="Times New Roman"/>
              </a:rPr>
              <a:t>，因电荷分布完全对称，所以是非极性分子。而同样是三原子分子的</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HCN</a:t>
            </a:r>
            <a:r>
              <a:rPr lang="zh-CN" altLang="zh-CN" sz="2800" kern="100" dirty="0">
                <a:latin typeface="Times New Roman"/>
                <a:ea typeface="华文细黑"/>
                <a:cs typeface="Times New Roman"/>
              </a:rPr>
              <a:t>等分子，由于电荷分布不对称，都是极性分子。</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90935116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165577"/>
            <a:ext cx="11161240" cy="65045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看分子的对称性</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分子的正四面体形和</a:t>
            </a:r>
            <a:r>
              <a:rPr lang="en-US" altLang="zh-CN" sz="2800" kern="100" dirty="0">
                <a:latin typeface="Times New Roman"/>
                <a:ea typeface="华文细黑"/>
                <a:cs typeface="Courier New"/>
              </a:rPr>
              <a:t>BF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分子的平面正三角形都是完全对称的立体构型，虽然分子中有极性键，键有极性，但分子立体构型的对称性从整体看，键的极性相互抵消，分子没有极性。而</a:t>
            </a:r>
            <a:r>
              <a:rPr lang="en-US" altLang="zh-CN" sz="2800" kern="100" dirty="0">
                <a:latin typeface="Times New Roman"/>
                <a:ea typeface="华文细黑"/>
                <a:cs typeface="Courier New"/>
              </a:rPr>
              <a:t>CHCl</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等分子因分子立体结构不对称而为极性分子。</a:t>
            </a:r>
            <a:endParaRPr lang="zh-CN" altLang="zh-CN" sz="1050" kern="100" dirty="0">
              <a:latin typeface="宋体"/>
              <a:cs typeface="Courier New"/>
            </a:endParaRPr>
          </a:p>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看化合价</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分子内中心原子的化合价绝对值</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或可理解为共价单键数目，一个双键看作两个单键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等于其主族序数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即最外层电子数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时，分子为非极性分子，如</a:t>
            </a:r>
            <a:r>
              <a:rPr lang="en-US" altLang="zh-CN" sz="2800" kern="100" dirty="0">
                <a:latin typeface="Times New Roman"/>
                <a:ea typeface="华文细黑"/>
                <a:cs typeface="Courier New"/>
              </a:rPr>
              <a:t>BF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PCl</a:t>
            </a:r>
            <a:r>
              <a:rPr lang="en-US" altLang="zh-CN" sz="2800" kern="100" baseline="-250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SiCl</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BeCl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等均为非极性分子，其他的如</a:t>
            </a:r>
            <a:r>
              <a:rPr lang="en-US" altLang="zh-CN" sz="2800" kern="100" dirty="0">
                <a:latin typeface="Times New Roman"/>
                <a:ea typeface="华文细黑"/>
                <a:cs typeface="Courier New"/>
              </a:rPr>
              <a:t>NO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NF</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等为极性分子。</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3387748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405458"/>
            <a:ext cx="11161240" cy="5858246"/>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5.</a:t>
            </a:r>
            <a:r>
              <a:rPr lang="zh-CN" altLang="zh-CN" sz="2800" b="1" kern="100" dirty="0">
                <a:latin typeface="Times New Roman"/>
                <a:ea typeface="华文细黑"/>
                <a:cs typeface="Times New Roman"/>
              </a:rPr>
              <a:t>看孤电子对</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分子内中心原子的最外层无孤电子对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非共用电子对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时，分子为非极性分子，如</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BeCl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CCl</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BCl</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PCl</a:t>
            </a:r>
            <a:r>
              <a:rPr lang="en-US" altLang="zh-CN" sz="2800" kern="100" baseline="-25000" dirty="0">
                <a:latin typeface="Times New Roman"/>
                <a:ea typeface="华文细黑"/>
                <a:cs typeface="Courier New"/>
              </a:rPr>
              <a:t>5</a:t>
            </a:r>
            <a:r>
              <a:rPr lang="zh-CN" altLang="zh-CN" sz="2800" kern="100" dirty="0">
                <a:latin typeface="Times New Roman"/>
                <a:ea typeface="华文细黑"/>
                <a:cs typeface="Times New Roman"/>
              </a:rPr>
              <a:t>等均为非极性分子。另外，上述分子中除了</a:t>
            </a:r>
            <a:r>
              <a:rPr lang="en-US" altLang="zh-CN" sz="2800" kern="100" dirty="0">
                <a:latin typeface="Times New Roman"/>
                <a:ea typeface="华文细黑"/>
                <a:cs typeface="Courier New"/>
              </a:rPr>
              <a:t>BeCl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BCl</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PCl</a:t>
            </a:r>
            <a:r>
              <a:rPr lang="en-US" altLang="zh-CN" sz="2800" kern="100" baseline="-25000" dirty="0">
                <a:latin typeface="Times New Roman"/>
                <a:ea typeface="华文细黑"/>
                <a:cs typeface="Courier New"/>
              </a:rPr>
              <a:t>5</a:t>
            </a:r>
            <a:r>
              <a:rPr lang="zh-CN" altLang="zh-CN" sz="2800" kern="100" dirty="0">
                <a:latin typeface="Times New Roman"/>
                <a:ea typeface="华文细黑"/>
                <a:cs typeface="Times New Roman"/>
              </a:rPr>
              <a:t>分子外，其余的分子中所有成键原子的最</a:t>
            </a:r>
            <a:r>
              <a:rPr lang="zh-CN" altLang="zh-CN" sz="2800" kern="100" dirty="0" smtClean="0">
                <a:latin typeface="Times New Roman"/>
                <a:ea typeface="华文细黑"/>
                <a:cs typeface="Times New Roman"/>
              </a:rPr>
              <a:t>外层均</a:t>
            </a:r>
            <a:r>
              <a:rPr lang="zh-CN" altLang="zh-CN" sz="2800" kern="100" dirty="0">
                <a:latin typeface="Times New Roman"/>
                <a:ea typeface="华文细黑"/>
                <a:cs typeface="Times New Roman"/>
              </a:rPr>
              <a:t>达</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个电子的稳定结构。而</a:t>
            </a:r>
            <a:r>
              <a:rPr lang="en-US" altLang="zh-CN" sz="2800" kern="100" dirty="0">
                <a:latin typeface="Times New Roman"/>
                <a:ea typeface="华文细黑"/>
                <a:cs typeface="Courier New"/>
              </a:rPr>
              <a:t>BeCl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分子中的</a:t>
            </a:r>
            <a:r>
              <a:rPr lang="en-US" altLang="zh-CN" sz="2800" kern="100" dirty="0">
                <a:latin typeface="Times New Roman"/>
                <a:ea typeface="华文细黑"/>
                <a:cs typeface="Courier New"/>
              </a:rPr>
              <a:t>Be</a:t>
            </a:r>
            <a:r>
              <a:rPr lang="zh-CN" altLang="zh-CN" sz="2800" kern="100" dirty="0">
                <a:latin typeface="Times New Roman"/>
                <a:ea typeface="华文细黑"/>
                <a:cs typeface="Times New Roman"/>
              </a:rPr>
              <a:t>原子最外层只有</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个电子，</a:t>
            </a:r>
            <a:r>
              <a:rPr lang="en-US" altLang="zh-CN" sz="2800" kern="100" dirty="0">
                <a:latin typeface="Times New Roman"/>
                <a:ea typeface="华文细黑"/>
                <a:cs typeface="Courier New"/>
              </a:rPr>
              <a:t>BCl</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分子中的</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原子最外层只有</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个电子，</a:t>
            </a:r>
            <a:r>
              <a:rPr lang="en-US" altLang="zh-CN" sz="2800" kern="100" dirty="0">
                <a:latin typeface="Times New Roman"/>
                <a:ea typeface="华文细黑"/>
                <a:cs typeface="Courier New"/>
              </a:rPr>
              <a:t>PCl</a:t>
            </a:r>
            <a:r>
              <a:rPr lang="en-US" altLang="zh-CN" sz="2800" kern="100" baseline="-25000" dirty="0">
                <a:latin typeface="Times New Roman"/>
                <a:ea typeface="华文细黑"/>
                <a:cs typeface="Courier New"/>
              </a:rPr>
              <a:t>5</a:t>
            </a:r>
            <a:r>
              <a:rPr lang="zh-CN" altLang="zh-CN" sz="2800" kern="100" dirty="0">
                <a:latin typeface="Times New Roman"/>
                <a:ea typeface="华文细黑"/>
                <a:cs typeface="Times New Roman"/>
              </a:rPr>
              <a:t>分子中</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原子的最外层电子肯定超过</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个，但它们都能稳定存在，说明原子通过得失电子或共用电子对而达到稳定结构时不一定都要满足最外层</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个电子或</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个电子的饱和结构。</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9779732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477466"/>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典例</a:t>
            </a:r>
            <a:r>
              <a:rPr lang="en-US" altLang="zh-CN" sz="2800" b="1" kern="100" dirty="0">
                <a:solidFill>
                  <a:srgbClr val="0000FF"/>
                </a:solidFill>
                <a:latin typeface="Times New Roman"/>
                <a:ea typeface="华文细黑"/>
                <a:cs typeface="Courier New"/>
              </a:rPr>
              <a:t>7</a:t>
            </a:r>
            <a:r>
              <a:rPr lang="zh-CN" altLang="zh-CN" sz="2800" b="1" kern="100" dirty="0">
                <a:solidFill>
                  <a:srgbClr val="0000FF"/>
                </a:solidFill>
                <a:latin typeface="Times New Roman"/>
                <a:ea typeface="华文细黑"/>
                <a:cs typeface="Times New Roman"/>
              </a:rPr>
              <a:t>　</a:t>
            </a:r>
            <a:r>
              <a:rPr lang="zh-CN" altLang="zh-CN" sz="2800" kern="100" dirty="0">
                <a:latin typeface="Times New Roman"/>
                <a:ea typeface="华文细黑"/>
                <a:cs typeface="Times New Roman"/>
              </a:rPr>
              <a:t>下列各组分子中，都是由极性键构成的极性分子的一组是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A.CH</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Cl</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Cl</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B.NH</a:t>
            </a:r>
            <a:r>
              <a:rPr lang="en-US" altLang="zh-CN" sz="2800" kern="100" baseline="-25000" dirty="0" smtClean="0">
                <a:latin typeface="Times New Roman"/>
                <a:ea typeface="华文细黑"/>
                <a:cs typeface="Courier New"/>
              </a:rPr>
              <a:t>3</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CS</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D.CO</a:t>
            </a:r>
            <a:r>
              <a:rPr lang="en-US" altLang="zh-CN" sz="2800" kern="100" baseline="-25000" dirty="0" smtClean="0">
                <a:latin typeface="Times New Roman"/>
                <a:ea typeface="华文细黑"/>
                <a:cs typeface="Courier New"/>
              </a:rPr>
              <a:t>2</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HI</a:t>
            </a:r>
            <a:endParaRPr lang="zh-CN" altLang="zh-CN" sz="1050" kern="100" dirty="0">
              <a:effectLst/>
              <a:latin typeface="宋体"/>
              <a:cs typeface="Courier New"/>
            </a:endParaRPr>
          </a:p>
        </p:txBody>
      </p:sp>
      <p:sp>
        <p:nvSpPr>
          <p:cNvPr id="4" name="TextBox 3"/>
          <p:cNvSpPr txBox="1"/>
          <p:nvPr/>
        </p:nvSpPr>
        <p:spPr>
          <a:xfrm>
            <a:off x="5159102" y="113279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6" name="TextBox 5"/>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7" name="矩形 6"/>
          <p:cNvSpPr/>
          <p:nvPr/>
        </p:nvSpPr>
        <p:spPr>
          <a:xfrm>
            <a:off x="406574" y="2465115"/>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此题考查的是极性键和极性分子的知识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a:t>
            </a:r>
            <a:r>
              <a:rPr lang="zh-CN" altLang="zh-CN" sz="2800" kern="100" dirty="0">
                <a:latin typeface="Times New Roman"/>
                <a:ea typeface="华文细黑"/>
                <a:cs typeface="Times New Roman"/>
              </a:rPr>
              <a:t>中</a:t>
            </a:r>
            <a:r>
              <a:rPr lang="en-US" altLang="zh-CN" sz="2800" kern="100" dirty="0">
                <a:latin typeface="Times New Roman"/>
                <a:ea typeface="华文细黑"/>
                <a:cs typeface="Courier New"/>
              </a:rPr>
              <a:t>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是非极性键构成的非极性分子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中</a:t>
            </a:r>
            <a:r>
              <a:rPr lang="en-US" altLang="zh-CN" sz="2800" kern="100" dirty="0">
                <a:latin typeface="Times New Roman"/>
                <a:ea typeface="华文细黑"/>
                <a:cs typeface="Courier New"/>
              </a:rPr>
              <a:t>CS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是极性键构成的非极性分子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中</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是极性键构成的非极性分子。</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2441575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blinds(horizontal)">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animEffect transition="in" filter="blinds(horizontal)">
                                      <p:cBhvr>
                                        <p:cTn id="23" dur="500"/>
                                        <p:tgtEl>
                                          <p:spTgt spid="7">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7">
                                            <p:txEl>
                                              <p:pRg st="2" end="2"/>
                                            </p:txEl>
                                          </p:spTgt>
                                        </p:tgtEl>
                                        <p:attrNameLst>
                                          <p:attrName>style.visibility</p:attrName>
                                        </p:attrNameLst>
                                      </p:cBhvr>
                                      <p:to>
                                        <p:strVal val="visible"/>
                                      </p:to>
                                    </p:set>
                                    <p:animEffect transition="in" filter="blinds(horizontal)">
                                      <p:cBhvr>
                                        <p:cTn id="28" dur="500"/>
                                        <p:tgtEl>
                                          <p:spTgt spid="7">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animEffect transition="in" filter="blinds(horizontal)">
                                      <p:cBhvr>
                                        <p:cTn id="33" dur="500"/>
                                        <p:tgtEl>
                                          <p:spTgt spid="7">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7">
                                            <p:txEl>
                                              <p:pRg st="0" end="0"/>
                                            </p:txEl>
                                          </p:spTgt>
                                        </p:tgtEl>
                                      </p:cBhvr>
                                    </p:animEffect>
                                    <p:set>
                                      <p:cBhvr>
                                        <p:cTn id="38" dur="1" fill="hold">
                                          <p:stCondLst>
                                            <p:cond delay="499"/>
                                          </p:stCondLst>
                                        </p:cTn>
                                        <p:tgtEl>
                                          <p:spTgt spid="7">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7">
                                            <p:txEl>
                                              <p:pRg st="1" end="1"/>
                                            </p:txEl>
                                          </p:spTgt>
                                        </p:tgtEl>
                                      </p:cBhvr>
                                    </p:animEffect>
                                    <p:set>
                                      <p:cBhvr>
                                        <p:cTn id="41" dur="1" fill="hold">
                                          <p:stCondLst>
                                            <p:cond delay="499"/>
                                          </p:stCondLst>
                                        </p:cTn>
                                        <p:tgtEl>
                                          <p:spTgt spid="7">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7">
                                            <p:txEl>
                                              <p:pRg st="2" end="2"/>
                                            </p:txEl>
                                          </p:spTgt>
                                        </p:tgtEl>
                                      </p:cBhvr>
                                    </p:animEffect>
                                    <p:set>
                                      <p:cBhvr>
                                        <p:cTn id="44" dur="1" fill="hold">
                                          <p:stCondLst>
                                            <p:cond delay="499"/>
                                          </p:stCondLst>
                                        </p:cTn>
                                        <p:tgtEl>
                                          <p:spTgt spid="7">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7">
                                            <p:txEl>
                                              <p:pRg st="3" end="3"/>
                                            </p:txEl>
                                          </p:spTgt>
                                        </p:tgtEl>
                                      </p:cBhvr>
                                    </p:animEffect>
                                    <p:set>
                                      <p:cBhvr>
                                        <p:cTn id="47"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p:bldP spid="4" grpId="1"/>
      <p:bldP spid="7"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549474"/>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设</a:t>
            </a:r>
            <a:r>
              <a:rPr lang="en-US" altLang="zh-CN" sz="2800" kern="100" dirty="0">
                <a:latin typeface="Times New Roman"/>
                <a:ea typeface="华文细黑"/>
                <a:cs typeface="Courier New"/>
              </a:rPr>
              <a:t>M</a:t>
            </a:r>
            <a:r>
              <a:rPr lang="zh-CN" altLang="zh-CN" sz="2800" kern="100" dirty="0">
                <a:latin typeface="Times New Roman"/>
                <a:ea typeface="华文细黑"/>
                <a:cs typeface="Times New Roman"/>
              </a:rPr>
              <a:t>的质子数是</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的质子数是</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的质子数是</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的质子数是</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11,4</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46</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，四种元素分别是</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M</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形成的化合物</a:t>
            </a:r>
            <a:r>
              <a:rPr lang="en-US" altLang="zh-CN" sz="2800" kern="100" dirty="0">
                <a:latin typeface="Times New Roman"/>
                <a:ea typeface="华文细黑"/>
                <a:cs typeface="Courier New"/>
              </a:rPr>
              <a:t>CCl</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，分子中化学键是极性键，是非极性分子。</a:t>
            </a:r>
            <a:r>
              <a:rPr lang="en-US" altLang="zh-CN" sz="2800" kern="100" dirty="0">
                <a:latin typeface="Times New Roman"/>
                <a:ea typeface="华文细黑"/>
                <a:cs typeface="Courier New"/>
              </a:rPr>
              <a: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分子中有一个</a:t>
            </a:r>
            <a:r>
              <a:rPr lang="en-US" altLang="zh-CN" sz="2800" kern="100" dirty="0">
                <a:latin typeface="Times New Roman"/>
                <a:ea typeface="华文细黑"/>
                <a:cs typeface="Courier New"/>
              </a:rPr>
              <a:t>σ</a:t>
            </a:r>
            <a:r>
              <a:rPr lang="zh-CN" altLang="zh-CN" sz="2800" kern="100" dirty="0">
                <a:latin typeface="Times New Roman"/>
                <a:ea typeface="华文细黑"/>
                <a:cs typeface="Times New Roman"/>
              </a:rPr>
              <a:t>键、两个</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键，其中</a:t>
            </a:r>
            <a:r>
              <a:rPr lang="en-US" altLang="zh-CN" sz="2800" kern="100" dirty="0">
                <a:latin typeface="Times New Roman"/>
                <a:ea typeface="华文细黑"/>
                <a:cs typeface="Courier New"/>
              </a:rPr>
              <a:t>π</a:t>
            </a:r>
            <a:r>
              <a:rPr lang="zh-CN" altLang="zh-CN" sz="2800" kern="100" dirty="0">
                <a:latin typeface="Times New Roman"/>
                <a:ea typeface="华文细黑"/>
                <a:cs typeface="Times New Roman"/>
              </a:rPr>
              <a:t>键不稳定易断裂。碳与浓硫酸反应生成</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0288218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477466"/>
            <a:ext cx="11499437"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典例</a:t>
            </a:r>
            <a:r>
              <a:rPr lang="en-US" altLang="zh-CN" sz="2800" b="1" kern="100" dirty="0">
                <a:solidFill>
                  <a:srgbClr val="0000FF"/>
                </a:solidFill>
                <a:latin typeface="Times New Roman"/>
                <a:ea typeface="华文细黑"/>
                <a:cs typeface="Courier New"/>
              </a:rPr>
              <a:t>8</a:t>
            </a:r>
            <a:r>
              <a:rPr lang="zh-CN" altLang="zh-CN" sz="2800" b="1" kern="100" dirty="0">
                <a:solidFill>
                  <a:srgbClr val="0000FF"/>
                </a:solidFill>
                <a:latin typeface="Times New Roman"/>
                <a:ea typeface="华文细黑"/>
                <a:cs typeface="Times New Roman"/>
              </a:rPr>
              <a:t>　</a:t>
            </a:r>
            <a:r>
              <a:rPr lang="zh-CN" altLang="zh-CN" sz="2800" kern="100" dirty="0">
                <a:latin typeface="Times New Roman"/>
                <a:ea typeface="华文细黑"/>
                <a:cs typeface="Times New Roman"/>
              </a:rPr>
              <a:t>下列关于粒子结构的描述不正确的是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均是价电子总数为</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的极性分子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B.HS</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和</a:t>
            </a:r>
            <a:r>
              <a:rPr lang="en-US" altLang="zh-CN" sz="2800" kern="100" dirty="0" err="1">
                <a:latin typeface="Times New Roman"/>
                <a:ea typeface="华文细黑"/>
                <a:cs typeface="Courier New"/>
              </a:rPr>
              <a:t>HCl</a:t>
            </a:r>
            <a:r>
              <a:rPr lang="zh-CN" altLang="zh-CN" sz="2800" kern="100" dirty="0">
                <a:latin typeface="Times New Roman"/>
                <a:ea typeface="华文细黑"/>
                <a:cs typeface="Times New Roman"/>
              </a:rPr>
              <a:t>均是含有一个极性键的</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电子粒子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C.CH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CCl</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均是四面体构型的非极性分子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D.1 </a:t>
            </a:r>
            <a:r>
              <a:rPr lang="en-US" altLang="zh-CN" sz="2800" kern="100" dirty="0" err="1">
                <a:latin typeface="Times New Roman"/>
                <a:ea typeface="华文细黑"/>
                <a:cs typeface="Courier New"/>
              </a:rPr>
              <a:t>mol</a:t>
            </a:r>
            <a:r>
              <a:rPr lang="en-US" altLang="zh-CN" sz="2800" kern="100" dirty="0">
                <a:latin typeface="Times New Roman"/>
                <a:ea typeface="华文细黑"/>
                <a:cs typeface="Courier New"/>
              </a:rPr>
              <a:t> D</a:t>
            </a:r>
            <a:r>
              <a:rPr lang="en-US" altLang="zh-CN" sz="2800" kern="100" baseline="-25000" dirty="0">
                <a:latin typeface="Times New Roman"/>
                <a:ea typeface="华文细黑"/>
                <a:cs typeface="Courier New"/>
              </a:rPr>
              <a:t>2</a:t>
            </a:r>
            <a:r>
              <a:rPr lang="en-US" altLang="zh-CN" sz="2800" kern="100" baseline="30000" dirty="0">
                <a:latin typeface="Times New Roman"/>
                <a:ea typeface="华文细黑"/>
                <a:cs typeface="Courier New"/>
              </a:rPr>
              <a:t>16</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中含中子、质子、电子各</a:t>
            </a:r>
            <a:r>
              <a:rPr lang="en-US" altLang="zh-CN" sz="2800" kern="100" dirty="0">
                <a:latin typeface="Times New Roman"/>
                <a:ea typeface="华文细黑"/>
                <a:cs typeface="Courier New"/>
              </a:rPr>
              <a:t>10</a:t>
            </a:r>
            <a:r>
              <a:rPr lang="en-US" altLang="zh-CN" sz="2800" i="1" kern="100" dirty="0">
                <a:latin typeface="Times New Roman"/>
                <a:ea typeface="华文细黑"/>
                <a:cs typeface="Courier New"/>
              </a:rPr>
              <a:t>N</a:t>
            </a:r>
            <a:r>
              <a:rPr lang="en-US" altLang="zh-CN" sz="2800" kern="100" baseline="-250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en-US" altLang="zh-CN" sz="2800" kern="100" baseline="-25000" dirty="0">
                <a:latin typeface="Times New Roman"/>
                <a:ea typeface="华文细黑"/>
                <a:cs typeface="Courier New"/>
              </a:rPr>
              <a:t>A</a:t>
            </a:r>
            <a:r>
              <a:rPr lang="zh-CN" altLang="zh-CN" sz="2800" kern="100" dirty="0">
                <a:latin typeface="Times New Roman"/>
                <a:ea typeface="华文细黑"/>
                <a:cs typeface="Times New Roman"/>
              </a:rPr>
              <a:t>代表阿伏加德罗常数的值</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4" name="TextBox 3"/>
          <p:cNvSpPr txBox="1"/>
          <p:nvPr/>
        </p:nvSpPr>
        <p:spPr>
          <a:xfrm>
            <a:off x="226554" y="242168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6" name="TextBox 5">
            <a:hlinkClick r:id="rId2"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7" name="图片 6">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xmlns="" val="18204630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p:bldP spid="4" grpId="1"/>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440317"/>
            <a:ext cx="11161240"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本题主要考查原子与分子的组成与结构。</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的价电子总数皆为</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形分子，</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为三角锥形分子，故二者皆为极性分子，</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不同</a:t>
            </a:r>
            <a:r>
              <a:rPr lang="zh-CN" altLang="zh-CN" sz="2800" kern="100" dirty="0">
                <a:latin typeface="Times New Roman"/>
                <a:ea typeface="华文细黑"/>
                <a:cs typeface="Times New Roman"/>
              </a:rPr>
              <a:t>元素间所形成的共价键皆为极性键，显然</a:t>
            </a:r>
            <a:r>
              <a:rPr lang="en-US" altLang="zh-CN" sz="2800" kern="100" dirty="0">
                <a:latin typeface="Times New Roman"/>
                <a:ea typeface="华文细黑"/>
                <a:cs typeface="Courier New"/>
              </a:rPr>
              <a:t>HS</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HCl</a:t>
            </a:r>
            <a:r>
              <a:rPr lang="zh-CN" altLang="zh-CN" sz="2800" kern="100" dirty="0">
                <a:latin typeface="Times New Roman"/>
                <a:ea typeface="华文细黑"/>
                <a:cs typeface="Times New Roman"/>
              </a:rPr>
              <a:t>均含有</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电子，</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CH</a:t>
            </a:r>
            <a:r>
              <a:rPr lang="en-US" altLang="zh-CN" sz="2800" kern="100" baseline="-25000" dirty="0" smtClean="0">
                <a:latin typeface="Times New Roman"/>
                <a:ea typeface="华文细黑"/>
                <a:cs typeface="Courier New"/>
              </a:rPr>
              <a:t>2</a:t>
            </a:r>
            <a:r>
              <a:rPr lang="en-US" altLang="zh-CN" sz="2800" kern="100" dirty="0" smtClean="0">
                <a:latin typeface="Times New Roman"/>
                <a:ea typeface="华文细黑"/>
                <a:cs typeface="Courier New"/>
              </a:rPr>
              <a:t>Cl</a:t>
            </a:r>
            <a:r>
              <a:rPr lang="en-US" altLang="zh-CN" sz="2800" kern="100" baseline="-25000" dirty="0" smtClean="0">
                <a:latin typeface="Times New Roman"/>
                <a:ea typeface="华文细黑"/>
                <a:cs typeface="Courier New"/>
              </a:rPr>
              <a:t>2</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CCl</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均是四面体构型，但因</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正负电荷的中心不能重合，为极性分子，故</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项不正确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D</a:t>
            </a:r>
            <a:r>
              <a:rPr lang="en-US" altLang="zh-CN" sz="2800" kern="100" baseline="-25000" dirty="0">
                <a:latin typeface="Times New Roman"/>
                <a:ea typeface="华文细黑"/>
                <a:cs typeface="Courier New"/>
              </a:rPr>
              <a:t>2</a:t>
            </a:r>
            <a:r>
              <a:rPr lang="en-US" altLang="zh-CN" sz="2800" kern="100" baseline="30000" dirty="0">
                <a:latin typeface="Times New Roman"/>
                <a:ea typeface="华文细黑"/>
                <a:cs typeface="Courier New"/>
              </a:rPr>
              <a:t>16</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分子中含中子、质子、电子各</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个，可知</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项正确。</a:t>
            </a:r>
            <a:endParaRPr lang="zh-CN" altLang="zh-CN" sz="1050" kern="100" dirty="0">
              <a:effectLst/>
              <a:latin typeface="宋体"/>
              <a:cs typeface="Courier New"/>
            </a:endParaRPr>
          </a:p>
        </p:txBody>
      </p:sp>
      <p:pic>
        <p:nvPicPr>
          <p:cNvPr id="7" name="图片 6">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xmlns="" val="389754188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2" cstate="print">
            <a:extLst>
              <a:ext uri="{28A0092B-C50C-407E-A947-70E740481C1C}">
                <a14:useLocalDpi xmlns:a14="http://schemas.microsoft.com/office/drawing/2010/main" xmlns="" val="0"/>
              </a:ext>
            </a:extLst>
          </a:blip>
          <a:srcRect l="211" t="9289" r="469" b="2068"/>
          <a:stretch/>
        </p:blipFill>
        <p:spPr>
          <a:xfrm>
            <a:off x="406" y="0"/>
            <a:ext cx="12189600" cy="6799555"/>
          </a:xfrm>
          <a:prstGeom prst="rect">
            <a:avLst/>
          </a:prstGeom>
        </p:spPr>
      </p:pic>
      <p:grpSp>
        <p:nvGrpSpPr>
          <p:cNvPr id="12" name="组合 11"/>
          <p:cNvGrpSpPr/>
          <p:nvPr/>
        </p:nvGrpSpPr>
        <p:grpSpPr>
          <a:xfrm>
            <a:off x="-794" y="5506767"/>
            <a:ext cx="12192000" cy="1375395"/>
            <a:chOff x="-1524000" y="2705990"/>
            <a:chExt cx="12192000" cy="1375395"/>
          </a:xfrm>
        </p:grpSpPr>
        <p:cxnSp>
          <p:nvCxnSpPr>
            <p:cNvPr id="13" name="直接连接符 12"/>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524000" y="2705990"/>
              <a:ext cx="12192000" cy="1375395"/>
              <a:chOff x="-1524000" y="2705990"/>
              <a:chExt cx="12192000" cy="1375395"/>
            </a:xfrm>
          </p:grpSpPr>
          <p:sp>
            <p:nvSpPr>
              <p:cNvPr id="15" name="矩形 14"/>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矩形 30"/>
          <p:cNvSpPr/>
          <p:nvPr/>
        </p:nvSpPr>
        <p:spPr>
          <a:xfrm>
            <a:off x="3987002" y="5409232"/>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chemeClr val="accent6">
                    <a:lumMod val="75000"/>
                  </a:schemeClr>
                </a:solidFill>
                <a:effectLst/>
                <a:latin typeface="微软雅黑" pitchFamily="34" charset="-122"/>
                <a:ea typeface="微软雅黑" pitchFamily="34" charset="-122"/>
              </a:rPr>
              <a:t>本课结束</a:t>
            </a:r>
            <a:endParaRPr lang="zh-CN" altLang="en-US" sz="4400" b="1" dirty="0">
              <a:solidFill>
                <a:schemeClr val="accent6">
                  <a:lumMod val="75000"/>
                </a:schemeClr>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xmlns="" val="81935393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652279"/>
            <a:ext cx="11161240" cy="3785627"/>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由</a:t>
            </a:r>
            <a:r>
              <a:rPr lang="en-US" altLang="zh-CN" sz="2800" kern="100" dirty="0">
                <a:solidFill>
                  <a:prstClr val="black"/>
                </a:solidFill>
                <a:latin typeface="Times New Roman"/>
                <a:ea typeface="华文细黑"/>
                <a:cs typeface="Courier New"/>
              </a:rPr>
              <a:t>N</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Y</a:t>
            </a:r>
            <a:r>
              <a:rPr lang="zh-CN" altLang="zh-CN" sz="2800" kern="100" dirty="0">
                <a:solidFill>
                  <a:prstClr val="black"/>
                </a:solidFill>
                <a:latin typeface="Times New Roman"/>
                <a:ea typeface="华文细黑"/>
                <a:cs typeface="Times New Roman"/>
              </a:rPr>
              <a:t>的氢化物相互作用所生成的物质的电子式</a:t>
            </a:r>
            <a:r>
              <a:rPr lang="zh-CN" altLang="zh-CN" sz="2800" kern="100" dirty="0" smtClean="0">
                <a:solidFill>
                  <a:prstClr val="black"/>
                </a:solidFill>
                <a:latin typeface="Times New Roman"/>
                <a:ea typeface="华文细黑"/>
                <a:cs typeface="Times New Roman"/>
              </a:rPr>
              <a:t>为</a:t>
            </a:r>
            <a:endParaRPr lang="en-US" altLang="zh-CN" sz="2800" kern="100" dirty="0" smtClean="0">
              <a:solidFill>
                <a:prstClr val="black"/>
              </a:solidFill>
              <a:latin typeface="Times New Roman"/>
              <a:ea typeface="华文细黑"/>
              <a:cs typeface="Times New Roman"/>
            </a:endParaRPr>
          </a:p>
          <a:p>
            <a:pPr lvl="0" algn="just"/>
            <a:endParaRPr lang="en-US" altLang="zh-CN" sz="2800" kern="100" dirty="0">
              <a:solidFill>
                <a:prstClr val="black"/>
              </a:solidFill>
              <a:latin typeface="Times New Roman"/>
              <a:ea typeface="华文细黑"/>
              <a:cs typeface="Times New Roman"/>
            </a:endParaRPr>
          </a:p>
          <a:p>
            <a:pPr lvl="0" algn="just">
              <a:lnSpc>
                <a:spcPct val="150000"/>
              </a:lnSpc>
            </a:pPr>
            <a:endParaRPr lang="en-US" altLang="zh-CN" sz="2800" kern="100" dirty="0" smtClean="0">
              <a:solidFill>
                <a:prstClr val="black"/>
              </a:solidFill>
              <a:latin typeface="Times New Roman"/>
              <a:ea typeface="华文细黑"/>
              <a:cs typeface="Times New Roman"/>
            </a:endParaRPr>
          </a:p>
          <a:p>
            <a:pPr lvl="0" algn="just">
              <a:lnSpc>
                <a:spcPct val="150000"/>
              </a:lnSpc>
            </a:pPr>
            <a:r>
              <a:rPr lang="en-US" altLang="zh-CN" sz="2800" kern="100" dirty="0" smtClean="0">
                <a:solidFill>
                  <a:prstClr val="black"/>
                </a:solidFill>
                <a:latin typeface="Times New Roman"/>
                <a:ea typeface="华文细黑"/>
                <a:cs typeface="Courier New"/>
              </a:rPr>
              <a:t>_____________________</a:t>
            </a:r>
            <a:r>
              <a:rPr lang="zh-CN" altLang="zh-CN" sz="2800" kern="100" dirty="0">
                <a:solidFill>
                  <a:prstClr val="black"/>
                </a:solidFill>
                <a:latin typeface="Times New Roman"/>
                <a:ea typeface="华文细黑"/>
                <a:cs typeface="Times New Roman"/>
              </a:rPr>
              <a:t>。其中的化学键有</a:t>
            </a:r>
            <a:r>
              <a:rPr lang="en-US" altLang="zh-CN" sz="2800" kern="100" dirty="0" smtClean="0">
                <a:solidFill>
                  <a:prstClr val="black"/>
                </a:solidFill>
                <a:latin typeface="Times New Roman"/>
                <a:ea typeface="华文细黑"/>
                <a:cs typeface="Courier New"/>
              </a:rPr>
              <a:t>______________________</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algn="just">
              <a:lnSpc>
                <a:spcPct val="150000"/>
              </a:lnSpc>
            </a:pPr>
            <a:r>
              <a:rPr lang="en-US" altLang="zh-CN" sz="2800" kern="100" dirty="0">
                <a:solidFill>
                  <a:prstClr val="black"/>
                </a:solidFill>
                <a:latin typeface="Times New Roman"/>
                <a:ea typeface="华文细黑"/>
                <a:cs typeface="Courier New"/>
              </a:rPr>
              <a:t>(4)</a:t>
            </a:r>
            <a:r>
              <a:rPr lang="zh-CN" altLang="zh-CN" sz="2800" kern="100" dirty="0">
                <a:solidFill>
                  <a:prstClr val="black"/>
                </a:solidFill>
                <a:latin typeface="Times New Roman"/>
                <a:ea typeface="华文细黑"/>
                <a:cs typeface="Times New Roman"/>
              </a:rPr>
              <a:t>写出</a:t>
            </a:r>
            <a:r>
              <a:rPr lang="en-US" altLang="zh-CN" sz="2800" kern="100" dirty="0">
                <a:solidFill>
                  <a:prstClr val="black"/>
                </a:solidFill>
                <a:latin typeface="Times New Roman"/>
                <a:ea typeface="华文细黑"/>
                <a:cs typeface="Courier New"/>
              </a:rPr>
              <a:t>M</a:t>
            </a:r>
            <a:r>
              <a:rPr lang="zh-CN" altLang="zh-CN" sz="2800" kern="100" dirty="0">
                <a:solidFill>
                  <a:prstClr val="black"/>
                </a:solidFill>
                <a:latin typeface="Times New Roman"/>
                <a:ea typeface="华文细黑"/>
                <a:cs typeface="Times New Roman"/>
              </a:rPr>
              <a:t>单质与</a:t>
            </a:r>
            <a:r>
              <a:rPr lang="en-US" altLang="zh-CN" sz="2800" kern="100" dirty="0">
                <a:solidFill>
                  <a:prstClr val="black"/>
                </a:solidFill>
                <a:latin typeface="Times New Roman"/>
                <a:ea typeface="华文细黑"/>
                <a:cs typeface="Courier New"/>
              </a:rPr>
              <a:t>X</a:t>
            </a:r>
            <a:r>
              <a:rPr lang="zh-CN" altLang="zh-CN" sz="2800" kern="100" dirty="0">
                <a:solidFill>
                  <a:prstClr val="black"/>
                </a:solidFill>
                <a:latin typeface="Times New Roman"/>
                <a:ea typeface="华文细黑"/>
                <a:cs typeface="Times New Roman"/>
              </a:rPr>
              <a:t>元素最高价氧化物对应的水化物反应的化学方程式：</a:t>
            </a:r>
            <a:r>
              <a:rPr lang="en-US" altLang="zh-CN" sz="2800" kern="100" dirty="0" smtClean="0">
                <a:solidFill>
                  <a:prstClr val="black"/>
                </a:solidFill>
                <a:latin typeface="Times New Roman"/>
                <a:ea typeface="华文细黑"/>
                <a:cs typeface="Courier New"/>
              </a:rPr>
              <a:t>______________________________________</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pic>
        <p:nvPicPr>
          <p:cNvPr id="2050" name="图片 1"/>
          <p:cNvPicPr>
            <a:picLocks noChangeAspect="1" noChangeArrowheads="1"/>
          </p:cNvPicPr>
          <p:nvPr/>
        </p:nvPicPr>
        <p:blipFill>
          <a:blip r:embed="rId3"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603548" y="1444367"/>
            <a:ext cx="3380729" cy="14733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矩形 4"/>
          <p:cNvSpPr/>
          <p:nvPr/>
        </p:nvSpPr>
        <p:spPr>
          <a:xfrm>
            <a:off x="7055365" y="2462004"/>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离子键、共价键、配位键</a:t>
            </a:r>
            <a:endParaRPr lang="zh-CN" altLang="en-US" sz="2800" dirty="0"/>
          </a:p>
        </p:txBody>
      </p:sp>
      <p:sp>
        <p:nvSpPr>
          <p:cNvPr id="7" name="矩形 6"/>
          <p:cNvSpPr/>
          <p:nvPr/>
        </p:nvSpPr>
        <p:spPr>
          <a:xfrm>
            <a:off x="478582" y="3532599"/>
            <a:ext cx="792088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cs typeface="Courier New"/>
              </a:rPr>
              <a:t>C</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SO</a:t>
            </a:r>
            <a:r>
              <a:rPr lang="en-US" altLang="zh-CN" sz="2800" kern="100" baseline="-25000" dirty="0">
                <a:solidFill>
                  <a:srgbClr val="C00000"/>
                </a:solidFill>
                <a:latin typeface="Times New Roman"/>
                <a:ea typeface="华文细黑"/>
                <a:cs typeface="Courier New"/>
              </a:rPr>
              <a:t>4</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浓</a:t>
            </a:r>
            <a:r>
              <a:rPr lang="en-US" altLang="zh-CN" sz="2800" kern="100" dirty="0" smtClean="0">
                <a:solidFill>
                  <a:srgbClr val="C00000"/>
                </a:solidFill>
                <a:latin typeface="Times New Roman"/>
                <a:ea typeface="华文细黑"/>
                <a:cs typeface="Courier New"/>
              </a:rPr>
              <a:t>)	      CO</a:t>
            </a:r>
            <a:r>
              <a:rPr lang="en-US" altLang="zh-CN" sz="2800" kern="100" baseline="-25000" dirty="0" smtClean="0">
                <a:solidFill>
                  <a:srgbClr val="C00000"/>
                </a:solidFill>
                <a:latin typeface="Times New Roman"/>
                <a:ea typeface="华文细黑"/>
                <a:cs typeface="Courier New"/>
              </a:rPr>
              <a:t>2</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2SO</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smtClean="0">
                <a:solidFill>
                  <a:srgbClr val="C00000"/>
                </a:solidFill>
                <a:latin typeface="Times New Roman"/>
                <a:ea typeface="华文细黑"/>
                <a:cs typeface="Courier New"/>
              </a:rPr>
              <a:t>2H</a:t>
            </a:r>
            <a:r>
              <a:rPr lang="en-US" altLang="zh-CN" sz="2800" kern="100" baseline="-25000" dirty="0" smtClean="0">
                <a:solidFill>
                  <a:srgbClr val="C00000"/>
                </a:solidFill>
                <a:latin typeface="Times New Roman"/>
                <a:ea typeface="华文细黑"/>
                <a:cs typeface="Courier New"/>
              </a:rPr>
              <a:t>2</a:t>
            </a:r>
            <a:r>
              <a:rPr lang="en-US" altLang="zh-CN" sz="2800" kern="100" dirty="0" smtClean="0">
                <a:solidFill>
                  <a:srgbClr val="C00000"/>
                </a:solidFill>
                <a:latin typeface="Times New Roman"/>
                <a:ea typeface="华文细黑"/>
                <a:cs typeface="Courier New"/>
              </a:rPr>
              <a:t>O</a:t>
            </a:r>
            <a:endParaRPr lang="zh-CN" altLang="zh-CN" sz="1050" kern="100" dirty="0">
              <a:solidFill>
                <a:prstClr val="black"/>
              </a:solidFill>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477993968"/>
              </p:ext>
            </p:extLst>
          </p:nvPr>
        </p:nvGraphicFramePr>
        <p:xfrm>
          <a:off x="2926854" y="3469632"/>
          <a:ext cx="901700" cy="895350"/>
        </p:xfrm>
        <a:graphic>
          <a:graphicData uri="http://schemas.openxmlformats.org/presentationml/2006/ole">
            <p:oleObj spid="_x0000_s2061" name="文档" r:id="rId4" imgW="902005" imgH="895118" progId="">
              <p:embed/>
            </p:oleObj>
          </a:graphicData>
        </a:graphic>
      </p:graphicFrame>
    </p:spTree>
    <p:extLst>
      <p:ext uri="{BB962C8B-B14F-4D97-AF65-F5344CB8AC3E}">
        <p14:creationId xmlns:p14="http://schemas.microsoft.com/office/powerpoint/2010/main" xmlns="" val="6756356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2050"/>
                                        </p:tgtEl>
                                      </p:cBhvr>
                                    </p:animEffect>
                                    <p:set>
                                      <p:cBhvr>
                                        <p:cTn id="23" dur="1" fill="hold">
                                          <p:stCondLst>
                                            <p:cond delay="499"/>
                                          </p:stCondLst>
                                        </p:cTn>
                                        <p:tgtEl>
                                          <p:spTgt spid="2050"/>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621482"/>
            <a:ext cx="11161240" cy="456481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共价键的特征</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共价键的饱和性</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按照共价键的共用电子对理论，一个原子有几个未成对电子，便可和几个自旋方向相反的电子配对成键，这就是共价键的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饱和性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zh-CN" altLang="zh-CN" sz="2800" kern="100" dirty="0">
                <a:latin typeface="Times New Roman"/>
                <a:ea typeface="华文细黑"/>
                <a:cs typeface="Times New Roman"/>
              </a:rPr>
              <a:t>原子、</a:t>
            </a:r>
            <a:r>
              <a:rPr lang="en-US" altLang="zh-CN" sz="2800" kern="100" dirty="0" err="1">
                <a:latin typeface="Times New Roman"/>
                <a:ea typeface="华文细黑"/>
                <a:cs typeface="Courier New"/>
              </a:rPr>
              <a:t>Cl</a:t>
            </a:r>
            <a:r>
              <a:rPr lang="zh-CN" altLang="zh-CN" sz="2800" kern="100" dirty="0">
                <a:latin typeface="Times New Roman"/>
                <a:ea typeface="华文细黑"/>
                <a:cs typeface="Times New Roman"/>
              </a:rPr>
              <a:t>原子都只有一个未成对电子，因而只能形成</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HCl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分子，不能形成</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Cl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Cl</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等分子。</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共价键的饱和性决定了共价化合物的分子组成。</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2143916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663438"/>
            <a:ext cx="11161240" cy="391848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共价键的方向性</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共价键形成时，两个参与成键的原子轨道总是尽可能沿着电子出现概率最大的方向重叠，而且原子轨道重叠越多，电子在两核间出现概率越大，形成的共价键越牢固。电子所在的原子轨道都有一定的形状，所以要取得最大重叠，共价键必然有方向性。</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共价键的方向性决定了分子的立体构型。</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0364187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6534" y="837506"/>
            <a:ext cx="10941320" cy="391925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共价键存在范围</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非金属单质分子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稀有气体除外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a:t>
            </a:r>
            <a:r>
              <a:rPr lang="en-US" altLang="zh-CN" sz="2800" kern="100" dirty="0">
                <a:latin typeface="Times New Roman"/>
                <a:ea typeface="华文细黑"/>
                <a:cs typeface="Courier New"/>
              </a:rPr>
              <a:t>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en-US" altLang="zh-CN" sz="2800" kern="100" baseline="-25000" dirty="0">
                <a:latin typeface="Times New Roman"/>
                <a:ea typeface="华文细黑"/>
                <a:cs typeface="Courier New"/>
              </a:rPr>
              <a:t>60</a:t>
            </a:r>
            <a:r>
              <a:rPr lang="zh-CN" altLang="zh-CN" sz="2800" kern="100" dirty="0">
                <a:latin typeface="Times New Roman"/>
                <a:ea typeface="华文细黑"/>
                <a:cs typeface="Times New Roman"/>
              </a:rPr>
              <a:t>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非金属元素形成的化合物中。如：</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、有机物分子等。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某些金属与非金属形成的化合物中。如：</a:t>
            </a:r>
            <a:r>
              <a:rPr lang="en-US" altLang="zh-CN" sz="2800" kern="100" dirty="0">
                <a:latin typeface="Times New Roman"/>
                <a:ea typeface="华文细黑"/>
                <a:cs typeface="Courier New"/>
              </a:rPr>
              <a:t>BeCl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HgCl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AlCl</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部分离子化合物中。如：</a:t>
            </a:r>
            <a:r>
              <a:rPr lang="en-US" altLang="zh-CN" sz="2800" kern="100" dirty="0">
                <a:latin typeface="Times New Roman"/>
                <a:ea typeface="华文细黑"/>
                <a:cs typeface="Courier New"/>
              </a:rPr>
              <a:t>Na</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NaOH</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Na</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NH</a:t>
            </a:r>
            <a:r>
              <a:rPr lang="en-US" altLang="zh-CN" sz="2800" kern="100" baseline="-25000" dirty="0">
                <a:latin typeface="Times New Roman"/>
                <a:ea typeface="华文细黑"/>
                <a:cs typeface="Courier New"/>
              </a:rPr>
              <a:t>4</a:t>
            </a:r>
            <a:r>
              <a:rPr lang="en-US" altLang="zh-CN" sz="2800" kern="100" dirty="0">
                <a:latin typeface="Times New Roman"/>
                <a:ea typeface="华文细黑"/>
                <a:cs typeface="Courier New"/>
              </a:rPr>
              <a:t>Cl</a:t>
            </a:r>
            <a:r>
              <a:rPr lang="zh-CN" altLang="zh-CN" sz="2800" kern="100" dirty="0">
                <a:latin typeface="Times New Roman"/>
                <a:ea typeface="华文细黑"/>
                <a:cs typeface="Times New Roman"/>
              </a:rPr>
              <a:t>等。</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121495763"/>
      </p:ext>
    </p:extLst>
  </p:cSld>
  <p:clrMapOvr>
    <a:masterClrMapping/>
  </p:clrMapOvr>
  <p:timing>
    <p:tnLst>
      <p:par>
        <p:cTn id="1" dur="indefinite" restart="never" nodeType="tmRoot"/>
      </p:par>
    </p:tn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6101</TotalTime>
  <Words>5082</Words>
  <Application>Microsoft Office PowerPoint</Application>
  <PresentationFormat>自定义</PresentationFormat>
  <Paragraphs>283</Paragraphs>
  <Slides>52</Slides>
  <Notes>4</Notes>
  <HiddenSlides>8</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52</vt:i4>
      </vt:variant>
    </vt:vector>
  </HeadingPairs>
  <TitlesOfParts>
    <vt:vector size="54" baseType="lpstr">
      <vt:lpstr>7_Office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2014-11-27T01:03:00Z</dcterms:created>
  <dcterms:modified xsi:type="dcterms:W3CDTF">2017-10-13T12:41:05Z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