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wdp" ContentType="image/vnd.ms-photo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672" r:id="rId2"/>
    <p:sldId id="1136" r:id="rId3"/>
    <p:sldId id="1143" r:id="rId4"/>
    <p:sldId id="1142" r:id="rId5"/>
    <p:sldId id="1186" r:id="rId6"/>
    <p:sldId id="1144" r:id="rId7"/>
    <p:sldId id="1145" r:id="rId8"/>
    <p:sldId id="1155" r:id="rId9"/>
    <p:sldId id="1156" r:id="rId10"/>
    <p:sldId id="1157" r:id="rId11"/>
    <p:sldId id="1160" r:id="rId12"/>
    <p:sldId id="1161" r:id="rId13"/>
    <p:sldId id="1113" r:id="rId14"/>
    <p:sldId id="1170" r:id="rId15"/>
    <p:sldId id="1188" r:id="rId16"/>
    <p:sldId id="1171" r:id="rId17"/>
    <p:sldId id="1172" r:id="rId18"/>
    <p:sldId id="1189" r:id="rId19"/>
    <p:sldId id="1164" r:id="rId20"/>
    <p:sldId id="1173" r:id="rId21"/>
    <p:sldId id="1169" r:id="rId22"/>
    <p:sldId id="1174" r:id="rId23"/>
    <p:sldId id="1178" r:id="rId24"/>
    <p:sldId id="1176" r:id="rId25"/>
    <p:sldId id="1140" r:id="rId26"/>
    <p:sldId id="1187" r:id="rId27"/>
    <p:sldId id="1182" r:id="rId28"/>
    <p:sldId id="1183" r:id="rId29"/>
    <p:sldId id="1184" r:id="rId30"/>
    <p:sldId id="1190" r:id="rId31"/>
    <p:sldId id="1185" r:id="rId32"/>
    <p:sldId id="1141" r:id="rId33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9CFCD7"/>
    <a:srgbClr val="00CCFF"/>
    <a:srgbClr val="B4C7E7"/>
    <a:srgbClr val="FFD966"/>
    <a:srgbClr val="F3EFE5"/>
    <a:srgbClr val="FF9900"/>
    <a:srgbClr val="9BBD59"/>
    <a:srgbClr val="7BC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81395" autoAdjust="0"/>
  </p:normalViewPr>
  <p:slideViewPr>
    <p:cSldViewPr>
      <p:cViewPr>
        <p:scale>
          <a:sx n="75" d="100"/>
          <a:sy n="75" d="100"/>
        </p:scale>
        <p:origin x="-1140" y="-3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562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E:\&#33707;&#25104;&#31243;\2017\&#21516;&#27493;\&#21270;&#23398;\&#20154;&#25945;%20&#36873;&#20462;3\PPT\&#20570;PPT&#30340;Word\W73.TI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27.xml"/><Relationship Id="rId7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" Target="slide27.xml"/><Relationship Id="rId7" Type="http://schemas.openxmlformats.org/officeDocument/2006/relationships/slide" Target="slide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Relationship Id="rId9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3.docx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2.docx"/><Relationship Id="rId5" Type="http://schemas.openxmlformats.org/officeDocument/2006/relationships/package" Target="../embeddings/Microsoft_Word___11.docx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55.docx"/><Relationship Id="rId5" Type="http://schemas.openxmlformats.org/officeDocument/2006/relationships/package" Target="../embeddings/Microsoft_Word___44.docx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194" b="15536"/>
          <a:stretch/>
        </p:blipFill>
        <p:spPr>
          <a:xfrm>
            <a:off x="-7559" y="0"/>
            <a:ext cx="12205530" cy="679876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标题 2"/>
          <p:cNvSpPr txBox="1">
            <a:spLocks/>
          </p:cNvSpPr>
          <p:nvPr/>
        </p:nvSpPr>
        <p:spPr>
          <a:xfrm>
            <a:off x="3017750" y="6114856"/>
            <a:ext cx="7974000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第</a:t>
            </a:r>
            <a:r>
              <a:rPr lang="en-US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3</a:t>
            </a: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课时</a:t>
            </a:r>
            <a:r>
              <a:rPr lang="zh-CN" altLang="en-US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　</a:t>
            </a:r>
            <a:r>
              <a:rPr lang="zh-CN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配合</a:t>
            </a:r>
            <a:r>
              <a:rPr lang="zh-CN" altLang="zh-CN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物理论简介</a:t>
            </a:r>
            <a:endParaRPr lang="zh-CN" altLang="en-US" sz="3800" b="1" kern="100" dirty="0">
              <a:solidFill>
                <a:schemeClr val="bg2">
                  <a:lumMod val="25000"/>
                </a:schemeClr>
              </a:solidFill>
              <a:latin typeface="+mn-lt"/>
              <a:ea typeface="微软雅黑" pitchFamily="34" charset="-122"/>
              <a:cs typeface="Times New Roman"/>
            </a:endParaRPr>
          </a:p>
        </p:txBody>
      </p:sp>
      <p:sp>
        <p:nvSpPr>
          <p:cNvPr id="15" name="副标题 3"/>
          <p:cNvSpPr txBox="1">
            <a:spLocks/>
          </p:cNvSpPr>
          <p:nvPr/>
        </p:nvSpPr>
        <p:spPr>
          <a:xfrm>
            <a:off x="3017750" y="5588963"/>
            <a:ext cx="588560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第二章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二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节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分子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的立体构型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12553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下列不能形成配位键的组合是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A.Ag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C.Co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D.Ag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1110" y="242168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" y="405458"/>
            <a:ext cx="2333534" cy="693307"/>
            <a:chOff x="164" y="341996"/>
            <a:chExt cx="2333534" cy="693307"/>
          </a:xfrm>
        </p:grpSpPr>
        <p:sp>
          <p:nvSpPr>
            <p:cNvPr id="10" name="五边形 9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3134374"/>
            <a:ext cx="1116124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配位键的形成条件必须是一方能提供孤电子对，另一方能提供空轨道，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三项中，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能提供空轨道，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能提供孤电子对，所以能形成配位键，而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都只能提供空轨道，而无法提供孤电子对，所以不能形成配位键。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50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3861842"/>
            <a:ext cx="1144927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原子最外层有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个电子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个为未成对电子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原子最外层有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个电子，每个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原子与三个氯原子形成三对共用电子，总共为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个电子，不能满足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电子稳定结构，而每个氯原子各有三对孤电子对，可以通过配位键满足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电子稳定结构。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261442"/>
            <a:ext cx="8630844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气态氯化铝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(Al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是具有配位键的化合物，分子中原子间成键关系如图所示，请在图中你认为是配位键的斜线上加上箭头。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90376" y="568382"/>
            <a:ext cx="2458388" cy="133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06574" y="2647231"/>
            <a:ext cx="8630844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5762" y="2349674"/>
            <a:ext cx="6155628" cy="140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8448496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误区警示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50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1828" y="1197546"/>
            <a:ext cx="11050733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误区警示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配位键的箭头必须指向提供空轨道的一方，写成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←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是常出现的错误。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134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二、配位化合物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61828" y="736715"/>
            <a:ext cx="11050733" cy="30531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配合物的概念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结合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形成的化合物称为配位化合物，简称配合物。如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[Cu(NH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[Ag(NH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等均为配合物。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9097" y="1634605"/>
            <a:ext cx="889264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金属离子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或原子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与某些分子或离子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称为配体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配位键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81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配合物的形成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0403175"/>
              </p:ext>
            </p:extLst>
          </p:nvPr>
        </p:nvGraphicFramePr>
        <p:xfrm>
          <a:off x="694606" y="1175220"/>
          <a:ext cx="10513168" cy="4126782"/>
        </p:xfrm>
        <a:graphic>
          <a:graphicData uri="http://schemas.openxmlformats.org/drawingml/2006/table">
            <a:tbl>
              <a:tblPr/>
              <a:tblGrid>
                <a:gridCol w="3192882"/>
                <a:gridCol w="3859413"/>
                <a:gridCol w="3460873"/>
              </a:tblGrid>
              <a:tr h="7103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实验操作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实验现象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有关离子方程式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64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滴加氨水后，试管中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首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先出现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，氨水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过量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后沉淀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逐渐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滴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加乙醇后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析出</a:t>
                      </a:r>
                      <a:r>
                        <a:rPr lang="en-US" altLang="zh-CN" sz="2800" u="sng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色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</a:t>
                      </a:r>
                      <a:r>
                        <a:rPr lang="en-US" sz="2800" kern="100" dirty="0">
                          <a:effectLst/>
                          <a:latin typeface="IPAPANNEW"/>
                          <a:ea typeface="华文细黑"/>
                          <a:cs typeface="Times New Roman"/>
                        </a:rPr>
                        <a:t>[Cu(NH</a:t>
                      </a:r>
                      <a:r>
                        <a:rPr lang="en-US" sz="2800" kern="100" baseline="-25000" dirty="0">
                          <a:effectLst/>
                          <a:latin typeface="IPAPANNEW"/>
                          <a:ea typeface="华文细黑"/>
                          <a:cs typeface="Times New Roman"/>
                        </a:rPr>
                        <a:t>3</a:t>
                      </a:r>
                      <a:r>
                        <a:rPr lang="en-US" sz="2800" kern="100" dirty="0">
                          <a:effectLst/>
                          <a:latin typeface="IPAPANNEW"/>
                          <a:ea typeface="华文细黑"/>
                          <a:cs typeface="Times New Roman"/>
                        </a:rPr>
                        <a:t>)</a:t>
                      </a:r>
                      <a:r>
                        <a:rPr lang="en-US" sz="2800" kern="100" baseline="-25000" dirty="0">
                          <a:effectLst/>
                          <a:latin typeface="IPAPANNEW"/>
                          <a:ea typeface="华文细黑"/>
                          <a:cs typeface="Times New Roman"/>
                        </a:rPr>
                        <a:t>4</a:t>
                      </a:r>
                      <a:r>
                        <a:rPr lang="en-US" sz="2800" kern="100" dirty="0">
                          <a:effectLst/>
                          <a:latin typeface="IPAPANNEW"/>
                          <a:ea typeface="华文细黑"/>
                          <a:cs typeface="Times New Roman"/>
                        </a:rPr>
                        <a:t>]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·H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____________________________________________________________________________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015086" y="268113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蓝色沉淀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8539" y="33481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溶解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16531" y="39529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深蓝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9867" y="2196133"/>
            <a:ext cx="3595721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·H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</a:t>
            </a:r>
            <a:endParaRPr lang="zh-CN" altLang="en-US" sz="28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Cu(OH)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↓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2NH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endParaRPr lang="zh-CN" altLang="en-US" sz="28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Cu(OH)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</a:t>
            </a:r>
            <a:endParaRPr lang="zh-CN" altLang="en-US" sz="28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[Cu(NH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2OH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0242" name="Picture 2" descr="W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2638" y="2511946"/>
            <a:ext cx="2690734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8927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7209205"/>
              </p:ext>
            </p:extLst>
          </p:nvPr>
        </p:nvGraphicFramePr>
        <p:xfrm>
          <a:off x="694606" y="1053529"/>
          <a:ext cx="10289529" cy="2808313"/>
        </p:xfrm>
        <a:graphic>
          <a:graphicData uri="http://schemas.openxmlformats.org/drawingml/2006/table">
            <a:tbl>
              <a:tblPr/>
              <a:tblGrid>
                <a:gridCol w="3192882"/>
                <a:gridCol w="2495750"/>
                <a:gridCol w="4600897"/>
              </a:tblGrid>
              <a:tr h="28083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溶液颜色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________________________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100" marR="23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101" name="Picture 5" descr="E:\莫成程\2017\同步\化学\人教 选修3\PPT\做PPT的Word\W73.T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0950" y="1146605"/>
            <a:ext cx="1949078" cy="260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304531" y="250664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变血红色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55246" y="2061642"/>
            <a:ext cx="438325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3SCN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=Fe(SCN)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sz="28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53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477466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上述实验现象产生的原因主要是配离子的形成。以配离子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[Cu(NH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为例，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分子中氮原子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进入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分子中的氮原子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通过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配位键。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配离子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7054" y="120707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孤电子对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1430" y="12356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空轨道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80958" y="1855143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共用氮原子提供的孤电子对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307091"/>
            <a:ext cx="11161240" cy="6934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IPAPANNEW"/>
                <a:ea typeface="华文细黑"/>
                <a:cs typeface="Times New Roman"/>
              </a:rPr>
              <a:t>[Cu(NH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solidFill>
                  <a:prstClr val="black"/>
                </a:solidFill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solidFill>
                  <a:prstClr val="black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可表示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	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pic>
        <p:nvPicPr>
          <p:cNvPr id="5122" name="Picture 2" descr="90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1131" y="2493690"/>
            <a:ext cx="3491104" cy="251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5739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4113829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中心原子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原子。中心原子一般都是带正电荷的阳离子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此时又叫中心离子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，过渡金属离子最常见的有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Zn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6574" y="333450"/>
            <a:ext cx="11161240" cy="1339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配合物的组成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配合物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[Cu(NH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其组成如下图所示：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6146" name="Picture 2" descr="8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9778" y="1845618"/>
            <a:ext cx="5454400" cy="221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48347" y="420271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提供空轨道接受孤电子对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8478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94404" y="981522"/>
            <a:ext cx="11385581" cy="35701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等。配体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原子叫做配位原子。配位原子必须是含有孤电子对的原子，如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配位数是直接与中心原子形成的配位键的数目。如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[Fe(CN)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6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的配位数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8742" y="110648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提供孤电子对的阴离子或分子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4670" y="179266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直接同中心原子配位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6299" y="385231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6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5577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8" name="五边形 7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125538"/>
            <a:ext cx="1116124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形成配合物的原理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形成配合物的中心原子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必须存在空轨道，配体一般都存在着孤电子对。当配体接近中心原子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时，为了增加成键能力，中心原子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用能量相近的空轨道杂化，配体的孤电子对填到中心原子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已杂化的空轨道中形成配离子。配离子的立体构型、配位数及稳定性等主要决定于杂化轨道的数目和类型。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62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63063" y="1485578"/>
            <a:ext cx="9264286" cy="35681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697592" y="1560226"/>
            <a:ext cx="8795228" cy="33829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500"/>
              </a:lnSpc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目标</a:t>
            </a: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定位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能正确叙述配位键概念及其形成条件；会分析配位化合物的形成及应用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熟知几种常见的配离子：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[Cu(H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O)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[Cu(NH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[Fe(SCN)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[Ag(NH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等的颜色及性质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2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837506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回答下列问题：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配合物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[Ag(NH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的中心离子是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配位原子是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配位数是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它的电离方程式是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向盛有少量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溶液的试管中滴入少量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AgNO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溶液，再加入氨水，观察到的现象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解释加入氨水后，现象发生变化的原因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_____________________________________________________________________________________________________________________________________________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07266"/>
            <a:ext cx="2333534" cy="693307"/>
            <a:chOff x="164" y="341996"/>
            <a:chExt cx="2333534" cy="693307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6456605" y="1567111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Ag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9467278" y="156711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N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963588" y="227766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20499" y="2215183"/>
            <a:ext cx="60022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[Ag(NH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OH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=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[Ag(NH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2976592" y="3501802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产生白色沉淀，加入氨水后，白色沉淀溶解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6913115" y="3971316"/>
            <a:ext cx="4611266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AgCl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存在微弱的溶解平衡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6574" y="4610497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AgCl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(s)</a:t>
            </a:r>
            <a:r>
              <a:rPr lang="en-US" altLang="zh-CN" sz="2800" kern="100" dirty="0">
                <a:solidFill>
                  <a:srgbClr val="C00000"/>
                </a:solidFill>
                <a:latin typeface="ZBFH"/>
                <a:ea typeface="华文细黑"/>
                <a:cs typeface="Times New Roman"/>
              </a:rPr>
              <a:t>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，向其中滴加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氨水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,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能发生如下反应：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[Ag(NH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，会使沉淀溶解平衡向右移动，最终因生成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[Ag(NH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而溶解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80347310"/>
              </p:ext>
            </p:extLst>
          </p:nvPr>
        </p:nvGraphicFramePr>
        <p:xfrm>
          <a:off x="1774726" y="4744988"/>
          <a:ext cx="796925" cy="685800"/>
        </p:xfrm>
        <a:graphic>
          <a:graphicData uri="http://schemas.openxmlformats.org/presentationml/2006/ole">
            <p:oleObj spid="_x0000_s9229" name="文档" r:id="rId3" imgW="797432" imgH="685800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165061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9" grpId="0"/>
      <p:bldP spid="9" grpId="1"/>
      <p:bldP spid="18" grpId="0"/>
      <p:bldP spid="18" grpId="1"/>
      <p:bldP spid="20" grpId="0"/>
      <p:bldP spid="20" grpId="1"/>
      <p:bldP spid="21" grpId="0"/>
      <p:bldP spid="2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76549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在配合物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[Ag(NH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中，中心离子是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，配位原子是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原子，配位数是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483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0768" y="549474"/>
            <a:ext cx="11272852" cy="1339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指出下列各配合物中的配离子、中心离子、配体、配位数及配位原子。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(1)K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[Cu(CN)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ea typeface="华文细黑" pitchFamily="2" charset="-122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8" name="矩形 7"/>
          <p:cNvSpPr/>
          <p:nvPr/>
        </p:nvSpPr>
        <p:spPr>
          <a:xfrm>
            <a:off x="350768" y="1879839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[Cu(CN)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的配离子为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[Cu(CN)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，中心离子为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，配体为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CN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，配位数为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，配位原子为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768" y="3247991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有关配合物的组成：中心原子、配体、配位数、配离子等概念，在理解的基础上能够准确的从配位化合物中找出来。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021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3548" y="441421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(2)K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[Co(CNO)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6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03548" y="118480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Na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[Co(CNO)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6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的配离子为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[Co(CNO)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6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，中心离子为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，配体为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CNO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，配位数为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，配位原子为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3548" y="2573488"/>
            <a:ext cx="11161240" cy="6934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(3)K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en-US" altLang="zh-CN" sz="2800" kern="100" dirty="0" err="1">
                <a:latin typeface="IPAPANNEW"/>
                <a:ea typeface="华文细黑"/>
                <a:cs typeface="Times New Roman"/>
              </a:rPr>
              <a:t>Pt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(OH)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Cl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3548" y="3321741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</a:t>
            </a:r>
            <a:r>
              <a:rPr lang="en-US" altLang="zh-CN" sz="2800" kern="100" dirty="0" err="1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Pt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(NH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(OH)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Cl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的配离子为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</a:t>
            </a:r>
            <a:r>
              <a:rPr lang="en-US" altLang="zh-CN" sz="2800" kern="100" dirty="0" err="1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Pt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(NH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(OH)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Cl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，中心离子为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Pt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，配体为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，配位数为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，配位原子为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4812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586716" y="-26590"/>
            <a:ext cx="2108746" cy="880109"/>
            <a:chOff x="11613" y="920823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8994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学习小结</a:t>
              </a:r>
              <a:endParaRPr lang="zh-CN" altLang="zh-CN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06574" y="4054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配位键与非极性键、极性键的区别与联系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5124933"/>
              </p:ext>
            </p:extLst>
          </p:nvPr>
        </p:nvGraphicFramePr>
        <p:xfrm>
          <a:off x="334565" y="1261560"/>
          <a:ext cx="11665297" cy="5192570"/>
        </p:xfrm>
        <a:graphic>
          <a:graphicData uri="http://schemas.openxmlformats.org/drawingml/2006/table">
            <a:tbl>
              <a:tblPr/>
              <a:tblGrid>
                <a:gridCol w="1800201"/>
                <a:gridCol w="2448272"/>
                <a:gridCol w="4032448"/>
                <a:gridCol w="3384376"/>
              </a:tblGrid>
              <a:tr h="792089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</a:t>
                      </a:r>
                      <a:r>
                        <a:rPr lang="en-US" sz="2800" kern="10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类型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比较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共价键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640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非极性键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极性键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配位键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4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本质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相邻原子间的共用电子对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电子云重叠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与原子核间的静电作用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038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成键条件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元素种类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成键原子得、失电子能力相同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同种非金属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成键原子得、失电子能力差别较小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不同非金属或少数金属与非金属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成键原子一方有孤电子对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配体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，另一方有空轨道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中心离子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特征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有方向性、饱和性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图片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133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65355" y="301429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达标检测</a:t>
            </a:r>
            <a:endParaRPr lang="zh-CN" altLang="zh-CN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2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476015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配位化合物中一定含有配位键，但也含有其他化学键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提供空轨道，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原子提供孤电子对，两者结合形成配位键。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566" y="261442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下列关于配位化合物的叙述中不正确的是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配位化合物中必定存在配位键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配位化合物中只有配位键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[Cu(H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O)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提供空轨道，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原子提供孤电子对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结合形成配位键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配位化合物在半导体等尖端技术、医学科学、催化反应和材料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化学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领域都有广泛的应用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62558" y="156484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18932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1" grpId="0" build="allAtOnce"/>
      <p:bldP spid="35" grpId="0"/>
      <p:bldP spid="3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837506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下列物质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[B(OH)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COO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中存在配位键的是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	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566" y="213365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34075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549474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下列配合物的配位数是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A.K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[Co(SCN)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B.Fe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(SCN)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C.Na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(AlF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[Cu(NH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184561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2565698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[Co(SCN)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的配位数是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Fe(SCN)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的配位数是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Na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(AlF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的配位数是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IPAPANNEW"/>
                <a:ea typeface="华文细黑"/>
                <a:cs typeface="Times New Roman"/>
              </a:rPr>
              <a:t>[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Cu(NH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3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的配位数是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54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321899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硼砂是含结晶水的四硼酸钠，其阴离子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三种元素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的球棍模型如下图所示：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10242" name="Picture 2" descr="H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5665" y="1618043"/>
            <a:ext cx="3103059" cy="2625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06574" y="4246294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中，硼原子轨道的杂化类型有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配位键存在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原子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填原子的数字标号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填数字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21294" y="4335183"/>
            <a:ext cx="1422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82160" y="5015723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5(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5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4)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8245921" y="501572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99693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238855" y="2944902"/>
            <a:ext cx="5712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39008" y="4293890"/>
            <a:ext cx="5712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75" y="-12701"/>
            <a:ext cx="2733675" cy="4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5475" y="11510"/>
            <a:ext cx="2733675" cy="400110"/>
          </a:xfrm>
          <a:prstGeom prst="rect">
            <a:avLst/>
          </a:prstGeom>
          <a:solidFill>
            <a:srgbClr val="00CCFF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3224778" y="2421682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新知导学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新知探究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点点落实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3224778" y="3770670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达标检测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当堂检测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巩固反馈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13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66614" y="405458"/>
            <a:ext cx="1072919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由硼砂模型知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均代表氧原子，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原子，利用中心原子价电子对数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键数＋孤电子对数，如果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键且无孤电子对，故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原子提供空轨道，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原子提供孤电子对，故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原子之间形成配位键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阴离子的组成可知，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B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O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9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376692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-26590"/>
            <a:ext cx="1116124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Zn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中，可以作为中心离子的是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可以作为配体的是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[Fe(CN)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6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配离子中，中心离子的配位数为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配合物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[Cr(H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O)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4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Br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Br·2H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中，中心离子的化合价为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配离子的电荷数是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短周期元素中，由三种元素组成的既有离子键、共价键，又有配位键且阴、阳离子含电子总数相等的物质是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该物质的电子式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27" name="图片 2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3917653" y="717759"/>
            <a:ext cx="41937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Fe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Cu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Zn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Ag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449320" y="1360612"/>
            <a:ext cx="4575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F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CN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CO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8029897" y="198963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6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9263558" y="2637706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价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2557289" y="3285778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带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个单位正电荷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7005258" y="4572397"/>
            <a:ext cx="1024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NH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F</a:t>
            </a:r>
            <a:endParaRPr lang="zh-CN" altLang="en-US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590" y="5124078"/>
            <a:ext cx="2694366" cy="1187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632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4" grpId="0"/>
      <p:bldP spid="14" grpId="1"/>
      <p:bldP spid="5" grpId="0"/>
      <p:bldP spid="5" grpId="1"/>
      <p:bldP spid="7" grpId="0"/>
      <p:bldP spid="7" grpId="1"/>
      <p:bldP spid="9" grpId="0"/>
      <p:bldP spid="9" grpId="1"/>
      <p:bldP spid="22" grpId="0"/>
      <p:bldP spid="2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194" b="15536"/>
          <a:stretch/>
        </p:blipFill>
        <p:spPr>
          <a:xfrm>
            <a:off x="-7559" y="0"/>
            <a:ext cx="12205530" cy="679876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3987002" y="5409232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35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1767" y="3014296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新知导学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23642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一、配位键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60243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价键形成的比较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用电子式表示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原子以共价键结合成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71097701"/>
              </p:ext>
            </p:extLst>
          </p:nvPr>
        </p:nvGraphicFramePr>
        <p:xfrm>
          <a:off x="1674143" y="736923"/>
          <a:ext cx="969963" cy="752475"/>
        </p:xfrm>
        <a:graphic>
          <a:graphicData uri="http://schemas.openxmlformats.org/presentationml/2006/ole">
            <p:oleObj spid="_x0000_s1064" name="文档" r:id="rId5" imgW="969237" imgH="75249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9352944"/>
              </p:ext>
            </p:extLst>
          </p:nvPr>
        </p:nvGraphicFramePr>
        <p:xfrm>
          <a:off x="3901058" y="1384995"/>
          <a:ext cx="969963" cy="752475"/>
        </p:xfrm>
        <a:graphic>
          <a:graphicData uri="http://schemas.openxmlformats.org/presentationml/2006/ole">
            <p:oleObj spid="_x0000_s1065" name="文档" r:id="rId6" imgW="969237" imgH="752490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06574" y="3391036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203" y="2704208"/>
            <a:ext cx="4158865" cy="111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406574" y="405881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99109867"/>
              </p:ext>
            </p:extLst>
          </p:nvPr>
        </p:nvGraphicFramePr>
        <p:xfrm>
          <a:off x="4160515" y="4212357"/>
          <a:ext cx="969963" cy="752475"/>
        </p:xfrm>
        <a:graphic>
          <a:graphicData uri="http://schemas.openxmlformats.org/presentationml/2006/ole">
            <p:oleObj spid="_x0000_s1066" name="文档" r:id="rId8" imgW="969237" imgH="752490" progId="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406574" y="5781104"/>
            <a:ext cx="828092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       	      </a:t>
            </a: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735" y="4894337"/>
            <a:ext cx="5230810" cy="143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0843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62148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中共价键的形成与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相比较有何不同？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37301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中形成共价键时，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原子一方提供孤电子对，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提供空轨道。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87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295350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由上述分析可知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配位键的概念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的共价键。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配位键常用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800" dirty="0">
                <a:latin typeface="宋体"/>
                <a:ea typeface="华文细黑"/>
                <a:cs typeface="Times New Roman"/>
              </a:rPr>
              <a:t>―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表示，其中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3.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立体构型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形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，四个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N—H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键的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长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，键能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试从原子轨道杂化的角度分析其原因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13610" y="1015430"/>
            <a:ext cx="765967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成键原子一方提供孤电子对，另一方提供空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35270" y="231157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提供孤电子对的原子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86880" y="233584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接受孤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149" y="295964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电子对的原子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0531267"/>
              </p:ext>
            </p:extLst>
          </p:nvPr>
        </p:nvGraphicFramePr>
        <p:xfrm>
          <a:off x="810047" y="3617243"/>
          <a:ext cx="911225" cy="647700"/>
        </p:xfrm>
        <a:graphic>
          <a:graphicData uri="http://schemas.openxmlformats.org/presentationml/2006/ole">
            <p:oleObj spid="_x0000_s2076" name="文档" r:id="rId5" imgW="911969" imgH="647730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3568625" y="360238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正四面体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15486" y="35885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40037" y="35695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65801" y="4227215"/>
            <a:ext cx="43540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2s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2p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轨道进行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36401621"/>
              </p:ext>
            </p:extLst>
          </p:nvPr>
        </p:nvGraphicFramePr>
        <p:xfrm>
          <a:off x="6536779" y="4227215"/>
          <a:ext cx="904875" cy="638175"/>
        </p:xfrm>
        <a:graphic>
          <a:graphicData uri="http://schemas.openxmlformats.org/presentationml/2006/ole">
            <p:oleObj spid="_x0000_s2077" name="文档" r:id="rId6" imgW="911969" imgH="64773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97632" y="4884698"/>
            <a:ext cx="1106881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杂化，形成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个能量完全相同的新轨道，故形成的四个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N—H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6574" y="550850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长、键能都相同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81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7" grpId="0"/>
      <p:bldP spid="17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14" name="五边形 1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06574" y="981522"/>
            <a:ext cx="1116124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配位键的理解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配位键是一种特殊的共价键。配位键中的共用电子对是由成键单方提供的，而其他的共价键的共用电子对是由成键双方提供的。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配位键的形成条件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成键原子一方能提供孤电子对。如分子有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等；离子有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SCN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成键原子另一方能提供空轨道。如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及过渡金属的原子或离子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36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119754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配位键同样具有饱和性和方向性。一般来说，多数过渡金属的原子或离子形成配位键的数目是基本不变的，如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个配位键；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Cu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个配位键等。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289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5962</TotalTime>
  <Words>2067</Words>
  <Application>Microsoft Office PowerPoint</Application>
  <PresentationFormat>自定义</PresentationFormat>
  <Paragraphs>239</Paragraphs>
  <Slides>32</Slides>
  <Notes>12</Notes>
  <HiddenSlides>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7_Office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2017-10-13T12:39:08Z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