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Default Extension="docx" ContentType="application/vnd.openxmlformats-officedocument.wordprocessingml.document"/>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3.xml" ContentType="application/vnd.openxmlformats-officedocument.presentationml.notesSlide+xml"/>
  <Override PartName="/docProps/custom.xml" ContentType="application/vnd.openxmlformats-officedocument.custom-properties+xml"/>
  <Override PartName="/ppt/notesSlides/notesSlide8.xml" ContentType="application/vnd.openxmlformats-officedocument.presentationml.notesSlide+xml"/>
  <Default Extension="vml" ContentType="application/vnd.openxmlformats-officedocument.vmlDrawing"/>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5"/>
  </p:notesMasterIdLst>
  <p:handoutMasterIdLst>
    <p:handoutMasterId r:id="rId36"/>
  </p:handoutMasterIdLst>
  <p:sldIdLst>
    <p:sldId id="672" r:id="rId2"/>
    <p:sldId id="1136" r:id="rId3"/>
    <p:sldId id="1143" r:id="rId4"/>
    <p:sldId id="1142" r:id="rId5"/>
    <p:sldId id="1186" r:id="rId6"/>
    <p:sldId id="1144" r:id="rId7"/>
    <p:sldId id="1196" r:id="rId8"/>
    <p:sldId id="1197" r:id="rId9"/>
    <p:sldId id="1145" r:id="rId10"/>
    <p:sldId id="1155" r:id="rId11"/>
    <p:sldId id="1156" r:id="rId12"/>
    <p:sldId id="1157" r:id="rId13"/>
    <p:sldId id="1160" r:id="rId14"/>
    <p:sldId id="1113" r:id="rId15"/>
    <p:sldId id="1170" r:id="rId16"/>
    <p:sldId id="1171" r:id="rId17"/>
    <p:sldId id="1172" r:id="rId18"/>
    <p:sldId id="1195" r:id="rId19"/>
    <p:sldId id="1188" r:id="rId20"/>
    <p:sldId id="1198" r:id="rId21"/>
    <p:sldId id="1164" r:id="rId22"/>
    <p:sldId id="1173" r:id="rId23"/>
    <p:sldId id="1169" r:id="rId24"/>
    <p:sldId id="1174" r:id="rId25"/>
    <p:sldId id="1178" r:id="rId26"/>
    <p:sldId id="1175" r:id="rId27"/>
    <p:sldId id="1176" r:id="rId28"/>
    <p:sldId id="1140" r:id="rId29"/>
    <p:sldId id="1187" r:id="rId30"/>
    <p:sldId id="1182" r:id="rId31"/>
    <p:sldId id="1183" r:id="rId32"/>
    <p:sldId id="1184" r:id="rId33"/>
    <p:sldId id="1141" r:id="rId34"/>
  </p:sldIdLst>
  <p:sldSz cx="12190413" cy="6859588"/>
  <p:notesSz cx="6858000" cy="9144000"/>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1">
          <p15:clr>
            <a:srgbClr val="A4A3A4"/>
          </p15:clr>
        </p15:guide>
        <p15:guide id="2" pos="384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00CC"/>
    <a:srgbClr val="9CFCD7"/>
    <a:srgbClr val="00CCFF"/>
    <a:srgbClr val="B4C7E7"/>
    <a:srgbClr val="FFD966"/>
    <a:srgbClr val="F3EFE5"/>
    <a:srgbClr val="FF9900"/>
    <a:srgbClr val="9BBD59"/>
    <a:srgbClr val="7BC14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31" autoAdjust="0"/>
    <p:restoredTop sz="81395" autoAdjust="0"/>
  </p:normalViewPr>
  <p:slideViewPr>
    <p:cSldViewPr>
      <p:cViewPr>
        <p:scale>
          <a:sx n="75" d="100"/>
          <a:sy n="75" d="100"/>
        </p:scale>
        <p:origin x="-1140" y="-390"/>
      </p:cViewPr>
      <p:guideLst>
        <p:guide orient="horz" pos="2161"/>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70" d="100"/>
          <a:sy n="70" d="100"/>
        </p:scale>
        <p:origin x="3240" y="7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image" Target="../media/image23.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image" Target="../media/image26.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image" Target="../media/image3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image" Target="../media/image38.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ED594FB-2808-45A5-BDC8-80C0F481B27E}" type="datetimeFigureOut">
              <a:rPr lang="zh-CN" altLang="en-US" smtClean="0"/>
              <a:pPr/>
              <a:t>2017/10/13</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85B4082-C5AE-46D0-A000-D929E8B25956}" type="slidenum">
              <a:rPr lang="zh-CN" altLang="en-US" smtClean="0"/>
              <a:pPr/>
              <a:t>‹#›</a:t>
            </a:fld>
            <a:endParaRPr lang="zh-CN" altLang="en-US"/>
          </a:p>
        </p:txBody>
      </p:sp>
    </p:spTree>
    <p:extLst>
      <p:ext uri="{BB962C8B-B14F-4D97-AF65-F5344CB8AC3E}">
        <p14:creationId xmlns:p14="http://schemas.microsoft.com/office/powerpoint/2010/main" xmlns="" val="7381113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9FAA0F-2349-45DA-9EBD-9D94C9A1CFA0}" type="datetimeFigureOut">
              <a:rPr lang="zh-CN" altLang="en-US" smtClean="0"/>
              <a:pPr/>
              <a:t>2017/10/13</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F37086-15D0-443D-AF17-A3F21825C045}" type="slidenum">
              <a:rPr lang="zh-CN" altLang="en-US" smtClean="0"/>
              <a:pPr/>
              <a:t>‹#›</a:t>
            </a:fld>
            <a:endParaRPr lang="zh-CN" altLang="en-US"/>
          </a:p>
        </p:txBody>
      </p:sp>
    </p:spTree>
    <p:extLst>
      <p:ext uri="{BB962C8B-B14F-4D97-AF65-F5344CB8AC3E}">
        <p14:creationId xmlns:p14="http://schemas.microsoft.com/office/powerpoint/2010/main" xmlns="" val="2725096833"/>
      </p:ext>
    </p:extLst>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a:t>
            </a:fld>
            <a:endParaRPr lang="zh-CN" altLang="en-US"/>
          </a:p>
        </p:txBody>
      </p:sp>
    </p:spTree>
    <p:extLst>
      <p:ext uri="{BB962C8B-B14F-4D97-AF65-F5344CB8AC3E}">
        <p14:creationId xmlns:p14="http://schemas.microsoft.com/office/powerpoint/2010/main" xmlns="" val="11835622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10</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11</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12</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13</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5</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6</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7</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8</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9</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6_标题幻灯片">
    <p:bg>
      <p:bgPr>
        <a:solidFill>
          <a:srgbClr val="F3EFE5"/>
        </a:solidFill>
        <a:effectLst/>
      </p:bgPr>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3EFE5"/>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2" r:id="rId2"/>
  </p:sldLayoutIdLst>
  <p:timing>
    <p:tnLst>
      <p:par>
        <p:cTn id="1" dur="indefinite" restart="never" nodeType="tmRoot"/>
      </p:par>
    </p:tnLst>
  </p:timing>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file:///E:\&#33707;&#25104;&#31243;\2017\&#21516;&#27493;\&#21270;&#23398;\&#20154;&#25945;%20&#36873;&#20462;3\PPT\&#20570;PPT&#30340;Word\W50.TIF"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file:///E:\&#33707;&#25104;&#31243;\2017\&#21516;&#27493;\&#21270;&#23398;\&#20154;&#25945;%20&#36873;&#20462;3\PPT\&#20570;PPT&#30340;Word\W52.TIF" TargetMode="External"/><Relationship Id="rId5" Type="http://schemas.openxmlformats.org/officeDocument/2006/relationships/image" Target="../media/image17.png"/><Relationship Id="rId4" Type="http://schemas.openxmlformats.org/officeDocument/2006/relationships/image" Target="file:///E:\&#33707;&#25104;&#31243;\2017\&#21516;&#27493;\&#21270;&#23398;\&#20154;&#25945;%20&#36873;&#20462;3\PPT\&#20570;PPT&#30340;Word\W51.TIF" TargetMode="External"/></Relationships>
</file>

<file path=ppt/slides/_rels/slide19.xml.rels><?xml version="1.0" encoding="UTF-8" standalone="yes"?>
<Relationships xmlns="http://schemas.openxmlformats.org/package/2006/relationships"><Relationship Id="rId8" Type="http://schemas.openxmlformats.org/officeDocument/2006/relationships/image" Target="file:///E:\&#33707;&#25104;&#31243;\2017\&#21516;&#27493;\&#21270;&#23398;\&#20154;&#25945;%20&#36873;&#20462;3\PPT\&#20570;PPT&#30340;Word\W55.TIF" TargetMode="External"/><Relationship Id="rId3" Type="http://schemas.openxmlformats.org/officeDocument/2006/relationships/image" Target="../media/image18.png"/><Relationship Id="rId7" Type="http://schemas.openxmlformats.org/officeDocument/2006/relationships/image" Target="../media/image20.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file:///E:\&#33707;&#25104;&#31243;\2017\&#21516;&#27493;\&#21270;&#23398;\&#20154;&#25945;%20&#36873;&#20462;3\PPT\&#20570;PPT&#30340;Word\W54.TIF" TargetMode="External"/><Relationship Id="rId5" Type="http://schemas.openxmlformats.org/officeDocument/2006/relationships/image" Target="../media/image19.png"/><Relationship Id="rId4" Type="http://schemas.openxmlformats.org/officeDocument/2006/relationships/image" Target="file:///E:\&#33707;&#25104;&#31243;\2017\&#21516;&#27493;\&#21270;&#23398;\&#20154;&#25945;%20&#36873;&#20462;3\PPT\&#20570;PPT&#30340;Word\W53.TIF" TargetMode="External"/><Relationship Id="rId9" Type="http://schemas.openxmlformats.org/officeDocument/2006/relationships/slide" Target="slide2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2.xml"/><Relationship Id="rId1" Type="http://schemas.openxmlformats.org/officeDocument/2006/relationships/video" Target="file:///I:\10.13\&#20154;&#25945;&#29256;&#39640;&#20013;&#21270;&#23398;&#36873;&#20462;3&#35838;&#20214;&#31532;&#20108;&#31456;\&#31532;&#20108;&#31456;%20%20&#31532;&#20108;&#33410;%20%20&#31532;1&#35838;&#26102;\&#20215;&#23618;&#30005;&#23376;&#23545;&#20114;&#26021;&#27169;&#22411;.swf" TargetMode="External"/></Relationships>
</file>

<file path=ppt/slides/_rels/slide21.xml.rels><?xml version="1.0" encoding="UTF-8" standalone="yes"?>
<Relationships xmlns="http://schemas.openxmlformats.org/package/2006/relationships"><Relationship Id="rId3" Type="http://schemas.openxmlformats.org/officeDocument/2006/relationships/package" Target="../embeddings/Microsoft_Word___22.docx"/><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package" Target="../embeddings/Microsoft_Word___44.docx"/><Relationship Id="rId4" Type="http://schemas.openxmlformats.org/officeDocument/2006/relationships/package" Target="../embeddings/Microsoft_Word___33.docx"/></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package" Target="../embeddings/Microsoft_Word___66.docx"/><Relationship Id="rId3" Type="http://schemas.openxmlformats.org/officeDocument/2006/relationships/image" Target="../media/image28.png"/><Relationship Id="rId7" Type="http://schemas.openxmlformats.org/officeDocument/2006/relationships/package" Target="../embeddings/Microsoft_Word___55.docx"/><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5.png"/><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slide" Target="slide3.xml"/><Relationship Id="rId5" Type="http://schemas.openxmlformats.org/officeDocument/2006/relationships/package" Target="../embeddings/Microsoft_Word___88.docx"/><Relationship Id="rId4" Type="http://schemas.openxmlformats.org/officeDocument/2006/relationships/package" Target="../embeddings/Microsoft_Word___77.docx"/></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package" Target="../embeddings/Microsoft_Word___99.docx"/><Relationship Id="rId3" Type="http://schemas.openxmlformats.org/officeDocument/2006/relationships/image" Target="../media/image37.png"/><Relationship Id="rId7" Type="http://schemas.openxmlformats.org/officeDocument/2006/relationships/slide" Target="slide32.xml"/><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9.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slide" Target="slide28.xml"/><Relationship Id="rId4" Type="http://schemas.openxmlformats.org/officeDocument/2006/relationships/slide" Target="slide4.xml"/></Relationships>
</file>

<file path=ppt/slides/_rels/slide30.xml.rels><?xml version="1.0" encoding="UTF-8" standalone="yes"?>
<Relationships xmlns="http://schemas.openxmlformats.org/package/2006/relationships"><Relationship Id="rId8" Type="http://schemas.openxmlformats.org/officeDocument/2006/relationships/package" Target="../embeddings/Microsoft_Word___1111.docx"/><Relationship Id="rId3" Type="http://schemas.openxmlformats.org/officeDocument/2006/relationships/slide" Target="slide29.xml"/><Relationship Id="rId7" Type="http://schemas.openxmlformats.org/officeDocument/2006/relationships/package" Target="../embeddings/Microsoft_Word___1010.docx"/><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slide" Target="slide32.xml"/><Relationship Id="rId5" Type="http://schemas.openxmlformats.org/officeDocument/2006/relationships/slide" Target="slide31.xml"/><Relationship Id="rId4" Type="http://schemas.openxmlformats.org/officeDocument/2006/relationships/slide" Target="slide30.xml"/></Relationships>
</file>

<file path=ppt/slides/_rels/slide31.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9.xml"/><Relationship Id="rId1" Type="http://schemas.openxmlformats.org/officeDocument/2006/relationships/slideLayout" Target="../slideLayouts/slideLayout2.xml"/><Relationship Id="rId5" Type="http://schemas.openxmlformats.org/officeDocument/2006/relationships/slide" Target="slide32.xml"/><Relationship Id="rId4" Type="http://schemas.openxmlformats.org/officeDocument/2006/relationships/slide" Target="slide31.xml"/></Relationships>
</file>

<file path=ppt/slides/_rels/slide32.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slide" Target="slide29.xml"/><Relationship Id="rId7" Type="http://schemas.openxmlformats.org/officeDocument/2006/relationships/package" Target="../embeddings/Microsoft_Word___1212.docx"/><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slide" Target="slide32.xml"/><Relationship Id="rId5" Type="http://schemas.openxmlformats.org/officeDocument/2006/relationships/slide" Target="slide31.xml"/><Relationship Id="rId4" Type="http://schemas.openxmlformats.org/officeDocument/2006/relationships/slide" Target="slide30.xml"/><Relationship Id="rId9" Type="http://schemas.openxmlformats.org/officeDocument/2006/relationships/image" Target="../media/image35.png"/></Relationships>
</file>

<file path=ppt/slides/_rels/slide3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0.png"/><Relationship Id="rId11" Type="http://schemas.openxmlformats.org/officeDocument/2006/relationships/slide" Target="slide7.xml"/><Relationship Id="rId5" Type="http://schemas.openxmlformats.org/officeDocument/2006/relationships/image" Target="../media/image9.png"/><Relationship Id="rId10" Type="http://schemas.openxmlformats.org/officeDocument/2006/relationships/image" Target="../media/image6.png"/><Relationship Id="rId4" Type="http://schemas.openxmlformats.org/officeDocument/2006/relationships/image" Target="../media/image8.png"/><Relationship Id="rId9" Type="http://schemas.openxmlformats.org/officeDocument/2006/relationships/image" Target="file:///E:\&#33707;&#25104;&#31243;\2017\&#21516;&#27493;\&#21270;&#23398;\&#20154;&#25945;%20&#36873;&#20462;3\PPT\&#20570;PPT&#30340;Word\72A.tif" TargetMode="Externa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ideo" Target="file:///I:\10.13\&#20154;&#25945;&#29256;&#39640;&#20013;&#21270;&#23398;&#36873;&#20462;3&#35838;&#20214;&#31532;&#20108;&#31456;\&#31532;&#20108;&#31456;%20%20&#31532;&#20108;&#33410;%20%20&#31532;1&#35838;&#26102;\&#27688;&#20998;&#23376;&#30340;&#31354;&#38388;&#32467;&#26500;.swf" TargetMode="External"/><Relationship Id="rId5" Type="http://schemas.openxmlformats.org/officeDocument/2006/relationships/slide" Target="slide8.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ideo" Target="file:///I:\10.13\&#20154;&#25945;&#29256;&#39640;&#20013;&#21270;&#23398;&#36873;&#20462;3&#35838;&#20214;&#31532;&#20108;&#31456;\&#31532;&#20108;&#31456;%20%20&#31532;&#20108;&#33410;%20%20&#31532;1&#35838;&#26102;\&#30002;&#28919;&#30340;&#20998;&#23376;&#32467;&#26500;.swf" TargetMode="Externa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package" Target="../embeddings/Microsoft_Word___11.docx"/><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rotWithShape="1">
          <a:blip r:embed="rId3" cstate="print">
            <a:extLst>
              <a:ext uri="{28A0092B-C50C-407E-A947-70E740481C1C}">
                <a14:useLocalDpi xmlns:a14="http://schemas.microsoft.com/office/drawing/2010/main" xmlns="" val="0"/>
              </a:ext>
            </a:extLst>
          </a:blip>
          <a:srcRect l="381" t="9382" r="381" b="2064"/>
          <a:stretch/>
        </p:blipFill>
        <p:spPr>
          <a:xfrm>
            <a:off x="-795" y="0"/>
            <a:ext cx="12192001" cy="6799555"/>
          </a:xfrm>
          <a:prstGeom prst="rect">
            <a:avLst/>
          </a:prstGeom>
        </p:spPr>
      </p:pic>
      <p:grpSp>
        <p:nvGrpSpPr>
          <p:cNvPr id="7" name="组合 6"/>
          <p:cNvGrpSpPr/>
          <p:nvPr/>
        </p:nvGrpSpPr>
        <p:grpSpPr>
          <a:xfrm>
            <a:off x="-794" y="5506767"/>
            <a:ext cx="12192000" cy="1375395"/>
            <a:chOff x="-1524000" y="2705990"/>
            <a:chExt cx="12192000" cy="1375395"/>
          </a:xfrm>
        </p:grpSpPr>
        <p:cxnSp>
          <p:nvCxnSpPr>
            <p:cNvPr id="8" name="直接连接符 7"/>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524000" y="2705990"/>
              <a:ext cx="12192000" cy="1375395"/>
              <a:chOff x="-1524000" y="2705990"/>
              <a:chExt cx="12192000" cy="1375395"/>
            </a:xfrm>
          </p:grpSpPr>
          <p:sp>
            <p:nvSpPr>
              <p:cNvPr id="10" name="矩形 9"/>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4" name="标题 2"/>
          <p:cNvSpPr txBox="1">
            <a:spLocks/>
          </p:cNvSpPr>
          <p:nvPr/>
        </p:nvSpPr>
        <p:spPr>
          <a:xfrm>
            <a:off x="3017750" y="6114856"/>
            <a:ext cx="7974000" cy="683910"/>
          </a:xfrm>
          <a:prstGeom prst="rect">
            <a:avLst/>
          </a:prstGeom>
        </p:spPr>
        <p:txBody>
          <a:bodyPr>
            <a:noAutofit/>
          </a:bodyPr>
          <a:lstStyle>
            <a:lvl1pPr algn="ctr" defTabSz="1218565" rtl="0" eaLnBrk="1" latinLnBrk="0" hangingPunct="1">
              <a:spcBef>
                <a:spcPct val="0"/>
              </a:spcBef>
              <a:buNone/>
              <a:defRPr sz="5900" kern="1200">
                <a:solidFill>
                  <a:schemeClr val="tx1"/>
                </a:solidFill>
                <a:latin typeface="+mj-lt"/>
                <a:ea typeface="+mj-ea"/>
                <a:cs typeface="+mj-cs"/>
              </a:defRPr>
            </a:lvl1pPr>
          </a:lstStyle>
          <a:p>
            <a:pPr algn="l">
              <a:tabLst>
                <a:tab pos="2250440" algn="l"/>
              </a:tabLst>
            </a:pPr>
            <a:r>
              <a:rPr lang="zh-CN" altLang="en-US" sz="3800" b="1" kern="100" dirty="0" smtClean="0">
                <a:solidFill>
                  <a:schemeClr val="bg2">
                    <a:lumMod val="25000"/>
                  </a:schemeClr>
                </a:solidFill>
                <a:latin typeface="+mn-lt"/>
                <a:ea typeface="微软雅黑" pitchFamily="34" charset="-122"/>
                <a:cs typeface="Times New Roman"/>
              </a:rPr>
              <a:t>第</a:t>
            </a:r>
            <a:r>
              <a:rPr lang="en-US" altLang="zh-CN" sz="3800" b="1" kern="100" dirty="0" smtClean="0">
                <a:solidFill>
                  <a:schemeClr val="bg2">
                    <a:lumMod val="25000"/>
                  </a:schemeClr>
                </a:solidFill>
                <a:latin typeface="+mn-lt"/>
                <a:ea typeface="微软雅黑" pitchFamily="34" charset="-122"/>
                <a:cs typeface="Times New Roman"/>
              </a:rPr>
              <a:t>1</a:t>
            </a:r>
            <a:r>
              <a:rPr lang="zh-CN" altLang="en-US" sz="3800" b="1" kern="100" dirty="0" smtClean="0">
                <a:solidFill>
                  <a:schemeClr val="bg2">
                    <a:lumMod val="25000"/>
                  </a:schemeClr>
                </a:solidFill>
                <a:latin typeface="+mn-lt"/>
                <a:ea typeface="微软雅黑" pitchFamily="34" charset="-122"/>
                <a:cs typeface="Times New Roman"/>
              </a:rPr>
              <a:t>课时</a:t>
            </a:r>
            <a:r>
              <a:rPr lang="zh-CN" altLang="en-US" sz="3800" b="1" kern="100" dirty="0">
                <a:solidFill>
                  <a:schemeClr val="bg2">
                    <a:lumMod val="25000"/>
                  </a:schemeClr>
                </a:solidFill>
                <a:latin typeface="+mn-lt"/>
                <a:ea typeface="微软雅黑" pitchFamily="34" charset="-122"/>
                <a:cs typeface="Times New Roman"/>
              </a:rPr>
              <a:t>　</a:t>
            </a:r>
            <a:r>
              <a:rPr lang="zh-CN" altLang="zh-CN" sz="3800" b="1" kern="100" dirty="0" smtClean="0">
                <a:solidFill>
                  <a:schemeClr val="bg2">
                    <a:lumMod val="25000"/>
                  </a:schemeClr>
                </a:solidFill>
                <a:latin typeface="+mn-lt"/>
                <a:ea typeface="微软雅黑" pitchFamily="34" charset="-122"/>
                <a:cs typeface="Times New Roman"/>
              </a:rPr>
              <a:t>价</a:t>
            </a:r>
            <a:r>
              <a:rPr lang="zh-CN" altLang="zh-CN" sz="3800" b="1" kern="100" dirty="0">
                <a:solidFill>
                  <a:schemeClr val="bg2">
                    <a:lumMod val="25000"/>
                  </a:schemeClr>
                </a:solidFill>
                <a:latin typeface="+mn-lt"/>
                <a:ea typeface="微软雅黑" pitchFamily="34" charset="-122"/>
                <a:cs typeface="Times New Roman"/>
              </a:rPr>
              <a:t>层电子对互斥理论</a:t>
            </a:r>
            <a:endParaRPr lang="zh-CN" altLang="en-US" sz="3800" b="1" kern="100" dirty="0">
              <a:solidFill>
                <a:schemeClr val="bg2">
                  <a:lumMod val="25000"/>
                </a:schemeClr>
              </a:solidFill>
              <a:latin typeface="+mn-lt"/>
              <a:ea typeface="微软雅黑" pitchFamily="34" charset="-122"/>
              <a:cs typeface="Times New Roman"/>
            </a:endParaRPr>
          </a:p>
        </p:txBody>
      </p:sp>
      <p:sp>
        <p:nvSpPr>
          <p:cNvPr id="15" name="副标题 3"/>
          <p:cNvSpPr txBox="1">
            <a:spLocks/>
          </p:cNvSpPr>
          <p:nvPr/>
        </p:nvSpPr>
        <p:spPr>
          <a:xfrm>
            <a:off x="3017750" y="5588963"/>
            <a:ext cx="5885606" cy="504056"/>
          </a:xfrm>
          <a:prstGeom prst="rect">
            <a:avLst/>
          </a:prstGeom>
        </p:spPr>
        <p:txBody>
          <a:bodyPr anchor="ctr">
            <a:noAutofit/>
          </a:bodyPr>
          <a:lstStyle>
            <a:lvl1pPr marL="457200" indent="-457200" algn="l" defTabSz="1218565"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marL="0" indent="0">
              <a:buNone/>
            </a:pPr>
            <a:r>
              <a:rPr lang="zh-CN" altLang="en-US" sz="2400" dirty="0" smtClean="0">
                <a:solidFill>
                  <a:schemeClr val="bg2">
                    <a:lumMod val="25000"/>
                  </a:schemeClr>
                </a:solidFill>
                <a:latin typeface="+mj-ea"/>
                <a:ea typeface="+mj-ea"/>
              </a:rPr>
              <a:t>第二章</a:t>
            </a:r>
            <a:r>
              <a:rPr lang="zh-CN" altLang="zh-CN" sz="2400" dirty="0">
                <a:solidFill>
                  <a:schemeClr val="bg2">
                    <a:lumMod val="25000"/>
                  </a:schemeClr>
                </a:solidFill>
                <a:latin typeface="+mj-ea"/>
                <a:ea typeface="+mj-ea"/>
              </a:rPr>
              <a:t>　</a:t>
            </a:r>
            <a:r>
              <a:rPr lang="zh-CN" altLang="zh-CN" sz="2400" dirty="0" smtClean="0">
                <a:solidFill>
                  <a:schemeClr val="bg2">
                    <a:lumMod val="25000"/>
                  </a:schemeClr>
                </a:solidFill>
                <a:latin typeface="+mj-ea"/>
                <a:ea typeface="+mj-ea"/>
              </a:rPr>
              <a:t>第</a:t>
            </a:r>
            <a:r>
              <a:rPr lang="zh-CN" altLang="en-US" sz="2400" dirty="0" smtClean="0">
                <a:solidFill>
                  <a:schemeClr val="bg2">
                    <a:lumMod val="25000"/>
                  </a:schemeClr>
                </a:solidFill>
                <a:latin typeface="+mj-ea"/>
                <a:ea typeface="+mj-ea"/>
              </a:rPr>
              <a:t>二</a:t>
            </a:r>
            <a:r>
              <a:rPr lang="zh-CN" altLang="zh-CN" sz="2400" dirty="0" smtClean="0">
                <a:solidFill>
                  <a:schemeClr val="bg2">
                    <a:lumMod val="25000"/>
                  </a:schemeClr>
                </a:solidFill>
                <a:latin typeface="+mj-ea"/>
                <a:ea typeface="+mj-ea"/>
              </a:rPr>
              <a:t>节</a:t>
            </a:r>
            <a:r>
              <a:rPr lang="zh-CN" altLang="zh-CN" sz="2400">
                <a:solidFill>
                  <a:schemeClr val="bg2">
                    <a:lumMod val="25000"/>
                  </a:schemeClr>
                </a:solidFill>
                <a:latin typeface="+mj-ea"/>
                <a:ea typeface="+mj-ea"/>
              </a:rPr>
              <a:t>　</a:t>
            </a:r>
            <a:r>
              <a:rPr lang="zh-CN" altLang="zh-CN" sz="2400" smtClean="0">
                <a:solidFill>
                  <a:schemeClr val="bg2">
                    <a:lumMod val="25000"/>
                  </a:schemeClr>
                </a:solidFill>
                <a:latin typeface="+mj-ea"/>
                <a:ea typeface="+mj-ea"/>
              </a:rPr>
              <a:t>分子</a:t>
            </a:r>
            <a:r>
              <a:rPr lang="zh-CN" altLang="zh-CN" sz="2400" dirty="0">
                <a:solidFill>
                  <a:schemeClr val="bg2">
                    <a:lumMod val="25000"/>
                  </a:schemeClr>
                </a:solidFill>
                <a:latin typeface="+mj-ea"/>
                <a:ea typeface="+mj-ea"/>
              </a:rPr>
              <a:t>的立体构型</a:t>
            </a:r>
            <a:endParaRPr lang="zh-CN" altLang="en-US" sz="2400" dirty="0">
              <a:solidFill>
                <a:schemeClr val="bg2">
                  <a:lumMod val="2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64" y="405458"/>
            <a:ext cx="2333534" cy="668428"/>
            <a:chOff x="164" y="341996"/>
            <a:chExt cx="2333534" cy="668428"/>
          </a:xfrm>
        </p:grpSpPr>
        <p:sp>
          <p:nvSpPr>
            <p:cNvPr id="14" name="五边形 13"/>
            <p:cNvSpPr/>
            <p:nvPr/>
          </p:nvSpPr>
          <p:spPr>
            <a:xfrm>
              <a:off x="164" y="505747"/>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5" name="燕尾形 14"/>
            <p:cNvSpPr/>
            <p:nvPr/>
          </p:nvSpPr>
          <p:spPr>
            <a:xfrm>
              <a:off x="262558" y="501558"/>
              <a:ext cx="2037820" cy="495548"/>
            </a:xfrm>
            <a:prstGeom prst="chevron">
              <a:avLst>
                <a:gd name="adj" fmla="val 36111"/>
              </a:avLst>
            </a:prstGeom>
            <a:solidFill>
              <a:srgbClr val="7BC14A"/>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6" name="矩形 15"/>
            <p:cNvSpPr/>
            <p:nvPr/>
          </p:nvSpPr>
          <p:spPr>
            <a:xfrm>
              <a:off x="245466" y="341996"/>
              <a:ext cx="2088232" cy="668428"/>
            </a:xfrm>
            <a:prstGeom prst="rect">
              <a:avLst/>
            </a:prstGeom>
          </p:spPr>
          <p:txBody>
            <a:bodyPr wrap="square" lIns="121898" tIns="60948" rIns="121898" bIns="60948">
              <a:spAutoFit/>
            </a:bodyPr>
            <a:lstStyle/>
            <a:p>
              <a:pPr algn="ctr">
                <a:lnSpc>
                  <a:spcPct val="150000"/>
                </a:lnSpc>
                <a:spcAft>
                  <a:spcPts val="0"/>
                </a:spcAft>
                <a:tabLst>
                  <a:tab pos="1890395" algn="l"/>
                </a:tabLst>
              </a:pPr>
              <a:r>
                <a:rPr lang="zh-CN" altLang="en-US" sz="2800" b="1" kern="100" dirty="0" smtClean="0">
                  <a:solidFill>
                    <a:schemeClr val="bg1"/>
                  </a:solidFill>
                  <a:latin typeface="宋体"/>
                  <a:cs typeface="Courier New"/>
                </a:rPr>
                <a:t>归纳总结</a:t>
              </a:r>
              <a:endParaRPr lang="zh-CN" altLang="en-US" sz="2800" b="1" kern="100" dirty="0">
                <a:solidFill>
                  <a:schemeClr val="bg1"/>
                </a:solidFill>
                <a:latin typeface="宋体"/>
                <a:cs typeface="Courier New"/>
              </a:endParaRPr>
            </a:p>
          </p:txBody>
        </p:sp>
      </p:grpSp>
      <p:sp>
        <p:nvSpPr>
          <p:cNvPr id="10" name="矩形 9"/>
          <p:cNvSpPr/>
          <p:nvPr/>
        </p:nvSpPr>
        <p:spPr>
          <a:xfrm>
            <a:off x="478582" y="909514"/>
            <a:ext cx="11161240" cy="5293733"/>
          </a:xfrm>
          <a:prstGeom prst="rect">
            <a:avLst/>
          </a:prstGeom>
        </p:spPr>
        <p:txBody>
          <a:bodyPr wrap="square" lIns="121898" tIns="60948" rIns="121898" bIns="60948">
            <a:spAutoFit/>
          </a:bodyPr>
          <a:lstStyle/>
          <a:p>
            <a:pPr algn="ctr">
              <a:lnSpc>
                <a:spcPct val="150000"/>
              </a:lnSpc>
              <a:spcAft>
                <a:spcPts val="0"/>
              </a:spcAft>
            </a:pPr>
            <a:r>
              <a:rPr lang="zh-CN" altLang="zh-CN" sz="2800" b="1" kern="100" dirty="0">
                <a:solidFill>
                  <a:srgbClr val="0000FF"/>
                </a:solidFill>
                <a:latin typeface="Times New Roman"/>
                <a:ea typeface="华文细黑"/>
                <a:cs typeface="Times New Roman"/>
              </a:rPr>
              <a:t>分子的立体构型</a:t>
            </a:r>
            <a:endParaRPr lang="zh-CN" altLang="zh-CN" sz="1050" b="1" kern="100" dirty="0">
              <a:solidFill>
                <a:srgbClr val="0000FF"/>
              </a:solidFill>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分子构型不同的原因：共价键的方向性与饱和性，由此产生的键长、键角不同。</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依据元素周期律推测立体结构相似的分子，如</a:t>
            </a:r>
            <a:r>
              <a:rPr lang="en-US" altLang="zh-CN" sz="2800" kern="100" dirty="0">
                <a:latin typeface="Times New Roman"/>
                <a:ea typeface="华文细黑"/>
                <a:cs typeface="Courier New"/>
              </a:rPr>
              <a:t>CO</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与</a:t>
            </a:r>
            <a:r>
              <a:rPr lang="en-US" altLang="zh-CN" sz="2800" kern="100" dirty="0">
                <a:latin typeface="Times New Roman"/>
                <a:ea typeface="华文细黑"/>
                <a:cs typeface="Courier New"/>
              </a:rPr>
              <a:t>CS</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H</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O</a:t>
            </a:r>
            <a:r>
              <a:rPr lang="zh-CN" altLang="zh-CN" sz="2800" kern="100" dirty="0">
                <a:latin typeface="Times New Roman"/>
                <a:ea typeface="华文细黑"/>
                <a:cs typeface="Times New Roman"/>
              </a:rPr>
              <a:t>与</a:t>
            </a:r>
            <a:r>
              <a:rPr lang="en-US" altLang="zh-CN" sz="2800" kern="100" dirty="0">
                <a:latin typeface="Times New Roman"/>
                <a:ea typeface="华文细黑"/>
                <a:cs typeface="Courier New"/>
              </a:rPr>
              <a:t>H</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S</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NH</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与</a:t>
            </a:r>
            <a:r>
              <a:rPr lang="en-US" altLang="zh-CN" sz="2800" kern="100" dirty="0">
                <a:latin typeface="Times New Roman"/>
                <a:ea typeface="华文细黑"/>
                <a:cs typeface="Courier New"/>
              </a:rPr>
              <a:t>PH</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CH</a:t>
            </a:r>
            <a:r>
              <a:rPr lang="en-US" altLang="zh-CN" sz="2800" kern="100" baseline="-25000" dirty="0">
                <a:latin typeface="Times New Roman"/>
                <a:ea typeface="华文细黑"/>
                <a:cs typeface="Courier New"/>
              </a:rPr>
              <a:t>4</a:t>
            </a:r>
            <a:r>
              <a:rPr lang="zh-CN" altLang="zh-CN" sz="2800" kern="100" dirty="0">
                <a:latin typeface="Times New Roman"/>
                <a:ea typeface="华文细黑"/>
                <a:cs typeface="Times New Roman"/>
              </a:rPr>
              <a:t>与</a:t>
            </a:r>
            <a:r>
              <a:rPr lang="en-US" altLang="zh-CN" sz="2800" kern="100" dirty="0">
                <a:latin typeface="Times New Roman"/>
                <a:ea typeface="华文细黑"/>
                <a:cs typeface="Courier New"/>
              </a:rPr>
              <a:t>CCl</a:t>
            </a:r>
            <a:r>
              <a:rPr lang="en-US" altLang="zh-CN" sz="2800" kern="100" baseline="-25000" dirty="0">
                <a:latin typeface="Times New Roman"/>
                <a:ea typeface="华文细黑"/>
                <a:cs typeface="Courier New"/>
              </a:rPr>
              <a:t>4</a:t>
            </a:r>
            <a:r>
              <a:rPr lang="zh-CN" altLang="zh-CN" sz="2800" kern="100" dirty="0">
                <a:latin typeface="Times New Roman"/>
                <a:ea typeface="华文细黑"/>
                <a:cs typeface="Times New Roman"/>
              </a:rPr>
              <a:t>等；</a:t>
            </a:r>
            <a:r>
              <a:rPr lang="en-US" altLang="zh-CN" sz="2800" kern="100" dirty="0">
                <a:latin typeface="Times New Roman"/>
                <a:ea typeface="华文细黑"/>
                <a:cs typeface="Courier New"/>
              </a:rPr>
              <a:t>CH</a:t>
            </a:r>
            <a:r>
              <a:rPr lang="en-US" altLang="zh-CN" sz="2800" kern="100" baseline="-25000" dirty="0">
                <a:latin typeface="Times New Roman"/>
                <a:ea typeface="华文细黑"/>
                <a:cs typeface="Courier New"/>
              </a:rPr>
              <a:t>4</a:t>
            </a:r>
            <a:r>
              <a:rPr lang="zh-CN" altLang="zh-CN" sz="2800" kern="100" dirty="0">
                <a:latin typeface="Times New Roman"/>
                <a:ea typeface="华文细黑"/>
                <a:cs typeface="Times New Roman"/>
              </a:rPr>
              <a:t>和</a:t>
            </a:r>
            <a:r>
              <a:rPr lang="en-US" altLang="zh-CN" sz="2800" kern="100" dirty="0">
                <a:latin typeface="Times New Roman"/>
                <a:ea typeface="华文细黑"/>
                <a:cs typeface="Courier New"/>
              </a:rPr>
              <a:t>CCl</a:t>
            </a:r>
            <a:r>
              <a:rPr lang="en-US" altLang="zh-CN" sz="2800" kern="100" baseline="-25000" dirty="0">
                <a:latin typeface="Times New Roman"/>
                <a:ea typeface="华文细黑"/>
                <a:cs typeface="Courier New"/>
              </a:rPr>
              <a:t>4</a:t>
            </a:r>
            <a:r>
              <a:rPr lang="zh-CN" altLang="zh-CN" sz="2800" kern="100" dirty="0">
                <a:latin typeface="Times New Roman"/>
                <a:ea typeface="华文细黑"/>
                <a:cs typeface="Times New Roman"/>
              </a:rPr>
              <a:t>都是五原子型正四面体，</a:t>
            </a:r>
            <a:r>
              <a:rPr lang="en-US" altLang="zh-CN" sz="2800" kern="100" dirty="0">
                <a:latin typeface="Times New Roman"/>
                <a:ea typeface="华文细黑"/>
                <a:cs typeface="Courier New"/>
              </a:rPr>
              <a:t>CH</a:t>
            </a:r>
            <a:r>
              <a:rPr lang="en-US" altLang="zh-CN" sz="2800" kern="100" baseline="-25000" dirty="0">
                <a:latin typeface="Times New Roman"/>
                <a:ea typeface="华文细黑"/>
                <a:cs typeface="Courier New"/>
              </a:rPr>
              <a:t>3</a:t>
            </a:r>
            <a:r>
              <a:rPr lang="en-US" altLang="zh-CN" sz="2800" kern="100" dirty="0">
                <a:latin typeface="Times New Roman"/>
                <a:ea typeface="华文细黑"/>
                <a:cs typeface="Courier New"/>
              </a:rPr>
              <a:t>Cl</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CH</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Cl</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CHCl</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是四面体构型但不是正四面体，而白磷是四原子型正四面体，它与</a:t>
            </a:r>
            <a:r>
              <a:rPr lang="en-US" altLang="zh-CN" sz="2800" kern="100" dirty="0">
                <a:latin typeface="Times New Roman"/>
                <a:ea typeface="华文细黑"/>
                <a:cs typeface="Courier New"/>
              </a:rPr>
              <a:t>CH</a:t>
            </a:r>
            <a:r>
              <a:rPr lang="en-US" altLang="zh-CN" sz="2800" kern="100" baseline="-25000" dirty="0">
                <a:latin typeface="Times New Roman"/>
                <a:ea typeface="华文细黑"/>
                <a:cs typeface="Courier New"/>
              </a:rPr>
              <a:t>4</a:t>
            </a:r>
            <a:r>
              <a:rPr lang="zh-CN" altLang="zh-CN" sz="2800" kern="100" dirty="0">
                <a:latin typeface="Times New Roman"/>
                <a:ea typeface="华文细黑"/>
                <a:cs typeface="Times New Roman"/>
              </a:rPr>
              <a:t>等五原子型正四面体的构型、键角是不同的</a:t>
            </a:r>
            <a:r>
              <a:rPr lang="en-US" altLang="zh-CN" sz="2800" kern="100" dirty="0">
                <a:latin typeface="Times New Roman"/>
                <a:ea typeface="华文细黑"/>
                <a:cs typeface="Courier New"/>
              </a:rPr>
              <a:t>(P</a:t>
            </a:r>
            <a:r>
              <a:rPr lang="en-US" altLang="zh-CN" sz="2800" kern="100" baseline="-25000" dirty="0">
                <a:latin typeface="Times New Roman"/>
                <a:ea typeface="华文细黑"/>
                <a:cs typeface="Courier New"/>
              </a:rPr>
              <a:t>4</a:t>
            </a:r>
            <a:r>
              <a:rPr lang="zh-CN" altLang="zh-CN" sz="2800" kern="100" dirty="0">
                <a:latin typeface="Times New Roman"/>
                <a:ea typeface="华文细黑"/>
                <a:cs typeface="Times New Roman"/>
              </a:rPr>
              <a:t>分子中的键角为</a:t>
            </a:r>
            <a:r>
              <a:rPr lang="en-US" altLang="zh-CN" sz="2800" kern="100" dirty="0">
                <a:latin typeface="Times New Roman"/>
                <a:ea typeface="华文细黑"/>
                <a:cs typeface="Courier New"/>
              </a:rPr>
              <a:t>60°)</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xmlns="" val="160836653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70699" y="1125538"/>
            <a:ext cx="10832990" cy="1980261"/>
          </a:xfrm>
          <a:prstGeom prst="rect">
            <a:avLst/>
          </a:prstGeom>
        </p:spPr>
        <p:txBody>
          <a:bodyPr wrap="square" lIns="121898" tIns="60948" rIns="121898" bIns="60948">
            <a:spAutoFit/>
          </a:bodyPr>
          <a:lstStyle/>
          <a:p>
            <a:pPr lvl="0" algn="just">
              <a:lnSpc>
                <a:spcPct val="150000"/>
              </a:lnSpc>
            </a:pPr>
            <a:r>
              <a:rPr lang="en-US" altLang="zh-CN" sz="2800" kern="100" dirty="0">
                <a:solidFill>
                  <a:prstClr val="black"/>
                </a:solidFill>
                <a:latin typeface="Times New Roman"/>
                <a:ea typeface="华文细黑"/>
                <a:cs typeface="Courier New"/>
              </a:rPr>
              <a:t>(3)</a:t>
            </a:r>
            <a:r>
              <a:rPr lang="zh-CN" altLang="zh-CN" sz="2800" kern="100" dirty="0">
                <a:solidFill>
                  <a:prstClr val="black"/>
                </a:solidFill>
                <a:latin typeface="Times New Roman"/>
                <a:ea typeface="华文细黑"/>
                <a:cs typeface="Times New Roman"/>
              </a:rPr>
              <a:t>典型有机物分子的立体结构：</a:t>
            </a:r>
            <a:r>
              <a:rPr lang="en-US" altLang="zh-CN" sz="2800" kern="100" dirty="0">
                <a:solidFill>
                  <a:prstClr val="black"/>
                </a:solidFill>
                <a:latin typeface="Times New Roman"/>
                <a:ea typeface="华文细黑"/>
                <a:cs typeface="Courier New"/>
              </a:rPr>
              <a:t>C</a:t>
            </a:r>
            <a:r>
              <a:rPr lang="en-US" altLang="zh-CN" sz="2800" kern="100" baseline="-25000" dirty="0">
                <a:solidFill>
                  <a:prstClr val="black"/>
                </a:solidFill>
                <a:latin typeface="Times New Roman"/>
                <a:ea typeface="华文细黑"/>
                <a:cs typeface="Courier New"/>
              </a:rPr>
              <a:t>2</a:t>
            </a:r>
            <a:r>
              <a:rPr lang="en-US" altLang="zh-CN" sz="2800" kern="100" dirty="0">
                <a:solidFill>
                  <a:prstClr val="black"/>
                </a:solidFill>
                <a:latin typeface="Times New Roman"/>
                <a:ea typeface="华文细黑"/>
                <a:cs typeface="Courier New"/>
              </a:rPr>
              <a:t>H</a:t>
            </a:r>
            <a:r>
              <a:rPr lang="en-US" altLang="zh-CN" sz="2800" kern="100" baseline="-25000" dirty="0">
                <a:solidFill>
                  <a:prstClr val="black"/>
                </a:solidFill>
                <a:latin typeface="Times New Roman"/>
                <a:ea typeface="华文细黑"/>
                <a:cs typeface="Courier New"/>
              </a:rPr>
              <a:t>4</a:t>
            </a:r>
            <a:r>
              <a:rPr lang="zh-CN" altLang="zh-CN" sz="2800" kern="100" dirty="0">
                <a:solidFill>
                  <a:prstClr val="black"/>
                </a:solidFill>
                <a:latin typeface="Times New Roman"/>
                <a:ea typeface="华文细黑"/>
                <a:cs typeface="Times New Roman"/>
              </a:rPr>
              <a:t>、苯</a:t>
            </a:r>
            <a:r>
              <a:rPr lang="en-US" altLang="zh-CN" sz="2800" kern="100" dirty="0">
                <a:solidFill>
                  <a:prstClr val="black"/>
                </a:solidFill>
                <a:latin typeface="Times New Roman"/>
                <a:ea typeface="华文细黑"/>
                <a:cs typeface="Courier New"/>
              </a:rPr>
              <a:t>(C</a:t>
            </a:r>
            <a:r>
              <a:rPr lang="en-US" altLang="zh-CN" sz="2800" kern="100" baseline="-25000" dirty="0">
                <a:solidFill>
                  <a:prstClr val="black"/>
                </a:solidFill>
                <a:latin typeface="Times New Roman"/>
                <a:ea typeface="华文细黑"/>
                <a:cs typeface="Courier New"/>
              </a:rPr>
              <a:t>6</a:t>
            </a:r>
            <a:r>
              <a:rPr lang="en-US" altLang="zh-CN" sz="2800" kern="100" dirty="0">
                <a:solidFill>
                  <a:prstClr val="black"/>
                </a:solidFill>
                <a:latin typeface="Times New Roman"/>
                <a:ea typeface="华文细黑"/>
                <a:cs typeface="Courier New"/>
              </a:rPr>
              <a:t>H</a:t>
            </a:r>
            <a:r>
              <a:rPr lang="en-US" altLang="zh-CN" sz="2800" kern="100" baseline="-25000" dirty="0">
                <a:solidFill>
                  <a:prstClr val="black"/>
                </a:solidFill>
                <a:latin typeface="Times New Roman"/>
                <a:ea typeface="华文细黑"/>
                <a:cs typeface="Courier New"/>
              </a:rPr>
              <a:t>6</a:t>
            </a:r>
            <a:r>
              <a:rPr lang="en-US" altLang="zh-CN" sz="2800" kern="100" dirty="0">
                <a:solidFill>
                  <a:prstClr val="black"/>
                </a:solidFill>
                <a:latin typeface="Times New Roman"/>
                <a:ea typeface="华文细黑"/>
                <a:cs typeface="Courier New"/>
              </a:rPr>
              <a:t>)</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cs typeface="Courier New"/>
              </a:rPr>
              <a:t>CH</a:t>
            </a:r>
            <a:r>
              <a:rPr lang="en-US" altLang="zh-CN" sz="2800" kern="100" baseline="-25000" dirty="0">
                <a:solidFill>
                  <a:prstClr val="black"/>
                </a:solidFill>
                <a:latin typeface="Times New Roman"/>
                <a:ea typeface="华文细黑"/>
                <a:cs typeface="Courier New"/>
              </a:rPr>
              <a:t>2</a:t>
            </a:r>
            <a:r>
              <a:rPr lang="en-US" altLang="zh-CN" sz="2800" kern="100" spc="-80" dirty="0">
                <a:solidFill>
                  <a:prstClr val="black"/>
                </a:solidFill>
                <a:latin typeface="Times New Roman"/>
                <a:ea typeface="华文细黑"/>
                <a:cs typeface="Courier New"/>
              </a:rPr>
              <a:t>=</a:t>
            </a:r>
            <a:r>
              <a:rPr lang="en-US" altLang="zh-CN" sz="2800" kern="100" dirty="0">
                <a:solidFill>
                  <a:prstClr val="black"/>
                </a:solidFill>
                <a:latin typeface="Times New Roman"/>
                <a:ea typeface="华文细黑"/>
                <a:cs typeface="Courier New"/>
              </a:rPr>
              <a:t>=CH—CH</a:t>
            </a:r>
            <a:r>
              <a:rPr lang="en-US" altLang="zh-CN" sz="2800" kern="100" spc="-80" dirty="0">
                <a:solidFill>
                  <a:prstClr val="black"/>
                </a:solidFill>
                <a:latin typeface="Times New Roman"/>
                <a:ea typeface="华文细黑"/>
                <a:cs typeface="Courier New"/>
              </a:rPr>
              <a:t>=</a:t>
            </a:r>
            <a:r>
              <a:rPr lang="en-US" altLang="zh-CN" sz="2800" kern="100" dirty="0">
                <a:solidFill>
                  <a:prstClr val="black"/>
                </a:solidFill>
                <a:latin typeface="Times New Roman"/>
                <a:ea typeface="华文细黑"/>
                <a:cs typeface="Courier New"/>
              </a:rPr>
              <a:t>=CH</a:t>
            </a:r>
            <a:r>
              <a:rPr lang="en-US" altLang="zh-CN" sz="2800" kern="100" baseline="-25000" dirty="0">
                <a:solidFill>
                  <a:prstClr val="black"/>
                </a:solidFill>
                <a:latin typeface="Times New Roman"/>
                <a:ea typeface="华文细黑"/>
                <a:cs typeface="Courier New"/>
              </a:rPr>
              <a:t>2</a:t>
            </a:r>
            <a:r>
              <a:rPr lang="en-US" altLang="zh-CN" sz="2800" kern="100" dirty="0">
                <a:solidFill>
                  <a:prstClr val="black"/>
                </a:solidFill>
                <a:latin typeface="Times New Roman"/>
                <a:ea typeface="华文细黑"/>
                <a:cs typeface="Courier New"/>
              </a:rPr>
              <a:t>(</a:t>
            </a:r>
            <a:r>
              <a:rPr lang="zh-CN" altLang="zh-CN" sz="2800" kern="100" dirty="0">
                <a:solidFill>
                  <a:prstClr val="black"/>
                </a:solidFill>
                <a:latin typeface="Times New Roman"/>
                <a:ea typeface="华文细黑"/>
                <a:cs typeface="Times New Roman"/>
              </a:rPr>
              <a:t>丁二烯</a:t>
            </a:r>
            <a:r>
              <a:rPr lang="en-US" altLang="zh-CN" sz="2800" kern="100" dirty="0">
                <a:solidFill>
                  <a:prstClr val="black"/>
                </a:solidFill>
                <a:latin typeface="Times New Roman"/>
                <a:ea typeface="华文细黑"/>
                <a:cs typeface="Courier New"/>
              </a:rPr>
              <a:t>)</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cs typeface="Courier New"/>
              </a:rPr>
              <a:t>CH</a:t>
            </a:r>
            <a:r>
              <a:rPr lang="en-US" altLang="zh-CN" sz="2800" kern="100" baseline="-25000" dirty="0">
                <a:solidFill>
                  <a:prstClr val="black"/>
                </a:solidFill>
                <a:latin typeface="Times New Roman"/>
                <a:ea typeface="华文细黑"/>
                <a:cs typeface="Courier New"/>
              </a:rPr>
              <a:t>2</a:t>
            </a:r>
            <a:r>
              <a:rPr lang="en-US" altLang="zh-CN" sz="2800" kern="100" spc="-80" dirty="0">
                <a:solidFill>
                  <a:prstClr val="black"/>
                </a:solidFill>
                <a:latin typeface="Times New Roman"/>
                <a:ea typeface="华文细黑"/>
                <a:cs typeface="Courier New"/>
              </a:rPr>
              <a:t>=</a:t>
            </a:r>
            <a:r>
              <a:rPr lang="en-US" altLang="zh-CN" sz="2800" kern="100" dirty="0">
                <a:solidFill>
                  <a:prstClr val="black"/>
                </a:solidFill>
                <a:latin typeface="Times New Roman"/>
                <a:ea typeface="华文细黑"/>
                <a:cs typeface="Courier New"/>
              </a:rPr>
              <a:t>=CH—C</a:t>
            </a:r>
            <a:r>
              <a:rPr lang="en-US" altLang="zh-CN" sz="2800" kern="100" dirty="0">
                <a:solidFill>
                  <a:prstClr val="black"/>
                </a:solidFill>
                <a:latin typeface="宋体"/>
                <a:ea typeface="华文细黑"/>
                <a:cs typeface="Times New Roman"/>
              </a:rPr>
              <a:t>≡</a:t>
            </a:r>
            <a:r>
              <a:rPr lang="en-US" altLang="zh-CN" sz="2800" kern="100" dirty="0">
                <a:solidFill>
                  <a:prstClr val="black"/>
                </a:solidFill>
                <a:latin typeface="Times New Roman"/>
                <a:ea typeface="华文细黑"/>
                <a:cs typeface="Courier New"/>
              </a:rPr>
              <a:t>CH(</a:t>
            </a:r>
            <a:r>
              <a:rPr lang="zh-CN" altLang="zh-CN" sz="2800" kern="100" dirty="0">
                <a:solidFill>
                  <a:prstClr val="black"/>
                </a:solidFill>
                <a:latin typeface="Times New Roman"/>
                <a:ea typeface="华文细黑"/>
                <a:cs typeface="Times New Roman"/>
              </a:rPr>
              <a:t>乙烯基乙炔</a:t>
            </a:r>
            <a:r>
              <a:rPr lang="en-US" altLang="zh-CN" sz="2800" kern="100" dirty="0">
                <a:solidFill>
                  <a:prstClr val="black"/>
                </a:solidFill>
                <a:latin typeface="Times New Roman"/>
                <a:ea typeface="华文细黑"/>
                <a:cs typeface="Courier New"/>
              </a:rPr>
              <a:t>)</a:t>
            </a:r>
            <a:r>
              <a:rPr lang="zh-CN" altLang="zh-CN" sz="2800" kern="100" dirty="0">
                <a:solidFill>
                  <a:prstClr val="black"/>
                </a:solidFill>
                <a:latin typeface="Times New Roman"/>
                <a:ea typeface="华文细黑"/>
                <a:cs typeface="Times New Roman"/>
              </a:rPr>
              <a:t>等都是平面形分子；</a:t>
            </a:r>
            <a:r>
              <a:rPr lang="en-US" altLang="zh-CN" sz="2800" kern="100" dirty="0">
                <a:solidFill>
                  <a:prstClr val="black"/>
                </a:solidFill>
                <a:latin typeface="Times New Roman"/>
                <a:ea typeface="华文细黑"/>
                <a:cs typeface="Courier New"/>
              </a:rPr>
              <a:t>C</a:t>
            </a:r>
            <a:r>
              <a:rPr lang="en-US" altLang="zh-CN" sz="2800" kern="100" baseline="-25000" dirty="0">
                <a:solidFill>
                  <a:prstClr val="black"/>
                </a:solidFill>
                <a:latin typeface="Times New Roman"/>
                <a:ea typeface="华文细黑"/>
                <a:cs typeface="Courier New"/>
              </a:rPr>
              <a:t>2</a:t>
            </a:r>
            <a:r>
              <a:rPr lang="en-US" altLang="zh-CN" sz="2800" kern="100" dirty="0">
                <a:solidFill>
                  <a:prstClr val="black"/>
                </a:solidFill>
                <a:latin typeface="Times New Roman"/>
                <a:ea typeface="华文细黑"/>
                <a:cs typeface="Courier New"/>
              </a:rPr>
              <a:t>H</a:t>
            </a:r>
            <a:r>
              <a:rPr lang="en-US" altLang="zh-CN" sz="2800" kern="100" baseline="-25000" dirty="0">
                <a:solidFill>
                  <a:prstClr val="black"/>
                </a:solidFill>
                <a:latin typeface="Times New Roman"/>
                <a:ea typeface="华文细黑"/>
                <a:cs typeface="Courier New"/>
              </a:rPr>
              <a:t>2</a:t>
            </a:r>
            <a:r>
              <a:rPr lang="zh-CN" altLang="zh-CN" sz="2800" kern="100" dirty="0">
                <a:solidFill>
                  <a:prstClr val="black"/>
                </a:solidFill>
                <a:latin typeface="Times New Roman"/>
                <a:ea typeface="华文细黑"/>
                <a:cs typeface="Times New Roman"/>
              </a:rPr>
              <a:t>为直线形分子。</a:t>
            </a:r>
            <a:endParaRPr lang="zh-CN" altLang="zh-CN" sz="1050" kern="100" dirty="0">
              <a:solidFill>
                <a:prstClr val="black"/>
              </a:solidFill>
              <a:latin typeface="宋体"/>
              <a:cs typeface="Courier New"/>
            </a:endParaRPr>
          </a:p>
        </p:txBody>
      </p:sp>
    </p:spTree>
    <p:extLst>
      <p:ext uri="{BB962C8B-B14F-4D97-AF65-F5344CB8AC3E}">
        <p14:creationId xmlns:p14="http://schemas.microsoft.com/office/powerpoint/2010/main" xmlns="" val="213128905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98257" y="1197546"/>
            <a:ext cx="11385581" cy="262659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硫化氢</a:t>
            </a:r>
            <a:r>
              <a:rPr lang="en-US" altLang="zh-CN" sz="2800" kern="100" dirty="0">
                <a:latin typeface="Times New Roman"/>
                <a:ea typeface="华文细黑"/>
                <a:cs typeface="Courier New"/>
              </a:rPr>
              <a:t>(H</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S)</a:t>
            </a:r>
            <a:r>
              <a:rPr lang="zh-CN" altLang="zh-CN" sz="2800" kern="100" dirty="0">
                <a:latin typeface="Times New Roman"/>
                <a:ea typeface="华文细黑"/>
                <a:cs typeface="Times New Roman"/>
              </a:rPr>
              <a:t>分子中，两个</a:t>
            </a:r>
            <a:r>
              <a:rPr lang="en-US" altLang="zh-CN" sz="2800" kern="100" dirty="0">
                <a:latin typeface="Times New Roman"/>
                <a:ea typeface="华文细黑"/>
                <a:cs typeface="Courier New"/>
              </a:rPr>
              <a:t>H—S</a:t>
            </a:r>
            <a:r>
              <a:rPr lang="zh-CN" altLang="zh-CN" sz="2800" kern="100" dirty="0">
                <a:latin typeface="Times New Roman"/>
                <a:ea typeface="华文细黑"/>
                <a:cs typeface="Times New Roman"/>
              </a:rPr>
              <a:t>键夹角都接近</a:t>
            </a:r>
            <a:r>
              <a:rPr lang="en-US" altLang="zh-CN" sz="2800" kern="100" dirty="0">
                <a:latin typeface="Times New Roman"/>
                <a:ea typeface="华文细黑"/>
                <a:cs typeface="Courier New"/>
              </a:rPr>
              <a:t>90°</a:t>
            </a:r>
            <a:r>
              <a:rPr lang="zh-CN" altLang="zh-CN" sz="2800" kern="100" dirty="0">
                <a:latin typeface="Times New Roman"/>
                <a:ea typeface="华文细黑"/>
                <a:cs typeface="Times New Roman"/>
              </a:rPr>
              <a:t>，说明</a:t>
            </a:r>
            <a:r>
              <a:rPr lang="en-US" altLang="zh-CN" sz="2800" kern="100" dirty="0">
                <a:latin typeface="Times New Roman"/>
                <a:ea typeface="华文细黑"/>
                <a:cs typeface="Courier New"/>
              </a:rPr>
              <a:t>H</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S</a:t>
            </a:r>
            <a:r>
              <a:rPr lang="zh-CN" altLang="zh-CN" sz="2800" kern="100" dirty="0">
                <a:latin typeface="Times New Roman"/>
                <a:ea typeface="华文细黑"/>
                <a:cs typeface="Times New Roman"/>
              </a:rPr>
              <a:t>分子的立体构型为</a:t>
            </a:r>
            <a:r>
              <a:rPr lang="en-US" altLang="zh-CN" sz="2800" kern="100" dirty="0" smtClean="0">
                <a:latin typeface="Times New Roman"/>
                <a:ea typeface="华文细黑"/>
                <a:cs typeface="Courier New"/>
              </a:rPr>
              <a:t>____</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二氧化碳</a:t>
            </a:r>
            <a:r>
              <a:rPr lang="en-US" altLang="zh-CN" sz="2800" kern="100" dirty="0">
                <a:latin typeface="Times New Roman"/>
                <a:ea typeface="华文细黑"/>
                <a:cs typeface="Courier New"/>
              </a:rPr>
              <a:t>(CO</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分子中，两个</a:t>
            </a:r>
            <a:r>
              <a:rPr lang="en-US" altLang="zh-CN" sz="2800" kern="100" dirty="0" smtClean="0">
                <a:latin typeface="Times New Roman"/>
                <a:ea typeface="华文细黑"/>
                <a:cs typeface="Courier New"/>
              </a:rPr>
              <a:t>C</a:t>
            </a:r>
            <a:r>
              <a:rPr lang="en-US" altLang="zh-CN" sz="2800" kern="100" spc="-80" dirty="0" smtClean="0">
                <a:latin typeface="Times New Roman"/>
                <a:ea typeface="华文细黑"/>
                <a:cs typeface="Courier New"/>
              </a:rPr>
              <a:t>=</a:t>
            </a: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O</a:t>
            </a:r>
            <a:r>
              <a:rPr lang="zh-CN" altLang="zh-CN" sz="2800" kern="100" dirty="0">
                <a:latin typeface="Times New Roman"/>
                <a:ea typeface="华文细黑"/>
                <a:cs typeface="Times New Roman"/>
              </a:rPr>
              <a:t>键夹角是</a:t>
            </a:r>
            <a:r>
              <a:rPr lang="en-US" altLang="zh-CN" sz="2800" kern="100" dirty="0">
                <a:latin typeface="Times New Roman"/>
                <a:ea typeface="华文细黑"/>
                <a:cs typeface="Courier New"/>
              </a:rPr>
              <a:t>180°</a:t>
            </a:r>
            <a:r>
              <a:rPr lang="zh-CN" altLang="zh-CN" sz="2800" kern="100" dirty="0">
                <a:latin typeface="Times New Roman"/>
                <a:ea typeface="华文细黑"/>
                <a:cs typeface="Times New Roman"/>
              </a:rPr>
              <a:t>，说明</a:t>
            </a:r>
            <a:r>
              <a:rPr lang="en-US" altLang="zh-CN" sz="2800" kern="100" dirty="0">
                <a:latin typeface="Times New Roman"/>
                <a:ea typeface="华文细黑"/>
                <a:cs typeface="Courier New"/>
              </a:rPr>
              <a:t>CO</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分子的立体构型为</a:t>
            </a:r>
            <a:r>
              <a:rPr lang="en-US" altLang="zh-CN" sz="2800" kern="100" dirty="0" smtClean="0">
                <a:latin typeface="Times New Roman"/>
                <a:ea typeface="华文细黑"/>
                <a:cs typeface="Courier New"/>
              </a:rPr>
              <a:t>_______</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四氯化碳</a:t>
            </a:r>
            <a:r>
              <a:rPr lang="en-US" altLang="zh-CN" sz="2800" kern="100" dirty="0">
                <a:latin typeface="Times New Roman"/>
                <a:ea typeface="华文细黑"/>
                <a:cs typeface="Courier New"/>
              </a:rPr>
              <a:t>(CCl</a:t>
            </a:r>
            <a:r>
              <a:rPr lang="en-US" altLang="zh-CN" sz="2800" kern="100" baseline="-25000" dirty="0">
                <a:latin typeface="Times New Roman"/>
                <a:ea typeface="华文细黑"/>
                <a:cs typeface="Courier New"/>
              </a:rPr>
              <a:t>4</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分子中，任意两个</a:t>
            </a:r>
            <a:r>
              <a:rPr lang="en-US" altLang="zh-CN" sz="2800" kern="100" dirty="0">
                <a:latin typeface="Times New Roman"/>
                <a:ea typeface="华文细黑"/>
                <a:cs typeface="Courier New"/>
              </a:rPr>
              <a:t>C—</a:t>
            </a:r>
            <a:r>
              <a:rPr lang="en-US" altLang="zh-CN" sz="2800" kern="100" dirty="0" err="1">
                <a:latin typeface="Times New Roman"/>
                <a:ea typeface="华文细黑"/>
                <a:cs typeface="Courier New"/>
              </a:rPr>
              <a:t>Cl</a:t>
            </a:r>
            <a:r>
              <a:rPr lang="zh-CN" altLang="zh-CN" sz="2800" kern="100" dirty="0">
                <a:latin typeface="Times New Roman"/>
                <a:ea typeface="华文细黑"/>
                <a:cs typeface="Times New Roman"/>
              </a:rPr>
              <a:t>键的夹角都是</a:t>
            </a:r>
            <a:r>
              <a:rPr lang="en-US" altLang="zh-CN" sz="2800" kern="100" dirty="0">
                <a:latin typeface="Times New Roman"/>
                <a:ea typeface="华文细黑"/>
                <a:cs typeface="Courier New"/>
              </a:rPr>
              <a:t>109°28</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，说明</a:t>
            </a:r>
            <a:r>
              <a:rPr lang="en-US" altLang="zh-CN" sz="2800" kern="100" dirty="0">
                <a:latin typeface="Times New Roman"/>
                <a:ea typeface="华文细黑"/>
                <a:cs typeface="Courier New"/>
              </a:rPr>
              <a:t>CCl</a:t>
            </a:r>
            <a:r>
              <a:rPr lang="en-US" altLang="zh-CN" sz="2800" kern="100" baseline="-25000" dirty="0">
                <a:latin typeface="Times New Roman"/>
                <a:ea typeface="华文细黑"/>
                <a:cs typeface="Courier New"/>
              </a:rPr>
              <a:t>4</a:t>
            </a:r>
            <a:r>
              <a:rPr lang="zh-CN" altLang="zh-CN" sz="2800" kern="100" dirty="0">
                <a:latin typeface="Times New Roman"/>
                <a:ea typeface="华文细黑"/>
                <a:cs typeface="Times New Roman"/>
              </a:rPr>
              <a:t>分子的立体构型为</a:t>
            </a:r>
            <a:r>
              <a:rPr lang="en-US" altLang="zh-CN" sz="2800" kern="100" dirty="0" smtClean="0">
                <a:latin typeface="Times New Roman"/>
                <a:ea typeface="华文细黑"/>
                <a:cs typeface="Courier New"/>
              </a:rPr>
              <a:t>__________</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grpSp>
        <p:nvGrpSpPr>
          <p:cNvPr id="9" name="组合 8"/>
          <p:cNvGrpSpPr/>
          <p:nvPr/>
        </p:nvGrpSpPr>
        <p:grpSpPr>
          <a:xfrm>
            <a:off x="164" y="405458"/>
            <a:ext cx="2333534" cy="693307"/>
            <a:chOff x="164" y="341996"/>
            <a:chExt cx="2333534" cy="693307"/>
          </a:xfrm>
        </p:grpSpPr>
        <p:sp>
          <p:nvSpPr>
            <p:cNvPr id="10" name="五边形 9"/>
            <p:cNvSpPr/>
            <p:nvPr/>
          </p:nvSpPr>
          <p:spPr>
            <a:xfrm>
              <a:off x="164" y="505747"/>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6" name="燕尾形 15"/>
            <p:cNvSpPr/>
            <p:nvPr/>
          </p:nvSpPr>
          <p:spPr>
            <a:xfrm>
              <a:off x="262558" y="501558"/>
              <a:ext cx="2037820" cy="495548"/>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8" name="矩形 17"/>
            <p:cNvSpPr/>
            <p:nvPr/>
          </p:nvSpPr>
          <p:spPr>
            <a:xfrm>
              <a:off x="245466" y="341996"/>
              <a:ext cx="2088232" cy="693307"/>
            </a:xfrm>
            <a:prstGeom prst="rect">
              <a:avLst/>
            </a:prstGeom>
          </p:spPr>
          <p:txBody>
            <a:bodyPr wrap="square" lIns="121898" tIns="60948" rIns="121898" bIns="60948">
              <a:spAutoFit/>
            </a:bodyPr>
            <a:lstStyle/>
            <a:p>
              <a:pPr algn="ctr">
                <a:lnSpc>
                  <a:spcPct val="150000"/>
                </a:lnSpc>
                <a:tabLst>
                  <a:tab pos="1890395" algn="l"/>
                </a:tabLst>
                <a:defRPr/>
              </a:pPr>
              <a:r>
                <a:rPr lang="zh-CN" altLang="en-US" sz="2800" b="1" kern="100" dirty="0">
                  <a:solidFill>
                    <a:schemeClr val="bg1"/>
                  </a:solidFill>
                  <a:latin typeface="宋体"/>
                  <a:cs typeface="Courier New"/>
                </a:rPr>
                <a:t>活学活用</a:t>
              </a:r>
            </a:p>
          </p:txBody>
        </p:sp>
      </p:grpSp>
      <p:sp>
        <p:nvSpPr>
          <p:cNvPr id="14" name="TextBox 1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15" name="TextBox 14"/>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2" name="矩形 1"/>
          <p:cNvSpPr/>
          <p:nvPr/>
        </p:nvSpPr>
        <p:spPr>
          <a:xfrm>
            <a:off x="1918742" y="1961059"/>
            <a:ext cx="803425" cy="523220"/>
          </a:xfrm>
          <a:prstGeom prst="rect">
            <a:avLst/>
          </a:prstGeom>
        </p:spPr>
        <p:txBody>
          <a:bodyPr wrap="none">
            <a:spAutoFit/>
          </a:bodyPr>
          <a:lstStyle/>
          <a:p>
            <a:r>
              <a:rPr lang="en-US" altLang="zh-CN" sz="2800" kern="100" dirty="0">
                <a:solidFill>
                  <a:srgbClr val="C00000"/>
                </a:solidFill>
                <a:latin typeface="Times New Roman"/>
                <a:ea typeface="华文细黑"/>
                <a:cs typeface="Times New Roman"/>
              </a:rPr>
              <a:t>V</a:t>
            </a:r>
            <a:r>
              <a:rPr lang="zh-CN" altLang="zh-CN" sz="2800" kern="100" dirty="0">
                <a:solidFill>
                  <a:srgbClr val="C00000"/>
                </a:solidFill>
                <a:latin typeface="Times New Roman"/>
                <a:ea typeface="华文细黑"/>
                <a:cs typeface="Times New Roman"/>
              </a:rPr>
              <a:t>形</a:t>
            </a:r>
            <a:endParaRPr lang="zh-CN" altLang="en-US" sz="2800" kern="100" dirty="0">
              <a:solidFill>
                <a:srgbClr val="C00000"/>
              </a:solidFill>
              <a:latin typeface="Times New Roman"/>
              <a:ea typeface="华文细黑"/>
              <a:cs typeface="Times New Roman"/>
            </a:endParaRPr>
          </a:p>
        </p:txBody>
      </p:sp>
      <p:sp>
        <p:nvSpPr>
          <p:cNvPr id="3" name="矩形 2"/>
          <p:cNvSpPr/>
          <p:nvPr/>
        </p:nvSpPr>
        <p:spPr>
          <a:xfrm>
            <a:off x="4583038" y="2599492"/>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直线形</a:t>
            </a:r>
            <a:endParaRPr lang="zh-CN" altLang="en-US" sz="2800" kern="100" dirty="0">
              <a:solidFill>
                <a:srgbClr val="C00000"/>
              </a:solidFill>
              <a:latin typeface="Times New Roman"/>
              <a:ea typeface="华文细黑"/>
              <a:cs typeface="Times New Roman"/>
            </a:endParaRPr>
          </a:p>
        </p:txBody>
      </p:sp>
      <p:sp>
        <p:nvSpPr>
          <p:cNvPr id="4" name="矩形 3"/>
          <p:cNvSpPr/>
          <p:nvPr/>
        </p:nvSpPr>
        <p:spPr>
          <a:xfrm>
            <a:off x="9792027" y="3232820"/>
            <a:ext cx="198002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正四面体形</a:t>
            </a:r>
            <a:endParaRPr lang="zh-CN" altLang="en-US" sz="2800" kern="100" dirty="0">
              <a:solidFill>
                <a:srgbClr val="C00000"/>
              </a:solidFill>
              <a:latin typeface="Times New Roman"/>
              <a:ea typeface="华文细黑"/>
              <a:cs typeface="Times New Roman"/>
            </a:endParaRPr>
          </a:p>
        </p:txBody>
      </p:sp>
      <p:sp>
        <p:nvSpPr>
          <p:cNvPr id="19" name="矩形 18"/>
          <p:cNvSpPr/>
          <p:nvPr/>
        </p:nvSpPr>
        <p:spPr>
          <a:xfrm>
            <a:off x="398257" y="3789834"/>
            <a:ext cx="11385581"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用键角可直接判断分子的立体构型。三原子分子键角为</a:t>
            </a:r>
            <a:r>
              <a:rPr lang="en-US" altLang="zh-CN" sz="2800" kern="100" dirty="0">
                <a:latin typeface="Times New Roman"/>
                <a:ea typeface="华文细黑"/>
                <a:cs typeface="Courier New"/>
              </a:rPr>
              <a:t>180°</a:t>
            </a:r>
            <a:r>
              <a:rPr lang="zh-CN" altLang="zh-CN" sz="2800" kern="100" dirty="0">
                <a:latin typeface="Times New Roman"/>
                <a:ea typeface="华文细黑"/>
                <a:cs typeface="Times New Roman"/>
              </a:rPr>
              <a:t>时为直线形，小于</a:t>
            </a:r>
            <a:r>
              <a:rPr lang="en-US" altLang="zh-CN" sz="2800" kern="100" dirty="0">
                <a:latin typeface="Times New Roman"/>
                <a:ea typeface="华文细黑"/>
                <a:cs typeface="Courier New"/>
              </a:rPr>
              <a:t>180°</a:t>
            </a:r>
            <a:r>
              <a:rPr lang="zh-CN" altLang="zh-CN" sz="2800" kern="100" dirty="0">
                <a:latin typeface="Times New Roman"/>
                <a:ea typeface="华文细黑"/>
                <a:cs typeface="Times New Roman"/>
              </a:rPr>
              <a:t>时为</a:t>
            </a:r>
            <a:r>
              <a:rPr lang="en-US" altLang="zh-CN" sz="2800" kern="100" dirty="0">
                <a:latin typeface="Times New Roman"/>
                <a:ea typeface="华文细黑"/>
                <a:cs typeface="Courier New"/>
              </a:rPr>
              <a:t>V</a:t>
            </a:r>
            <a:r>
              <a:rPr lang="zh-CN" altLang="zh-CN" sz="2800" kern="100" dirty="0">
                <a:latin typeface="Times New Roman"/>
                <a:ea typeface="华文细黑"/>
                <a:cs typeface="Times New Roman"/>
              </a:rPr>
              <a:t>形。</a:t>
            </a:r>
            <a:r>
              <a:rPr lang="en-US" altLang="zh-CN" sz="2800" kern="100" dirty="0">
                <a:latin typeface="Times New Roman"/>
                <a:ea typeface="华文细黑"/>
                <a:cs typeface="Courier New"/>
              </a:rPr>
              <a:t>S</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O</a:t>
            </a:r>
            <a:r>
              <a:rPr lang="zh-CN" altLang="zh-CN" sz="2800" kern="100" dirty="0">
                <a:latin typeface="Times New Roman"/>
                <a:ea typeface="华文细黑"/>
                <a:cs typeface="Times New Roman"/>
              </a:rPr>
              <a:t>同主族，因此</a:t>
            </a:r>
            <a:r>
              <a:rPr lang="en-US" altLang="zh-CN" sz="2800" kern="100" dirty="0">
                <a:latin typeface="Times New Roman"/>
                <a:ea typeface="华文细黑"/>
                <a:cs typeface="Courier New"/>
              </a:rPr>
              <a:t>H</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S</a:t>
            </a:r>
            <a:r>
              <a:rPr lang="zh-CN" altLang="zh-CN" sz="2800" kern="100" dirty="0">
                <a:latin typeface="Times New Roman"/>
                <a:ea typeface="华文细黑"/>
                <a:cs typeface="Times New Roman"/>
              </a:rPr>
              <a:t>和</a:t>
            </a:r>
            <a:r>
              <a:rPr lang="en-US" altLang="zh-CN" sz="2800" kern="100" dirty="0">
                <a:latin typeface="Times New Roman"/>
                <a:ea typeface="华文细黑"/>
                <a:cs typeface="Courier New"/>
              </a:rPr>
              <a:t>H</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O</a:t>
            </a:r>
            <a:r>
              <a:rPr lang="zh-CN" altLang="zh-CN" sz="2800" kern="100" dirty="0">
                <a:latin typeface="Times New Roman"/>
                <a:ea typeface="华文细黑"/>
                <a:cs typeface="Times New Roman"/>
              </a:rPr>
              <a:t>分子的立体构型相似，为</a:t>
            </a:r>
            <a:r>
              <a:rPr lang="en-US" altLang="zh-CN" sz="2800" kern="100" dirty="0">
                <a:latin typeface="Times New Roman"/>
                <a:ea typeface="华文细黑"/>
                <a:cs typeface="Courier New"/>
              </a:rPr>
              <a:t>V</a:t>
            </a:r>
            <a:r>
              <a:rPr lang="zh-CN" altLang="zh-CN" sz="2800" kern="100" dirty="0">
                <a:latin typeface="Times New Roman"/>
                <a:ea typeface="华文细黑"/>
                <a:cs typeface="Times New Roman"/>
              </a:rPr>
              <a:t>形。由甲烷分子的立体构型可判断</a:t>
            </a:r>
            <a:r>
              <a:rPr lang="en-US" altLang="zh-CN" sz="2800" kern="100" dirty="0">
                <a:latin typeface="Times New Roman"/>
                <a:ea typeface="华文细黑"/>
                <a:cs typeface="Courier New"/>
              </a:rPr>
              <a:t>CCl</a:t>
            </a:r>
            <a:r>
              <a:rPr lang="en-US" altLang="zh-CN" sz="2800" kern="100" baseline="-25000" dirty="0">
                <a:latin typeface="Times New Roman"/>
                <a:ea typeface="华文细黑"/>
                <a:cs typeface="Courier New"/>
              </a:rPr>
              <a:t>4</a:t>
            </a:r>
            <a:r>
              <a:rPr lang="zh-CN" altLang="zh-CN" sz="2800" kern="100" dirty="0">
                <a:latin typeface="Times New Roman"/>
                <a:ea typeface="华文细黑"/>
                <a:cs typeface="Times New Roman"/>
              </a:rPr>
              <a:t>的分子构型。</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393150853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linds(horizont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19"/>
                                        </p:tgtEl>
                                      </p:cBhvr>
                                    </p:animEffect>
                                    <p:set>
                                      <p:cBhvr>
                                        <p:cTn id="12"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13" restart="whenNotActive" fill="hold" evtFilter="cancelBubble" nodeType="interactiveSeq">
                <p:stCondLst>
                  <p:cond evt="onClick" delay="0">
                    <p:tgtEl>
                      <p:spTgt spid="14"/>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linds(horizontal)">
                                      <p:cBhvr>
                                        <p:cTn id="18" dur="500"/>
                                        <p:tgtEl>
                                          <p:spTgt spid="2"/>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linds(horizontal)">
                                      <p:cBhvr>
                                        <p:cTn id="21" dur="500"/>
                                        <p:tgtEl>
                                          <p:spTgt spid="3"/>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linds(horizontal)">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1" nodeType="clickEffect">
                                  <p:stCondLst>
                                    <p:cond delay="0"/>
                                  </p:stCondLst>
                                  <p:childTnLst>
                                    <p:animEffect transition="out" filter="fade">
                                      <p:cBhvr>
                                        <p:cTn id="28" dur="500"/>
                                        <p:tgtEl>
                                          <p:spTgt spid="2"/>
                                        </p:tgtEl>
                                      </p:cBhvr>
                                    </p:animEffect>
                                    <p:set>
                                      <p:cBhvr>
                                        <p:cTn id="29" dur="1" fill="hold">
                                          <p:stCondLst>
                                            <p:cond delay="499"/>
                                          </p:stCondLst>
                                        </p:cTn>
                                        <p:tgtEl>
                                          <p:spTgt spid="2"/>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3"/>
                                        </p:tgtEl>
                                      </p:cBhvr>
                                    </p:animEffect>
                                    <p:set>
                                      <p:cBhvr>
                                        <p:cTn id="32" dur="1" fill="hold">
                                          <p:stCondLst>
                                            <p:cond delay="499"/>
                                          </p:stCondLst>
                                        </p:cTn>
                                        <p:tgtEl>
                                          <p:spTgt spid="3"/>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4"/>
                                        </p:tgtEl>
                                      </p:cBhvr>
                                    </p:animEffect>
                                    <p:set>
                                      <p:cBhvr>
                                        <p:cTn id="35"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2" grpId="0"/>
      <p:bldP spid="2" grpId="1"/>
      <p:bldP spid="3" grpId="0"/>
      <p:bldP spid="3" grpId="1"/>
      <p:bldP spid="4" grpId="0"/>
      <p:bldP spid="4" grpId="1"/>
      <p:bldP spid="19" grpId="0"/>
      <p:bldP spid="19"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06574" y="549474"/>
            <a:ext cx="11161240"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下列各组分子中所有原子都可能处于同一平面的是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A.CH</a:t>
            </a:r>
            <a:r>
              <a:rPr lang="en-US" altLang="zh-CN" sz="2800" kern="100" baseline="-250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CS</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BF</a:t>
            </a:r>
            <a:r>
              <a:rPr lang="en-US" altLang="zh-CN" sz="2800" kern="100" baseline="-25000" dirty="0">
                <a:latin typeface="Times New Roman"/>
                <a:ea typeface="华文细黑"/>
                <a:cs typeface="Courier New"/>
              </a:rPr>
              <a:t>3</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B.CO</a:t>
            </a:r>
            <a:r>
              <a:rPr lang="en-US" altLang="zh-CN" sz="2800" kern="100" baseline="-25000" dirty="0" smtClean="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H</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O</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NH</a:t>
            </a:r>
            <a:r>
              <a:rPr lang="en-US" altLang="zh-CN" sz="2800" kern="100" baseline="-25000" dirty="0">
                <a:latin typeface="Times New Roman"/>
                <a:ea typeface="华文细黑"/>
                <a:cs typeface="Courier New"/>
              </a:rPr>
              <a:t>3</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C.C</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H</a:t>
            </a:r>
            <a:r>
              <a:rPr lang="en-US" altLang="zh-CN" sz="2800" kern="100" baseline="-250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C</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H</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C</a:t>
            </a:r>
            <a:r>
              <a:rPr lang="en-US" altLang="zh-CN" sz="2800" kern="100" baseline="-25000" dirty="0">
                <a:latin typeface="Times New Roman"/>
                <a:ea typeface="华文细黑"/>
                <a:cs typeface="Courier New"/>
              </a:rPr>
              <a:t>6</a:t>
            </a:r>
            <a:r>
              <a:rPr lang="en-US" altLang="zh-CN" sz="2800" kern="100" dirty="0">
                <a:latin typeface="Times New Roman"/>
                <a:ea typeface="华文细黑"/>
                <a:cs typeface="Courier New"/>
              </a:rPr>
              <a:t>H</a:t>
            </a:r>
            <a:r>
              <a:rPr lang="en-US" altLang="zh-CN" sz="2800" kern="100" baseline="-25000" dirty="0">
                <a:latin typeface="Times New Roman"/>
                <a:ea typeface="华文细黑"/>
                <a:cs typeface="Courier New"/>
              </a:rPr>
              <a:t>6</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D.CCl</a:t>
            </a:r>
            <a:r>
              <a:rPr lang="en-US" altLang="zh-CN" sz="2800" kern="100" baseline="-25000" dirty="0" smtClean="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BeCl</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PH</a:t>
            </a:r>
            <a:r>
              <a:rPr lang="en-US" altLang="zh-CN" sz="2800" kern="100" baseline="-25000" dirty="0">
                <a:latin typeface="Times New Roman"/>
                <a:ea typeface="华文细黑"/>
                <a:cs typeface="Courier New"/>
              </a:rPr>
              <a:t>3</a:t>
            </a:r>
            <a:endParaRPr lang="zh-CN" altLang="zh-CN" sz="1050" kern="100" dirty="0">
              <a:effectLst/>
              <a:latin typeface="宋体"/>
              <a:cs typeface="Courier New"/>
            </a:endParaRPr>
          </a:p>
        </p:txBody>
      </p:sp>
      <p:sp>
        <p:nvSpPr>
          <p:cNvPr id="11" name="TextBox 10"/>
          <p:cNvSpPr txBox="1"/>
          <p:nvPr/>
        </p:nvSpPr>
        <p:spPr>
          <a:xfrm>
            <a:off x="319770" y="1773610"/>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8" name="TextBox 7"/>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12" name="TextBox 11"/>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9" name="矩形 8"/>
          <p:cNvSpPr/>
          <p:nvPr/>
        </p:nvSpPr>
        <p:spPr>
          <a:xfrm>
            <a:off x="406574" y="2603402"/>
            <a:ext cx="11161240" cy="26265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题中的</a:t>
            </a:r>
            <a:r>
              <a:rPr lang="en-US" altLang="zh-CN" sz="2800" kern="100" dirty="0">
                <a:latin typeface="Times New Roman"/>
                <a:ea typeface="华文细黑"/>
                <a:cs typeface="Courier New"/>
              </a:rPr>
              <a:t>CH</a:t>
            </a:r>
            <a:r>
              <a:rPr lang="en-US" altLang="zh-CN" sz="2800" kern="100" baseline="-25000" dirty="0">
                <a:latin typeface="Times New Roman"/>
                <a:ea typeface="华文细黑"/>
                <a:cs typeface="Courier New"/>
              </a:rPr>
              <a:t>4</a:t>
            </a:r>
            <a:r>
              <a:rPr lang="zh-CN" altLang="zh-CN" sz="2800" kern="100" dirty="0">
                <a:latin typeface="Times New Roman"/>
                <a:ea typeface="华文细黑"/>
                <a:cs typeface="Times New Roman"/>
              </a:rPr>
              <a:t>和</a:t>
            </a:r>
            <a:r>
              <a:rPr lang="en-US" altLang="zh-CN" sz="2800" kern="100" dirty="0">
                <a:latin typeface="Times New Roman"/>
                <a:ea typeface="华文细黑"/>
                <a:cs typeface="Courier New"/>
              </a:rPr>
              <a:t>CCl</a:t>
            </a:r>
            <a:r>
              <a:rPr lang="en-US" altLang="zh-CN" sz="2800" kern="100" baseline="-25000" dirty="0">
                <a:latin typeface="Times New Roman"/>
                <a:ea typeface="华文细黑"/>
                <a:cs typeface="Courier New"/>
              </a:rPr>
              <a:t>4</a:t>
            </a:r>
            <a:r>
              <a:rPr lang="zh-CN" altLang="zh-CN" sz="2800" kern="100" dirty="0">
                <a:latin typeface="Times New Roman"/>
                <a:ea typeface="华文细黑"/>
                <a:cs typeface="Times New Roman"/>
              </a:rPr>
              <a:t>为正四面体形分子，</a:t>
            </a:r>
            <a:r>
              <a:rPr lang="en-US" altLang="zh-CN" sz="2800" kern="100" dirty="0">
                <a:latin typeface="Times New Roman"/>
                <a:ea typeface="华文细黑"/>
                <a:cs typeface="Courier New"/>
              </a:rPr>
              <a:t>NH</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和</a:t>
            </a:r>
            <a:r>
              <a:rPr lang="en-US" altLang="zh-CN" sz="2800" kern="100" dirty="0">
                <a:latin typeface="Times New Roman"/>
                <a:ea typeface="华文细黑"/>
                <a:cs typeface="Courier New"/>
              </a:rPr>
              <a:t>PH</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为三角锥形分子，这几种分子的所有原子不可能都在同一平面上。</a:t>
            </a:r>
            <a:r>
              <a:rPr lang="en-US" altLang="zh-CN" sz="2800" kern="100" dirty="0">
                <a:latin typeface="Times New Roman"/>
                <a:ea typeface="华文细黑"/>
                <a:cs typeface="Courier New"/>
              </a:rPr>
              <a:t>CS</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CO</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C</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H</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和</a:t>
            </a:r>
            <a:r>
              <a:rPr lang="en-US" altLang="zh-CN" sz="2800" kern="100" dirty="0">
                <a:latin typeface="Times New Roman"/>
                <a:ea typeface="华文细黑"/>
                <a:cs typeface="Courier New"/>
              </a:rPr>
              <a:t>BeCl</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为直线形分子，</a:t>
            </a:r>
            <a:r>
              <a:rPr lang="en-US" altLang="zh-CN" sz="2800" kern="100" dirty="0">
                <a:latin typeface="Times New Roman"/>
                <a:ea typeface="华文细黑"/>
                <a:cs typeface="Courier New"/>
              </a:rPr>
              <a:t>C</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H</a:t>
            </a:r>
            <a:r>
              <a:rPr lang="en-US" altLang="zh-CN" sz="2800" kern="100" baseline="-25000" dirty="0">
                <a:latin typeface="Times New Roman"/>
                <a:ea typeface="华文细黑"/>
                <a:cs typeface="Courier New"/>
              </a:rPr>
              <a:t>4</a:t>
            </a:r>
            <a:r>
              <a:rPr lang="zh-CN" altLang="zh-CN" sz="2800" kern="100" dirty="0">
                <a:latin typeface="Times New Roman"/>
                <a:ea typeface="华文细黑"/>
                <a:cs typeface="Times New Roman"/>
              </a:rPr>
              <a:t>为平面形分子，</a:t>
            </a:r>
            <a:r>
              <a:rPr lang="en-US" altLang="zh-CN" sz="2800" kern="100" dirty="0">
                <a:latin typeface="Times New Roman"/>
                <a:ea typeface="华文细黑"/>
                <a:cs typeface="Courier New"/>
              </a:rPr>
              <a:t>C</a:t>
            </a:r>
            <a:r>
              <a:rPr lang="en-US" altLang="zh-CN" sz="2800" kern="100" baseline="-25000" dirty="0">
                <a:latin typeface="Times New Roman"/>
                <a:ea typeface="华文细黑"/>
                <a:cs typeface="Courier New"/>
              </a:rPr>
              <a:t>6</a:t>
            </a:r>
            <a:r>
              <a:rPr lang="en-US" altLang="zh-CN" sz="2800" kern="100" dirty="0">
                <a:latin typeface="Times New Roman"/>
                <a:ea typeface="华文细黑"/>
                <a:cs typeface="Courier New"/>
              </a:rPr>
              <a:t>H</a:t>
            </a:r>
            <a:r>
              <a:rPr lang="en-US" altLang="zh-CN" sz="2800" kern="100" baseline="-25000" dirty="0">
                <a:latin typeface="Times New Roman"/>
                <a:ea typeface="华文细黑"/>
                <a:cs typeface="Courier New"/>
              </a:rPr>
              <a:t>6</a:t>
            </a:r>
            <a:r>
              <a:rPr lang="zh-CN" altLang="zh-CN" sz="2800" kern="100" dirty="0">
                <a:latin typeface="Times New Roman"/>
                <a:ea typeface="华文细黑"/>
                <a:cs typeface="Times New Roman"/>
              </a:rPr>
              <a:t>为平面正六边形分子，这些分子都是平面形结构。故选</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项。</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73850918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13" restart="whenNotActive" fill="hold" evtFilter="cancelBubble" nodeType="interactiveSeq">
                <p:stCondLst>
                  <p:cond evt="onClick" delay="0">
                    <p:tgtEl>
                      <p:spTgt spid="12"/>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9"/>
                                        </p:tgtEl>
                                      </p:cBhvr>
                                    </p:animEffect>
                                    <p:set>
                                      <p:cBhvr>
                                        <p:cTn id="23"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11" grpId="0"/>
      <p:bldP spid="11" grpId="1"/>
      <p:bldP spid="9" grpId="0"/>
      <p:bldP spid="9"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12" name="矩形 11"/>
          <p:cNvSpPr/>
          <p:nvPr/>
        </p:nvSpPr>
        <p:spPr>
          <a:xfrm>
            <a:off x="-14252" y="-26590"/>
            <a:ext cx="12175690" cy="461665"/>
          </a:xfrm>
          <a:prstGeom prst="rect">
            <a:avLst/>
          </a:prstGeom>
        </p:spPr>
        <p:txBody>
          <a:bodyPr wrap="square">
            <a:spAutoFit/>
          </a:bodyPr>
          <a:lstStyle/>
          <a:p>
            <a:pPr algn="ctr">
              <a:defRPr/>
            </a:pPr>
            <a:r>
              <a:rPr lang="zh-CN" altLang="zh-CN" b="1" dirty="0">
                <a:solidFill>
                  <a:srgbClr val="FFFF00"/>
                </a:solidFill>
                <a:latin typeface="微软雅黑" pitchFamily="34" charset="-122"/>
                <a:ea typeface="微软雅黑" pitchFamily="34" charset="-122"/>
              </a:rPr>
              <a:t>二、价层电子对互斥理论</a:t>
            </a:r>
          </a:p>
        </p:txBody>
      </p:sp>
      <p:pic>
        <p:nvPicPr>
          <p:cNvPr id="14" name="图片 1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15" name="矩形 14"/>
          <p:cNvSpPr/>
          <p:nvPr/>
        </p:nvSpPr>
        <p:spPr>
          <a:xfrm>
            <a:off x="406574" y="693490"/>
            <a:ext cx="11161240" cy="529373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spc="-100" dirty="0">
                <a:latin typeface="Times New Roman"/>
                <a:ea typeface="华文细黑"/>
                <a:cs typeface="Times New Roman"/>
              </a:rPr>
              <a:t>价层电子对互斥理论的基本内容：分子中</a:t>
            </a:r>
            <a:r>
              <a:rPr lang="zh-CN" altLang="zh-CN" sz="2800" kern="100" spc="-100" dirty="0" smtClean="0">
                <a:latin typeface="Times New Roman"/>
                <a:ea typeface="华文细黑"/>
                <a:cs typeface="Times New Roman"/>
              </a:rPr>
              <a:t>的</a:t>
            </a:r>
            <a:r>
              <a:rPr lang="en-US" altLang="zh-CN" sz="2800" kern="100" dirty="0" smtClean="0">
                <a:latin typeface="Times New Roman"/>
                <a:ea typeface="华文细黑"/>
                <a:cs typeface="Times New Roman"/>
              </a:rPr>
              <a:t>__</a:t>
            </a:r>
            <a:r>
              <a:rPr lang="en-US" altLang="zh-CN" sz="2800" kern="100" dirty="0">
                <a:latin typeface="Times New Roman"/>
                <a:ea typeface="华文细黑"/>
                <a:cs typeface="Times New Roman"/>
              </a:rPr>
              <a:t>_</a:t>
            </a:r>
            <a:r>
              <a:rPr lang="en-US" altLang="zh-CN" sz="2800" kern="100" dirty="0" smtClean="0">
                <a:latin typeface="Times New Roman"/>
                <a:ea typeface="华文细黑"/>
                <a:cs typeface="Times New Roman"/>
              </a:rPr>
              <a:t>____________________</a:t>
            </a:r>
            <a:endParaRPr lang="en-US" altLang="zh-CN" sz="2800" u="sng" kern="100" dirty="0" smtClean="0">
              <a:latin typeface="Times New Roman"/>
              <a:ea typeface="华文细黑"/>
              <a:cs typeface="Times New Roman"/>
            </a:endParaRPr>
          </a:p>
          <a:p>
            <a:pPr algn="just">
              <a:lnSpc>
                <a:spcPct val="150000"/>
              </a:lnSpc>
              <a:spcAft>
                <a:spcPts val="0"/>
              </a:spcAft>
            </a:pP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由于相互</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作用</a:t>
            </a:r>
            <a:r>
              <a:rPr lang="zh-CN" altLang="zh-CN" sz="2800" kern="100" dirty="0">
                <a:latin typeface="Times New Roman"/>
                <a:ea typeface="华文细黑"/>
                <a:cs typeface="Times New Roman"/>
              </a:rPr>
              <a:t>，尽可能趋向彼此远离。</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当中心原子的价电子全部参与成键时，为使价电子</a:t>
            </a:r>
            <a:r>
              <a:rPr lang="zh-CN" altLang="zh-CN" sz="2800" kern="100" dirty="0" smtClean="0">
                <a:latin typeface="Times New Roman"/>
                <a:ea typeface="华文细黑"/>
                <a:cs typeface="Times New Roman"/>
              </a:rPr>
              <a:t>斥力</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就要求尽可能</a:t>
            </a:r>
            <a:r>
              <a:rPr lang="zh-CN" altLang="zh-CN" sz="2800" kern="100" dirty="0" smtClean="0">
                <a:latin typeface="Times New Roman"/>
                <a:ea typeface="华文细黑"/>
                <a:cs typeface="Times New Roman"/>
              </a:rPr>
              <a:t>采取</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结构</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当中心原子的价电子部分参与成键时，未参与成键的孤电子对与成键电子对之间及孤电子对之间、成键电子对之间</a:t>
            </a:r>
            <a:r>
              <a:rPr lang="zh-CN" altLang="zh-CN" sz="2800" kern="100" dirty="0" smtClean="0">
                <a:latin typeface="Times New Roman"/>
                <a:ea typeface="华文细黑"/>
                <a:cs typeface="Times New Roman"/>
              </a:rPr>
              <a:t>的</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从而影响分子构型。</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电子对之间的</a:t>
            </a:r>
            <a:r>
              <a:rPr lang="zh-CN" altLang="zh-CN" sz="2800" kern="100" dirty="0" smtClean="0">
                <a:latin typeface="Times New Roman"/>
                <a:ea typeface="华文细黑"/>
                <a:cs typeface="Times New Roman"/>
              </a:rPr>
              <a:t>夹角</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相互之间的</a:t>
            </a:r>
            <a:r>
              <a:rPr lang="zh-CN" altLang="zh-CN" sz="2800" kern="100" dirty="0" smtClean="0">
                <a:latin typeface="Times New Roman"/>
                <a:ea typeface="华文细黑"/>
                <a:cs typeface="Times New Roman"/>
              </a:rPr>
              <a:t>斥力</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3" name="矩形 2"/>
          <p:cNvSpPr/>
          <p:nvPr/>
        </p:nvSpPr>
        <p:spPr>
          <a:xfrm>
            <a:off x="7328614" y="783913"/>
            <a:ext cx="4134465"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价电子对</a:t>
            </a:r>
            <a:r>
              <a:rPr lang="en-US" altLang="zh-CN" sz="2800" kern="100" dirty="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成键电子对</a:t>
            </a:r>
            <a:endParaRPr lang="zh-CN" altLang="en-US" sz="2800" kern="100" dirty="0">
              <a:solidFill>
                <a:srgbClr val="C00000"/>
              </a:solidFill>
              <a:latin typeface="Times New Roman"/>
              <a:ea typeface="华文细黑"/>
              <a:cs typeface="Times New Roman"/>
            </a:endParaRPr>
          </a:p>
        </p:txBody>
      </p:sp>
      <p:sp>
        <p:nvSpPr>
          <p:cNvPr id="4" name="矩形 3"/>
          <p:cNvSpPr/>
          <p:nvPr/>
        </p:nvSpPr>
        <p:spPr>
          <a:xfrm>
            <a:off x="406574" y="1447364"/>
            <a:ext cx="198002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和孤电子对</a:t>
            </a:r>
            <a:endParaRPr lang="zh-CN" altLang="en-US" sz="2800" kern="100" dirty="0">
              <a:solidFill>
                <a:srgbClr val="C00000"/>
              </a:solidFill>
              <a:latin typeface="Times New Roman"/>
              <a:ea typeface="华文细黑"/>
              <a:cs typeface="Times New Roman"/>
            </a:endParaRPr>
          </a:p>
        </p:txBody>
      </p:sp>
      <p:sp>
        <p:nvSpPr>
          <p:cNvPr id="5" name="矩形 4"/>
          <p:cNvSpPr/>
          <p:nvPr/>
        </p:nvSpPr>
        <p:spPr>
          <a:xfrm>
            <a:off x="3689752" y="1447364"/>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排斥</a:t>
            </a:r>
            <a:endParaRPr lang="zh-CN" altLang="en-US" sz="2800" kern="100" dirty="0">
              <a:solidFill>
                <a:srgbClr val="C00000"/>
              </a:solidFill>
              <a:latin typeface="Times New Roman"/>
              <a:ea typeface="华文细黑"/>
              <a:cs typeface="Times New Roman"/>
            </a:endParaRPr>
          </a:p>
        </p:txBody>
      </p:sp>
      <p:sp>
        <p:nvSpPr>
          <p:cNvPr id="6" name="矩形 5"/>
          <p:cNvSpPr/>
          <p:nvPr/>
        </p:nvSpPr>
        <p:spPr>
          <a:xfrm>
            <a:off x="9458582" y="2052117"/>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最小</a:t>
            </a:r>
            <a:endParaRPr lang="zh-CN" altLang="en-US" sz="2800" kern="100" dirty="0">
              <a:solidFill>
                <a:srgbClr val="C00000"/>
              </a:solidFill>
              <a:latin typeface="Times New Roman"/>
              <a:ea typeface="华文细黑"/>
              <a:cs typeface="Times New Roman"/>
            </a:endParaRPr>
          </a:p>
        </p:txBody>
      </p:sp>
      <p:sp>
        <p:nvSpPr>
          <p:cNvPr id="7" name="矩形 6"/>
          <p:cNvSpPr/>
          <p:nvPr/>
        </p:nvSpPr>
        <p:spPr>
          <a:xfrm>
            <a:off x="2638822" y="2703523"/>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对称</a:t>
            </a:r>
            <a:endParaRPr lang="zh-CN" altLang="en-US" sz="2800" kern="100" dirty="0">
              <a:solidFill>
                <a:srgbClr val="C00000"/>
              </a:solidFill>
              <a:latin typeface="Times New Roman"/>
              <a:ea typeface="华文细黑"/>
              <a:cs typeface="Times New Roman"/>
            </a:endParaRPr>
          </a:p>
        </p:txBody>
      </p:sp>
      <p:sp>
        <p:nvSpPr>
          <p:cNvPr id="8" name="矩形 7"/>
          <p:cNvSpPr/>
          <p:nvPr/>
        </p:nvSpPr>
        <p:spPr>
          <a:xfrm>
            <a:off x="8362681" y="3996333"/>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斥力不同</a:t>
            </a:r>
            <a:endParaRPr lang="zh-CN" altLang="en-US" sz="2800" kern="100" dirty="0">
              <a:solidFill>
                <a:srgbClr val="C00000"/>
              </a:solidFill>
              <a:latin typeface="Times New Roman"/>
              <a:ea typeface="华文细黑"/>
              <a:cs typeface="Times New Roman"/>
            </a:endParaRPr>
          </a:p>
        </p:txBody>
      </p:sp>
      <p:sp>
        <p:nvSpPr>
          <p:cNvPr id="9" name="矩形 8"/>
          <p:cNvSpPr/>
          <p:nvPr/>
        </p:nvSpPr>
        <p:spPr>
          <a:xfrm>
            <a:off x="3700765" y="5258569"/>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越大</a:t>
            </a:r>
            <a:endParaRPr lang="zh-CN" altLang="en-US" sz="2800" kern="100" dirty="0">
              <a:solidFill>
                <a:srgbClr val="C00000"/>
              </a:solidFill>
              <a:latin typeface="Times New Roman"/>
              <a:ea typeface="华文细黑"/>
              <a:cs typeface="Times New Roman"/>
            </a:endParaRPr>
          </a:p>
        </p:txBody>
      </p:sp>
      <p:sp>
        <p:nvSpPr>
          <p:cNvPr id="10" name="矩形 9"/>
          <p:cNvSpPr/>
          <p:nvPr/>
        </p:nvSpPr>
        <p:spPr>
          <a:xfrm>
            <a:off x="7391350" y="5268094"/>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越小</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xmlns="" val="353781689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linds(horizontal)">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linds(horizontal)">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blinds(horizontal)">
                                      <p:cBhvr>
                                        <p:cTn id="31" dur="500"/>
                                        <p:tgtEl>
                                          <p:spTgt spid="9"/>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blinds(horizontal)">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grpId="1" nodeType="clickEffect">
                                  <p:stCondLst>
                                    <p:cond delay="0"/>
                                  </p:stCondLst>
                                  <p:childTnLst>
                                    <p:animEffect transition="out" filter="fade">
                                      <p:cBhvr>
                                        <p:cTn id="38" dur="500"/>
                                        <p:tgtEl>
                                          <p:spTgt spid="3"/>
                                        </p:tgtEl>
                                      </p:cBhvr>
                                    </p:animEffect>
                                    <p:set>
                                      <p:cBhvr>
                                        <p:cTn id="39" dur="1" fill="hold">
                                          <p:stCondLst>
                                            <p:cond delay="499"/>
                                          </p:stCondLst>
                                        </p:cTn>
                                        <p:tgtEl>
                                          <p:spTgt spid="3"/>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4"/>
                                        </p:tgtEl>
                                      </p:cBhvr>
                                    </p:animEffect>
                                    <p:set>
                                      <p:cBhvr>
                                        <p:cTn id="42" dur="1" fill="hold">
                                          <p:stCondLst>
                                            <p:cond delay="499"/>
                                          </p:stCondLst>
                                        </p:cTn>
                                        <p:tgtEl>
                                          <p:spTgt spid="4"/>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5"/>
                                        </p:tgtEl>
                                      </p:cBhvr>
                                    </p:animEffect>
                                    <p:set>
                                      <p:cBhvr>
                                        <p:cTn id="45" dur="1" fill="hold">
                                          <p:stCondLst>
                                            <p:cond delay="499"/>
                                          </p:stCondLst>
                                        </p:cTn>
                                        <p:tgtEl>
                                          <p:spTgt spid="5"/>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6"/>
                                        </p:tgtEl>
                                      </p:cBhvr>
                                    </p:animEffect>
                                    <p:set>
                                      <p:cBhvr>
                                        <p:cTn id="48" dur="1" fill="hold">
                                          <p:stCondLst>
                                            <p:cond delay="499"/>
                                          </p:stCondLst>
                                        </p:cTn>
                                        <p:tgtEl>
                                          <p:spTgt spid="6"/>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7"/>
                                        </p:tgtEl>
                                      </p:cBhvr>
                                    </p:animEffect>
                                    <p:set>
                                      <p:cBhvr>
                                        <p:cTn id="51" dur="1" fill="hold">
                                          <p:stCondLst>
                                            <p:cond delay="499"/>
                                          </p:stCondLst>
                                        </p:cTn>
                                        <p:tgtEl>
                                          <p:spTgt spid="7"/>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8"/>
                                        </p:tgtEl>
                                      </p:cBhvr>
                                    </p:animEffect>
                                    <p:set>
                                      <p:cBhvr>
                                        <p:cTn id="54" dur="1" fill="hold">
                                          <p:stCondLst>
                                            <p:cond delay="499"/>
                                          </p:stCondLst>
                                        </p:cTn>
                                        <p:tgtEl>
                                          <p:spTgt spid="8"/>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9"/>
                                        </p:tgtEl>
                                      </p:cBhvr>
                                    </p:animEffect>
                                    <p:set>
                                      <p:cBhvr>
                                        <p:cTn id="57" dur="1" fill="hold">
                                          <p:stCondLst>
                                            <p:cond delay="499"/>
                                          </p:stCondLst>
                                        </p:cTn>
                                        <p:tgtEl>
                                          <p:spTgt spid="9"/>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500"/>
                                        <p:tgtEl>
                                          <p:spTgt spid="10"/>
                                        </p:tgtEl>
                                      </p:cBhvr>
                                    </p:animEffect>
                                    <p:set>
                                      <p:cBhvr>
                                        <p:cTn id="60"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3" grpId="0"/>
      <p:bldP spid="3" grpId="1"/>
      <p:bldP spid="4" grpId="0"/>
      <p:bldP spid="4" grpId="1"/>
      <p:bldP spid="5" grpId="0"/>
      <p:bldP spid="5" grpId="1"/>
      <p:bldP spid="6" grpId="0"/>
      <p:bldP spid="6" grpId="1"/>
      <p:bldP spid="7" grpId="0"/>
      <p:bldP spid="7" grpId="1"/>
      <p:bldP spid="8" grpId="0"/>
      <p:bldP spid="8" grpId="1"/>
      <p:bldP spid="9" grpId="0"/>
      <p:bldP spid="9" grpId="1"/>
      <p:bldP spid="10" grpId="0"/>
      <p:bldP spid="10"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20" name="矩形 19"/>
          <p:cNvSpPr/>
          <p:nvPr/>
        </p:nvSpPr>
        <p:spPr>
          <a:xfrm>
            <a:off x="406574" y="26368"/>
            <a:ext cx="11161240"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价层电子对互斥理论与分子立体构型</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分析下列中心原子中的价电子全部参与形成共价键的分子的立体构型并完成下表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由中心原子周围的原子数</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来预测</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graphicFrame>
        <p:nvGraphicFramePr>
          <p:cNvPr id="3" name="表格 2"/>
          <p:cNvGraphicFramePr>
            <a:graphicFrameLocks noGrp="1"/>
          </p:cNvGraphicFramePr>
          <p:nvPr>
            <p:extLst>
              <p:ext uri="{D42A27DB-BD31-4B8C-83A1-F6EECF244321}">
                <p14:modId xmlns:p14="http://schemas.microsoft.com/office/powerpoint/2010/main" xmlns="" val="118340742"/>
              </p:ext>
            </p:extLst>
          </p:nvPr>
        </p:nvGraphicFramePr>
        <p:xfrm>
          <a:off x="1270669" y="2042593"/>
          <a:ext cx="7632849" cy="4699569"/>
        </p:xfrm>
        <a:graphic>
          <a:graphicData uri="http://schemas.openxmlformats.org/drawingml/2006/table">
            <a:tbl>
              <a:tblPr/>
              <a:tblGrid>
                <a:gridCol w="1668920"/>
                <a:gridCol w="2957422"/>
                <a:gridCol w="3006507"/>
              </a:tblGrid>
              <a:tr h="716529">
                <a:tc>
                  <a:txBody>
                    <a:bodyPr/>
                    <a:lstStyle/>
                    <a:p>
                      <a:pPr algn="ctr">
                        <a:lnSpc>
                          <a:spcPct val="150000"/>
                        </a:lnSpc>
                        <a:spcAft>
                          <a:spcPts val="0"/>
                        </a:spcAft>
                      </a:pPr>
                      <a:r>
                        <a:rPr lang="en-US" sz="2800" kern="100" dirty="0" err="1">
                          <a:effectLst/>
                          <a:latin typeface="Times New Roman"/>
                          <a:ea typeface="华文细黑"/>
                          <a:cs typeface="Courier New"/>
                        </a:rPr>
                        <a:t>AB</a:t>
                      </a:r>
                      <a:r>
                        <a:rPr lang="en-US" sz="2800" i="1" kern="100" baseline="-25000" dirty="0" err="1">
                          <a:effectLst/>
                          <a:latin typeface="Times New Roman"/>
                          <a:ea typeface="华文细黑"/>
                          <a:cs typeface="Courier New"/>
                        </a:rPr>
                        <a:t>n</a:t>
                      </a:r>
                      <a:endParaRPr lang="zh-CN" sz="2800" kern="100" dirty="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dirty="0">
                          <a:effectLst/>
                          <a:latin typeface="Times New Roman"/>
                          <a:ea typeface="华文细黑"/>
                          <a:cs typeface="Times New Roman"/>
                        </a:rPr>
                        <a:t>立体构型</a:t>
                      </a:r>
                      <a:endParaRPr lang="zh-CN" sz="2800" kern="100" dirty="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a:ea typeface="华文细黑"/>
                          <a:cs typeface="Times New Roman"/>
                        </a:rPr>
                        <a:t>范例</a:t>
                      </a:r>
                      <a:endParaRPr lang="zh-CN" sz="2800" kern="10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6608">
                <a:tc>
                  <a:txBody>
                    <a:bodyPr/>
                    <a:lstStyle/>
                    <a:p>
                      <a:pPr algn="ctr">
                        <a:lnSpc>
                          <a:spcPct val="150000"/>
                        </a:lnSpc>
                        <a:spcAft>
                          <a:spcPts val="0"/>
                        </a:spcAft>
                      </a:pPr>
                      <a:r>
                        <a:rPr lang="en-US" sz="2800" i="1" kern="100">
                          <a:effectLst/>
                          <a:latin typeface="Times New Roman"/>
                          <a:ea typeface="华文细黑"/>
                          <a:cs typeface="Courier New"/>
                        </a:rPr>
                        <a:t>n</a:t>
                      </a:r>
                      <a:r>
                        <a:rPr lang="zh-CN" sz="2800" kern="100">
                          <a:effectLst/>
                          <a:latin typeface="Times New Roman"/>
                          <a:ea typeface="华文细黑"/>
                          <a:cs typeface="Times New Roman"/>
                        </a:rPr>
                        <a:t>＝</a:t>
                      </a:r>
                      <a:r>
                        <a:rPr lang="en-US" sz="2800" kern="100">
                          <a:effectLst/>
                          <a:latin typeface="Times New Roman"/>
                          <a:ea typeface="华文细黑"/>
                          <a:cs typeface="Courier New"/>
                        </a:rPr>
                        <a:t>2</a:t>
                      </a:r>
                      <a:endParaRPr lang="zh-CN" sz="2800" kern="10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______</a:t>
                      </a:r>
                      <a:endParaRPr lang="zh-CN" sz="2800" kern="100" dirty="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CO</a:t>
                      </a:r>
                      <a:r>
                        <a:rPr lang="en-US" sz="2800" kern="100" baseline="-25000">
                          <a:effectLst/>
                          <a:latin typeface="Times New Roman"/>
                          <a:ea typeface="华文细黑"/>
                          <a:cs typeface="Courier New"/>
                        </a:rPr>
                        <a:t>2</a:t>
                      </a:r>
                      <a:r>
                        <a:rPr lang="zh-CN" sz="2800" kern="100">
                          <a:effectLst/>
                          <a:latin typeface="Times New Roman"/>
                          <a:ea typeface="华文细黑"/>
                          <a:cs typeface="Times New Roman"/>
                        </a:rPr>
                        <a:t>、</a:t>
                      </a:r>
                      <a:r>
                        <a:rPr lang="en-US" sz="2800" kern="100">
                          <a:effectLst/>
                          <a:latin typeface="Times New Roman"/>
                          <a:ea typeface="华文细黑"/>
                          <a:cs typeface="Courier New"/>
                        </a:rPr>
                        <a:t>BeCl</a:t>
                      </a:r>
                      <a:r>
                        <a:rPr lang="en-US" sz="2800" kern="100" baseline="-25000">
                          <a:effectLst/>
                          <a:latin typeface="Times New Roman"/>
                          <a:ea typeface="华文细黑"/>
                          <a:cs typeface="Courier New"/>
                        </a:rPr>
                        <a:t>2</a:t>
                      </a:r>
                      <a:endParaRPr lang="zh-CN" sz="2800" kern="10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6608">
                <a:tc>
                  <a:txBody>
                    <a:bodyPr/>
                    <a:lstStyle/>
                    <a:p>
                      <a:pPr algn="ctr">
                        <a:lnSpc>
                          <a:spcPct val="150000"/>
                        </a:lnSpc>
                        <a:spcAft>
                          <a:spcPts val="0"/>
                        </a:spcAft>
                      </a:pPr>
                      <a:r>
                        <a:rPr lang="en-US" sz="2800" i="1" kern="100">
                          <a:effectLst/>
                          <a:latin typeface="Times New Roman"/>
                          <a:ea typeface="华文细黑"/>
                          <a:cs typeface="Courier New"/>
                        </a:rPr>
                        <a:t>n</a:t>
                      </a:r>
                      <a:r>
                        <a:rPr lang="zh-CN" sz="2800" kern="100">
                          <a:effectLst/>
                          <a:latin typeface="Times New Roman"/>
                          <a:ea typeface="华文细黑"/>
                          <a:cs typeface="Times New Roman"/>
                        </a:rPr>
                        <a:t>＝</a:t>
                      </a:r>
                      <a:r>
                        <a:rPr lang="en-US" sz="2800" kern="100">
                          <a:effectLst/>
                          <a:latin typeface="Times New Roman"/>
                          <a:ea typeface="华文细黑"/>
                          <a:cs typeface="Courier New"/>
                        </a:rPr>
                        <a:t>3</a:t>
                      </a:r>
                      <a:endParaRPr lang="zh-CN" sz="2800" kern="10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__________</a:t>
                      </a:r>
                      <a:endParaRPr lang="zh-CN" sz="2800" kern="100" dirty="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dirty="0">
                          <a:effectLst/>
                          <a:latin typeface="Times New Roman"/>
                          <a:ea typeface="华文细黑"/>
                          <a:cs typeface="Courier New"/>
                        </a:rPr>
                        <a:t>CH</a:t>
                      </a:r>
                      <a:r>
                        <a:rPr lang="en-US" sz="2800" kern="100" baseline="-25000" dirty="0">
                          <a:effectLst/>
                          <a:latin typeface="Times New Roman"/>
                          <a:ea typeface="华文细黑"/>
                          <a:cs typeface="Courier New"/>
                        </a:rPr>
                        <a:t>2</a:t>
                      </a:r>
                      <a:r>
                        <a:rPr lang="en-US" sz="2800" kern="100" dirty="0">
                          <a:effectLst/>
                          <a:latin typeface="Times New Roman"/>
                          <a:ea typeface="华文细黑"/>
                          <a:cs typeface="Courier New"/>
                        </a:rPr>
                        <a:t>O</a:t>
                      </a:r>
                      <a:r>
                        <a:rPr lang="zh-CN" sz="2800" kern="100" dirty="0">
                          <a:effectLst/>
                          <a:latin typeface="Times New Roman"/>
                          <a:ea typeface="华文细黑"/>
                          <a:cs typeface="Times New Roman"/>
                        </a:rPr>
                        <a:t>、</a:t>
                      </a:r>
                      <a:r>
                        <a:rPr lang="en-US" sz="2800" kern="100" dirty="0">
                          <a:effectLst/>
                          <a:latin typeface="Times New Roman"/>
                          <a:ea typeface="华文细黑"/>
                          <a:cs typeface="Courier New"/>
                        </a:rPr>
                        <a:t>BF</a:t>
                      </a:r>
                      <a:r>
                        <a:rPr lang="en-US" sz="2800" kern="100" baseline="-25000" dirty="0">
                          <a:effectLst/>
                          <a:latin typeface="Times New Roman"/>
                          <a:ea typeface="华文细黑"/>
                          <a:cs typeface="Courier New"/>
                        </a:rPr>
                        <a:t>3</a:t>
                      </a:r>
                      <a:endParaRPr lang="zh-CN" sz="2800" kern="100" dirty="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6608">
                <a:tc>
                  <a:txBody>
                    <a:bodyPr/>
                    <a:lstStyle/>
                    <a:p>
                      <a:pPr algn="ctr">
                        <a:lnSpc>
                          <a:spcPct val="150000"/>
                        </a:lnSpc>
                        <a:spcAft>
                          <a:spcPts val="0"/>
                        </a:spcAft>
                      </a:pPr>
                      <a:r>
                        <a:rPr lang="en-US" sz="2800" i="1" kern="100">
                          <a:effectLst/>
                          <a:latin typeface="Times New Roman"/>
                          <a:ea typeface="华文细黑"/>
                          <a:cs typeface="Courier New"/>
                        </a:rPr>
                        <a:t>n</a:t>
                      </a:r>
                      <a:r>
                        <a:rPr lang="zh-CN" sz="2800" kern="100">
                          <a:effectLst/>
                          <a:latin typeface="Times New Roman"/>
                          <a:ea typeface="华文细黑"/>
                          <a:cs typeface="Times New Roman"/>
                        </a:rPr>
                        <a:t>＝</a:t>
                      </a:r>
                      <a:r>
                        <a:rPr lang="en-US" sz="2800" kern="100">
                          <a:effectLst/>
                          <a:latin typeface="Times New Roman"/>
                          <a:ea typeface="华文细黑"/>
                          <a:cs typeface="Courier New"/>
                        </a:rPr>
                        <a:t>4</a:t>
                      </a:r>
                      <a:endParaRPr lang="zh-CN" sz="2800" kern="10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__________</a:t>
                      </a:r>
                      <a:endParaRPr lang="zh-CN" sz="2800" kern="100" dirty="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CH</a:t>
                      </a:r>
                      <a:r>
                        <a:rPr lang="en-US" sz="2800" kern="100" baseline="-25000">
                          <a:effectLst/>
                          <a:latin typeface="Times New Roman"/>
                          <a:ea typeface="华文细黑"/>
                          <a:cs typeface="Courier New"/>
                        </a:rPr>
                        <a:t>4</a:t>
                      </a:r>
                      <a:r>
                        <a:rPr lang="zh-CN" sz="2800" kern="100">
                          <a:effectLst/>
                          <a:latin typeface="Times New Roman"/>
                          <a:ea typeface="华文细黑"/>
                          <a:cs typeface="Times New Roman"/>
                        </a:rPr>
                        <a:t>、</a:t>
                      </a:r>
                      <a:r>
                        <a:rPr lang="en-US" sz="2800" kern="100">
                          <a:effectLst/>
                          <a:latin typeface="Times New Roman"/>
                          <a:ea typeface="华文细黑"/>
                          <a:cs typeface="Courier New"/>
                        </a:rPr>
                        <a:t>CCl</a:t>
                      </a:r>
                      <a:r>
                        <a:rPr lang="en-US" sz="2800" kern="100" baseline="-25000">
                          <a:effectLst/>
                          <a:latin typeface="Times New Roman"/>
                          <a:ea typeface="华文细黑"/>
                          <a:cs typeface="Courier New"/>
                        </a:rPr>
                        <a:t>4</a:t>
                      </a:r>
                      <a:endParaRPr lang="zh-CN" sz="2800" kern="10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6608">
                <a:tc>
                  <a:txBody>
                    <a:bodyPr/>
                    <a:lstStyle/>
                    <a:p>
                      <a:pPr algn="ctr">
                        <a:lnSpc>
                          <a:spcPct val="150000"/>
                        </a:lnSpc>
                        <a:spcAft>
                          <a:spcPts val="0"/>
                        </a:spcAft>
                      </a:pPr>
                      <a:r>
                        <a:rPr lang="en-US" sz="2800" i="1" kern="100">
                          <a:effectLst/>
                          <a:latin typeface="Times New Roman"/>
                          <a:ea typeface="华文细黑"/>
                          <a:cs typeface="Courier New"/>
                        </a:rPr>
                        <a:t>n</a:t>
                      </a:r>
                      <a:r>
                        <a:rPr lang="zh-CN" sz="2800" kern="100">
                          <a:effectLst/>
                          <a:latin typeface="Times New Roman"/>
                          <a:ea typeface="华文细黑"/>
                          <a:cs typeface="Times New Roman"/>
                        </a:rPr>
                        <a:t>＝</a:t>
                      </a:r>
                      <a:r>
                        <a:rPr lang="en-US" sz="2800" kern="100">
                          <a:effectLst/>
                          <a:latin typeface="Times New Roman"/>
                          <a:ea typeface="华文细黑"/>
                          <a:cs typeface="Courier New"/>
                        </a:rPr>
                        <a:t>5</a:t>
                      </a:r>
                      <a:endParaRPr lang="zh-CN" sz="2800" kern="10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a:ea typeface="华文细黑"/>
                          <a:cs typeface="Times New Roman"/>
                        </a:rPr>
                        <a:t>三角双锥形</a:t>
                      </a:r>
                      <a:endParaRPr lang="zh-CN" sz="2800" kern="10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PCl</a:t>
                      </a:r>
                      <a:r>
                        <a:rPr lang="en-US" sz="2800" kern="100" baseline="-25000">
                          <a:effectLst/>
                          <a:latin typeface="Times New Roman"/>
                          <a:ea typeface="华文细黑"/>
                          <a:cs typeface="Courier New"/>
                        </a:rPr>
                        <a:t>5</a:t>
                      </a:r>
                      <a:endParaRPr lang="zh-CN" sz="2800" kern="10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6608">
                <a:tc>
                  <a:txBody>
                    <a:bodyPr/>
                    <a:lstStyle/>
                    <a:p>
                      <a:pPr algn="ctr">
                        <a:lnSpc>
                          <a:spcPct val="150000"/>
                        </a:lnSpc>
                        <a:spcAft>
                          <a:spcPts val="0"/>
                        </a:spcAft>
                      </a:pPr>
                      <a:r>
                        <a:rPr lang="en-US" sz="2800" i="1" kern="100">
                          <a:effectLst/>
                          <a:latin typeface="Times New Roman"/>
                          <a:ea typeface="华文细黑"/>
                          <a:cs typeface="Courier New"/>
                        </a:rPr>
                        <a:t>n</a:t>
                      </a:r>
                      <a:r>
                        <a:rPr lang="zh-CN" sz="2800" kern="100">
                          <a:effectLst/>
                          <a:latin typeface="Times New Roman"/>
                          <a:ea typeface="华文细黑"/>
                          <a:cs typeface="Times New Roman"/>
                        </a:rPr>
                        <a:t>＝</a:t>
                      </a:r>
                      <a:r>
                        <a:rPr lang="en-US" sz="2800" kern="100">
                          <a:effectLst/>
                          <a:latin typeface="Times New Roman"/>
                          <a:ea typeface="华文细黑"/>
                          <a:cs typeface="Courier New"/>
                        </a:rPr>
                        <a:t>6</a:t>
                      </a:r>
                      <a:endParaRPr lang="zh-CN" sz="2800" kern="10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dirty="0">
                          <a:effectLst/>
                          <a:latin typeface="Times New Roman"/>
                          <a:ea typeface="华文细黑"/>
                          <a:cs typeface="Times New Roman"/>
                        </a:rPr>
                        <a:t>正八面体形</a:t>
                      </a:r>
                      <a:endParaRPr lang="zh-CN" sz="2800" kern="100" dirty="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dirty="0">
                          <a:effectLst/>
                          <a:latin typeface="Times New Roman"/>
                          <a:ea typeface="华文细黑"/>
                          <a:cs typeface="Courier New"/>
                        </a:rPr>
                        <a:t>SF</a:t>
                      </a:r>
                      <a:r>
                        <a:rPr lang="en-US" sz="2800" kern="100" baseline="-25000" dirty="0">
                          <a:effectLst/>
                          <a:latin typeface="Times New Roman"/>
                          <a:ea typeface="华文细黑"/>
                          <a:cs typeface="Courier New"/>
                        </a:rPr>
                        <a:t>6</a:t>
                      </a:r>
                      <a:endParaRPr lang="zh-CN" sz="2800" kern="100" dirty="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矩形 3"/>
          <p:cNvSpPr/>
          <p:nvPr/>
        </p:nvSpPr>
        <p:spPr>
          <a:xfrm>
            <a:off x="3790950" y="2916213"/>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直线形</a:t>
            </a:r>
            <a:endParaRPr lang="zh-CN" altLang="en-US" sz="2800" kern="100" dirty="0">
              <a:solidFill>
                <a:srgbClr val="C00000"/>
              </a:solidFill>
              <a:latin typeface="Times New Roman"/>
              <a:ea typeface="华文细黑"/>
              <a:cs typeface="Times New Roman"/>
            </a:endParaRPr>
          </a:p>
        </p:txBody>
      </p:sp>
      <p:sp>
        <p:nvSpPr>
          <p:cNvPr id="5" name="矩形 4"/>
          <p:cNvSpPr/>
          <p:nvPr/>
        </p:nvSpPr>
        <p:spPr>
          <a:xfrm>
            <a:off x="3455293" y="3702338"/>
            <a:ext cx="198002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平面三角形</a:t>
            </a:r>
            <a:endParaRPr lang="zh-CN" altLang="en-US" sz="2800" kern="100" dirty="0">
              <a:solidFill>
                <a:srgbClr val="C00000"/>
              </a:solidFill>
              <a:latin typeface="Times New Roman"/>
              <a:ea typeface="华文细黑"/>
              <a:cs typeface="Times New Roman"/>
            </a:endParaRPr>
          </a:p>
        </p:txBody>
      </p:sp>
      <p:sp>
        <p:nvSpPr>
          <p:cNvPr id="6" name="矩形 5"/>
          <p:cNvSpPr/>
          <p:nvPr/>
        </p:nvSpPr>
        <p:spPr>
          <a:xfrm>
            <a:off x="3436218" y="4509914"/>
            <a:ext cx="198002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正四面体形</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xmlns="" val="88927077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4"/>
                                        </p:tgtEl>
                                      </p:cBhvr>
                                    </p:animEffect>
                                    <p:set>
                                      <p:cBhvr>
                                        <p:cTn id="22" dur="1" fill="hold">
                                          <p:stCondLst>
                                            <p:cond delay="499"/>
                                          </p:stCondLst>
                                        </p:cTn>
                                        <p:tgtEl>
                                          <p:spTgt spid="4"/>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5"/>
                                        </p:tgtEl>
                                      </p:cBhvr>
                                    </p:animEffect>
                                    <p:set>
                                      <p:cBhvr>
                                        <p:cTn id="25" dur="1" fill="hold">
                                          <p:stCondLst>
                                            <p:cond delay="499"/>
                                          </p:stCondLst>
                                        </p:cTn>
                                        <p:tgtEl>
                                          <p:spTgt spid="5"/>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6"/>
                                        </p:tgtEl>
                                      </p:cBhvr>
                                    </p:animEffect>
                                    <p:set>
                                      <p:cBhvr>
                                        <p:cTn id="28"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4" grpId="0"/>
      <p:bldP spid="4" grpId="1"/>
      <p:bldP spid="5" grpId="0"/>
      <p:bldP spid="5" grpId="1"/>
      <p:bldP spid="6" grpId="0"/>
      <p:bldP spid="6"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15" name="矩形 14"/>
          <p:cNvSpPr/>
          <p:nvPr/>
        </p:nvSpPr>
        <p:spPr>
          <a:xfrm>
            <a:off x="406574" y="405458"/>
            <a:ext cx="11161240" cy="464740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中心原子上有孤电子对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价电子中未参与形成共价键的电子对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的分子的立体构型：中心原子上</a:t>
            </a:r>
            <a:r>
              <a:rPr lang="zh-CN" altLang="zh-CN" sz="2800" kern="100" dirty="0" smtClean="0">
                <a:latin typeface="Times New Roman"/>
                <a:ea typeface="华文细黑"/>
                <a:cs typeface="Times New Roman"/>
              </a:rPr>
              <a:t>的</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占据</a:t>
            </a:r>
            <a:r>
              <a:rPr lang="zh-CN" altLang="zh-CN" sz="2800" kern="100" dirty="0">
                <a:latin typeface="Times New Roman"/>
                <a:ea typeface="华文细黑"/>
                <a:cs typeface="Times New Roman"/>
              </a:rPr>
              <a:t>中心原子周围的空间，</a:t>
            </a:r>
            <a:r>
              <a:rPr lang="zh-CN" altLang="zh-CN" sz="2800" kern="100" dirty="0" smtClean="0">
                <a:latin typeface="Times New Roman"/>
                <a:ea typeface="华文细黑"/>
                <a:cs typeface="Times New Roman"/>
              </a:rPr>
              <a:t>与</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互相</a:t>
            </a:r>
            <a:r>
              <a:rPr lang="zh-CN" altLang="zh-CN" sz="2800" kern="100" dirty="0">
                <a:latin typeface="Times New Roman"/>
                <a:ea typeface="华文细黑"/>
                <a:cs typeface="Times New Roman"/>
              </a:rPr>
              <a:t>排斥，使分子的立体构型发生变化，如：</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en-US" altLang="zh-CN" sz="2800" kern="100" dirty="0">
                <a:latin typeface="Times New Roman"/>
                <a:ea typeface="华文细黑"/>
                <a:cs typeface="Courier New"/>
              </a:rPr>
              <a:t>H</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O</a:t>
            </a:r>
            <a:r>
              <a:rPr lang="zh-CN" altLang="zh-CN" sz="2800" kern="100" dirty="0">
                <a:latin typeface="Times New Roman"/>
                <a:ea typeface="华文细黑"/>
                <a:cs typeface="Times New Roman"/>
              </a:rPr>
              <a:t>为</a:t>
            </a:r>
            <a:r>
              <a:rPr lang="en-US" altLang="zh-CN" sz="2800" kern="100" dirty="0">
                <a:latin typeface="Times New Roman"/>
                <a:ea typeface="华文细黑"/>
                <a:cs typeface="Courier New"/>
              </a:rPr>
              <a:t>AB</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型分子，氧原子上</a:t>
            </a:r>
            <a:r>
              <a:rPr lang="zh-CN" altLang="zh-CN" sz="2800" kern="100" dirty="0" smtClean="0">
                <a:latin typeface="Times New Roman"/>
                <a:ea typeface="华文细黑"/>
                <a:cs typeface="Times New Roman"/>
              </a:rPr>
              <a:t>的</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参与</a:t>
            </a:r>
            <a:r>
              <a:rPr lang="zh-CN" altLang="zh-CN" sz="2800" kern="100" dirty="0">
                <a:latin typeface="Times New Roman"/>
                <a:ea typeface="华文细黑"/>
                <a:cs typeface="Times New Roman"/>
              </a:rPr>
              <a:t>互相</a:t>
            </a:r>
            <a:r>
              <a:rPr lang="zh-CN" altLang="zh-CN" sz="2800" kern="100" dirty="0" smtClean="0">
                <a:latin typeface="Times New Roman"/>
                <a:ea typeface="华文细黑"/>
                <a:cs typeface="Times New Roman"/>
              </a:rPr>
              <a:t>排斥</a:t>
            </a:r>
            <a:r>
              <a:rPr lang="en-US" altLang="zh-CN" sz="2800" kern="100" dirty="0" smtClean="0">
                <a:latin typeface="Times New Roman"/>
                <a:ea typeface="华文细黑"/>
                <a:cs typeface="Times New Roman"/>
              </a:rPr>
              <a:t>,</a:t>
            </a:r>
            <a:r>
              <a:rPr lang="zh-CN" altLang="zh-CN" sz="2800" kern="100" dirty="0" smtClean="0">
                <a:latin typeface="Times New Roman"/>
                <a:ea typeface="华文细黑"/>
                <a:cs typeface="Times New Roman"/>
              </a:rPr>
              <a:t>所以</a:t>
            </a:r>
            <a:r>
              <a:rPr lang="en-US" altLang="zh-CN" sz="2800" kern="100" dirty="0">
                <a:latin typeface="Times New Roman"/>
                <a:ea typeface="华文细黑"/>
                <a:cs typeface="Courier New"/>
              </a:rPr>
              <a:t>H</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O</a:t>
            </a:r>
            <a:r>
              <a:rPr lang="zh-CN" altLang="zh-CN" sz="2800" kern="100" dirty="0">
                <a:latin typeface="Times New Roman"/>
                <a:ea typeface="华文细黑"/>
                <a:cs typeface="Times New Roman"/>
              </a:rPr>
              <a:t>分子的立体构型为</a:t>
            </a:r>
            <a:r>
              <a:rPr lang="en-US" altLang="zh-CN" sz="2800" kern="100" dirty="0">
                <a:latin typeface="Times New Roman"/>
                <a:ea typeface="华文细黑"/>
                <a:cs typeface="Courier New"/>
              </a:rPr>
              <a:t>V</a:t>
            </a:r>
            <a:r>
              <a:rPr lang="zh-CN" altLang="zh-CN" sz="2800" kern="100" dirty="0">
                <a:latin typeface="Times New Roman"/>
                <a:ea typeface="华文细黑"/>
                <a:cs typeface="Times New Roman"/>
              </a:rPr>
              <a:t>形而不是直线形。</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en-US" altLang="zh-CN" sz="2800" kern="100" dirty="0">
                <a:latin typeface="Times New Roman"/>
                <a:ea typeface="华文细黑"/>
                <a:cs typeface="Courier New"/>
              </a:rPr>
              <a:t>NH</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分子中氮原子上</a:t>
            </a:r>
            <a:r>
              <a:rPr lang="zh-CN" altLang="zh-CN" sz="2800" kern="100" dirty="0" smtClean="0">
                <a:latin typeface="Times New Roman"/>
                <a:ea typeface="华文细黑"/>
                <a:cs typeface="Times New Roman"/>
              </a:rPr>
              <a:t>有</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参与</a:t>
            </a:r>
            <a:r>
              <a:rPr lang="zh-CN" altLang="zh-CN" sz="2800" kern="100" dirty="0">
                <a:latin typeface="Times New Roman"/>
                <a:ea typeface="华文细黑"/>
                <a:cs typeface="Times New Roman"/>
              </a:rPr>
              <a:t>互相排斥，故</a:t>
            </a:r>
            <a:r>
              <a:rPr lang="en-US" altLang="zh-CN" sz="2800" kern="100" dirty="0">
                <a:latin typeface="Times New Roman"/>
                <a:ea typeface="华文细黑"/>
                <a:cs typeface="Courier New"/>
              </a:rPr>
              <a:t>NH</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的立体构型不能为平面三角形。</a:t>
            </a:r>
            <a:endParaRPr lang="zh-CN" altLang="zh-CN" sz="1050" kern="100" dirty="0">
              <a:effectLst/>
              <a:latin typeface="宋体"/>
              <a:cs typeface="Courier New"/>
            </a:endParaRPr>
          </a:p>
        </p:txBody>
      </p:sp>
      <p:sp>
        <p:nvSpPr>
          <p:cNvPr id="2" name="矩形 1"/>
          <p:cNvSpPr/>
          <p:nvPr/>
        </p:nvSpPr>
        <p:spPr>
          <a:xfrm>
            <a:off x="5176715" y="1135063"/>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孤电子对</a:t>
            </a:r>
            <a:endParaRPr lang="zh-CN" altLang="en-US" sz="2800" kern="100" dirty="0">
              <a:solidFill>
                <a:srgbClr val="C00000"/>
              </a:solidFill>
              <a:latin typeface="Times New Roman"/>
              <a:ea typeface="华文细黑"/>
              <a:cs typeface="Times New Roman"/>
            </a:endParaRPr>
          </a:p>
        </p:txBody>
      </p:sp>
      <p:sp>
        <p:nvSpPr>
          <p:cNvPr id="3" name="矩形 2"/>
          <p:cNvSpPr/>
          <p:nvPr/>
        </p:nvSpPr>
        <p:spPr>
          <a:xfrm>
            <a:off x="442769" y="1773610"/>
            <a:ext cx="198002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成键电子对</a:t>
            </a:r>
            <a:endParaRPr lang="zh-CN" altLang="en-US" sz="2800" kern="100" dirty="0">
              <a:solidFill>
                <a:srgbClr val="C00000"/>
              </a:solidFill>
              <a:latin typeface="Times New Roman"/>
              <a:ea typeface="华文细黑"/>
              <a:cs typeface="Times New Roman"/>
            </a:endParaRPr>
          </a:p>
        </p:txBody>
      </p:sp>
      <p:sp>
        <p:nvSpPr>
          <p:cNvPr id="4" name="矩形 3"/>
          <p:cNvSpPr/>
          <p:nvPr/>
        </p:nvSpPr>
        <p:spPr>
          <a:xfrm>
            <a:off x="5619725" y="2440732"/>
            <a:ext cx="2339102"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两对孤电子对</a:t>
            </a:r>
            <a:endParaRPr lang="zh-CN" altLang="en-US" sz="2800" kern="100" dirty="0">
              <a:solidFill>
                <a:srgbClr val="C00000"/>
              </a:solidFill>
              <a:latin typeface="Times New Roman"/>
              <a:ea typeface="华文细黑"/>
              <a:cs typeface="Times New Roman"/>
            </a:endParaRPr>
          </a:p>
        </p:txBody>
      </p:sp>
      <p:sp>
        <p:nvSpPr>
          <p:cNvPr id="5" name="矩形 4"/>
          <p:cNvSpPr/>
          <p:nvPr/>
        </p:nvSpPr>
        <p:spPr>
          <a:xfrm>
            <a:off x="4295006" y="3689137"/>
            <a:ext cx="2339102"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一对孤电子对</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xmlns="" val="159573956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linds(horizontal)">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grpId="1" nodeType="clickEffect">
                                  <p:stCondLst>
                                    <p:cond delay="0"/>
                                  </p:stCondLst>
                                  <p:childTnLst>
                                    <p:animEffect transition="out" filter="fade">
                                      <p:cBhvr>
                                        <p:cTn id="24" dur="500"/>
                                        <p:tgtEl>
                                          <p:spTgt spid="2"/>
                                        </p:tgtEl>
                                      </p:cBhvr>
                                    </p:animEffect>
                                    <p:set>
                                      <p:cBhvr>
                                        <p:cTn id="25" dur="1" fill="hold">
                                          <p:stCondLst>
                                            <p:cond delay="499"/>
                                          </p:stCondLst>
                                        </p:cTn>
                                        <p:tgtEl>
                                          <p:spTgt spid="2"/>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3"/>
                                        </p:tgtEl>
                                      </p:cBhvr>
                                    </p:animEffect>
                                    <p:set>
                                      <p:cBhvr>
                                        <p:cTn id="28" dur="1" fill="hold">
                                          <p:stCondLst>
                                            <p:cond delay="499"/>
                                          </p:stCondLst>
                                        </p:cTn>
                                        <p:tgtEl>
                                          <p:spTgt spid="3"/>
                                        </p:tgtEl>
                                        <p:attrNameLst>
                                          <p:attrName>style.visibility</p:attrName>
                                        </p:attrNameLst>
                                      </p:cBhvr>
                                      <p:to>
                                        <p:strVal val="hidden"/>
                                      </p:to>
                                    </p:set>
                                  </p:childTnLst>
                                </p:cTn>
                              </p:par>
                              <p:par>
                                <p:cTn id="29" presetID="10" presetClass="exit" presetSubtype="0" fill="hold" grpId="1" nodeType="withEffect">
                                  <p:stCondLst>
                                    <p:cond delay="0"/>
                                  </p:stCondLst>
                                  <p:childTnLst>
                                    <p:animEffect transition="out" filter="fade">
                                      <p:cBhvr>
                                        <p:cTn id="30" dur="500"/>
                                        <p:tgtEl>
                                          <p:spTgt spid="4"/>
                                        </p:tgtEl>
                                      </p:cBhvr>
                                    </p:animEffect>
                                    <p:set>
                                      <p:cBhvr>
                                        <p:cTn id="31" dur="1" fill="hold">
                                          <p:stCondLst>
                                            <p:cond delay="499"/>
                                          </p:stCondLst>
                                        </p:cTn>
                                        <p:tgtEl>
                                          <p:spTgt spid="4"/>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5"/>
                                        </p:tgtEl>
                                      </p:cBhvr>
                                    </p:animEffect>
                                    <p:set>
                                      <p:cBhvr>
                                        <p:cTn id="34"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2" grpId="0"/>
      <p:bldP spid="2" grpId="1"/>
      <p:bldP spid="3" grpId="0"/>
      <p:bldP spid="3" grpId="1"/>
      <p:bldP spid="4" grpId="0"/>
      <p:bldP spid="4" grpId="1"/>
      <p:bldP spid="5" grpId="0"/>
      <p:bldP spid="5"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16" name="矩形 15"/>
          <p:cNvSpPr/>
          <p:nvPr/>
        </p:nvSpPr>
        <p:spPr>
          <a:xfrm>
            <a:off x="406574" y="477466"/>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常见分子的</a:t>
            </a:r>
            <a:r>
              <a:rPr lang="en-US" altLang="zh-CN" sz="2800" kern="100" dirty="0">
                <a:latin typeface="Times New Roman"/>
                <a:ea typeface="华文细黑"/>
                <a:cs typeface="Courier New"/>
              </a:rPr>
              <a:t>VSEPR</a:t>
            </a:r>
            <a:r>
              <a:rPr lang="zh-CN" altLang="zh-CN" sz="2800" kern="100" dirty="0">
                <a:latin typeface="Times New Roman"/>
                <a:ea typeface="华文细黑"/>
                <a:cs typeface="Times New Roman"/>
              </a:rPr>
              <a:t>模型和空间构型</a:t>
            </a:r>
            <a:endParaRPr lang="zh-CN" altLang="zh-CN" sz="1050" kern="100" dirty="0">
              <a:effectLst/>
              <a:latin typeface="宋体"/>
              <a:cs typeface="Courier New"/>
            </a:endParaRPr>
          </a:p>
        </p:txBody>
      </p:sp>
      <p:graphicFrame>
        <p:nvGraphicFramePr>
          <p:cNvPr id="3" name="表格 2"/>
          <p:cNvGraphicFramePr>
            <a:graphicFrameLocks noGrp="1"/>
          </p:cNvGraphicFramePr>
          <p:nvPr>
            <p:extLst>
              <p:ext uri="{D42A27DB-BD31-4B8C-83A1-F6EECF244321}">
                <p14:modId xmlns:p14="http://schemas.microsoft.com/office/powerpoint/2010/main" xmlns="" val="4180375494"/>
              </p:ext>
            </p:extLst>
          </p:nvPr>
        </p:nvGraphicFramePr>
        <p:xfrm>
          <a:off x="622600" y="1341563"/>
          <a:ext cx="10657182" cy="3168351"/>
        </p:xfrm>
        <a:graphic>
          <a:graphicData uri="http://schemas.openxmlformats.org/drawingml/2006/table">
            <a:tbl>
              <a:tblPr/>
              <a:tblGrid>
                <a:gridCol w="1368150"/>
                <a:gridCol w="1296144"/>
                <a:gridCol w="1224136"/>
                <a:gridCol w="1368152"/>
                <a:gridCol w="2160240"/>
                <a:gridCol w="1512168"/>
                <a:gridCol w="1728192"/>
              </a:tblGrid>
              <a:tr h="1584175">
                <a:tc>
                  <a:txBody>
                    <a:bodyPr/>
                    <a:lstStyle/>
                    <a:p>
                      <a:pPr algn="ctr">
                        <a:lnSpc>
                          <a:spcPct val="150000"/>
                        </a:lnSpc>
                        <a:spcAft>
                          <a:spcPts val="0"/>
                        </a:spcAft>
                      </a:pPr>
                      <a:r>
                        <a:rPr lang="zh-CN" sz="2800" kern="100" dirty="0">
                          <a:effectLst/>
                          <a:latin typeface="Times New Roman"/>
                          <a:ea typeface="华文细黑"/>
                          <a:cs typeface="Times New Roman"/>
                        </a:rPr>
                        <a:t>实例</a:t>
                      </a:r>
                      <a:endParaRPr lang="zh-CN" sz="2800" kern="100" dirty="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dirty="0">
                          <a:effectLst/>
                          <a:latin typeface="Times New Roman"/>
                          <a:ea typeface="华文细黑"/>
                          <a:cs typeface="Courier New"/>
                        </a:rPr>
                        <a:t>σ</a:t>
                      </a:r>
                      <a:r>
                        <a:rPr lang="zh-CN" sz="2800" kern="100" dirty="0">
                          <a:effectLst/>
                          <a:latin typeface="Times New Roman"/>
                          <a:ea typeface="华文细黑"/>
                          <a:cs typeface="Times New Roman"/>
                        </a:rPr>
                        <a:t>键电</a:t>
                      </a:r>
                      <a:endParaRPr lang="zh-CN" sz="2800" kern="100" dirty="0">
                        <a:effectLst/>
                        <a:latin typeface="宋体"/>
                        <a:cs typeface="Courier New"/>
                      </a:endParaRPr>
                    </a:p>
                    <a:p>
                      <a:pPr algn="ctr">
                        <a:lnSpc>
                          <a:spcPct val="150000"/>
                        </a:lnSpc>
                        <a:spcAft>
                          <a:spcPts val="0"/>
                        </a:spcAft>
                      </a:pPr>
                      <a:r>
                        <a:rPr lang="zh-CN" sz="2800" kern="100" dirty="0">
                          <a:effectLst/>
                          <a:latin typeface="Times New Roman"/>
                          <a:ea typeface="华文细黑"/>
                          <a:cs typeface="Times New Roman"/>
                        </a:rPr>
                        <a:t>子对数</a:t>
                      </a:r>
                      <a:endParaRPr lang="zh-CN" sz="2800" kern="100" dirty="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a:ea typeface="华文细黑"/>
                          <a:cs typeface="Times New Roman"/>
                        </a:rPr>
                        <a:t>孤电子</a:t>
                      </a:r>
                      <a:endParaRPr lang="zh-CN" sz="2800" kern="100">
                        <a:effectLst/>
                        <a:latin typeface="宋体"/>
                        <a:cs typeface="Courier New"/>
                      </a:endParaRPr>
                    </a:p>
                    <a:p>
                      <a:pPr algn="ctr">
                        <a:lnSpc>
                          <a:spcPct val="150000"/>
                        </a:lnSpc>
                        <a:spcAft>
                          <a:spcPts val="0"/>
                        </a:spcAft>
                      </a:pPr>
                      <a:r>
                        <a:rPr lang="zh-CN" sz="2800" kern="100">
                          <a:effectLst/>
                          <a:latin typeface="Times New Roman"/>
                          <a:ea typeface="华文细黑"/>
                          <a:cs typeface="Times New Roman"/>
                        </a:rPr>
                        <a:t>对数</a:t>
                      </a:r>
                      <a:endParaRPr lang="zh-CN" sz="2800" kern="10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dirty="0">
                          <a:effectLst/>
                          <a:latin typeface="Times New Roman"/>
                          <a:ea typeface="华文细黑"/>
                          <a:cs typeface="Times New Roman"/>
                        </a:rPr>
                        <a:t>价层电子对数</a:t>
                      </a:r>
                      <a:endParaRPr lang="zh-CN" sz="2800" kern="100" dirty="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a:ea typeface="华文细黑"/>
                          <a:cs typeface="Times New Roman"/>
                        </a:rPr>
                        <a:t>电子对的排列方式</a:t>
                      </a:r>
                      <a:endParaRPr lang="zh-CN" sz="2800" kern="10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VSEPR</a:t>
                      </a:r>
                      <a:endParaRPr lang="zh-CN" sz="2800" kern="100">
                        <a:effectLst/>
                        <a:latin typeface="宋体"/>
                        <a:cs typeface="Courier New"/>
                      </a:endParaRPr>
                    </a:p>
                    <a:p>
                      <a:pPr algn="ctr">
                        <a:lnSpc>
                          <a:spcPct val="150000"/>
                        </a:lnSpc>
                        <a:spcAft>
                          <a:spcPts val="0"/>
                        </a:spcAft>
                      </a:pPr>
                      <a:r>
                        <a:rPr lang="zh-CN" sz="2800" kern="100">
                          <a:effectLst/>
                          <a:latin typeface="Times New Roman"/>
                          <a:ea typeface="华文细黑"/>
                          <a:cs typeface="Times New Roman"/>
                        </a:rPr>
                        <a:t>模型</a:t>
                      </a:r>
                      <a:endParaRPr lang="zh-CN" sz="2800" kern="10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a:ea typeface="华文细黑"/>
                          <a:cs typeface="Times New Roman"/>
                        </a:rPr>
                        <a:t>分子的</a:t>
                      </a:r>
                      <a:endParaRPr lang="zh-CN" sz="2800" kern="100">
                        <a:effectLst/>
                        <a:latin typeface="宋体"/>
                        <a:cs typeface="Courier New"/>
                      </a:endParaRPr>
                    </a:p>
                    <a:p>
                      <a:pPr algn="ctr">
                        <a:lnSpc>
                          <a:spcPct val="150000"/>
                        </a:lnSpc>
                        <a:spcAft>
                          <a:spcPts val="0"/>
                        </a:spcAft>
                      </a:pPr>
                      <a:r>
                        <a:rPr lang="zh-CN" sz="2800" kern="100">
                          <a:effectLst/>
                          <a:latin typeface="Times New Roman"/>
                          <a:ea typeface="华文细黑"/>
                          <a:cs typeface="Times New Roman"/>
                        </a:rPr>
                        <a:t>立体构型</a:t>
                      </a:r>
                      <a:endParaRPr lang="zh-CN" sz="2800" kern="10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84176">
                <a:tc>
                  <a:txBody>
                    <a:bodyPr/>
                    <a:lstStyle/>
                    <a:p>
                      <a:pPr algn="ctr">
                        <a:lnSpc>
                          <a:spcPct val="150000"/>
                        </a:lnSpc>
                        <a:spcAft>
                          <a:spcPts val="0"/>
                        </a:spcAft>
                      </a:pPr>
                      <a:r>
                        <a:rPr lang="en-US" sz="2800" kern="100">
                          <a:effectLst/>
                          <a:latin typeface="Times New Roman"/>
                          <a:ea typeface="华文细黑"/>
                          <a:cs typeface="Courier New"/>
                        </a:rPr>
                        <a:t>BeCl</a:t>
                      </a:r>
                      <a:r>
                        <a:rPr lang="en-US" sz="2800" kern="100" baseline="-25000">
                          <a:effectLst/>
                          <a:latin typeface="Times New Roman"/>
                          <a:ea typeface="华文细黑"/>
                          <a:cs typeface="Courier New"/>
                        </a:rPr>
                        <a:t>2</a:t>
                      </a:r>
                      <a:r>
                        <a:rPr lang="zh-CN" sz="2800" kern="100">
                          <a:effectLst/>
                          <a:latin typeface="Times New Roman"/>
                          <a:ea typeface="华文细黑"/>
                          <a:cs typeface="Times New Roman"/>
                        </a:rPr>
                        <a:t>、</a:t>
                      </a:r>
                      <a:endParaRPr lang="zh-CN" sz="2800" kern="100">
                        <a:effectLst/>
                        <a:latin typeface="宋体"/>
                        <a:cs typeface="Courier New"/>
                      </a:endParaRPr>
                    </a:p>
                    <a:p>
                      <a:pPr algn="ctr">
                        <a:lnSpc>
                          <a:spcPct val="150000"/>
                        </a:lnSpc>
                        <a:spcAft>
                          <a:spcPts val="0"/>
                        </a:spcAft>
                      </a:pPr>
                      <a:r>
                        <a:rPr lang="en-US" sz="2800" kern="100">
                          <a:effectLst/>
                          <a:latin typeface="Times New Roman"/>
                          <a:ea typeface="华文细黑"/>
                          <a:cs typeface="Courier New"/>
                        </a:rPr>
                        <a:t>CO</a:t>
                      </a:r>
                      <a:r>
                        <a:rPr lang="en-US" sz="2800" kern="100" baseline="-25000">
                          <a:effectLst/>
                          <a:latin typeface="Times New Roman"/>
                          <a:ea typeface="华文细黑"/>
                          <a:cs typeface="Courier New"/>
                        </a:rPr>
                        <a:t>2</a:t>
                      </a:r>
                      <a:endParaRPr lang="zh-CN" sz="2800" kern="10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2</a:t>
                      </a:r>
                      <a:endParaRPr lang="zh-CN" sz="2800" kern="10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0</a:t>
                      </a:r>
                      <a:endParaRPr lang="zh-CN" sz="2800" kern="10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2</a:t>
                      </a:r>
                      <a:endParaRPr lang="zh-CN" sz="2800" kern="10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n-US" sz="2800" kern="100">
                        <a:effectLst/>
                        <a:latin typeface="Times New Roman"/>
                        <a:ea typeface="华文细黑"/>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_______</a:t>
                      </a:r>
                      <a:endParaRPr lang="zh-CN" sz="2800" kern="100" dirty="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______</a:t>
                      </a:r>
                      <a:endParaRPr lang="zh-CN" sz="2800" kern="100" dirty="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5126" name="Picture 6" descr="E:\莫成程\2017\同步\化学\人教 选修3\PPT\做PPT的Word\W50.TIF"/>
          <p:cNvPicPr>
            <a:picLocks noChangeAspect="1" noChangeArrowheads="1"/>
          </p:cNvPicPr>
          <p:nvPr/>
        </p:nvPicPr>
        <p:blipFill>
          <a:blip r:embed="rId3" r:link="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6009772" y="3411300"/>
            <a:ext cx="1938592" cy="549753"/>
          </a:xfrm>
          <a:prstGeom prst="rect">
            <a:avLst/>
          </a:prstGeom>
          <a:noFill/>
          <a:extLst>
            <a:ext uri="{909E8E84-426E-40DD-AFC4-6F175D3DCCD1}">
              <a14:hiddenFill xmlns:a14="http://schemas.microsoft.com/office/drawing/2010/main" xmlns="">
                <a:solidFill>
                  <a:srgbClr val="FFFFFF"/>
                </a:solidFill>
              </a14:hiddenFill>
            </a:ext>
          </a:extLst>
        </p:spPr>
      </p:pic>
      <p:sp>
        <p:nvSpPr>
          <p:cNvPr id="6" name="矩形 5"/>
          <p:cNvSpPr/>
          <p:nvPr/>
        </p:nvSpPr>
        <p:spPr>
          <a:xfrm>
            <a:off x="8157844" y="3439875"/>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直线形</a:t>
            </a:r>
            <a:endParaRPr lang="zh-CN" altLang="en-US" sz="2800" kern="100" dirty="0">
              <a:solidFill>
                <a:srgbClr val="C00000"/>
              </a:solidFill>
              <a:latin typeface="Times New Roman"/>
              <a:ea typeface="华文细黑"/>
              <a:cs typeface="Times New Roman"/>
            </a:endParaRPr>
          </a:p>
        </p:txBody>
      </p:sp>
      <p:sp>
        <p:nvSpPr>
          <p:cNvPr id="7" name="矩形 6"/>
          <p:cNvSpPr/>
          <p:nvPr/>
        </p:nvSpPr>
        <p:spPr>
          <a:xfrm>
            <a:off x="9777139" y="3458925"/>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直线形</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xmlns="" val="148847805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7"/>
                                        </p:tgtEl>
                                      </p:cBhvr>
                                    </p:animEffect>
                                    <p:set>
                                      <p:cBhvr>
                                        <p:cTn id="18"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6" grpId="0"/>
      <p:bldP spid="6" grpId="1"/>
      <p:bldP spid="7" grpId="0"/>
      <p:bldP spid="7"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graphicFrame>
        <p:nvGraphicFramePr>
          <p:cNvPr id="3" name="表格 2"/>
          <p:cNvGraphicFramePr>
            <a:graphicFrameLocks noGrp="1"/>
          </p:cNvGraphicFramePr>
          <p:nvPr>
            <p:extLst>
              <p:ext uri="{D42A27DB-BD31-4B8C-83A1-F6EECF244321}">
                <p14:modId xmlns:p14="http://schemas.microsoft.com/office/powerpoint/2010/main" xmlns="" val="2028965909"/>
              </p:ext>
            </p:extLst>
          </p:nvPr>
        </p:nvGraphicFramePr>
        <p:xfrm>
          <a:off x="622600" y="981523"/>
          <a:ext cx="10513166" cy="4464494"/>
        </p:xfrm>
        <a:graphic>
          <a:graphicData uri="http://schemas.openxmlformats.org/drawingml/2006/table">
            <a:tbl>
              <a:tblPr/>
              <a:tblGrid>
                <a:gridCol w="1586457"/>
                <a:gridCol w="1041834"/>
                <a:gridCol w="1095122"/>
                <a:gridCol w="1095122"/>
                <a:gridCol w="2519143"/>
                <a:gridCol w="1587744"/>
                <a:gridCol w="1587744"/>
              </a:tblGrid>
              <a:tr h="1942274">
                <a:tc rowSpan="2">
                  <a:txBody>
                    <a:bodyPr/>
                    <a:lstStyle/>
                    <a:p>
                      <a:pPr algn="ctr">
                        <a:lnSpc>
                          <a:spcPct val="150000"/>
                        </a:lnSpc>
                        <a:spcAft>
                          <a:spcPts val="0"/>
                        </a:spcAft>
                      </a:pPr>
                      <a:r>
                        <a:rPr lang="en-US" sz="2800" kern="100" dirty="0">
                          <a:effectLst/>
                          <a:latin typeface="Times New Roman"/>
                          <a:ea typeface="华文细黑"/>
                          <a:cs typeface="Courier New"/>
                        </a:rPr>
                        <a:t>BF</a:t>
                      </a:r>
                      <a:r>
                        <a:rPr lang="en-US" sz="2800" kern="100" baseline="-25000" dirty="0">
                          <a:effectLst/>
                          <a:latin typeface="Times New Roman"/>
                          <a:ea typeface="华文细黑"/>
                          <a:cs typeface="Courier New"/>
                        </a:rPr>
                        <a:t>3</a:t>
                      </a:r>
                      <a:r>
                        <a:rPr lang="zh-CN" sz="2800" kern="100" dirty="0">
                          <a:effectLst/>
                          <a:latin typeface="Times New Roman"/>
                          <a:ea typeface="华文细黑"/>
                          <a:cs typeface="Times New Roman"/>
                        </a:rPr>
                        <a:t>、</a:t>
                      </a:r>
                      <a:r>
                        <a:rPr lang="en-US" sz="2800" kern="100" dirty="0">
                          <a:effectLst/>
                          <a:latin typeface="Times New Roman"/>
                          <a:ea typeface="华文细黑"/>
                          <a:cs typeface="Courier New"/>
                        </a:rPr>
                        <a:t>BCl</a:t>
                      </a:r>
                      <a:r>
                        <a:rPr lang="en-US" sz="2800" kern="100" baseline="-25000" dirty="0">
                          <a:effectLst/>
                          <a:latin typeface="Times New Roman"/>
                          <a:ea typeface="华文细黑"/>
                          <a:cs typeface="Courier New"/>
                        </a:rPr>
                        <a:t>3</a:t>
                      </a:r>
                      <a:endParaRPr lang="zh-CN" sz="2800" kern="100" dirty="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50000"/>
                        </a:lnSpc>
                        <a:spcAft>
                          <a:spcPts val="0"/>
                        </a:spcAft>
                      </a:pPr>
                      <a:r>
                        <a:rPr lang="en-US" sz="2800" kern="100" dirty="0">
                          <a:effectLst/>
                          <a:latin typeface="Times New Roman"/>
                          <a:ea typeface="华文细黑"/>
                          <a:cs typeface="Courier New"/>
                        </a:rPr>
                        <a:t>3</a:t>
                      </a:r>
                      <a:endParaRPr lang="zh-CN" sz="2800" kern="100" dirty="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50000"/>
                        </a:lnSpc>
                        <a:spcAft>
                          <a:spcPts val="0"/>
                        </a:spcAft>
                      </a:pPr>
                      <a:r>
                        <a:rPr lang="en-US" sz="2800" kern="100" dirty="0">
                          <a:effectLst/>
                          <a:latin typeface="Times New Roman"/>
                          <a:ea typeface="华文细黑"/>
                          <a:cs typeface="Courier New"/>
                        </a:rPr>
                        <a:t>0</a:t>
                      </a:r>
                      <a:endParaRPr lang="zh-CN" sz="2800" kern="100" dirty="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a:lnSpc>
                          <a:spcPct val="150000"/>
                        </a:lnSpc>
                        <a:spcAft>
                          <a:spcPts val="0"/>
                        </a:spcAft>
                      </a:pPr>
                      <a:r>
                        <a:rPr lang="en-US" sz="2800" kern="100">
                          <a:effectLst/>
                          <a:latin typeface="Times New Roman"/>
                          <a:ea typeface="华文细黑"/>
                          <a:cs typeface="Courier New"/>
                        </a:rPr>
                        <a:t>3</a:t>
                      </a:r>
                      <a:endParaRPr lang="zh-CN" sz="2800" kern="10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50000"/>
                        </a:lnSpc>
                        <a:spcAft>
                          <a:spcPts val="0"/>
                        </a:spcAft>
                      </a:pPr>
                      <a:endParaRPr lang="en-US" sz="2800" kern="100">
                        <a:effectLst/>
                        <a:latin typeface="Times New Roman"/>
                        <a:ea typeface="华文细黑"/>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a:lnSpc>
                          <a:spcPct val="150000"/>
                        </a:lnSpc>
                        <a:spcAft>
                          <a:spcPts val="0"/>
                        </a:spcAft>
                      </a:pPr>
                      <a:r>
                        <a:rPr lang="en-US" altLang="zh-CN" sz="2800" kern="100" dirty="0" smtClean="0">
                          <a:effectLst/>
                          <a:latin typeface="宋体"/>
                          <a:cs typeface="Courier New"/>
                        </a:rPr>
                        <a:t>_____</a:t>
                      </a:r>
                      <a:endParaRPr lang="zh-CN" sz="2800" kern="100" dirty="0">
                        <a:effectLst/>
                        <a:latin typeface="宋体"/>
                        <a:cs typeface="Courier New"/>
                      </a:endParaRPr>
                    </a:p>
                    <a:p>
                      <a:pPr algn="ctr">
                        <a:lnSpc>
                          <a:spcPct val="150000"/>
                        </a:lnSpc>
                        <a:spcAft>
                          <a:spcPts val="0"/>
                        </a:spcAft>
                      </a:pPr>
                      <a:r>
                        <a:rPr lang="en-US" altLang="zh-CN" sz="2800" kern="100" dirty="0" smtClean="0">
                          <a:effectLst/>
                          <a:latin typeface="宋体"/>
                          <a:cs typeface="Courier New"/>
                        </a:rPr>
                        <a:t>______</a:t>
                      </a:r>
                      <a:endParaRPr lang="zh-CN" sz="2800" kern="100" dirty="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_____</a:t>
                      </a:r>
                      <a:endParaRPr lang="zh-CN" sz="2800" kern="100" dirty="0">
                        <a:effectLst/>
                        <a:latin typeface="宋体"/>
                        <a:cs typeface="Courier New"/>
                      </a:endParaRPr>
                    </a:p>
                    <a:p>
                      <a:pPr algn="ctr">
                        <a:lnSpc>
                          <a:spcPct val="150000"/>
                        </a:lnSpc>
                        <a:spcAft>
                          <a:spcPts val="0"/>
                        </a:spcAft>
                      </a:pPr>
                      <a:r>
                        <a:rPr lang="en-US" altLang="zh-CN" sz="2800" kern="100" dirty="0" smtClean="0">
                          <a:effectLst/>
                          <a:latin typeface="宋体"/>
                          <a:cs typeface="Courier New"/>
                        </a:rPr>
                        <a:t>______</a:t>
                      </a:r>
                      <a:endParaRPr lang="zh-CN" sz="2800" kern="100" dirty="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5993">
                <a:tc vMerge="1">
                  <a:txBody>
                    <a:bodyPr/>
                    <a:lstStyle/>
                    <a:p>
                      <a:pPr algn="ctr">
                        <a:lnSpc>
                          <a:spcPct val="150000"/>
                        </a:lnSpc>
                        <a:spcAft>
                          <a:spcPts val="0"/>
                        </a:spcAft>
                      </a:pPr>
                      <a:endParaRPr lang="zh-CN" sz="2800" kern="10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algn="ctr">
                        <a:lnSpc>
                          <a:spcPct val="150000"/>
                        </a:lnSpc>
                        <a:spcAft>
                          <a:spcPts val="0"/>
                        </a:spcAft>
                      </a:pPr>
                      <a:endParaRPr lang="zh-CN" sz="2800" kern="10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algn="ctr">
                        <a:lnSpc>
                          <a:spcPct val="150000"/>
                        </a:lnSpc>
                        <a:spcAft>
                          <a:spcPts val="0"/>
                        </a:spcAft>
                      </a:pPr>
                      <a:endParaRPr lang="zh-CN" sz="2800" kern="10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pPr algn="ctr">
                        <a:lnSpc>
                          <a:spcPct val="150000"/>
                        </a:lnSpc>
                        <a:spcAft>
                          <a:spcPts val="0"/>
                        </a:spcAft>
                      </a:pPr>
                      <a:endParaRPr lang="en-US" sz="2800" kern="100">
                        <a:effectLst/>
                        <a:latin typeface="Times New Roman"/>
                        <a:ea typeface="华文细黑"/>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rowSpan="2">
                  <a:txBody>
                    <a:bodyPr/>
                    <a:lstStyle/>
                    <a:p>
                      <a:pPr algn="ctr">
                        <a:lnSpc>
                          <a:spcPct val="150000"/>
                        </a:lnSpc>
                        <a:spcAft>
                          <a:spcPts val="0"/>
                        </a:spcAft>
                      </a:pPr>
                      <a:r>
                        <a:rPr lang="en-US" altLang="zh-CN" sz="2800" kern="100" dirty="0" smtClean="0">
                          <a:effectLst/>
                          <a:latin typeface="宋体"/>
                          <a:cs typeface="Courier New"/>
                        </a:rPr>
                        <a:t>____</a:t>
                      </a:r>
                      <a:endParaRPr lang="zh-CN" sz="2800" kern="100" dirty="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46227">
                <a:tc>
                  <a:txBody>
                    <a:bodyPr/>
                    <a:lstStyle/>
                    <a:p>
                      <a:pPr algn="ctr">
                        <a:lnSpc>
                          <a:spcPct val="150000"/>
                        </a:lnSpc>
                        <a:spcAft>
                          <a:spcPts val="0"/>
                        </a:spcAft>
                      </a:pPr>
                      <a:r>
                        <a:rPr lang="en-US" sz="2800" kern="100">
                          <a:effectLst/>
                          <a:latin typeface="Times New Roman"/>
                          <a:ea typeface="华文细黑"/>
                          <a:cs typeface="Courier New"/>
                        </a:rPr>
                        <a:t>SO</a:t>
                      </a:r>
                      <a:r>
                        <a:rPr lang="en-US" sz="2800" kern="100" baseline="-25000">
                          <a:effectLst/>
                          <a:latin typeface="Times New Roman"/>
                          <a:ea typeface="华文细黑"/>
                          <a:cs typeface="Courier New"/>
                        </a:rPr>
                        <a:t>2</a:t>
                      </a:r>
                      <a:endParaRPr lang="zh-CN" sz="2800" kern="10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2</a:t>
                      </a:r>
                      <a:endParaRPr lang="zh-CN" sz="2800" kern="10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dirty="0">
                          <a:effectLst/>
                          <a:latin typeface="Times New Roman"/>
                          <a:ea typeface="华文细黑"/>
                          <a:cs typeface="Courier New"/>
                        </a:rPr>
                        <a:t>1</a:t>
                      </a:r>
                      <a:endParaRPr lang="zh-CN" sz="2800" kern="100" dirty="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a:txBody>
                    <a:bodyPr/>
                    <a:lstStyle/>
                    <a:p>
                      <a:endParaRPr lang="zh-CN" altLang="en-US" dirty="0"/>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r>
            </a:tbl>
          </a:graphicData>
        </a:graphic>
      </p:graphicFrame>
      <p:pic>
        <p:nvPicPr>
          <p:cNvPr id="5125" name="Picture 5" descr="E:\莫成程\2017\同步\化学\人教 选修3\PPT\做PPT的Word\W51.TIF"/>
          <p:cNvPicPr>
            <a:picLocks noChangeAspect="1" noChangeArrowheads="1"/>
          </p:cNvPicPr>
          <p:nvPr/>
        </p:nvPicPr>
        <p:blipFill>
          <a:blip r:embed="rId3" r:link="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5867743" y="1326199"/>
            <a:ext cx="1781423" cy="1597139"/>
          </a:xfrm>
          <a:prstGeom prst="rect">
            <a:avLst/>
          </a:prstGeom>
          <a:noFill/>
          <a:extLst>
            <a:ext uri="{909E8E84-426E-40DD-AFC4-6F175D3DCCD1}">
              <a14:hiddenFill xmlns:a14="http://schemas.microsoft.com/office/drawing/2010/main" xmlns="">
                <a:solidFill>
                  <a:srgbClr val="FFFFFF"/>
                </a:solidFill>
              </a14:hiddenFill>
            </a:ext>
          </a:extLst>
        </p:spPr>
      </p:pic>
      <p:pic>
        <p:nvPicPr>
          <p:cNvPr id="5124" name="Picture 4" descr="E:\莫成程\2017\同步\化学\人教 选修3\PPT\做PPT的Word\W52.TIF"/>
          <p:cNvPicPr>
            <a:picLocks noChangeAspect="1" noChangeArrowheads="1"/>
          </p:cNvPicPr>
          <p:nvPr/>
        </p:nvPicPr>
        <p:blipFill>
          <a:blip r:embed="rId5" r:link="rId6"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5852384" y="3657982"/>
            <a:ext cx="1812140" cy="1443567"/>
          </a:xfrm>
          <a:prstGeom prst="rect">
            <a:avLst/>
          </a:prstGeom>
          <a:noFill/>
          <a:extLst>
            <a:ext uri="{909E8E84-426E-40DD-AFC4-6F175D3DCCD1}">
              <a14:hiddenFill xmlns:a14="http://schemas.microsoft.com/office/drawing/2010/main" xmlns="">
                <a:solidFill>
                  <a:srgbClr val="FFFFFF"/>
                </a:solidFill>
              </a14:hiddenFill>
            </a:ext>
          </a:extLst>
        </p:spPr>
      </p:pic>
      <p:sp>
        <p:nvSpPr>
          <p:cNvPr id="5" name="矩形 4"/>
          <p:cNvSpPr/>
          <p:nvPr/>
        </p:nvSpPr>
        <p:spPr>
          <a:xfrm>
            <a:off x="8297609" y="2595053"/>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平面</a:t>
            </a:r>
            <a:endParaRPr lang="zh-CN" altLang="en-US" sz="2800" kern="100" dirty="0">
              <a:solidFill>
                <a:srgbClr val="C00000"/>
              </a:solidFill>
              <a:latin typeface="Times New Roman"/>
              <a:ea typeface="华文细黑"/>
              <a:cs typeface="Times New Roman"/>
            </a:endParaRPr>
          </a:p>
        </p:txBody>
      </p:sp>
      <p:sp>
        <p:nvSpPr>
          <p:cNvPr id="6" name="矩形 5"/>
          <p:cNvSpPr/>
          <p:nvPr/>
        </p:nvSpPr>
        <p:spPr>
          <a:xfrm>
            <a:off x="8125370" y="3247678"/>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三角形</a:t>
            </a:r>
            <a:endParaRPr lang="zh-CN" altLang="en-US" sz="2800" kern="100" dirty="0">
              <a:solidFill>
                <a:srgbClr val="C00000"/>
              </a:solidFill>
              <a:latin typeface="Times New Roman"/>
              <a:ea typeface="华文细黑"/>
              <a:cs typeface="Times New Roman"/>
            </a:endParaRPr>
          </a:p>
        </p:txBody>
      </p:sp>
      <p:sp>
        <p:nvSpPr>
          <p:cNvPr id="7" name="矩形 6"/>
          <p:cNvSpPr/>
          <p:nvPr/>
        </p:nvSpPr>
        <p:spPr>
          <a:xfrm>
            <a:off x="9872239" y="1341562"/>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平面</a:t>
            </a:r>
            <a:endParaRPr lang="zh-CN" altLang="en-US" sz="2800" kern="100" dirty="0">
              <a:solidFill>
                <a:srgbClr val="C00000"/>
              </a:solidFill>
              <a:latin typeface="Times New Roman"/>
              <a:ea typeface="华文细黑"/>
              <a:cs typeface="Times New Roman"/>
            </a:endParaRPr>
          </a:p>
        </p:txBody>
      </p:sp>
      <p:sp>
        <p:nvSpPr>
          <p:cNvPr id="8" name="矩形 7"/>
          <p:cNvSpPr/>
          <p:nvPr/>
        </p:nvSpPr>
        <p:spPr>
          <a:xfrm>
            <a:off x="9720341" y="1989634"/>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三角形</a:t>
            </a:r>
            <a:endParaRPr lang="zh-CN" altLang="en-US" sz="2800" kern="100" dirty="0">
              <a:solidFill>
                <a:srgbClr val="C00000"/>
              </a:solidFill>
              <a:latin typeface="Times New Roman"/>
              <a:ea typeface="华文细黑"/>
              <a:cs typeface="Times New Roman"/>
            </a:endParaRPr>
          </a:p>
        </p:txBody>
      </p:sp>
      <p:sp>
        <p:nvSpPr>
          <p:cNvPr id="9" name="矩形 8"/>
          <p:cNvSpPr/>
          <p:nvPr/>
        </p:nvSpPr>
        <p:spPr>
          <a:xfrm>
            <a:off x="9949570" y="3894366"/>
            <a:ext cx="803425" cy="523220"/>
          </a:xfrm>
          <a:prstGeom prst="rect">
            <a:avLst/>
          </a:prstGeom>
        </p:spPr>
        <p:txBody>
          <a:bodyPr wrap="none">
            <a:spAutoFit/>
          </a:bodyPr>
          <a:lstStyle/>
          <a:p>
            <a:r>
              <a:rPr lang="en-US" altLang="zh-CN" sz="2800" kern="100" dirty="0">
                <a:solidFill>
                  <a:srgbClr val="C00000"/>
                </a:solidFill>
                <a:latin typeface="Times New Roman"/>
                <a:ea typeface="华文细黑"/>
                <a:cs typeface="Times New Roman"/>
              </a:rPr>
              <a:t>V</a:t>
            </a:r>
            <a:r>
              <a:rPr lang="zh-CN" altLang="zh-CN" sz="2800" kern="100" dirty="0">
                <a:solidFill>
                  <a:srgbClr val="C00000"/>
                </a:solidFill>
                <a:latin typeface="Times New Roman"/>
                <a:ea typeface="华文细黑"/>
                <a:cs typeface="Times New Roman"/>
              </a:rPr>
              <a:t>形</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xmlns="" val="238486013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linds(horizontal)">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xit" presetSubtype="0" fill="hold" grpId="1" nodeType="clickEffect">
                                  <p:stCondLst>
                                    <p:cond delay="0"/>
                                  </p:stCondLst>
                                  <p:childTnLst>
                                    <p:animEffect transition="out" filter="fade">
                                      <p:cBhvr>
                                        <p:cTn id="23" dur="500"/>
                                        <p:tgtEl>
                                          <p:spTgt spid="5"/>
                                        </p:tgtEl>
                                      </p:cBhvr>
                                    </p:animEffect>
                                    <p:set>
                                      <p:cBhvr>
                                        <p:cTn id="24" dur="1" fill="hold">
                                          <p:stCondLst>
                                            <p:cond delay="499"/>
                                          </p:stCondLst>
                                        </p:cTn>
                                        <p:tgtEl>
                                          <p:spTgt spid="5"/>
                                        </p:tgtEl>
                                        <p:attrNameLst>
                                          <p:attrName>style.visibility</p:attrName>
                                        </p:attrNameLst>
                                      </p:cBhvr>
                                      <p:to>
                                        <p:strVal val="hidden"/>
                                      </p:to>
                                    </p:set>
                                  </p:childTnLst>
                                </p:cTn>
                              </p:par>
                              <p:par>
                                <p:cTn id="25" presetID="10" presetClass="exit" presetSubtype="0" fill="hold" grpId="1" nodeType="withEffect">
                                  <p:stCondLst>
                                    <p:cond delay="0"/>
                                  </p:stCondLst>
                                  <p:childTnLst>
                                    <p:animEffect transition="out" filter="fade">
                                      <p:cBhvr>
                                        <p:cTn id="26" dur="500"/>
                                        <p:tgtEl>
                                          <p:spTgt spid="6"/>
                                        </p:tgtEl>
                                      </p:cBhvr>
                                    </p:animEffect>
                                    <p:set>
                                      <p:cBhvr>
                                        <p:cTn id="27" dur="1" fill="hold">
                                          <p:stCondLst>
                                            <p:cond delay="499"/>
                                          </p:stCondLst>
                                        </p:cTn>
                                        <p:tgtEl>
                                          <p:spTgt spid="6"/>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7"/>
                                        </p:tgtEl>
                                      </p:cBhvr>
                                    </p:animEffect>
                                    <p:set>
                                      <p:cBhvr>
                                        <p:cTn id="30" dur="1" fill="hold">
                                          <p:stCondLst>
                                            <p:cond delay="499"/>
                                          </p:stCondLst>
                                        </p:cTn>
                                        <p:tgtEl>
                                          <p:spTgt spid="7"/>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8"/>
                                        </p:tgtEl>
                                      </p:cBhvr>
                                    </p:animEffect>
                                    <p:set>
                                      <p:cBhvr>
                                        <p:cTn id="33" dur="1" fill="hold">
                                          <p:stCondLst>
                                            <p:cond delay="499"/>
                                          </p:stCondLst>
                                        </p:cTn>
                                        <p:tgtEl>
                                          <p:spTgt spid="8"/>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9"/>
                                        </p:tgtEl>
                                      </p:cBhvr>
                                    </p:animEffect>
                                    <p:set>
                                      <p:cBhvr>
                                        <p:cTn id="36"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5" grpId="0"/>
      <p:bldP spid="5" grpId="1"/>
      <p:bldP spid="6" grpId="0"/>
      <p:bldP spid="6" grpId="1"/>
      <p:bldP spid="7" grpId="0"/>
      <p:bldP spid="7" grpId="1"/>
      <p:bldP spid="8" grpId="0"/>
      <p:bldP spid="8" grpId="1"/>
      <p:bldP spid="9" grpId="0"/>
      <p:bldP spid="9"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graphicFrame>
        <p:nvGraphicFramePr>
          <p:cNvPr id="3" name="表格 2"/>
          <p:cNvGraphicFramePr>
            <a:graphicFrameLocks noGrp="1"/>
          </p:cNvGraphicFramePr>
          <p:nvPr>
            <p:extLst>
              <p:ext uri="{D42A27DB-BD31-4B8C-83A1-F6EECF244321}">
                <p14:modId xmlns:p14="http://schemas.microsoft.com/office/powerpoint/2010/main" xmlns="" val="1839099385"/>
              </p:ext>
            </p:extLst>
          </p:nvPr>
        </p:nvGraphicFramePr>
        <p:xfrm>
          <a:off x="694607" y="371550"/>
          <a:ext cx="10355179" cy="5760639"/>
        </p:xfrm>
        <a:graphic>
          <a:graphicData uri="http://schemas.openxmlformats.org/drawingml/2006/table">
            <a:tbl>
              <a:tblPr/>
              <a:tblGrid>
                <a:gridCol w="1152127"/>
                <a:gridCol w="936104"/>
                <a:gridCol w="1080120"/>
                <a:gridCol w="1008112"/>
                <a:gridCol w="2520280"/>
                <a:gridCol w="2094552"/>
                <a:gridCol w="1563884"/>
              </a:tblGrid>
              <a:tr h="1872207">
                <a:tc>
                  <a:txBody>
                    <a:bodyPr/>
                    <a:lstStyle/>
                    <a:p>
                      <a:pPr algn="l">
                        <a:lnSpc>
                          <a:spcPct val="150000"/>
                        </a:lnSpc>
                        <a:spcAft>
                          <a:spcPts val="0"/>
                        </a:spcAft>
                      </a:pPr>
                      <a:r>
                        <a:rPr lang="en-US" sz="2800" kern="100" dirty="0">
                          <a:effectLst/>
                          <a:latin typeface="Times New Roman"/>
                          <a:ea typeface="华文细黑"/>
                          <a:cs typeface="Courier New"/>
                        </a:rPr>
                        <a:t>CH</a:t>
                      </a:r>
                      <a:r>
                        <a:rPr lang="en-US" sz="2800" kern="100" baseline="-25000" dirty="0">
                          <a:effectLst/>
                          <a:latin typeface="Times New Roman"/>
                          <a:ea typeface="华文细黑"/>
                          <a:cs typeface="Courier New"/>
                        </a:rPr>
                        <a:t>4</a:t>
                      </a:r>
                      <a:r>
                        <a:rPr lang="zh-CN" sz="2800" kern="100" dirty="0">
                          <a:effectLst/>
                          <a:latin typeface="Times New Roman"/>
                          <a:ea typeface="华文细黑"/>
                          <a:cs typeface="Times New Roman"/>
                        </a:rPr>
                        <a:t>、</a:t>
                      </a:r>
                      <a:r>
                        <a:rPr lang="en-US" sz="2800" kern="100" dirty="0">
                          <a:effectLst/>
                          <a:latin typeface="Times New Roman"/>
                          <a:ea typeface="华文细黑"/>
                          <a:cs typeface="Courier New"/>
                        </a:rPr>
                        <a:t>CCl</a:t>
                      </a:r>
                      <a:r>
                        <a:rPr lang="en-US" sz="2800" kern="100" baseline="-25000" dirty="0">
                          <a:effectLst/>
                          <a:latin typeface="Times New Roman"/>
                          <a:ea typeface="华文细黑"/>
                          <a:cs typeface="Courier New"/>
                        </a:rPr>
                        <a:t>4</a:t>
                      </a:r>
                      <a:endParaRPr lang="zh-CN" sz="2800" kern="100" dirty="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4</a:t>
                      </a:r>
                      <a:endParaRPr lang="zh-CN" sz="2800" kern="10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dirty="0">
                          <a:effectLst/>
                          <a:latin typeface="Times New Roman"/>
                          <a:ea typeface="华文细黑"/>
                          <a:cs typeface="Courier New"/>
                        </a:rPr>
                        <a:t>0</a:t>
                      </a:r>
                      <a:endParaRPr lang="zh-CN" sz="2800" kern="100" dirty="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5">
                  <a:txBody>
                    <a:bodyPr/>
                    <a:lstStyle/>
                    <a:p>
                      <a:pPr algn="ctr">
                        <a:lnSpc>
                          <a:spcPct val="150000"/>
                        </a:lnSpc>
                        <a:spcAft>
                          <a:spcPts val="0"/>
                        </a:spcAft>
                      </a:pPr>
                      <a:r>
                        <a:rPr lang="en-US" sz="2800" kern="100">
                          <a:effectLst/>
                          <a:latin typeface="Times New Roman"/>
                          <a:ea typeface="华文细黑"/>
                          <a:cs typeface="Courier New"/>
                        </a:rPr>
                        <a:t>4</a:t>
                      </a:r>
                      <a:endParaRPr lang="zh-CN" sz="2800" kern="10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n-US" sz="2800" kern="100" dirty="0">
                        <a:effectLst/>
                        <a:latin typeface="Times New Roman"/>
                        <a:ea typeface="华文细黑"/>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5">
                  <a:txBody>
                    <a:bodyPr/>
                    <a:lstStyle/>
                    <a:p>
                      <a:pPr algn="ctr">
                        <a:lnSpc>
                          <a:spcPct val="150000"/>
                        </a:lnSpc>
                        <a:spcAft>
                          <a:spcPts val="0"/>
                        </a:spcAft>
                      </a:pPr>
                      <a:r>
                        <a:rPr lang="en-US" altLang="zh-CN" sz="2800" kern="100" dirty="0" smtClean="0">
                          <a:effectLst/>
                          <a:latin typeface="宋体"/>
                          <a:cs typeface="Courier New"/>
                        </a:rPr>
                        <a:t>________</a:t>
                      </a:r>
                      <a:endParaRPr lang="zh-CN" sz="2800" kern="100" dirty="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50000"/>
                        </a:lnSpc>
                        <a:spcAft>
                          <a:spcPts val="0"/>
                        </a:spcAft>
                      </a:pPr>
                      <a:r>
                        <a:rPr lang="en-US" altLang="zh-CN" sz="2800" kern="100" dirty="0" smtClean="0">
                          <a:effectLst/>
                          <a:latin typeface="宋体"/>
                          <a:cs typeface="Courier New"/>
                        </a:rPr>
                        <a:t>______</a:t>
                      </a:r>
                      <a:endParaRPr lang="zh-CN" sz="2800" kern="100" dirty="0">
                        <a:effectLst/>
                        <a:latin typeface="宋体"/>
                        <a:cs typeface="Courier New"/>
                      </a:endParaRPr>
                    </a:p>
                    <a:p>
                      <a:pPr algn="ctr">
                        <a:lnSpc>
                          <a:spcPct val="150000"/>
                        </a:lnSpc>
                        <a:spcAft>
                          <a:spcPts val="0"/>
                        </a:spcAft>
                      </a:pPr>
                      <a:r>
                        <a:rPr lang="en-US" altLang="zh-CN" sz="2800" kern="100" dirty="0" smtClean="0">
                          <a:effectLst/>
                          <a:latin typeface="宋体"/>
                          <a:cs typeface="Courier New"/>
                        </a:rPr>
                        <a:t>____</a:t>
                      </a:r>
                      <a:endParaRPr lang="zh-CN" sz="2800" kern="100" dirty="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66071">
                <a:tc rowSpan="2">
                  <a:txBody>
                    <a:bodyPr/>
                    <a:lstStyle/>
                    <a:p>
                      <a:pPr algn="ctr">
                        <a:lnSpc>
                          <a:spcPct val="150000"/>
                        </a:lnSpc>
                        <a:spcAft>
                          <a:spcPts val="0"/>
                        </a:spcAft>
                      </a:pPr>
                      <a:r>
                        <a:rPr lang="en-US" sz="2800" kern="100" dirty="0">
                          <a:effectLst/>
                          <a:latin typeface="Times New Roman"/>
                          <a:ea typeface="华文细黑"/>
                          <a:cs typeface="Courier New"/>
                        </a:rPr>
                        <a:t>NH</a:t>
                      </a:r>
                      <a:r>
                        <a:rPr lang="en-US" sz="2800" kern="100" baseline="-25000" dirty="0">
                          <a:effectLst/>
                          <a:latin typeface="Times New Roman"/>
                          <a:ea typeface="华文细黑"/>
                          <a:cs typeface="Courier New"/>
                        </a:rPr>
                        <a:t>3</a:t>
                      </a:r>
                      <a:endParaRPr lang="zh-CN" sz="2800" kern="100" dirty="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50000"/>
                        </a:lnSpc>
                        <a:spcAft>
                          <a:spcPts val="0"/>
                        </a:spcAft>
                      </a:pPr>
                      <a:r>
                        <a:rPr lang="en-US" sz="2800" kern="100">
                          <a:effectLst/>
                          <a:latin typeface="Times New Roman"/>
                          <a:ea typeface="华文细黑"/>
                          <a:cs typeface="Courier New"/>
                        </a:rPr>
                        <a:t>3</a:t>
                      </a:r>
                      <a:endParaRPr lang="zh-CN" sz="2800" kern="10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50000"/>
                        </a:lnSpc>
                        <a:spcAft>
                          <a:spcPts val="0"/>
                        </a:spcAft>
                      </a:pPr>
                      <a:r>
                        <a:rPr lang="en-US" sz="2800" kern="100">
                          <a:effectLst/>
                          <a:latin typeface="Times New Roman"/>
                          <a:ea typeface="华文细黑"/>
                          <a:cs typeface="Courier New"/>
                        </a:rPr>
                        <a:t>1</a:t>
                      </a:r>
                      <a:endParaRPr lang="zh-CN" sz="2800" kern="10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rowSpan="2">
                  <a:txBody>
                    <a:bodyPr/>
                    <a:lstStyle/>
                    <a:p>
                      <a:endParaRPr lang="zh-CN" altLang="en-US"/>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r>
              <a:tr h="1078145">
                <a:tc vMerge="1">
                  <a:txBody>
                    <a:bodyPr/>
                    <a:lstStyle/>
                    <a:p>
                      <a:pPr algn="ctr">
                        <a:lnSpc>
                          <a:spcPct val="150000"/>
                        </a:lnSpc>
                        <a:spcAft>
                          <a:spcPts val="0"/>
                        </a:spcAft>
                      </a:pPr>
                      <a:endParaRPr lang="zh-CN" sz="2800" kern="10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algn="ctr">
                        <a:lnSpc>
                          <a:spcPct val="150000"/>
                        </a:lnSpc>
                        <a:spcAft>
                          <a:spcPts val="0"/>
                        </a:spcAft>
                      </a:pPr>
                      <a:endParaRPr lang="zh-CN" sz="2800" kern="10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algn="ctr">
                        <a:lnSpc>
                          <a:spcPct val="150000"/>
                        </a:lnSpc>
                        <a:spcAft>
                          <a:spcPts val="0"/>
                        </a:spcAft>
                      </a:pPr>
                      <a:endParaRPr lang="zh-CN" sz="2800" kern="10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pPr algn="ctr">
                        <a:lnSpc>
                          <a:spcPct val="150000"/>
                        </a:lnSpc>
                        <a:spcAft>
                          <a:spcPts val="0"/>
                        </a:spcAft>
                      </a:pPr>
                      <a:endParaRPr lang="en-US" sz="2800" kern="100">
                        <a:effectLst/>
                        <a:latin typeface="Times New Roman"/>
                        <a:ea typeface="华文细黑"/>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rowSpan="2">
                  <a:txBody>
                    <a:bodyPr/>
                    <a:lstStyle/>
                    <a:p>
                      <a:pPr algn="ctr">
                        <a:lnSpc>
                          <a:spcPct val="150000"/>
                        </a:lnSpc>
                        <a:spcAft>
                          <a:spcPts val="0"/>
                        </a:spcAft>
                      </a:pPr>
                      <a:r>
                        <a:rPr lang="en-US" altLang="zh-CN" sz="2800" kern="100" dirty="0" smtClean="0">
                          <a:effectLst/>
                          <a:latin typeface="宋体"/>
                          <a:cs typeface="Courier New"/>
                        </a:rPr>
                        <a:t>________</a:t>
                      </a:r>
                      <a:endParaRPr lang="zh-CN" sz="2800" kern="100" dirty="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12477">
                <a:tc rowSpan="2">
                  <a:txBody>
                    <a:bodyPr/>
                    <a:lstStyle/>
                    <a:p>
                      <a:pPr algn="ctr">
                        <a:lnSpc>
                          <a:spcPct val="150000"/>
                        </a:lnSpc>
                        <a:spcAft>
                          <a:spcPts val="0"/>
                        </a:spcAft>
                      </a:pPr>
                      <a:r>
                        <a:rPr lang="en-US" sz="2800" kern="100" dirty="0">
                          <a:effectLst/>
                          <a:latin typeface="Times New Roman"/>
                          <a:ea typeface="华文细黑"/>
                          <a:cs typeface="Courier New"/>
                        </a:rPr>
                        <a:t>H</a:t>
                      </a:r>
                      <a:r>
                        <a:rPr lang="en-US" sz="2800" kern="100" baseline="-25000" dirty="0">
                          <a:effectLst/>
                          <a:latin typeface="Times New Roman"/>
                          <a:ea typeface="华文细黑"/>
                          <a:cs typeface="Courier New"/>
                        </a:rPr>
                        <a:t>2</a:t>
                      </a:r>
                      <a:r>
                        <a:rPr lang="en-US" sz="2800" kern="100" dirty="0">
                          <a:effectLst/>
                          <a:latin typeface="Times New Roman"/>
                          <a:ea typeface="华文细黑"/>
                          <a:cs typeface="Courier New"/>
                        </a:rPr>
                        <a:t>O</a:t>
                      </a:r>
                      <a:endParaRPr lang="zh-CN" sz="2800" kern="100" dirty="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50000"/>
                        </a:lnSpc>
                        <a:spcAft>
                          <a:spcPts val="0"/>
                        </a:spcAft>
                      </a:pPr>
                      <a:r>
                        <a:rPr lang="en-US" sz="2800" kern="100">
                          <a:effectLst/>
                          <a:latin typeface="Times New Roman"/>
                          <a:ea typeface="华文细黑"/>
                          <a:cs typeface="Courier New"/>
                        </a:rPr>
                        <a:t>2</a:t>
                      </a:r>
                      <a:endParaRPr lang="zh-CN" sz="2800" kern="10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50000"/>
                        </a:lnSpc>
                        <a:spcAft>
                          <a:spcPts val="0"/>
                        </a:spcAft>
                      </a:pPr>
                      <a:r>
                        <a:rPr lang="en-US" sz="2800" kern="100">
                          <a:effectLst/>
                          <a:latin typeface="Times New Roman"/>
                          <a:ea typeface="华文细黑"/>
                          <a:cs typeface="Courier New"/>
                        </a:rPr>
                        <a:t>2</a:t>
                      </a:r>
                      <a:endParaRPr lang="zh-CN" sz="2800" kern="10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rowSpan="2">
                  <a:txBody>
                    <a:bodyPr/>
                    <a:lstStyle/>
                    <a:p>
                      <a:endParaRPr lang="zh-CN" altLang="en-US"/>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r>
              <a:tr h="831739">
                <a:tc vMerge="1">
                  <a:txBody>
                    <a:bodyPr/>
                    <a:lstStyle/>
                    <a:p>
                      <a:pPr algn="ctr">
                        <a:lnSpc>
                          <a:spcPct val="150000"/>
                        </a:lnSpc>
                        <a:spcAft>
                          <a:spcPts val="0"/>
                        </a:spcAft>
                      </a:pPr>
                      <a:endParaRPr lang="zh-CN" sz="2800" kern="10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algn="ctr">
                        <a:lnSpc>
                          <a:spcPct val="150000"/>
                        </a:lnSpc>
                        <a:spcAft>
                          <a:spcPts val="0"/>
                        </a:spcAft>
                      </a:pPr>
                      <a:endParaRPr lang="zh-CN" sz="2800" kern="10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algn="ctr">
                        <a:lnSpc>
                          <a:spcPct val="150000"/>
                        </a:lnSpc>
                        <a:spcAft>
                          <a:spcPts val="0"/>
                        </a:spcAft>
                      </a:pPr>
                      <a:endParaRPr lang="zh-CN" sz="2800" kern="10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pPr algn="ctr">
                        <a:lnSpc>
                          <a:spcPct val="150000"/>
                        </a:lnSpc>
                        <a:spcAft>
                          <a:spcPts val="0"/>
                        </a:spcAft>
                      </a:pPr>
                      <a:endParaRPr lang="en-US" sz="2800" kern="100">
                        <a:effectLst/>
                        <a:latin typeface="Times New Roman"/>
                        <a:ea typeface="华文细黑"/>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a:txBody>
                    <a:bodyPr/>
                    <a:lstStyle/>
                    <a:p>
                      <a:pPr algn="ctr">
                        <a:lnSpc>
                          <a:spcPct val="150000"/>
                        </a:lnSpc>
                        <a:spcAft>
                          <a:spcPts val="0"/>
                        </a:spcAft>
                      </a:pPr>
                      <a:r>
                        <a:rPr lang="en-US" altLang="zh-CN" sz="2800" kern="100" dirty="0" smtClean="0">
                          <a:effectLst/>
                          <a:latin typeface="宋体"/>
                          <a:cs typeface="Courier New"/>
                        </a:rPr>
                        <a:t>____</a:t>
                      </a:r>
                      <a:endParaRPr lang="zh-CN" sz="2800" kern="100" dirty="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6150" name="Picture 6" descr="E:\莫成程\2017\同步\化学\人教 选修3\PPT\做PPT的Word\W53.TIF"/>
          <p:cNvPicPr>
            <a:picLocks noChangeAspect="1" noChangeArrowheads="1"/>
          </p:cNvPicPr>
          <p:nvPr/>
        </p:nvPicPr>
        <p:blipFill>
          <a:blip r:embed="rId3" r:link="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5302566" y="516707"/>
            <a:ext cx="1753448" cy="1594048"/>
          </a:xfrm>
          <a:prstGeom prst="rect">
            <a:avLst/>
          </a:prstGeom>
          <a:noFill/>
          <a:extLst>
            <a:ext uri="{909E8E84-426E-40DD-AFC4-6F175D3DCCD1}">
              <a14:hiddenFill xmlns:a14="http://schemas.microsoft.com/office/drawing/2010/main" xmlns="">
                <a:solidFill>
                  <a:srgbClr val="FFFFFF"/>
                </a:solidFill>
              </a14:hiddenFill>
            </a:ext>
          </a:extLst>
        </p:spPr>
      </p:pic>
      <p:pic>
        <p:nvPicPr>
          <p:cNvPr id="6149" name="Picture 5" descr="E:\莫成程\2017\同步\化学\人教 选修3\PPT\做PPT的Word\W54.TIF"/>
          <p:cNvPicPr>
            <a:picLocks noChangeAspect="1" noChangeArrowheads="1"/>
          </p:cNvPicPr>
          <p:nvPr/>
        </p:nvPicPr>
        <p:blipFill>
          <a:blip r:embed="rId5" r:link="rId6"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5270686" y="2335957"/>
            <a:ext cx="1817208" cy="1721566"/>
          </a:xfrm>
          <a:prstGeom prst="rect">
            <a:avLst/>
          </a:prstGeom>
          <a:noFill/>
          <a:extLst>
            <a:ext uri="{909E8E84-426E-40DD-AFC4-6F175D3DCCD1}">
              <a14:hiddenFill xmlns:a14="http://schemas.microsoft.com/office/drawing/2010/main" xmlns="">
                <a:solidFill>
                  <a:srgbClr val="FFFFFF"/>
                </a:solidFill>
              </a14:hiddenFill>
            </a:ext>
          </a:extLst>
        </p:spPr>
      </p:pic>
      <p:pic>
        <p:nvPicPr>
          <p:cNvPr id="6148" name="Picture 4" descr="E:\莫成程\2017\同步\化学\人教 选修3\PPT\做PPT的Word\W55.TIF"/>
          <p:cNvPicPr>
            <a:picLocks noChangeAspect="1" noChangeArrowheads="1"/>
          </p:cNvPicPr>
          <p:nvPr/>
        </p:nvPicPr>
        <p:blipFill>
          <a:blip r:embed="rId7" r:link="rId8"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5159102" y="4240932"/>
            <a:ext cx="2040376" cy="1753446"/>
          </a:xfrm>
          <a:prstGeom prst="rect">
            <a:avLst/>
          </a:prstGeom>
          <a:noFill/>
          <a:extLst>
            <a:ext uri="{909E8E84-426E-40DD-AFC4-6F175D3DCCD1}">
              <a14:hiddenFill xmlns:a14="http://schemas.microsoft.com/office/drawing/2010/main" xmlns="">
                <a:solidFill>
                  <a:srgbClr val="FFFFFF"/>
                </a:solidFill>
              </a14:hiddenFill>
            </a:ext>
          </a:extLst>
        </p:spPr>
      </p:pic>
      <p:sp>
        <p:nvSpPr>
          <p:cNvPr id="6" name="矩形 5"/>
          <p:cNvSpPr/>
          <p:nvPr/>
        </p:nvSpPr>
        <p:spPr>
          <a:xfrm>
            <a:off x="7631757" y="2966517"/>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四面体形</a:t>
            </a:r>
            <a:endParaRPr lang="zh-CN" altLang="en-US" sz="2800" kern="100" dirty="0">
              <a:solidFill>
                <a:srgbClr val="C00000"/>
              </a:solidFill>
              <a:latin typeface="Times New Roman"/>
              <a:ea typeface="华文细黑"/>
              <a:cs typeface="Times New Roman"/>
            </a:endParaRPr>
          </a:p>
        </p:txBody>
      </p:sp>
      <p:sp>
        <p:nvSpPr>
          <p:cNvPr id="7" name="矩形 6"/>
          <p:cNvSpPr/>
          <p:nvPr/>
        </p:nvSpPr>
        <p:spPr>
          <a:xfrm>
            <a:off x="9638808" y="1159446"/>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正四面</a:t>
            </a:r>
            <a:endParaRPr lang="zh-CN" altLang="en-US" sz="2800" kern="100" dirty="0">
              <a:solidFill>
                <a:srgbClr val="C00000"/>
              </a:solidFill>
              <a:latin typeface="Times New Roman"/>
              <a:ea typeface="华文细黑"/>
              <a:cs typeface="Times New Roman"/>
            </a:endParaRPr>
          </a:p>
        </p:txBody>
      </p:sp>
      <p:sp>
        <p:nvSpPr>
          <p:cNvPr id="8" name="矩形 7"/>
          <p:cNvSpPr/>
          <p:nvPr/>
        </p:nvSpPr>
        <p:spPr>
          <a:xfrm>
            <a:off x="9842176" y="1781200"/>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体形</a:t>
            </a:r>
            <a:endParaRPr lang="zh-CN" altLang="en-US" sz="2800" kern="100" dirty="0">
              <a:solidFill>
                <a:srgbClr val="C00000"/>
              </a:solidFill>
              <a:latin typeface="Times New Roman"/>
              <a:ea typeface="华文细黑"/>
              <a:cs typeface="Times New Roman"/>
            </a:endParaRPr>
          </a:p>
        </p:txBody>
      </p:sp>
      <p:sp>
        <p:nvSpPr>
          <p:cNvPr id="9" name="矩形 8"/>
          <p:cNvSpPr/>
          <p:nvPr/>
        </p:nvSpPr>
        <p:spPr>
          <a:xfrm>
            <a:off x="9459271" y="3938042"/>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三角锥形</a:t>
            </a:r>
            <a:endParaRPr lang="zh-CN" altLang="en-US" sz="2800" kern="100" dirty="0">
              <a:solidFill>
                <a:srgbClr val="C00000"/>
              </a:solidFill>
              <a:latin typeface="Times New Roman"/>
              <a:ea typeface="华文细黑"/>
              <a:cs typeface="Times New Roman"/>
            </a:endParaRPr>
          </a:p>
        </p:txBody>
      </p:sp>
      <p:sp>
        <p:nvSpPr>
          <p:cNvPr id="10" name="矩形 9"/>
          <p:cNvSpPr/>
          <p:nvPr/>
        </p:nvSpPr>
        <p:spPr>
          <a:xfrm>
            <a:off x="9902105" y="5455543"/>
            <a:ext cx="803425" cy="523220"/>
          </a:xfrm>
          <a:prstGeom prst="rect">
            <a:avLst/>
          </a:prstGeom>
        </p:spPr>
        <p:txBody>
          <a:bodyPr wrap="none">
            <a:spAutoFit/>
          </a:bodyPr>
          <a:lstStyle/>
          <a:p>
            <a:r>
              <a:rPr lang="en-US" altLang="zh-CN" sz="2800" kern="100" dirty="0">
                <a:solidFill>
                  <a:srgbClr val="C00000"/>
                </a:solidFill>
                <a:latin typeface="Times New Roman"/>
                <a:ea typeface="华文细黑"/>
                <a:cs typeface="Times New Roman"/>
              </a:rPr>
              <a:t>V</a:t>
            </a:r>
            <a:r>
              <a:rPr lang="zh-CN" altLang="zh-CN" sz="2800" kern="100" dirty="0">
                <a:solidFill>
                  <a:srgbClr val="C00000"/>
                </a:solidFill>
                <a:latin typeface="Times New Roman"/>
                <a:ea typeface="华文细黑"/>
                <a:cs typeface="Times New Roman"/>
              </a:rPr>
              <a:t>形</a:t>
            </a:r>
            <a:endParaRPr lang="zh-CN" altLang="en-US" sz="2800" kern="100" dirty="0">
              <a:solidFill>
                <a:srgbClr val="C00000"/>
              </a:solidFill>
              <a:latin typeface="Times New Roman"/>
              <a:ea typeface="华文细黑"/>
              <a:cs typeface="Times New Roman"/>
            </a:endParaRPr>
          </a:p>
        </p:txBody>
      </p:sp>
      <p:sp>
        <p:nvSpPr>
          <p:cNvPr id="13" name="TextBox 12">
            <a:hlinkClick r:id="rId9" action="ppaction://hlinksldjump"/>
          </p:cNvPr>
          <p:cNvSpPr txBox="1"/>
          <p:nvPr/>
        </p:nvSpPr>
        <p:spPr>
          <a:xfrm>
            <a:off x="7885881" y="6256114"/>
            <a:ext cx="1512168" cy="461665"/>
          </a:xfrm>
          <a:prstGeom prst="rect">
            <a:avLst/>
          </a:prstGeom>
          <a:solidFill>
            <a:srgbClr val="B4C7E7"/>
          </a:solidFill>
        </p:spPr>
        <p:txBody>
          <a:bodyPr wrap="square" rtlCol="0">
            <a:spAutoFit/>
          </a:bodyPr>
          <a:lstStyle/>
          <a:p>
            <a:pPr lvl="0" algn="ctr"/>
            <a:r>
              <a:rPr lang="zh-CN" altLang="en-US" dirty="0" smtClean="0">
                <a:solidFill>
                  <a:prstClr val="white"/>
                </a:solidFill>
                <a:latin typeface="微软雅黑"/>
                <a:ea typeface="微软雅黑"/>
                <a:cs typeface="Times New Roman" panose="02020603050405020304" pitchFamily="18" charset="0"/>
              </a:rPr>
              <a:t>相关视频</a:t>
            </a:r>
            <a:endParaRPr lang="zh-CN" altLang="en-US" dirty="0">
              <a:solidFill>
                <a:prstClr val="white"/>
              </a:solidFill>
              <a:latin typeface="微软雅黑"/>
              <a:ea typeface="微软雅黑"/>
              <a:cs typeface="Times New Roman" panose="02020603050405020304" pitchFamily="18" charset="0"/>
            </a:endParaRPr>
          </a:p>
        </p:txBody>
      </p:sp>
    </p:spTree>
    <p:extLst>
      <p:ext uri="{BB962C8B-B14F-4D97-AF65-F5344CB8AC3E}">
        <p14:creationId xmlns:p14="http://schemas.microsoft.com/office/powerpoint/2010/main" xmlns="" val="251050443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linds(horizontal)">
                                      <p:cBhvr>
                                        <p:cTn id="13" dur="500"/>
                                        <p:tgtEl>
                                          <p:spTgt spid="8"/>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linds(horizontal)">
                                      <p:cBhvr>
                                        <p:cTn id="16" dur="500"/>
                                        <p:tgtEl>
                                          <p:spTgt spid="9"/>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linds(horizontal)">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xit" presetSubtype="0" fill="hold" grpId="1" nodeType="clickEffect">
                                  <p:stCondLst>
                                    <p:cond delay="0"/>
                                  </p:stCondLst>
                                  <p:childTnLst>
                                    <p:animEffect transition="out" filter="fade">
                                      <p:cBhvr>
                                        <p:cTn id="23" dur="500"/>
                                        <p:tgtEl>
                                          <p:spTgt spid="6"/>
                                        </p:tgtEl>
                                      </p:cBhvr>
                                    </p:animEffect>
                                    <p:set>
                                      <p:cBhvr>
                                        <p:cTn id="24" dur="1" fill="hold">
                                          <p:stCondLst>
                                            <p:cond delay="499"/>
                                          </p:stCondLst>
                                        </p:cTn>
                                        <p:tgtEl>
                                          <p:spTgt spid="6"/>
                                        </p:tgtEl>
                                        <p:attrNameLst>
                                          <p:attrName>style.visibility</p:attrName>
                                        </p:attrNameLst>
                                      </p:cBhvr>
                                      <p:to>
                                        <p:strVal val="hidden"/>
                                      </p:to>
                                    </p:set>
                                  </p:childTnLst>
                                </p:cTn>
                              </p:par>
                              <p:par>
                                <p:cTn id="25" presetID="10" presetClass="exit" presetSubtype="0" fill="hold" grpId="1" nodeType="withEffect">
                                  <p:stCondLst>
                                    <p:cond delay="0"/>
                                  </p:stCondLst>
                                  <p:childTnLst>
                                    <p:animEffect transition="out" filter="fade">
                                      <p:cBhvr>
                                        <p:cTn id="26" dur="500"/>
                                        <p:tgtEl>
                                          <p:spTgt spid="7"/>
                                        </p:tgtEl>
                                      </p:cBhvr>
                                    </p:animEffect>
                                    <p:set>
                                      <p:cBhvr>
                                        <p:cTn id="27" dur="1" fill="hold">
                                          <p:stCondLst>
                                            <p:cond delay="499"/>
                                          </p:stCondLst>
                                        </p:cTn>
                                        <p:tgtEl>
                                          <p:spTgt spid="7"/>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8"/>
                                        </p:tgtEl>
                                      </p:cBhvr>
                                    </p:animEffect>
                                    <p:set>
                                      <p:cBhvr>
                                        <p:cTn id="30" dur="1" fill="hold">
                                          <p:stCondLst>
                                            <p:cond delay="499"/>
                                          </p:stCondLst>
                                        </p:cTn>
                                        <p:tgtEl>
                                          <p:spTgt spid="8"/>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9"/>
                                        </p:tgtEl>
                                      </p:cBhvr>
                                    </p:animEffect>
                                    <p:set>
                                      <p:cBhvr>
                                        <p:cTn id="33" dur="1" fill="hold">
                                          <p:stCondLst>
                                            <p:cond delay="499"/>
                                          </p:stCondLst>
                                        </p:cTn>
                                        <p:tgtEl>
                                          <p:spTgt spid="9"/>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10"/>
                                        </p:tgtEl>
                                      </p:cBhvr>
                                    </p:animEffect>
                                    <p:set>
                                      <p:cBhvr>
                                        <p:cTn id="36"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6" grpId="0"/>
      <p:bldP spid="6" grpId="1"/>
      <p:bldP spid="7" grpId="0"/>
      <p:bldP spid="7" grpId="1"/>
      <p:bldP spid="8" grpId="0"/>
      <p:bldP spid="8" grpId="1"/>
      <p:bldP spid="9" grpId="0"/>
      <p:bldP spid="9" grpId="1"/>
      <p:bldP spid="10" grpId="0"/>
      <p:bldP spid="10"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1463063" y="1765753"/>
            <a:ext cx="9264286" cy="3328083"/>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dirty="0"/>
          </a:p>
        </p:txBody>
      </p:sp>
      <p:sp>
        <p:nvSpPr>
          <p:cNvPr id="3" name="矩形 2"/>
          <p:cNvSpPr/>
          <p:nvPr/>
        </p:nvSpPr>
        <p:spPr>
          <a:xfrm>
            <a:off x="1741133" y="1989291"/>
            <a:ext cx="8708147" cy="2736647"/>
          </a:xfrm>
          <a:prstGeom prst="rect">
            <a:avLst/>
          </a:prstGeom>
        </p:spPr>
        <p:txBody>
          <a:bodyPr>
            <a:spAutoFit/>
          </a:bodyPr>
          <a:lstStyle/>
          <a:p>
            <a:pPr lvl="0">
              <a:lnSpc>
                <a:spcPts val="5500"/>
              </a:lnSpc>
            </a:pPr>
            <a:r>
              <a:rPr lang="zh-CN" altLang="en-US" sz="2800" b="1" kern="100" dirty="0" smtClean="0">
                <a:solidFill>
                  <a:srgbClr val="0000FF"/>
                </a:solidFill>
                <a:latin typeface="微软雅黑"/>
                <a:ea typeface="微软雅黑"/>
                <a:cs typeface="Courier New"/>
              </a:rPr>
              <a:t>目标</a:t>
            </a:r>
            <a:r>
              <a:rPr lang="zh-CN" altLang="en-US" sz="2800" b="1" kern="100" dirty="0">
                <a:solidFill>
                  <a:srgbClr val="0000FF"/>
                </a:solidFill>
                <a:latin typeface="微软雅黑"/>
                <a:ea typeface="微软雅黑"/>
                <a:cs typeface="Courier New"/>
              </a:rPr>
              <a:t>定位</a:t>
            </a:r>
            <a:endParaRPr lang="zh-CN" altLang="zh-CN" sz="2800" b="1" kern="100" dirty="0">
              <a:solidFill>
                <a:srgbClr val="0000FF"/>
              </a:solidFill>
              <a:latin typeface="微软雅黑"/>
              <a:ea typeface="微软雅黑"/>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认识共价分子结构的多样性和复杂性。</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理解价层电子对互斥理论的含义。</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能根据有关理论判断简单分子或离子的构型。</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298382614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价层电子对互斥模型.swf"/>
          <p:cNvPicPr>
            <a:picLocks noRot="1" noChangeAspect="1"/>
          </p:cNvPicPr>
          <p:nvPr>
            <a:videoFile r:link="rId1"/>
          </p:nvPr>
        </p:nvPicPr>
        <p:blipFill>
          <a:blip r:embed="rId3" cstate="print"/>
          <a:stretch>
            <a:fillRect/>
          </a:stretch>
        </p:blipFill>
        <p:spPr>
          <a:xfrm>
            <a:off x="1704074" y="136246"/>
            <a:ext cx="8780678" cy="6585508"/>
          </a:xfrm>
          <a:prstGeom prst="rect">
            <a:avLst/>
          </a:prstGeom>
        </p:spPr>
      </p:pic>
    </p:spTree>
    <p:extLst>
      <p:ext uri="{BB962C8B-B14F-4D97-AF65-F5344CB8AC3E}">
        <p14:creationId xmlns:p14="http://schemas.microsoft.com/office/powerpoint/2010/main" xmlns="" val="219742745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64" y="405458"/>
            <a:ext cx="2333534" cy="668428"/>
            <a:chOff x="164" y="341996"/>
            <a:chExt cx="2333534" cy="668428"/>
          </a:xfrm>
        </p:grpSpPr>
        <p:sp>
          <p:nvSpPr>
            <p:cNvPr id="8" name="五边形 7"/>
            <p:cNvSpPr/>
            <p:nvPr/>
          </p:nvSpPr>
          <p:spPr>
            <a:xfrm>
              <a:off x="164" y="505747"/>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9" name="燕尾形 8"/>
            <p:cNvSpPr/>
            <p:nvPr/>
          </p:nvSpPr>
          <p:spPr>
            <a:xfrm>
              <a:off x="262558" y="501558"/>
              <a:ext cx="2037820" cy="495548"/>
            </a:xfrm>
            <a:prstGeom prst="chevron">
              <a:avLst>
                <a:gd name="adj" fmla="val 36111"/>
              </a:avLst>
            </a:prstGeom>
            <a:solidFill>
              <a:srgbClr val="7BC14A"/>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0" name="矩形 9"/>
            <p:cNvSpPr/>
            <p:nvPr/>
          </p:nvSpPr>
          <p:spPr>
            <a:xfrm>
              <a:off x="245466" y="341996"/>
              <a:ext cx="2088232" cy="668428"/>
            </a:xfrm>
            <a:prstGeom prst="rect">
              <a:avLst/>
            </a:prstGeom>
          </p:spPr>
          <p:txBody>
            <a:bodyPr wrap="square" lIns="121898" tIns="60948" rIns="121898" bIns="60948">
              <a:spAutoFit/>
            </a:bodyPr>
            <a:lstStyle/>
            <a:p>
              <a:pPr algn="ctr">
                <a:lnSpc>
                  <a:spcPct val="150000"/>
                </a:lnSpc>
                <a:spcAft>
                  <a:spcPts val="0"/>
                </a:spcAft>
                <a:tabLst>
                  <a:tab pos="1890395" algn="l"/>
                </a:tabLst>
              </a:pPr>
              <a:r>
                <a:rPr lang="zh-CN" altLang="en-US" sz="2800" b="1" kern="100" dirty="0" smtClean="0">
                  <a:solidFill>
                    <a:schemeClr val="bg1"/>
                  </a:solidFill>
                  <a:latin typeface="宋体"/>
                  <a:cs typeface="Courier New"/>
                </a:rPr>
                <a:t>归纳总结</a:t>
              </a:r>
              <a:endParaRPr lang="zh-CN" altLang="en-US" sz="2800" b="1" kern="100" dirty="0">
                <a:solidFill>
                  <a:schemeClr val="bg1"/>
                </a:solidFill>
                <a:latin typeface="宋体"/>
                <a:cs typeface="Courier New"/>
              </a:endParaRPr>
            </a:p>
          </p:txBody>
        </p:sp>
      </p:grpSp>
      <p:sp>
        <p:nvSpPr>
          <p:cNvPr id="11" name="矩形 10"/>
          <p:cNvSpPr/>
          <p:nvPr/>
        </p:nvSpPr>
        <p:spPr>
          <a:xfrm>
            <a:off x="406574" y="765498"/>
            <a:ext cx="11161240" cy="2062079"/>
          </a:xfrm>
          <a:prstGeom prst="rect">
            <a:avLst/>
          </a:prstGeom>
        </p:spPr>
        <p:txBody>
          <a:bodyPr wrap="square" lIns="121898" tIns="60948" rIns="121898" bIns="60948">
            <a:spAutoFit/>
          </a:bodyPr>
          <a:lstStyle/>
          <a:p>
            <a:pPr algn="ctr">
              <a:lnSpc>
                <a:spcPct val="150000"/>
              </a:lnSpc>
              <a:spcAft>
                <a:spcPts val="0"/>
              </a:spcAft>
            </a:pPr>
            <a:r>
              <a:rPr lang="zh-CN" altLang="zh-CN" sz="2800" b="1" kern="100" dirty="0">
                <a:solidFill>
                  <a:srgbClr val="0000FF"/>
                </a:solidFill>
                <a:latin typeface="Times New Roman"/>
                <a:ea typeface="华文细黑"/>
                <a:cs typeface="Times New Roman"/>
              </a:rPr>
              <a:t>分子空间构型的确定方法</a:t>
            </a:r>
            <a:endParaRPr lang="zh-CN" altLang="zh-CN" sz="1050" b="1" kern="100" dirty="0">
              <a:solidFill>
                <a:srgbClr val="0000FF"/>
              </a:solidFill>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中心原子价层电子对数＝</a:t>
            </a:r>
            <a:r>
              <a:rPr lang="en-US" altLang="zh-CN" sz="2800" kern="100" dirty="0">
                <a:latin typeface="Times New Roman"/>
                <a:ea typeface="华文细黑"/>
                <a:cs typeface="Courier New"/>
              </a:rPr>
              <a:t>σ</a:t>
            </a:r>
            <a:r>
              <a:rPr lang="zh-CN" altLang="zh-CN" sz="2800" kern="100" dirty="0">
                <a:latin typeface="Times New Roman"/>
                <a:ea typeface="华文细黑"/>
                <a:cs typeface="Times New Roman"/>
              </a:rPr>
              <a:t>键电子对数</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en-US" altLang="zh-CN" sz="2800" kern="100" dirty="0" smtClean="0">
                <a:latin typeface="Times New Roman"/>
                <a:ea typeface="华文细黑"/>
                <a:cs typeface="Courier New"/>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xb</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smtClean="0">
                <a:latin typeface="宋体"/>
                <a:ea typeface="MS Mincho"/>
                <a:cs typeface="MS Mincho"/>
              </a:rPr>
              <a:t>  </a:t>
            </a:r>
            <a:r>
              <a:rPr lang="zh-CN" altLang="zh-CN" sz="2800" kern="100" dirty="0" smtClean="0">
                <a:latin typeface="宋体"/>
                <a:ea typeface="MS Mincho"/>
                <a:cs typeface="MS Mincho"/>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4165956277"/>
              </p:ext>
            </p:extLst>
          </p:nvPr>
        </p:nvGraphicFramePr>
        <p:xfrm>
          <a:off x="6743278" y="1370137"/>
          <a:ext cx="434975" cy="1114425"/>
        </p:xfrm>
        <a:graphic>
          <a:graphicData uri="http://schemas.openxmlformats.org/presentationml/2006/ole">
            <p:oleObj spid="_x0000_s8208" name="文档" r:id="rId3" imgW="435724" imgH="1114290" progId="">
              <p:embed/>
            </p:oleObj>
          </a:graphicData>
        </a:graphic>
      </p:graphicFrame>
      <p:pic>
        <p:nvPicPr>
          <p:cNvPr id="8194" name="Picture 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95276" y="2790607"/>
            <a:ext cx="5192265" cy="15032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矩形 11"/>
          <p:cNvSpPr/>
          <p:nvPr/>
        </p:nvSpPr>
        <p:spPr>
          <a:xfrm>
            <a:off x="406574" y="4421032"/>
            <a:ext cx="11449272" cy="141574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latin typeface="宋体"/>
                <a:ea typeface="MS Mincho"/>
                <a:cs typeface="MS Mincho"/>
              </a:rPr>
              <a:t>  </a:t>
            </a:r>
            <a:r>
              <a:rPr lang="zh-CN" altLang="zh-CN" sz="2800" kern="100" dirty="0" smtClean="0">
                <a:latin typeface="宋体"/>
                <a:ea typeface="MS Mincho"/>
                <a:cs typeface="MS Mincho"/>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分子的立体构型</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略去孤电子对在价层电子对互斥模型中占有的空间</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214962935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406574" y="1166724"/>
            <a:ext cx="11161240" cy="3919254"/>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用价层电子对互斥理论</a:t>
            </a:r>
            <a:r>
              <a:rPr lang="en-US" altLang="zh-CN" sz="2800" kern="100" dirty="0">
                <a:latin typeface="Times New Roman"/>
                <a:ea typeface="华文细黑"/>
                <a:cs typeface="Courier New"/>
              </a:rPr>
              <a:t>(VSEPR)</a:t>
            </a:r>
            <a:r>
              <a:rPr lang="zh-CN" altLang="zh-CN" sz="2800" kern="100" dirty="0">
                <a:latin typeface="Times New Roman"/>
                <a:ea typeface="华文细黑"/>
                <a:cs typeface="Times New Roman"/>
              </a:rPr>
              <a:t>可以预测许多分子或离子的空间构型，有时也能用来推测键角大小。下列判断正确的是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A.SO</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CS</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HI</a:t>
            </a:r>
            <a:r>
              <a:rPr lang="zh-CN" altLang="zh-CN" sz="2800" kern="100" dirty="0">
                <a:latin typeface="Times New Roman"/>
                <a:ea typeface="华文细黑"/>
                <a:cs typeface="Times New Roman"/>
              </a:rPr>
              <a:t>都是直线形的分子</a:t>
            </a:r>
            <a:r>
              <a:rPr lang="en-US" altLang="zh-CN" sz="2800" kern="100" dirty="0">
                <a:latin typeface="Times New Roman"/>
                <a:ea typeface="华文细黑"/>
                <a:cs typeface="Courier New"/>
              </a:rPr>
              <a:t> </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B.BF</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键角为</a:t>
            </a:r>
            <a:r>
              <a:rPr lang="en-US" altLang="zh-CN" sz="2800" kern="100" dirty="0">
                <a:latin typeface="Times New Roman"/>
                <a:ea typeface="华文细黑"/>
                <a:cs typeface="Courier New"/>
              </a:rPr>
              <a:t>120°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SnBr</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键角大于</a:t>
            </a:r>
            <a:r>
              <a:rPr lang="en-US" altLang="zh-CN" sz="2800" kern="100" dirty="0">
                <a:latin typeface="Times New Roman"/>
                <a:ea typeface="华文细黑"/>
                <a:cs typeface="Courier New"/>
              </a:rPr>
              <a:t>120°</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C.COCl</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BF</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SO</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都是平面三角形的分子</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D.PCl</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NH</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PCl</a:t>
            </a:r>
            <a:r>
              <a:rPr lang="en-US" altLang="zh-CN" sz="2800" kern="100" baseline="-25000" dirty="0">
                <a:latin typeface="Times New Roman"/>
                <a:ea typeface="华文细黑"/>
                <a:cs typeface="Courier New"/>
              </a:rPr>
              <a:t>5</a:t>
            </a:r>
            <a:r>
              <a:rPr lang="zh-CN" altLang="zh-CN" sz="2800" kern="100" dirty="0">
                <a:latin typeface="Times New Roman"/>
                <a:ea typeface="华文细黑"/>
                <a:cs typeface="Times New Roman"/>
              </a:rPr>
              <a:t>都是三角锥形的分子</a:t>
            </a:r>
            <a:endParaRPr lang="zh-CN" altLang="zh-CN" sz="1050" kern="100" dirty="0">
              <a:effectLst/>
              <a:latin typeface="宋体"/>
              <a:cs typeface="Courier New"/>
            </a:endParaRPr>
          </a:p>
        </p:txBody>
      </p:sp>
      <p:sp>
        <p:nvSpPr>
          <p:cNvPr id="6" name="TextBox 5"/>
          <p:cNvSpPr txBox="1"/>
          <p:nvPr/>
        </p:nvSpPr>
        <p:spPr>
          <a:xfrm>
            <a:off x="334566" y="3766270"/>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grpSp>
        <p:nvGrpSpPr>
          <p:cNvPr id="11" name="组合 10"/>
          <p:cNvGrpSpPr/>
          <p:nvPr/>
        </p:nvGrpSpPr>
        <p:grpSpPr>
          <a:xfrm>
            <a:off x="164" y="364476"/>
            <a:ext cx="2333534" cy="693307"/>
            <a:chOff x="164" y="341996"/>
            <a:chExt cx="2333534" cy="693307"/>
          </a:xfrm>
        </p:grpSpPr>
        <p:sp>
          <p:nvSpPr>
            <p:cNvPr id="12" name="五边形 11"/>
            <p:cNvSpPr/>
            <p:nvPr/>
          </p:nvSpPr>
          <p:spPr>
            <a:xfrm>
              <a:off x="164" y="505747"/>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3" name="燕尾形 12"/>
            <p:cNvSpPr/>
            <p:nvPr/>
          </p:nvSpPr>
          <p:spPr>
            <a:xfrm>
              <a:off x="262558" y="501558"/>
              <a:ext cx="2037820" cy="495548"/>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6" name="矩形 15"/>
            <p:cNvSpPr/>
            <p:nvPr/>
          </p:nvSpPr>
          <p:spPr>
            <a:xfrm>
              <a:off x="245466" y="341996"/>
              <a:ext cx="2088232" cy="693307"/>
            </a:xfrm>
            <a:prstGeom prst="rect">
              <a:avLst/>
            </a:prstGeom>
          </p:spPr>
          <p:txBody>
            <a:bodyPr wrap="square" lIns="121898" tIns="60948" rIns="121898" bIns="60948">
              <a:spAutoFit/>
            </a:bodyPr>
            <a:lstStyle/>
            <a:p>
              <a:pPr algn="ctr">
                <a:lnSpc>
                  <a:spcPct val="150000"/>
                </a:lnSpc>
                <a:tabLst>
                  <a:tab pos="1890395" algn="l"/>
                </a:tabLst>
                <a:defRPr/>
              </a:pPr>
              <a:r>
                <a:rPr lang="zh-CN" altLang="en-US" sz="2800" b="1" kern="100" dirty="0">
                  <a:solidFill>
                    <a:schemeClr val="bg1"/>
                  </a:solidFill>
                  <a:latin typeface="宋体"/>
                  <a:cs typeface="Courier New"/>
                </a:rPr>
                <a:t>活学活用</a:t>
              </a:r>
            </a:p>
          </p:txBody>
        </p:sp>
      </p:grpSp>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15" name="TextBox 14">
            <a:hlinkClick r:id="rId2" action="ppaction://hlinksldjump"/>
          </p:cNvPr>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Tree>
    <p:extLst>
      <p:ext uri="{BB962C8B-B14F-4D97-AF65-F5344CB8AC3E}">
        <p14:creationId xmlns:p14="http://schemas.microsoft.com/office/powerpoint/2010/main" xmlns="" val="165061488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6" grpId="0"/>
      <p:bldP spid="6" grpId="1"/>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06574" y="621482"/>
            <a:ext cx="11161240" cy="391925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latin typeface="Times New Roman"/>
                <a:ea typeface="华文细黑"/>
                <a:cs typeface="Courier New"/>
              </a:rPr>
              <a:t>SO</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是</a:t>
            </a:r>
            <a:r>
              <a:rPr lang="en-US" altLang="zh-CN" sz="2800" kern="100" dirty="0">
                <a:latin typeface="Times New Roman"/>
                <a:ea typeface="华文细黑"/>
                <a:cs typeface="Courier New"/>
              </a:rPr>
              <a:t>V</a:t>
            </a:r>
            <a:r>
              <a:rPr lang="zh-CN" altLang="zh-CN" sz="2800" kern="100" dirty="0">
                <a:latin typeface="Times New Roman"/>
                <a:ea typeface="华文细黑"/>
                <a:cs typeface="Times New Roman"/>
              </a:rPr>
              <a:t>形分子，</a:t>
            </a:r>
            <a:r>
              <a:rPr lang="en-US" altLang="zh-CN" sz="2800" kern="100" dirty="0">
                <a:latin typeface="Times New Roman"/>
                <a:ea typeface="华文细黑"/>
                <a:cs typeface="Courier New"/>
              </a:rPr>
              <a:t>CS</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HI</a:t>
            </a:r>
            <a:r>
              <a:rPr lang="zh-CN" altLang="zh-CN" sz="2800" kern="100" dirty="0">
                <a:latin typeface="Times New Roman"/>
                <a:ea typeface="华文细黑"/>
                <a:cs typeface="Times New Roman"/>
              </a:rPr>
              <a:t>是直线形的分子，</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错误</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BF</a:t>
            </a:r>
            <a:r>
              <a:rPr lang="en-US" altLang="zh-CN" sz="2800" kern="100" baseline="-25000" dirty="0" smtClean="0">
                <a:latin typeface="Times New Roman"/>
                <a:ea typeface="华文细黑"/>
                <a:cs typeface="Courier New"/>
              </a:rPr>
              <a:t>3</a:t>
            </a:r>
            <a:r>
              <a:rPr lang="zh-CN" altLang="zh-CN" sz="2800" kern="100" dirty="0">
                <a:latin typeface="Times New Roman"/>
                <a:ea typeface="华文细黑"/>
                <a:cs typeface="Times New Roman"/>
              </a:rPr>
              <a:t>键角为</a:t>
            </a:r>
            <a:r>
              <a:rPr lang="en-US" altLang="zh-CN" sz="2800" kern="100" dirty="0">
                <a:latin typeface="Times New Roman"/>
                <a:ea typeface="华文细黑"/>
                <a:cs typeface="Courier New"/>
              </a:rPr>
              <a:t>120°</a:t>
            </a:r>
            <a:r>
              <a:rPr lang="zh-CN" altLang="zh-CN" sz="2800" kern="100" dirty="0">
                <a:latin typeface="Times New Roman"/>
                <a:ea typeface="华文细黑"/>
                <a:cs typeface="Times New Roman"/>
              </a:rPr>
              <a:t>，是平面三角形结构，而</a:t>
            </a:r>
            <a:r>
              <a:rPr lang="en-US" altLang="zh-CN" sz="2800" kern="100" dirty="0" err="1">
                <a:latin typeface="Times New Roman"/>
                <a:ea typeface="华文细黑"/>
                <a:cs typeface="Courier New"/>
              </a:rPr>
              <a:t>Sn</a:t>
            </a:r>
            <a:r>
              <a:rPr lang="zh-CN" altLang="zh-CN" sz="2800" kern="100" dirty="0">
                <a:latin typeface="Times New Roman"/>
                <a:ea typeface="华文细黑"/>
                <a:cs typeface="Times New Roman"/>
              </a:rPr>
              <a:t>原子价电子数是</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，在</a:t>
            </a:r>
            <a:r>
              <a:rPr lang="en-US" altLang="zh-CN" sz="2800" kern="100" dirty="0">
                <a:latin typeface="Times New Roman"/>
                <a:ea typeface="华文细黑"/>
                <a:cs typeface="Courier New"/>
              </a:rPr>
              <a:t>SnBr</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中两个价电子与</a:t>
            </a:r>
            <a:r>
              <a:rPr lang="en-US" altLang="zh-CN" sz="2800" kern="100" dirty="0">
                <a:latin typeface="Times New Roman"/>
                <a:ea typeface="华文细黑"/>
                <a:cs typeface="Courier New"/>
              </a:rPr>
              <a:t>Br</a:t>
            </a:r>
            <a:r>
              <a:rPr lang="zh-CN" altLang="zh-CN" sz="2800" kern="100" dirty="0">
                <a:latin typeface="Times New Roman"/>
                <a:ea typeface="华文细黑"/>
                <a:cs typeface="Times New Roman"/>
              </a:rPr>
              <a:t>形成共价键，还有一对孤对电子，对成键电子有排斥作用，使键角小于</a:t>
            </a:r>
            <a:r>
              <a:rPr lang="en-US" altLang="zh-CN" sz="2800" kern="100" dirty="0">
                <a:latin typeface="Times New Roman"/>
                <a:ea typeface="华文细黑"/>
                <a:cs typeface="Courier New"/>
              </a:rPr>
              <a:t>120°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错误</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COCl</a:t>
            </a:r>
            <a:r>
              <a:rPr lang="en-US" altLang="zh-CN" sz="2800" kern="100" baseline="-25000" dirty="0" smtClean="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BF</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SO</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都是平面三角形的分子，键角是</a:t>
            </a:r>
            <a:r>
              <a:rPr lang="en-US" altLang="zh-CN" sz="2800" kern="100" dirty="0">
                <a:latin typeface="Times New Roman"/>
                <a:ea typeface="华文细黑"/>
                <a:cs typeface="Courier New"/>
              </a:rPr>
              <a:t>120°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正确；</a:t>
            </a:r>
            <a:r>
              <a:rPr lang="en-US" altLang="zh-CN" sz="2800" kern="100" dirty="0">
                <a:latin typeface="Times New Roman"/>
                <a:ea typeface="华文细黑"/>
                <a:cs typeface="Courier New"/>
              </a:rPr>
              <a:t> </a:t>
            </a:r>
            <a:endParaRPr lang="en-US" altLang="zh-CN" sz="2800" kern="100" dirty="0" smtClean="0">
              <a:latin typeface="Times New Roman"/>
              <a:ea typeface="华文细黑"/>
              <a:cs typeface="Courier New"/>
            </a:endParaRPr>
          </a:p>
          <a:p>
            <a:pPr algn="just">
              <a:lnSpc>
                <a:spcPct val="150000"/>
              </a:lnSpc>
              <a:spcAft>
                <a:spcPts val="0"/>
              </a:spcAft>
            </a:pPr>
            <a:r>
              <a:rPr lang="en-US" altLang="zh-CN" sz="2800" kern="100" dirty="0" smtClean="0">
                <a:latin typeface="Times New Roman"/>
                <a:ea typeface="华文细黑"/>
                <a:cs typeface="Courier New"/>
              </a:rPr>
              <a:t>PCl</a:t>
            </a:r>
            <a:r>
              <a:rPr lang="en-US" altLang="zh-CN" sz="2800" kern="100" baseline="-25000" dirty="0" smtClean="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NH</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都是三角锥形的分子，而</a:t>
            </a:r>
            <a:r>
              <a:rPr lang="en-US" altLang="zh-CN" sz="2800" kern="100" dirty="0">
                <a:latin typeface="Times New Roman"/>
                <a:ea typeface="华文细黑"/>
                <a:cs typeface="Courier New"/>
              </a:rPr>
              <a:t>PCl</a:t>
            </a:r>
            <a:r>
              <a:rPr lang="en-US" altLang="zh-CN" sz="2800" kern="100" baseline="-25000" dirty="0">
                <a:latin typeface="Times New Roman"/>
                <a:ea typeface="华文细黑"/>
                <a:cs typeface="Courier New"/>
              </a:rPr>
              <a:t>5</a:t>
            </a:r>
            <a:r>
              <a:rPr lang="zh-CN" altLang="zh-CN" sz="2800" kern="100" dirty="0">
                <a:latin typeface="Times New Roman"/>
                <a:ea typeface="华文细黑"/>
                <a:cs typeface="Times New Roman"/>
              </a:rPr>
              <a:t>是三角双锥形结构，</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错误。</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82948395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750"/>
                                        <p:tgtEl>
                                          <p:spTgt spid="3">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blinds(horizontal)">
                                      <p:cBhvr>
                                        <p:cTn id="19" dur="75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06574" y="585437"/>
            <a:ext cx="11161240"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用价层电子对互斥理论推测下列分子或离子的立体构型：</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BeCl</a:t>
            </a:r>
            <a:r>
              <a:rPr lang="en-US" altLang="zh-CN" sz="2800" kern="100" baseline="-25000" dirty="0">
                <a:latin typeface="Times New Roman"/>
                <a:ea typeface="华文细黑"/>
                <a:cs typeface="Courier New"/>
              </a:rPr>
              <a:t>2</a:t>
            </a:r>
            <a:r>
              <a:rPr lang="en-US" altLang="zh-CN" sz="2800" kern="100" dirty="0" smtClean="0">
                <a:latin typeface="Times New Roman"/>
                <a:ea typeface="华文细黑"/>
                <a:cs typeface="Courier New"/>
              </a:rPr>
              <a:t>_______</a:t>
            </a:r>
            <a:r>
              <a:rPr lang="zh-CN" altLang="zh-CN" sz="2800" kern="100" dirty="0" smtClean="0">
                <a:latin typeface="Times New Roman"/>
                <a:ea typeface="华文细黑"/>
                <a:cs typeface="Times New Roman"/>
              </a:rPr>
              <a:t>，</a:t>
            </a:r>
            <a:r>
              <a:rPr lang="en-US" altLang="zh-CN" sz="2800" kern="100" dirty="0">
                <a:latin typeface="Times New Roman"/>
                <a:ea typeface="华文细黑"/>
                <a:cs typeface="Courier New"/>
              </a:rPr>
              <a:t>SCl</a:t>
            </a:r>
            <a:r>
              <a:rPr lang="en-US" altLang="zh-CN" sz="2800" kern="100" baseline="-25000" dirty="0">
                <a:latin typeface="Times New Roman"/>
                <a:ea typeface="华文细黑"/>
                <a:cs typeface="Courier New"/>
              </a:rPr>
              <a:t>2</a:t>
            </a:r>
            <a:r>
              <a:rPr lang="en-US" altLang="zh-CN" sz="2800" kern="100" dirty="0" smtClean="0">
                <a:latin typeface="Times New Roman"/>
                <a:ea typeface="华文细黑"/>
                <a:cs typeface="Courier New"/>
              </a:rPr>
              <a:t>_____</a:t>
            </a:r>
            <a:r>
              <a:rPr lang="zh-CN" altLang="zh-CN" sz="2800" kern="100" dirty="0" smtClean="0">
                <a:latin typeface="Times New Roman"/>
                <a:ea typeface="华文细黑"/>
                <a:cs typeface="Times New Roman"/>
              </a:rPr>
              <a:t>，</a:t>
            </a:r>
            <a:r>
              <a:rPr lang="en-US" altLang="zh-CN" sz="2800" kern="100" dirty="0">
                <a:latin typeface="Times New Roman"/>
                <a:ea typeface="华文细黑"/>
                <a:cs typeface="Courier New"/>
              </a:rPr>
              <a:t>BF</a:t>
            </a:r>
            <a:r>
              <a:rPr lang="en-US" altLang="zh-CN" sz="2800" kern="100" baseline="-25000" dirty="0">
                <a:latin typeface="Times New Roman"/>
                <a:ea typeface="华文细黑"/>
                <a:cs typeface="Courier New"/>
              </a:rPr>
              <a:t>3</a:t>
            </a:r>
            <a:r>
              <a:rPr lang="en-US" altLang="zh-CN" sz="2800" kern="100" dirty="0" smtClean="0">
                <a:latin typeface="Times New Roman"/>
                <a:ea typeface="华文细黑"/>
                <a:cs typeface="Courier New"/>
              </a:rPr>
              <a:t>________</a:t>
            </a:r>
            <a:r>
              <a:rPr lang="en-US" altLang="zh-CN" sz="2800" kern="100" dirty="0">
                <a:latin typeface="Times New Roman"/>
                <a:ea typeface="华文细黑"/>
                <a:cs typeface="Courier New"/>
              </a:rPr>
              <a:t>___</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PF</a:t>
            </a:r>
            <a:r>
              <a:rPr lang="en-US" altLang="zh-CN" sz="2800" kern="100" baseline="-25000" dirty="0">
                <a:latin typeface="Times New Roman"/>
                <a:ea typeface="华文细黑"/>
                <a:cs typeface="Courier New"/>
              </a:rPr>
              <a:t>3</a:t>
            </a:r>
            <a:r>
              <a:rPr lang="en-US" altLang="zh-CN" sz="2800" kern="100" dirty="0">
                <a:latin typeface="Times New Roman"/>
                <a:ea typeface="华文细黑"/>
                <a:cs typeface="Courier New"/>
              </a:rPr>
              <a:t>________</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       __________</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        ________</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13" name="TextBox 12">
            <a:hlinkClick r:id="rId3" action="ppaction://hlinksldjump"/>
          </p:cNvPr>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graphicFrame>
        <p:nvGraphicFramePr>
          <p:cNvPr id="2" name="对象 1"/>
          <p:cNvGraphicFramePr>
            <a:graphicFrameLocks noChangeAspect="1"/>
          </p:cNvGraphicFramePr>
          <p:nvPr>
            <p:extLst>
              <p:ext uri="{D42A27DB-BD31-4B8C-83A1-F6EECF244321}">
                <p14:modId xmlns:p14="http://schemas.microsoft.com/office/powerpoint/2010/main" xmlns="" val="4014175071"/>
              </p:ext>
            </p:extLst>
          </p:nvPr>
        </p:nvGraphicFramePr>
        <p:xfrm>
          <a:off x="2701305" y="2071167"/>
          <a:ext cx="977900" cy="800100"/>
        </p:xfrm>
        <a:graphic>
          <a:graphicData uri="http://schemas.openxmlformats.org/presentationml/2006/ole">
            <p:oleObj spid="_x0000_s9244" name="文档" r:id="rId4" imgW="978422" imgH="800010" progId="">
              <p:embed/>
            </p:oleObj>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xmlns="" val="2806286373"/>
              </p:ext>
            </p:extLst>
          </p:nvPr>
        </p:nvGraphicFramePr>
        <p:xfrm>
          <a:off x="5547717" y="2071167"/>
          <a:ext cx="977900" cy="800100"/>
        </p:xfrm>
        <a:graphic>
          <a:graphicData uri="http://schemas.openxmlformats.org/presentationml/2006/ole">
            <p:oleObj spid="_x0000_s9245" name="文档" r:id="rId5" imgW="978422" imgH="800280" progId="">
              <p:embed/>
            </p:oleObj>
          </a:graphicData>
        </a:graphic>
      </p:graphicFrame>
      <p:sp>
        <p:nvSpPr>
          <p:cNvPr id="3" name="矩形 2"/>
          <p:cNvSpPr/>
          <p:nvPr/>
        </p:nvSpPr>
        <p:spPr>
          <a:xfrm>
            <a:off x="1448946" y="1341562"/>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直线形</a:t>
            </a:r>
            <a:endParaRPr lang="zh-CN" altLang="en-US" sz="2800" kern="100" dirty="0">
              <a:solidFill>
                <a:srgbClr val="C00000"/>
              </a:solidFill>
              <a:latin typeface="Times New Roman"/>
              <a:ea typeface="华文细黑"/>
              <a:cs typeface="Times New Roman"/>
            </a:endParaRPr>
          </a:p>
        </p:txBody>
      </p:sp>
      <p:sp>
        <p:nvSpPr>
          <p:cNvPr id="4" name="矩形 3"/>
          <p:cNvSpPr/>
          <p:nvPr/>
        </p:nvSpPr>
        <p:spPr>
          <a:xfrm>
            <a:off x="3699892" y="1341562"/>
            <a:ext cx="803425" cy="523220"/>
          </a:xfrm>
          <a:prstGeom prst="rect">
            <a:avLst/>
          </a:prstGeom>
        </p:spPr>
        <p:txBody>
          <a:bodyPr wrap="none">
            <a:spAutoFit/>
          </a:bodyPr>
          <a:lstStyle/>
          <a:p>
            <a:r>
              <a:rPr lang="en-US" altLang="zh-CN" sz="2800" kern="100" dirty="0">
                <a:solidFill>
                  <a:srgbClr val="C00000"/>
                </a:solidFill>
                <a:latin typeface="Times New Roman"/>
                <a:ea typeface="华文细黑"/>
                <a:cs typeface="Times New Roman"/>
              </a:rPr>
              <a:t>V</a:t>
            </a:r>
            <a:r>
              <a:rPr lang="zh-CN" altLang="zh-CN" sz="2800" kern="100" dirty="0">
                <a:solidFill>
                  <a:srgbClr val="C00000"/>
                </a:solidFill>
                <a:latin typeface="Times New Roman"/>
                <a:ea typeface="华文细黑"/>
                <a:cs typeface="Times New Roman"/>
              </a:rPr>
              <a:t>形</a:t>
            </a:r>
            <a:endParaRPr lang="zh-CN" altLang="en-US" sz="2800" kern="100" dirty="0">
              <a:solidFill>
                <a:srgbClr val="C00000"/>
              </a:solidFill>
              <a:latin typeface="Times New Roman"/>
              <a:ea typeface="华文细黑"/>
              <a:cs typeface="Times New Roman"/>
            </a:endParaRPr>
          </a:p>
        </p:txBody>
      </p:sp>
      <p:sp>
        <p:nvSpPr>
          <p:cNvPr id="5" name="矩形 4"/>
          <p:cNvSpPr/>
          <p:nvPr/>
        </p:nvSpPr>
        <p:spPr>
          <a:xfrm>
            <a:off x="5420846" y="1323482"/>
            <a:ext cx="198002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平面三角形</a:t>
            </a:r>
            <a:endParaRPr lang="zh-CN" altLang="en-US" sz="2800" kern="100" dirty="0">
              <a:solidFill>
                <a:srgbClr val="C00000"/>
              </a:solidFill>
              <a:latin typeface="Times New Roman"/>
              <a:ea typeface="华文细黑"/>
              <a:cs typeface="Times New Roman"/>
            </a:endParaRPr>
          </a:p>
        </p:txBody>
      </p:sp>
      <p:sp>
        <p:nvSpPr>
          <p:cNvPr id="6" name="矩形 5"/>
          <p:cNvSpPr/>
          <p:nvPr/>
        </p:nvSpPr>
        <p:spPr>
          <a:xfrm>
            <a:off x="982638" y="1992621"/>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三角锥形</a:t>
            </a:r>
            <a:endParaRPr lang="zh-CN" altLang="en-US" sz="2800" kern="100" dirty="0">
              <a:solidFill>
                <a:srgbClr val="C00000"/>
              </a:solidFill>
              <a:latin typeface="Times New Roman"/>
              <a:ea typeface="华文细黑"/>
              <a:cs typeface="Times New Roman"/>
            </a:endParaRPr>
          </a:p>
        </p:txBody>
      </p:sp>
      <p:sp>
        <p:nvSpPr>
          <p:cNvPr id="9" name="矩形 8"/>
          <p:cNvSpPr/>
          <p:nvPr/>
        </p:nvSpPr>
        <p:spPr>
          <a:xfrm>
            <a:off x="3402335" y="1989634"/>
            <a:ext cx="198002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正四面体形</a:t>
            </a:r>
            <a:endParaRPr lang="zh-CN" altLang="en-US" sz="2800" kern="100" dirty="0">
              <a:solidFill>
                <a:srgbClr val="C00000"/>
              </a:solidFill>
              <a:latin typeface="Times New Roman"/>
              <a:ea typeface="华文细黑"/>
              <a:cs typeface="Times New Roman"/>
            </a:endParaRPr>
          </a:p>
        </p:txBody>
      </p:sp>
      <p:sp>
        <p:nvSpPr>
          <p:cNvPr id="12" name="矩形 11"/>
          <p:cNvSpPr/>
          <p:nvPr/>
        </p:nvSpPr>
        <p:spPr>
          <a:xfrm>
            <a:off x="6254689" y="1989634"/>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三角锥形</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xmlns="" val="235021279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linds(horizontal)">
                                      <p:cBhvr>
                                        <p:cTn id="16" dur="500"/>
                                        <p:tgtEl>
                                          <p:spTgt spid="6"/>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linds(horizontal)">
                                      <p:cBhvr>
                                        <p:cTn id="19" dur="500"/>
                                        <p:tgtEl>
                                          <p:spTgt spid="9"/>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3"/>
                                        </p:tgtEl>
                                      </p:cBhvr>
                                    </p:animEffect>
                                    <p:set>
                                      <p:cBhvr>
                                        <p:cTn id="27" dur="1" fill="hold">
                                          <p:stCondLst>
                                            <p:cond delay="499"/>
                                          </p:stCondLst>
                                        </p:cTn>
                                        <p:tgtEl>
                                          <p:spTgt spid="3"/>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4"/>
                                        </p:tgtEl>
                                      </p:cBhvr>
                                    </p:animEffect>
                                    <p:set>
                                      <p:cBhvr>
                                        <p:cTn id="30" dur="1" fill="hold">
                                          <p:stCondLst>
                                            <p:cond delay="499"/>
                                          </p:stCondLst>
                                        </p:cTn>
                                        <p:tgtEl>
                                          <p:spTgt spid="4"/>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5"/>
                                        </p:tgtEl>
                                      </p:cBhvr>
                                    </p:animEffect>
                                    <p:set>
                                      <p:cBhvr>
                                        <p:cTn id="33" dur="1" fill="hold">
                                          <p:stCondLst>
                                            <p:cond delay="499"/>
                                          </p:stCondLst>
                                        </p:cTn>
                                        <p:tgtEl>
                                          <p:spTgt spid="5"/>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6"/>
                                        </p:tgtEl>
                                      </p:cBhvr>
                                    </p:animEffect>
                                    <p:set>
                                      <p:cBhvr>
                                        <p:cTn id="36" dur="1" fill="hold">
                                          <p:stCondLst>
                                            <p:cond delay="499"/>
                                          </p:stCondLst>
                                        </p:cTn>
                                        <p:tgtEl>
                                          <p:spTgt spid="6"/>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9"/>
                                        </p:tgtEl>
                                      </p:cBhvr>
                                    </p:animEffect>
                                    <p:set>
                                      <p:cBhvr>
                                        <p:cTn id="39" dur="1" fill="hold">
                                          <p:stCondLst>
                                            <p:cond delay="499"/>
                                          </p:stCondLst>
                                        </p:cTn>
                                        <p:tgtEl>
                                          <p:spTgt spid="9"/>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3" grpId="0"/>
      <p:bldP spid="3" grpId="1"/>
      <p:bldP spid="4" grpId="0"/>
      <p:bldP spid="4" grpId="1"/>
      <p:bldP spid="5" grpId="0"/>
      <p:bldP spid="5" grpId="1"/>
      <p:bldP spid="6" grpId="0"/>
      <p:bldP spid="6" grpId="1"/>
      <p:bldP spid="9" grpId="0"/>
      <p:bldP spid="9" grpId="1"/>
      <p:bldP spid="12" grpId="0"/>
      <p:bldP spid="12" grpId="1"/>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矩形 3"/>
          <p:cNvSpPr/>
          <p:nvPr/>
        </p:nvSpPr>
        <p:spPr>
          <a:xfrm>
            <a:off x="406574" y="45418"/>
            <a:ext cx="11449272" cy="2062079"/>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根据各分子的电子式和结构式，分析中心原子的孤电子对数，依据中心原子连接的原子数和孤电子对数，确定</a:t>
            </a:r>
            <a:r>
              <a:rPr lang="en-US" altLang="zh-CN" sz="2800" kern="100" dirty="0">
                <a:latin typeface="Times New Roman"/>
                <a:ea typeface="华文细黑"/>
                <a:cs typeface="Courier New"/>
              </a:rPr>
              <a:t>VSEPR</a:t>
            </a:r>
            <a:r>
              <a:rPr lang="zh-CN" altLang="zh-CN" sz="2800" kern="100" dirty="0">
                <a:latin typeface="Times New Roman"/>
                <a:ea typeface="华文细黑"/>
                <a:cs typeface="Times New Roman"/>
              </a:rPr>
              <a:t>模型和分子的立体构型。</a:t>
            </a:r>
            <a:endParaRPr lang="zh-CN" altLang="zh-CN" sz="1050" kern="100" dirty="0">
              <a:effectLst/>
              <a:latin typeface="宋体"/>
              <a:cs typeface="Courier New"/>
            </a:endParaRPr>
          </a:p>
        </p:txBody>
      </p:sp>
      <p:sp>
        <p:nvSpPr>
          <p:cNvPr id="9" name="Rectangle 4"/>
          <p:cNvSpPr>
            <a:spLocks noChangeArrowheads="1"/>
          </p:cNvSpPr>
          <p:nvPr/>
        </p:nvSpPr>
        <p:spPr bwMode="auto">
          <a:xfrm>
            <a:off x="3359150" y="3224213"/>
            <a:ext cx="12190413"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aphicFrame>
        <p:nvGraphicFramePr>
          <p:cNvPr id="11" name="表格 10"/>
          <p:cNvGraphicFramePr>
            <a:graphicFrameLocks noGrp="1"/>
          </p:cNvGraphicFramePr>
          <p:nvPr>
            <p:extLst>
              <p:ext uri="{D42A27DB-BD31-4B8C-83A1-F6EECF244321}">
                <p14:modId xmlns:p14="http://schemas.microsoft.com/office/powerpoint/2010/main" xmlns="" val="1497169285"/>
              </p:ext>
            </p:extLst>
          </p:nvPr>
        </p:nvGraphicFramePr>
        <p:xfrm>
          <a:off x="550590" y="2062926"/>
          <a:ext cx="11233248" cy="4463212"/>
        </p:xfrm>
        <a:graphic>
          <a:graphicData uri="http://schemas.openxmlformats.org/drawingml/2006/table">
            <a:tbl>
              <a:tblPr/>
              <a:tblGrid>
                <a:gridCol w="1296144"/>
                <a:gridCol w="1872208"/>
                <a:gridCol w="2304256"/>
                <a:gridCol w="1584176"/>
                <a:gridCol w="2232248"/>
                <a:gridCol w="1944216"/>
              </a:tblGrid>
              <a:tr h="1438876">
                <a:tc>
                  <a:txBody>
                    <a:bodyPr/>
                    <a:lstStyle/>
                    <a:p>
                      <a:pPr algn="ctr">
                        <a:lnSpc>
                          <a:spcPct val="150000"/>
                        </a:lnSpc>
                        <a:spcAft>
                          <a:spcPts val="0"/>
                        </a:spcAft>
                      </a:pPr>
                      <a:r>
                        <a:rPr lang="zh-CN" sz="2800" kern="100" dirty="0">
                          <a:effectLst/>
                          <a:latin typeface="Times New Roman"/>
                          <a:ea typeface="华文细黑"/>
                          <a:cs typeface="Times New Roman"/>
                        </a:rPr>
                        <a:t>分子或离子</a:t>
                      </a:r>
                      <a:endParaRPr lang="zh-CN" sz="2800" kern="100" dirty="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dirty="0">
                          <a:effectLst/>
                          <a:latin typeface="Times New Roman"/>
                          <a:ea typeface="华文细黑"/>
                          <a:cs typeface="Times New Roman"/>
                        </a:rPr>
                        <a:t>中心原子孤电子对数</a:t>
                      </a:r>
                      <a:endParaRPr lang="zh-CN" sz="2800" kern="100" dirty="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dirty="0">
                          <a:effectLst/>
                          <a:latin typeface="Times New Roman"/>
                          <a:ea typeface="华文细黑"/>
                          <a:cs typeface="Times New Roman"/>
                        </a:rPr>
                        <a:t>分子或离子的价层电子对数</a:t>
                      </a:r>
                      <a:endParaRPr lang="zh-CN" sz="2800" kern="100" dirty="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dirty="0">
                          <a:effectLst/>
                          <a:latin typeface="Times New Roman"/>
                          <a:ea typeface="华文细黑"/>
                          <a:cs typeface="Courier New"/>
                        </a:rPr>
                        <a:t>VSEPR</a:t>
                      </a:r>
                      <a:endParaRPr lang="zh-CN" sz="2800" kern="100" dirty="0">
                        <a:effectLst/>
                        <a:latin typeface="宋体"/>
                        <a:cs typeface="Courier New"/>
                      </a:endParaRPr>
                    </a:p>
                    <a:p>
                      <a:pPr algn="ctr">
                        <a:lnSpc>
                          <a:spcPct val="150000"/>
                        </a:lnSpc>
                        <a:spcAft>
                          <a:spcPts val="0"/>
                        </a:spcAft>
                      </a:pPr>
                      <a:r>
                        <a:rPr lang="zh-CN" sz="2800" kern="100" dirty="0">
                          <a:effectLst/>
                          <a:latin typeface="Times New Roman"/>
                          <a:ea typeface="华文细黑"/>
                          <a:cs typeface="Times New Roman"/>
                        </a:rPr>
                        <a:t>模型名称</a:t>
                      </a:r>
                      <a:endParaRPr lang="zh-CN" sz="2800" kern="100" dirty="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dirty="0">
                          <a:effectLst/>
                          <a:latin typeface="Times New Roman"/>
                          <a:ea typeface="华文细黑"/>
                          <a:cs typeface="Times New Roman"/>
                        </a:rPr>
                        <a:t>分子或离子立体构型名称</a:t>
                      </a:r>
                      <a:endParaRPr lang="zh-CN" sz="2800" kern="100" dirty="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a:ea typeface="华文细黑"/>
                          <a:cs typeface="Times New Roman"/>
                        </a:rPr>
                        <a:t>结构式</a:t>
                      </a:r>
                      <a:endParaRPr lang="zh-CN" sz="2800" kern="10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49118">
                <a:tc>
                  <a:txBody>
                    <a:bodyPr/>
                    <a:lstStyle/>
                    <a:p>
                      <a:pPr algn="ctr">
                        <a:lnSpc>
                          <a:spcPct val="150000"/>
                        </a:lnSpc>
                        <a:spcAft>
                          <a:spcPts val="0"/>
                        </a:spcAft>
                      </a:pPr>
                      <a:r>
                        <a:rPr lang="en-US" sz="2800" kern="100">
                          <a:effectLst/>
                          <a:latin typeface="Times New Roman"/>
                          <a:ea typeface="华文细黑"/>
                          <a:cs typeface="Courier New"/>
                        </a:rPr>
                        <a:t>BeCl</a:t>
                      </a:r>
                      <a:r>
                        <a:rPr lang="en-US" sz="2800" kern="100" baseline="-25000">
                          <a:effectLst/>
                          <a:latin typeface="Times New Roman"/>
                          <a:ea typeface="华文细黑"/>
                          <a:cs typeface="Courier New"/>
                        </a:rPr>
                        <a:t>2</a:t>
                      </a:r>
                      <a:endParaRPr lang="zh-CN" sz="2800" kern="10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0</a:t>
                      </a:r>
                      <a:endParaRPr lang="zh-CN" sz="2800" kern="10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2</a:t>
                      </a:r>
                      <a:endParaRPr lang="zh-CN" sz="2800" kern="10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a:ea typeface="华文细黑"/>
                          <a:cs typeface="Times New Roman"/>
                        </a:rPr>
                        <a:t>直线形</a:t>
                      </a:r>
                      <a:endParaRPr lang="zh-CN" sz="2800" kern="10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a:ea typeface="华文细黑"/>
                          <a:cs typeface="Times New Roman"/>
                        </a:rPr>
                        <a:t>直线形</a:t>
                      </a:r>
                      <a:endParaRPr lang="zh-CN" sz="2800" kern="10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Cl—Be—Cl</a:t>
                      </a:r>
                      <a:endParaRPr lang="zh-CN" sz="2800" kern="10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75218">
                <a:tc>
                  <a:txBody>
                    <a:bodyPr/>
                    <a:lstStyle/>
                    <a:p>
                      <a:pPr algn="ctr">
                        <a:lnSpc>
                          <a:spcPct val="150000"/>
                        </a:lnSpc>
                        <a:spcAft>
                          <a:spcPts val="0"/>
                        </a:spcAft>
                      </a:pPr>
                      <a:r>
                        <a:rPr lang="en-US" sz="2800" kern="100">
                          <a:effectLst/>
                          <a:latin typeface="Times New Roman"/>
                          <a:ea typeface="华文细黑"/>
                          <a:cs typeface="Courier New"/>
                        </a:rPr>
                        <a:t>SCl</a:t>
                      </a:r>
                      <a:r>
                        <a:rPr lang="en-US" sz="2800" kern="100" baseline="-25000">
                          <a:effectLst/>
                          <a:latin typeface="Times New Roman"/>
                          <a:ea typeface="华文细黑"/>
                          <a:cs typeface="Courier New"/>
                        </a:rPr>
                        <a:t>2</a:t>
                      </a:r>
                      <a:endParaRPr lang="zh-CN" sz="2800" kern="10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2</a:t>
                      </a:r>
                      <a:endParaRPr lang="zh-CN" sz="2800" kern="10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4</a:t>
                      </a:r>
                      <a:endParaRPr lang="zh-CN" sz="2800" kern="10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a:ea typeface="华文细黑"/>
                          <a:cs typeface="Times New Roman"/>
                        </a:rPr>
                        <a:t>四面体形</a:t>
                      </a:r>
                      <a:endParaRPr lang="zh-CN" sz="2800" kern="10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V</a:t>
                      </a:r>
                      <a:r>
                        <a:rPr lang="zh-CN" sz="2800" kern="100">
                          <a:effectLst/>
                          <a:latin typeface="Times New Roman"/>
                          <a:ea typeface="华文细黑"/>
                          <a:cs typeface="Times New Roman"/>
                        </a:rPr>
                        <a:t>形</a:t>
                      </a:r>
                      <a:endParaRPr lang="zh-CN" sz="2800" kern="10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n-US" sz="2800" kern="100" dirty="0">
                        <a:effectLst/>
                        <a:latin typeface="Times New Roman"/>
                        <a:ea typeface="华文细黑"/>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0246" name="Picture 6"/>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10099079" y="5053318"/>
            <a:ext cx="1502272" cy="98656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33481267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750"/>
                                        <p:tgtEl>
                                          <p:spTgt spid="4"/>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linds(horizontal)">
                                      <p:cBhvr>
                                        <p:cTn id="11" dur="750"/>
                                        <p:tgtEl>
                                          <p:spTgt spid="11"/>
                                        </p:tgtEl>
                                      </p:cBhvr>
                                    </p:animEffect>
                                  </p:childTnLst>
                                </p:cTn>
                              </p:par>
                              <p:par>
                                <p:cTn id="12" presetID="3" presetClass="entr" presetSubtype="10" fill="hold" nodeType="withEffect">
                                  <p:stCondLst>
                                    <p:cond delay="0"/>
                                  </p:stCondLst>
                                  <p:childTnLst>
                                    <p:set>
                                      <p:cBhvr>
                                        <p:cTn id="13" dur="1" fill="hold">
                                          <p:stCondLst>
                                            <p:cond delay="0"/>
                                          </p:stCondLst>
                                        </p:cTn>
                                        <p:tgtEl>
                                          <p:spTgt spid="10246"/>
                                        </p:tgtEl>
                                        <p:attrNameLst>
                                          <p:attrName>style.visibility</p:attrName>
                                        </p:attrNameLst>
                                      </p:cBhvr>
                                      <p:to>
                                        <p:strVal val="visible"/>
                                      </p:to>
                                    </p:set>
                                    <p:animEffect transition="in" filter="blinds(horizontal)">
                                      <p:cBhvr>
                                        <p:cTn id="14" dur="750"/>
                                        <p:tgtEl>
                                          <p:spTgt spid="102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xmlns="" val="1409204290"/>
              </p:ext>
            </p:extLst>
          </p:nvPr>
        </p:nvGraphicFramePr>
        <p:xfrm>
          <a:off x="838622" y="405458"/>
          <a:ext cx="10657184" cy="6015980"/>
        </p:xfrm>
        <a:graphic>
          <a:graphicData uri="http://schemas.openxmlformats.org/drawingml/2006/table">
            <a:tbl>
              <a:tblPr/>
              <a:tblGrid>
                <a:gridCol w="1224136"/>
                <a:gridCol w="1152128"/>
                <a:gridCol w="1152128"/>
                <a:gridCol w="2088232"/>
                <a:gridCol w="2232248"/>
                <a:gridCol w="2808312"/>
              </a:tblGrid>
              <a:tr h="1671105">
                <a:tc>
                  <a:txBody>
                    <a:bodyPr/>
                    <a:lstStyle/>
                    <a:p>
                      <a:pPr algn="ctr">
                        <a:lnSpc>
                          <a:spcPct val="150000"/>
                        </a:lnSpc>
                        <a:spcAft>
                          <a:spcPts val="0"/>
                        </a:spcAft>
                      </a:pPr>
                      <a:r>
                        <a:rPr lang="en-US" sz="2800" kern="100" dirty="0">
                          <a:effectLst/>
                          <a:latin typeface="Times New Roman"/>
                          <a:ea typeface="华文细黑"/>
                          <a:cs typeface="Courier New"/>
                        </a:rPr>
                        <a:t>BF</a:t>
                      </a:r>
                      <a:r>
                        <a:rPr lang="en-US" sz="2800" kern="100" baseline="-25000" dirty="0">
                          <a:effectLst/>
                          <a:latin typeface="Times New Roman"/>
                          <a:ea typeface="华文细黑"/>
                          <a:cs typeface="Courier New"/>
                        </a:rPr>
                        <a:t>3</a:t>
                      </a:r>
                      <a:endParaRPr lang="zh-CN" sz="2800" kern="100" dirty="0">
                        <a:effectLst/>
                        <a:latin typeface="宋体"/>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0</a:t>
                      </a:r>
                      <a:endParaRPr lang="zh-CN" sz="2800" kern="100">
                        <a:effectLst/>
                        <a:latin typeface="宋体"/>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3</a:t>
                      </a:r>
                      <a:endParaRPr lang="zh-CN" sz="2800" kern="100">
                        <a:effectLst/>
                        <a:latin typeface="宋体"/>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dirty="0">
                          <a:effectLst/>
                          <a:latin typeface="Times New Roman"/>
                          <a:ea typeface="华文细黑"/>
                          <a:cs typeface="Times New Roman"/>
                        </a:rPr>
                        <a:t>平面三角形</a:t>
                      </a:r>
                      <a:endParaRPr lang="zh-CN" sz="2800" kern="100" dirty="0">
                        <a:effectLst/>
                        <a:latin typeface="宋体"/>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dirty="0">
                          <a:effectLst/>
                          <a:latin typeface="Times New Roman"/>
                          <a:ea typeface="华文细黑"/>
                          <a:cs typeface="Times New Roman"/>
                        </a:rPr>
                        <a:t>平面三角形</a:t>
                      </a:r>
                      <a:endParaRPr lang="zh-CN" sz="2800" kern="100" dirty="0">
                        <a:effectLst/>
                        <a:latin typeface="宋体"/>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n-US" sz="2800" kern="100">
                        <a:effectLst/>
                        <a:latin typeface="Times New Roman"/>
                        <a:ea typeface="华文细黑"/>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36885">
                <a:tc>
                  <a:txBody>
                    <a:bodyPr/>
                    <a:lstStyle/>
                    <a:p>
                      <a:pPr algn="ctr">
                        <a:lnSpc>
                          <a:spcPct val="150000"/>
                        </a:lnSpc>
                        <a:spcAft>
                          <a:spcPts val="0"/>
                        </a:spcAft>
                      </a:pPr>
                      <a:r>
                        <a:rPr lang="en-US" sz="2800" kern="100">
                          <a:effectLst/>
                          <a:latin typeface="Times New Roman"/>
                          <a:ea typeface="华文细黑"/>
                          <a:cs typeface="Courier New"/>
                        </a:rPr>
                        <a:t>PF</a:t>
                      </a:r>
                      <a:r>
                        <a:rPr lang="en-US" sz="2800" kern="100" baseline="-25000">
                          <a:effectLst/>
                          <a:latin typeface="Times New Roman"/>
                          <a:ea typeface="华文细黑"/>
                          <a:cs typeface="Courier New"/>
                        </a:rPr>
                        <a:t>3</a:t>
                      </a:r>
                      <a:endParaRPr lang="zh-CN" sz="2800" kern="100">
                        <a:effectLst/>
                        <a:latin typeface="宋体"/>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1</a:t>
                      </a:r>
                      <a:endParaRPr lang="zh-CN" sz="2800" kern="100">
                        <a:effectLst/>
                        <a:latin typeface="宋体"/>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4</a:t>
                      </a:r>
                      <a:endParaRPr lang="zh-CN" sz="2800" kern="100">
                        <a:effectLst/>
                        <a:latin typeface="宋体"/>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dirty="0">
                          <a:effectLst/>
                          <a:latin typeface="Times New Roman"/>
                          <a:ea typeface="华文细黑"/>
                          <a:cs typeface="Times New Roman"/>
                        </a:rPr>
                        <a:t>四面体形</a:t>
                      </a:r>
                      <a:endParaRPr lang="zh-CN" sz="2800" kern="100" dirty="0">
                        <a:effectLst/>
                        <a:latin typeface="宋体"/>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a:ea typeface="华文细黑"/>
                          <a:cs typeface="Times New Roman"/>
                        </a:rPr>
                        <a:t>三角锥形</a:t>
                      </a:r>
                      <a:endParaRPr lang="zh-CN" sz="2800" kern="100">
                        <a:effectLst/>
                        <a:latin typeface="宋体"/>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n-US" sz="2800" kern="100">
                        <a:effectLst/>
                        <a:latin typeface="Times New Roman"/>
                        <a:ea typeface="华文细黑"/>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71105">
                <a:tc>
                  <a:txBody>
                    <a:bodyPr/>
                    <a:lstStyle/>
                    <a:p>
                      <a:pPr algn="ctr">
                        <a:lnSpc>
                          <a:spcPct val="150000"/>
                        </a:lnSpc>
                        <a:spcAft>
                          <a:spcPts val="0"/>
                        </a:spcAft>
                      </a:pPr>
                      <a:endParaRPr lang="zh-CN" sz="2800" kern="100" dirty="0">
                        <a:effectLst/>
                        <a:latin typeface="宋体"/>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dirty="0">
                          <a:effectLst/>
                          <a:latin typeface="Times New Roman"/>
                          <a:ea typeface="华文细黑"/>
                          <a:cs typeface="Courier New"/>
                        </a:rPr>
                        <a:t>0</a:t>
                      </a:r>
                      <a:endParaRPr lang="zh-CN" sz="2800" kern="100" dirty="0">
                        <a:effectLst/>
                        <a:latin typeface="宋体"/>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4</a:t>
                      </a:r>
                      <a:endParaRPr lang="zh-CN" sz="2800" kern="100">
                        <a:effectLst/>
                        <a:latin typeface="宋体"/>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a:ea typeface="华文细黑"/>
                          <a:cs typeface="Times New Roman"/>
                        </a:rPr>
                        <a:t>正四面体形</a:t>
                      </a:r>
                      <a:endParaRPr lang="zh-CN" sz="2800" kern="100">
                        <a:effectLst/>
                        <a:latin typeface="宋体"/>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a:ea typeface="华文细黑"/>
                          <a:cs typeface="Times New Roman"/>
                        </a:rPr>
                        <a:t>正四面体形</a:t>
                      </a:r>
                      <a:endParaRPr lang="zh-CN" sz="2800" kern="100">
                        <a:effectLst/>
                        <a:latin typeface="宋体"/>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n-US" sz="2800" kern="100">
                        <a:effectLst/>
                        <a:latin typeface="Times New Roman"/>
                        <a:ea typeface="华文细黑"/>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36885">
                <a:tc>
                  <a:txBody>
                    <a:bodyPr/>
                    <a:lstStyle/>
                    <a:p>
                      <a:pPr algn="ctr">
                        <a:lnSpc>
                          <a:spcPct val="150000"/>
                        </a:lnSpc>
                        <a:spcAft>
                          <a:spcPts val="0"/>
                        </a:spcAft>
                      </a:pPr>
                      <a:endParaRPr lang="zh-CN" sz="2800" kern="100" dirty="0">
                        <a:effectLst/>
                        <a:latin typeface="宋体"/>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1</a:t>
                      </a:r>
                      <a:endParaRPr lang="zh-CN" sz="2800" kern="100">
                        <a:effectLst/>
                        <a:latin typeface="宋体"/>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4</a:t>
                      </a:r>
                      <a:endParaRPr lang="zh-CN" sz="2800" kern="100">
                        <a:effectLst/>
                        <a:latin typeface="宋体"/>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a:ea typeface="华文细黑"/>
                          <a:cs typeface="Times New Roman"/>
                        </a:rPr>
                        <a:t>四面体形</a:t>
                      </a:r>
                      <a:endParaRPr lang="zh-CN" sz="2800" kern="100">
                        <a:effectLst/>
                        <a:latin typeface="宋体"/>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a:ea typeface="华文细黑"/>
                          <a:cs typeface="Times New Roman"/>
                        </a:rPr>
                        <a:t>三角锥形</a:t>
                      </a:r>
                      <a:endParaRPr lang="zh-CN" sz="2800" kern="100">
                        <a:effectLst/>
                        <a:latin typeface="宋体"/>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n-US" sz="2800" kern="100" dirty="0">
                        <a:effectLst/>
                        <a:latin typeface="Times New Roman"/>
                        <a:ea typeface="华文细黑"/>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1272" name="Picture 8"/>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9586535" y="489513"/>
            <a:ext cx="1278207" cy="1510610"/>
          </a:xfrm>
          <a:prstGeom prst="rect">
            <a:avLst/>
          </a:prstGeom>
          <a:noFill/>
          <a:extLst>
            <a:ext uri="{909E8E84-426E-40DD-AFC4-6F175D3DCCD1}">
              <a14:hiddenFill xmlns:a14="http://schemas.microsoft.com/office/drawing/2010/main" xmlns="">
                <a:solidFill>
                  <a:srgbClr val="FFFFFF"/>
                </a:solidFill>
              </a14:hiddenFill>
            </a:ext>
          </a:extLst>
        </p:spPr>
      </p:pic>
      <p:pic>
        <p:nvPicPr>
          <p:cNvPr id="11271" name="Picture 7"/>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9613030" y="2215183"/>
            <a:ext cx="1225216" cy="1038032"/>
          </a:xfrm>
          <a:prstGeom prst="rect">
            <a:avLst/>
          </a:prstGeom>
          <a:noFill/>
          <a:extLst>
            <a:ext uri="{909E8E84-426E-40DD-AFC4-6F175D3DCCD1}">
              <a14:hiddenFill xmlns:a14="http://schemas.microsoft.com/office/drawing/2010/main" xmlns="">
                <a:solidFill>
                  <a:srgbClr val="FFFFFF"/>
                </a:solidFill>
              </a14:hiddenFill>
            </a:ext>
          </a:extLst>
        </p:spPr>
      </p:pic>
      <p:pic>
        <p:nvPicPr>
          <p:cNvPr id="11270" name="Picture 6"/>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9136559" y="3463702"/>
            <a:ext cx="2178159" cy="1565552"/>
          </a:xfrm>
          <a:prstGeom prst="rect">
            <a:avLst/>
          </a:prstGeom>
          <a:noFill/>
          <a:extLst>
            <a:ext uri="{909E8E84-426E-40DD-AFC4-6F175D3DCCD1}">
              <a14:hiddenFill xmlns:a14="http://schemas.microsoft.com/office/drawing/2010/main" xmlns="">
                <a:solidFill>
                  <a:srgbClr val="FFFFFF"/>
                </a:solidFill>
              </a14:hiddenFill>
            </a:ext>
          </a:extLst>
        </p:spPr>
      </p:pic>
      <p:pic>
        <p:nvPicPr>
          <p:cNvPr id="11269" name="Picture 5"/>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9119542" y="5296669"/>
            <a:ext cx="2212193" cy="986978"/>
          </a:xfrm>
          <a:prstGeom prst="rect">
            <a:avLst/>
          </a:prstGeom>
          <a:noFill/>
          <a:extLst>
            <a:ext uri="{909E8E84-426E-40DD-AFC4-6F175D3DCCD1}">
              <a14:hiddenFill xmlns:a14="http://schemas.microsoft.com/office/drawing/2010/main" xmlns="">
                <a:solidFill>
                  <a:srgbClr val="FFFFFF"/>
                </a:solidFill>
              </a14:hiddenFill>
            </a:ext>
          </a:extLst>
        </p:spPr>
      </p:pic>
      <p:graphicFrame>
        <p:nvGraphicFramePr>
          <p:cNvPr id="5" name="对象 4"/>
          <p:cNvGraphicFramePr>
            <a:graphicFrameLocks noChangeAspect="1"/>
          </p:cNvGraphicFramePr>
          <p:nvPr>
            <p:extLst>
              <p:ext uri="{D42A27DB-BD31-4B8C-83A1-F6EECF244321}">
                <p14:modId xmlns:p14="http://schemas.microsoft.com/office/powerpoint/2010/main" xmlns="" val="1094353036"/>
              </p:ext>
            </p:extLst>
          </p:nvPr>
        </p:nvGraphicFramePr>
        <p:xfrm>
          <a:off x="1064171" y="5553447"/>
          <a:ext cx="1206500" cy="809625"/>
        </p:xfrm>
        <a:graphic>
          <a:graphicData uri="http://schemas.openxmlformats.org/presentationml/2006/ole">
            <p:oleObj spid="_x0000_s11295" name="文档" r:id="rId7" imgW="1206954" imgH="809190" progId="">
              <p:embed/>
            </p:oleObj>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xmlns="" val="2340468308"/>
              </p:ext>
            </p:extLst>
          </p:nvPr>
        </p:nvGraphicFramePr>
        <p:xfrm>
          <a:off x="1102271" y="3967758"/>
          <a:ext cx="1206500" cy="809625"/>
        </p:xfrm>
        <a:graphic>
          <a:graphicData uri="http://schemas.openxmlformats.org/presentationml/2006/ole">
            <p:oleObj spid="_x0000_s11296" name="文档" r:id="rId8" imgW="1206954" imgH="809730" progId="">
              <p:embed/>
            </p:oleObj>
          </a:graphicData>
        </a:graphic>
      </p:graphicFrame>
    </p:spTree>
    <p:extLst>
      <p:ext uri="{BB962C8B-B14F-4D97-AF65-F5344CB8AC3E}">
        <p14:creationId xmlns:p14="http://schemas.microsoft.com/office/powerpoint/2010/main" xmlns="" val="251370848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750"/>
                                        <p:tgtEl>
                                          <p:spTgt spid="3"/>
                                        </p:tgtEl>
                                      </p:cBhvr>
                                    </p:animEffect>
                                  </p:childTnLst>
                                </p:cTn>
                              </p:par>
                              <p:par>
                                <p:cTn id="8" presetID="3" presetClass="entr" presetSubtype="10" fill="hold" nodeType="withEffect">
                                  <p:stCondLst>
                                    <p:cond delay="0"/>
                                  </p:stCondLst>
                                  <p:childTnLst>
                                    <p:set>
                                      <p:cBhvr>
                                        <p:cTn id="9" dur="1" fill="hold">
                                          <p:stCondLst>
                                            <p:cond delay="0"/>
                                          </p:stCondLst>
                                        </p:cTn>
                                        <p:tgtEl>
                                          <p:spTgt spid="11272"/>
                                        </p:tgtEl>
                                        <p:attrNameLst>
                                          <p:attrName>style.visibility</p:attrName>
                                        </p:attrNameLst>
                                      </p:cBhvr>
                                      <p:to>
                                        <p:strVal val="visible"/>
                                      </p:to>
                                    </p:set>
                                    <p:animEffect transition="in" filter="blinds(horizontal)">
                                      <p:cBhvr>
                                        <p:cTn id="10" dur="750"/>
                                        <p:tgtEl>
                                          <p:spTgt spid="11272"/>
                                        </p:tgtEl>
                                      </p:cBhvr>
                                    </p:animEffect>
                                  </p:childTnLst>
                                </p:cTn>
                              </p:par>
                              <p:par>
                                <p:cTn id="11" presetID="3" presetClass="entr" presetSubtype="10" fill="hold" nodeType="withEffect">
                                  <p:stCondLst>
                                    <p:cond delay="0"/>
                                  </p:stCondLst>
                                  <p:childTnLst>
                                    <p:set>
                                      <p:cBhvr>
                                        <p:cTn id="12" dur="1" fill="hold">
                                          <p:stCondLst>
                                            <p:cond delay="0"/>
                                          </p:stCondLst>
                                        </p:cTn>
                                        <p:tgtEl>
                                          <p:spTgt spid="11271"/>
                                        </p:tgtEl>
                                        <p:attrNameLst>
                                          <p:attrName>style.visibility</p:attrName>
                                        </p:attrNameLst>
                                      </p:cBhvr>
                                      <p:to>
                                        <p:strVal val="visible"/>
                                      </p:to>
                                    </p:set>
                                    <p:animEffect transition="in" filter="blinds(horizontal)">
                                      <p:cBhvr>
                                        <p:cTn id="13" dur="750"/>
                                        <p:tgtEl>
                                          <p:spTgt spid="11271"/>
                                        </p:tgtEl>
                                      </p:cBhvr>
                                    </p:animEffect>
                                  </p:childTnLst>
                                </p:cTn>
                              </p:par>
                              <p:par>
                                <p:cTn id="14" presetID="3" presetClass="entr" presetSubtype="10" fill="hold" nodeType="withEffect">
                                  <p:stCondLst>
                                    <p:cond delay="0"/>
                                  </p:stCondLst>
                                  <p:childTnLst>
                                    <p:set>
                                      <p:cBhvr>
                                        <p:cTn id="15" dur="1" fill="hold">
                                          <p:stCondLst>
                                            <p:cond delay="0"/>
                                          </p:stCondLst>
                                        </p:cTn>
                                        <p:tgtEl>
                                          <p:spTgt spid="11270"/>
                                        </p:tgtEl>
                                        <p:attrNameLst>
                                          <p:attrName>style.visibility</p:attrName>
                                        </p:attrNameLst>
                                      </p:cBhvr>
                                      <p:to>
                                        <p:strVal val="visible"/>
                                      </p:to>
                                    </p:set>
                                    <p:animEffect transition="in" filter="blinds(horizontal)">
                                      <p:cBhvr>
                                        <p:cTn id="16" dur="750"/>
                                        <p:tgtEl>
                                          <p:spTgt spid="11270"/>
                                        </p:tgtEl>
                                      </p:cBhvr>
                                    </p:animEffect>
                                  </p:childTnLst>
                                </p:cTn>
                              </p:par>
                              <p:par>
                                <p:cTn id="17" presetID="3" presetClass="entr" presetSubtype="10" fill="hold" nodeType="withEffect">
                                  <p:stCondLst>
                                    <p:cond delay="0"/>
                                  </p:stCondLst>
                                  <p:childTnLst>
                                    <p:set>
                                      <p:cBhvr>
                                        <p:cTn id="18" dur="1" fill="hold">
                                          <p:stCondLst>
                                            <p:cond delay="0"/>
                                          </p:stCondLst>
                                        </p:cTn>
                                        <p:tgtEl>
                                          <p:spTgt spid="11269"/>
                                        </p:tgtEl>
                                        <p:attrNameLst>
                                          <p:attrName>style.visibility</p:attrName>
                                        </p:attrNameLst>
                                      </p:cBhvr>
                                      <p:to>
                                        <p:strVal val="visible"/>
                                      </p:to>
                                    </p:set>
                                    <p:animEffect transition="in" filter="blinds(horizontal)">
                                      <p:cBhvr>
                                        <p:cTn id="19" dur="750"/>
                                        <p:tgtEl>
                                          <p:spTgt spid="11269"/>
                                        </p:tgtEl>
                                      </p:cBhvr>
                                    </p:animEffect>
                                  </p:childTnLst>
                                </p:cTn>
                              </p:par>
                              <p:par>
                                <p:cTn id="20" presetID="3" presetClass="entr" presetSubtype="1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750"/>
                                        <p:tgtEl>
                                          <p:spTgt spid="5"/>
                                        </p:tgtEl>
                                      </p:cBhvr>
                                    </p:animEffect>
                                  </p:childTnLst>
                                </p:cTn>
                              </p:par>
                              <p:par>
                                <p:cTn id="23" presetID="3" presetClass="entr" presetSubtype="10"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blinds(horizontal)">
                                      <p:cBhvr>
                                        <p:cTn id="25"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9586716" y="-26590"/>
            <a:ext cx="2108746" cy="880109"/>
            <a:chOff x="11613" y="920823"/>
            <a:chExt cx="1443037" cy="733424"/>
          </a:xfrm>
        </p:grpSpPr>
        <p:pic>
          <p:nvPicPr>
            <p:cNvPr id="8" name="图片 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9" name="TextBox 8"/>
            <p:cNvSpPr txBox="1"/>
            <p:nvPr/>
          </p:nvSpPr>
          <p:spPr>
            <a:xfrm>
              <a:off x="88994" y="1059225"/>
              <a:ext cx="1202958" cy="461665"/>
            </a:xfrm>
            <a:prstGeom prst="rect">
              <a:avLst/>
            </a:prstGeom>
            <a:noFill/>
          </p:spPr>
          <p:txBody>
            <a:bodyPr wrap="square" rtlCol="0">
              <a:spAutoFit/>
            </a:bodyPr>
            <a:lstStyle/>
            <a:p>
              <a:pPr>
                <a:spcAft>
                  <a:spcPts val="0"/>
                </a:spcAft>
                <a:defRPr/>
              </a:pPr>
              <a:r>
                <a:rPr lang="zh-CN" altLang="en-US" sz="3000" dirty="0">
                  <a:solidFill>
                    <a:schemeClr val="bg1"/>
                  </a:solidFill>
                  <a:latin typeface="黑体" panose="02010600030101010101" pitchFamily="2" charset="-122"/>
                  <a:ea typeface="黑体" panose="02010600030101010101" pitchFamily="2" charset="-122"/>
                </a:rPr>
                <a:t>学习小结</a:t>
              </a:r>
              <a:endParaRPr lang="zh-CN" altLang="zh-CN" sz="3000" dirty="0">
                <a:solidFill>
                  <a:schemeClr val="bg1"/>
                </a:solidFill>
                <a:latin typeface="黑体" panose="02010600030101010101" pitchFamily="2" charset="-122"/>
                <a:ea typeface="黑体" panose="02010600030101010101" pitchFamily="2" charset="-122"/>
              </a:endParaRPr>
            </a:p>
          </p:txBody>
        </p:sp>
      </p:grpSp>
      <p:sp>
        <p:nvSpPr>
          <p:cNvPr id="6" name="矩形 5"/>
          <p:cNvSpPr/>
          <p:nvPr/>
        </p:nvSpPr>
        <p:spPr>
          <a:xfrm>
            <a:off x="406574" y="241493"/>
            <a:ext cx="11161240" cy="6586394"/>
          </a:xfrm>
          <a:prstGeom prst="rect">
            <a:avLst/>
          </a:prstGeom>
        </p:spPr>
        <p:txBody>
          <a:bodyPr wrap="square" lIns="121898" tIns="60948" rIns="121898" bIns="60948">
            <a:spAutoFit/>
          </a:bodyPr>
          <a:lstStyle/>
          <a:p>
            <a:pPr algn="ctr">
              <a:lnSpc>
                <a:spcPct val="150000"/>
              </a:lnSpc>
              <a:spcAft>
                <a:spcPts val="0"/>
              </a:spcAft>
            </a:pPr>
            <a:r>
              <a:rPr lang="zh-CN" altLang="zh-CN" sz="2800" b="1" kern="100" dirty="0">
                <a:solidFill>
                  <a:srgbClr val="0000FF"/>
                </a:solidFill>
                <a:latin typeface="Times New Roman"/>
                <a:ea typeface="华文细黑"/>
                <a:cs typeface="Times New Roman"/>
              </a:rPr>
              <a:t>分子空间构型的确定方法</a:t>
            </a:r>
            <a:endParaRPr lang="zh-CN" altLang="zh-CN" sz="1050" b="1" kern="100" dirty="0">
              <a:solidFill>
                <a:srgbClr val="0000FF"/>
              </a:solidFill>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σ</a:t>
            </a:r>
            <a:r>
              <a:rPr lang="zh-CN" altLang="zh-CN" sz="2800" kern="100" dirty="0">
                <a:latin typeface="Times New Roman"/>
                <a:ea typeface="华文细黑"/>
                <a:cs typeface="Times New Roman"/>
              </a:rPr>
              <a:t>键电子对数＋中心原子上的孤电子对数＝价层电子</a:t>
            </a:r>
            <a:r>
              <a:rPr lang="zh-CN" altLang="zh-CN" sz="2800" kern="100" dirty="0" smtClean="0">
                <a:latin typeface="Times New Roman"/>
                <a:ea typeface="华文细黑"/>
                <a:cs typeface="Times New Roman"/>
              </a:rPr>
              <a:t>对数</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		           VSEPR</a:t>
            </a:r>
            <a:r>
              <a:rPr lang="zh-CN" altLang="zh-CN" sz="2800" kern="100" dirty="0" smtClean="0">
                <a:latin typeface="Times New Roman"/>
                <a:ea typeface="华文细黑"/>
                <a:cs typeface="Times New Roman"/>
              </a:rPr>
              <a:t>模型</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分子</a:t>
            </a:r>
            <a:r>
              <a:rPr lang="zh-CN" altLang="zh-CN" sz="2800" kern="100" dirty="0">
                <a:latin typeface="Times New Roman"/>
                <a:ea typeface="华文细黑"/>
                <a:cs typeface="Times New Roman"/>
              </a:rPr>
              <a:t>的立体构型</a:t>
            </a:r>
            <a:endParaRPr lang="zh-CN" altLang="zh-CN" sz="1050" kern="100" dirty="0">
              <a:latin typeface="宋体"/>
              <a:cs typeface="Courier New"/>
            </a:endParaRPr>
          </a:p>
          <a:p>
            <a:pPr algn="just">
              <a:lnSpc>
                <a:spcPct val="150000"/>
              </a:lnSpc>
              <a:spcAft>
                <a:spcPts val="0"/>
              </a:spcAft>
            </a:pPr>
            <a:r>
              <a:rPr lang="zh-CN" altLang="zh-CN" sz="2800" b="1" kern="100" dirty="0">
                <a:solidFill>
                  <a:srgbClr val="0000FF"/>
                </a:solidFill>
                <a:latin typeface="Times New Roman"/>
                <a:ea typeface="华文细黑"/>
                <a:cs typeface="Times New Roman"/>
              </a:rPr>
              <a:t>注意　</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价层电子对互斥构型是价层电子对的立体构型，而分子的立体构型指的是成键电子对的立体构型，不包括孤电子对。两者是否一致取决于中心原子上有无孤电子对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未用于形成共价键的电子对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，当中心原子上无孤电子对时，两者的构型一致；当中心原子上有孤电子对时，两者的构型不一致。</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常见的分子立体构型</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直线形、</a:t>
            </a:r>
            <a:r>
              <a:rPr lang="en-US" altLang="zh-CN" sz="2800" kern="100" dirty="0">
                <a:latin typeface="Times New Roman"/>
                <a:ea typeface="华文细黑"/>
                <a:cs typeface="Courier New"/>
              </a:rPr>
              <a:t>V</a:t>
            </a:r>
            <a:r>
              <a:rPr lang="zh-CN" altLang="zh-CN" sz="2800" kern="100" dirty="0">
                <a:latin typeface="Times New Roman"/>
                <a:ea typeface="华文细黑"/>
                <a:cs typeface="Times New Roman"/>
              </a:rPr>
              <a:t>形、平面三角形、三角锥形、四面体形等。</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689890486"/>
              </p:ext>
            </p:extLst>
          </p:nvPr>
        </p:nvGraphicFramePr>
        <p:xfrm>
          <a:off x="493514" y="1516523"/>
          <a:ext cx="3873500" cy="933450"/>
        </p:xfrm>
        <a:graphic>
          <a:graphicData uri="http://schemas.openxmlformats.org/presentationml/2006/ole">
            <p:oleObj spid="_x0000_s12312" name="文档" r:id="rId4" imgW="3873976" imgH="933120" progId="">
              <p:embed/>
            </p:oleObj>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xmlns="" val="2828327699"/>
              </p:ext>
            </p:extLst>
          </p:nvPr>
        </p:nvGraphicFramePr>
        <p:xfrm>
          <a:off x="5826224" y="1526048"/>
          <a:ext cx="2352675" cy="933450"/>
        </p:xfrm>
        <a:graphic>
          <a:graphicData uri="http://schemas.openxmlformats.org/presentationml/2006/ole">
            <p:oleObj spid="_x0000_s12313" name="文档" r:id="rId5" imgW="2359881" imgH="933120" progId="">
              <p:embed/>
            </p:oleObj>
          </a:graphicData>
        </a:graphic>
      </p:graphicFrame>
      <p:pic>
        <p:nvPicPr>
          <p:cNvPr id="11" name="图片 10">
            <a:hlinkClick r:id="rId6" action="ppaction://hlinksldjump"/>
          </p:cNvPr>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11589027" y="6255027"/>
            <a:ext cx="602973" cy="602973"/>
          </a:xfrm>
          <a:prstGeom prst="rect">
            <a:avLst/>
          </a:prstGeom>
        </p:spPr>
      </p:pic>
    </p:spTree>
    <p:extLst>
      <p:ext uri="{BB962C8B-B14F-4D97-AF65-F5344CB8AC3E}">
        <p14:creationId xmlns:p14="http://schemas.microsoft.com/office/powerpoint/2010/main" xmlns="" val="409133774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765355" y="3014296"/>
            <a:ext cx="2659702" cy="830997"/>
          </a:xfrm>
          <a:prstGeom prst="rect">
            <a:avLst/>
          </a:prstGeom>
        </p:spPr>
        <p:txBody>
          <a:bodyPr wrap="none">
            <a:spAutoFit/>
          </a:bodyPr>
          <a:lstStyle/>
          <a:p>
            <a:pPr algn="ctr">
              <a:spcAft>
                <a:spcPts val="0"/>
              </a:spcAft>
            </a:pPr>
            <a:r>
              <a:rPr lang="zh-CN" altLang="en-US" sz="4800" b="1" dirty="0">
                <a:solidFill>
                  <a:schemeClr val="bg1"/>
                </a:solidFill>
                <a:latin typeface="+mj-ea"/>
                <a:ea typeface="+mj-ea"/>
              </a:rPr>
              <a:t>达标检测</a:t>
            </a:r>
            <a:endParaRPr lang="zh-CN" altLang="zh-CN" sz="4800" b="1" dirty="0">
              <a:solidFill>
                <a:schemeClr val="bg1"/>
              </a:solidFill>
              <a:latin typeface="+mj-ea"/>
              <a:ea typeface="+mj-ea"/>
            </a:endParaRPr>
          </a:p>
        </p:txBody>
      </p:sp>
    </p:spTree>
    <p:extLst>
      <p:ext uri="{BB962C8B-B14F-4D97-AF65-F5344CB8AC3E}">
        <p14:creationId xmlns:p14="http://schemas.microsoft.com/office/powerpoint/2010/main" xmlns="" val="91428147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06574" y="1639119"/>
            <a:ext cx="11161240" cy="68760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方法</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：选项中四种物质的电子式依次为</a:t>
            </a:r>
            <a:r>
              <a:rPr lang="en-US" altLang="zh-CN" sz="2800" kern="100" dirty="0">
                <a:latin typeface="宋体"/>
                <a:ea typeface="华文细黑"/>
                <a:cs typeface="Courier New"/>
              </a:rPr>
              <a:t> </a:t>
            </a:r>
            <a:endParaRPr lang="zh-CN" altLang="zh-CN" sz="1050" kern="100" dirty="0">
              <a:latin typeface="宋体"/>
              <a:cs typeface="Courier New"/>
            </a:endParaRPr>
          </a:p>
        </p:txBody>
      </p:sp>
      <p:pic>
        <p:nvPicPr>
          <p:cNvPr id="13314" name="Picture 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t="33603" r="52060" b="20012"/>
          <a:stretch>
            <a:fillRect/>
          </a:stretch>
        </p:blipFill>
        <p:spPr bwMode="auto">
          <a:xfrm>
            <a:off x="7861498" y="1650891"/>
            <a:ext cx="3476418" cy="7518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15" name="Picture 3"/>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l="47990"/>
          <a:stretch>
            <a:fillRect/>
          </a:stretch>
        </p:blipFill>
        <p:spPr bwMode="auto">
          <a:xfrm>
            <a:off x="550590" y="2377839"/>
            <a:ext cx="3436304" cy="14762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6" name="矩形 15"/>
          <p:cNvSpPr/>
          <p:nvPr/>
        </p:nvSpPr>
        <p:spPr>
          <a:xfrm>
            <a:off x="406574" y="2635019"/>
            <a:ext cx="11161240" cy="769417"/>
          </a:xfrm>
          <a:prstGeom prst="rect">
            <a:avLst/>
          </a:prstGeom>
        </p:spPr>
        <p:txBody>
          <a:bodyPr wrap="square" lIns="121898" tIns="60948" rIns="121898" bIns="60948">
            <a:spAutoFit/>
          </a:bodyPr>
          <a:lstStyle/>
          <a:p>
            <a:pPr lvl="0" algn="just">
              <a:lnSpc>
                <a:spcPct val="150000"/>
              </a:lnSpc>
            </a:pPr>
            <a:r>
              <a:rPr lang="en-US" altLang="zh-CN" sz="2800" kern="100" dirty="0" smtClean="0">
                <a:solidFill>
                  <a:prstClr val="black"/>
                </a:solidFill>
                <a:latin typeface="Times New Roman"/>
                <a:ea typeface="华文细黑"/>
                <a:cs typeface="Times New Roman"/>
              </a:rPr>
              <a:t>                                        </a:t>
            </a:r>
            <a:r>
              <a:rPr lang="zh-CN" altLang="zh-CN" sz="2800" kern="100" dirty="0" smtClean="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cs typeface="Courier New"/>
              </a:rPr>
              <a:t>H</a:t>
            </a:r>
            <a:r>
              <a:rPr lang="en-US" altLang="zh-CN" sz="2800" kern="100" baseline="-25000" dirty="0">
                <a:solidFill>
                  <a:prstClr val="black"/>
                </a:solidFill>
                <a:latin typeface="Times New Roman"/>
                <a:ea typeface="华文细黑"/>
                <a:cs typeface="Courier New"/>
              </a:rPr>
              <a:t>2</a:t>
            </a:r>
            <a:r>
              <a:rPr lang="en-US" altLang="zh-CN" sz="2800" kern="100" dirty="0">
                <a:solidFill>
                  <a:prstClr val="black"/>
                </a:solidFill>
                <a:latin typeface="Times New Roman"/>
                <a:ea typeface="华文细黑"/>
                <a:cs typeface="Courier New"/>
              </a:rPr>
              <a:t>O</a:t>
            </a:r>
            <a:r>
              <a:rPr lang="zh-CN" altLang="zh-CN" sz="2800" kern="100" dirty="0">
                <a:solidFill>
                  <a:prstClr val="black"/>
                </a:solidFill>
                <a:latin typeface="Times New Roman"/>
                <a:ea typeface="华文细黑"/>
                <a:cs typeface="Times New Roman"/>
              </a:rPr>
              <a:t>有</a:t>
            </a:r>
            <a:r>
              <a:rPr lang="en-US" altLang="zh-CN" sz="2800" kern="100" dirty="0">
                <a:solidFill>
                  <a:prstClr val="black"/>
                </a:solidFill>
                <a:latin typeface="Times New Roman"/>
                <a:ea typeface="华文细黑"/>
                <a:cs typeface="Courier New"/>
              </a:rPr>
              <a:t>2</a:t>
            </a:r>
            <a:r>
              <a:rPr lang="zh-CN" altLang="zh-CN" sz="2800" kern="100" dirty="0">
                <a:solidFill>
                  <a:prstClr val="black"/>
                </a:solidFill>
                <a:latin typeface="Times New Roman"/>
                <a:ea typeface="华文细黑"/>
                <a:cs typeface="Times New Roman"/>
              </a:rPr>
              <a:t>对孤电子对，</a:t>
            </a:r>
            <a:r>
              <a:rPr lang="en-US" altLang="zh-CN" sz="2800" kern="100" dirty="0">
                <a:solidFill>
                  <a:prstClr val="black"/>
                </a:solidFill>
                <a:latin typeface="Times New Roman"/>
                <a:ea typeface="华文细黑"/>
                <a:cs typeface="Courier New"/>
              </a:rPr>
              <a:t>BeCl</a:t>
            </a:r>
            <a:r>
              <a:rPr lang="en-US" altLang="zh-CN" sz="2800" kern="100" baseline="-25000" dirty="0">
                <a:solidFill>
                  <a:prstClr val="black"/>
                </a:solidFill>
                <a:latin typeface="Times New Roman"/>
                <a:ea typeface="华文细黑"/>
                <a:cs typeface="Courier New"/>
              </a:rPr>
              <a:t>2</a:t>
            </a:r>
            <a:r>
              <a:rPr lang="zh-CN" altLang="zh-CN" sz="2800" kern="100" dirty="0">
                <a:solidFill>
                  <a:prstClr val="black"/>
                </a:solidFill>
                <a:latin typeface="Times New Roman"/>
                <a:ea typeface="华文细黑"/>
                <a:cs typeface="Times New Roman"/>
              </a:rPr>
              <a:t>和</a:t>
            </a:r>
            <a:r>
              <a:rPr lang="en-US" altLang="zh-CN" sz="2800" kern="100" dirty="0">
                <a:solidFill>
                  <a:prstClr val="black"/>
                </a:solidFill>
                <a:latin typeface="Times New Roman"/>
                <a:ea typeface="华文细黑"/>
                <a:cs typeface="Courier New"/>
              </a:rPr>
              <a:t>CH</a:t>
            </a:r>
            <a:r>
              <a:rPr lang="en-US" altLang="zh-CN" sz="2800" kern="100" baseline="-25000" dirty="0">
                <a:solidFill>
                  <a:prstClr val="black"/>
                </a:solidFill>
                <a:latin typeface="Times New Roman"/>
                <a:ea typeface="华文细黑"/>
                <a:cs typeface="Courier New"/>
              </a:rPr>
              <a:t>4</a:t>
            </a:r>
            <a:r>
              <a:rPr lang="zh-CN" altLang="zh-CN" sz="2800" kern="100" dirty="0">
                <a:solidFill>
                  <a:prstClr val="black"/>
                </a:solidFill>
                <a:latin typeface="Times New Roman"/>
                <a:ea typeface="华文细黑"/>
                <a:cs typeface="Times New Roman"/>
              </a:rPr>
              <a:t>没有孤</a:t>
            </a:r>
            <a:r>
              <a:rPr lang="zh-CN" altLang="zh-CN" sz="2800" kern="100" dirty="0" smtClean="0">
                <a:solidFill>
                  <a:prstClr val="black"/>
                </a:solidFill>
                <a:latin typeface="Times New Roman"/>
                <a:ea typeface="华文细黑"/>
                <a:cs typeface="Times New Roman"/>
              </a:rPr>
              <a:t>电子</a:t>
            </a:r>
            <a:endParaRPr lang="zh-CN" altLang="zh-CN" sz="1050" kern="100" dirty="0">
              <a:solidFill>
                <a:prstClr val="black"/>
              </a:solidFill>
              <a:latin typeface="宋体"/>
              <a:cs typeface="Courier New"/>
            </a:endParaRPr>
          </a:p>
        </p:txBody>
      </p:sp>
      <p:sp>
        <p:nvSpPr>
          <p:cNvPr id="17" name="矩形 16"/>
          <p:cNvSpPr/>
          <p:nvPr/>
        </p:nvSpPr>
        <p:spPr>
          <a:xfrm>
            <a:off x="406574" y="3743315"/>
            <a:ext cx="11161240" cy="2708410"/>
          </a:xfrm>
          <a:prstGeom prst="rect">
            <a:avLst/>
          </a:prstGeom>
        </p:spPr>
        <p:txBody>
          <a:bodyPr wrap="square" lIns="121898" tIns="60948" rIns="121898" bIns="60948">
            <a:spAutoFit/>
          </a:bodyPr>
          <a:lstStyle/>
          <a:p>
            <a:pPr lvl="0" algn="just">
              <a:lnSpc>
                <a:spcPct val="150000"/>
              </a:lnSpc>
            </a:pPr>
            <a:r>
              <a:rPr lang="zh-CN" altLang="zh-CN" sz="2800" kern="100" dirty="0">
                <a:solidFill>
                  <a:prstClr val="black"/>
                </a:solidFill>
                <a:latin typeface="Times New Roman"/>
                <a:ea typeface="华文细黑"/>
                <a:cs typeface="Times New Roman"/>
              </a:rPr>
              <a:t>对，</a:t>
            </a:r>
            <a:r>
              <a:rPr lang="en-US" altLang="zh-CN" sz="2800" kern="100" dirty="0">
                <a:solidFill>
                  <a:prstClr val="black"/>
                </a:solidFill>
                <a:latin typeface="Times New Roman"/>
                <a:ea typeface="华文细黑"/>
                <a:cs typeface="Courier New"/>
              </a:rPr>
              <a:t>PCl</a:t>
            </a:r>
            <a:r>
              <a:rPr lang="en-US" altLang="zh-CN" sz="2800" kern="100" baseline="-25000" dirty="0">
                <a:solidFill>
                  <a:prstClr val="black"/>
                </a:solidFill>
                <a:latin typeface="Times New Roman"/>
                <a:ea typeface="华文细黑"/>
                <a:cs typeface="Courier New"/>
              </a:rPr>
              <a:t>3</a:t>
            </a:r>
            <a:r>
              <a:rPr lang="zh-CN" altLang="zh-CN" sz="2800" kern="100" dirty="0">
                <a:solidFill>
                  <a:prstClr val="black"/>
                </a:solidFill>
                <a:latin typeface="Times New Roman"/>
                <a:ea typeface="华文细黑"/>
                <a:cs typeface="Times New Roman"/>
              </a:rPr>
              <a:t>有一对孤电子对。</a:t>
            </a:r>
            <a:endParaRPr lang="zh-CN" altLang="zh-CN" sz="1050" kern="100" dirty="0">
              <a:solidFill>
                <a:prstClr val="black"/>
              </a:solidFill>
              <a:latin typeface="宋体"/>
              <a:cs typeface="Courier New"/>
            </a:endParaRPr>
          </a:p>
          <a:p>
            <a:pPr lvl="0" algn="just">
              <a:lnSpc>
                <a:spcPct val="150000"/>
              </a:lnSpc>
            </a:pPr>
            <a:r>
              <a:rPr lang="zh-CN" altLang="zh-CN" sz="2800" kern="100" dirty="0">
                <a:solidFill>
                  <a:prstClr val="black"/>
                </a:solidFill>
                <a:latin typeface="Times New Roman"/>
                <a:ea typeface="华文细黑"/>
                <a:cs typeface="Times New Roman"/>
              </a:rPr>
              <a:t>方法</a:t>
            </a:r>
            <a:r>
              <a:rPr lang="en-US" altLang="zh-CN" sz="2800" kern="100" dirty="0">
                <a:solidFill>
                  <a:prstClr val="black"/>
                </a:solidFill>
                <a:latin typeface="Times New Roman"/>
                <a:ea typeface="华文细黑"/>
                <a:cs typeface="Courier New"/>
              </a:rPr>
              <a:t>2</a:t>
            </a:r>
            <a:r>
              <a:rPr lang="zh-CN" altLang="zh-CN" sz="2800" kern="100" dirty="0">
                <a:solidFill>
                  <a:prstClr val="black"/>
                </a:solidFill>
                <a:latin typeface="Times New Roman"/>
                <a:ea typeface="华文细黑"/>
                <a:cs typeface="Times New Roman"/>
              </a:rPr>
              <a:t>：将选项中各物质的未知数据代入公式：</a:t>
            </a:r>
            <a:endParaRPr lang="zh-CN" altLang="zh-CN" sz="1050" kern="100" dirty="0">
              <a:solidFill>
                <a:prstClr val="black"/>
              </a:solidFill>
              <a:latin typeface="宋体"/>
              <a:cs typeface="Courier New"/>
            </a:endParaRPr>
          </a:p>
          <a:p>
            <a:pPr lvl="0" algn="just">
              <a:lnSpc>
                <a:spcPct val="150000"/>
              </a:lnSpc>
            </a:pPr>
            <a:r>
              <a:rPr lang="zh-CN" altLang="zh-CN" sz="2800" kern="100" dirty="0">
                <a:solidFill>
                  <a:prstClr val="black"/>
                </a:solidFill>
                <a:latin typeface="Times New Roman"/>
                <a:ea typeface="华文细黑"/>
                <a:cs typeface="Times New Roman"/>
              </a:rPr>
              <a:t>中心原子上的孤电子对数</a:t>
            </a:r>
            <a:r>
              <a:rPr lang="zh-CN" altLang="zh-CN" sz="2800" kern="100" dirty="0" smtClean="0">
                <a:solidFill>
                  <a:prstClr val="black"/>
                </a:solidFill>
                <a:latin typeface="Times New Roman"/>
                <a:ea typeface="华文细黑"/>
                <a:cs typeface="Times New Roman"/>
              </a:rPr>
              <a:t>＝</a:t>
            </a:r>
            <a:r>
              <a:rPr lang="en-US" altLang="zh-CN" sz="2800" kern="100" dirty="0" smtClean="0">
                <a:solidFill>
                  <a:prstClr val="black"/>
                </a:solidFill>
                <a:latin typeface="Times New Roman"/>
                <a:ea typeface="华文细黑"/>
                <a:cs typeface="Times New Roman"/>
              </a:rPr>
              <a:t>  </a:t>
            </a:r>
            <a:r>
              <a:rPr lang="en-US" altLang="zh-CN" sz="2800" kern="100" dirty="0" smtClean="0">
                <a:solidFill>
                  <a:prstClr val="black"/>
                </a:solidFill>
                <a:latin typeface="宋体"/>
                <a:ea typeface="华文细黑"/>
                <a:cs typeface="Times New Roman"/>
              </a:rPr>
              <a:t>×</a:t>
            </a:r>
            <a:r>
              <a:rPr lang="en-US" altLang="zh-CN" sz="2800" kern="100" dirty="0" smtClean="0">
                <a:solidFill>
                  <a:prstClr val="black"/>
                </a:solidFill>
                <a:latin typeface="Times New Roman"/>
                <a:ea typeface="华文细黑"/>
                <a:cs typeface="Courier New"/>
              </a:rPr>
              <a:t>(</a:t>
            </a:r>
            <a:r>
              <a:rPr lang="en-US" altLang="zh-CN" sz="2800" i="1" kern="100" dirty="0">
                <a:solidFill>
                  <a:prstClr val="black"/>
                </a:solidFill>
                <a:latin typeface="Times New Roman"/>
                <a:ea typeface="华文细黑"/>
                <a:cs typeface="Courier New"/>
              </a:rPr>
              <a:t>a</a:t>
            </a:r>
            <a:r>
              <a:rPr lang="zh-CN" altLang="zh-CN" sz="2800" kern="100" dirty="0">
                <a:solidFill>
                  <a:prstClr val="black"/>
                </a:solidFill>
                <a:latin typeface="Times New Roman"/>
                <a:ea typeface="华文细黑"/>
                <a:cs typeface="Times New Roman"/>
              </a:rPr>
              <a:t>－</a:t>
            </a:r>
            <a:r>
              <a:rPr lang="en-US" altLang="zh-CN" sz="2800" i="1" kern="100" dirty="0" err="1">
                <a:solidFill>
                  <a:prstClr val="black"/>
                </a:solidFill>
                <a:latin typeface="Times New Roman"/>
                <a:ea typeface="华文细黑"/>
                <a:cs typeface="Courier New"/>
              </a:rPr>
              <a:t>xb</a:t>
            </a:r>
            <a:r>
              <a:rPr lang="en-US" altLang="zh-CN" sz="2800" kern="100" dirty="0">
                <a:solidFill>
                  <a:prstClr val="black"/>
                </a:solidFill>
                <a:latin typeface="Times New Roman"/>
                <a:ea typeface="华文细黑"/>
                <a:cs typeface="Courier New"/>
              </a:rPr>
              <a:t>)</a:t>
            </a:r>
            <a:r>
              <a:rPr lang="zh-CN" altLang="zh-CN" sz="2800" kern="100" dirty="0">
                <a:solidFill>
                  <a:prstClr val="black"/>
                </a:solidFill>
                <a:latin typeface="Times New Roman"/>
                <a:ea typeface="华文细黑"/>
                <a:cs typeface="Times New Roman"/>
              </a:rPr>
              <a:t>，经计算知，选项中原子上的孤电子对数依次为</a:t>
            </a:r>
            <a:r>
              <a:rPr lang="en-US" altLang="zh-CN" sz="2800" kern="100" dirty="0">
                <a:solidFill>
                  <a:prstClr val="black"/>
                </a:solidFill>
                <a:latin typeface="Times New Roman"/>
                <a:ea typeface="华文细黑"/>
                <a:cs typeface="Courier New"/>
              </a:rPr>
              <a:t>2</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cs typeface="Courier New"/>
              </a:rPr>
              <a:t>0</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cs typeface="Courier New"/>
              </a:rPr>
              <a:t>0</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cs typeface="Courier New"/>
              </a:rPr>
              <a:t>1</a:t>
            </a:r>
            <a:r>
              <a:rPr lang="zh-CN" altLang="zh-CN" sz="2800" kern="100" dirty="0">
                <a:solidFill>
                  <a:prstClr val="black"/>
                </a:solidFill>
                <a:latin typeface="Times New Roman"/>
                <a:ea typeface="华文细黑"/>
                <a:cs typeface="Times New Roman"/>
              </a:rPr>
              <a:t>。</a:t>
            </a:r>
            <a:endParaRPr lang="zh-CN" altLang="zh-CN" sz="1050" kern="100" dirty="0">
              <a:solidFill>
                <a:prstClr val="black"/>
              </a:solidFill>
              <a:latin typeface="宋体"/>
              <a:cs typeface="Courier New"/>
            </a:endParaRPr>
          </a:p>
        </p:txBody>
      </p:sp>
      <p:sp>
        <p:nvSpPr>
          <p:cNvPr id="14" name="矩形 13"/>
          <p:cNvSpPr/>
          <p:nvPr/>
        </p:nvSpPr>
        <p:spPr>
          <a:xfrm>
            <a:off x="406574" y="189434"/>
            <a:ext cx="11161240" cy="141574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下列分子或离子的中心原子，带有一对孤电子对的是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A.H</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O  </a:t>
            </a:r>
            <a:r>
              <a:rPr lang="en-US" altLang="zh-CN" sz="2800" kern="100" dirty="0" smtClean="0">
                <a:latin typeface="Times New Roman"/>
                <a:ea typeface="华文细黑"/>
                <a:cs typeface="Courier New"/>
              </a:rPr>
              <a:t>		B.BeCl</a:t>
            </a:r>
            <a:r>
              <a:rPr lang="en-US" altLang="zh-CN" sz="2800" kern="100" baseline="-25000" dirty="0" smtClean="0">
                <a:latin typeface="Times New Roman"/>
                <a:ea typeface="华文细黑"/>
                <a:cs typeface="Courier New"/>
              </a:rPr>
              <a:t>2</a:t>
            </a:r>
            <a:r>
              <a:rPr lang="en-US" altLang="zh-CN" sz="2800" kern="100" dirty="0" smtClean="0">
                <a:latin typeface="Times New Roman"/>
                <a:ea typeface="华文细黑"/>
                <a:cs typeface="Courier New"/>
              </a:rPr>
              <a:t>  	C.CH</a:t>
            </a:r>
            <a:r>
              <a:rPr lang="en-US" altLang="zh-CN" sz="2800" kern="100" baseline="-25000" dirty="0" smtClean="0">
                <a:latin typeface="Times New Roman"/>
                <a:ea typeface="华文细黑"/>
                <a:cs typeface="Courier New"/>
              </a:rPr>
              <a:t>4</a:t>
            </a:r>
            <a:r>
              <a:rPr lang="en-US" altLang="zh-CN" sz="2800" kern="100" dirty="0" smtClean="0">
                <a:latin typeface="Times New Roman"/>
                <a:ea typeface="华文细黑"/>
                <a:cs typeface="Courier New"/>
              </a:rPr>
              <a:t>  		D.PCl</a:t>
            </a:r>
            <a:r>
              <a:rPr lang="en-US" altLang="zh-CN" sz="2800" kern="100" baseline="-25000" dirty="0" smtClean="0">
                <a:latin typeface="Times New Roman"/>
                <a:ea typeface="华文细黑"/>
                <a:cs typeface="Courier New"/>
              </a:rPr>
              <a:t>3</a:t>
            </a:r>
            <a:endParaRPr lang="zh-CN" altLang="zh-CN" sz="1050" kern="100" dirty="0">
              <a:effectLst/>
              <a:latin typeface="宋体"/>
              <a:cs typeface="Courier New"/>
            </a:endParaRPr>
          </a:p>
        </p:txBody>
      </p:sp>
      <p:sp>
        <p:nvSpPr>
          <p:cNvPr id="24" name="Rectangle 21">
            <a:hlinkClick r:id="rId4"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p>
        </p:txBody>
      </p:sp>
      <p:sp>
        <p:nvSpPr>
          <p:cNvPr id="15" name="Rectangle 21">
            <a:hlinkClick r:id="rId5"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25" name="Rectangle 21">
            <a:hlinkClick r:id="rId6"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6" name="Rectangle 21">
            <a:hlinkClick r:id="rId7"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35" name="TextBox 34"/>
          <p:cNvSpPr txBox="1"/>
          <p:nvPr/>
        </p:nvSpPr>
        <p:spPr>
          <a:xfrm>
            <a:off x="7607374" y="844764"/>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752781888"/>
              </p:ext>
            </p:extLst>
          </p:nvPr>
        </p:nvGraphicFramePr>
        <p:xfrm>
          <a:off x="4834235" y="4961012"/>
          <a:ext cx="406400" cy="1038225"/>
        </p:xfrm>
        <a:graphic>
          <a:graphicData uri="http://schemas.openxmlformats.org/presentationml/2006/ole">
            <p:oleObj spid="_x0000_s13327" name="文档" r:id="rId8" imgW="407090" imgH="1037880" progId="">
              <p:embed/>
            </p:oleObj>
          </a:graphicData>
        </a:graphic>
      </p:graphicFrame>
      <p:sp>
        <p:nvSpPr>
          <p:cNvPr id="18" name="TextBox 17"/>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19" name="TextBox 18"/>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Tree>
    <p:extLst>
      <p:ext uri="{BB962C8B-B14F-4D97-AF65-F5344CB8AC3E}">
        <p14:creationId xmlns:p14="http://schemas.microsoft.com/office/powerpoint/2010/main" xmlns="" val="189321894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5"/>
                                        </p:tgtEl>
                                      </p:cBhvr>
                                    </p:animEffect>
                                    <p:set>
                                      <p:cBhvr>
                                        <p:cTn id="12" dur="1" fill="hold">
                                          <p:stCondLst>
                                            <p:cond delay="499"/>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13" restart="whenNotActive" fill="hold" evtFilter="cancelBubble" nodeType="interactiveSeq">
                <p:stCondLst>
                  <p:cond evt="onClick" delay="0">
                    <p:tgtEl>
                      <p:spTgt spid="19"/>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linds(horizontal)">
                                      <p:cBhvr>
                                        <p:cTn id="18" dur="500"/>
                                        <p:tgtEl>
                                          <p:spTgt spid="11"/>
                                        </p:tgtEl>
                                      </p:cBhvr>
                                    </p:animEffect>
                                  </p:childTnLst>
                                </p:cTn>
                              </p:par>
                              <p:par>
                                <p:cTn id="19" presetID="3" presetClass="entr" presetSubtype="10" fill="hold" nodeType="withEffect">
                                  <p:stCondLst>
                                    <p:cond delay="0"/>
                                  </p:stCondLst>
                                  <p:childTnLst>
                                    <p:set>
                                      <p:cBhvr>
                                        <p:cTn id="20" dur="1" fill="hold">
                                          <p:stCondLst>
                                            <p:cond delay="0"/>
                                          </p:stCondLst>
                                        </p:cTn>
                                        <p:tgtEl>
                                          <p:spTgt spid="13314"/>
                                        </p:tgtEl>
                                        <p:attrNameLst>
                                          <p:attrName>style.visibility</p:attrName>
                                        </p:attrNameLst>
                                      </p:cBhvr>
                                      <p:to>
                                        <p:strVal val="visible"/>
                                      </p:to>
                                    </p:set>
                                    <p:animEffect transition="in" filter="blinds(horizontal)">
                                      <p:cBhvr>
                                        <p:cTn id="21" dur="500"/>
                                        <p:tgtEl>
                                          <p:spTgt spid="13314"/>
                                        </p:tgtEl>
                                      </p:cBhvr>
                                    </p:animEffect>
                                  </p:childTnLst>
                                </p:cTn>
                              </p:par>
                              <p:par>
                                <p:cTn id="22" presetID="3" presetClass="entr" presetSubtype="10" fill="hold" nodeType="withEffect">
                                  <p:stCondLst>
                                    <p:cond delay="0"/>
                                  </p:stCondLst>
                                  <p:childTnLst>
                                    <p:set>
                                      <p:cBhvr>
                                        <p:cTn id="23" dur="1" fill="hold">
                                          <p:stCondLst>
                                            <p:cond delay="0"/>
                                          </p:stCondLst>
                                        </p:cTn>
                                        <p:tgtEl>
                                          <p:spTgt spid="13315"/>
                                        </p:tgtEl>
                                        <p:attrNameLst>
                                          <p:attrName>style.visibility</p:attrName>
                                        </p:attrNameLst>
                                      </p:cBhvr>
                                      <p:to>
                                        <p:strVal val="visible"/>
                                      </p:to>
                                    </p:set>
                                    <p:animEffect transition="in" filter="blinds(horizontal)">
                                      <p:cBhvr>
                                        <p:cTn id="24" dur="500"/>
                                        <p:tgtEl>
                                          <p:spTgt spid="13315"/>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linds(horizontal)">
                                      <p:cBhvr>
                                        <p:cTn id="27" dur="500"/>
                                        <p:tgtEl>
                                          <p:spTgt spid="16"/>
                                        </p:tgtEl>
                                      </p:cBhvr>
                                    </p:animEffect>
                                  </p:childTnLst>
                                </p:cTn>
                              </p:par>
                              <p:par>
                                <p:cTn id="28" presetID="3" presetClass="entr" presetSubtype="10" fill="hold" nodeType="withEffect">
                                  <p:stCondLst>
                                    <p:cond delay="0"/>
                                  </p:stCondLst>
                                  <p:childTnLst>
                                    <p:set>
                                      <p:cBhvr>
                                        <p:cTn id="29" dur="1" fill="hold">
                                          <p:stCondLst>
                                            <p:cond delay="0"/>
                                          </p:stCondLst>
                                        </p:cTn>
                                        <p:tgtEl>
                                          <p:spTgt spid="17">
                                            <p:txEl>
                                              <p:pRg st="0" end="0"/>
                                            </p:txEl>
                                          </p:spTgt>
                                        </p:tgtEl>
                                        <p:attrNameLst>
                                          <p:attrName>style.visibility</p:attrName>
                                        </p:attrNameLst>
                                      </p:cBhvr>
                                      <p:to>
                                        <p:strVal val="visible"/>
                                      </p:to>
                                    </p:set>
                                    <p:animEffect transition="in" filter="blinds(horizontal)">
                                      <p:cBhvr>
                                        <p:cTn id="30" dur="500"/>
                                        <p:tgtEl>
                                          <p:spTgt spid="17">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17">
                                            <p:txEl>
                                              <p:pRg st="1" end="1"/>
                                            </p:txEl>
                                          </p:spTgt>
                                        </p:tgtEl>
                                        <p:attrNameLst>
                                          <p:attrName>style.visibility</p:attrName>
                                        </p:attrNameLst>
                                      </p:cBhvr>
                                      <p:to>
                                        <p:strVal val="visible"/>
                                      </p:to>
                                    </p:set>
                                    <p:animEffect transition="in" filter="blinds(horizontal)">
                                      <p:cBhvr>
                                        <p:cTn id="35" dur="500"/>
                                        <p:tgtEl>
                                          <p:spTgt spid="17">
                                            <p:txEl>
                                              <p:pRg st="1" end="1"/>
                                            </p:txEl>
                                          </p:spTgt>
                                        </p:tgtEl>
                                      </p:cBhvr>
                                    </p:animEffect>
                                  </p:childTnLst>
                                </p:cTn>
                              </p:par>
                              <p:par>
                                <p:cTn id="36" presetID="3" presetClass="entr" presetSubtype="10" fill="hold" nodeType="withEffect">
                                  <p:stCondLst>
                                    <p:cond delay="0"/>
                                  </p:stCondLst>
                                  <p:childTnLst>
                                    <p:set>
                                      <p:cBhvr>
                                        <p:cTn id="37" dur="1" fill="hold">
                                          <p:stCondLst>
                                            <p:cond delay="0"/>
                                          </p:stCondLst>
                                        </p:cTn>
                                        <p:tgtEl>
                                          <p:spTgt spid="17">
                                            <p:txEl>
                                              <p:pRg st="2" end="2"/>
                                            </p:txEl>
                                          </p:spTgt>
                                        </p:tgtEl>
                                        <p:attrNameLst>
                                          <p:attrName>style.visibility</p:attrName>
                                        </p:attrNameLst>
                                      </p:cBhvr>
                                      <p:to>
                                        <p:strVal val="visible"/>
                                      </p:to>
                                    </p:set>
                                    <p:animEffect transition="in" filter="blinds(horizontal)">
                                      <p:cBhvr>
                                        <p:cTn id="38" dur="500"/>
                                        <p:tgtEl>
                                          <p:spTgt spid="17">
                                            <p:txEl>
                                              <p:pRg st="2" end="2"/>
                                            </p:txEl>
                                          </p:spTgt>
                                        </p:tgtEl>
                                      </p:cBhvr>
                                    </p:animEffect>
                                  </p:childTnLst>
                                </p:cTn>
                              </p:par>
                              <p:par>
                                <p:cTn id="39" presetID="3" presetClass="entr" presetSubtype="10" fill="hold" nodeType="with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blinds(horizontal)">
                                      <p:cBhvr>
                                        <p:cTn id="41" dur="500"/>
                                        <p:tgtEl>
                                          <p:spTgt spid="2"/>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xit" presetSubtype="0" fill="hold" grpId="1" nodeType="clickEffect">
                                  <p:stCondLst>
                                    <p:cond delay="0"/>
                                  </p:stCondLst>
                                  <p:childTnLst>
                                    <p:animEffect transition="out" filter="fade">
                                      <p:cBhvr>
                                        <p:cTn id="45" dur="500"/>
                                        <p:tgtEl>
                                          <p:spTgt spid="11"/>
                                        </p:tgtEl>
                                      </p:cBhvr>
                                    </p:animEffect>
                                    <p:set>
                                      <p:cBhvr>
                                        <p:cTn id="46" dur="1" fill="hold">
                                          <p:stCondLst>
                                            <p:cond delay="499"/>
                                          </p:stCondLst>
                                        </p:cTn>
                                        <p:tgtEl>
                                          <p:spTgt spid="11"/>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500"/>
                                        <p:tgtEl>
                                          <p:spTgt spid="13314"/>
                                        </p:tgtEl>
                                      </p:cBhvr>
                                    </p:animEffect>
                                    <p:set>
                                      <p:cBhvr>
                                        <p:cTn id="49" dur="1" fill="hold">
                                          <p:stCondLst>
                                            <p:cond delay="499"/>
                                          </p:stCondLst>
                                        </p:cTn>
                                        <p:tgtEl>
                                          <p:spTgt spid="13314"/>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500"/>
                                        <p:tgtEl>
                                          <p:spTgt spid="13315"/>
                                        </p:tgtEl>
                                      </p:cBhvr>
                                    </p:animEffect>
                                    <p:set>
                                      <p:cBhvr>
                                        <p:cTn id="52" dur="1" fill="hold">
                                          <p:stCondLst>
                                            <p:cond delay="499"/>
                                          </p:stCondLst>
                                        </p:cTn>
                                        <p:tgtEl>
                                          <p:spTgt spid="13315"/>
                                        </p:tgtEl>
                                        <p:attrNameLst>
                                          <p:attrName>style.visibility</p:attrName>
                                        </p:attrNameLst>
                                      </p:cBhvr>
                                      <p:to>
                                        <p:strVal val="hidden"/>
                                      </p:to>
                                    </p:set>
                                  </p:childTnLst>
                                </p:cTn>
                              </p:par>
                              <p:par>
                                <p:cTn id="53" presetID="10" presetClass="exit" presetSubtype="0" fill="hold" grpId="1" nodeType="withEffect">
                                  <p:stCondLst>
                                    <p:cond delay="0"/>
                                  </p:stCondLst>
                                  <p:childTnLst>
                                    <p:animEffect transition="out" filter="fade">
                                      <p:cBhvr>
                                        <p:cTn id="54" dur="500"/>
                                        <p:tgtEl>
                                          <p:spTgt spid="16"/>
                                        </p:tgtEl>
                                      </p:cBhvr>
                                    </p:animEffect>
                                    <p:set>
                                      <p:cBhvr>
                                        <p:cTn id="55" dur="1" fill="hold">
                                          <p:stCondLst>
                                            <p:cond delay="499"/>
                                          </p:stCondLst>
                                        </p:cTn>
                                        <p:tgtEl>
                                          <p:spTgt spid="16"/>
                                        </p:tgtEl>
                                        <p:attrNameLst>
                                          <p:attrName>style.visibility</p:attrName>
                                        </p:attrNameLst>
                                      </p:cBhvr>
                                      <p:to>
                                        <p:strVal val="hidden"/>
                                      </p:to>
                                    </p:set>
                                  </p:childTnLst>
                                </p:cTn>
                              </p:par>
                              <p:par>
                                <p:cTn id="56" presetID="10" presetClass="exit" presetSubtype="0" fill="hold" grpId="0" nodeType="withEffect">
                                  <p:stCondLst>
                                    <p:cond delay="0"/>
                                  </p:stCondLst>
                                  <p:childTnLst>
                                    <p:animEffect transition="out" filter="fade">
                                      <p:cBhvr>
                                        <p:cTn id="57" dur="500"/>
                                        <p:tgtEl>
                                          <p:spTgt spid="17">
                                            <p:txEl>
                                              <p:pRg st="0" end="0"/>
                                            </p:txEl>
                                          </p:spTgt>
                                        </p:tgtEl>
                                      </p:cBhvr>
                                    </p:animEffect>
                                    <p:set>
                                      <p:cBhvr>
                                        <p:cTn id="58" dur="1" fill="hold">
                                          <p:stCondLst>
                                            <p:cond delay="499"/>
                                          </p:stCondLst>
                                        </p:cTn>
                                        <p:tgtEl>
                                          <p:spTgt spid="17">
                                            <p:txEl>
                                              <p:pRg st="0" end="0"/>
                                            </p:txEl>
                                          </p:spTgt>
                                        </p:tgtEl>
                                        <p:attrNameLst>
                                          <p:attrName>style.visibility</p:attrName>
                                        </p:attrNameLst>
                                      </p:cBhvr>
                                      <p:to>
                                        <p:strVal val="hidden"/>
                                      </p:to>
                                    </p:set>
                                  </p:childTnLst>
                                </p:cTn>
                              </p:par>
                              <p:par>
                                <p:cTn id="59" presetID="10" presetClass="exit" presetSubtype="0" fill="hold" grpId="0" nodeType="withEffect">
                                  <p:stCondLst>
                                    <p:cond delay="0"/>
                                  </p:stCondLst>
                                  <p:childTnLst>
                                    <p:animEffect transition="out" filter="fade">
                                      <p:cBhvr>
                                        <p:cTn id="60" dur="500"/>
                                        <p:tgtEl>
                                          <p:spTgt spid="17">
                                            <p:txEl>
                                              <p:pRg st="1" end="1"/>
                                            </p:txEl>
                                          </p:spTgt>
                                        </p:tgtEl>
                                      </p:cBhvr>
                                    </p:animEffect>
                                    <p:set>
                                      <p:cBhvr>
                                        <p:cTn id="61" dur="1" fill="hold">
                                          <p:stCondLst>
                                            <p:cond delay="499"/>
                                          </p:stCondLst>
                                        </p:cTn>
                                        <p:tgtEl>
                                          <p:spTgt spid="17">
                                            <p:txEl>
                                              <p:pRg st="1" end="1"/>
                                            </p:txEl>
                                          </p:spTgt>
                                        </p:tgtEl>
                                        <p:attrNameLst>
                                          <p:attrName>style.visibility</p:attrName>
                                        </p:attrNameLst>
                                      </p:cBhvr>
                                      <p:to>
                                        <p:strVal val="hidden"/>
                                      </p:to>
                                    </p:set>
                                  </p:childTnLst>
                                </p:cTn>
                              </p:par>
                              <p:par>
                                <p:cTn id="62" presetID="10" presetClass="exit" presetSubtype="0" fill="hold" grpId="0" nodeType="withEffect">
                                  <p:stCondLst>
                                    <p:cond delay="0"/>
                                  </p:stCondLst>
                                  <p:childTnLst>
                                    <p:animEffect transition="out" filter="fade">
                                      <p:cBhvr>
                                        <p:cTn id="63" dur="500"/>
                                        <p:tgtEl>
                                          <p:spTgt spid="17">
                                            <p:txEl>
                                              <p:pRg st="2" end="2"/>
                                            </p:txEl>
                                          </p:spTgt>
                                        </p:tgtEl>
                                      </p:cBhvr>
                                    </p:animEffect>
                                    <p:set>
                                      <p:cBhvr>
                                        <p:cTn id="64" dur="1" fill="hold">
                                          <p:stCondLst>
                                            <p:cond delay="499"/>
                                          </p:stCondLst>
                                        </p:cTn>
                                        <p:tgtEl>
                                          <p:spTgt spid="17">
                                            <p:txEl>
                                              <p:pRg st="2" end="2"/>
                                            </p:txEl>
                                          </p:spTgt>
                                        </p:tgtEl>
                                        <p:attrNameLst>
                                          <p:attrName>style.visibility</p:attrName>
                                        </p:attrNameLst>
                                      </p:cBhvr>
                                      <p:to>
                                        <p:strVal val="hidden"/>
                                      </p:to>
                                    </p:set>
                                  </p:childTnLst>
                                </p:cTn>
                              </p:par>
                              <p:par>
                                <p:cTn id="65" presetID="10" presetClass="exit" presetSubtype="0" fill="hold" nodeType="withEffect">
                                  <p:stCondLst>
                                    <p:cond delay="0"/>
                                  </p:stCondLst>
                                  <p:childTnLst>
                                    <p:animEffect transition="out" filter="fade">
                                      <p:cBhvr>
                                        <p:cTn id="66" dur="500"/>
                                        <p:tgtEl>
                                          <p:spTgt spid="2"/>
                                        </p:tgtEl>
                                      </p:cBhvr>
                                    </p:animEffect>
                                    <p:set>
                                      <p:cBhvr>
                                        <p:cTn id="67"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11" grpId="0"/>
      <p:bldP spid="11" grpId="1"/>
      <p:bldP spid="16" grpId="0"/>
      <p:bldP spid="16" grpId="1"/>
      <p:bldP spid="17" grpId="0" build="allAtOnce"/>
      <p:bldP spid="35" grpId="0"/>
      <p:bldP spid="35"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238855" y="2944902"/>
            <a:ext cx="571270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239008" y="4293890"/>
            <a:ext cx="5712396" cy="0"/>
          </a:xfrm>
          <a:prstGeom prst="line">
            <a:avLst/>
          </a:prstGeom>
        </p:spPr>
        <p:style>
          <a:lnRef idx="1">
            <a:schemeClr val="accent1"/>
          </a:lnRef>
          <a:fillRef idx="0">
            <a:schemeClr val="accent1"/>
          </a:fillRef>
          <a:effectRef idx="0">
            <a:schemeClr val="accent1"/>
          </a:effectRef>
          <a:fontRef idx="minor">
            <a:schemeClr val="tx1"/>
          </a:fontRef>
        </p:style>
      </p:cxnSp>
      <p:pic>
        <p:nvPicPr>
          <p:cNvPr id="7"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475" y="-12701"/>
            <a:ext cx="2733675" cy="49016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 name="TextBox 7"/>
          <p:cNvSpPr txBox="1"/>
          <p:nvPr/>
        </p:nvSpPr>
        <p:spPr>
          <a:xfrm>
            <a:off x="-25475" y="11510"/>
            <a:ext cx="2733675" cy="400110"/>
          </a:xfrm>
          <a:prstGeom prst="rect">
            <a:avLst/>
          </a:prstGeom>
          <a:solidFill>
            <a:srgbClr val="00CCFF">
              <a:alpha val="52000"/>
            </a:srgbClr>
          </a:solidFill>
        </p:spPr>
        <p:txBody>
          <a:bodyPr wrap="square" rtlCol="0">
            <a:spAutoFit/>
          </a:bodyPr>
          <a:lstStyle/>
          <a:p>
            <a:pPr algn="ctr"/>
            <a:r>
              <a:rPr lang="zh-CN" altLang="en-US" sz="2000" b="1" dirty="0" smtClean="0">
                <a:solidFill>
                  <a:schemeClr val="bg1"/>
                </a:solidFill>
                <a:latin typeface="微软雅黑" pitchFamily="34" charset="-122"/>
                <a:ea typeface="微软雅黑" pitchFamily="34" charset="-122"/>
              </a:rPr>
              <a:t>内容索引</a:t>
            </a:r>
            <a:endParaRPr lang="zh-CN" altLang="en-US" sz="2000" b="1" dirty="0">
              <a:solidFill>
                <a:schemeClr val="bg1"/>
              </a:solidFill>
              <a:latin typeface="微软雅黑" pitchFamily="34" charset="-122"/>
              <a:ea typeface="微软雅黑" pitchFamily="34" charset="-122"/>
            </a:endParaRPr>
          </a:p>
        </p:txBody>
      </p:sp>
      <p:sp>
        <p:nvSpPr>
          <p:cNvPr id="9" name="TextBox 8">
            <a:hlinkClick r:id="rId4" action="ppaction://hlinksldjump"/>
          </p:cNvPr>
          <p:cNvSpPr txBox="1"/>
          <p:nvPr/>
        </p:nvSpPr>
        <p:spPr>
          <a:xfrm>
            <a:off x="3224778" y="2421682"/>
            <a:ext cx="5740856" cy="523220"/>
          </a:xfrm>
          <a:prstGeom prst="rect">
            <a:avLst/>
          </a:prstGeom>
          <a:noFill/>
        </p:spPr>
        <p:txBody>
          <a:bodyPr wrap="square" rtlCol="0">
            <a:spAutoFit/>
          </a:bodyPr>
          <a:lstStyle/>
          <a:p>
            <a:r>
              <a:rPr lang="zh-CN" altLang="en-US" sz="2800" b="1" dirty="0">
                <a:solidFill>
                  <a:srgbClr val="3114AC"/>
                </a:solidFill>
                <a:latin typeface="Times New Roman" pitchFamily="18" charset="0"/>
                <a:ea typeface="微软雅黑" pitchFamily="34" charset="-122"/>
                <a:cs typeface="Times New Roman" pitchFamily="18" charset="0"/>
              </a:rPr>
              <a:t>新知导学 </a:t>
            </a:r>
            <a:r>
              <a:rPr lang="en-US" altLang="zh-CN" sz="2800" b="1" dirty="0">
                <a:solidFill>
                  <a:srgbClr val="3114AC"/>
                </a:solidFill>
                <a:latin typeface="Times New Roman" pitchFamily="18" charset="0"/>
                <a:ea typeface="微软雅黑" pitchFamily="34" charset="-122"/>
                <a:cs typeface="Times New Roman" pitchFamily="18" charset="0"/>
              </a:rPr>
              <a:t>—— </a:t>
            </a:r>
            <a:r>
              <a:rPr lang="zh-CN" altLang="en-US" sz="2800" b="1" dirty="0" smtClean="0">
                <a:solidFill>
                  <a:srgbClr val="3114AC"/>
                </a:solidFill>
                <a:latin typeface="Times New Roman" pitchFamily="18" charset="0"/>
                <a:ea typeface="微软雅黑" pitchFamily="34" charset="-122"/>
                <a:cs typeface="Times New Roman" pitchFamily="18" charset="0"/>
              </a:rPr>
              <a:t>新知探究</a:t>
            </a:r>
            <a:r>
              <a:rPr lang="zh-CN" altLang="zh-CN" sz="2800" b="1" dirty="0">
                <a:solidFill>
                  <a:srgbClr val="3114AC"/>
                </a:solidFill>
                <a:latin typeface="Times New Roman" pitchFamily="18" charset="0"/>
                <a:ea typeface="微软雅黑" pitchFamily="34" charset="-122"/>
                <a:cs typeface="Times New Roman" pitchFamily="18" charset="0"/>
              </a:rPr>
              <a:t>　</a:t>
            </a:r>
            <a:r>
              <a:rPr lang="zh-CN" altLang="en-US" sz="2800" b="1" dirty="0" smtClean="0">
                <a:solidFill>
                  <a:srgbClr val="3114AC"/>
                </a:solidFill>
                <a:latin typeface="Times New Roman" pitchFamily="18" charset="0"/>
                <a:ea typeface="微软雅黑" pitchFamily="34" charset="-122"/>
                <a:cs typeface="Times New Roman" pitchFamily="18" charset="0"/>
              </a:rPr>
              <a:t>点点落实</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sp>
        <p:nvSpPr>
          <p:cNvPr id="11" name="TextBox 10">
            <a:hlinkClick r:id="rId5" action="ppaction://hlinksldjump"/>
          </p:cNvPr>
          <p:cNvSpPr txBox="1"/>
          <p:nvPr/>
        </p:nvSpPr>
        <p:spPr>
          <a:xfrm>
            <a:off x="3224778" y="3770670"/>
            <a:ext cx="5740856" cy="523220"/>
          </a:xfrm>
          <a:prstGeom prst="rect">
            <a:avLst/>
          </a:prstGeom>
          <a:noFill/>
        </p:spPr>
        <p:txBody>
          <a:bodyPr wrap="square" rtlCol="0">
            <a:spAutoFit/>
          </a:bodyPr>
          <a:lstStyle/>
          <a:p>
            <a:pPr algn="just"/>
            <a:r>
              <a:rPr lang="zh-CN" altLang="en-US" sz="2800" b="1" dirty="0" smtClean="0">
                <a:solidFill>
                  <a:srgbClr val="3114AC"/>
                </a:solidFill>
                <a:latin typeface="Times New Roman" pitchFamily="18" charset="0"/>
                <a:ea typeface="微软雅黑" pitchFamily="34" charset="-122"/>
                <a:cs typeface="Times New Roman" pitchFamily="18" charset="0"/>
              </a:rPr>
              <a:t>达标检测 </a:t>
            </a:r>
            <a:r>
              <a:rPr lang="en-US" altLang="zh-CN" sz="2800" b="1" dirty="0" smtClean="0">
                <a:solidFill>
                  <a:srgbClr val="3114AC"/>
                </a:solidFill>
                <a:latin typeface="Times New Roman" pitchFamily="18" charset="0"/>
                <a:ea typeface="微软雅黑" pitchFamily="34" charset="-122"/>
                <a:cs typeface="Times New Roman" pitchFamily="18" charset="0"/>
              </a:rPr>
              <a:t>—— </a:t>
            </a:r>
            <a:r>
              <a:rPr lang="zh-CN" altLang="en-US" sz="2800" b="1" dirty="0" smtClean="0">
                <a:solidFill>
                  <a:srgbClr val="3114AC"/>
                </a:solidFill>
                <a:latin typeface="Times New Roman" pitchFamily="18" charset="0"/>
                <a:ea typeface="微软雅黑" pitchFamily="34" charset="-122"/>
                <a:cs typeface="Times New Roman" pitchFamily="18" charset="0"/>
              </a:rPr>
              <a:t>当堂检测</a:t>
            </a:r>
            <a:r>
              <a:rPr lang="zh-CN" altLang="zh-CN" sz="2800" b="1" dirty="0">
                <a:solidFill>
                  <a:srgbClr val="3114AC"/>
                </a:solidFill>
                <a:latin typeface="Times New Roman" pitchFamily="18" charset="0"/>
                <a:ea typeface="微软雅黑" pitchFamily="34" charset="-122"/>
                <a:cs typeface="Times New Roman" pitchFamily="18" charset="0"/>
              </a:rPr>
              <a:t>　</a:t>
            </a:r>
            <a:r>
              <a:rPr lang="zh-CN" altLang="en-US" sz="2800" b="1" dirty="0" smtClean="0">
                <a:solidFill>
                  <a:srgbClr val="3114AC"/>
                </a:solidFill>
                <a:latin typeface="Times New Roman" pitchFamily="18" charset="0"/>
                <a:ea typeface="微软雅黑" pitchFamily="34" charset="-122"/>
                <a:cs typeface="Times New Roman" pitchFamily="18" charset="0"/>
              </a:rPr>
              <a:t>巩固反馈</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spTree>
    <p:extLst>
      <p:ext uri="{BB962C8B-B14F-4D97-AF65-F5344CB8AC3E}">
        <p14:creationId xmlns:p14="http://schemas.microsoft.com/office/powerpoint/2010/main" xmlns="" val="357113125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06574" y="333450"/>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下列分子或离子中，中心原子价层电子对的立体构型为正四面体形且分子或离子的立体构型为</a:t>
            </a:r>
            <a:r>
              <a:rPr lang="en-US" altLang="zh-CN" sz="2800" kern="100" dirty="0">
                <a:latin typeface="Times New Roman"/>
                <a:ea typeface="华文细黑"/>
                <a:cs typeface="Courier New"/>
              </a:rPr>
              <a:t>V</a:t>
            </a:r>
            <a:r>
              <a:rPr lang="zh-CN" altLang="zh-CN" sz="2800" kern="100" dirty="0">
                <a:latin typeface="Times New Roman"/>
                <a:ea typeface="华文细黑"/>
                <a:cs typeface="Times New Roman"/>
              </a:rPr>
              <a:t>形的</a:t>
            </a:r>
            <a:r>
              <a:rPr lang="zh-CN" altLang="zh-CN" sz="2800" kern="100" dirty="0" smtClean="0">
                <a:latin typeface="Times New Roman"/>
                <a:ea typeface="华文细黑"/>
                <a:cs typeface="Times New Roman"/>
              </a:rPr>
              <a:t>是</a:t>
            </a:r>
            <a:endParaRPr lang="zh-CN" altLang="zh-CN" sz="1050" kern="100" dirty="0">
              <a:latin typeface="宋体"/>
              <a:cs typeface="Courier New"/>
            </a:endParaRPr>
          </a:p>
        </p:txBody>
      </p:sp>
      <p:sp>
        <p:nvSpPr>
          <p:cNvPr id="16" name="Rectangle 21">
            <a:hlinkClick r:id="rId3"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8" name="Rectangle 21">
            <a:hlinkClick r:id="rId4"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p>
        </p:txBody>
      </p:sp>
      <p:sp>
        <p:nvSpPr>
          <p:cNvPr id="19" name="Rectangle 21">
            <a:hlinkClick r:id="rId5"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1" name="Rectangle 21">
            <a:hlinkClick r:id="rId6"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4" name="TextBox 2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25" name="TextBox 24"/>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graphicFrame>
        <p:nvGraphicFramePr>
          <p:cNvPr id="2" name="对象 1"/>
          <p:cNvGraphicFramePr>
            <a:graphicFrameLocks noChangeAspect="1"/>
          </p:cNvGraphicFramePr>
          <p:nvPr>
            <p:extLst>
              <p:ext uri="{D42A27DB-BD31-4B8C-83A1-F6EECF244321}">
                <p14:modId xmlns:p14="http://schemas.microsoft.com/office/powerpoint/2010/main" xmlns="" val="4223968780"/>
              </p:ext>
            </p:extLst>
          </p:nvPr>
        </p:nvGraphicFramePr>
        <p:xfrm>
          <a:off x="561975" y="1763266"/>
          <a:ext cx="10648950" cy="1057275"/>
        </p:xfrm>
        <a:graphic>
          <a:graphicData uri="http://schemas.openxmlformats.org/presentationml/2006/ole">
            <p:oleObj spid="_x0000_s14360" name="文档" r:id="rId7" imgW="10655934" imgH="1066770" progId="">
              <p:embed/>
            </p:oleObj>
          </a:graphicData>
        </a:graphic>
      </p:graphicFrame>
      <p:sp>
        <p:nvSpPr>
          <p:cNvPr id="35" name="TextBox 34"/>
          <p:cNvSpPr txBox="1"/>
          <p:nvPr/>
        </p:nvSpPr>
        <p:spPr>
          <a:xfrm>
            <a:off x="8903518" y="1557586"/>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3" name="矩形 12"/>
          <p:cNvSpPr/>
          <p:nvPr/>
        </p:nvSpPr>
        <p:spPr>
          <a:xfrm>
            <a:off x="406574" y="2311887"/>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中心原子价层电子对的立体构型为正四面体形，且分子或离子的立体构型为</a:t>
            </a:r>
            <a:r>
              <a:rPr lang="en-US" altLang="zh-CN" sz="2800" kern="100" dirty="0">
                <a:latin typeface="Times New Roman"/>
                <a:ea typeface="华文细黑"/>
                <a:cs typeface="Courier New"/>
              </a:rPr>
              <a:t>V</a:t>
            </a:r>
            <a:r>
              <a:rPr lang="zh-CN" altLang="zh-CN" sz="2800" kern="100" dirty="0">
                <a:latin typeface="Times New Roman"/>
                <a:ea typeface="华文细黑"/>
                <a:cs typeface="Times New Roman"/>
              </a:rPr>
              <a:t>形的只有</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个原子构成的分子或离子，</a:t>
            </a:r>
            <a:r>
              <a:rPr lang="en-US" altLang="zh-CN" sz="2800" kern="100" dirty="0">
                <a:latin typeface="Times New Roman"/>
                <a:ea typeface="华文细黑"/>
                <a:cs typeface="Courier New"/>
              </a:rPr>
              <a:t>OF</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为</a:t>
            </a:r>
            <a:r>
              <a:rPr lang="en-US" altLang="zh-CN" sz="2800" kern="100" dirty="0">
                <a:latin typeface="Times New Roman"/>
                <a:ea typeface="华文细黑"/>
                <a:cs typeface="Courier New"/>
              </a:rPr>
              <a:t>V</a:t>
            </a:r>
            <a:r>
              <a:rPr lang="zh-CN" altLang="zh-CN" sz="2800" kern="100" dirty="0">
                <a:latin typeface="Times New Roman"/>
                <a:ea typeface="华文细黑"/>
                <a:cs typeface="Times New Roman"/>
              </a:rPr>
              <a:t>形结构。</a:t>
            </a:r>
            <a:endParaRPr lang="zh-CN" altLang="zh-CN" sz="1050" kern="100" dirty="0">
              <a:effectLst/>
              <a:latin typeface="宋体"/>
              <a:cs typeface="Courier New"/>
            </a:endParaRPr>
          </a:p>
        </p:txBody>
      </p:sp>
      <p:sp>
        <p:nvSpPr>
          <p:cNvPr id="14" name="矩形 13"/>
          <p:cNvSpPr/>
          <p:nvPr/>
        </p:nvSpPr>
        <p:spPr>
          <a:xfrm>
            <a:off x="406574" y="3599706"/>
            <a:ext cx="11161240" cy="769417"/>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smtClean="0">
                <a:latin typeface="Times New Roman"/>
                <a:ea typeface="华文细黑"/>
                <a:cs typeface="Times New Roman"/>
              </a:rPr>
              <a:t>选项</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是</a:t>
            </a:r>
            <a:r>
              <a:rPr lang="zh-CN" altLang="zh-CN" sz="2800" kern="100" dirty="0">
                <a:latin typeface="Times New Roman"/>
                <a:ea typeface="华文细黑"/>
                <a:cs typeface="Times New Roman"/>
              </a:rPr>
              <a:t>三角锥形的</a:t>
            </a:r>
            <a:r>
              <a:rPr lang="en-US" altLang="zh-CN" sz="2800" kern="100" dirty="0">
                <a:latin typeface="Times New Roman"/>
                <a:ea typeface="华文细黑"/>
                <a:cs typeface="Courier New"/>
              </a:rPr>
              <a:t>NH</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结合了一个</a:t>
            </a:r>
            <a:r>
              <a:rPr lang="en-US" altLang="zh-CN" sz="2800" kern="100" dirty="0">
                <a:latin typeface="Times New Roman"/>
                <a:ea typeface="华文细黑"/>
                <a:cs typeface="Courier New"/>
              </a:rPr>
              <a:t>H</a:t>
            </a:r>
            <a:r>
              <a:rPr lang="zh-CN" altLang="zh-CN" sz="2800" kern="100" baseline="30000" dirty="0">
                <a:latin typeface="Times New Roman"/>
                <a:ea typeface="华文细黑"/>
                <a:cs typeface="Times New Roman"/>
              </a:rPr>
              <a:t>＋</a:t>
            </a:r>
            <a:r>
              <a:rPr lang="zh-CN" altLang="zh-CN" sz="2800" kern="100" dirty="0">
                <a:latin typeface="Times New Roman"/>
                <a:ea typeface="华文细黑"/>
                <a:cs typeface="Times New Roman"/>
              </a:rPr>
              <a:t>，呈正四面体形，</a:t>
            </a:r>
            <a:endParaRPr lang="zh-CN" altLang="zh-CN" sz="1050" kern="100" dirty="0">
              <a:effectLst/>
              <a:latin typeface="宋体"/>
              <a:cs typeface="Courier New"/>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229099257"/>
              </p:ext>
            </p:extLst>
          </p:nvPr>
        </p:nvGraphicFramePr>
        <p:xfrm>
          <a:off x="1501552" y="3743722"/>
          <a:ext cx="1101725" cy="838200"/>
        </p:xfrm>
        <a:graphic>
          <a:graphicData uri="http://schemas.openxmlformats.org/presentationml/2006/ole">
            <p:oleObj spid="_x0000_s14361" name="文档" r:id="rId8" imgW="1102413" imgH="838080" progId="">
              <p:embed/>
            </p:oleObj>
          </a:graphicData>
        </a:graphic>
      </p:graphicFrame>
      <p:sp>
        <p:nvSpPr>
          <p:cNvPr id="15" name="矩形 14"/>
          <p:cNvSpPr/>
          <p:nvPr/>
        </p:nvSpPr>
        <p:spPr>
          <a:xfrm>
            <a:off x="406574" y="4256103"/>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项中</a:t>
            </a:r>
            <a:r>
              <a:rPr lang="en-US" altLang="zh-CN" sz="2800" kern="100" dirty="0">
                <a:latin typeface="Times New Roman"/>
                <a:ea typeface="华文细黑"/>
                <a:cs typeface="Courier New"/>
              </a:rPr>
              <a:t>PH</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为三角锥形，</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中</a:t>
            </a:r>
            <a:r>
              <a:rPr lang="en-US" altLang="zh-CN" sz="2800" kern="100" dirty="0">
                <a:latin typeface="Times New Roman"/>
                <a:ea typeface="华文细黑"/>
                <a:cs typeface="Courier New"/>
              </a:rPr>
              <a:t>H</a:t>
            </a:r>
            <a:r>
              <a:rPr lang="en-US" altLang="zh-CN" sz="2800" kern="100" baseline="-25000" dirty="0">
                <a:latin typeface="Times New Roman"/>
                <a:ea typeface="华文细黑"/>
                <a:cs typeface="Courier New"/>
              </a:rPr>
              <a:t>3</a:t>
            </a:r>
            <a:r>
              <a:rPr lang="en-US" altLang="zh-CN" sz="2800" kern="100" dirty="0">
                <a:latin typeface="Times New Roman"/>
                <a:ea typeface="华文细黑"/>
                <a:cs typeface="Courier New"/>
              </a:rPr>
              <a:t>O</a:t>
            </a:r>
            <a:r>
              <a:rPr lang="zh-CN" altLang="zh-CN" sz="2800" kern="100" baseline="30000" dirty="0">
                <a:latin typeface="Times New Roman"/>
                <a:ea typeface="华文细黑"/>
                <a:cs typeface="Times New Roman"/>
              </a:rPr>
              <a:t>＋</a:t>
            </a:r>
            <a:r>
              <a:rPr lang="zh-CN" altLang="zh-CN" sz="2800" kern="100" dirty="0">
                <a:latin typeface="Times New Roman"/>
                <a:ea typeface="华文细黑"/>
                <a:cs typeface="Times New Roman"/>
              </a:rPr>
              <a:t>是</a:t>
            </a:r>
            <a:r>
              <a:rPr lang="en-US" altLang="zh-CN" sz="2800" kern="100" dirty="0">
                <a:latin typeface="Times New Roman"/>
                <a:ea typeface="华文细黑"/>
                <a:cs typeface="Courier New"/>
              </a:rPr>
              <a:t>V</a:t>
            </a:r>
            <a:r>
              <a:rPr lang="zh-CN" altLang="zh-CN" sz="2800" kern="100" dirty="0">
                <a:latin typeface="Times New Roman"/>
                <a:ea typeface="华文细黑"/>
                <a:cs typeface="Times New Roman"/>
              </a:rPr>
              <a:t>形的</a:t>
            </a:r>
            <a:r>
              <a:rPr lang="en-US" altLang="zh-CN" sz="2800" kern="100" dirty="0">
                <a:latin typeface="Times New Roman"/>
                <a:ea typeface="华文细黑"/>
                <a:cs typeface="Courier New"/>
              </a:rPr>
              <a:t>H</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O</a:t>
            </a:r>
            <a:r>
              <a:rPr lang="zh-CN" altLang="zh-CN" sz="2800" kern="100" dirty="0">
                <a:latin typeface="Times New Roman"/>
                <a:ea typeface="华文细黑"/>
                <a:cs typeface="Times New Roman"/>
              </a:rPr>
              <a:t>结合了一个</a:t>
            </a:r>
            <a:r>
              <a:rPr lang="en-US" altLang="zh-CN" sz="2800" kern="100" dirty="0">
                <a:latin typeface="Times New Roman"/>
                <a:ea typeface="华文细黑"/>
                <a:cs typeface="Courier New"/>
              </a:rPr>
              <a:t>H</a:t>
            </a:r>
            <a:r>
              <a:rPr lang="zh-CN" altLang="zh-CN" sz="2800" kern="100" baseline="30000" dirty="0">
                <a:latin typeface="Times New Roman"/>
                <a:ea typeface="华文细黑"/>
                <a:cs typeface="Times New Roman"/>
              </a:rPr>
              <a:t>＋</a:t>
            </a:r>
            <a:r>
              <a:rPr lang="zh-CN" altLang="zh-CN" sz="2800" kern="100" dirty="0">
                <a:latin typeface="Times New Roman"/>
                <a:ea typeface="华文细黑"/>
                <a:cs typeface="Times New Roman"/>
              </a:rPr>
              <a:t>，呈三角锥形。</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334075722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5"/>
                                        </p:tgtEl>
                                      </p:cBhvr>
                                    </p:animEffect>
                                    <p:set>
                                      <p:cBhvr>
                                        <p:cTn id="12" dur="1" fill="hold">
                                          <p:stCondLst>
                                            <p:cond delay="499"/>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13" restart="whenNotActive" fill="hold" evtFilter="cancelBubble" nodeType="interactiveSeq">
                <p:stCondLst>
                  <p:cond evt="onClick" delay="0">
                    <p:tgtEl>
                      <p:spTgt spid="25"/>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linds(horizontal)">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linds(horizontal)">
                                      <p:cBhvr>
                                        <p:cTn id="23" dur="500"/>
                                        <p:tgtEl>
                                          <p:spTgt spid="14"/>
                                        </p:tgtEl>
                                      </p:cBhvr>
                                    </p:animEffect>
                                  </p:childTnLst>
                                </p:cTn>
                              </p:par>
                              <p:par>
                                <p:cTn id="24" presetID="3" presetClass="entr" presetSubtype="10"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blinds(horizontal)">
                                      <p:cBhvr>
                                        <p:cTn id="26" dur="500"/>
                                        <p:tgtEl>
                                          <p:spTgt spid="3"/>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15">
                                            <p:txEl>
                                              <p:pRg st="0" end="0"/>
                                            </p:txEl>
                                          </p:spTgt>
                                        </p:tgtEl>
                                        <p:attrNameLst>
                                          <p:attrName>style.visibility</p:attrName>
                                        </p:attrNameLst>
                                      </p:cBhvr>
                                      <p:to>
                                        <p:strVal val="visible"/>
                                      </p:to>
                                    </p:set>
                                    <p:animEffect transition="in" filter="blinds(horizontal)">
                                      <p:cBhvr>
                                        <p:cTn id="31" dur="500"/>
                                        <p:tgtEl>
                                          <p:spTgt spid="15">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nodeType="clickEffect">
                                  <p:stCondLst>
                                    <p:cond delay="0"/>
                                  </p:stCondLst>
                                  <p:childTnLst>
                                    <p:set>
                                      <p:cBhvr>
                                        <p:cTn id="35" dur="1" fill="hold">
                                          <p:stCondLst>
                                            <p:cond delay="0"/>
                                          </p:stCondLst>
                                        </p:cTn>
                                        <p:tgtEl>
                                          <p:spTgt spid="15">
                                            <p:txEl>
                                              <p:pRg st="1" end="1"/>
                                            </p:txEl>
                                          </p:spTgt>
                                        </p:tgtEl>
                                        <p:attrNameLst>
                                          <p:attrName>style.visibility</p:attrName>
                                        </p:attrNameLst>
                                      </p:cBhvr>
                                      <p:to>
                                        <p:strVal val="visible"/>
                                      </p:to>
                                    </p:set>
                                    <p:animEffect transition="in" filter="blinds(horizontal)">
                                      <p:cBhvr>
                                        <p:cTn id="36" dur="500"/>
                                        <p:tgtEl>
                                          <p:spTgt spid="15">
                                            <p:txEl>
                                              <p:pRg st="1" end="1"/>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xit" presetSubtype="0" fill="hold" grpId="1" nodeType="clickEffect">
                                  <p:stCondLst>
                                    <p:cond delay="0"/>
                                  </p:stCondLst>
                                  <p:childTnLst>
                                    <p:animEffect transition="out" filter="fade">
                                      <p:cBhvr>
                                        <p:cTn id="40" dur="500"/>
                                        <p:tgtEl>
                                          <p:spTgt spid="13"/>
                                        </p:tgtEl>
                                      </p:cBhvr>
                                    </p:animEffect>
                                    <p:set>
                                      <p:cBhvr>
                                        <p:cTn id="41" dur="1" fill="hold">
                                          <p:stCondLst>
                                            <p:cond delay="499"/>
                                          </p:stCondLst>
                                        </p:cTn>
                                        <p:tgtEl>
                                          <p:spTgt spid="13"/>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4"/>
                                        </p:tgtEl>
                                      </p:cBhvr>
                                    </p:animEffect>
                                    <p:set>
                                      <p:cBhvr>
                                        <p:cTn id="44" dur="1" fill="hold">
                                          <p:stCondLst>
                                            <p:cond delay="499"/>
                                          </p:stCondLst>
                                        </p:cTn>
                                        <p:tgtEl>
                                          <p:spTgt spid="14"/>
                                        </p:tgtEl>
                                        <p:attrNameLst>
                                          <p:attrName>style.visibility</p:attrName>
                                        </p:attrNameLst>
                                      </p:cBhvr>
                                      <p:to>
                                        <p:strVal val="hidden"/>
                                      </p:to>
                                    </p:set>
                                  </p:childTnLst>
                                </p:cTn>
                              </p:par>
                              <p:par>
                                <p:cTn id="45" presetID="10" presetClass="exit" presetSubtype="0" fill="hold" nodeType="withEffect">
                                  <p:stCondLst>
                                    <p:cond delay="0"/>
                                  </p:stCondLst>
                                  <p:childTnLst>
                                    <p:animEffect transition="out" filter="fade">
                                      <p:cBhvr>
                                        <p:cTn id="46" dur="500"/>
                                        <p:tgtEl>
                                          <p:spTgt spid="3"/>
                                        </p:tgtEl>
                                      </p:cBhvr>
                                    </p:animEffect>
                                    <p:set>
                                      <p:cBhvr>
                                        <p:cTn id="47" dur="1" fill="hold">
                                          <p:stCondLst>
                                            <p:cond delay="499"/>
                                          </p:stCondLst>
                                        </p:cTn>
                                        <p:tgtEl>
                                          <p:spTgt spid="3"/>
                                        </p:tgtEl>
                                        <p:attrNameLst>
                                          <p:attrName>style.visibility</p:attrName>
                                        </p:attrNameLst>
                                      </p:cBhvr>
                                      <p:to>
                                        <p:strVal val="hidden"/>
                                      </p:to>
                                    </p:set>
                                  </p:childTnLst>
                                </p:cTn>
                              </p:par>
                              <p:par>
                                <p:cTn id="48" presetID="10" presetClass="exit" presetSubtype="0" fill="hold" grpId="0" nodeType="withEffect">
                                  <p:stCondLst>
                                    <p:cond delay="0"/>
                                  </p:stCondLst>
                                  <p:childTnLst>
                                    <p:animEffect transition="out" filter="fade">
                                      <p:cBhvr>
                                        <p:cTn id="49" dur="500"/>
                                        <p:tgtEl>
                                          <p:spTgt spid="15">
                                            <p:txEl>
                                              <p:pRg st="0" end="0"/>
                                            </p:txEl>
                                          </p:spTgt>
                                        </p:tgtEl>
                                      </p:cBhvr>
                                    </p:animEffect>
                                    <p:set>
                                      <p:cBhvr>
                                        <p:cTn id="50" dur="1" fill="hold">
                                          <p:stCondLst>
                                            <p:cond delay="499"/>
                                          </p:stCondLst>
                                        </p:cTn>
                                        <p:tgtEl>
                                          <p:spTgt spid="15">
                                            <p:txEl>
                                              <p:pRg st="0" end="0"/>
                                            </p:txEl>
                                          </p:spTgt>
                                        </p:tgtEl>
                                        <p:attrNameLst>
                                          <p:attrName>style.visibility</p:attrName>
                                        </p:attrNameLst>
                                      </p:cBhvr>
                                      <p:to>
                                        <p:strVal val="hidden"/>
                                      </p:to>
                                    </p:set>
                                  </p:childTnLst>
                                </p:cTn>
                              </p:par>
                              <p:par>
                                <p:cTn id="51" presetID="10" presetClass="exit" presetSubtype="0" fill="hold" grpId="0" nodeType="withEffect">
                                  <p:stCondLst>
                                    <p:cond delay="0"/>
                                  </p:stCondLst>
                                  <p:childTnLst>
                                    <p:animEffect transition="out" filter="fade">
                                      <p:cBhvr>
                                        <p:cTn id="52" dur="500"/>
                                        <p:tgtEl>
                                          <p:spTgt spid="15">
                                            <p:txEl>
                                              <p:pRg st="1" end="1"/>
                                            </p:txEl>
                                          </p:spTgt>
                                        </p:tgtEl>
                                      </p:cBhvr>
                                    </p:animEffect>
                                    <p:set>
                                      <p:cBhvr>
                                        <p:cTn id="53" dur="1" fill="hold">
                                          <p:stCondLst>
                                            <p:cond delay="499"/>
                                          </p:stCondLst>
                                        </p:cTn>
                                        <p:tgtEl>
                                          <p:spTgt spid="15">
                                            <p:txEl>
                                              <p:pRg st="1" end="1"/>
                                            </p:txEl>
                                          </p:spTgt>
                                        </p:tgtEl>
                                        <p:attrNameLst>
                                          <p:attrName>style.visibility</p:attrName>
                                        </p:attrNameLst>
                                      </p:cBhvr>
                                      <p:to>
                                        <p:strVal val="hidden"/>
                                      </p:to>
                                    </p:set>
                                  </p:childTnLst>
                                </p:cTn>
                              </p:par>
                            </p:childTnLst>
                          </p:cTn>
                        </p:par>
                      </p:childTnLst>
                    </p:cTn>
                  </p:par>
                </p:childTnLst>
              </p:cTn>
              <p:nextCondLst>
                <p:cond evt="onClick" delay="0">
                  <p:tgtEl>
                    <p:spTgt spid="25"/>
                  </p:tgtEl>
                </p:cond>
              </p:nextCondLst>
            </p:seq>
          </p:childTnLst>
        </p:cTn>
      </p:par>
    </p:tnLst>
    <p:bldLst>
      <p:bldP spid="35" grpId="0"/>
      <p:bldP spid="35" grpId="1"/>
      <p:bldP spid="13" grpId="0"/>
      <p:bldP spid="13" grpId="1"/>
      <p:bldP spid="14" grpId="0"/>
      <p:bldP spid="14" grpId="1"/>
      <p:bldP spid="15" grpId="0" build="allAtOnce"/>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50768" y="3765055"/>
            <a:ext cx="11272852" cy="26265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项，分子中都是</a:t>
            </a:r>
            <a:r>
              <a:rPr lang="en-US" altLang="zh-CN" sz="2800" kern="100" dirty="0">
                <a:latin typeface="Times New Roman"/>
                <a:ea typeface="华文细黑"/>
                <a:cs typeface="Courier New"/>
              </a:rPr>
              <a:t>σ</a:t>
            </a:r>
            <a:r>
              <a:rPr lang="zh-CN" altLang="zh-CN" sz="2800" kern="100" dirty="0">
                <a:latin typeface="Times New Roman"/>
                <a:ea typeface="华文细黑"/>
                <a:cs typeface="Times New Roman"/>
              </a:rPr>
              <a:t>键，无</a:t>
            </a:r>
            <a:r>
              <a:rPr lang="en-US" altLang="zh-CN" sz="2800" kern="100" dirty="0">
                <a:latin typeface="Times New Roman"/>
                <a:ea typeface="华文细黑"/>
                <a:cs typeface="Courier New"/>
              </a:rPr>
              <a:t>π</a:t>
            </a:r>
            <a:r>
              <a:rPr lang="zh-CN" altLang="zh-CN" sz="2800" kern="100" dirty="0">
                <a:latin typeface="Times New Roman"/>
                <a:ea typeface="华文细黑"/>
                <a:cs typeface="Times New Roman"/>
              </a:rPr>
              <a:t>键，错误；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项，碳原子与其相连的四个原子形成四面体结构，不可能所有原子共平面；</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项，一个分子中有</a:t>
            </a:r>
            <a:r>
              <a:rPr lang="en-US" altLang="zh-CN" sz="2800" kern="100" dirty="0">
                <a:latin typeface="Times New Roman"/>
                <a:ea typeface="华文细黑"/>
                <a:cs typeface="Courier New"/>
              </a:rPr>
              <a:t>94</a:t>
            </a:r>
            <a:r>
              <a:rPr lang="zh-CN" altLang="zh-CN" sz="2800" kern="100" dirty="0">
                <a:latin typeface="Times New Roman"/>
                <a:ea typeface="华文细黑"/>
                <a:cs typeface="Times New Roman"/>
              </a:rPr>
              <a:t>个电子，错误。</a:t>
            </a:r>
            <a:endParaRPr lang="zh-CN" altLang="zh-CN" sz="1050" kern="100" dirty="0">
              <a:effectLst/>
              <a:latin typeface="宋体"/>
              <a:cs typeface="Courier New"/>
            </a:endParaRPr>
          </a:p>
        </p:txBody>
      </p:sp>
      <p:sp>
        <p:nvSpPr>
          <p:cNvPr id="12" name="矩形 11"/>
          <p:cNvSpPr/>
          <p:nvPr/>
        </p:nvSpPr>
        <p:spPr>
          <a:xfrm>
            <a:off x="350768" y="-17065"/>
            <a:ext cx="11272852" cy="400107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据报道，大气中存在一种潜在的温室气体</a:t>
            </a:r>
            <a:r>
              <a:rPr lang="en-US" altLang="zh-CN" sz="2800" kern="100" dirty="0">
                <a:latin typeface="Times New Roman"/>
                <a:ea typeface="华文细黑"/>
                <a:cs typeface="Courier New"/>
              </a:rPr>
              <a:t>SF</a:t>
            </a:r>
            <a:r>
              <a:rPr lang="en-US" altLang="zh-CN" sz="2800" kern="100" baseline="-25000" dirty="0">
                <a:latin typeface="Times New Roman"/>
                <a:ea typeface="华文细黑"/>
                <a:cs typeface="Courier New"/>
              </a:rPr>
              <a:t>5</a:t>
            </a:r>
            <a:r>
              <a:rPr lang="en-US" altLang="zh-CN" sz="2800" kern="100" dirty="0">
                <a:latin typeface="Times New Roman"/>
                <a:ea typeface="华文细黑"/>
                <a:cs typeface="Courier New"/>
              </a:rPr>
              <a:t>—CF</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，虽然其数量有限，但它是已知气体中吸热最高的气体。关于</a:t>
            </a:r>
            <a:r>
              <a:rPr lang="en-US" altLang="zh-CN" sz="2800" kern="100" dirty="0">
                <a:latin typeface="Times New Roman"/>
                <a:ea typeface="华文细黑"/>
                <a:cs typeface="Courier New"/>
              </a:rPr>
              <a:t>SF</a:t>
            </a:r>
            <a:r>
              <a:rPr lang="en-US" altLang="zh-CN" sz="2800" kern="100" baseline="-25000" dirty="0">
                <a:latin typeface="Times New Roman"/>
                <a:ea typeface="华文细黑"/>
                <a:cs typeface="Courier New"/>
              </a:rPr>
              <a:t>5</a:t>
            </a:r>
            <a:r>
              <a:rPr lang="en-US" altLang="zh-CN" sz="2800" kern="100" dirty="0">
                <a:latin typeface="Times New Roman"/>
                <a:ea typeface="华文细黑"/>
                <a:cs typeface="Courier New"/>
              </a:rPr>
              <a:t>—CF</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的说法正确的是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分子中有</a:t>
            </a:r>
            <a:r>
              <a:rPr lang="en-US" altLang="zh-CN" sz="2800" kern="100" dirty="0">
                <a:latin typeface="Times New Roman"/>
                <a:ea typeface="华文细黑"/>
                <a:cs typeface="Courier New"/>
              </a:rPr>
              <a:t>σ</a:t>
            </a:r>
            <a:r>
              <a:rPr lang="zh-CN" altLang="zh-CN" sz="2800" kern="100" dirty="0">
                <a:latin typeface="Times New Roman"/>
                <a:ea typeface="华文细黑"/>
                <a:cs typeface="Times New Roman"/>
              </a:rPr>
              <a:t>键也有</a:t>
            </a:r>
            <a:r>
              <a:rPr lang="en-US" altLang="zh-CN" sz="2800" kern="100" dirty="0">
                <a:latin typeface="Times New Roman"/>
                <a:ea typeface="华文细黑"/>
                <a:cs typeface="Courier New"/>
              </a:rPr>
              <a:t>π</a:t>
            </a:r>
            <a:r>
              <a:rPr lang="zh-CN" altLang="zh-CN" sz="2800" kern="100" dirty="0">
                <a:latin typeface="Times New Roman"/>
                <a:ea typeface="华文细黑"/>
                <a:cs typeface="Times New Roman"/>
              </a:rPr>
              <a:t>键</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所有原子在同一平面内</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C.CF</a:t>
            </a:r>
            <a:r>
              <a:rPr lang="en-US" altLang="zh-CN" sz="2800" kern="100" baseline="-25000" dirty="0">
                <a:latin typeface="Times New Roman"/>
                <a:ea typeface="华文细黑"/>
                <a:cs typeface="Courier New"/>
              </a:rPr>
              <a:t>4</a:t>
            </a:r>
            <a:r>
              <a:rPr lang="zh-CN" altLang="zh-CN" sz="2800" kern="100" dirty="0">
                <a:latin typeface="Times New Roman"/>
                <a:ea typeface="华文细黑"/>
                <a:cs typeface="Times New Roman"/>
              </a:rPr>
              <a:t>与</a:t>
            </a:r>
            <a:r>
              <a:rPr lang="en-US" altLang="zh-CN" sz="2800" kern="100" dirty="0">
                <a:latin typeface="Times New Roman"/>
                <a:ea typeface="华文细黑"/>
                <a:cs typeface="Courier New"/>
              </a:rPr>
              <a:t>CH</a:t>
            </a:r>
            <a:r>
              <a:rPr lang="en-US" altLang="zh-CN" sz="2800" kern="100" baseline="-25000" dirty="0">
                <a:latin typeface="Times New Roman"/>
                <a:ea typeface="华文细黑"/>
                <a:cs typeface="Courier New"/>
              </a:rPr>
              <a:t>4</a:t>
            </a:r>
            <a:r>
              <a:rPr lang="zh-CN" altLang="zh-CN" sz="2800" kern="100" dirty="0">
                <a:latin typeface="Times New Roman"/>
                <a:ea typeface="华文细黑"/>
                <a:cs typeface="Times New Roman"/>
              </a:rPr>
              <a:t>都是正四面体结构</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D.0.1 </a:t>
            </a:r>
            <a:r>
              <a:rPr lang="en-US" altLang="zh-CN" sz="2800" kern="100" dirty="0" err="1">
                <a:latin typeface="Times New Roman"/>
                <a:ea typeface="华文细黑"/>
                <a:cs typeface="Courier New"/>
              </a:rPr>
              <a:t>mol</a:t>
            </a:r>
            <a:r>
              <a:rPr lang="en-US" altLang="zh-CN" sz="2800" kern="100" dirty="0">
                <a:latin typeface="Times New Roman"/>
                <a:ea typeface="华文细黑"/>
                <a:cs typeface="Courier New"/>
              </a:rPr>
              <a:t> SF</a:t>
            </a:r>
            <a:r>
              <a:rPr lang="en-US" altLang="zh-CN" sz="2800" kern="100" baseline="-25000" dirty="0">
                <a:latin typeface="Times New Roman"/>
                <a:ea typeface="华文细黑"/>
                <a:cs typeface="Courier New"/>
              </a:rPr>
              <a:t>5</a:t>
            </a:r>
            <a:r>
              <a:rPr lang="en-US" altLang="zh-CN" sz="2800" kern="100" dirty="0">
                <a:latin typeface="Times New Roman"/>
                <a:ea typeface="华文细黑"/>
                <a:cs typeface="Courier New"/>
              </a:rPr>
              <a:t>—CF</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分子中电子数为</a:t>
            </a:r>
            <a:r>
              <a:rPr lang="en-US" altLang="zh-CN" sz="2800" kern="100" dirty="0">
                <a:latin typeface="Times New Roman"/>
                <a:ea typeface="华文细黑"/>
                <a:cs typeface="Courier New"/>
              </a:rPr>
              <a:t>8 </a:t>
            </a:r>
            <a:r>
              <a:rPr lang="en-US" altLang="zh-CN" sz="2800" kern="100" dirty="0" err="1" smtClean="0">
                <a:latin typeface="Times New Roman"/>
                <a:ea typeface="华文细黑"/>
                <a:cs typeface="Courier New"/>
              </a:rPr>
              <a:t>mol</a:t>
            </a:r>
            <a:endParaRPr lang="zh-CN" altLang="zh-CN" sz="1050" kern="100" dirty="0">
              <a:effectLst/>
              <a:latin typeface="宋体"/>
              <a:cs typeface="Courier New"/>
            </a:endParaRPr>
          </a:p>
        </p:txBody>
      </p:sp>
      <p:sp>
        <p:nvSpPr>
          <p:cNvPr id="35" name="TextBox 34"/>
          <p:cNvSpPr txBox="1"/>
          <p:nvPr/>
        </p:nvSpPr>
        <p:spPr>
          <a:xfrm>
            <a:off x="262558" y="2519998"/>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6"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8"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9"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p>
        </p:txBody>
      </p:sp>
      <p:sp>
        <p:nvSpPr>
          <p:cNvPr id="21"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4" name="TextBox 2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25" name="TextBox 24"/>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Tree>
    <p:extLst>
      <p:ext uri="{BB962C8B-B14F-4D97-AF65-F5344CB8AC3E}">
        <p14:creationId xmlns:p14="http://schemas.microsoft.com/office/powerpoint/2010/main" xmlns="" val="269554628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5"/>
                                        </p:tgtEl>
                                      </p:cBhvr>
                                    </p:animEffect>
                                    <p:set>
                                      <p:cBhvr>
                                        <p:cTn id="12" dur="1" fill="hold">
                                          <p:stCondLst>
                                            <p:cond delay="499"/>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13" restart="whenNotActive" fill="hold" evtFilter="cancelBubble" nodeType="interactiveSeq">
                <p:stCondLst>
                  <p:cond evt="onClick" delay="0">
                    <p:tgtEl>
                      <p:spTgt spid="25"/>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1">
                                            <p:txEl>
                                              <p:pRg st="0" end="0"/>
                                            </p:txEl>
                                          </p:spTgt>
                                        </p:tgtEl>
                                        <p:attrNameLst>
                                          <p:attrName>style.visibility</p:attrName>
                                        </p:attrNameLst>
                                      </p:cBhvr>
                                      <p:to>
                                        <p:strVal val="visible"/>
                                      </p:to>
                                    </p:set>
                                    <p:animEffect transition="in" filter="blinds(horizontal)">
                                      <p:cBhvr>
                                        <p:cTn id="18" dur="500"/>
                                        <p:tgtEl>
                                          <p:spTgt spid="11">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1">
                                            <p:txEl>
                                              <p:pRg st="1" end="1"/>
                                            </p:txEl>
                                          </p:spTgt>
                                        </p:tgtEl>
                                        <p:attrNameLst>
                                          <p:attrName>style.visibility</p:attrName>
                                        </p:attrNameLst>
                                      </p:cBhvr>
                                      <p:to>
                                        <p:strVal val="visible"/>
                                      </p:to>
                                    </p:set>
                                    <p:animEffect transition="in" filter="blinds(horizontal)">
                                      <p:cBhvr>
                                        <p:cTn id="23" dur="500"/>
                                        <p:tgtEl>
                                          <p:spTgt spid="11">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11">
                                            <p:txEl>
                                              <p:pRg st="2" end="2"/>
                                            </p:txEl>
                                          </p:spTgt>
                                        </p:tgtEl>
                                        <p:attrNameLst>
                                          <p:attrName>style.visibility</p:attrName>
                                        </p:attrNameLst>
                                      </p:cBhvr>
                                      <p:to>
                                        <p:strVal val="visible"/>
                                      </p:to>
                                    </p:set>
                                    <p:animEffect transition="in" filter="blinds(horizontal)">
                                      <p:cBhvr>
                                        <p:cTn id="28" dur="500"/>
                                        <p:tgtEl>
                                          <p:spTgt spid="11">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0" nodeType="clickEffect">
                                  <p:stCondLst>
                                    <p:cond delay="0"/>
                                  </p:stCondLst>
                                  <p:childTnLst>
                                    <p:animEffect transition="out" filter="fade">
                                      <p:cBhvr>
                                        <p:cTn id="32" dur="500"/>
                                        <p:tgtEl>
                                          <p:spTgt spid="11">
                                            <p:txEl>
                                              <p:pRg st="0" end="0"/>
                                            </p:txEl>
                                          </p:spTgt>
                                        </p:tgtEl>
                                      </p:cBhvr>
                                    </p:animEffect>
                                    <p:set>
                                      <p:cBhvr>
                                        <p:cTn id="33" dur="1" fill="hold">
                                          <p:stCondLst>
                                            <p:cond delay="499"/>
                                          </p:stCondLst>
                                        </p:cTn>
                                        <p:tgtEl>
                                          <p:spTgt spid="11">
                                            <p:txEl>
                                              <p:pRg st="0" end="0"/>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11">
                                            <p:txEl>
                                              <p:pRg st="1" end="1"/>
                                            </p:txEl>
                                          </p:spTgt>
                                        </p:tgtEl>
                                      </p:cBhvr>
                                    </p:animEffect>
                                    <p:set>
                                      <p:cBhvr>
                                        <p:cTn id="36" dur="1" fill="hold">
                                          <p:stCondLst>
                                            <p:cond delay="499"/>
                                          </p:stCondLst>
                                        </p:cTn>
                                        <p:tgtEl>
                                          <p:spTgt spid="11">
                                            <p:txEl>
                                              <p:pRg st="1" end="1"/>
                                            </p:txEl>
                                          </p:spTgt>
                                        </p:tgtEl>
                                        <p:attrNameLst>
                                          <p:attrName>style.visibility</p:attrName>
                                        </p:attrNameLst>
                                      </p:cBhvr>
                                      <p:to>
                                        <p:strVal val="hidden"/>
                                      </p:to>
                                    </p:set>
                                  </p:childTnLst>
                                </p:cTn>
                              </p:par>
                              <p:par>
                                <p:cTn id="37" presetID="10" presetClass="exit" presetSubtype="0" fill="hold" grpId="0" nodeType="withEffect">
                                  <p:stCondLst>
                                    <p:cond delay="0"/>
                                  </p:stCondLst>
                                  <p:childTnLst>
                                    <p:animEffect transition="out" filter="fade">
                                      <p:cBhvr>
                                        <p:cTn id="38" dur="500"/>
                                        <p:tgtEl>
                                          <p:spTgt spid="11">
                                            <p:txEl>
                                              <p:pRg st="2" end="2"/>
                                            </p:txEl>
                                          </p:spTgt>
                                        </p:tgtEl>
                                      </p:cBhvr>
                                    </p:animEffect>
                                    <p:set>
                                      <p:cBhvr>
                                        <p:cTn id="39" dur="1" fill="hold">
                                          <p:stCondLst>
                                            <p:cond delay="499"/>
                                          </p:stCondLst>
                                        </p:cTn>
                                        <p:tgtEl>
                                          <p:spTgt spid="11">
                                            <p:txEl>
                                              <p:pRg st="2" end="2"/>
                                            </p:txEl>
                                          </p:spTgt>
                                        </p:tgtEl>
                                        <p:attrNameLst>
                                          <p:attrName>style.visibility</p:attrName>
                                        </p:attrNameLst>
                                      </p:cBhvr>
                                      <p:to>
                                        <p:strVal val="hidden"/>
                                      </p:to>
                                    </p:set>
                                  </p:childTnLst>
                                </p:cTn>
                              </p:par>
                            </p:childTnLst>
                          </p:cTn>
                        </p:par>
                      </p:childTnLst>
                    </p:cTn>
                  </p:par>
                </p:childTnLst>
              </p:cTn>
              <p:nextCondLst>
                <p:cond evt="onClick" delay="0">
                  <p:tgtEl>
                    <p:spTgt spid="25"/>
                  </p:tgtEl>
                </p:cond>
              </p:nextCondLst>
            </p:seq>
          </p:childTnLst>
        </p:cTn>
      </p:par>
    </p:tnLst>
    <p:bldLst>
      <p:bldP spid="11" grpId="0" build="allAtOnce"/>
      <p:bldP spid="35" grpId="0"/>
      <p:bldP spid="35"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06574" y="895488"/>
            <a:ext cx="11161240" cy="270841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用价层电子对互斥理论预测下列粒子的立体构型。</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(1)H</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Se____________</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2)BCl</a:t>
            </a:r>
            <a:r>
              <a:rPr lang="en-US" altLang="zh-CN" sz="2800" kern="100" baseline="-25000" dirty="0">
                <a:latin typeface="Times New Roman"/>
                <a:ea typeface="华文细黑"/>
                <a:cs typeface="Courier New"/>
              </a:rPr>
              <a:t>3</a:t>
            </a:r>
            <a:r>
              <a:rPr lang="en-US" altLang="zh-CN" sz="2800" kern="100" dirty="0">
                <a:latin typeface="Times New Roman"/>
                <a:ea typeface="华文细黑"/>
                <a:cs typeface="Courier New"/>
              </a:rPr>
              <a:t>____________</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(3)PCl</a:t>
            </a:r>
            <a:r>
              <a:rPr lang="en-US" altLang="zh-CN" sz="2800" kern="100" baseline="-25000" dirty="0">
                <a:latin typeface="Times New Roman"/>
                <a:ea typeface="华文细黑"/>
                <a:cs typeface="Courier New"/>
              </a:rPr>
              <a:t>3</a:t>
            </a:r>
            <a:r>
              <a:rPr lang="en-US" altLang="zh-CN" sz="2800" kern="100" dirty="0">
                <a:latin typeface="Times New Roman"/>
                <a:ea typeface="华文细黑"/>
                <a:cs typeface="Courier New"/>
              </a:rPr>
              <a:t>____________</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en-US" altLang="zh-CN" sz="2800" kern="100" dirty="0">
                <a:latin typeface="Times New Roman"/>
                <a:ea typeface="华文细黑"/>
                <a:cs typeface="Courier New"/>
              </a:rPr>
              <a:t>4)CO</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____________</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(5)SO</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____________</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en-US" altLang="zh-CN" sz="2800" kern="100" dirty="0">
                <a:latin typeface="Times New Roman"/>
                <a:ea typeface="华文细黑"/>
                <a:cs typeface="Courier New"/>
              </a:rPr>
              <a:t>6</a:t>
            </a:r>
            <a:r>
              <a:rPr lang="en-US" altLang="zh-CN" sz="2800" kern="100" dirty="0" smtClean="0">
                <a:latin typeface="Times New Roman"/>
                <a:ea typeface="华文细黑"/>
                <a:cs typeface="Courier New"/>
              </a:rPr>
              <a:t>)         ___________</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16" name="Rectangle 21">
            <a:hlinkClick r:id="rId3"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8" name="Rectangle 21">
            <a:hlinkClick r:id="rId4"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9" name="Rectangle 21">
            <a:hlinkClick r:id="rId5"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1" name="Rectangle 21">
            <a:hlinkClick r:id="rId6"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4</a:t>
            </a:r>
          </a:p>
        </p:txBody>
      </p:sp>
      <p:sp>
        <p:nvSpPr>
          <p:cNvPr id="24" name="TextBox 2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graphicFrame>
        <p:nvGraphicFramePr>
          <p:cNvPr id="2" name="对象 1"/>
          <p:cNvGraphicFramePr>
            <a:graphicFrameLocks noChangeAspect="1"/>
          </p:cNvGraphicFramePr>
          <p:nvPr>
            <p:extLst>
              <p:ext uri="{D42A27DB-BD31-4B8C-83A1-F6EECF244321}">
                <p14:modId xmlns:p14="http://schemas.microsoft.com/office/powerpoint/2010/main" xmlns="" val="236607494"/>
              </p:ext>
            </p:extLst>
          </p:nvPr>
        </p:nvGraphicFramePr>
        <p:xfrm>
          <a:off x="5826224" y="2955826"/>
          <a:ext cx="1082675" cy="762000"/>
        </p:xfrm>
        <a:graphic>
          <a:graphicData uri="http://schemas.openxmlformats.org/presentationml/2006/ole">
            <p:oleObj spid="_x0000_s15373" name="文档" r:id="rId7" imgW="1083233" imgH="761670" progId="">
              <p:embed/>
            </p:oleObj>
          </a:graphicData>
        </a:graphic>
      </p:graphicFrame>
      <p:sp>
        <p:nvSpPr>
          <p:cNvPr id="4" name="矩形 3"/>
          <p:cNvSpPr/>
          <p:nvPr/>
        </p:nvSpPr>
        <p:spPr>
          <a:xfrm>
            <a:off x="1763389" y="1629594"/>
            <a:ext cx="803425" cy="523220"/>
          </a:xfrm>
          <a:prstGeom prst="rect">
            <a:avLst/>
          </a:prstGeom>
        </p:spPr>
        <p:txBody>
          <a:bodyPr wrap="none">
            <a:spAutoFit/>
          </a:bodyPr>
          <a:lstStyle/>
          <a:p>
            <a:r>
              <a:rPr lang="en-US" altLang="zh-CN" sz="2800" kern="100" dirty="0">
                <a:solidFill>
                  <a:srgbClr val="C00000"/>
                </a:solidFill>
                <a:latin typeface="Times New Roman"/>
                <a:ea typeface="华文细黑"/>
              </a:rPr>
              <a:t>V</a:t>
            </a:r>
            <a:r>
              <a:rPr lang="zh-CN" altLang="zh-CN" sz="2800" kern="100" dirty="0">
                <a:solidFill>
                  <a:srgbClr val="C00000"/>
                </a:solidFill>
                <a:latin typeface="Times New Roman"/>
                <a:ea typeface="华文细黑"/>
                <a:cs typeface="Times New Roman"/>
              </a:rPr>
              <a:t>形</a:t>
            </a:r>
            <a:endParaRPr lang="zh-CN" altLang="en-US" sz="2800" dirty="0"/>
          </a:p>
        </p:txBody>
      </p:sp>
      <p:sp>
        <p:nvSpPr>
          <p:cNvPr id="14" name="矩形 13"/>
          <p:cNvSpPr/>
          <p:nvPr/>
        </p:nvSpPr>
        <p:spPr>
          <a:xfrm>
            <a:off x="6517729" y="1662039"/>
            <a:ext cx="198002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平面三角形</a:t>
            </a:r>
            <a:endParaRPr lang="zh-CN" altLang="en-US" sz="2800" dirty="0"/>
          </a:p>
        </p:txBody>
      </p:sp>
      <p:sp>
        <p:nvSpPr>
          <p:cNvPr id="15" name="矩形 14"/>
          <p:cNvSpPr/>
          <p:nvPr/>
        </p:nvSpPr>
        <p:spPr>
          <a:xfrm>
            <a:off x="1702718" y="2258502"/>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三角锥形</a:t>
            </a:r>
            <a:endParaRPr lang="zh-CN" altLang="en-US" sz="2800" dirty="0"/>
          </a:p>
        </p:txBody>
      </p:sp>
      <p:sp>
        <p:nvSpPr>
          <p:cNvPr id="17" name="矩形 16"/>
          <p:cNvSpPr/>
          <p:nvPr/>
        </p:nvSpPr>
        <p:spPr>
          <a:xfrm>
            <a:off x="6527254" y="2277666"/>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直线形</a:t>
            </a:r>
            <a:endParaRPr lang="zh-CN" altLang="en-US" sz="2800" dirty="0"/>
          </a:p>
        </p:txBody>
      </p:sp>
      <p:sp>
        <p:nvSpPr>
          <p:cNvPr id="20" name="矩形 19"/>
          <p:cNvSpPr/>
          <p:nvPr/>
        </p:nvSpPr>
        <p:spPr>
          <a:xfrm>
            <a:off x="1702718" y="2925738"/>
            <a:ext cx="803425" cy="523220"/>
          </a:xfrm>
          <a:prstGeom prst="rect">
            <a:avLst/>
          </a:prstGeom>
        </p:spPr>
        <p:txBody>
          <a:bodyPr wrap="none">
            <a:spAutoFit/>
          </a:bodyPr>
          <a:lstStyle/>
          <a:p>
            <a:r>
              <a:rPr lang="en-US" altLang="zh-CN" sz="2800" kern="100" dirty="0">
                <a:solidFill>
                  <a:srgbClr val="C00000"/>
                </a:solidFill>
                <a:latin typeface="Times New Roman"/>
                <a:ea typeface="华文细黑"/>
              </a:rPr>
              <a:t>V</a:t>
            </a:r>
            <a:r>
              <a:rPr lang="zh-CN" altLang="zh-CN" sz="2800" kern="100" dirty="0">
                <a:solidFill>
                  <a:srgbClr val="C00000"/>
                </a:solidFill>
                <a:latin typeface="Times New Roman"/>
                <a:ea typeface="华文细黑"/>
                <a:cs typeface="Times New Roman"/>
              </a:rPr>
              <a:t>形</a:t>
            </a:r>
            <a:endParaRPr lang="zh-CN" altLang="en-US" sz="2800" dirty="0"/>
          </a:p>
        </p:txBody>
      </p:sp>
      <p:sp>
        <p:nvSpPr>
          <p:cNvPr id="22" name="矩形 21"/>
          <p:cNvSpPr/>
          <p:nvPr/>
        </p:nvSpPr>
        <p:spPr>
          <a:xfrm>
            <a:off x="6599262" y="2925738"/>
            <a:ext cx="198002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正四面体形</a:t>
            </a:r>
            <a:endParaRPr lang="zh-CN" altLang="en-US" sz="2800" dirty="0"/>
          </a:p>
        </p:txBody>
      </p:sp>
      <p:pic>
        <p:nvPicPr>
          <p:cNvPr id="26" name="图片 25">
            <a:hlinkClick r:id="rId8" action="ppaction://hlinksldjump"/>
          </p:cNvPr>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11587440" y="5734050"/>
            <a:ext cx="602973" cy="602973"/>
          </a:xfrm>
          <a:prstGeom prst="rect">
            <a:avLst/>
          </a:prstGeom>
        </p:spPr>
      </p:pic>
    </p:spTree>
    <p:extLst>
      <p:ext uri="{BB962C8B-B14F-4D97-AF65-F5344CB8AC3E}">
        <p14:creationId xmlns:p14="http://schemas.microsoft.com/office/powerpoint/2010/main" xmlns="" val="399693045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linds(horizontal)">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linds(horizontal)">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blinds(horizontal)">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blinds(horizontal)">
                                      <p:cBhvr>
                                        <p:cTn id="32" dur="500"/>
                                        <p:tgtEl>
                                          <p:spTgt spid="2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4"/>
                                        </p:tgtEl>
                                      </p:cBhvr>
                                    </p:animEffect>
                                    <p:set>
                                      <p:cBhvr>
                                        <p:cTn id="37" dur="1" fill="hold">
                                          <p:stCondLst>
                                            <p:cond delay="499"/>
                                          </p:stCondLst>
                                        </p:cTn>
                                        <p:tgtEl>
                                          <p:spTgt spid="4"/>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14"/>
                                        </p:tgtEl>
                                      </p:cBhvr>
                                    </p:animEffect>
                                    <p:set>
                                      <p:cBhvr>
                                        <p:cTn id="40" dur="1" fill="hold">
                                          <p:stCondLst>
                                            <p:cond delay="499"/>
                                          </p:stCondLst>
                                        </p:cTn>
                                        <p:tgtEl>
                                          <p:spTgt spid="14"/>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15"/>
                                        </p:tgtEl>
                                      </p:cBhvr>
                                    </p:animEffect>
                                    <p:set>
                                      <p:cBhvr>
                                        <p:cTn id="43" dur="1" fill="hold">
                                          <p:stCondLst>
                                            <p:cond delay="499"/>
                                          </p:stCondLst>
                                        </p:cTn>
                                        <p:tgtEl>
                                          <p:spTgt spid="15"/>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17"/>
                                        </p:tgtEl>
                                      </p:cBhvr>
                                    </p:animEffect>
                                    <p:set>
                                      <p:cBhvr>
                                        <p:cTn id="46" dur="1" fill="hold">
                                          <p:stCondLst>
                                            <p:cond delay="499"/>
                                          </p:stCondLst>
                                        </p:cTn>
                                        <p:tgtEl>
                                          <p:spTgt spid="17"/>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20"/>
                                        </p:tgtEl>
                                      </p:cBhvr>
                                    </p:animEffect>
                                    <p:set>
                                      <p:cBhvr>
                                        <p:cTn id="49" dur="1" fill="hold">
                                          <p:stCondLst>
                                            <p:cond delay="499"/>
                                          </p:stCondLst>
                                        </p:cTn>
                                        <p:tgtEl>
                                          <p:spTgt spid="20"/>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22"/>
                                        </p:tgtEl>
                                      </p:cBhvr>
                                    </p:animEffect>
                                    <p:set>
                                      <p:cBhvr>
                                        <p:cTn id="52"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bldLst>
      <p:bldP spid="4" grpId="0"/>
      <p:bldP spid="4" grpId="1"/>
      <p:bldP spid="14" grpId="0"/>
      <p:bldP spid="14" grpId="1"/>
      <p:bldP spid="15" grpId="0"/>
      <p:bldP spid="15" grpId="1"/>
      <p:bldP spid="17" grpId="0"/>
      <p:bldP spid="17" grpId="1"/>
      <p:bldP spid="20" grpId="0"/>
      <p:bldP spid="20" grpId="1"/>
      <p:bldP spid="22" grpId="0"/>
      <p:bldP spid="22"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rotWithShape="1">
          <a:blip r:embed="rId2" cstate="print">
            <a:extLst>
              <a:ext uri="{28A0092B-C50C-407E-A947-70E740481C1C}">
                <a14:useLocalDpi xmlns:a14="http://schemas.microsoft.com/office/drawing/2010/main" xmlns="" val="0"/>
              </a:ext>
            </a:extLst>
          </a:blip>
          <a:srcRect l="381" t="9382" r="381" b="2064"/>
          <a:stretch/>
        </p:blipFill>
        <p:spPr>
          <a:xfrm>
            <a:off x="-795" y="0"/>
            <a:ext cx="12192001" cy="6799555"/>
          </a:xfrm>
          <a:prstGeom prst="rect">
            <a:avLst/>
          </a:prstGeom>
        </p:spPr>
      </p:pic>
      <p:grpSp>
        <p:nvGrpSpPr>
          <p:cNvPr id="12" name="组合 11"/>
          <p:cNvGrpSpPr/>
          <p:nvPr/>
        </p:nvGrpSpPr>
        <p:grpSpPr>
          <a:xfrm>
            <a:off x="-794" y="5506767"/>
            <a:ext cx="12192000" cy="1375395"/>
            <a:chOff x="-1524000" y="2705990"/>
            <a:chExt cx="12192000" cy="1375395"/>
          </a:xfrm>
        </p:grpSpPr>
        <p:cxnSp>
          <p:nvCxnSpPr>
            <p:cNvPr id="13" name="直接连接符 12"/>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1524000" y="2705990"/>
              <a:ext cx="12192000" cy="1375395"/>
              <a:chOff x="-1524000" y="2705990"/>
              <a:chExt cx="12192000" cy="1375395"/>
            </a:xfrm>
          </p:grpSpPr>
          <p:sp>
            <p:nvSpPr>
              <p:cNvPr id="15" name="矩形 14"/>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1" name="矩形 30"/>
          <p:cNvSpPr/>
          <p:nvPr/>
        </p:nvSpPr>
        <p:spPr>
          <a:xfrm>
            <a:off x="3987002" y="5409232"/>
            <a:ext cx="4648455" cy="886749"/>
          </a:xfrm>
          <a:prstGeom prst="rect">
            <a:avLst/>
          </a:prstGeom>
        </p:spPr>
        <p:txBody>
          <a:bodyPr wrap="square" lIns="91410" tIns="45704" rIns="91410" bIns="45704">
            <a:spAutoFit/>
          </a:bodyPr>
          <a:lstStyle/>
          <a:p>
            <a:pPr algn="ctr">
              <a:lnSpc>
                <a:spcPct val="130000"/>
              </a:lnSpc>
              <a:defRPr/>
            </a:pPr>
            <a:r>
              <a:rPr lang="zh-CN" altLang="en-US" sz="4400" b="1" dirty="0" smtClean="0">
                <a:solidFill>
                  <a:schemeClr val="accent6">
                    <a:lumMod val="75000"/>
                  </a:schemeClr>
                </a:solidFill>
                <a:effectLst/>
                <a:latin typeface="微软雅黑" pitchFamily="34" charset="-122"/>
                <a:ea typeface="微软雅黑" pitchFamily="34" charset="-122"/>
              </a:rPr>
              <a:t>本课结束</a:t>
            </a:r>
            <a:endParaRPr lang="zh-CN" altLang="en-US" sz="4400" b="1" dirty="0">
              <a:solidFill>
                <a:schemeClr val="accent6">
                  <a:lumMod val="75000"/>
                </a:schemeClr>
              </a:solidFill>
              <a:effectLst/>
              <a:latin typeface="微软雅黑" pitchFamily="34" charset="-122"/>
              <a:ea typeface="微软雅黑" pitchFamily="34" charset="-122"/>
            </a:endParaRPr>
          </a:p>
        </p:txBody>
      </p:sp>
    </p:spTree>
    <p:extLst>
      <p:ext uri="{BB962C8B-B14F-4D97-AF65-F5344CB8AC3E}">
        <p14:creationId xmlns:p14="http://schemas.microsoft.com/office/powerpoint/2010/main" xmlns="" val="81935393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771767" y="3014296"/>
            <a:ext cx="2646879" cy="830997"/>
          </a:xfrm>
          <a:prstGeom prst="rect">
            <a:avLst/>
          </a:prstGeom>
        </p:spPr>
        <p:txBody>
          <a:bodyPr wrap="none">
            <a:spAutoFit/>
          </a:bodyPr>
          <a:lstStyle/>
          <a:p>
            <a:pPr algn="ctr"/>
            <a:r>
              <a:rPr lang="zh-CN" altLang="en-US" sz="4800" b="1" dirty="0">
                <a:solidFill>
                  <a:schemeClr val="bg1"/>
                </a:solidFill>
                <a:latin typeface="+mj-ea"/>
                <a:ea typeface="+mj-ea"/>
              </a:rPr>
              <a:t>新知导学</a:t>
            </a:r>
          </a:p>
        </p:txBody>
      </p:sp>
    </p:spTree>
    <p:extLst>
      <p:ext uri="{BB962C8B-B14F-4D97-AF65-F5344CB8AC3E}">
        <p14:creationId xmlns:p14="http://schemas.microsoft.com/office/powerpoint/2010/main" xmlns="" val="423642478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13" name="矩形 12"/>
          <p:cNvSpPr/>
          <p:nvPr/>
        </p:nvSpPr>
        <p:spPr>
          <a:xfrm>
            <a:off x="-14252" y="-26590"/>
            <a:ext cx="12175690" cy="461665"/>
          </a:xfrm>
          <a:prstGeom prst="rect">
            <a:avLst/>
          </a:prstGeom>
        </p:spPr>
        <p:txBody>
          <a:bodyPr wrap="square">
            <a:spAutoFit/>
          </a:bodyPr>
          <a:lstStyle/>
          <a:p>
            <a:pPr algn="ctr">
              <a:defRPr/>
            </a:pPr>
            <a:r>
              <a:rPr lang="zh-CN" altLang="zh-CN" b="1" dirty="0">
                <a:solidFill>
                  <a:srgbClr val="FFFF00"/>
                </a:solidFill>
                <a:latin typeface="微软雅黑" pitchFamily="34" charset="-122"/>
                <a:ea typeface="微软雅黑" pitchFamily="34" charset="-122"/>
              </a:rPr>
              <a:t>一、常见分子的立体构型</a:t>
            </a:r>
          </a:p>
        </p:txBody>
      </p:sp>
      <p:sp>
        <p:nvSpPr>
          <p:cNvPr id="20" name="矩形 19"/>
          <p:cNvSpPr/>
          <p:nvPr/>
        </p:nvSpPr>
        <p:spPr>
          <a:xfrm>
            <a:off x="406574" y="693490"/>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写出下列物质分子的电子式和结构式，并根据键角确定其分子构型：</a:t>
            </a:r>
            <a:endParaRPr lang="zh-CN" altLang="zh-CN" sz="1050" kern="100" dirty="0">
              <a:effectLst/>
              <a:latin typeface="宋体"/>
              <a:cs typeface="Courier New"/>
            </a:endParaRPr>
          </a:p>
        </p:txBody>
      </p:sp>
      <p:graphicFrame>
        <p:nvGraphicFramePr>
          <p:cNvPr id="3" name="表格 2"/>
          <p:cNvGraphicFramePr>
            <a:graphicFrameLocks noGrp="1"/>
          </p:cNvGraphicFramePr>
          <p:nvPr>
            <p:extLst>
              <p:ext uri="{D42A27DB-BD31-4B8C-83A1-F6EECF244321}">
                <p14:modId xmlns:p14="http://schemas.microsoft.com/office/powerpoint/2010/main" xmlns="" val="2111233225"/>
              </p:ext>
            </p:extLst>
          </p:nvPr>
        </p:nvGraphicFramePr>
        <p:xfrm>
          <a:off x="550590" y="1605590"/>
          <a:ext cx="10945217" cy="4416492"/>
        </p:xfrm>
        <a:graphic>
          <a:graphicData uri="http://schemas.openxmlformats.org/drawingml/2006/table">
            <a:tbl>
              <a:tblPr/>
              <a:tblGrid>
                <a:gridCol w="1728193"/>
                <a:gridCol w="1296144"/>
                <a:gridCol w="2104130"/>
                <a:gridCol w="1856310"/>
                <a:gridCol w="1384946"/>
                <a:gridCol w="2575494"/>
              </a:tblGrid>
              <a:tr h="1152129">
                <a:tc>
                  <a:txBody>
                    <a:bodyPr/>
                    <a:lstStyle/>
                    <a:p>
                      <a:pPr algn="ctr">
                        <a:lnSpc>
                          <a:spcPct val="150000"/>
                        </a:lnSpc>
                        <a:spcAft>
                          <a:spcPts val="0"/>
                        </a:spcAft>
                      </a:pPr>
                      <a:r>
                        <a:rPr lang="zh-CN" sz="2800" kern="100" dirty="0">
                          <a:effectLst/>
                          <a:latin typeface="Times New Roman"/>
                          <a:ea typeface="华文细黑"/>
                          <a:cs typeface="Times New Roman"/>
                        </a:rPr>
                        <a:t>分子类型</a:t>
                      </a:r>
                      <a:endParaRPr lang="zh-CN" sz="2800" kern="100" dirty="0">
                        <a:effectLst/>
                        <a:latin typeface="宋体"/>
                        <a:cs typeface="Courier New"/>
                      </a:endParaRPr>
                    </a:p>
                  </a:txBody>
                  <a:tcPr marL="53899" marR="53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dirty="0">
                          <a:effectLst/>
                          <a:latin typeface="Times New Roman"/>
                          <a:ea typeface="华文细黑"/>
                          <a:cs typeface="Times New Roman"/>
                        </a:rPr>
                        <a:t>化学式</a:t>
                      </a:r>
                      <a:endParaRPr lang="zh-CN" sz="2800" kern="100" dirty="0">
                        <a:effectLst/>
                        <a:latin typeface="宋体"/>
                        <a:cs typeface="Courier New"/>
                      </a:endParaRPr>
                    </a:p>
                  </a:txBody>
                  <a:tcPr marL="53899" marR="53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a:ea typeface="华文细黑"/>
                          <a:cs typeface="Times New Roman"/>
                        </a:rPr>
                        <a:t>电子式</a:t>
                      </a:r>
                      <a:endParaRPr lang="zh-CN" sz="2800" kern="100">
                        <a:effectLst/>
                        <a:latin typeface="宋体"/>
                        <a:cs typeface="Courier New"/>
                      </a:endParaRPr>
                    </a:p>
                  </a:txBody>
                  <a:tcPr marL="53899" marR="53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a:ea typeface="华文细黑"/>
                          <a:cs typeface="Times New Roman"/>
                        </a:rPr>
                        <a:t>结构式</a:t>
                      </a:r>
                      <a:endParaRPr lang="zh-CN" sz="2800" kern="100">
                        <a:effectLst/>
                        <a:latin typeface="宋体"/>
                        <a:cs typeface="Courier New"/>
                      </a:endParaRPr>
                    </a:p>
                  </a:txBody>
                  <a:tcPr marL="53899" marR="53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dirty="0">
                          <a:effectLst/>
                          <a:latin typeface="Times New Roman"/>
                          <a:ea typeface="华文细黑"/>
                          <a:cs typeface="Times New Roman"/>
                        </a:rPr>
                        <a:t>键角</a:t>
                      </a:r>
                      <a:endParaRPr lang="zh-CN" sz="2800" kern="100" dirty="0">
                        <a:effectLst/>
                        <a:latin typeface="宋体"/>
                        <a:cs typeface="Courier New"/>
                      </a:endParaRPr>
                    </a:p>
                  </a:txBody>
                  <a:tcPr marL="53899" marR="53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dirty="0">
                          <a:effectLst/>
                          <a:latin typeface="Times New Roman"/>
                          <a:ea typeface="华文细黑"/>
                          <a:cs typeface="Times New Roman"/>
                        </a:rPr>
                        <a:t>分子</a:t>
                      </a:r>
                      <a:r>
                        <a:rPr lang="zh-CN" sz="2800" kern="100" dirty="0" smtClean="0">
                          <a:effectLst/>
                          <a:latin typeface="Times New Roman"/>
                          <a:ea typeface="华文细黑"/>
                          <a:cs typeface="Times New Roman"/>
                        </a:rPr>
                        <a:t>立体</a:t>
                      </a:r>
                      <a:r>
                        <a:rPr lang="zh-CN" sz="2800" kern="100" dirty="0">
                          <a:effectLst/>
                          <a:latin typeface="Times New Roman"/>
                          <a:ea typeface="华文细黑"/>
                          <a:cs typeface="Times New Roman"/>
                        </a:rPr>
                        <a:t>构型</a:t>
                      </a:r>
                      <a:endParaRPr lang="zh-CN" sz="2800" kern="100" dirty="0">
                        <a:effectLst/>
                        <a:latin typeface="宋体"/>
                        <a:cs typeface="Courier New"/>
                      </a:endParaRPr>
                    </a:p>
                  </a:txBody>
                  <a:tcPr marL="53899" marR="53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52195">
                <a:tc rowSpan="2">
                  <a:txBody>
                    <a:bodyPr/>
                    <a:lstStyle/>
                    <a:p>
                      <a:pPr algn="ctr">
                        <a:lnSpc>
                          <a:spcPct val="150000"/>
                        </a:lnSpc>
                        <a:spcAft>
                          <a:spcPts val="0"/>
                        </a:spcAft>
                      </a:pPr>
                      <a:r>
                        <a:rPr lang="zh-CN" sz="2800" kern="100" dirty="0">
                          <a:effectLst/>
                          <a:latin typeface="Times New Roman"/>
                          <a:ea typeface="华文细黑"/>
                          <a:cs typeface="Times New Roman"/>
                        </a:rPr>
                        <a:t>三</a:t>
                      </a:r>
                      <a:r>
                        <a:rPr lang="zh-CN" sz="2800" kern="100" dirty="0" smtClean="0">
                          <a:effectLst/>
                          <a:latin typeface="Times New Roman"/>
                          <a:ea typeface="华文细黑"/>
                          <a:cs typeface="Times New Roman"/>
                        </a:rPr>
                        <a:t>原子</a:t>
                      </a:r>
                      <a:endParaRPr lang="en-US" altLang="zh-CN" sz="2800" kern="100" dirty="0" smtClean="0">
                        <a:effectLst/>
                        <a:latin typeface="Times New Roman"/>
                        <a:ea typeface="华文细黑"/>
                        <a:cs typeface="Times New Roman"/>
                      </a:endParaRPr>
                    </a:p>
                    <a:p>
                      <a:pPr algn="ctr">
                        <a:lnSpc>
                          <a:spcPct val="150000"/>
                        </a:lnSpc>
                        <a:spcAft>
                          <a:spcPts val="0"/>
                        </a:spcAft>
                      </a:pPr>
                      <a:r>
                        <a:rPr lang="zh-CN" sz="2800" kern="100" dirty="0" smtClean="0">
                          <a:effectLst/>
                          <a:latin typeface="Times New Roman"/>
                          <a:ea typeface="华文细黑"/>
                          <a:cs typeface="Times New Roman"/>
                        </a:rPr>
                        <a:t>分子</a:t>
                      </a:r>
                      <a:endParaRPr lang="zh-CN" sz="2800" kern="100" dirty="0">
                        <a:effectLst/>
                        <a:latin typeface="宋体"/>
                        <a:cs typeface="Courier New"/>
                      </a:endParaRPr>
                    </a:p>
                  </a:txBody>
                  <a:tcPr marL="53899" marR="53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CO</a:t>
                      </a:r>
                      <a:r>
                        <a:rPr lang="en-US" sz="2800" kern="100" baseline="-25000">
                          <a:effectLst/>
                          <a:latin typeface="Times New Roman"/>
                          <a:ea typeface="华文细黑"/>
                          <a:cs typeface="Courier New"/>
                        </a:rPr>
                        <a:t>2</a:t>
                      </a:r>
                      <a:endParaRPr lang="zh-CN" sz="2800" kern="100">
                        <a:effectLst/>
                        <a:latin typeface="宋体"/>
                        <a:cs typeface="Courier New"/>
                      </a:endParaRPr>
                    </a:p>
                  </a:txBody>
                  <a:tcPr marL="53899" marR="53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dirty="0" smtClean="0">
                          <a:effectLst/>
                          <a:latin typeface="Times New Roman"/>
                          <a:ea typeface="华文细黑"/>
                          <a:cs typeface="Courier New"/>
                        </a:rPr>
                        <a:t>__________</a:t>
                      </a:r>
                      <a:endParaRPr lang="en-US" sz="2800" kern="100" dirty="0">
                        <a:effectLst/>
                        <a:latin typeface="Times New Roman"/>
                        <a:ea typeface="华文细黑"/>
                        <a:cs typeface="Courier New"/>
                      </a:endParaRPr>
                    </a:p>
                  </a:txBody>
                  <a:tcPr marL="53899" marR="53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_________</a:t>
                      </a:r>
                      <a:endParaRPr lang="zh-CN" sz="2800" kern="100" dirty="0">
                        <a:effectLst/>
                        <a:latin typeface="宋体"/>
                        <a:cs typeface="Courier New"/>
                      </a:endParaRPr>
                    </a:p>
                  </a:txBody>
                  <a:tcPr marL="53899" marR="53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180°</a:t>
                      </a:r>
                      <a:endParaRPr lang="zh-CN" sz="2800" kern="100">
                        <a:effectLst/>
                        <a:latin typeface="宋体"/>
                        <a:cs typeface="Courier New"/>
                      </a:endParaRPr>
                    </a:p>
                  </a:txBody>
                  <a:tcPr marL="53899" marR="53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_______</a:t>
                      </a:r>
                      <a:endParaRPr lang="zh-CN" sz="2800" kern="100" dirty="0">
                        <a:effectLst/>
                        <a:latin typeface="宋体"/>
                        <a:cs typeface="Courier New"/>
                      </a:endParaRPr>
                    </a:p>
                  </a:txBody>
                  <a:tcPr marL="53899" marR="53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12168">
                <a:tc vMerge="1">
                  <a:txBody>
                    <a:bodyPr/>
                    <a:lstStyle/>
                    <a:p>
                      <a:endParaRPr lang="zh-CN" altLang="en-US"/>
                    </a:p>
                  </a:txBody>
                  <a:tcPr/>
                </a:tc>
                <a:tc>
                  <a:txBody>
                    <a:bodyPr/>
                    <a:lstStyle/>
                    <a:p>
                      <a:pPr algn="ctr">
                        <a:lnSpc>
                          <a:spcPct val="150000"/>
                        </a:lnSpc>
                        <a:spcAft>
                          <a:spcPts val="0"/>
                        </a:spcAft>
                      </a:pPr>
                      <a:r>
                        <a:rPr lang="en-US" sz="2800" kern="100">
                          <a:effectLst/>
                          <a:latin typeface="Times New Roman"/>
                          <a:ea typeface="华文细黑"/>
                          <a:cs typeface="Courier New"/>
                        </a:rPr>
                        <a:t>H</a:t>
                      </a:r>
                      <a:r>
                        <a:rPr lang="en-US" sz="2800" kern="100" baseline="-25000">
                          <a:effectLst/>
                          <a:latin typeface="Times New Roman"/>
                          <a:ea typeface="华文细黑"/>
                          <a:cs typeface="Courier New"/>
                        </a:rPr>
                        <a:t>2</a:t>
                      </a:r>
                      <a:r>
                        <a:rPr lang="en-US" sz="2800" kern="100">
                          <a:effectLst/>
                          <a:latin typeface="Times New Roman"/>
                          <a:ea typeface="华文细黑"/>
                          <a:cs typeface="Courier New"/>
                        </a:rPr>
                        <a:t>O</a:t>
                      </a:r>
                      <a:endParaRPr lang="zh-CN" sz="2800" kern="100">
                        <a:effectLst/>
                        <a:latin typeface="宋体"/>
                        <a:cs typeface="Courier New"/>
                      </a:endParaRPr>
                    </a:p>
                  </a:txBody>
                  <a:tcPr marL="53899" marR="53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dirty="0" smtClean="0">
                          <a:effectLst/>
                          <a:latin typeface="Times New Roman"/>
                          <a:ea typeface="华文细黑"/>
                          <a:cs typeface="Courier New"/>
                        </a:rPr>
                        <a:t>_________</a:t>
                      </a:r>
                      <a:endParaRPr lang="en-US" sz="2800" kern="100" dirty="0">
                        <a:effectLst/>
                        <a:latin typeface="Times New Roman"/>
                        <a:ea typeface="华文细黑"/>
                        <a:cs typeface="Courier New"/>
                      </a:endParaRPr>
                    </a:p>
                  </a:txBody>
                  <a:tcPr marL="53899" marR="53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dirty="0" smtClean="0">
                          <a:effectLst/>
                          <a:latin typeface="Times New Roman"/>
                          <a:ea typeface="华文细黑"/>
                          <a:cs typeface="Courier New"/>
                        </a:rPr>
                        <a:t>_______</a:t>
                      </a:r>
                      <a:endParaRPr lang="en-US" sz="2800" kern="100" dirty="0">
                        <a:effectLst/>
                        <a:latin typeface="Times New Roman"/>
                        <a:ea typeface="华文细黑"/>
                        <a:cs typeface="Courier New"/>
                      </a:endParaRPr>
                    </a:p>
                  </a:txBody>
                  <a:tcPr marL="53899" marR="53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105°</a:t>
                      </a:r>
                      <a:endParaRPr lang="zh-CN" sz="2800" kern="100">
                        <a:effectLst/>
                        <a:latin typeface="宋体"/>
                        <a:cs typeface="Courier New"/>
                      </a:endParaRPr>
                    </a:p>
                  </a:txBody>
                  <a:tcPr marL="53899" marR="53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a:t>
                      </a:r>
                      <a:endParaRPr lang="zh-CN" sz="2800" kern="100" dirty="0">
                        <a:effectLst/>
                        <a:latin typeface="宋体"/>
                        <a:cs typeface="Courier New"/>
                      </a:endParaRPr>
                    </a:p>
                  </a:txBody>
                  <a:tcPr marL="53899" marR="53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030" name="图片 1"/>
          <p:cNvPicPr>
            <a:picLocks noChangeAspect="1" noChangeArrowheads="1"/>
          </p:cNvPicPr>
          <p:nvPr/>
        </p:nvPicPr>
        <p:blipFill>
          <a:blip r:embed="rId3"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a:off x="3754188" y="3144585"/>
            <a:ext cx="1738650" cy="680341"/>
          </a:xfrm>
          <a:prstGeom prst="rect">
            <a:avLst/>
          </a:prstGeom>
          <a:noFill/>
          <a:extLst>
            <a:ext uri="{909E8E84-426E-40DD-AFC4-6F175D3DCCD1}">
              <a14:hiddenFill xmlns:a14="http://schemas.microsoft.com/office/drawing/2010/main" xmlns="">
                <a:solidFill>
                  <a:srgbClr val="FFFFFF"/>
                </a:solidFill>
              </a14:hiddenFill>
            </a:ext>
          </a:extLst>
        </p:spPr>
      </p:pic>
      <p:pic>
        <p:nvPicPr>
          <p:cNvPr id="1029" name="Picture 5"/>
          <p:cNvPicPr>
            <a:picLocks noChangeAspect="1" noChangeArrowheads="1"/>
          </p:cNvPicPr>
          <p:nvPr/>
        </p:nvPicPr>
        <p:blipFill>
          <a:blip r:embed="rId4"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a:off x="3862958" y="4706888"/>
            <a:ext cx="1500606" cy="778094"/>
          </a:xfrm>
          <a:prstGeom prst="rect">
            <a:avLst/>
          </a:prstGeom>
          <a:noFill/>
          <a:extLst>
            <a:ext uri="{909E8E84-426E-40DD-AFC4-6F175D3DCCD1}">
              <a14:hiddenFill xmlns:a14="http://schemas.microsoft.com/office/drawing/2010/main" xmlns="">
                <a:solidFill>
                  <a:srgbClr val="FFFFFF"/>
                </a:solidFill>
              </a14:hiddenFill>
            </a:ext>
          </a:extLst>
        </p:spPr>
      </p:pic>
      <p:pic>
        <p:nvPicPr>
          <p:cNvPr id="1028" name="Picture 4"/>
          <p:cNvPicPr>
            <a:picLocks noChangeAspect="1" noChangeArrowheads="1"/>
          </p:cNvPicPr>
          <p:nvPr/>
        </p:nvPicPr>
        <p:blipFill>
          <a:blip r:embed="rId5"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a:off x="6023198" y="4649924"/>
            <a:ext cx="1185664" cy="815144"/>
          </a:xfrm>
          <a:prstGeom prst="rect">
            <a:avLst/>
          </a:prstGeom>
          <a:noFill/>
          <a:extLst>
            <a:ext uri="{909E8E84-426E-40DD-AFC4-6F175D3DCCD1}">
              <a14:hiddenFill xmlns:a14="http://schemas.microsoft.com/office/drawing/2010/main" xmlns="">
                <a:solidFill>
                  <a:srgbClr val="FFFFFF"/>
                </a:solidFill>
              </a14:hiddenFill>
            </a:ext>
          </a:extLst>
        </p:spPr>
      </p:pic>
      <p:pic>
        <p:nvPicPr>
          <p:cNvPr id="19" name="图片 1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6" name="矩形 5"/>
          <p:cNvSpPr/>
          <p:nvPr/>
        </p:nvSpPr>
        <p:spPr>
          <a:xfrm>
            <a:off x="9604548" y="3357786"/>
            <a:ext cx="1261884" cy="523220"/>
          </a:xfrm>
          <a:prstGeom prst="rect">
            <a:avLst/>
          </a:prstGeom>
        </p:spPr>
        <p:txBody>
          <a:bodyPr wrap="none">
            <a:spAutoFit/>
          </a:bodyPr>
          <a:lstStyle/>
          <a:p>
            <a:r>
              <a:rPr lang="zh-CN" altLang="en-US" sz="2800" kern="100" dirty="0">
                <a:solidFill>
                  <a:srgbClr val="C00000"/>
                </a:solidFill>
                <a:latin typeface="Times New Roman"/>
                <a:ea typeface="华文细黑"/>
                <a:cs typeface="Times New Roman"/>
              </a:rPr>
              <a:t>直线形</a:t>
            </a:r>
            <a:endParaRPr lang="zh-CN" altLang="en-US" dirty="0">
              <a:solidFill>
                <a:srgbClr val="C00000"/>
              </a:solidFill>
            </a:endParaRPr>
          </a:p>
        </p:txBody>
      </p:sp>
      <p:sp>
        <p:nvSpPr>
          <p:cNvPr id="7" name="矩形 6"/>
          <p:cNvSpPr/>
          <p:nvPr/>
        </p:nvSpPr>
        <p:spPr>
          <a:xfrm>
            <a:off x="9814727" y="5017164"/>
            <a:ext cx="803425" cy="523220"/>
          </a:xfrm>
          <a:prstGeom prst="rect">
            <a:avLst/>
          </a:prstGeom>
        </p:spPr>
        <p:txBody>
          <a:bodyPr wrap="none">
            <a:spAutoFit/>
          </a:bodyPr>
          <a:lstStyle/>
          <a:p>
            <a:r>
              <a:rPr lang="en-US" altLang="zh-CN" sz="2800" kern="100" dirty="0">
                <a:solidFill>
                  <a:srgbClr val="C00000"/>
                </a:solidFill>
                <a:latin typeface="Times New Roman"/>
                <a:ea typeface="华文细黑"/>
                <a:cs typeface="Times New Roman"/>
              </a:rPr>
              <a:t>V</a:t>
            </a:r>
            <a:r>
              <a:rPr lang="zh-CN" altLang="zh-CN" sz="2800" kern="100" dirty="0">
                <a:solidFill>
                  <a:srgbClr val="C00000"/>
                </a:solidFill>
                <a:latin typeface="Times New Roman"/>
                <a:ea typeface="华文细黑"/>
                <a:cs typeface="Times New Roman"/>
              </a:rPr>
              <a:t>形</a:t>
            </a:r>
            <a:endParaRPr lang="zh-CN" altLang="en-US" sz="2800" kern="100" dirty="0">
              <a:solidFill>
                <a:srgbClr val="C00000"/>
              </a:solidFill>
              <a:latin typeface="Times New Roman"/>
              <a:ea typeface="华文细黑"/>
              <a:cs typeface="Times New Roman"/>
            </a:endParaRPr>
          </a:p>
        </p:txBody>
      </p:sp>
      <p:sp>
        <p:nvSpPr>
          <p:cNvPr id="9" name="矩形 8"/>
          <p:cNvSpPr/>
          <p:nvPr/>
        </p:nvSpPr>
        <p:spPr>
          <a:xfrm>
            <a:off x="5733076" y="3367311"/>
            <a:ext cx="1730282"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O</a:t>
            </a:r>
            <a:r>
              <a:rPr lang="en-US" altLang="zh-CN" sz="2800" kern="100" spc="-80" dirty="0">
                <a:solidFill>
                  <a:srgbClr val="C00000"/>
                </a:solidFill>
                <a:latin typeface="Times New Roman"/>
                <a:ea typeface="华文细黑"/>
                <a:cs typeface="Courier New"/>
              </a:rPr>
              <a:t>=</a:t>
            </a:r>
            <a:r>
              <a:rPr lang="en-US" altLang="zh-CN" sz="2800" kern="100" dirty="0">
                <a:solidFill>
                  <a:srgbClr val="C00000"/>
                </a:solidFill>
                <a:latin typeface="Times New Roman"/>
                <a:ea typeface="华文细黑"/>
                <a:cs typeface="Courier New"/>
              </a:rPr>
              <a:t>=C</a:t>
            </a:r>
            <a:r>
              <a:rPr lang="en-US" altLang="zh-CN" sz="2800" kern="100" spc="-80" dirty="0">
                <a:solidFill>
                  <a:srgbClr val="C00000"/>
                </a:solidFill>
                <a:latin typeface="Times New Roman"/>
                <a:ea typeface="华文细黑"/>
                <a:cs typeface="Courier New"/>
              </a:rPr>
              <a:t>=</a:t>
            </a:r>
            <a:r>
              <a:rPr lang="en-US" altLang="zh-CN" sz="2800" kern="100" dirty="0">
                <a:solidFill>
                  <a:srgbClr val="C00000"/>
                </a:solidFill>
                <a:latin typeface="Times New Roman"/>
                <a:ea typeface="华文细黑"/>
                <a:cs typeface="Courier New"/>
              </a:rPr>
              <a:t>=O</a:t>
            </a:r>
            <a:endParaRPr lang="zh-CN" altLang="en-US" dirty="0">
              <a:solidFill>
                <a:srgbClr val="C00000"/>
              </a:solidFill>
            </a:endParaRPr>
          </a:p>
        </p:txBody>
      </p:sp>
    </p:spTree>
    <p:extLst>
      <p:ext uri="{BB962C8B-B14F-4D97-AF65-F5344CB8AC3E}">
        <p14:creationId xmlns:p14="http://schemas.microsoft.com/office/powerpoint/2010/main" xmlns="" val="330843898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30"/>
                                        </p:tgtEl>
                                        <p:attrNameLst>
                                          <p:attrName>style.visibility</p:attrName>
                                        </p:attrNameLst>
                                      </p:cBhvr>
                                      <p:to>
                                        <p:strVal val="visible"/>
                                      </p:to>
                                    </p:set>
                                    <p:animEffect transition="in" filter="blinds(horizontal)">
                                      <p:cBhvr>
                                        <p:cTn id="7" dur="500"/>
                                        <p:tgtEl>
                                          <p:spTgt spid="103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029"/>
                                        </p:tgtEl>
                                        <p:attrNameLst>
                                          <p:attrName>style.visibility</p:attrName>
                                        </p:attrNameLst>
                                      </p:cBhvr>
                                      <p:to>
                                        <p:strVal val="visible"/>
                                      </p:to>
                                    </p:set>
                                    <p:animEffect transition="in" filter="blinds(horizontal)">
                                      <p:cBhvr>
                                        <p:cTn id="18" dur="500"/>
                                        <p:tgtEl>
                                          <p:spTgt spid="1029"/>
                                        </p:tgtEl>
                                      </p:cBhvr>
                                    </p:animEffect>
                                  </p:childTnLst>
                                </p:cTn>
                              </p:par>
                              <p:par>
                                <p:cTn id="19" presetID="3" presetClass="entr" presetSubtype="10" fill="hold" nodeType="withEffect">
                                  <p:stCondLst>
                                    <p:cond delay="0"/>
                                  </p:stCondLst>
                                  <p:childTnLst>
                                    <p:set>
                                      <p:cBhvr>
                                        <p:cTn id="20" dur="1" fill="hold">
                                          <p:stCondLst>
                                            <p:cond delay="0"/>
                                          </p:stCondLst>
                                        </p:cTn>
                                        <p:tgtEl>
                                          <p:spTgt spid="1028"/>
                                        </p:tgtEl>
                                        <p:attrNameLst>
                                          <p:attrName>style.visibility</p:attrName>
                                        </p:attrNameLst>
                                      </p:cBhvr>
                                      <p:to>
                                        <p:strVal val="visible"/>
                                      </p:to>
                                    </p:set>
                                    <p:animEffect transition="in" filter="blinds(horizontal)">
                                      <p:cBhvr>
                                        <p:cTn id="21" dur="500"/>
                                        <p:tgtEl>
                                          <p:spTgt spid="1028"/>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linds(horizontal)">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nodeType="clickEffect">
                                  <p:stCondLst>
                                    <p:cond delay="0"/>
                                  </p:stCondLst>
                                  <p:childTnLst>
                                    <p:animEffect transition="out" filter="fade">
                                      <p:cBhvr>
                                        <p:cTn id="28" dur="500"/>
                                        <p:tgtEl>
                                          <p:spTgt spid="1030"/>
                                        </p:tgtEl>
                                      </p:cBhvr>
                                    </p:animEffect>
                                    <p:set>
                                      <p:cBhvr>
                                        <p:cTn id="29" dur="1" fill="hold">
                                          <p:stCondLst>
                                            <p:cond delay="499"/>
                                          </p:stCondLst>
                                        </p:cTn>
                                        <p:tgtEl>
                                          <p:spTgt spid="1030"/>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6"/>
                                        </p:tgtEl>
                                      </p:cBhvr>
                                    </p:animEffect>
                                    <p:set>
                                      <p:cBhvr>
                                        <p:cTn id="35" dur="1" fill="hold">
                                          <p:stCondLst>
                                            <p:cond delay="499"/>
                                          </p:stCondLst>
                                        </p:cTn>
                                        <p:tgtEl>
                                          <p:spTgt spid="6"/>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1029"/>
                                        </p:tgtEl>
                                      </p:cBhvr>
                                    </p:animEffect>
                                    <p:set>
                                      <p:cBhvr>
                                        <p:cTn id="38" dur="1" fill="hold">
                                          <p:stCondLst>
                                            <p:cond delay="499"/>
                                          </p:stCondLst>
                                        </p:cTn>
                                        <p:tgtEl>
                                          <p:spTgt spid="1029"/>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1028"/>
                                        </p:tgtEl>
                                      </p:cBhvr>
                                    </p:animEffect>
                                    <p:set>
                                      <p:cBhvr>
                                        <p:cTn id="41" dur="1" fill="hold">
                                          <p:stCondLst>
                                            <p:cond delay="499"/>
                                          </p:stCondLst>
                                        </p:cTn>
                                        <p:tgtEl>
                                          <p:spTgt spid="1028"/>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7"/>
                                        </p:tgtEl>
                                      </p:cBhvr>
                                    </p:animEffect>
                                    <p:set>
                                      <p:cBhvr>
                                        <p:cTn id="44"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6" grpId="0"/>
      <p:bldP spid="6" grpId="1"/>
      <p:bldP spid="7" grpId="0"/>
      <p:bldP spid="7" grpId="1"/>
      <p:bldP spid="9" grpId="0"/>
      <p:bldP spid="9"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xmlns="" val="3597280306"/>
              </p:ext>
            </p:extLst>
          </p:nvPr>
        </p:nvGraphicFramePr>
        <p:xfrm>
          <a:off x="478582" y="333450"/>
          <a:ext cx="11305256" cy="5644242"/>
        </p:xfrm>
        <a:graphic>
          <a:graphicData uri="http://schemas.openxmlformats.org/drawingml/2006/table">
            <a:tbl>
              <a:tblPr/>
              <a:tblGrid>
                <a:gridCol w="1944216"/>
                <a:gridCol w="1296144"/>
                <a:gridCol w="2172577"/>
                <a:gridCol w="2075895"/>
                <a:gridCol w="1800200"/>
                <a:gridCol w="2016224"/>
              </a:tblGrid>
              <a:tr h="1728192">
                <a:tc rowSpan="2">
                  <a:txBody>
                    <a:bodyPr/>
                    <a:lstStyle/>
                    <a:p>
                      <a:pPr algn="ctr">
                        <a:lnSpc>
                          <a:spcPct val="150000"/>
                        </a:lnSpc>
                        <a:spcAft>
                          <a:spcPts val="0"/>
                        </a:spcAft>
                      </a:pPr>
                      <a:r>
                        <a:rPr lang="zh-CN" sz="2800" kern="100" dirty="0">
                          <a:effectLst/>
                          <a:latin typeface="Times New Roman"/>
                          <a:ea typeface="华文细黑"/>
                          <a:cs typeface="Times New Roman"/>
                        </a:rPr>
                        <a:t>四原子分子</a:t>
                      </a:r>
                      <a:endParaRPr lang="zh-CN" sz="2800" kern="100" dirty="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dirty="0">
                          <a:effectLst/>
                          <a:latin typeface="Times New Roman"/>
                          <a:ea typeface="华文细黑"/>
                          <a:cs typeface="Courier New"/>
                        </a:rPr>
                        <a:t>CH</a:t>
                      </a:r>
                      <a:r>
                        <a:rPr lang="en-US" sz="2800" kern="100" baseline="-25000" dirty="0">
                          <a:effectLst/>
                          <a:latin typeface="Times New Roman"/>
                          <a:ea typeface="华文细黑"/>
                          <a:cs typeface="Courier New"/>
                        </a:rPr>
                        <a:t>2</a:t>
                      </a:r>
                      <a:r>
                        <a:rPr lang="en-US" sz="2800" kern="100" dirty="0">
                          <a:effectLst/>
                          <a:latin typeface="Times New Roman"/>
                          <a:ea typeface="华文细黑"/>
                          <a:cs typeface="Courier New"/>
                        </a:rPr>
                        <a:t>O</a:t>
                      </a:r>
                      <a:endParaRPr lang="zh-CN" sz="2800" kern="100" dirty="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n-US" sz="2800" kern="100" dirty="0">
                        <a:effectLst/>
                        <a:latin typeface="Times New Roman"/>
                        <a:ea typeface="华文细黑"/>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n-US" sz="2800" kern="100" dirty="0">
                        <a:effectLst/>
                        <a:latin typeface="Times New Roman"/>
                        <a:ea typeface="华文细黑"/>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a:ea typeface="华文细黑"/>
                          <a:cs typeface="Times New Roman"/>
                        </a:rPr>
                        <a:t>约</a:t>
                      </a:r>
                      <a:r>
                        <a:rPr lang="en-US" sz="2800" kern="100">
                          <a:effectLst/>
                          <a:latin typeface="Times New Roman"/>
                          <a:ea typeface="华文细黑"/>
                          <a:cs typeface="Courier New"/>
                        </a:rPr>
                        <a:t>120°</a:t>
                      </a:r>
                      <a:endParaRPr lang="zh-CN" sz="2800" kern="10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__________</a:t>
                      </a:r>
                      <a:endParaRPr lang="zh-CN" sz="2800" kern="100" dirty="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55810">
                <a:tc vMerge="1">
                  <a:txBody>
                    <a:bodyPr/>
                    <a:lstStyle/>
                    <a:p>
                      <a:endParaRPr lang="zh-CN" altLang="en-US"/>
                    </a:p>
                  </a:txBody>
                  <a:tcPr/>
                </a:tc>
                <a:tc>
                  <a:txBody>
                    <a:bodyPr/>
                    <a:lstStyle/>
                    <a:p>
                      <a:pPr algn="ctr">
                        <a:lnSpc>
                          <a:spcPct val="150000"/>
                        </a:lnSpc>
                        <a:spcAft>
                          <a:spcPts val="0"/>
                        </a:spcAft>
                      </a:pPr>
                      <a:r>
                        <a:rPr lang="en-US" sz="2800" kern="100" dirty="0">
                          <a:effectLst/>
                          <a:latin typeface="Times New Roman"/>
                          <a:ea typeface="华文细黑"/>
                          <a:cs typeface="Courier New"/>
                        </a:rPr>
                        <a:t>NH</a:t>
                      </a:r>
                      <a:r>
                        <a:rPr lang="en-US" sz="2800" kern="100" baseline="-25000" dirty="0">
                          <a:effectLst/>
                          <a:latin typeface="Times New Roman"/>
                          <a:ea typeface="华文细黑"/>
                          <a:cs typeface="Courier New"/>
                        </a:rPr>
                        <a:t>3</a:t>
                      </a:r>
                      <a:endParaRPr lang="zh-CN" sz="2800" kern="100" dirty="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n-US" sz="2800" kern="100">
                        <a:effectLst/>
                        <a:latin typeface="Times New Roman"/>
                        <a:ea typeface="华文细黑"/>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n-US" sz="2800" kern="100">
                        <a:effectLst/>
                        <a:latin typeface="Times New Roman"/>
                        <a:ea typeface="华文细黑"/>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107°</a:t>
                      </a:r>
                      <a:endParaRPr lang="zh-CN" sz="2800" kern="10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_________</a:t>
                      </a:r>
                      <a:endParaRPr lang="zh-CN" sz="2800" kern="100" dirty="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240">
                <a:tc>
                  <a:txBody>
                    <a:bodyPr/>
                    <a:lstStyle/>
                    <a:p>
                      <a:pPr algn="ctr">
                        <a:lnSpc>
                          <a:spcPct val="150000"/>
                        </a:lnSpc>
                        <a:spcAft>
                          <a:spcPts val="0"/>
                        </a:spcAft>
                      </a:pPr>
                      <a:r>
                        <a:rPr lang="zh-CN" sz="2800" kern="100">
                          <a:effectLst/>
                          <a:latin typeface="Times New Roman"/>
                          <a:ea typeface="华文细黑"/>
                          <a:cs typeface="Times New Roman"/>
                        </a:rPr>
                        <a:t>五原子分子</a:t>
                      </a:r>
                      <a:endParaRPr lang="zh-CN" sz="2800" kern="10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CH</a:t>
                      </a:r>
                      <a:r>
                        <a:rPr lang="en-US" sz="2800" kern="100" baseline="-25000">
                          <a:effectLst/>
                          <a:latin typeface="Times New Roman"/>
                          <a:ea typeface="华文细黑"/>
                          <a:cs typeface="Courier New"/>
                        </a:rPr>
                        <a:t>4</a:t>
                      </a:r>
                      <a:endParaRPr lang="zh-CN" sz="2800" kern="10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n-US" sz="2800" kern="100" dirty="0">
                        <a:effectLst/>
                        <a:latin typeface="Times New Roman"/>
                        <a:ea typeface="华文细黑"/>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n-US" sz="2800" kern="100" dirty="0">
                        <a:effectLst/>
                        <a:latin typeface="Times New Roman"/>
                        <a:ea typeface="华文细黑"/>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109°28</a:t>
                      </a:r>
                      <a:r>
                        <a:rPr lang="en-US" sz="2800" kern="100">
                          <a:effectLst/>
                          <a:latin typeface="宋体"/>
                          <a:ea typeface="华文细黑"/>
                          <a:cs typeface="Times New Roman"/>
                        </a:rPr>
                        <a:t>′</a:t>
                      </a:r>
                      <a:endParaRPr lang="zh-CN" sz="2800" kern="10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__________</a:t>
                      </a:r>
                      <a:endParaRPr lang="zh-CN" sz="2800" kern="100" dirty="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2060" name="Picture 12"/>
          <p:cNvPicPr>
            <a:picLocks noChangeAspect="1" noChangeArrowheads="1"/>
          </p:cNvPicPr>
          <p:nvPr/>
        </p:nvPicPr>
        <p:blipFill>
          <a:blip r:embed="rId3"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a:off x="3838575" y="525828"/>
            <a:ext cx="1940438" cy="1092894"/>
          </a:xfrm>
          <a:prstGeom prst="rect">
            <a:avLst/>
          </a:prstGeom>
          <a:noFill/>
          <a:extLst>
            <a:ext uri="{909E8E84-426E-40DD-AFC4-6F175D3DCCD1}">
              <a14:hiddenFill xmlns:a14="http://schemas.microsoft.com/office/drawing/2010/main" xmlns="">
                <a:solidFill>
                  <a:srgbClr val="FFFFFF"/>
                </a:solidFill>
              </a14:hiddenFill>
            </a:ext>
          </a:extLst>
        </p:spPr>
      </p:pic>
      <p:pic>
        <p:nvPicPr>
          <p:cNvPr id="2059" name="Picture 11"/>
          <p:cNvPicPr>
            <a:picLocks noChangeAspect="1" noChangeArrowheads="1"/>
          </p:cNvPicPr>
          <p:nvPr/>
        </p:nvPicPr>
        <p:blipFill>
          <a:blip r:embed="rId4"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a:off x="6205314" y="391435"/>
            <a:ext cx="1449752" cy="1516666"/>
          </a:xfrm>
          <a:prstGeom prst="rect">
            <a:avLst/>
          </a:prstGeom>
          <a:noFill/>
          <a:extLst>
            <a:ext uri="{909E8E84-426E-40DD-AFC4-6F175D3DCCD1}">
              <a14:hiddenFill xmlns:a14="http://schemas.microsoft.com/office/drawing/2010/main" xmlns="">
                <a:solidFill>
                  <a:srgbClr val="FFFFFF"/>
                </a:solidFill>
              </a14:hiddenFill>
            </a:ext>
          </a:extLst>
        </p:spPr>
      </p:pic>
      <p:pic>
        <p:nvPicPr>
          <p:cNvPr id="2058" name="Picture 10"/>
          <p:cNvPicPr>
            <a:picLocks noChangeAspect="1" noChangeArrowheads="1"/>
          </p:cNvPicPr>
          <p:nvPr/>
        </p:nvPicPr>
        <p:blipFill>
          <a:blip r:embed="rId5"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a:off x="3990533" y="2372447"/>
            <a:ext cx="1617472" cy="1148643"/>
          </a:xfrm>
          <a:prstGeom prst="rect">
            <a:avLst/>
          </a:prstGeom>
          <a:noFill/>
          <a:extLst>
            <a:ext uri="{909E8E84-426E-40DD-AFC4-6F175D3DCCD1}">
              <a14:hiddenFill xmlns:a14="http://schemas.microsoft.com/office/drawing/2010/main" xmlns="">
                <a:solidFill>
                  <a:srgbClr val="FFFFFF"/>
                </a:solidFill>
              </a14:hiddenFill>
            </a:ext>
          </a:extLst>
        </p:spPr>
      </p:pic>
      <p:pic>
        <p:nvPicPr>
          <p:cNvPr id="2057" name="Picture 9"/>
          <p:cNvPicPr>
            <a:picLocks noChangeAspect="1" noChangeArrowheads="1"/>
          </p:cNvPicPr>
          <p:nvPr/>
        </p:nvPicPr>
        <p:blipFill>
          <a:blip r:embed="rId6"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a:off x="6227222" y="2394744"/>
            <a:ext cx="1493708" cy="1104049"/>
          </a:xfrm>
          <a:prstGeom prst="rect">
            <a:avLst/>
          </a:prstGeom>
          <a:noFill/>
          <a:extLst>
            <a:ext uri="{909E8E84-426E-40DD-AFC4-6F175D3DCCD1}">
              <a14:hiddenFill xmlns:a14="http://schemas.microsoft.com/office/drawing/2010/main" xmlns="">
                <a:solidFill>
                  <a:srgbClr val="FFFFFF"/>
                </a:solidFill>
              </a14:hiddenFill>
            </a:ext>
          </a:extLst>
        </p:spPr>
      </p:pic>
      <p:pic>
        <p:nvPicPr>
          <p:cNvPr id="2056" name="Picture 8"/>
          <p:cNvPicPr>
            <a:picLocks noChangeAspect="1" noChangeArrowheads="1"/>
          </p:cNvPicPr>
          <p:nvPr/>
        </p:nvPicPr>
        <p:blipFill>
          <a:blip r:embed="rId7"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a:off x="3999457" y="3977014"/>
            <a:ext cx="1634360" cy="1609967"/>
          </a:xfrm>
          <a:prstGeom prst="rect">
            <a:avLst/>
          </a:prstGeom>
          <a:noFill/>
          <a:extLst>
            <a:ext uri="{909E8E84-426E-40DD-AFC4-6F175D3DCCD1}">
              <a14:hiddenFill xmlns:a14="http://schemas.microsoft.com/office/drawing/2010/main" xmlns="">
                <a:solidFill>
                  <a:srgbClr val="FFFFFF"/>
                </a:solidFill>
              </a14:hiddenFill>
            </a:ext>
          </a:extLst>
        </p:spPr>
      </p:pic>
      <p:pic>
        <p:nvPicPr>
          <p:cNvPr id="2055" name="Picture 7" descr="E:\莫成程\2017\同步\化学\人教 选修3\PPT\做PPT的Word\72A.tif"/>
          <p:cNvPicPr>
            <a:picLocks noChangeAspect="1" noChangeArrowheads="1"/>
          </p:cNvPicPr>
          <p:nvPr/>
        </p:nvPicPr>
        <p:blipFill>
          <a:blip r:embed="rId8" r:link="rId9"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a:off x="6208355" y="4074588"/>
            <a:ext cx="1512393" cy="1414819"/>
          </a:xfrm>
          <a:prstGeom prst="rect">
            <a:avLst/>
          </a:prstGeom>
          <a:noFill/>
          <a:extLst>
            <a:ext uri="{909E8E84-426E-40DD-AFC4-6F175D3DCCD1}">
              <a14:hiddenFill xmlns:a14="http://schemas.microsoft.com/office/drawing/2010/main" xmlns="">
                <a:solidFill>
                  <a:srgbClr val="FFFFFF"/>
                </a:solidFill>
              </a14:hiddenFill>
            </a:ext>
          </a:extLst>
        </p:spPr>
      </p:pic>
      <p:cxnSp>
        <p:nvCxnSpPr>
          <p:cNvPr id="5" name="直接连接符 4"/>
          <p:cNvCxnSpPr/>
          <p:nvPr/>
        </p:nvCxnSpPr>
        <p:spPr>
          <a:xfrm>
            <a:off x="3828873" y="1927151"/>
            <a:ext cx="1959842"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0" name="直接连接符 19"/>
          <p:cNvCxnSpPr/>
          <p:nvPr/>
        </p:nvCxnSpPr>
        <p:spPr>
          <a:xfrm>
            <a:off x="3828873" y="3573810"/>
            <a:ext cx="1959842"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1" name="直接连接符 20"/>
          <p:cNvCxnSpPr/>
          <p:nvPr/>
        </p:nvCxnSpPr>
        <p:spPr>
          <a:xfrm>
            <a:off x="3828873" y="5590034"/>
            <a:ext cx="1959842"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2" name="直接连接符 21"/>
          <p:cNvCxnSpPr/>
          <p:nvPr/>
        </p:nvCxnSpPr>
        <p:spPr>
          <a:xfrm>
            <a:off x="6021313" y="1927151"/>
            <a:ext cx="1827980"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a:off x="6021313" y="3573810"/>
            <a:ext cx="1827980"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4" name="直接连接符 23"/>
          <p:cNvCxnSpPr/>
          <p:nvPr/>
        </p:nvCxnSpPr>
        <p:spPr>
          <a:xfrm>
            <a:off x="6021313" y="5590034"/>
            <a:ext cx="1827980" cy="0"/>
          </a:xfrm>
          <a:prstGeom prst="line">
            <a:avLst/>
          </a:prstGeom>
          <a:ln w="12700"/>
        </p:spPr>
        <p:style>
          <a:lnRef idx="1">
            <a:schemeClr val="dk1"/>
          </a:lnRef>
          <a:fillRef idx="0">
            <a:schemeClr val="dk1"/>
          </a:fillRef>
          <a:effectRef idx="0">
            <a:schemeClr val="dk1"/>
          </a:effectRef>
          <a:fontRef idx="minor">
            <a:schemeClr val="tx1"/>
          </a:fontRef>
        </p:style>
      </p:cxnSp>
      <p:sp>
        <p:nvSpPr>
          <p:cNvPr id="6" name="矩形 5"/>
          <p:cNvSpPr/>
          <p:nvPr/>
        </p:nvSpPr>
        <p:spPr>
          <a:xfrm>
            <a:off x="9764497" y="919039"/>
            <a:ext cx="198002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平面三角形</a:t>
            </a:r>
            <a:endParaRPr lang="zh-CN" altLang="en-US" sz="2800" kern="100" dirty="0">
              <a:solidFill>
                <a:srgbClr val="C00000"/>
              </a:solidFill>
              <a:latin typeface="Times New Roman"/>
              <a:ea typeface="华文细黑"/>
              <a:cs typeface="Times New Roman"/>
            </a:endParaRPr>
          </a:p>
        </p:txBody>
      </p:sp>
      <p:sp>
        <p:nvSpPr>
          <p:cNvPr id="7" name="矩形 6"/>
          <p:cNvSpPr/>
          <p:nvPr/>
        </p:nvSpPr>
        <p:spPr>
          <a:xfrm>
            <a:off x="9953557" y="2675633"/>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三角锥形</a:t>
            </a:r>
            <a:endParaRPr lang="zh-CN" altLang="en-US" sz="2800" kern="100" dirty="0">
              <a:solidFill>
                <a:srgbClr val="C00000"/>
              </a:solidFill>
              <a:latin typeface="Times New Roman"/>
              <a:ea typeface="华文细黑"/>
              <a:cs typeface="Times New Roman"/>
            </a:endParaRPr>
          </a:p>
        </p:txBody>
      </p:sp>
      <p:sp>
        <p:nvSpPr>
          <p:cNvPr id="8" name="矩形 7"/>
          <p:cNvSpPr/>
          <p:nvPr/>
        </p:nvSpPr>
        <p:spPr>
          <a:xfrm>
            <a:off x="9793070" y="4634766"/>
            <a:ext cx="198002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正四面体形</a:t>
            </a:r>
            <a:endParaRPr lang="zh-CN" altLang="en-US" sz="2800" kern="100" dirty="0">
              <a:solidFill>
                <a:srgbClr val="C00000"/>
              </a:solidFill>
              <a:latin typeface="Times New Roman"/>
              <a:ea typeface="华文细黑"/>
              <a:cs typeface="Times New Roman"/>
            </a:endParaRPr>
          </a:p>
        </p:txBody>
      </p:sp>
      <p:pic>
        <p:nvPicPr>
          <p:cNvPr id="10" name="图片 9"/>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19" name="TextBox 18">
            <a:hlinkClick r:id="rId11" action="ppaction://hlinksldjump"/>
          </p:cNvPr>
          <p:cNvSpPr txBox="1"/>
          <p:nvPr/>
        </p:nvSpPr>
        <p:spPr>
          <a:xfrm>
            <a:off x="7885881" y="6256114"/>
            <a:ext cx="1512168" cy="461665"/>
          </a:xfrm>
          <a:prstGeom prst="rect">
            <a:avLst/>
          </a:prstGeom>
          <a:solidFill>
            <a:srgbClr val="B4C7E7"/>
          </a:solidFill>
        </p:spPr>
        <p:txBody>
          <a:bodyPr wrap="square" rtlCol="0">
            <a:spAutoFit/>
          </a:bodyPr>
          <a:lstStyle/>
          <a:p>
            <a:pPr lvl="0" algn="ctr"/>
            <a:r>
              <a:rPr lang="zh-CN" altLang="en-US" dirty="0" smtClean="0">
                <a:solidFill>
                  <a:prstClr val="white"/>
                </a:solidFill>
                <a:latin typeface="微软雅黑"/>
                <a:ea typeface="微软雅黑"/>
                <a:cs typeface="Times New Roman" panose="02020603050405020304" pitchFamily="18" charset="0"/>
              </a:rPr>
              <a:t>相关视频</a:t>
            </a:r>
            <a:endParaRPr lang="zh-CN" altLang="en-US" dirty="0">
              <a:solidFill>
                <a:prstClr val="white"/>
              </a:solidFill>
              <a:latin typeface="微软雅黑"/>
              <a:ea typeface="微软雅黑"/>
              <a:cs typeface="Times New Roman" panose="02020603050405020304" pitchFamily="18" charset="0"/>
            </a:endParaRPr>
          </a:p>
        </p:txBody>
      </p:sp>
    </p:spTree>
    <p:extLst>
      <p:ext uri="{BB962C8B-B14F-4D97-AF65-F5344CB8AC3E}">
        <p14:creationId xmlns:p14="http://schemas.microsoft.com/office/powerpoint/2010/main" xmlns="" val="241587229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60"/>
                                        </p:tgtEl>
                                        <p:attrNameLst>
                                          <p:attrName>style.visibility</p:attrName>
                                        </p:attrNameLst>
                                      </p:cBhvr>
                                      <p:to>
                                        <p:strVal val="visible"/>
                                      </p:to>
                                    </p:set>
                                    <p:animEffect transition="in" filter="blinds(horizontal)">
                                      <p:cBhvr>
                                        <p:cTn id="7" dur="500"/>
                                        <p:tgtEl>
                                          <p:spTgt spid="2060"/>
                                        </p:tgtEl>
                                      </p:cBhvr>
                                    </p:animEffect>
                                  </p:childTnLst>
                                </p:cTn>
                              </p:par>
                              <p:par>
                                <p:cTn id="8" presetID="3" presetClass="entr" presetSubtype="10" fill="hold" nodeType="withEffect">
                                  <p:stCondLst>
                                    <p:cond delay="0"/>
                                  </p:stCondLst>
                                  <p:childTnLst>
                                    <p:set>
                                      <p:cBhvr>
                                        <p:cTn id="9" dur="1" fill="hold">
                                          <p:stCondLst>
                                            <p:cond delay="0"/>
                                          </p:stCondLst>
                                        </p:cTn>
                                        <p:tgtEl>
                                          <p:spTgt spid="2059"/>
                                        </p:tgtEl>
                                        <p:attrNameLst>
                                          <p:attrName>style.visibility</p:attrName>
                                        </p:attrNameLst>
                                      </p:cBhvr>
                                      <p:to>
                                        <p:strVal val="visible"/>
                                      </p:to>
                                    </p:set>
                                    <p:animEffect transition="in" filter="blinds(horizontal)">
                                      <p:cBhvr>
                                        <p:cTn id="10" dur="500"/>
                                        <p:tgtEl>
                                          <p:spTgt spid="2059"/>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2058"/>
                                        </p:tgtEl>
                                        <p:attrNameLst>
                                          <p:attrName>style.visibility</p:attrName>
                                        </p:attrNameLst>
                                      </p:cBhvr>
                                      <p:to>
                                        <p:strVal val="visible"/>
                                      </p:to>
                                    </p:set>
                                    <p:animEffect transition="in" filter="blinds(horizontal)">
                                      <p:cBhvr>
                                        <p:cTn id="18" dur="500"/>
                                        <p:tgtEl>
                                          <p:spTgt spid="2058"/>
                                        </p:tgtEl>
                                      </p:cBhvr>
                                    </p:animEffect>
                                  </p:childTnLst>
                                </p:cTn>
                              </p:par>
                              <p:par>
                                <p:cTn id="19" presetID="3" presetClass="entr" presetSubtype="10" fill="hold" nodeType="withEffect">
                                  <p:stCondLst>
                                    <p:cond delay="0"/>
                                  </p:stCondLst>
                                  <p:childTnLst>
                                    <p:set>
                                      <p:cBhvr>
                                        <p:cTn id="20" dur="1" fill="hold">
                                          <p:stCondLst>
                                            <p:cond delay="0"/>
                                          </p:stCondLst>
                                        </p:cTn>
                                        <p:tgtEl>
                                          <p:spTgt spid="2057"/>
                                        </p:tgtEl>
                                        <p:attrNameLst>
                                          <p:attrName>style.visibility</p:attrName>
                                        </p:attrNameLst>
                                      </p:cBhvr>
                                      <p:to>
                                        <p:strVal val="visible"/>
                                      </p:to>
                                    </p:set>
                                    <p:animEffect transition="in" filter="blinds(horizontal)">
                                      <p:cBhvr>
                                        <p:cTn id="21" dur="500"/>
                                        <p:tgtEl>
                                          <p:spTgt spid="2057"/>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linds(horizontal)">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2056"/>
                                        </p:tgtEl>
                                        <p:attrNameLst>
                                          <p:attrName>style.visibility</p:attrName>
                                        </p:attrNameLst>
                                      </p:cBhvr>
                                      <p:to>
                                        <p:strVal val="visible"/>
                                      </p:to>
                                    </p:set>
                                    <p:animEffect transition="in" filter="blinds(horizontal)">
                                      <p:cBhvr>
                                        <p:cTn id="29" dur="500"/>
                                        <p:tgtEl>
                                          <p:spTgt spid="2056"/>
                                        </p:tgtEl>
                                      </p:cBhvr>
                                    </p:animEffect>
                                  </p:childTnLst>
                                </p:cTn>
                              </p:par>
                              <p:par>
                                <p:cTn id="30" presetID="3" presetClass="entr" presetSubtype="10" fill="hold" nodeType="withEffect">
                                  <p:stCondLst>
                                    <p:cond delay="0"/>
                                  </p:stCondLst>
                                  <p:childTnLst>
                                    <p:set>
                                      <p:cBhvr>
                                        <p:cTn id="31" dur="1" fill="hold">
                                          <p:stCondLst>
                                            <p:cond delay="0"/>
                                          </p:stCondLst>
                                        </p:cTn>
                                        <p:tgtEl>
                                          <p:spTgt spid="2055"/>
                                        </p:tgtEl>
                                        <p:attrNameLst>
                                          <p:attrName>style.visibility</p:attrName>
                                        </p:attrNameLst>
                                      </p:cBhvr>
                                      <p:to>
                                        <p:strVal val="visible"/>
                                      </p:to>
                                    </p:set>
                                    <p:animEffect transition="in" filter="blinds(horizontal)">
                                      <p:cBhvr>
                                        <p:cTn id="32" dur="500"/>
                                        <p:tgtEl>
                                          <p:spTgt spid="2055"/>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blinds(horizontal)">
                                      <p:cBhvr>
                                        <p:cTn id="35" dur="500"/>
                                        <p:tgtEl>
                                          <p:spTgt spid="8"/>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nodeType="clickEffect">
                                  <p:stCondLst>
                                    <p:cond delay="0"/>
                                  </p:stCondLst>
                                  <p:childTnLst>
                                    <p:animEffect transition="out" filter="fade">
                                      <p:cBhvr>
                                        <p:cTn id="39" dur="500"/>
                                        <p:tgtEl>
                                          <p:spTgt spid="2060"/>
                                        </p:tgtEl>
                                      </p:cBhvr>
                                    </p:animEffect>
                                    <p:set>
                                      <p:cBhvr>
                                        <p:cTn id="40" dur="1" fill="hold">
                                          <p:stCondLst>
                                            <p:cond delay="499"/>
                                          </p:stCondLst>
                                        </p:cTn>
                                        <p:tgtEl>
                                          <p:spTgt spid="2060"/>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2059"/>
                                        </p:tgtEl>
                                      </p:cBhvr>
                                    </p:animEffect>
                                    <p:set>
                                      <p:cBhvr>
                                        <p:cTn id="43" dur="1" fill="hold">
                                          <p:stCondLst>
                                            <p:cond delay="499"/>
                                          </p:stCondLst>
                                        </p:cTn>
                                        <p:tgtEl>
                                          <p:spTgt spid="2059"/>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6"/>
                                        </p:tgtEl>
                                      </p:cBhvr>
                                    </p:animEffect>
                                    <p:set>
                                      <p:cBhvr>
                                        <p:cTn id="46" dur="1" fill="hold">
                                          <p:stCondLst>
                                            <p:cond delay="499"/>
                                          </p:stCondLst>
                                        </p:cTn>
                                        <p:tgtEl>
                                          <p:spTgt spid="6"/>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500"/>
                                        <p:tgtEl>
                                          <p:spTgt spid="2058"/>
                                        </p:tgtEl>
                                      </p:cBhvr>
                                    </p:animEffect>
                                    <p:set>
                                      <p:cBhvr>
                                        <p:cTn id="49" dur="1" fill="hold">
                                          <p:stCondLst>
                                            <p:cond delay="499"/>
                                          </p:stCondLst>
                                        </p:cTn>
                                        <p:tgtEl>
                                          <p:spTgt spid="2058"/>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500"/>
                                        <p:tgtEl>
                                          <p:spTgt spid="2057"/>
                                        </p:tgtEl>
                                      </p:cBhvr>
                                    </p:animEffect>
                                    <p:set>
                                      <p:cBhvr>
                                        <p:cTn id="52" dur="1" fill="hold">
                                          <p:stCondLst>
                                            <p:cond delay="499"/>
                                          </p:stCondLst>
                                        </p:cTn>
                                        <p:tgtEl>
                                          <p:spTgt spid="2057"/>
                                        </p:tgtEl>
                                        <p:attrNameLst>
                                          <p:attrName>style.visibility</p:attrName>
                                        </p:attrNameLst>
                                      </p:cBhvr>
                                      <p:to>
                                        <p:strVal val="hidden"/>
                                      </p:to>
                                    </p:set>
                                  </p:childTnLst>
                                </p:cTn>
                              </p:par>
                              <p:par>
                                <p:cTn id="53" presetID="10" presetClass="exit" presetSubtype="0" fill="hold" grpId="1" nodeType="withEffect">
                                  <p:stCondLst>
                                    <p:cond delay="0"/>
                                  </p:stCondLst>
                                  <p:childTnLst>
                                    <p:animEffect transition="out" filter="fade">
                                      <p:cBhvr>
                                        <p:cTn id="54" dur="500"/>
                                        <p:tgtEl>
                                          <p:spTgt spid="7"/>
                                        </p:tgtEl>
                                      </p:cBhvr>
                                    </p:animEffect>
                                    <p:set>
                                      <p:cBhvr>
                                        <p:cTn id="55" dur="1" fill="hold">
                                          <p:stCondLst>
                                            <p:cond delay="499"/>
                                          </p:stCondLst>
                                        </p:cTn>
                                        <p:tgtEl>
                                          <p:spTgt spid="7"/>
                                        </p:tgtEl>
                                        <p:attrNameLst>
                                          <p:attrName>style.visibility</p:attrName>
                                        </p:attrNameLst>
                                      </p:cBhvr>
                                      <p:to>
                                        <p:strVal val="hidden"/>
                                      </p:to>
                                    </p:set>
                                  </p:childTnLst>
                                </p:cTn>
                              </p:par>
                              <p:par>
                                <p:cTn id="56" presetID="10" presetClass="exit" presetSubtype="0" fill="hold" nodeType="withEffect">
                                  <p:stCondLst>
                                    <p:cond delay="0"/>
                                  </p:stCondLst>
                                  <p:childTnLst>
                                    <p:animEffect transition="out" filter="fade">
                                      <p:cBhvr>
                                        <p:cTn id="57" dur="500"/>
                                        <p:tgtEl>
                                          <p:spTgt spid="2056"/>
                                        </p:tgtEl>
                                      </p:cBhvr>
                                    </p:animEffect>
                                    <p:set>
                                      <p:cBhvr>
                                        <p:cTn id="58" dur="1" fill="hold">
                                          <p:stCondLst>
                                            <p:cond delay="499"/>
                                          </p:stCondLst>
                                        </p:cTn>
                                        <p:tgtEl>
                                          <p:spTgt spid="2056"/>
                                        </p:tgtEl>
                                        <p:attrNameLst>
                                          <p:attrName>style.visibility</p:attrName>
                                        </p:attrNameLst>
                                      </p:cBhvr>
                                      <p:to>
                                        <p:strVal val="hidden"/>
                                      </p:to>
                                    </p:set>
                                  </p:childTnLst>
                                </p:cTn>
                              </p:par>
                              <p:par>
                                <p:cTn id="59" presetID="10" presetClass="exit" presetSubtype="0" fill="hold" nodeType="withEffect">
                                  <p:stCondLst>
                                    <p:cond delay="0"/>
                                  </p:stCondLst>
                                  <p:childTnLst>
                                    <p:animEffect transition="out" filter="fade">
                                      <p:cBhvr>
                                        <p:cTn id="60" dur="500"/>
                                        <p:tgtEl>
                                          <p:spTgt spid="2055"/>
                                        </p:tgtEl>
                                      </p:cBhvr>
                                    </p:animEffect>
                                    <p:set>
                                      <p:cBhvr>
                                        <p:cTn id="61" dur="1" fill="hold">
                                          <p:stCondLst>
                                            <p:cond delay="499"/>
                                          </p:stCondLst>
                                        </p:cTn>
                                        <p:tgtEl>
                                          <p:spTgt spid="2055"/>
                                        </p:tgtEl>
                                        <p:attrNameLst>
                                          <p:attrName>style.visibility</p:attrName>
                                        </p:attrNameLst>
                                      </p:cBhvr>
                                      <p:to>
                                        <p:strVal val="hidden"/>
                                      </p:to>
                                    </p:set>
                                  </p:childTnLst>
                                </p:cTn>
                              </p:par>
                              <p:par>
                                <p:cTn id="62" presetID="10" presetClass="exit" presetSubtype="0" fill="hold" grpId="1" nodeType="withEffect">
                                  <p:stCondLst>
                                    <p:cond delay="0"/>
                                  </p:stCondLst>
                                  <p:childTnLst>
                                    <p:animEffect transition="out" filter="fade">
                                      <p:cBhvr>
                                        <p:cTn id="63" dur="500"/>
                                        <p:tgtEl>
                                          <p:spTgt spid="8"/>
                                        </p:tgtEl>
                                      </p:cBhvr>
                                    </p:animEffect>
                                    <p:set>
                                      <p:cBhvr>
                                        <p:cTn id="64"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6" grpId="0"/>
      <p:bldP spid="6" grpId="1"/>
      <p:bldP spid="7" grpId="0"/>
      <p:bldP spid="7" grpId="1"/>
      <p:bldP spid="8" grpId="0"/>
      <p:bldP spid="8" grpId="1"/>
    </p:bld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氨分子的空间结构.swf"/>
          <p:cNvPicPr>
            <a:picLocks noRot="1" noChangeAspect="1"/>
          </p:cNvPicPr>
          <p:nvPr>
            <a:videoFile r:link="rId1"/>
          </p:nvPr>
        </p:nvPicPr>
        <p:blipFill>
          <a:blip r:embed="rId4" cstate="print"/>
          <a:stretch>
            <a:fillRect/>
          </a:stretch>
        </p:blipFill>
        <p:spPr>
          <a:xfrm>
            <a:off x="1770233" y="185864"/>
            <a:ext cx="8648360" cy="6486273"/>
          </a:xfrm>
          <a:prstGeom prst="rect">
            <a:avLst/>
          </a:prstGeom>
        </p:spPr>
      </p:pic>
      <p:sp>
        <p:nvSpPr>
          <p:cNvPr id="25" name="TextBox 24">
            <a:hlinkClick r:id="rId5" action="ppaction://hlinksldjump"/>
          </p:cNvPr>
          <p:cNvSpPr txBox="1"/>
          <p:nvPr/>
        </p:nvSpPr>
        <p:spPr>
          <a:xfrm>
            <a:off x="10678245" y="6397923"/>
            <a:ext cx="1512168" cy="461665"/>
          </a:xfrm>
          <a:prstGeom prst="rect">
            <a:avLst/>
          </a:prstGeom>
          <a:solidFill>
            <a:srgbClr val="B4C7E7"/>
          </a:solidFill>
        </p:spPr>
        <p:txBody>
          <a:bodyPr wrap="square" rtlCol="0">
            <a:spAutoFit/>
          </a:bodyPr>
          <a:lstStyle/>
          <a:p>
            <a:pPr lvl="0" algn="ctr"/>
            <a:r>
              <a:rPr lang="zh-CN" altLang="en-US" dirty="0" smtClean="0">
                <a:solidFill>
                  <a:prstClr val="white"/>
                </a:solidFill>
                <a:latin typeface="微软雅黑"/>
                <a:ea typeface="微软雅黑"/>
                <a:cs typeface="Times New Roman" panose="02020603050405020304" pitchFamily="18" charset="0"/>
              </a:rPr>
              <a:t>相关视频</a:t>
            </a:r>
            <a:endParaRPr lang="zh-CN" altLang="en-US" dirty="0">
              <a:solidFill>
                <a:prstClr val="white"/>
              </a:solidFill>
              <a:latin typeface="微软雅黑"/>
              <a:ea typeface="微软雅黑"/>
              <a:cs typeface="Times New Roman" panose="02020603050405020304" pitchFamily="18" charset="0"/>
            </a:endParaRPr>
          </a:p>
        </p:txBody>
      </p:sp>
    </p:spTree>
    <p:extLst>
      <p:ext uri="{BB962C8B-B14F-4D97-AF65-F5344CB8AC3E}">
        <p14:creationId xmlns:p14="http://schemas.microsoft.com/office/powerpoint/2010/main" xmlns="" val="301140067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甲烷的分子结构.swf"/>
          <p:cNvPicPr>
            <a:picLocks noRot="1" noChangeAspect="1"/>
          </p:cNvPicPr>
          <p:nvPr>
            <a:videoFile r:link="rId1"/>
          </p:nvPr>
        </p:nvPicPr>
        <p:blipFill>
          <a:blip r:embed="rId4" cstate="print"/>
          <a:stretch>
            <a:fillRect/>
          </a:stretch>
        </p:blipFill>
        <p:spPr>
          <a:xfrm>
            <a:off x="1718681" y="147201"/>
            <a:ext cx="8751464" cy="6563599"/>
          </a:xfrm>
          <a:prstGeom prst="rect">
            <a:avLst/>
          </a:prstGeom>
        </p:spPr>
      </p:pic>
    </p:spTree>
    <p:extLst>
      <p:ext uri="{BB962C8B-B14F-4D97-AF65-F5344CB8AC3E}">
        <p14:creationId xmlns:p14="http://schemas.microsoft.com/office/powerpoint/2010/main" xmlns="" val="205838912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6574" y="148880"/>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归纳总结分子的立体构型与键角的关系：</a:t>
            </a:r>
            <a:endParaRPr lang="zh-CN" altLang="zh-CN" sz="1050" kern="100" dirty="0">
              <a:effectLst/>
              <a:latin typeface="宋体"/>
              <a:cs typeface="Courier New"/>
            </a:endParaRPr>
          </a:p>
        </p:txBody>
      </p:sp>
      <p:graphicFrame>
        <p:nvGraphicFramePr>
          <p:cNvPr id="5" name="表格 4"/>
          <p:cNvGraphicFramePr>
            <a:graphicFrameLocks noGrp="1"/>
          </p:cNvGraphicFramePr>
          <p:nvPr>
            <p:extLst>
              <p:ext uri="{D42A27DB-BD31-4B8C-83A1-F6EECF244321}">
                <p14:modId xmlns:p14="http://schemas.microsoft.com/office/powerpoint/2010/main" xmlns="" val="1478657811"/>
              </p:ext>
            </p:extLst>
          </p:nvPr>
        </p:nvGraphicFramePr>
        <p:xfrm>
          <a:off x="910629" y="1015430"/>
          <a:ext cx="9834358" cy="4968547"/>
        </p:xfrm>
        <a:graphic>
          <a:graphicData uri="http://schemas.openxmlformats.org/drawingml/2006/table">
            <a:tbl>
              <a:tblPr/>
              <a:tblGrid>
                <a:gridCol w="1728192"/>
                <a:gridCol w="2088232"/>
                <a:gridCol w="2736305"/>
                <a:gridCol w="3281629"/>
              </a:tblGrid>
              <a:tr h="739089">
                <a:tc>
                  <a:txBody>
                    <a:bodyPr/>
                    <a:lstStyle/>
                    <a:p>
                      <a:pPr algn="ctr">
                        <a:lnSpc>
                          <a:spcPct val="150000"/>
                        </a:lnSpc>
                        <a:spcAft>
                          <a:spcPts val="0"/>
                        </a:spcAft>
                      </a:pPr>
                      <a:r>
                        <a:rPr lang="zh-CN" sz="2800" kern="100" dirty="0">
                          <a:effectLst/>
                          <a:latin typeface="Times New Roman"/>
                          <a:ea typeface="华文细黑"/>
                          <a:cs typeface="Times New Roman"/>
                        </a:rPr>
                        <a:t>分子类型</a:t>
                      </a:r>
                      <a:endParaRPr lang="zh-CN" sz="2800" kern="100" dirty="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dirty="0">
                          <a:effectLst/>
                          <a:latin typeface="Times New Roman"/>
                          <a:ea typeface="华文细黑"/>
                          <a:cs typeface="Times New Roman"/>
                        </a:rPr>
                        <a:t>键角</a:t>
                      </a:r>
                      <a:endParaRPr lang="zh-CN" sz="2800" kern="100" dirty="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dirty="0">
                          <a:effectLst/>
                          <a:latin typeface="Times New Roman"/>
                          <a:ea typeface="华文细黑"/>
                          <a:cs typeface="Times New Roman"/>
                        </a:rPr>
                        <a:t>立体构型</a:t>
                      </a:r>
                      <a:endParaRPr lang="zh-CN" sz="2800" kern="100" dirty="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a:ea typeface="华文细黑"/>
                          <a:cs typeface="Times New Roman"/>
                        </a:rPr>
                        <a:t>实例</a:t>
                      </a:r>
                      <a:endParaRPr lang="zh-CN" sz="2800" kern="10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89941">
                <a:tc rowSpan="2">
                  <a:txBody>
                    <a:bodyPr/>
                    <a:lstStyle/>
                    <a:p>
                      <a:pPr algn="ctr">
                        <a:lnSpc>
                          <a:spcPct val="150000"/>
                        </a:lnSpc>
                        <a:spcAft>
                          <a:spcPts val="0"/>
                        </a:spcAft>
                      </a:pPr>
                      <a:r>
                        <a:rPr lang="en-US" sz="2800" kern="100">
                          <a:effectLst/>
                          <a:latin typeface="Times New Roman"/>
                          <a:ea typeface="华文细黑"/>
                          <a:cs typeface="Courier New"/>
                        </a:rPr>
                        <a:t>AB</a:t>
                      </a:r>
                      <a:r>
                        <a:rPr lang="en-US" sz="2800" kern="100" baseline="-25000">
                          <a:effectLst/>
                          <a:latin typeface="Times New Roman"/>
                          <a:ea typeface="华文细黑"/>
                          <a:cs typeface="Courier New"/>
                        </a:rPr>
                        <a:t>2</a:t>
                      </a:r>
                      <a:endParaRPr lang="zh-CN" sz="2800" kern="10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180°</a:t>
                      </a:r>
                      <a:endParaRPr lang="zh-CN" sz="2800" kern="10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______</a:t>
                      </a:r>
                      <a:endParaRPr lang="zh-CN" sz="2800" kern="100" dirty="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dirty="0">
                          <a:effectLst/>
                          <a:latin typeface="Times New Roman"/>
                          <a:ea typeface="华文细黑"/>
                          <a:cs typeface="Courier New"/>
                        </a:rPr>
                        <a:t>CO</a:t>
                      </a:r>
                      <a:r>
                        <a:rPr lang="en-US" sz="2800" kern="100" baseline="-25000" dirty="0">
                          <a:effectLst/>
                          <a:latin typeface="Times New Roman"/>
                          <a:ea typeface="华文细黑"/>
                          <a:cs typeface="Courier New"/>
                        </a:rPr>
                        <a:t>2</a:t>
                      </a:r>
                      <a:r>
                        <a:rPr lang="zh-CN" sz="2800" kern="100" dirty="0">
                          <a:effectLst/>
                          <a:latin typeface="Times New Roman"/>
                          <a:ea typeface="华文细黑"/>
                          <a:cs typeface="Times New Roman"/>
                        </a:rPr>
                        <a:t>、</a:t>
                      </a:r>
                      <a:r>
                        <a:rPr lang="en-US" sz="2800" kern="100" dirty="0">
                          <a:effectLst/>
                          <a:latin typeface="Times New Roman"/>
                          <a:ea typeface="华文细黑"/>
                          <a:cs typeface="Courier New"/>
                        </a:rPr>
                        <a:t>BeCl</a:t>
                      </a:r>
                      <a:r>
                        <a:rPr lang="en-US" sz="2800" kern="100" baseline="-25000" dirty="0">
                          <a:effectLst/>
                          <a:latin typeface="Times New Roman"/>
                          <a:ea typeface="华文细黑"/>
                          <a:cs typeface="Courier New"/>
                        </a:rPr>
                        <a:t>2</a:t>
                      </a:r>
                      <a:r>
                        <a:rPr lang="zh-CN" sz="2800" kern="100" dirty="0">
                          <a:effectLst/>
                          <a:latin typeface="Times New Roman"/>
                          <a:ea typeface="华文细黑"/>
                          <a:cs typeface="Times New Roman"/>
                        </a:rPr>
                        <a:t>、</a:t>
                      </a:r>
                      <a:r>
                        <a:rPr lang="en-US" sz="2800" kern="100" dirty="0">
                          <a:effectLst/>
                          <a:latin typeface="Times New Roman"/>
                          <a:ea typeface="华文细黑"/>
                          <a:cs typeface="Courier New"/>
                        </a:rPr>
                        <a:t>CS</a:t>
                      </a:r>
                      <a:r>
                        <a:rPr lang="en-US" sz="2800" kern="100" baseline="-25000" dirty="0">
                          <a:effectLst/>
                          <a:latin typeface="Times New Roman"/>
                          <a:ea typeface="华文细黑"/>
                          <a:cs typeface="Courier New"/>
                        </a:rPr>
                        <a:t>2</a:t>
                      </a:r>
                      <a:endParaRPr lang="zh-CN" sz="2800" kern="100" dirty="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39089">
                <a:tc vMerge="1">
                  <a:txBody>
                    <a:bodyPr/>
                    <a:lstStyle/>
                    <a:p>
                      <a:endParaRPr lang="zh-CN" altLang="en-US"/>
                    </a:p>
                  </a:txBody>
                  <a:tcPr/>
                </a:tc>
                <a:tc>
                  <a:txBody>
                    <a:bodyPr/>
                    <a:lstStyle/>
                    <a:p>
                      <a:pPr algn="ctr">
                        <a:lnSpc>
                          <a:spcPct val="150000"/>
                        </a:lnSpc>
                        <a:spcAft>
                          <a:spcPts val="0"/>
                        </a:spcAft>
                      </a:pPr>
                      <a:r>
                        <a:rPr lang="en-US" sz="2800" kern="100">
                          <a:effectLst/>
                          <a:latin typeface="Times New Roman"/>
                          <a:ea typeface="华文细黑"/>
                          <a:cs typeface="Courier New"/>
                        </a:rPr>
                        <a:t>&lt;180°</a:t>
                      </a:r>
                      <a:endParaRPr lang="zh-CN" sz="2800" kern="10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a:t>
                      </a:r>
                      <a:endParaRPr lang="zh-CN" sz="2800" kern="100" dirty="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H</a:t>
                      </a:r>
                      <a:r>
                        <a:rPr lang="en-US" sz="2800" kern="100" baseline="-25000">
                          <a:effectLst/>
                          <a:latin typeface="Times New Roman"/>
                          <a:ea typeface="华文细黑"/>
                          <a:cs typeface="Courier New"/>
                        </a:rPr>
                        <a:t>2</a:t>
                      </a:r>
                      <a:r>
                        <a:rPr lang="en-US" sz="2800" kern="100">
                          <a:effectLst/>
                          <a:latin typeface="Times New Roman"/>
                          <a:ea typeface="华文细黑"/>
                          <a:cs typeface="Courier New"/>
                        </a:rPr>
                        <a:t>O</a:t>
                      </a:r>
                      <a:r>
                        <a:rPr lang="zh-CN" sz="2800" kern="100">
                          <a:effectLst/>
                          <a:latin typeface="Times New Roman"/>
                          <a:ea typeface="华文细黑"/>
                          <a:cs typeface="Times New Roman"/>
                        </a:rPr>
                        <a:t>、</a:t>
                      </a:r>
                      <a:r>
                        <a:rPr lang="en-US" sz="2800" kern="100">
                          <a:effectLst/>
                          <a:latin typeface="Times New Roman"/>
                          <a:ea typeface="华文细黑"/>
                          <a:cs typeface="Courier New"/>
                        </a:rPr>
                        <a:t>H</a:t>
                      </a:r>
                      <a:r>
                        <a:rPr lang="en-US" sz="2800" kern="100" baseline="-25000">
                          <a:effectLst/>
                          <a:latin typeface="Times New Roman"/>
                          <a:ea typeface="华文细黑"/>
                          <a:cs typeface="Courier New"/>
                        </a:rPr>
                        <a:t>2</a:t>
                      </a:r>
                      <a:r>
                        <a:rPr lang="en-US" sz="2800" kern="100">
                          <a:effectLst/>
                          <a:latin typeface="Times New Roman"/>
                          <a:ea typeface="华文细黑"/>
                          <a:cs typeface="Courier New"/>
                        </a:rPr>
                        <a:t>S</a:t>
                      </a:r>
                      <a:endParaRPr lang="zh-CN" sz="2800" kern="10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39089">
                <a:tc rowSpan="2">
                  <a:txBody>
                    <a:bodyPr/>
                    <a:lstStyle/>
                    <a:p>
                      <a:pPr algn="ctr">
                        <a:lnSpc>
                          <a:spcPct val="150000"/>
                        </a:lnSpc>
                        <a:spcAft>
                          <a:spcPts val="0"/>
                        </a:spcAft>
                      </a:pPr>
                      <a:r>
                        <a:rPr lang="en-US" sz="2800" kern="100">
                          <a:effectLst/>
                          <a:latin typeface="Times New Roman"/>
                          <a:ea typeface="华文细黑"/>
                          <a:cs typeface="Courier New"/>
                        </a:rPr>
                        <a:t>AB</a:t>
                      </a:r>
                      <a:r>
                        <a:rPr lang="en-US" sz="2800" kern="100" baseline="-25000">
                          <a:effectLst/>
                          <a:latin typeface="Times New Roman"/>
                          <a:ea typeface="华文细黑"/>
                          <a:cs typeface="Courier New"/>
                        </a:rPr>
                        <a:t>3</a:t>
                      </a:r>
                      <a:endParaRPr lang="zh-CN" sz="2800" kern="10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120°</a:t>
                      </a:r>
                      <a:endParaRPr lang="zh-CN" sz="2800" kern="10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__________</a:t>
                      </a:r>
                      <a:endParaRPr lang="zh-CN" sz="2800" kern="100" dirty="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BF</a:t>
                      </a:r>
                      <a:r>
                        <a:rPr lang="en-US" sz="2800" kern="100" baseline="-25000">
                          <a:effectLst/>
                          <a:latin typeface="Times New Roman"/>
                          <a:ea typeface="华文细黑"/>
                          <a:cs typeface="Courier New"/>
                        </a:rPr>
                        <a:t>3</a:t>
                      </a:r>
                      <a:r>
                        <a:rPr lang="zh-CN" sz="2800" kern="100">
                          <a:effectLst/>
                          <a:latin typeface="Times New Roman"/>
                          <a:ea typeface="华文细黑"/>
                          <a:cs typeface="Times New Roman"/>
                        </a:rPr>
                        <a:t>、</a:t>
                      </a:r>
                      <a:r>
                        <a:rPr lang="en-US" sz="2800" kern="100">
                          <a:effectLst/>
                          <a:latin typeface="Times New Roman"/>
                          <a:ea typeface="华文细黑"/>
                          <a:cs typeface="Courier New"/>
                        </a:rPr>
                        <a:t>BCl</a:t>
                      </a:r>
                      <a:r>
                        <a:rPr lang="en-US" sz="2800" kern="100" baseline="-25000">
                          <a:effectLst/>
                          <a:latin typeface="Times New Roman"/>
                          <a:ea typeface="华文细黑"/>
                          <a:cs typeface="Courier New"/>
                        </a:rPr>
                        <a:t>3</a:t>
                      </a:r>
                      <a:endParaRPr lang="zh-CN" sz="2800" kern="10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65371">
                <a:tc vMerge="1">
                  <a:txBody>
                    <a:bodyPr/>
                    <a:lstStyle/>
                    <a:p>
                      <a:endParaRPr lang="zh-CN" altLang="en-US"/>
                    </a:p>
                  </a:txBody>
                  <a:tcPr/>
                </a:tc>
                <a:tc>
                  <a:txBody>
                    <a:bodyPr/>
                    <a:lstStyle/>
                    <a:p>
                      <a:pPr algn="ctr">
                        <a:lnSpc>
                          <a:spcPct val="150000"/>
                        </a:lnSpc>
                        <a:spcAft>
                          <a:spcPts val="0"/>
                        </a:spcAft>
                      </a:pPr>
                      <a:r>
                        <a:rPr lang="en-US" sz="2800" kern="100">
                          <a:effectLst/>
                          <a:latin typeface="Times New Roman"/>
                          <a:ea typeface="华文细黑"/>
                          <a:cs typeface="Courier New"/>
                        </a:rPr>
                        <a:t>&lt;120°</a:t>
                      </a:r>
                      <a:endParaRPr lang="zh-CN" sz="2800" kern="10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________</a:t>
                      </a:r>
                      <a:endParaRPr lang="zh-CN" sz="2800" kern="100" dirty="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NH</a:t>
                      </a:r>
                      <a:r>
                        <a:rPr lang="en-US" sz="2800" kern="100" baseline="-25000">
                          <a:effectLst/>
                          <a:latin typeface="Times New Roman"/>
                          <a:ea typeface="华文细黑"/>
                          <a:cs typeface="Courier New"/>
                        </a:rPr>
                        <a:t>3</a:t>
                      </a:r>
                      <a:r>
                        <a:rPr lang="zh-CN" sz="2800" kern="100">
                          <a:effectLst/>
                          <a:latin typeface="Times New Roman"/>
                          <a:ea typeface="华文细黑"/>
                          <a:cs typeface="Times New Roman"/>
                        </a:rPr>
                        <a:t>、</a:t>
                      </a:r>
                      <a:r>
                        <a:rPr lang="en-US" sz="2800" kern="100">
                          <a:effectLst/>
                          <a:latin typeface="Times New Roman"/>
                          <a:ea typeface="华文细黑"/>
                          <a:cs typeface="Courier New"/>
                        </a:rPr>
                        <a:t>H</a:t>
                      </a:r>
                      <a:r>
                        <a:rPr lang="en-US" sz="2800" kern="100" baseline="-25000">
                          <a:effectLst/>
                          <a:latin typeface="Times New Roman"/>
                          <a:ea typeface="华文细黑"/>
                          <a:cs typeface="Courier New"/>
                        </a:rPr>
                        <a:t>3</a:t>
                      </a:r>
                      <a:r>
                        <a:rPr lang="en-US" sz="2800" kern="100">
                          <a:effectLst/>
                          <a:latin typeface="Times New Roman"/>
                          <a:ea typeface="华文细黑"/>
                          <a:cs typeface="Courier New"/>
                        </a:rPr>
                        <a:t>O</a:t>
                      </a:r>
                      <a:r>
                        <a:rPr lang="zh-CN" sz="2800" kern="100" baseline="30000">
                          <a:effectLst/>
                          <a:latin typeface="Times New Roman"/>
                          <a:ea typeface="华文细黑"/>
                          <a:cs typeface="Times New Roman"/>
                        </a:rPr>
                        <a:t>＋</a:t>
                      </a:r>
                      <a:r>
                        <a:rPr lang="zh-CN" sz="2800" kern="100">
                          <a:effectLst/>
                          <a:latin typeface="Times New Roman"/>
                          <a:ea typeface="华文细黑"/>
                          <a:cs typeface="Times New Roman"/>
                        </a:rPr>
                        <a:t>、</a:t>
                      </a:r>
                      <a:r>
                        <a:rPr lang="en-US" sz="2800" kern="100">
                          <a:effectLst/>
                          <a:latin typeface="Times New Roman"/>
                          <a:ea typeface="华文细黑"/>
                          <a:cs typeface="Courier New"/>
                        </a:rPr>
                        <a:t>PH</a:t>
                      </a:r>
                      <a:r>
                        <a:rPr lang="en-US" sz="2800" kern="100" baseline="-25000">
                          <a:effectLst/>
                          <a:latin typeface="Times New Roman"/>
                          <a:ea typeface="华文细黑"/>
                          <a:cs typeface="Courier New"/>
                        </a:rPr>
                        <a:t>3</a:t>
                      </a:r>
                      <a:endParaRPr lang="zh-CN" sz="2800" kern="10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95968">
                <a:tc>
                  <a:txBody>
                    <a:bodyPr/>
                    <a:lstStyle/>
                    <a:p>
                      <a:pPr algn="ctr">
                        <a:lnSpc>
                          <a:spcPct val="150000"/>
                        </a:lnSpc>
                        <a:spcAft>
                          <a:spcPts val="0"/>
                        </a:spcAft>
                      </a:pPr>
                      <a:r>
                        <a:rPr lang="en-US" sz="2800" kern="100">
                          <a:effectLst/>
                          <a:latin typeface="Times New Roman"/>
                          <a:ea typeface="华文细黑"/>
                          <a:cs typeface="Courier New"/>
                        </a:rPr>
                        <a:t>AB</a:t>
                      </a:r>
                      <a:r>
                        <a:rPr lang="en-US" sz="2800" kern="100" baseline="-25000">
                          <a:effectLst/>
                          <a:latin typeface="Times New Roman"/>
                          <a:ea typeface="华文细黑"/>
                          <a:cs typeface="Courier New"/>
                        </a:rPr>
                        <a:t>4</a:t>
                      </a:r>
                      <a:endParaRPr lang="zh-CN" sz="2800" kern="10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109°28</a:t>
                      </a:r>
                      <a:r>
                        <a:rPr lang="en-US" sz="2800" kern="100">
                          <a:effectLst/>
                          <a:latin typeface="宋体"/>
                          <a:ea typeface="华文细黑"/>
                          <a:cs typeface="Times New Roman"/>
                        </a:rPr>
                        <a:t>′</a:t>
                      </a:r>
                      <a:endParaRPr lang="zh-CN" sz="2800" kern="10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__________</a:t>
                      </a:r>
                      <a:endParaRPr lang="zh-CN" sz="2800" kern="100" dirty="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dirty="0">
                          <a:effectLst/>
                          <a:latin typeface="Times New Roman"/>
                          <a:ea typeface="华文细黑"/>
                          <a:cs typeface="Courier New"/>
                        </a:rPr>
                        <a:t>CH</a:t>
                      </a:r>
                      <a:r>
                        <a:rPr lang="en-US" sz="2800" kern="100" baseline="-25000" dirty="0">
                          <a:effectLst/>
                          <a:latin typeface="Times New Roman"/>
                          <a:ea typeface="华文细黑"/>
                          <a:cs typeface="Courier New"/>
                        </a:rPr>
                        <a:t>4</a:t>
                      </a:r>
                      <a:r>
                        <a:rPr lang="zh-CN" sz="2800" kern="100" dirty="0" smtClean="0">
                          <a:effectLst/>
                          <a:latin typeface="Times New Roman"/>
                          <a:ea typeface="华文细黑"/>
                          <a:cs typeface="Times New Roman"/>
                        </a:rPr>
                        <a:t>、</a:t>
                      </a:r>
                      <a:r>
                        <a:rPr lang="en-US" sz="2800" kern="100" dirty="0" smtClean="0">
                          <a:effectLst/>
                          <a:latin typeface="Times New Roman"/>
                          <a:ea typeface="华文细黑"/>
                          <a:cs typeface="Courier New"/>
                        </a:rPr>
                        <a:t>       </a:t>
                      </a:r>
                      <a:r>
                        <a:rPr lang="zh-CN" sz="2800" kern="100" dirty="0" smtClean="0">
                          <a:effectLst/>
                          <a:latin typeface="Times New Roman"/>
                          <a:ea typeface="华文细黑"/>
                          <a:cs typeface="Times New Roman"/>
                        </a:rPr>
                        <a:t>、</a:t>
                      </a:r>
                      <a:r>
                        <a:rPr lang="en-US" sz="2800" kern="100" dirty="0">
                          <a:effectLst/>
                          <a:latin typeface="Times New Roman"/>
                          <a:ea typeface="华文细黑"/>
                          <a:cs typeface="Courier New"/>
                        </a:rPr>
                        <a:t>CCl</a:t>
                      </a:r>
                      <a:r>
                        <a:rPr lang="en-US" sz="2800" kern="100" baseline="-25000" dirty="0">
                          <a:effectLst/>
                          <a:latin typeface="Times New Roman"/>
                          <a:ea typeface="华文细黑"/>
                          <a:cs typeface="Courier New"/>
                        </a:rPr>
                        <a:t>4</a:t>
                      </a:r>
                      <a:endParaRPr lang="zh-CN" sz="2800" kern="100" dirty="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graphicFrame>
        <p:nvGraphicFramePr>
          <p:cNvPr id="6" name="对象 5"/>
          <p:cNvGraphicFramePr>
            <a:graphicFrameLocks noChangeAspect="1"/>
          </p:cNvGraphicFramePr>
          <p:nvPr>
            <p:extLst>
              <p:ext uri="{D42A27DB-BD31-4B8C-83A1-F6EECF244321}">
                <p14:modId xmlns:p14="http://schemas.microsoft.com/office/powerpoint/2010/main" xmlns="" val="1587575628"/>
              </p:ext>
            </p:extLst>
          </p:nvPr>
        </p:nvGraphicFramePr>
        <p:xfrm>
          <a:off x="8706544" y="5341615"/>
          <a:ext cx="1112838" cy="752475"/>
        </p:xfrm>
        <a:graphic>
          <a:graphicData uri="http://schemas.openxmlformats.org/presentationml/2006/ole">
            <p:oleObj spid="_x0000_s3088" name="文档" r:id="rId5" imgW="1112137" imgH="752490" progId="">
              <p:embed/>
            </p:oleObj>
          </a:graphicData>
        </a:graphic>
      </p:graphicFrame>
      <p:sp>
        <p:nvSpPr>
          <p:cNvPr id="7" name="矩形 6"/>
          <p:cNvSpPr/>
          <p:nvPr/>
        </p:nvSpPr>
        <p:spPr>
          <a:xfrm>
            <a:off x="5475709" y="1961059"/>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直线形</a:t>
            </a:r>
            <a:endParaRPr lang="zh-CN" altLang="en-US" sz="2800" kern="100" dirty="0">
              <a:solidFill>
                <a:srgbClr val="C00000"/>
              </a:solidFill>
              <a:latin typeface="Times New Roman"/>
              <a:ea typeface="华文细黑"/>
              <a:cs typeface="Times New Roman"/>
            </a:endParaRPr>
          </a:p>
        </p:txBody>
      </p:sp>
      <p:sp>
        <p:nvSpPr>
          <p:cNvPr id="8" name="矩形 7"/>
          <p:cNvSpPr/>
          <p:nvPr/>
        </p:nvSpPr>
        <p:spPr>
          <a:xfrm>
            <a:off x="5682208" y="2753147"/>
            <a:ext cx="803425" cy="523220"/>
          </a:xfrm>
          <a:prstGeom prst="rect">
            <a:avLst/>
          </a:prstGeom>
        </p:spPr>
        <p:txBody>
          <a:bodyPr wrap="none">
            <a:spAutoFit/>
          </a:bodyPr>
          <a:lstStyle/>
          <a:p>
            <a:r>
              <a:rPr lang="en-US" altLang="zh-CN" sz="2800" kern="100" dirty="0">
                <a:solidFill>
                  <a:srgbClr val="C00000"/>
                </a:solidFill>
                <a:latin typeface="Times New Roman"/>
                <a:ea typeface="华文细黑"/>
                <a:cs typeface="Times New Roman"/>
              </a:rPr>
              <a:t>V</a:t>
            </a:r>
            <a:r>
              <a:rPr lang="zh-CN" altLang="zh-CN" sz="2800" kern="100" dirty="0">
                <a:solidFill>
                  <a:srgbClr val="C00000"/>
                </a:solidFill>
                <a:latin typeface="Times New Roman"/>
                <a:ea typeface="华文细黑"/>
                <a:cs typeface="Times New Roman"/>
              </a:rPr>
              <a:t>形</a:t>
            </a:r>
            <a:endParaRPr lang="zh-CN" altLang="en-US" sz="2800" kern="100" dirty="0">
              <a:solidFill>
                <a:srgbClr val="C00000"/>
              </a:solidFill>
              <a:latin typeface="Times New Roman"/>
              <a:ea typeface="华文细黑"/>
              <a:cs typeface="Times New Roman"/>
            </a:endParaRPr>
          </a:p>
        </p:txBody>
      </p:sp>
      <p:sp>
        <p:nvSpPr>
          <p:cNvPr id="9" name="矩形 8"/>
          <p:cNvSpPr/>
          <p:nvPr/>
        </p:nvSpPr>
        <p:spPr>
          <a:xfrm>
            <a:off x="5077569" y="3497496"/>
            <a:ext cx="198002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平面三角形</a:t>
            </a:r>
            <a:endParaRPr lang="zh-CN" altLang="en-US" sz="2800" kern="100" dirty="0">
              <a:solidFill>
                <a:srgbClr val="C00000"/>
              </a:solidFill>
              <a:latin typeface="Times New Roman"/>
              <a:ea typeface="华文细黑"/>
              <a:cs typeface="Times New Roman"/>
            </a:endParaRPr>
          </a:p>
        </p:txBody>
      </p:sp>
      <p:sp>
        <p:nvSpPr>
          <p:cNvPr id="10" name="矩形 9"/>
          <p:cNvSpPr/>
          <p:nvPr/>
        </p:nvSpPr>
        <p:spPr>
          <a:xfrm>
            <a:off x="5322168" y="4337323"/>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三角锥形</a:t>
            </a:r>
            <a:endParaRPr lang="zh-CN" altLang="en-US" sz="2800" kern="100" dirty="0">
              <a:solidFill>
                <a:srgbClr val="C00000"/>
              </a:solidFill>
              <a:latin typeface="Times New Roman"/>
              <a:ea typeface="华文细黑"/>
              <a:cs typeface="Times New Roman"/>
            </a:endParaRPr>
          </a:p>
        </p:txBody>
      </p:sp>
      <p:sp>
        <p:nvSpPr>
          <p:cNvPr id="11" name="矩形 10"/>
          <p:cNvSpPr/>
          <p:nvPr/>
        </p:nvSpPr>
        <p:spPr>
          <a:xfrm>
            <a:off x="5113764" y="5297696"/>
            <a:ext cx="198002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正四面体形</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xmlns="" val="356181541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7"/>
                                        </p:tgtEl>
                                      </p:cBhvr>
                                    </p:animEffect>
                                    <p:set>
                                      <p:cBhvr>
                                        <p:cTn id="32" dur="1" fill="hold">
                                          <p:stCondLst>
                                            <p:cond delay="499"/>
                                          </p:stCondLst>
                                        </p:cTn>
                                        <p:tgtEl>
                                          <p:spTgt spid="7"/>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8"/>
                                        </p:tgtEl>
                                      </p:cBhvr>
                                    </p:animEffect>
                                    <p:set>
                                      <p:cBhvr>
                                        <p:cTn id="35" dur="1" fill="hold">
                                          <p:stCondLst>
                                            <p:cond delay="499"/>
                                          </p:stCondLst>
                                        </p:cTn>
                                        <p:tgtEl>
                                          <p:spTgt spid="8"/>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9"/>
                                        </p:tgtEl>
                                      </p:cBhvr>
                                    </p:animEffect>
                                    <p:set>
                                      <p:cBhvr>
                                        <p:cTn id="38" dur="1" fill="hold">
                                          <p:stCondLst>
                                            <p:cond delay="499"/>
                                          </p:stCondLst>
                                        </p:cTn>
                                        <p:tgtEl>
                                          <p:spTgt spid="9"/>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0"/>
                                        </p:tgtEl>
                                      </p:cBhvr>
                                    </p:animEffect>
                                    <p:set>
                                      <p:cBhvr>
                                        <p:cTn id="41" dur="1" fill="hold">
                                          <p:stCondLst>
                                            <p:cond delay="499"/>
                                          </p:stCondLst>
                                        </p:cTn>
                                        <p:tgtEl>
                                          <p:spTgt spid="10"/>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1"/>
                                        </p:tgtEl>
                                      </p:cBhvr>
                                    </p:animEffect>
                                    <p:set>
                                      <p:cBhvr>
                                        <p:cTn id="44"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7" grpId="0"/>
      <p:bldP spid="7" grpId="1"/>
      <p:bldP spid="8" grpId="0"/>
      <p:bldP spid="8" grpId="1"/>
      <p:bldP spid="9" grpId="0"/>
      <p:bldP spid="9" grpId="1"/>
      <p:bldP spid="10" grpId="0"/>
      <p:bldP spid="10" grpId="1"/>
      <p:bldP spid="11" grpId="0"/>
      <p:bldP spid="11" grpId="1"/>
    </p:bldLst>
  </p:timing>
</p:sld>
</file>

<file path=ppt/theme/theme1.xml><?xml version="1.0" encoding="utf-8"?>
<a:theme xmlns:a="http://schemas.openxmlformats.org/drawingml/2006/main" name="7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6203</TotalTime>
  <Words>2213</Words>
  <Application>Microsoft Office PowerPoint</Application>
  <PresentationFormat>自定义</PresentationFormat>
  <Paragraphs>346</Paragraphs>
  <Slides>33</Slides>
  <Notes>13</Notes>
  <HiddenSlides>6</HiddenSlides>
  <MMClips>3</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33</vt:i4>
      </vt:variant>
    </vt:vector>
  </HeadingPairs>
  <TitlesOfParts>
    <vt:vector size="35" baseType="lpstr">
      <vt:lpstr>7_Office 主题</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2014-11-27T01:03:00Z</dcterms:created>
  <dcterms:modified xsi:type="dcterms:W3CDTF">2017-10-13T12:38:19Z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2052-10.1.0.5458</vt:lpwstr>
  </property>
</Properties>
</file>