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handoutMasterIdLst>
    <p:handoutMasterId r:id="rId46"/>
  </p:handoutMasterIdLst>
  <p:sldIdLst>
    <p:sldId id="672" r:id="rId2"/>
    <p:sldId id="1136" r:id="rId3"/>
    <p:sldId id="1143" r:id="rId4"/>
    <p:sldId id="1142" r:id="rId5"/>
    <p:sldId id="1186" r:id="rId6"/>
    <p:sldId id="1144" r:id="rId7"/>
    <p:sldId id="1145" r:id="rId8"/>
    <p:sldId id="1146" r:id="rId9"/>
    <p:sldId id="1188" r:id="rId10"/>
    <p:sldId id="1198" r:id="rId11"/>
    <p:sldId id="1199" r:id="rId12"/>
    <p:sldId id="1200" r:id="rId13"/>
    <p:sldId id="1154" r:id="rId14"/>
    <p:sldId id="1189" r:id="rId15"/>
    <p:sldId id="1190" r:id="rId16"/>
    <p:sldId id="1191" r:id="rId17"/>
    <p:sldId id="1155" r:id="rId18"/>
    <p:sldId id="1201" r:id="rId19"/>
    <p:sldId id="1202" r:id="rId20"/>
    <p:sldId id="1157" r:id="rId21"/>
    <p:sldId id="1160" r:id="rId22"/>
    <p:sldId id="1113" r:id="rId23"/>
    <p:sldId id="1170" r:id="rId24"/>
    <p:sldId id="1171" r:id="rId25"/>
    <p:sldId id="1164" r:id="rId26"/>
    <p:sldId id="1173" r:id="rId27"/>
    <p:sldId id="1174" r:id="rId28"/>
    <p:sldId id="1192" r:id="rId29"/>
    <p:sldId id="1176" r:id="rId30"/>
    <p:sldId id="1179" r:id="rId31"/>
    <p:sldId id="1180" r:id="rId32"/>
    <p:sldId id="1140" r:id="rId33"/>
    <p:sldId id="1187" r:id="rId34"/>
    <p:sldId id="1182" r:id="rId35"/>
    <p:sldId id="1193" r:id="rId36"/>
    <p:sldId id="1183" r:id="rId37"/>
    <p:sldId id="1194" r:id="rId38"/>
    <p:sldId id="1184" r:id="rId39"/>
    <p:sldId id="1195" r:id="rId40"/>
    <p:sldId id="1185" r:id="rId41"/>
    <p:sldId id="1196" r:id="rId42"/>
    <p:sldId id="1197" r:id="rId43"/>
    <p:sldId id="1141" r:id="rId44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100" d="100"/>
          <a:sy n="100" d="100"/>
        </p:scale>
        <p:origin x="-180" y="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&#31532;&#22235;&#33410;\&#27695;&#21270;&#38048;&#30340;&#26230;&#20307;&#32467;&#26500;&#37197;&#20301;&#25968;.swf" TargetMode="External"/><Relationship Id="rId5" Type="http://schemas.openxmlformats.org/officeDocument/2006/relationships/slide" Target="slide1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&#31532;&#22235;&#33410;\&#27695;&#21270;&#38127;&#26230;&#20307;&#32467;&#26500;&#30340;&#37197;&#20301;&#25968;.swf" TargetMode="External"/><Relationship Id="rId5" Type="http://schemas.openxmlformats.org/officeDocument/2006/relationships/image" Target="../media/image7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&#31532;&#22235;&#33410;\&#27679;&#21270;&#38041;&#30340;&#26230;&#20307;&#32467;&#26500;&#37197;&#20301;&#25968;.swf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4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2.docx"/><Relationship Id="rId5" Type="http://schemas.openxmlformats.org/officeDocument/2006/relationships/package" Target="../embeddings/Microsoft_Word___11.docx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&#31532;&#22235;&#33410;\&#27695;&#21270;&#38048;&#26230;&#20307;&#32467;&#26500;.swf" TargetMode="External"/><Relationship Id="rId5" Type="http://schemas.openxmlformats.org/officeDocument/2006/relationships/slide" Target="slide19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&#31532;&#22235;&#33410;\&#27695;&#21270;&#38127;&#26230;&#20307;&#32467;&#26500;.swf" TargetMode="Externa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6.docx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slide" Target="slide3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slide" Target="slide37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34.xml"/><Relationship Id="rId7" Type="http://schemas.openxmlformats.org/officeDocument/2006/relationships/slide" Target="slide39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8.docx"/><Relationship Id="rId3" Type="http://schemas.openxmlformats.org/officeDocument/2006/relationships/slide" Target="slide33.xml"/><Relationship Id="rId7" Type="http://schemas.openxmlformats.org/officeDocument/2006/relationships/slide" Target="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8.xml"/><Relationship Id="rId11" Type="http://schemas.openxmlformats.org/officeDocument/2006/relationships/package" Target="../embeddings/Microsoft_Word___1111.docx"/><Relationship Id="rId5" Type="http://schemas.openxmlformats.org/officeDocument/2006/relationships/slide" Target="slide36.xml"/><Relationship Id="rId10" Type="http://schemas.openxmlformats.org/officeDocument/2006/relationships/package" Target="../embeddings/Microsoft_Word___1010.docx"/><Relationship Id="rId4" Type="http://schemas.openxmlformats.org/officeDocument/2006/relationships/slide" Target="slide34.xml"/><Relationship Id="rId9" Type="http://schemas.openxmlformats.org/officeDocument/2006/relationships/package" Target="../embeddings/Microsoft_Word___99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34.xml"/><Relationship Id="rId7" Type="http://schemas.openxmlformats.org/officeDocument/2006/relationships/slide" Target="slide3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Relationship Id="rId9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34.xml"/><Relationship Id="rId7" Type="http://schemas.openxmlformats.org/officeDocument/2006/relationships/slide" Target="slide3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5" Type="http://schemas.openxmlformats.org/officeDocument/2006/relationships/slide" Target="slide38.xml"/><Relationship Id="rId4" Type="http://schemas.openxmlformats.org/officeDocument/2006/relationships/slide" Target="slide36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file:///E:\&#33707;&#25104;&#31243;\2017\&#21516;&#27493;\&#21270;&#23398;\&#20154;&#25945;%20&#36873;&#20462;3\PPT\&#20570;PPT&#30340;Word\172.ti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file:///E:\&#33707;&#25104;&#31243;\2017\&#21516;&#27493;\&#21270;&#23398;\&#20154;&#25945;%20&#36873;&#20462;3\PPT\&#20570;PPT&#30340;Word\171.tif" TargetMode="External"/><Relationship Id="rId4" Type="http://schemas.openxmlformats.org/officeDocument/2006/relationships/image" Target="../media/image4.png"/><Relationship Id="rId9" Type="http://schemas.openxmlformats.org/officeDocument/2006/relationships/image" Target="file:///E:\&#33707;&#25104;&#31243;\2017\&#21516;&#27493;\&#21270;&#23398;\&#20154;&#25945;%20&#36873;&#20462;3\PPT\&#20570;PPT&#30340;Word\173.t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" t="5012" r="34" b="5809"/>
          <a:stretch/>
        </p:blipFill>
        <p:spPr>
          <a:xfrm>
            <a:off x="406" y="-1"/>
            <a:ext cx="12189600" cy="679876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第四节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离子晶体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8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第三章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晶体结构与性质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氯化钠的晶体结构配位数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01132" y="134039"/>
            <a:ext cx="8786562" cy="6589922"/>
          </a:xfrm>
          <a:prstGeom prst="rect">
            <a:avLst/>
          </a:prstGeom>
        </p:spPr>
      </p:pic>
      <p:sp>
        <p:nvSpPr>
          <p:cNvPr id="19" name="TextBox 18">
            <a:hlinkClick r:id="rId5" action="ppaction://hlinksldjump"/>
          </p:cNvPr>
          <p:cNvSpPr txBox="1"/>
          <p:nvPr/>
        </p:nvSpPr>
        <p:spPr>
          <a:xfrm>
            <a:off x="10678245" y="6397923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05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10678245" y="6397923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3" name="氯化铯晶体结构的配位数.swf"/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73140" y="188045"/>
            <a:ext cx="8642546" cy="648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5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氟化钙的晶体结构配位数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74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1197546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周围最近且等距离的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，每个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周围最近且等距离的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周围最近且等距离的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，每个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周围最近且等距离的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35843" y="12695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4028" y="19260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7369" y="256569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55646" y="25752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61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129372"/>
            <a:ext cx="11161240" cy="233574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问题讨论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两种晶体中，阴、阳离子的个数比都是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，都属于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型离子晶体，为什么二者的配位数不同、晶体结构不同？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478694"/>
            <a:ext cx="11161240" cy="32254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晶体中，正负离子的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半径比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0.525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，在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0.934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值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的不同，结果使晶体中离子的配位数不同，其晶体结构不同。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晶体中阴、阳离子的配位数都是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晶体中阴、阳离子的配位数都是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数值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越大，离子的配位数越高。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5572417"/>
              </p:ext>
            </p:extLst>
          </p:nvPr>
        </p:nvGraphicFramePr>
        <p:xfrm>
          <a:off x="7084268" y="2440594"/>
          <a:ext cx="530225" cy="1276350"/>
        </p:xfrm>
        <a:graphic>
          <a:graphicData uri="http://schemas.openxmlformats.org/presentationml/2006/ole">
            <p:oleObj spid="_x0000_s6162" name="文档" r:id="rId5" imgW="530909" imgH="1275912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4421613"/>
              </p:ext>
            </p:extLst>
          </p:nvPr>
        </p:nvGraphicFramePr>
        <p:xfrm>
          <a:off x="569640" y="3223295"/>
          <a:ext cx="530225" cy="1276350"/>
        </p:xfrm>
        <a:graphic>
          <a:graphicData uri="http://schemas.openxmlformats.org/presentationml/2006/ole">
            <p:oleObj spid="_x0000_s6163" name="文档" r:id="rId6" imgW="530909" imgH="1275912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9079156"/>
              </p:ext>
            </p:extLst>
          </p:nvPr>
        </p:nvGraphicFramePr>
        <p:xfrm>
          <a:off x="3180978" y="3213770"/>
          <a:ext cx="530225" cy="1276350"/>
        </p:xfrm>
        <a:graphic>
          <a:graphicData uri="http://schemas.openxmlformats.org/presentationml/2006/ole">
            <p:oleObj spid="_x0000_s6164" name="文档" r:id="rId7" imgW="530909" imgH="1275912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9366853"/>
              </p:ext>
            </p:extLst>
          </p:nvPr>
        </p:nvGraphicFramePr>
        <p:xfrm>
          <a:off x="4222998" y="4742462"/>
          <a:ext cx="530225" cy="1276350"/>
        </p:xfrm>
        <a:graphic>
          <a:graphicData uri="http://schemas.openxmlformats.org/presentationml/2006/ole">
            <p:oleObj spid="_x0000_s6165" name="文档" r:id="rId8" imgW="530909" imgH="1275912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759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47746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为什么在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晶体中，阳、阴离子的配位数相同；而在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晶体中，阳、阴离子的配位数不相同？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846952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晶体中，阳、阴离子的配位数相同，是由于阳、阴离子电荷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绝对值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相同，因而阳、阴离子的个数相同，结果导致阳、阴离子的配位数相同；若阳、阴离子的电荷数不相同，阳、阴离子的个数必定不相同，结果阳、阴离子的配位数就不会相同。如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晶体中，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的配位数为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的配位数为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，离子所带电荷越多，配位数越多。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669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6934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根据离子晶体的形成，推测离子晶体具有怎样的特性？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485578"/>
            <a:ext cx="1116124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离子晶体是由阴、阳离子间通过较强的离子键结合而形成的，所以离子晶体具有较高的熔、沸点，难挥发，硬度较大，离子晶体不导电，熔化或溶于水后能导电。大多数离子晶体能溶于水，难溶于有机溶剂。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35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pic>
        <p:nvPicPr>
          <p:cNvPr id="4098" name="Picture 2" descr="W1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726" y="1569680"/>
            <a:ext cx="8774717" cy="366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10678245" y="6397923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氯化钠晶体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10678245" y="6397923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37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氯化铯晶体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38961" y="312410"/>
            <a:ext cx="8310904" cy="623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43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511440" y="1629594"/>
            <a:ext cx="9264286" cy="34978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89510" y="1660824"/>
            <a:ext cx="8708147" cy="3382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熟知离子键、离子晶体的概念，知道离子晶体类型与性质的联系。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认识晶格能的概念和意义，能根据晶格能的大小，分析晶体的性质。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04400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下列性质适合于离子晶体的是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1 070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，易溶于水，水溶液能导电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10.31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，液态不导电，水溶液能导电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能溶于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112.8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，沸点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444.6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97.81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，质软，导电，密度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0.97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g·cm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169207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424832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离子晶体在液态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即熔融态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导电，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是非极性溶剂，根据相似相溶规律，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离子晶体质硬易碎，且固态不导电，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33345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一种离子晶体的晶胞如图所示。其中阳离子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阴离子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。关于该离子晶体的说法正确的是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阳离子的配位数为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，化学式为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AB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阴离子的配位数为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，化学式为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每个晶胞中含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个与它等距且最近的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279188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9" name="Picture 2" descr="H2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1590" y="621482"/>
            <a:ext cx="2322910" cy="209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2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1370" y="558999"/>
            <a:ext cx="430399" cy="39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H2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0726" y="1247012"/>
            <a:ext cx="325138" cy="31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06574" y="418409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用均摊法可知，晶胞中含有阳离子数为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阴离子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显然是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个，故化学式为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9621620"/>
              </p:ext>
            </p:extLst>
          </p:nvPr>
        </p:nvGraphicFramePr>
        <p:xfrm>
          <a:off x="8164388" y="4149874"/>
          <a:ext cx="415925" cy="1085850"/>
        </p:xfrm>
        <a:graphic>
          <a:graphicData uri="http://schemas.openxmlformats.org/presentationml/2006/ole">
            <p:oleObj spid="_x0000_s7180" name="文档" r:id="rId7" imgW="416448" imgH="1085515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7417595"/>
              </p:ext>
            </p:extLst>
          </p:nvPr>
        </p:nvGraphicFramePr>
        <p:xfrm>
          <a:off x="9263558" y="4154007"/>
          <a:ext cx="415925" cy="1085850"/>
        </p:xfrm>
        <a:graphic>
          <a:graphicData uri="http://schemas.openxmlformats.org/presentationml/2006/ole">
            <p:oleObj spid="_x0000_s7181" name="文档" r:id="rId8" imgW="416448" imgH="1085515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406574" y="5507073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周围与它等距且最近的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类似于干冰晶体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 build="allAtOnce"/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二、晶格能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11499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晶格能的概念：离子晶体的晶格能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释放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的能量。晶格能通常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取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，单位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1216" y="1221958"/>
            <a:ext cx="46025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气态离子形成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mol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离子晶体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4531" y="19032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正值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8576" y="1903217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观察分析下表，回答下列问题：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757563"/>
              </p:ext>
            </p:extLst>
          </p:nvPr>
        </p:nvGraphicFramePr>
        <p:xfrm>
          <a:off x="1882738" y="1125538"/>
          <a:ext cx="8208912" cy="5281163"/>
        </p:xfrm>
        <a:graphic>
          <a:graphicData uri="http://schemas.openxmlformats.org/drawingml/2006/table">
            <a:tbl>
              <a:tblPr/>
              <a:tblGrid>
                <a:gridCol w="3409826"/>
                <a:gridCol w="1584796"/>
                <a:gridCol w="1564312"/>
                <a:gridCol w="1649978"/>
              </a:tblGrid>
              <a:tr h="8205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离子化合物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NaBr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MgO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5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离子电荷数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7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核间距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/pm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298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282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210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晶格能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/kJ·mol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747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786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3 791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5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747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801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2 852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7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摩氏硬度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&lt;2.5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2.5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6.5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影响晶格能大小的因素有哪些？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308254"/>
            <a:ext cx="1127285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离子所带的电荷数和阴、阳离子间的距离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与离子半径成正比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。晶格能与离子所带电荷数的乘积成正比，与阴、阳离子间的距离成反比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2711569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晶格能与晶体的熔点、硬度有怎样的关系？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469322"/>
            <a:ext cx="1127285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晶格能的数据可以用来说明许多典型离子晶体的性质变化规律，晶格能越大，形成的离子晶体越稳定，晶体的熔、沸点越高，硬度越</a:t>
            </a:r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1290460"/>
            <a:ext cx="11161240" cy="288076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离子晶体结构类型相同时，离子所带电荷数越多，离子半径越小，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晶格能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，硬度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晶格能的大小影响岩浆晶出的次序，晶格能越大，形成的晶体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岩浆中的矿物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越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析出。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462" y="21146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7529" y="21144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6304" y="21050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03718" y="27720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稳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540" y="34765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2483" y="34297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容易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83750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下列关于晶格能的叙述中正确的是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晶格能仅与形成晶体中的离子所带电荷数有关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晶格能仅与形成晶体的离子半径有关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晶格能是指相邻的离子间的静电作用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晶格能越大的离子晶体，其熔点越高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566" y="3325599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189434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404182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晶格能与离子所带电荷数的乘积成正比，与阴、阳离子半径的大小成反比，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晶格能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越大，晶体的熔、沸点越高，硬度也越大，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碱金属卤化物是典型的离子晶体，它的晶格能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成正比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是晶体中最邻近的导电性离子的核间距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。下面说法错误的是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8268287"/>
              </p:ext>
            </p:extLst>
          </p:nvPr>
        </p:nvGraphicFramePr>
        <p:xfrm>
          <a:off x="8248327" y="189434"/>
          <a:ext cx="549275" cy="1200150"/>
        </p:xfrm>
        <a:graphic>
          <a:graphicData uri="http://schemas.openxmlformats.org/presentationml/2006/ole">
            <p:oleObj spid="_x0000_s9221" name="文档" r:id="rId3" imgW="549985" imgH="1199610" progId="">
              <p:embed/>
            </p:oleObj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1491755"/>
              </p:ext>
            </p:extLst>
          </p:nvPr>
        </p:nvGraphicFramePr>
        <p:xfrm>
          <a:off x="1954746" y="1772890"/>
          <a:ext cx="8064896" cy="4480560"/>
        </p:xfrm>
        <a:graphic>
          <a:graphicData uri="http://schemas.openxmlformats.org/drawingml/2006/table">
            <a:tbl>
              <a:tblPr/>
              <a:tblGrid>
                <a:gridCol w="792088"/>
                <a:gridCol w="3888432"/>
                <a:gridCol w="3384376"/>
              </a:tblGrid>
              <a:tr h="296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晶格能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/kJ·mol</a:t>
                      </a:r>
                      <a:r>
                        <a:rPr lang="zh-CN" sz="2800" kern="100" baseline="30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离子半径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/pm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LiF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LiCl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LiBr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LiI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1 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031 845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807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752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Li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95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133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NaF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NaBr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NaI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 915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777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740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693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F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Cl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Br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I</a:t>
                      </a:r>
                      <a:r>
                        <a:rPr lang="zh-CN" sz="2800" kern="100" baseline="300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136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181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195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216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3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KF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KBr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KI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812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708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 676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　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641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5494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晶格能的大小与离子半径成反比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阳离子相同阴离子不同的离子晶体，阴离子半径越大，晶格能越小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阳离子不同阴离子相同的离子晶体，阳离子半径越小，晶格能越大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金属卤化物晶体中，晶格能越小，氧化性越强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087" y="248416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8" name="矩形 7"/>
          <p:cNvSpPr/>
          <p:nvPr/>
        </p:nvSpPr>
        <p:spPr>
          <a:xfrm>
            <a:off x="406574" y="325147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由表中数据可知晶格能的大小与离子半径成反比，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NaBr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晶格能的大小即可确定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KF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晶格能的大小即可确定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中晶格能最小的碘化物，因还原性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&lt;Br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&lt;I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69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06574" y="22088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四种晶体物理性质的比较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8076189"/>
              </p:ext>
            </p:extLst>
          </p:nvPr>
        </p:nvGraphicFramePr>
        <p:xfrm>
          <a:off x="272083" y="1034480"/>
          <a:ext cx="11809312" cy="5616624"/>
        </p:xfrm>
        <a:graphic>
          <a:graphicData uri="http://schemas.openxmlformats.org/drawingml/2006/table">
            <a:tbl>
              <a:tblPr/>
              <a:tblGrid>
                <a:gridCol w="720081"/>
                <a:gridCol w="1224136"/>
                <a:gridCol w="2088232"/>
                <a:gridCol w="2088232"/>
                <a:gridCol w="2304255"/>
                <a:gridCol w="3384376"/>
              </a:tblGrid>
              <a:tr h="72008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22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金属原子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通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过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金属键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阳离子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通过离子键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分子间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通过分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子间作用力形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相邻原子间通过共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键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结合而形成的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立体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网状结构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基本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金属阳离子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自由电子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阴离子、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阳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1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微粒间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范德华力或范德华力与氢键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8657" marR="18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4598100"/>
              </p:ext>
            </p:extLst>
          </p:nvPr>
        </p:nvGraphicFramePr>
        <p:xfrm>
          <a:off x="550593" y="549474"/>
          <a:ext cx="11161237" cy="5832571"/>
        </p:xfrm>
        <a:graphic>
          <a:graphicData uri="http://schemas.openxmlformats.org/drawingml/2006/table">
            <a:tbl>
              <a:tblPr/>
              <a:tblGrid>
                <a:gridCol w="648069"/>
                <a:gridCol w="1800200"/>
                <a:gridCol w="2088232"/>
                <a:gridCol w="2414139"/>
                <a:gridCol w="1925278"/>
                <a:gridCol w="2285319"/>
              </a:tblGrid>
              <a:tr h="1368153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熔、沸点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一般较高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但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差异大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较高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较低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高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硬度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较大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但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差异大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较小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0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延展性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好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脆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差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导电性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固态能导电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熔融态或溶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于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水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时能导电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某些溶于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水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后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能导电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一般不导电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baseline="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个别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为半导体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溶解性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多数溶于水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相似相溶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不溶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49655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8919062"/>
              </p:ext>
            </p:extLst>
          </p:nvPr>
        </p:nvGraphicFramePr>
        <p:xfrm>
          <a:off x="910630" y="619482"/>
          <a:ext cx="10297144" cy="5762640"/>
        </p:xfrm>
        <a:graphic>
          <a:graphicData uri="http://schemas.openxmlformats.org/drawingml/2006/table">
            <a:tbl>
              <a:tblPr/>
              <a:tblGrid>
                <a:gridCol w="2102665"/>
                <a:gridCol w="2080928"/>
                <a:gridCol w="1950489"/>
                <a:gridCol w="2080928"/>
                <a:gridCol w="2082134"/>
              </a:tblGrid>
              <a:tr h="21062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熔化时需克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服的作用力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金属键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范德华力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范德华力与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氢键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共价键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物质类别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金属单质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合金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离子化合物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多数的非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单质和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少数的非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属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单质和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共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价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化合物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典例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Cu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Mg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CsCl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CaF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干冰、冰、碘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金刚石、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84148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693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仅由下列各组元素所构成的化合物，不可能形成离子晶体的是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B.Na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4566" y="133211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27439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强碱、活泼金属氧化物、绝大多数盐等是离子晶体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NaOH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项如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KClO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1271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下列说法中正确的是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固态时能导电的物质一定是金属晶体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熔融状态能导电的晶体一定是离子晶体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水溶液能导电的晶体一定是离子晶体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固态不导电而熔融态导电的晶体一定是离子晶体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300500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54947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四种晶体在不同状态下的导电性区别如下：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2711261"/>
              </p:ext>
            </p:extLst>
          </p:nvPr>
        </p:nvGraphicFramePr>
        <p:xfrm>
          <a:off x="761315" y="1377566"/>
          <a:ext cx="10662483" cy="4140460"/>
        </p:xfrm>
        <a:graphic>
          <a:graphicData uri="http://schemas.openxmlformats.org/drawingml/2006/table">
            <a:tbl>
              <a:tblPr/>
              <a:tblGrid>
                <a:gridCol w="1676697"/>
                <a:gridCol w="1961571"/>
                <a:gridCol w="3418518"/>
                <a:gridCol w="1800200"/>
                <a:gridCol w="1805497"/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 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固态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不导电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晶体硅导电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熔融状态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不导电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水溶液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有的可导电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可导电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597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58891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下列关于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的表述正确的是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间仅存在静电吸引作用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的离子半径小于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的熔点低于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阴、阳离子比为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的物质，均与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晶体构型相同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中的化学键为离子键，因此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在熔融状态下能导电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314902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9349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间既有静电引力作用，也有静电排斥作用，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离子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所带电荷相同，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的离子半径小于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晶体的晶格能大，则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的熔点高于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构型还与离子的大小有关，所以阴、阳离子比为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的物质，不一定与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晶体构型相同，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中的化学键为离子键，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在熔融状态下发生电离，因此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在熔融状态下能导电，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383789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333450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有一种蓝色晶体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可表示为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(CN)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X­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射线研究发现，它的结构特征是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互相占据立方体互不相邻的顶点，而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位于立方体的棱上。其晶体中阴离子的最小结构单元如图所示。下列说法正确的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该晶体的化学式为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MFe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(CN)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该晶体属于离子晶体，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呈＋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该晶体属于离子晶体，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呈＋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晶体中与每个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距离最近且等距离的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8562" y="358106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4338" name="Picture 2" descr="F4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7449" y="2402888"/>
            <a:ext cx="3357419" cy="239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3853"/>
            <a:ext cx="11161240" cy="24498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8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由题图可推出，晶体中阴离子的最小结构单元中含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，因此阴离子的化学式为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[Fe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2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(CN)</a:t>
            </a:r>
            <a:r>
              <a:rPr lang="en-US" altLang="zh-CN" sz="2800" kern="100" baseline="-25000" dirty="0">
                <a:latin typeface="IPAPANNEW"/>
                <a:ea typeface="华文细黑"/>
                <a:cs typeface="Times New Roman"/>
              </a:rPr>
              <a:t>6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，则该晶体的化学式只能为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MFe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(CN)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7666980"/>
              </p:ext>
            </p:extLst>
          </p:nvPr>
        </p:nvGraphicFramePr>
        <p:xfrm>
          <a:off x="1161827" y="1248502"/>
          <a:ext cx="454025" cy="1152525"/>
        </p:xfrm>
        <a:graphic>
          <a:graphicData uri="http://schemas.openxmlformats.org/presentationml/2006/ole">
            <p:oleObj spid="_x0000_s15374" name="文档" r:id="rId8" imgW="454602" imgH="11521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1263259"/>
              </p:ext>
            </p:extLst>
          </p:nvPr>
        </p:nvGraphicFramePr>
        <p:xfrm>
          <a:off x="1815232" y="1248502"/>
          <a:ext cx="454025" cy="1152525"/>
        </p:xfrm>
        <a:graphic>
          <a:graphicData uri="http://schemas.openxmlformats.org/presentationml/2006/ole">
            <p:oleObj spid="_x0000_s15375" name="文档" r:id="rId9" imgW="454602" imgH="11521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8263924"/>
              </p:ext>
            </p:extLst>
          </p:nvPr>
        </p:nvGraphicFramePr>
        <p:xfrm>
          <a:off x="4834235" y="1239374"/>
          <a:ext cx="454025" cy="1152525"/>
        </p:xfrm>
        <a:graphic>
          <a:graphicData uri="http://schemas.openxmlformats.org/presentationml/2006/ole">
            <p:oleObj spid="_x0000_s15376" name="文档" r:id="rId10" imgW="454602" imgH="11521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9739196"/>
              </p:ext>
            </p:extLst>
          </p:nvPr>
        </p:nvGraphicFramePr>
        <p:xfrm>
          <a:off x="8262044" y="1230246"/>
          <a:ext cx="454025" cy="1152525"/>
        </p:xfrm>
        <a:graphic>
          <a:graphicData uri="http://schemas.openxmlformats.org/presentationml/2006/ole">
            <p:oleObj spid="_x0000_s15377" name="文档" r:id="rId11" imgW="454602" imgH="115210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06574" y="285373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由阴、阳离子形成的晶体为离子晶体，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的化合价为＋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价，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由题图可看出与每个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最近且距离相等的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31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189434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同类晶体物质熔、沸点的变化是有规律的，试分析下列两组物质熔点规律性变化的原因：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4005798"/>
              </p:ext>
            </p:extLst>
          </p:nvPr>
        </p:nvGraphicFramePr>
        <p:xfrm>
          <a:off x="2992818" y="1701602"/>
          <a:ext cx="5988752" cy="4176464"/>
        </p:xfrm>
        <a:graphic>
          <a:graphicData uri="http://schemas.openxmlformats.org/drawingml/2006/table">
            <a:tbl>
              <a:tblPr/>
              <a:tblGrid>
                <a:gridCol w="1699712"/>
                <a:gridCol w="1467783"/>
                <a:gridCol w="1467783"/>
                <a:gridCol w="1353474"/>
              </a:tblGrid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NaCl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KCl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CsCl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1 074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1 049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918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Na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Mg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Al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/K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317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923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933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0425" marR="404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72895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晶体熔、沸点的高低，决定于组成晶体微粒间的作用力的大小。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，晶体微粒之间通过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，粒子之间的作用力由大到小的顺序是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组晶体属于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，价电子数由少到多的顺序是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离子半径由大到小的顺序是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。金属键强弱由小到大的顺序为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>
            <a:hlinkClick r:id="rId9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808959" y="11445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564958" y="11255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5389" y="1783135"/>
            <a:ext cx="265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NaCl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&gt;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KCl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&gt;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CsCl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607374" y="176408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6537" y="2402632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Na&lt;Mg&lt;Al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465288" y="3060229"/>
            <a:ext cx="28216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Na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&gt;Mg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&gt;Al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7957889" y="3060229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Na&lt;Mg&lt;Al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45698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  <p:bldP spid="22" grpId="0"/>
      <p:bldP spid="2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50768" y="621482"/>
            <a:ext cx="1127285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为同一主族的卤化物且为离子化合物，故熔点与离子键的强弱有关，离子键越弱，熔点越低。而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的离子半径逐渐增大，故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的离子键逐渐减弱，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NaCl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CsCl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的熔点依次降低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Mg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是金属晶体且价电子数依次增多，离子半径逐渐减小，因此金属原子核对外层电子束缚能力越来越大，形成的金属键越来越牢固，故熔点依次升高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11" name="图片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0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" t="5012" r="34" b="5809"/>
          <a:stretch/>
        </p:blipFill>
        <p:spPr>
          <a:xfrm>
            <a:off x="406" y="-1"/>
            <a:ext cx="12189600" cy="679876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一、离子晶体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50892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已学知识和教材内容，填写下表：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4141274"/>
              </p:ext>
            </p:extLst>
          </p:nvPr>
        </p:nvGraphicFramePr>
        <p:xfrm>
          <a:off x="766614" y="1394520"/>
          <a:ext cx="10873208" cy="4483546"/>
        </p:xfrm>
        <a:graphic>
          <a:graphicData uri="http://schemas.openxmlformats.org/drawingml/2006/table">
            <a:tbl>
              <a:tblPr/>
              <a:tblGrid>
                <a:gridCol w="2232248"/>
                <a:gridCol w="1872208"/>
                <a:gridCol w="1944216"/>
                <a:gridCol w="2808312"/>
                <a:gridCol w="2016224"/>
              </a:tblGrid>
              <a:tr h="7300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物质名称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金刚石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干冰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金属镁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食盐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构成微粒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间作用力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物质类别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晶体类型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5531" marR="2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49377" y="23306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碳原子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9225" y="2330624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14537" y="2330624"/>
            <a:ext cx="2837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Mg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、自由电子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42721" y="2359199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86894" y="32762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0788" y="32857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2413" y="33025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金属键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17546" y="32857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6854" y="424615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非金属单质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66853" y="426296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共价化合物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13351" y="42629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金属单质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59793" y="426296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离子化合物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25439" y="52108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原子晶体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21738" y="518954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分子晶体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403825" y="52013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金属晶体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27441" y="51917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离子晶体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549474"/>
            <a:ext cx="11161240" cy="45181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离子晶体的概念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而形成的晶体。构成离子晶体的微粒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微粒间的作用力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由于离子间存在着无方向性的静电作用，每个离子周围会尽可能多地吸引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离子以达到降低体系能量的目的。所以，离子晶体中不存在单独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其化学式表示的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而不是分子组成。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9417" y="69349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阴、阳离子通过离子键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9660" y="142309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阴离子和阳离子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37778" y="14135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3969" y="28971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相反电荷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8011" y="3626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58947" y="359286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离子的个数比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621482"/>
            <a:ext cx="11161240" cy="35701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离子晶体的结构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6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离子晶体中，阴离子呈等径圆球密堆积，阳离子有序地填在阴离子的空隙中，每个离子周围等距离地排列着异电性离子，被异电性离子包围。一个离子周围最邻近的异电性离子的数目，叫做离子晶体中离子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670" y="34765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配位数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6574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观察分析表中离子晶体的结构模型，填写下表：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1954278"/>
              </p:ext>
            </p:extLst>
          </p:nvPr>
        </p:nvGraphicFramePr>
        <p:xfrm>
          <a:off x="622597" y="1197547"/>
          <a:ext cx="10297144" cy="4828484"/>
        </p:xfrm>
        <a:graphic>
          <a:graphicData uri="http://schemas.openxmlformats.org/drawingml/2006/table">
            <a:tbl>
              <a:tblPr/>
              <a:tblGrid>
                <a:gridCol w="1645754"/>
                <a:gridCol w="2687152"/>
                <a:gridCol w="2857353"/>
                <a:gridCol w="3106885"/>
              </a:tblGrid>
              <a:tr h="2897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模型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宋体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13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配位数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48509" marR="48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4" name="Picture 6" descr="E:\莫成程\2017\同步\化学\人教 选修3\PPT\做PPT的Word\171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5843" y="1479521"/>
            <a:ext cx="2237840" cy="230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莫成程\2017\同步\化学\人教 选修3\PPT\做PPT的Word\172.tif"/>
          <p:cNvPicPr>
            <a:picLocks noChangeAspect="1" noChangeArrowheads="1"/>
          </p:cNvPicPr>
          <p:nvPr/>
        </p:nvPicPr>
        <p:blipFill>
          <a:blip r:embed="rId6" r:link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6551" y="1448486"/>
            <a:ext cx="2084264" cy="241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莫成程\2017\同步\化学\人教 选修3\PPT\做PPT的Word\173.tif"/>
          <p:cNvPicPr>
            <a:picLocks noChangeAspect="1" noChangeArrowheads="1"/>
          </p:cNvPicPr>
          <p:nvPr/>
        </p:nvPicPr>
        <p:blipFill>
          <a:blip r:embed="rId8" r:link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6871" y="1448486"/>
            <a:ext cx="2347540" cy="241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341265" y="4519325"/>
            <a:ext cx="2496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配位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0790" y="5157872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数都为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43078" y="4528964"/>
            <a:ext cx="2815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配位数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43078" y="5129297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14456" y="4807357"/>
            <a:ext cx="2816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4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1" grpId="0"/>
      <p:bldP spid="11" grpId="1"/>
      <p:bldP spid="13" grpId="0"/>
      <p:bldP spid="13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2021058"/>
              </p:ext>
            </p:extLst>
          </p:nvPr>
        </p:nvGraphicFramePr>
        <p:xfrm>
          <a:off x="694608" y="981522"/>
          <a:ext cx="10729189" cy="4248472"/>
        </p:xfrm>
        <a:graphic>
          <a:graphicData uri="http://schemas.openxmlformats.org/drawingml/2006/table">
            <a:tbl>
              <a:tblPr/>
              <a:tblGrid>
                <a:gridCol w="1714805"/>
                <a:gridCol w="2799901"/>
                <a:gridCol w="2977240"/>
                <a:gridCol w="3237243"/>
              </a:tblGrid>
              <a:tr h="16561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晶胞中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_______________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阴、阳离子个数比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化学式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effectLst/>
                          <a:latin typeface="宋体"/>
                          <a:cs typeface="Courier New"/>
                        </a:rPr>
                        <a:t>_____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94806" y="1581855"/>
            <a:ext cx="2675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Na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1281" y="1567111"/>
            <a:ext cx="26356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Cs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都为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0502" y="1567111"/>
            <a:ext cx="2816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en-US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63620" y="31769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2990" y="31769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59334" y="31578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3213" y="4456956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NaCl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08505" y="4437906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CsCl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54616" y="44093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CaF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474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0" grpId="0"/>
      <p:bldP spid="10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20" grpId="0"/>
      <p:bldP spid="20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5949</TotalTime>
  <Words>2777</Words>
  <Application>Microsoft Office PowerPoint</Application>
  <PresentationFormat>自定义</PresentationFormat>
  <Paragraphs>477</Paragraphs>
  <Slides>43</Slides>
  <Notes>21</Notes>
  <HiddenSlides>9</HiddenSlides>
  <MMClips>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