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handoutMasterIdLst>
    <p:handoutMasterId r:id="rId37"/>
  </p:handoutMasterIdLst>
  <p:sldIdLst>
    <p:sldId id="672" r:id="rId2"/>
    <p:sldId id="1136" r:id="rId3"/>
    <p:sldId id="1143" r:id="rId4"/>
    <p:sldId id="1142" r:id="rId5"/>
    <p:sldId id="1186" r:id="rId6"/>
    <p:sldId id="1144" r:id="rId7"/>
    <p:sldId id="1145" r:id="rId8"/>
    <p:sldId id="1146" r:id="rId9"/>
    <p:sldId id="1188" r:id="rId10"/>
    <p:sldId id="1195" r:id="rId11"/>
    <p:sldId id="1189" r:id="rId12"/>
    <p:sldId id="1155" r:id="rId13"/>
    <p:sldId id="1157" r:id="rId14"/>
    <p:sldId id="1160" r:id="rId15"/>
    <p:sldId id="1161" r:id="rId16"/>
    <p:sldId id="1113" r:id="rId17"/>
    <p:sldId id="1170" r:id="rId18"/>
    <p:sldId id="1164" r:id="rId19"/>
    <p:sldId id="1173" r:id="rId20"/>
    <p:sldId id="1169" r:id="rId21"/>
    <p:sldId id="1174" r:id="rId22"/>
    <p:sldId id="1176" r:id="rId23"/>
    <p:sldId id="1140" r:id="rId24"/>
    <p:sldId id="1187" r:id="rId25"/>
    <p:sldId id="1182" r:id="rId26"/>
    <p:sldId id="1196" r:id="rId27"/>
    <p:sldId id="1183" r:id="rId28"/>
    <p:sldId id="1184" r:id="rId29"/>
    <p:sldId id="1197" r:id="rId30"/>
    <p:sldId id="1185" r:id="rId31"/>
    <p:sldId id="1198" r:id="rId32"/>
    <p:sldId id="1199" r:id="rId33"/>
    <p:sldId id="1200" r:id="rId34"/>
    <p:sldId id="1141" r:id="rId35"/>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1">
          <p15:clr>
            <a:srgbClr val="A4A3A4"/>
          </p15:clr>
        </p15:guide>
        <p15:guide id="2" pos="384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81395" autoAdjust="0"/>
  </p:normalViewPr>
  <p:slideViewPr>
    <p:cSldViewPr>
      <p:cViewPr>
        <p:scale>
          <a:sx n="100" d="100"/>
          <a:sy n="100" d="100"/>
        </p:scale>
        <p:origin x="-72" y="1212"/>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a:t>
            </a:fld>
            <a:endParaRPr lang="zh-CN" altLang="en-US"/>
          </a:p>
        </p:txBody>
      </p:sp>
    </p:spTree>
    <p:extLst>
      <p:ext uri="{BB962C8B-B14F-4D97-AF65-F5344CB8AC3E}">
        <p14:creationId xmlns:p14="http://schemas.microsoft.com/office/powerpoint/2010/main" val="1183562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oleObject" Target="../embeddings/oleObject1.bin"/><Relationship Id="rId7" Type="http://schemas.openxmlformats.org/officeDocument/2006/relationships/package" Target="../embeddings/Microsoft_Word_Document2.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7.emf"/><Relationship Id="rId4" Type="http://schemas.openxmlformats.org/officeDocument/2006/relationships/package" Target="../embeddings/Microsoft_Word_Document1.docx"/><Relationship Id="rId9"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slide" Target="slid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image" Target="../media/image12.png"/><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image" Target="../media/image12.png"/><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3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 Target="slide25.xml"/><Relationship Id="rId7" Type="http://schemas.openxmlformats.org/officeDocument/2006/relationships/image" Target="../media/image12.png"/><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3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25.xml"/><Relationship Id="rId7" Type="http://schemas.openxmlformats.org/officeDocument/2006/relationships/image" Target="../media/image12.png"/><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 Id="rId9" Type="http://schemas.openxmlformats.org/officeDocument/2006/relationships/image" Target="../media/image11.png"/></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876"/>
          <a:stretch/>
        </p:blipFill>
        <p:spPr>
          <a:xfrm>
            <a:off x="-794" y="794"/>
            <a:ext cx="12192000" cy="6797972"/>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标题 2"/>
          <p:cNvSpPr txBox="1">
            <a:spLocks/>
          </p:cNvSpPr>
          <p:nvPr/>
        </p:nvSpPr>
        <p:spPr>
          <a:xfrm>
            <a:off x="3017750" y="6114856"/>
            <a:ext cx="7974000"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800" b="1" kern="100" dirty="0" smtClean="0">
                <a:solidFill>
                  <a:schemeClr val="bg2">
                    <a:lumMod val="25000"/>
                  </a:schemeClr>
                </a:solidFill>
                <a:latin typeface="+mn-lt"/>
                <a:ea typeface="微软雅黑" pitchFamily="34" charset="-122"/>
                <a:cs typeface="Times New Roman"/>
              </a:rPr>
              <a:t>第</a:t>
            </a:r>
            <a:r>
              <a:rPr lang="en-US" altLang="zh-CN" sz="3800" b="1" kern="100" dirty="0" smtClean="0">
                <a:solidFill>
                  <a:schemeClr val="bg2">
                    <a:lumMod val="25000"/>
                  </a:schemeClr>
                </a:solidFill>
                <a:latin typeface="+mn-lt"/>
                <a:ea typeface="微软雅黑" pitchFamily="34" charset="-122"/>
                <a:cs typeface="Times New Roman"/>
              </a:rPr>
              <a:t>1</a:t>
            </a:r>
            <a:r>
              <a:rPr lang="zh-CN" altLang="en-US" sz="3800" b="1" kern="100" dirty="0" smtClean="0">
                <a:solidFill>
                  <a:schemeClr val="bg2">
                    <a:lumMod val="25000"/>
                  </a:schemeClr>
                </a:solidFill>
                <a:latin typeface="+mn-lt"/>
                <a:ea typeface="微软雅黑" pitchFamily="34" charset="-122"/>
                <a:cs typeface="Times New Roman"/>
              </a:rPr>
              <a:t>课时</a:t>
            </a:r>
            <a:r>
              <a:rPr lang="zh-CN" altLang="en-US" sz="3800" b="1" kern="100" dirty="0">
                <a:solidFill>
                  <a:schemeClr val="bg2">
                    <a:lumMod val="25000"/>
                  </a:schemeClr>
                </a:solidFill>
                <a:latin typeface="+mn-lt"/>
                <a:ea typeface="微软雅黑" pitchFamily="34" charset="-122"/>
                <a:cs typeface="Times New Roman"/>
              </a:rPr>
              <a:t>　</a:t>
            </a:r>
            <a:r>
              <a:rPr lang="zh-CN" altLang="zh-CN" sz="3800" b="1" kern="100" dirty="0" smtClean="0">
                <a:solidFill>
                  <a:schemeClr val="bg2">
                    <a:lumMod val="25000"/>
                  </a:schemeClr>
                </a:solidFill>
                <a:latin typeface="+mn-lt"/>
                <a:ea typeface="微软雅黑" pitchFamily="34" charset="-122"/>
                <a:cs typeface="Times New Roman"/>
              </a:rPr>
              <a:t>原子结构</a:t>
            </a:r>
            <a:r>
              <a:rPr lang="zh-CN" altLang="zh-CN" sz="3800" b="1" kern="100" dirty="0">
                <a:solidFill>
                  <a:schemeClr val="bg2">
                    <a:lumMod val="25000"/>
                  </a:schemeClr>
                </a:solidFill>
                <a:latin typeface="+mn-lt"/>
                <a:ea typeface="微软雅黑" pitchFamily="34" charset="-122"/>
                <a:cs typeface="Times New Roman"/>
              </a:rPr>
              <a:t>与元素周期表</a:t>
            </a:r>
            <a:endParaRPr lang="zh-CN" altLang="en-US" sz="3800" b="1" kern="100" dirty="0">
              <a:solidFill>
                <a:schemeClr val="bg2">
                  <a:lumMod val="25000"/>
                </a:schemeClr>
              </a:solidFill>
              <a:latin typeface="+mn-lt"/>
              <a:ea typeface="微软雅黑" pitchFamily="34" charset="-122"/>
              <a:cs typeface="Times New Roman"/>
            </a:endParaRPr>
          </a:p>
        </p:txBody>
      </p:sp>
      <p:sp>
        <p:nvSpPr>
          <p:cNvPr id="15"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a:solidFill>
                  <a:schemeClr val="bg2">
                    <a:lumMod val="25000"/>
                  </a:schemeClr>
                </a:solidFill>
                <a:latin typeface="+mj-ea"/>
                <a:ea typeface="+mj-ea"/>
              </a:rPr>
              <a:t>第一章</a:t>
            </a:r>
            <a:r>
              <a:rPr lang="zh-CN" altLang="zh-CN" sz="2400" dirty="0">
                <a:solidFill>
                  <a:schemeClr val="bg2">
                    <a:lumMod val="25000"/>
                  </a:schemeClr>
                </a:solidFill>
                <a:latin typeface="+mj-ea"/>
                <a:ea typeface="+mj-ea"/>
              </a:rPr>
              <a:t>　</a:t>
            </a:r>
            <a:r>
              <a:rPr lang="zh-CN" altLang="zh-CN" sz="2400" dirty="0" smtClean="0">
                <a:solidFill>
                  <a:schemeClr val="bg2">
                    <a:lumMod val="25000"/>
                  </a:schemeClr>
                </a:solidFill>
                <a:latin typeface="+mj-ea"/>
                <a:ea typeface="+mj-ea"/>
              </a:rPr>
              <a:t>第</a:t>
            </a:r>
            <a:r>
              <a:rPr lang="zh-CN" altLang="en-US" sz="2400" dirty="0" smtClean="0">
                <a:solidFill>
                  <a:schemeClr val="bg2">
                    <a:lumMod val="25000"/>
                  </a:schemeClr>
                </a:solidFill>
                <a:latin typeface="+mj-ea"/>
                <a:ea typeface="+mj-ea"/>
              </a:rPr>
              <a:t>二</a:t>
            </a:r>
            <a:r>
              <a:rPr lang="zh-CN" altLang="zh-CN" sz="2400" dirty="0" smtClean="0">
                <a:solidFill>
                  <a:schemeClr val="bg2">
                    <a:lumMod val="25000"/>
                  </a:schemeClr>
                </a:solidFill>
                <a:latin typeface="+mj-ea"/>
                <a:ea typeface="+mj-ea"/>
              </a:rPr>
              <a:t>节</a:t>
            </a:r>
            <a:r>
              <a:rPr lang="zh-CN" altLang="zh-CN" sz="2400" dirty="0">
                <a:solidFill>
                  <a:schemeClr val="bg2">
                    <a:lumMod val="25000"/>
                  </a:schemeClr>
                </a:solidFill>
                <a:latin typeface="+mj-ea"/>
                <a:ea typeface="+mj-ea"/>
              </a:rPr>
              <a:t>　</a:t>
            </a:r>
            <a:r>
              <a:rPr lang="zh-CN" altLang="zh-CN" sz="2400" dirty="0" smtClean="0">
                <a:solidFill>
                  <a:schemeClr val="bg2">
                    <a:lumMod val="25000"/>
                  </a:schemeClr>
                </a:solidFill>
                <a:latin typeface="+mj-ea"/>
                <a:ea typeface="+mj-ea"/>
              </a:rPr>
              <a:t>原子结构</a:t>
            </a:r>
            <a:r>
              <a:rPr lang="zh-CN" altLang="zh-CN" sz="2400" dirty="0">
                <a:solidFill>
                  <a:schemeClr val="bg2">
                    <a:lumMod val="25000"/>
                  </a:schemeClr>
                </a:solidFill>
                <a:latin typeface="+mj-ea"/>
                <a:ea typeface="+mj-ea"/>
              </a:rPr>
              <a:t>与元素的性质</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1" name="矩形 10"/>
          <p:cNvSpPr/>
          <p:nvPr/>
        </p:nvSpPr>
        <p:spPr>
          <a:xfrm>
            <a:off x="406574" y="47746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以第四周期副族元素为例，填写下表</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837847893"/>
              </p:ext>
            </p:extLst>
          </p:nvPr>
        </p:nvGraphicFramePr>
        <p:xfrm>
          <a:off x="478582" y="1341563"/>
          <a:ext cx="11377267" cy="4176463"/>
        </p:xfrm>
        <a:graphic>
          <a:graphicData uri="http://schemas.openxmlformats.org/drawingml/2006/table">
            <a:tbl>
              <a:tblPr/>
              <a:tblGrid>
                <a:gridCol w="2232961"/>
                <a:gridCol w="1278914"/>
                <a:gridCol w="1278914"/>
                <a:gridCol w="1278914"/>
                <a:gridCol w="1278914"/>
                <a:gridCol w="1278914"/>
                <a:gridCol w="1374868"/>
                <a:gridCol w="1374868"/>
              </a:tblGrid>
              <a:tr h="1152128">
                <a:tc>
                  <a:txBody>
                    <a:bodyPr/>
                    <a:lstStyle/>
                    <a:p>
                      <a:pPr algn="ctr">
                        <a:lnSpc>
                          <a:spcPct val="150000"/>
                        </a:lnSpc>
                        <a:spcAft>
                          <a:spcPts val="0"/>
                        </a:spcAft>
                      </a:pPr>
                      <a:r>
                        <a:rPr lang="zh-CN" sz="2800" kern="100" dirty="0">
                          <a:effectLst/>
                          <a:latin typeface="Times New Roman"/>
                          <a:ea typeface="华文细黑"/>
                          <a:cs typeface="Times New Roman"/>
                        </a:rPr>
                        <a:t>副族元素</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25000">
                          <a:effectLst/>
                          <a:latin typeface="Times New Roman"/>
                          <a:ea typeface="华文细黑"/>
                          <a:cs typeface="Courier New"/>
                        </a:rPr>
                        <a:t>21</a:t>
                      </a:r>
                      <a:r>
                        <a:rPr lang="en-US" sz="2800" kern="100">
                          <a:effectLst/>
                          <a:latin typeface="Times New Roman"/>
                          <a:ea typeface="华文细黑"/>
                          <a:cs typeface="Courier New"/>
                        </a:rPr>
                        <a:t>Sc</a:t>
                      </a:r>
                      <a:endParaRPr lang="zh-CN" sz="2800" kern="10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25000">
                          <a:effectLst/>
                          <a:latin typeface="Times New Roman"/>
                          <a:ea typeface="华文细黑"/>
                          <a:cs typeface="Courier New"/>
                        </a:rPr>
                        <a:t>22</a:t>
                      </a:r>
                      <a:r>
                        <a:rPr lang="en-US" sz="2800" kern="100">
                          <a:effectLst/>
                          <a:latin typeface="Times New Roman"/>
                          <a:ea typeface="华文细黑"/>
                          <a:cs typeface="Courier New"/>
                        </a:rPr>
                        <a:t>Ti</a:t>
                      </a:r>
                      <a:endParaRPr lang="zh-CN" sz="2800" kern="10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25000" dirty="0">
                          <a:effectLst/>
                          <a:latin typeface="Times New Roman"/>
                          <a:ea typeface="华文细黑"/>
                          <a:cs typeface="Courier New"/>
                        </a:rPr>
                        <a:t>23</a:t>
                      </a:r>
                      <a:r>
                        <a:rPr lang="en-US" sz="2800" kern="100" dirty="0">
                          <a:effectLst/>
                          <a:latin typeface="Times New Roman"/>
                          <a:ea typeface="华文细黑"/>
                          <a:cs typeface="Courier New"/>
                        </a:rPr>
                        <a:t>V</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25000">
                          <a:effectLst/>
                          <a:latin typeface="Times New Roman"/>
                          <a:ea typeface="华文细黑"/>
                          <a:cs typeface="Courier New"/>
                        </a:rPr>
                        <a:t>24</a:t>
                      </a:r>
                      <a:r>
                        <a:rPr lang="en-US" sz="2800" kern="100">
                          <a:effectLst/>
                          <a:latin typeface="Times New Roman"/>
                          <a:ea typeface="华文细黑"/>
                          <a:cs typeface="Courier New"/>
                        </a:rPr>
                        <a:t>Cr</a:t>
                      </a:r>
                      <a:endParaRPr lang="zh-CN" sz="2800" kern="10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25000">
                          <a:effectLst/>
                          <a:latin typeface="Times New Roman"/>
                          <a:ea typeface="华文细黑"/>
                          <a:cs typeface="Courier New"/>
                        </a:rPr>
                        <a:t>25</a:t>
                      </a:r>
                      <a:r>
                        <a:rPr lang="en-US" sz="2800" kern="100">
                          <a:effectLst/>
                          <a:latin typeface="Times New Roman"/>
                          <a:ea typeface="华文细黑"/>
                          <a:cs typeface="Courier New"/>
                        </a:rPr>
                        <a:t>Mn</a:t>
                      </a:r>
                      <a:endParaRPr lang="zh-CN" sz="2800" kern="10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25000">
                          <a:effectLst/>
                          <a:latin typeface="Times New Roman"/>
                          <a:ea typeface="华文细黑"/>
                          <a:cs typeface="Courier New"/>
                        </a:rPr>
                        <a:t>29</a:t>
                      </a:r>
                      <a:r>
                        <a:rPr lang="en-US" sz="2800" kern="100">
                          <a:effectLst/>
                          <a:latin typeface="Times New Roman"/>
                          <a:ea typeface="华文细黑"/>
                          <a:cs typeface="Courier New"/>
                        </a:rPr>
                        <a:t>Cu</a:t>
                      </a:r>
                      <a:endParaRPr lang="zh-CN" sz="2800" kern="10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25000">
                          <a:effectLst/>
                          <a:latin typeface="Times New Roman"/>
                          <a:ea typeface="华文细黑"/>
                          <a:cs typeface="Courier New"/>
                        </a:rPr>
                        <a:t>30</a:t>
                      </a:r>
                      <a:r>
                        <a:rPr lang="en-US" sz="2800" kern="100">
                          <a:effectLst/>
                          <a:latin typeface="Times New Roman"/>
                          <a:ea typeface="华文细黑"/>
                          <a:cs typeface="Courier New"/>
                        </a:rPr>
                        <a:t>Zn</a:t>
                      </a:r>
                      <a:endParaRPr lang="zh-CN" sz="2800" kern="10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5">
                <a:tc>
                  <a:txBody>
                    <a:bodyPr/>
                    <a:lstStyle/>
                    <a:p>
                      <a:pPr algn="ctr">
                        <a:lnSpc>
                          <a:spcPct val="150000"/>
                        </a:lnSpc>
                        <a:spcAft>
                          <a:spcPts val="0"/>
                        </a:spcAft>
                      </a:pPr>
                      <a:r>
                        <a:rPr lang="zh-CN" sz="2800" kern="100">
                          <a:effectLst/>
                          <a:latin typeface="Times New Roman"/>
                          <a:ea typeface="华文细黑"/>
                          <a:cs typeface="Times New Roman"/>
                        </a:rPr>
                        <a:t>族数</a:t>
                      </a:r>
                      <a:endParaRPr lang="zh-CN" sz="2800" kern="10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0120">
                <a:tc>
                  <a:txBody>
                    <a:bodyPr/>
                    <a:lstStyle/>
                    <a:p>
                      <a:pPr algn="ctr">
                        <a:lnSpc>
                          <a:spcPct val="150000"/>
                        </a:lnSpc>
                        <a:spcAft>
                          <a:spcPts val="0"/>
                        </a:spcAft>
                      </a:pPr>
                      <a:r>
                        <a:rPr lang="zh-CN" sz="2800" kern="100" dirty="0">
                          <a:effectLst/>
                          <a:latin typeface="Times New Roman"/>
                          <a:ea typeface="华文细黑"/>
                          <a:cs typeface="Times New Roman"/>
                        </a:rPr>
                        <a:t>价电子排布式</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0120">
                <a:tc>
                  <a:txBody>
                    <a:bodyPr/>
                    <a:lstStyle/>
                    <a:p>
                      <a:pPr algn="ctr">
                        <a:lnSpc>
                          <a:spcPct val="150000"/>
                        </a:lnSpc>
                        <a:spcAft>
                          <a:spcPts val="0"/>
                        </a:spcAft>
                      </a:pPr>
                      <a:r>
                        <a:rPr lang="zh-CN" sz="2800" kern="100">
                          <a:effectLst/>
                          <a:latin typeface="Times New Roman"/>
                          <a:ea typeface="华文细黑"/>
                          <a:cs typeface="Times New Roman"/>
                        </a:rPr>
                        <a:t>价电子数目</a:t>
                      </a:r>
                      <a:endParaRPr lang="zh-CN" sz="2800" kern="10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 </a:t>
                      </a:r>
                      <a:endParaRPr lang="zh-CN" sz="2800" kern="10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r>
                        <a:rPr lang="en-US" sz="2800" kern="100" dirty="0">
                          <a:effectLst/>
                          <a:latin typeface="Times New Roman"/>
                          <a:ea typeface="华文细黑"/>
                          <a:cs typeface="Courier New"/>
                        </a:rPr>
                        <a:t> </a:t>
                      </a:r>
                      <a:endParaRPr lang="zh-CN" sz="2800" kern="100" dirty="0">
                        <a:effectLst/>
                        <a:latin typeface="宋体"/>
                        <a:cs typeface="Courier New"/>
                      </a:endParaRPr>
                    </a:p>
                  </a:txBody>
                  <a:tcPr marL="45478" marR="45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r>
            </a:tbl>
          </a:graphicData>
        </a:graphic>
      </p:graphicFrame>
      <p:sp>
        <p:nvSpPr>
          <p:cNvPr id="4" name="矩形 3"/>
          <p:cNvSpPr/>
          <p:nvPr/>
        </p:nvSpPr>
        <p:spPr>
          <a:xfrm>
            <a:off x="2936379" y="2666281"/>
            <a:ext cx="782587" cy="523220"/>
          </a:xfrm>
          <a:prstGeom prst="rect">
            <a:avLst/>
          </a:prstGeom>
        </p:spPr>
        <p:txBody>
          <a:bodyPr wrap="none">
            <a:spAutoFit/>
          </a:bodyPr>
          <a:lstStyle/>
          <a:p>
            <a:r>
              <a:rPr lang="en-US" altLang="zh-CN" sz="2800" kern="100" dirty="0" err="1">
                <a:solidFill>
                  <a:srgbClr val="C00000"/>
                </a:solidFill>
                <a:latin typeface="宋体"/>
                <a:ea typeface="华文细黑"/>
                <a:cs typeface="Times New Roman"/>
              </a:rPr>
              <a:t>Ⅲ</a:t>
            </a:r>
            <a:r>
              <a:rPr lang="en-US" altLang="zh-CN" sz="2800"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7" name="矩形 6"/>
          <p:cNvSpPr/>
          <p:nvPr/>
        </p:nvSpPr>
        <p:spPr>
          <a:xfrm>
            <a:off x="4213449" y="2666281"/>
            <a:ext cx="782587" cy="523220"/>
          </a:xfrm>
          <a:prstGeom prst="rect">
            <a:avLst/>
          </a:prstGeom>
        </p:spPr>
        <p:txBody>
          <a:bodyPr wrap="none">
            <a:spAutoFit/>
          </a:bodyPr>
          <a:lstStyle/>
          <a:p>
            <a:r>
              <a:rPr lang="en-US" altLang="zh-CN" sz="2800" kern="100" dirty="0" err="1">
                <a:solidFill>
                  <a:srgbClr val="C00000"/>
                </a:solidFill>
                <a:latin typeface="宋体"/>
                <a:ea typeface="华文细黑"/>
                <a:cs typeface="Times New Roman"/>
              </a:rPr>
              <a:t>Ⅳ</a:t>
            </a:r>
            <a:r>
              <a:rPr lang="en-US" altLang="zh-CN" sz="2800"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9" name="矩形 8"/>
          <p:cNvSpPr/>
          <p:nvPr/>
        </p:nvSpPr>
        <p:spPr>
          <a:xfrm>
            <a:off x="5500068" y="2666281"/>
            <a:ext cx="782587" cy="523220"/>
          </a:xfrm>
          <a:prstGeom prst="rect">
            <a:avLst/>
          </a:prstGeom>
        </p:spPr>
        <p:txBody>
          <a:bodyPr wrap="none">
            <a:spAutoFit/>
          </a:bodyPr>
          <a:lstStyle/>
          <a:p>
            <a:r>
              <a:rPr lang="en-US" altLang="zh-CN" sz="2800" kern="100" dirty="0" err="1">
                <a:solidFill>
                  <a:srgbClr val="C00000"/>
                </a:solidFill>
                <a:latin typeface="宋体"/>
                <a:ea typeface="华文细黑"/>
                <a:cs typeface="Times New Roman"/>
              </a:rPr>
              <a:t>Ⅴ</a:t>
            </a:r>
            <a:r>
              <a:rPr lang="en-US" altLang="zh-CN" sz="2800"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10" name="矩形 9"/>
          <p:cNvSpPr/>
          <p:nvPr/>
        </p:nvSpPr>
        <p:spPr>
          <a:xfrm>
            <a:off x="6752803" y="2666281"/>
            <a:ext cx="782587" cy="523220"/>
          </a:xfrm>
          <a:prstGeom prst="rect">
            <a:avLst/>
          </a:prstGeom>
        </p:spPr>
        <p:txBody>
          <a:bodyPr wrap="none">
            <a:spAutoFit/>
          </a:bodyPr>
          <a:lstStyle/>
          <a:p>
            <a:r>
              <a:rPr lang="en-US" altLang="zh-CN" sz="2800" kern="100" dirty="0" err="1">
                <a:solidFill>
                  <a:srgbClr val="C00000"/>
                </a:solidFill>
                <a:latin typeface="宋体"/>
                <a:ea typeface="华文细黑"/>
                <a:cs typeface="Times New Roman"/>
              </a:rPr>
              <a:t>Ⅵ</a:t>
            </a:r>
            <a:r>
              <a:rPr lang="en-US" altLang="zh-CN" sz="2800"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12" name="矩形 11"/>
          <p:cNvSpPr/>
          <p:nvPr/>
        </p:nvSpPr>
        <p:spPr>
          <a:xfrm>
            <a:off x="8024564" y="2666281"/>
            <a:ext cx="782587" cy="523220"/>
          </a:xfrm>
          <a:prstGeom prst="rect">
            <a:avLst/>
          </a:prstGeom>
        </p:spPr>
        <p:txBody>
          <a:bodyPr wrap="none">
            <a:spAutoFit/>
          </a:bodyPr>
          <a:lstStyle/>
          <a:p>
            <a:r>
              <a:rPr lang="en-US" altLang="zh-CN" sz="2800" kern="100" dirty="0" err="1">
                <a:solidFill>
                  <a:srgbClr val="C00000"/>
                </a:solidFill>
                <a:latin typeface="宋体"/>
                <a:ea typeface="华文细黑"/>
                <a:cs typeface="Times New Roman"/>
              </a:rPr>
              <a:t>Ⅶ</a:t>
            </a:r>
            <a:r>
              <a:rPr lang="en-US" altLang="zh-CN" sz="2800"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13" name="矩形 12"/>
          <p:cNvSpPr/>
          <p:nvPr/>
        </p:nvSpPr>
        <p:spPr>
          <a:xfrm>
            <a:off x="9375525" y="2666281"/>
            <a:ext cx="782587" cy="523220"/>
          </a:xfrm>
          <a:prstGeom prst="rect">
            <a:avLst/>
          </a:prstGeom>
        </p:spPr>
        <p:txBody>
          <a:bodyPr wrap="none">
            <a:spAutoFit/>
          </a:bodyPr>
          <a:lstStyle/>
          <a:p>
            <a:r>
              <a:rPr lang="en-US" altLang="zh-CN" sz="2800" kern="100" dirty="0" err="1">
                <a:solidFill>
                  <a:srgbClr val="C00000"/>
                </a:solidFill>
                <a:latin typeface="宋体"/>
                <a:ea typeface="华文细黑"/>
                <a:cs typeface="Times New Roman"/>
              </a:rPr>
              <a:t>Ⅰ</a:t>
            </a:r>
            <a:r>
              <a:rPr lang="en-US" altLang="zh-CN" sz="2800"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14" name="矩形 13"/>
          <p:cNvSpPr/>
          <p:nvPr/>
        </p:nvSpPr>
        <p:spPr>
          <a:xfrm>
            <a:off x="10756652" y="2666281"/>
            <a:ext cx="782587" cy="523220"/>
          </a:xfrm>
          <a:prstGeom prst="rect">
            <a:avLst/>
          </a:prstGeom>
        </p:spPr>
        <p:txBody>
          <a:bodyPr wrap="none">
            <a:spAutoFit/>
          </a:bodyPr>
          <a:lstStyle/>
          <a:p>
            <a:r>
              <a:rPr lang="en-US" altLang="zh-CN" sz="2800" kern="100" dirty="0" err="1">
                <a:solidFill>
                  <a:srgbClr val="C00000"/>
                </a:solidFill>
                <a:latin typeface="宋体"/>
                <a:ea typeface="华文细黑"/>
                <a:cs typeface="Times New Roman"/>
              </a:rPr>
              <a:t>Ⅱ</a:t>
            </a:r>
            <a:r>
              <a:rPr lang="en-US" altLang="zh-CN" sz="2800"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6" name="矩形 5"/>
          <p:cNvSpPr/>
          <p:nvPr/>
        </p:nvSpPr>
        <p:spPr>
          <a:xfrm>
            <a:off x="2811413" y="3679612"/>
            <a:ext cx="110318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1</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15" name="矩形 14"/>
          <p:cNvSpPr/>
          <p:nvPr/>
        </p:nvSpPr>
        <p:spPr>
          <a:xfrm>
            <a:off x="4053148" y="3679612"/>
            <a:ext cx="110318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16" name="矩形 15"/>
          <p:cNvSpPr/>
          <p:nvPr/>
        </p:nvSpPr>
        <p:spPr>
          <a:xfrm>
            <a:off x="5339767" y="3545235"/>
            <a:ext cx="1103186" cy="656846"/>
          </a:xfrm>
          <a:prstGeom prst="rect">
            <a:avLst/>
          </a:prstGeom>
        </p:spPr>
        <p:txBody>
          <a:bodyPr wrap="none">
            <a:spAutoFit/>
          </a:bodyPr>
          <a:lstStyle/>
          <a:p>
            <a:pPr lvl="0" algn="ctr">
              <a:lnSpc>
                <a:spcPct val="150000"/>
              </a:lnSpc>
            </a:pPr>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3</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endParaRPr lang="zh-CN" altLang="en-US" sz="2800" kern="100" dirty="0">
              <a:solidFill>
                <a:srgbClr val="C00000"/>
              </a:solidFill>
              <a:latin typeface="宋体"/>
              <a:cs typeface="Courier New"/>
            </a:endParaRPr>
          </a:p>
        </p:txBody>
      </p:sp>
      <p:sp>
        <p:nvSpPr>
          <p:cNvPr id="17" name="矩形 16"/>
          <p:cNvSpPr/>
          <p:nvPr/>
        </p:nvSpPr>
        <p:spPr>
          <a:xfrm>
            <a:off x="6627837" y="3545235"/>
            <a:ext cx="1103186" cy="656846"/>
          </a:xfrm>
          <a:prstGeom prst="rect">
            <a:avLst/>
          </a:prstGeom>
        </p:spPr>
        <p:txBody>
          <a:bodyPr wrap="none">
            <a:spAutoFit/>
          </a:bodyPr>
          <a:lstStyle/>
          <a:p>
            <a:pPr lvl="0" algn="ctr">
              <a:lnSpc>
                <a:spcPct val="150000"/>
              </a:lnSpc>
            </a:pPr>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5</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1</a:t>
            </a:r>
            <a:endParaRPr lang="zh-CN" altLang="en-US" sz="2800" kern="100" dirty="0">
              <a:solidFill>
                <a:srgbClr val="C00000"/>
              </a:solidFill>
              <a:latin typeface="宋体"/>
              <a:cs typeface="Courier New"/>
            </a:endParaRPr>
          </a:p>
        </p:txBody>
      </p:sp>
      <p:sp>
        <p:nvSpPr>
          <p:cNvPr id="18" name="矩形 17"/>
          <p:cNvSpPr/>
          <p:nvPr/>
        </p:nvSpPr>
        <p:spPr>
          <a:xfrm>
            <a:off x="7864264" y="3545235"/>
            <a:ext cx="1103186" cy="656846"/>
          </a:xfrm>
          <a:prstGeom prst="rect">
            <a:avLst/>
          </a:prstGeom>
        </p:spPr>
        <p:txBody>
          <a:bodyPr wrap="none">
            <a:spAutoFit/>
          </a:bodyPr>
          <a:lstStyle/>
          <a:p>
            <a:pPr lvl="0" algn="ctr">
              <a:lnSpc>
                <a:spcPct val="150000"/>
              </a:lnSpc>
            </a:pPr>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5</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endParaRPr lang="zh-CN" altLang="en-US" sz="2800" kern="100" dirty="0">
              <a:solidFill>
                <a:srgbClr val="C00000"/>
              </a:solidFill>
              <a:latin typeface="宋体"/>
              <a:cs typeface="Courier New"/>
            </a:endParaRPr>
          </a:p>
        </p:txBody>
      </p:sp>
      <p:sp>
        <p:nvSpPr>
          <p:cNvPr id="19" name="矩形 18"/>
          <p:cNvSpPr/>
          <p:nvPr/>
        </p:nvSpPr>
        <p:spPr>
          <a:xfrm>
            <a:off x="9191550" y="3545235"/>
            <a:ext cx="1223412" cy="656846"/>
          </a:xfrm>
          <a:prstGeom prst="rect">
            <a:avLst/>
          </a:prstGeom>
        </p:spPr>
        <p:txBody>
          <a:bodyPr wrap="none">
            <a:spAutoFit/>
          </a:bodyPr>
          <a:lstStyle/>
          <a:p>
            <a:pPr lvl="0" algn="ctr">
              <a:lnSpc>
                <a:spcPct val="150000"/>
              </a:lnSpc>
            </a:pPr>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10</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1</a:t>
            </a:r>
            <a:endParaRPr lang="zh-CN" altLang="en-US" sz="2800" kern="100" dirty="0">
              <a:solidFill>
                <a:srgbClr val="C00000"/>
              </a:solidFill>
              <a:latin typeface="宋体"/>
              <a:cs typeface="Courier New"/>
            </a:endParaRPr>
          </a:p>
        </p:txBody>
      </p:sp>
      <p:sp>
        <p:nvSpPr>
          <p:cNvPr id="20" name="矩形 19"/>
          <p:cNvSpPr/>
          <p:nvPr/>
        </p:nvSpPr>
        <p:spPr>
          <a:xfrm>
            <a:off x="10560426" y="3535710"/>
            <a:ext cx="1223412" cy="656846"/>
          </a:xfrm>
          <a:prstGeom prst="rect">
            <a:avLst/>
          </a:prstGeom>
        </p:spPr>
        <p:txBody>
          <a:bodyPr wrap="none">
            <a:spAutoFit/>
          </a:bodyPr>
          <a:lstStyle/>
          <a:p>
            <a:pPr lvl="0" algn="ctr">
              <a:lnSpc>
                <a:spcPct val="150000"/>
              </a:lnSpc>
            </a:pPr>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10</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endParaRPr lang="zh-CN" altLang="en-US" sz="2800" kern="100" dirty="0">
              <a:solidFill>
                <a:srgbClr val="C00000"/>
              </a:solidFill>
              <a:latin typeface="宋体"/>
              <a:cs typeface="Courier New"/>
            </a:endParaRPr>
          </a:p>
        </p:txBody>
      </p:sp>
      <p:sp>
        <p:nvSpPr>
          <p:cNvPr id="22" name="矩形 21"/>
          <p:cNvSpPr/>
          <p:nvPr/>
        </p:nvSpPr>
        <p:spPr>
          <a:xfrm>
            <a:off x="3145571" y="4725938"/>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a:t>
            </a:r>
            <a:endParaRPr lang="zh-CN" altLang="en-US" dirty="0">
              <a:solidFill>
                <a:srgbClr val="C00000"/>
              </a:solidFill>
            </a:endParaRPr>
          </a:p>
        </p:txBody>
      </p:sp>
      <p:sp>
        <p:nvSpPr>
          <p:cNvPr id="23" name="矩形 22"/>
          <p:cNvSpPr/>
          <p:nvPr/>
        </p:nvSpPr>
        <p:spPr>
          <a:xfrm>
            <a:off x="4422641" y="4725938"/>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a:t>
            </a:r>
            <a:endParaRPr lang="zh-CN" altLang="en-US" dirty="0">
              <a:solidFill>
                <a:srgbClr val="C00000"/>
              </a:solidFill>
            </a:endParaRPr>
          </a:p>
        </p:txBody>
      </p:sp>
      <p:sp>
        <p:nvSpPr>
          <p:cNvPr id="24" name="矩形 23"/>
          <p:cNvSpPr/>
          <p:nvPr/>
        </p:nvSpPr>
        <p:spPr>
          <a:xfrm>
            <a:off x="5709260" y="4725938"/>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5</a:t>
            </a:r>
            <a:endParaRPr lang="zh-CN" altLang="en-US" sz="2800" kern="100" dirty="0">
              <a:solidFill>
                <a:srgbClr val="C00000"/>
              </a:solidFill>
              <a:latin typeface="Times New Roman"/>
              <a:ea typeface="华文细黑"/>
              <a:cs typeface="Courier New"/>
            </a:endParaRPr>
          </a:p>
        </p:txBody>
      </p:sp>
      <p:sp>
        <p:nvSpPr>
          <p:cNvPr id="25" name="矩形 24"/>
          <p:cNvSpPr/>
          <p:nvPr/>
        </p:nvSpPr>
        <p:spPr>
          <a:xfrm>
            <a:off x="6961995" y="4725938"/>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6</a:t>
            </a:r>
            <a:endParaRPr lang="zh-CN" altLang="en-US" sz="2800" kern="100" dirty="0">
              <a:solidFill>
                <a:srgbClr val="C00000"/>
              </a:solidFill>
              <a:latin typeface="Times New Roman"/>
              <a:ea typeface="华文细黑"/>
              <a:cs typeface="Courier New"/>
            </a:endParaRPr>
          </a:p>
        </p:txBody>
      </p:sp>
      <p:sp>
        <p:nvSpPr>
          <p:cNvPr id="26" name="矩形 25"/>
          <p:cNvSpPr/>
          <p:nvPr/>
        </p:nvSpPr>
        <p:spPr>
          <a:xfrm>
            <a:off x="8252806" y="4725938"/>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7</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29204367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linds(horizontal)">
                                      <p:cBhvr>
                                        <p:cTn id="33" dur="500"/>
                                        <p:tgtEl>
                                          <p:spTgt spid="15"/>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linds(horizontal)">
                                      <p:cBhvr>
                                        <p:cTn id="36" dur="500"/>
                                        <p:tgtEl>
                                          <p:spTgt spid="16"/>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linds(horizontal)">
                                      <p:cBhvr>
                                        <p:cTn id="39" dur="500"/>
                                        <p:tgtEl>
                                          <p:spTgt spid="17"/>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linds(horizontal)">
                                      <p:cBhvr>
                                        <p:cTn id="45" dur="500"/>
                                        <p:tgtEl>
                                          <p:spTgt spid="19"/>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blinds(horizontal)">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blinds(horizontal)">
                                      <p:cBhvr>
                                        <p:cTn id="53" dur="500"/>
                                        <p:tgtEl>
                                          <p:spTgt spid="22"/>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blinds(horizontal)">
                                      <p:cBhvr>
                                        <p:cTn id="56" dur="500"/>
                                        <p:tgtEl>
                                          <p:spTgt spid="23"/>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blinds(horizontal)">
                                      <p:cBhvr>
                                        <p:cTn id="59" dur="500"/>
                                        <p:tgtEl>
                                          <p:spTgt spid="24"/>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blinds(horizontal)">
                                      <p:cBhvr>
                                        <p:cTn id="62" dur="500"/>
                                        <p:tgtEl>
                                          <p:spTgt spid="25"/>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blinds(horizontal)">
                                      <p:cBhvr>
                                        <p:cTn id="65" dur="500"/>
                                        <p:tgtEl>
                                          <p:spTgt spid="26"/>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1" nodeType="clickEffect">
                                  <p:stCondLst>
                                    <p:cond delay="0"/>
                                  </p:stCondLst>
                                  <p:childTnLst>
                                    <p:animEffect transition="out" filter="fade">
                                      <p:cBhvr>
                                        <p:cTn id="69" dur="500"/>
                                        <p:tgtEl>
                                          <p:spTgt spid="4"/>
                                        </p:tgtEl>
                                      </p:cBhvr>
                                    </p:animEffect>
                                    <p:set>
                                      <p:cBhvr>
                                        <p:cTn id="70" dur="1" fill="hold">
                                          <p:stCondLst>
                                            <p:cond delay="499"/>
                                          </p:stCondLst>
                                        </p:cTn>
                                        <p:tgtEl>
                                          <p:spTgt spid="4"/>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7"/>
                                        </p:tgtEl>
                                      </p:cBhvr>
                                    </p:animEffect>
                                    <p:set>
                                      <p:cBhvr>
                                        <p:cTn id="73" dur="1" fill="hold">
                                          <p:stCondLst>
                                            <p:cond delay="499"/>
                                          </p:stCondLst>
                                        </p:cTn>
                                        <p:tgtEl>
                                          <p:spTgt spid="7"/>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9"/>
                                        </p:tgtEl>
                                      </p:cBhvr>
                                    </p:animEffect>
                                    <p:set>
                                      <p:cBhvr>
                                        <p:cTn id="76" dur="1" fill="hold">
                                          <p:stCondLst>
                                            <p:cond delay="499"/>
                                          </p:stCondLst>
                                        </p:cTn>
                                        <p:tgtEl>
                                          <p:spTgt spid="9"/>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0"/>
                                        </p:tgtEl>
                                      </p:cBhvr>
                                    </p:animEffect>
                                    <p:set>
                                      <p:cBhvr>
                                        <p:cTn id="79" dur="1" fill="hold">
                                          <p:stCondLst>
                                            <p:cond delay="499"/>
                                          </p:stCondLst>
                                        </p:cTn>
                                        <p:tgtEl>
                                          <p:spTgt spid="10"/>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2"/>
                                        </p:tgtEl>
                                      </p:cBhvr>
                                    </p:animEffect>
                                    <p:set>
                                      <p:cBhvr>
                                        <p:cTn id="82" dur="1" fill="hold">
                                          <p:stCondLst>
                                            <p:cond delay="499"/>
                                          </p:stCondLst>
                                        </p:cTn>
                                        <p:tgtEl>
                                          <p:spTgt spid="12"/>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3"/>
                                        </p:tgtEl>
                                      </p:cBhvr>
                                    </p:animEffect>
                                    <p:set>
                                      <p:cBhvr>
                                        <p:cTn id="85" dur="1" fill="hold">
                                          <p:stCondLst>
                                            <p:cond delay="499"/>
                                          </p:stCondLst>
                                        </p:cTn>
                                        <p:tgtEl>
                                          <p:spTgt spid="13"/>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4"/>
                                        </p:tgtEl>
                                      </p:cBhvr>
                                    </p:animEffect>
                                    <p:set>
                                      <p:cBhvr>
                                        <p:cTn id="88" dur="1" fill="hold">
                                          <p:stCondLst>
                                            <p:cond delay="499"/>
                                          </p:stCondLst>
                                        </p:cTn>
                                        <p:tgtEl>
                                          <p:spTgt spid="14"/>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6"/>
                                        </p:tgtEl>
                                      </p:cBhvr>
                                    </p:animEffect>
                                    <p:set>
                                      <p:cBhvr>
                                        <p:cTn id="91" dur="1" fill="hold">
                                          <p:stCondLst>
                                            <p:cond delay="499"/>
                                          </p:stCondLst>
                                        </p:cTn>
                                        <p:tgtEl>
                                          <p:spTgt spid="6"/>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5"/>
                                        </p:tgtEl>
                                      </p:cBhvr>
                                    </p:animEffect>
                                    <p:set>
                                      <p:cBhvr>
                                        <p:cTn id="94" dur="1" fill="hold">
                                          <p:stCondLst>
                                            <p:cond delay="499"/>
                                          </p:stCondLst>
                                        </p:cTn>
                                        <p:tgtEl>
                                          <p:spTgt spid="15"/>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16"/>
                                        </p:tgtEl>
                                      </p:cBhvr>
                                    </p:animEffect>
                                    <p:set>
                                      <p:cBhvr>
                                        <p:cTn id="97" dur="1" fill="hold">
                                          <p:stCondLst>
                                            <p:cond delay="499"/>
                                          </p:stCondLst>
                                        </p:cTn>
                                        <p:tgtEl>
                                          <p:spTgt spid="16"/>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17"/>
                                        </p:tgtEl>
                                      </p:cBhvr>
                                    </p:animEffect>
                                    <p:set>
                                      <p:cBhvr>
                                        <p:cTn id="100" dur="1" fill="hold">
                                          <p:stCondLst>
                                            <p:cond delay="499"/>
                                          </p:stCondLst>
                                        </p:cTn>
                                        <p:tgtEl>
                                          <p:spTgt spid="17"/>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18"/>
                                        </p:tgtEl>
                                      </p:cBhvr>
                                    </p:animEffect>
                                    <p:set>
                                      <p:cBhvr>
                                        <p:cTn id="103" dur="1" fill="hold">
                                          <p:stCondLst>
                                            <p:cond delay="499"/>
                                          </p:stCondLst>
                                        </p:cTn>
                                        <p:tgtEl>
                                          <p:spTgt spid="18"/>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19"/>
                                        </p:tgtEl>
                                      </p:cBhvr>
                                    </p:animEffect>
                                    <p:set>
                                      <p:cBhvr>
                                        <p:cTn id="106" dur="1" fill="hold">
                                          <p:stCondLst>
                                            <p:cond delay="499"/>
                                          </p:stCondLst>
                                        </p:cTn>
                                        <p:tgtEl>
                                          <p:spTgt spid="19"/>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20"/>
                                        </p:tgtEl>
                                      </p:cBhvr>
                                    </p:animEffect>
                                    <p:set>
                                      <p:cBhvr>
                                        <p:cTn id="109" dur="1" fill="hold">
                                          <p:stCondLst>
                                            <p:cond delay="499"/>
                                          </p:stCondLst>
                                        </p:cTn>
                                        <p:tgtEl>
                                          <p:spTgt spid="20"/>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22"/>
                                        </p:tgtEl>
                                      </p:cBhvr>
                                    </p:animEffect>
                                    <p:set>
                                      <p:cBhvr>
                                        <p:cTn id="112" dur="1" fill="hold">
                                          <p:stCondLst>
                                            <p:cond delay="499"/>
                                          </p:stCondLst>
                                        </p:cTn>
                                        <p:tgtEl>
                                          <p:spTgt spid="22"/>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23"/>
                                        </p:tgtEl>
                                      </p:cBhvr>
                                    </p:animEffect>
                                    <p:set>
                                      <p:cBhvr>
                                        <p:cTn id="115" dur="1" fill="hold">
                                          <p:stCondLst>
                                            <p:cond delay="499"/>
                                          </p:stCondLst>
                                        </p:cTn>
                                        <p:tgtEl>
                                          <p:spTgt spid="23"/>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24"/>
                                        </p:tgtEl>
                                      </p:cBhvr>
                                    </p:animEffect>
                                    <p:set>
                                      <p:cBhvr>
                                        <p:cTn id="118" dur="1" fill="hold">
                                          <p:stCondLst>
                                            <p:cond delay="499"/>
                                          </p:stCondLst>
                                        </p:cTn>
                                        <p:tgtEl>
                                          <p:spTgt spid="24"/>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25"/>
                                        </p:tgtEl>
                                      </p:cBhvr>
                                    </p:animEffect>
                                    <p:set>
                                      <p:cBhvr>
                                        <p:cTn id="121" dur="1" fill="hold">
                                          <p:stCondLst>
                                            <p:cond delay="499"/>
                                          </p:stCondLst>
                                        </p:cTn>
                                        <p:tgtEl>
                                          <p:spTgt spid="25"/>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26"/>
                                        </p:tgtEl>
                                      </p:cBhvr>
                                    </p:animEffect>
                                    <p:set>
                                      <p:cBhvr>
                                        <p:cTn id="124"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4" grpId="0"/>
      <p:bldP spid="4" grpId="1"/>
      <p:bldP spid="7" grpId="0"/>
      <p:bldP spid="7" grpId="1"/>
      <p:bldP spid="9" grpId="0"/>
      <p:bldP spid="9" grpId="1"/>
      <p:bldP spid="10" grpId="0"/>
      <p:bldP spid="10" grpId="1"/>
      <p:bldP spid="12" grpId="0"/>
      <p:bldP spid="12" grpId="1"/>
      <p:bldP spid="13" grpId="0"/>
      <p:bldP spid="13" grpId="1"/>
      <p:bldP spid="14" grpId="0"/>
      <p:bldP spid="14" grpId="1"/>
      <p:bldP spid="6" grpId="0"/>
      <p:bldP spid="6" grpId="1"/>
      <p:bldP spid="15" grpId="0"/>
      <p:bldP spid="15" grpId="1"/>
      <p:bldP spid="16" grpId="0"/>
      <p:bldP spid="16" grpId="1"/>
      <p:bldP spid="17" grpId="0"/>
      <p:bldP spid="17" grpId="1"/>
      <p:bldP spid="18" grpId="0"/>
      <p:bldP spid="18" grpId="1"/>
      <p:bldP spid="19" grpId="0"/>
      <p:bldP spid="19" grpId="1"/>
      <p:bldP spid="20" grpId="0"/>
      <p:bldP spid="20" grpId="1"/>
      <p:bldP spid="22" grpId="0"/>
      <p:bldP spid="22" grpId="1"/>
      <p:bldP spid="23" grpId="0"/>
      <p:bldP spid="23" grpId="1"/>
      <p:bldP spid="24" grpId="0"/>
      <p:bldP spid="24" grpId="1"/>
      <p:bldP spid="25" grpId="0"/>
      <p:bldP spid="25" grpId="1"/>
      <p:bldP spid="26" grpId="0"/>
      <p:bldP spid="2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1" name="矩形 10"/>
          <p:cNvSpPr/>
          <p:nvPr/>
        </p:nvSpPr>
        <p:spPr>
          <a:xfrm>
            <a:off x="406574" y="450127"/>
            <a:ext cx="1116124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依据上述表格，讨论族的划分与原子核外电子排布的关系？</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族的划分依据是原子</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同主族元素原子</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完全</a:t>
            </a:r>
            <a:r>
              <a:rPr lang="zh-CN" altLang="zh-CN" sz="2800" kern="100" dirty="0">
                <a:latin typeface="Times New Roman"/>
                <a:ea typeface="华文细黑"/>
                <a:cs typeface="Times New Roman"/>
              </a:rPr>
              <a:t>相同，价电子全部排布</a:t>
            </a:r>
            <a:r>
              <a:rPr lang="zh-CN" altLang="zh-CN" sz="2800" kern="100" dirty="0" smtClean="0">
                <a:latin typeface="Times New Roman"/>
                <a:ea typeface="华文细黑"/>
                <a:cs typeface="Times New Roman"/>
              </a:rPr>
              <a:t>在</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或</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轨道</a:t>
            </a:r>
            <a:r>
              <a:rPr lang="zh-CN" altLang="zh-CN" sz="2800" kern="100" dirty="0">
                <a:latin typeface="Times New Roman"/>
                <a:ea typeface="华文细黑"/>
                <a:cs typeface="Times New Roman"/>
              </a:rPr>
              <a:t>上。价电子数</a:t>
            </a:r>
            <a:r>
              <a:rPr lang="zh-CN" altLang="zh-CN" sz="2800" kern="100" dirty="0" smtClean="0">
                <a:latin typeface="Times New Roman"/>
                <a:ea typeface="华文细黑"/>
                <a:cs typeface="Times New Roman"/>
              </a:rPr>
              <a:t>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相同</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稀有气体的价电子排布</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或</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过渡元素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副族和</a:t>
            </a:r>
            <a:r>
              <a:rPr lang="en-US" altLang="zh-CN" sz="2800" kern="100" dirty="0">
                <a:latin typeface="宋体"/>
                <a:ea typeface="华文细黑"/>
                <a:cs typeface="Times New Roman"/>
              </a:rPr>
              <a:t>Ⅷ</a:t>
            </a:r>
            <a:r>
              <a:rPr lang="zh-CN" altLang="zh-CN" sz="2800" kern="100" dirty="0">
                <a:latin typeface="Times New Roman"/>
                <a:ea typeface="华文细黑"/>
                <a:cs typeface="Times New Roman"/>
              </a:rPr>
              <a:t>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同一纵行原子的价层电子排布基本相同。价电子排布</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u="sng" kern="100" dirty="0" smtClean="0">
                <a:latin typeface="宋体"/>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价电子数与族序数相同，</a:t>
            </a:r>
            <a:r>
              <a:rPr lang="zh-CN" altLang="zh-CN" sz="2800" kern="100" dirty="0" smtClean="0">
                <a:latin typeface="Times New Roman"/>
                <a:ea typeface="华文细黑"/>
                <a:cs typeface="Times New Roman"/>
              </a:rPr>
              <a:t>第</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宋体"/>
                <a:ea typeface="华文细黑"/>
                <a:cs typeface="Times New Roman"/>
              </a:rPr>
              <a:t>         </a:t>
            </a:r>
            <a:r>
              <a:rPr lang="zh-CN" altLang="zh-CN" sz="2800" kern="100" dirty="0" smtClean="0">
                <a:latin typeface="Times New Roman"/>
                <a:ea typeface="华文细黑"/>
                <a:cs typeface="Times New Roman"/>
              </a:rPr>
              <a:t>族</a:t>
            </a:r>
            <a:r>
              <a:rPr lang="zh-CN" altLang="zh-CN" sz="2800" kern="100" dirty="0">
                <a:latin typeface="Times New Roman"/>
                <a:ea typeface="华文细黑"/>
                <a:cs typeface="Times New Roman"/>
              </a:rPr>
              <a:t>和</a:t>
            </a:r>
            <a:r>
              <a:rPr lang="zh-CN" altLang="zh-CN" sz="2800" kern="100" dirty="0" smtClean="0">
                <a:latin typeface="Times New Roman"/>
                <a:ea typeface="华文细黑"/>
                <a:cs typeface="Times New Roman"/>
              </a:rPr>
              <a:t>第</a:t>
            </a:r>
            <a:r>
              <a:rPr lang="en-US" altLang="zh-CN" sz="2800" u="sng" kern="100" dirty="0" smtClean="0">
                <a:latin typeface="宋体"/>
                <a:ea typeface="华文细黑"/>
                <a:cs typeface="Times New Roman"/>
              </a:rPr>
              <a:t>    </a:t>
            </a:r>
            <a:r>
              <a:rPr lang="zh-CN" altLang="zh-CN" sz="2800" kern="100" dirty="0" smtClean="0">
                <a:latin typeface="Times New Roman"/>
                <a:ea typeface="华文细黑"/>
                <a:cs typeface="Times New Roman"/>
              </a:rPr>
              <a:t>族</a:t>
            </a:r>
            <a:r>
              <a:rPr lang="zh-CN" altLang="zh-CN" sz="2800" kern="100" dirty="0">
                <a:latin typeface="Times New Roman"/>
                <a:ea typeface="华文细黑"/>
                <a:cs typeface="Times New Roman"/>
              </a:rPr>
              <a:t>不相同。</a:t>
            </a:r>
            <a:endParaRPr lang="zh-CN" altLang="zh-CN" sz="1050" kern="100" dirty="0">
              <a:effectLst/>
              <a:latin typeface="宋体"/>
              <a:cs typeface="Courier New"/>
            </a:endParaRPr>
          </a:p>
        </p:txBody>
      </p:sp>
      <p:sp>
        <p:nvSpPr>
          <p:cNvPr id="3" name="矩形 2"/>
          <p:cNvSpPr/>
          <p:nvPr/>
        </p:nvSpPr>
        <p:spPr>
          <a:xfrm>
            <a:off x="3954016" y="1178496"/>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价层电子排布</a:t>
            </a:r>
            <a:endParaRPr lang="zh-CN" altLang="en-US" dirty="0">
              <a:solidFill>
                <a:srgbClr val="C00000"/>
              </a:solidFill>
            </a:endParaRPr>
          </a:p>
        </p:txBody>
      </p:sp>
      <p:sp>
        <p:nvSpPr>
          <p:cNvPr id="5" name="矩形 4"/>
          <p:cNvSpPr/>
          <p:nvPr/>
        </p:nvSpPr>
        <p:spPr>
          <a:xfrm>
            <a:off x="10425211" y="1845618"/>
            <a:ext cx="503664"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endParaRPr lang="zh-CN" altLang="en-US" dirty="0">
              <a:solidFill>
                <a:srgbClr val="C00000"/>
              </a:solidFill>
            </a:endParaRPr>
          </a:p>
        </p:txBody>
      </p:sp>
      <p:sp>
        <p:nvSpPr>
          <p:cNvPr id="6" name="矩形 5"/>
          <p:cNvSpPr/>
          <p:nvPr/>
        </p:nvSpPr>
        <p:spPr>
          <a:xfrm>
            <a:off x="3618359" y="1826568"/>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价层电子排布</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541065" y="2440732"/>
            <a:ext cx="862737" cy="523220"/>
          </a:xfrm>
          <a:prstGeom prst="rect">
            <a:avLst/>
          </a:prstGeom>
        </p:spPr>
        <p:txBody>
          <a:bodyPr wrap="none">
            <a:spAutoFit/>
          </a:bodyPr>
          <a:lstStyle/>
          <a:p>
            <a:r>
              <a:rPr lang="en-US" altLang="zh-CN" sz="2800" i="1" kern="100" dirty="0" err="1">
                <a:solidFill>
                  <a:srgbClr val="C00000"/>
                </a:solidFill>
                <a:latin typeface="Times New Roman"/>
                <a:ea typeface="华文细黑"/>
                <a:cs typeface="Courier New"/>
              </a:rPr>
              <a:t>n</a:t>
            </a:r>
            <a:r>
              <a:rPr lang="en-US" altLang="zh-CN" sz="2800" kern="100" dirty="0" err="1">
                <a:solidFill>
                  <a:srgbClr val="C00000"/>
                </a:solidFill>
                <a:latin typeface="Times New Roman"/>
                <a:ea typeface="华文细黑"/>
                <a:cs typeface="Courier New"/>
              </a:rPr>
              <a:t>s</a:t>
            </a:r>
            <a:r>
              <a:rPr lang="en-US" altLang="zh-CN" sz="2800" i="1" kern="100" dirty="0" err="1">
                <a:solidFill>
                  <a:srgbClr val="C00000"/>
                </a:solidFill>
                <a:latin typeface="Times New Roman"/>
                <a:ea typeface="华文细黑"/>
                <a:cs typeface="Courier New"/>
              </a:rPr>
              <a:t>n</a:t>
            </a:r>
            <a:r>
              <a:rPr lang="en-US" altLang="zh-CN" sz="2800" kern="100" dirty="0" err="1">
                <a:solidFill>
                  <a:srgbClr val="C00000"/>
                </a:solidFill>
                <a:latin typeface="Times New Roman"/>
                <a:ea typeface="华文细黑"/>
                <a:cs typeface="Courier New"/>
              </a:rPr>
              <a:t>p</a:t>
            </a:r>
            <a:endParaRPr lang="zh-CN" altLang="en-US" dirty="0">
              <a:solidFill>
                <a:srgbClr val="C00000"/>
              </a:solidFill>
            </a:endParaRPr>
          </a:p>
        </p:txBody>
      </p:sp>
      <p:sp>
        <p:nvSpPr>
          <p:cNvPr id="10" name="矩形 9"/>
          <p:cNvSpPr/>
          <p:nvPr/>
        </p:nvSpPr>
        <p:spPr>
          <a:xfrm>
            <a:off x="4545290" y="247452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族序数</a:t>
            </a:r>
            <a:endParaRPr lang="zh-CN" altLang="en-US" sz="2800" kern="100" dirty="0">
              <a:solidFill>
                <a:srgbClr val="C00000"/>
              </a:solidFill>
              <a:latin typeface="Times New Roman"/>
              <a:ea typeface="华文细黑"/>
              <a:cs typeface="Times New Roman"/>
            </a:endParaRPr>
          </a:p>
        </p:txBody>
      </p:sp>
      <p:sp>
        <p:nvSpPr>
          <p:cNvPr id="13" name="矩形 12"/>
          <p:cNvSpPr/>
          <p:nvPr/>
        </p:nvSpPr>
        <p:spPr>
          <a:xfrm>
            <a:off x="4808587" y="3138815"/>
            <a:ext cx="62388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15" name="矩形 14"/>
          <p:cNvSpPr/>
          <p:nvPr/>
        </p:nvSpPr>
        <p:spPr>
          <a:xfrm>
            <a:off x="5890023" y="3069754"/>
            <a:ext cx="1103187"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r>
              <a:rPr lang="en-US" altLang="zh-CN" sz="2800" kern="100" baseline="300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p</a:t>
            </a:r>
            <a:r>
              <a:rPr lang="en-US" altLang="zh-CN" sz="2800" kern="100" baseline="30000" dirty="0">
                <a:solidFill>
                  <a:srgbClr val="C00000"/>
                </a:solidFill>
                <a:latin typeface="Times New Roman"/>
                <a:ea typeface="华文细黑"/>
                <a:cs typeface="Courier New"/>
              </a:rPr>
              <a:t>6</a:t>
            </a:r>
            <a:endParaRPr lang="zh-CN" altLang="en-US" dirty="0">
              <a:solidFill>
                <a:srgbClr val="C00000"/>
              </a:solidFill>
            </a:endParaRPr>
          </a:p>
        </p:txBody>
      </p:sp>
      <p:sp>
        <p:nvSpPr>
          <p:cNvPr id="17" name="矩形 16"/>
          <p:cNvSpPr/>
          <p:nvPr/>
        </p:nvSpPr>
        <p:spPr>
          <a:xfrm>
            <a:off x="1856259" y="4375423"/>
            <a:ext cx="272061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n</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1)d</a:t>
            </a:r>
            <a:r>
              <a:rPr lang="en-US" altLang="zh-CN" sz="2800" kern="100" baseline="30000" dirty="0">
                <a:solidFill>
                  <a:srgbClr val="C00000"/>
                </a:solidFill>
                <a:latin typeface="Times New Roman"/>
                <a:ea typeface="华文细黑"/>
                <a:cs typeface="Courier New"/>
              </a:rPr>
              <a:t>1</a:t>
            </a:r>
            <a:r>
              <a:rPr lang="zh-CN" altLang="zh-CN" sz="2800" kern="100" baseline="30000" dirty="0">
                <a:solidFill>
                  <a:srgbClr val="C00000"/>
                </a:solidFill>
                <a:latin typeface="Times New Roman"/>
                <a:ea typeface="华文细黑"/>
                <a:cs typeface="Times New Roman"/>
              </a:rPr>
              <a:t>～</a:t>
            </a:r>
            <a:r>
              <a:rPr lang="en-US" altLang="zh-CN" sz="2800" kern="100" baseline="30000" dirty="0">
                <a:solidFill>
                  <a:srgbClr val="C00000"/>
                </a:solidFill>
                <a:latin typeface="Times New Roman"/>
                <a:ea typeface="华文细黑"/>
                <a:cs typeface="Courier New"/>
              </a:rPr>
              <a:t>10</a:t>
            </a:r>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r>
              <a:rPr lang="en-US" altLang="zh-CN" sz="2800" kern="100" baseline="30000" dirty="0">
                <a:solidFill>
                  <a:srgbClr val="C00000"/>
                </a:solidFill>
                <a:latin typeface="Times New Roman"/>
                <a:ea typeface="华文细黑"/>
                <a:cs typeface="Courier New"/>
              </a:rPr>
              <a:t>1</a:t>
            </a:r>
            <a:r>
              <a:rPr lang="zh-CN" altLang="zh-CN" sz="2800" kern="100" baseline="30000" dirty="0">
                <a:solidFill>
                  <a:srgbClr val="C00000"/>
                </a:solidFill>
                <a:latin typeface="Times New Roman"/>
                <a:ea typeface="华文细黑"/>
                <a:cs typeface="Times New Roman"/>
              </a:rPr>
              <a:t>～</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19" name="矩形 18"/>
          <p:cNvSpPr/>
          <p:nvPr/>
        </p:nvSpPr>
        <p:spPr>
          <a:xfrm>
            <a:off x="4727054" y="4418742"/>
            <a:ext cx="2098651" cy="523220"/>
          </a:xfrm>
          <a:prstGeom prst="rect">
            <a:avLst/>
          </a:prstGeom>
        </p:spPr>
        <p:txBody>
          <a:bodyPr wrap="none">
            <a:spAutoFit/>
          </a:bodyPr>
          <a:lstStyle/>
          <a:p>
            <a:r>
              <a:rPr lang="en-US" altLang="zh-CN" sz="2800" kern="100" dirty="0" err="1">
                <a:solidFill>
                  <a:srgbClr val="C00000"/>
                </a:solidFill>
                <a:latin typeface="宋体"/>
                <a:ea typeface="华文细黑"/>
                <a:cs typeface="Times New Roman"/>
              </a:rPr>
              <a:t>Ⅲ</a:t>
            </a:r>
            <a:r>
              <a:rPr lang="en-US" altLang="zh-CN" sz="2800" kern="100" dirty="0" err="1">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a:t>
            </a:r>
            <a:r>
              <a:rPr lang="en-US" altLang="zh-CN" sz="2800" kern="100" dirty="0" err="1">
                <a:solidFill>
                  <a:srgbClr val="C00000"/>
                </a:solidFill>
                <a:latin typeface="宋体"/>
                <a:ea typeface="华文细黑"/>
                <a:cs typeface="Times New Roman"/>
              </a:rPr>
              <a:t>Ⅶ</a:t>
            </a:r>
            <a:r>
              <a:rPr lang="en-US" altLang="zh-CN" sz="2800" kern="100" dirty="0" err="1">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族</a:t>
            </a:r>
            <a:endParaRPr lang="zh-CN" altLang="en-US" dirty="0">
              <a:solidFill>
                <a:srgbClr val="C00000"/>
              </a:solidFill>
            </a:endParaRPr>
          </a:p>
        </p:txBody>
      </p:sp>
      <p:sp>
        <p:nvSpPr>
          <p:cNvPr id="21" name="矩形 20"/>
          <p:cNvSpPr/>
          <p:nvPr/>
        </p:nvSpPr>
        <p:spPr>
          <a:xfrm>
            <a:off x="406574" y="5066814"/>
            <a:ext cx="1739579" cy="523220"/>
          </a:xfrm>
          <a:prstGeom prst="rect">
            <a:avLst/>
          </a:prstGeom>
        </p:spPr>
        <p:txBody>
          <a:bodyPr wrap="none">
            <a:spAutoFit/>
          </a:bodyPr>
          <a:lstStyle/>
          <a:p>
            <a:r>
              <a:rPr lang="en-US" altLang="zh-CN" sz="2800" kern="100" dirty="0" err="1">
                <a:solidFill>
                  <a:srgbClr val="C00000"/>
                </a:solidFill>
                <a:latin typeface="宋体"/>
                <a:ea typeface="华文细黑"/>
                <a:cs typeface="Times New Roman"/>
              </a:rPr>
              <a:t>Ⅰ</a:t>
            </a:r>
            <a:r>
              <a:rPr lang="en-US" altLang="zh-CN" sz="2800" kern="100" dirty="0" err="1">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a:t>
            </a:r>
            <a:r>
              <a:rPr lang="en-US" altLang="zh-CN" sz="2800" kern="100" dirty="0" err="1">
                <a:solidFill>
                  <a:srgbClr val="C00000"/>
                </a:solidFill>
                <a:latin typeface="宋体"/>
                <a:ea typeface="华文细黑"/>
                <a:cs typeface="Times New Roman"/>
              </a:rPr>
              <a:t>Ⅱ</a:t>
            </a:r>
            <a:r>
              <a:rPr lang="en-US" altLang="zh-CN" sz="2800"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23" name="矩形 22"/>
          <p:cNvSpPr/>
          <p:nvPr/>
        </p:nvSpPr>
        <p:spPr>
          <a:xfrm>
            <a:off x="3277369" y="5013970"/>
            <a:ext cx="543739" cy="523220"/>
          </a:xfrm>
          <a:prstGeom prst="rect">
            <a:avLst/>
          </a:prstGeom>
        </p:spPr>
        <p:txBody>
          <a:bodyPr wrap="none">
            <a:spAutoFit/>
          </a:bodyPr>
          <a:lstStyle/>
          <a:p>
            <a:r>
              <a:rPr lang="en-US" altLang="zh-CN" sz="2800" kern="100" dirty="0">
                <a:solidFill>
                  <a:srgbClr val="C00000"/>
                </a:solidFill>
                <a:latin typeface="宋体"/>
                <a:ea typeface="华文细黑"/>
                <a:cs typeface="Times New Roman"/>
              </a:rPr>
              <a:t>Ⅷ</a:t>
            </a:r>
            <a:endParaRPr lang="zh-CN" altLang="en-US" dirty="0">
              <a:solidFill>
                <a:srgbClr val="C00000"/>
              </a:solidFill>
            </a:endParaRPr>
          </a:p>
        </p:txBody>
      </p:sp>
    </p:spTree>
    <p:extLst>
      <p:ext uri="{BB962C8B-B14F-4D97-AF65-F5344CB8AC3E}">
        <p14:creationId xmlns:p14="http://schemas.microsoft.com/office/powerpoint/2010/main" val="29878748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linds(horizont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linds(horizontal)">
                                      <p:cBhvr>
                                        <p:cTn id="34" dur="500"/>
                                        <p:tgtEl>
                                          <p:spTgt spid="1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linds(horizontal)">
                                      <p:cBhvr>
                                        <p:cTn id="40" dur="500"/>
                                        <p:tgtEl>
                                          <p:spTgt spid="21"/>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linds(horizontal)">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childTnLst>
                                    <p:animEffect transition="out" filter="fade">
                                      <p:cBhvr>
                                        <p:cTn id="47" dur="500"/>
                                        <p:tgtEl>
                                          <p:spTgt spid="3"/>
                                        </p:tgtEl>
                                      </p:cBhvr>
                                    </p:animEffect>
                                    <p:set>
                                      <p:cBhvr>
                                        <p:cTn id="48" dur="1" fill="hold">
                                          <p:stCondLst>
                                            <p:cond delay="499"/>
                                          </p:stCondLst>
                                        </p:cTn>
                                        <p:tgtEl>
                                          <p:spTgt spid="3"/>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6"/>
                                        </p:tgtEl>
                                      </p:cBhvr>
                                    </p:animEffect>
                                    <p:set>
                                      <p:cBhvr>
                                        <p:cTn id="54" dur="1" fill="hold">
                                          <p:stCondLst>
                                            <p:cond delay="499"/>
                                          </p:stCondLst>
                                        </p:cTn>
                                        <p:tgtEl>
                                          <p:spTgt spid="6"/>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9"/>
                                        </p:tgtEl>
                                      </p:cBhvr>
                                    </p:animEffect>
                                    <p:set>
                                      <p:cBhvr>
                                        <p:cTn id="57" dur="1" fill="hold">
                                          <p:stCondLst>
                                            <p:cond delay="499"/>
                                          </p:stCondLst>
                                        </p:cTn>
                                        <p:tgtEl>
                                          <p:spTgt spid="9"/>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0"/>
                                        </p:tgtEl>
                                      </p:cBhvr>
                                    </p:animEffect>
                                    <p:set>
                                      <p:cBhvr>
                                        <p:cTn id="60" dur="1" fill="hold">
                                          <p:stCondLst>
                                            <p:cond delay="499"/>
                                          </p:stCondLst>
                                        </p:cTn>
                                        <p:tgtEl>
                                          <p:spTgt spid="10"/>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3"/>
                                        </p:tgtEl>
                                      </p:cBhvr>
                                    </p:animEffect>
                                    <p:set>
                                      <p:cBhvr>
                                        <p:cTn id="63" dur="1" fill="hold">
                                          <p:stCondLst>
                                            <p:cond delay="499"/>
                                          </p:stCondLst>
                                        </p:cTn>
                                        <p:tgtEl>
                                          <p:spTgt spid="13"/>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5"/>
                                        </p:tgtEl>
                                      </p:cBhvr>
                                    </p:animEffect>
                                    <p:set>
                                      <p:cBhvr>
                                        <p:cTn id="66" dur="1" fill="hold">
                                          <p:stCondLst>
                                            <p:cond delay="499"/>
                                          </p:stCondLst>
                                        </p:cTn>
                                        <p:tgtEl>
                                          <p:spTgt spid="15"/>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9"/>
                                        </p:tgtEl>
                                      </p:cBhvr>
                                    </p:animEffect>
                                    <p:set>
                                      <p:cBhvr>
                                        <p:cTn id="72" dur="1" fill="hold">
                                          <p:stCondLst>
                                            <p:cond delay="499"/>
                                          </p:stCondLst>
                                        </p:cTn>
                                        <p:tgtEl>
                                          <p:spTgt spid="19"/>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21"/>
                                        </p:tgtEl>
                                      </p:cBhvr>
                                    </p:animEffect>
                                    <p:set>
                                      <p:cBhvr>
                                        <p:cTn id="75" dur="1" fill="hold">
                                          <p:stCondLst>
                                            <p:cond delay="499"/>
                                          </p:stCondLst>
                                        </p:cTn>
                                        <p:tgtEl>
                                          <p:spTgt spid="21"/>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23"/>
                                        </p:tgtEl>
                                      </p:cBhvr>
                                    </p:animEffect>
                                    <p:set>
                                      <p:cBhvr>
                                        <p:cTn id="78"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p:bldP spid="3" grpId="1"/>
      <p:bldP spid="5" grpId="0"/>
      <p:bldP spid="5" grpId="1"/>
      <p:bldP spid="6" grpId="0"/>
      <p:bldP spid="6" grpId="1"/>
      <p:bldP spid="9" grpId="0"/>
      <p:bldP spid="9" grpId="1"/>
      <p:bldP spid="10" grpId="0"/>
      <p:bldP spid="10" grpId="1"/>
      <p:bldP spid="13" grpId="0"/>
      <p:bldP spid="13" grpId="1"/>
      <p:bldP spid="15" grpId="0"/>
      <p:bldP spid="15" grpId="1"/>
      <p:bldP spid="17" grpId="0"/>
      <p:bldP spid="17" grpId="1"/>
      <p:bldP spid="19" grpId="0"/>
      <p:bldP spid="19" grpId="1"/>
      <p:bldP spid="21" grpId="0"/>
      <p:bldP spid="21" grpId="1"/>
      <p:bldP spid="23" grpId="0"/>
      <p:bldP spid="2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4" y="405458"/>
            <a:ext cx="2333534" cy="668428"/>
            <a:chOff x="164" y="341996"/>
            <a:chExt cx="2333534" cy="668428"/>
          </a:xfrm>
        </p:grpSpPr>
        <p:sp>
          <p:nvSpPr>
            <p:cNvPr id="14" name="五边形 1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5" name="燕尾形 14"/>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pic>
        <p:nvPicPr>
          <p:cNvPr id="6146"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9268" t="42299" r="54607" b="39139"/>
          <a:stretch>
            <a:fillRect/>
          </a:stretch>
        </p:blipFill>
        <p:spPr bwMode="auto">
          <a:xfrm>
            <a:off x="550590" y="1174470"/>
            <a:ext cx="7248800" cy="549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83665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125538"/>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价电子排布式为</a:t>
            </a:r>
            <a:r>
              <a:rPr lang="en-US" altLang="zh-CN" sz="2800" kern="100" dirty="0">
                <a:latin typeface="Times New Roman"/>
                <a:ea typeface="华文细黑"/>
                <a:cs typeface="Courier New"/>
              </a:rPr>
              <a:t>5s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5p</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的元素是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第五周期第</a:t>
            </a:r>
            <a:r>
              <a:rPr lang="en-US" altLang="zh-CN" sz="2800" kern="100" dirty="0" err="1">
                <a:latin typeface="宋体"/>
                <a:ea typeface="华文细黑"/>
                <a:cs typeface="Times New Roman"/>
              </a:rPr>
              <a:t>Ⅲ</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B.51</a:t>
            </a:r>
            <a:r>
              <a:rPr lang="zh-CN" altLang="zh-CN" sz="2800" kern="100" dirty="0">
                <a:latin typeface="Times New Roman"/>
                <a:ea typeface="华文细黑"/>
                <a:cs typeface="Times New Roman"/>
              </a:rPr>
              <a:t>号元素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非金属元素</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D.Te</a:t>
            </a:r>
            <a:endParaRPr lang="zh-CN" altLang="zh-CN" sz="1050" kern="100" dirty="0">
              <a:effectLst/>
              <a:latin typeface="宋体"/>
              <a:cs typeface="Courier New"/>
            </a:endParaRPr>
          </a:p>
        </p:txBody>
      </p:sp>
      <p:sp>
        <p:nvSpPr>
          <p:cNvPr id="11" name="TextBox 10"/>
          <p:cNvSpPr txBox="1"/>
          <p:nvPr/>
        </p:nvSpPr>
        <p:spPr>
          <a:xfrm>
            <a:off x="5195106" y="177361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9" name="组合 8"/>
          <p:cNvGrpSpPr/>
          <p:nvPr/>
        </p:nvGrpSpPr>
        <p:grpSpPr>
          <a:xfrm>
            <a:off x="164" y="405458"/>
            <a:ext cx="2333534" cy="693307"/>
            <a:chOff x="164" y="341996"/>
            <a:chExt cx="2333534" cy="693307"/>
          </a:xfrm>
        </p:grpSpPr>
        <p:sp>
          <p:nvSpPr>
            <p:cNvPr id="10" name="五边形 9"/>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燕尾形 15"/>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8" name="矩形 17"/>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3" name="矩形 12"/>
          <p:cNvSpPr/>
          <p:nvPr/>
        </p:nvSpPr>
        <p:spPr>
          <a:xfrm>
            <a:off x="406574" y="3141762"/>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5s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5p</a:t>
            </a:r>
            <a:r>
              <a:rPr lang="en-US" altLang="zh-CN" sz="2800" kern="100" baseline="30000" dirty="0">
                <a:latin typeface="Times New Roman"/>
                <a:ea typeface="华文细黑"/>
                <a:cs typeface="Courier New"/>
              </a:rPr>
              <a:t>3</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指的是电子层数，即属于第五周期，价电子指的是最外层电子数，主族元素所在族序数等于最外层电子数，即属于第</a:t>
            </a:r>
            <a:r>
              <a:rPr lang="en-US" altLang="zh-CN" sz="2800" kern="100" dirty="0" err="1">
                <a:latin typeface="宋体"/>
                <a:ea typeface="华文细黑"/>
                <a:cs typeface="Times New Roman"/>
              </a:rPr>
              <a:t>Ⅴ</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族元素，属于主族元素，又因为最后一个电子填充在</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能级上，属于</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区，按照核外电子排布的规律，推出此元素是锑</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Sb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3931508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p:bldP spid="11" grpId="1"/>
      <p:bldP spid="13" grpId="0"/>
      <p:bldP spid="1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2" name="TextBox 11">
            <a:hlinkClick r:id="rId3"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9" name="矩形 8"/>
          <p:cNvSpPr/>
          <p:nvPr/>
        </p:nvSpPr>
        <p:spPr>
          <a:xfrm>
            <a:off x="406574" y="302628"/>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某元素的原子序数为</a:t>
            </a:r>
            <a:r>
              <a:rPr lang="en-US" altLang="zh-CN" sz="2800" kern="100" dirty="0">
                <a:latin typeface="Times New Roman"/>
                <a:ea typeface="华文细黑"/>
                <a:cs typeface="Courier New"/>
              </a:rPr>
              <a:t>29</a:t>
            </a:r>
            <a:r>
              <a:rPr lang="zh-CN" altLang="zh-CN" sz="2800" kern="100" dirty="0">
                <a:latin typeface="Times New Roman"/>
                <a:ea typeface="华文细黑"/>
                <a:cs typeface="Times New Roman"/>
              </a:rPr>
              <a:t>，试问：</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此元素原子的电子总数是</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它有</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电子层，有</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能级。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它的价电子排布式是</a:t>
            </a:r>
            <a:r>
              <a:rPr lang="en-US" altLang="zh-CN" sz="2800" kern="100" dirty="0" smtClean="0">
                <a:latin typeface="Times New Roman"/>
                <a:ea typeface="华文细黑"/>
                <a:cs typeface="Courier New"/>
              </a:rPr>
              <a:t>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它属于第</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周期</a:t>
            </a:r>
            <a:r>
              <a:rPr lang="zh-CN" altLang="zh-CN" sz="2800" kern="100" dirty="0">
                <a:latin typeface="Times New Roman"/>
                <a:ea typeface="华文细黑"/>
                <a:cs typeface="Times New Roman"/>
              </a:rPr>
              <a:t>第</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族</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它有</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未成对电子。</a:t>
            </a:r>
            <a:endParaRPr lang="zh-CN" altLang="zh-CN" sz="1050" kern="100" dirty="0">
              <a:effectLst/>
              <a:latin typeface="宋体"/>
              <a:cs typeface="Courier New"/>
            </a:endParaRPr>
          </a:p>
        </p:txBody>
      </p:sp>
      <p:sp>
        <p:nvSpPr>
          <p:cNvPr id="10" name="矩形 9"/>
          <p:cNvSpPr/>
          <p:nvPr/>
        </p:nvSpPr>
        <p:spPr>
          <a:xfrm>
            <a:off x="4933553" y="1085077"/>
            <a:ext cx="543739" cy="523220"/>
          </a:xfrm>
          <a:prstGeom prst="rect">
            <a:avLst/>
          </a:prstGeom>
        </p:spPr>
        <p:txBody>
          <a:bodyPr wrap="none">
            <a:spAutoFit/>
          </a:bodyPr>
          <a:lstStyle/>
          <a:p>
            <a:r>
              <a:rPr lang="en-US" altLang="zh-CN" sz="2800" kern="100" dirty="0">
                <a:solidFill>
                  <a:srgbClr val="C00000"/>
                </a:solidFill>
                <a:latin typeface="Times New Roman"/>
                <a:ea typeface="华文细黑"/>
              </a:rPr>
              <a:t>29</a:t>
            </a:r>
            <a:endParaRPr lang="zh-CN" altLang="en-US" sz="2800" dirty="0"/>
          </a:p>
        </p:txBody>
      </p:sp>
      <p:sp>
        <p:nvSpPr>
          <p:cNvPr id="14" name="矩形 13"/>
          <p:cNvSpPr/>
          <p:nvPr/>
        </p:nvSpPr>
        <p:spPr>
          <a:xfrm>
            <a:off x="1846734" y="1723624"/>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4</a:t>
            </a:r>
            <a:endParaRPr lang="zh-CN" altLang="en-US" sz="2800" dirty="0"/>
          </a:p>
        </p:txBody>
      </p:sp>
      <p:sp>
        <p:nvSpPr>
          <p:cNvPr id="15" name="矩形 14"/>
          <p:cNvSpPr/>
          <p:nvPr/>
        </p:nvSpPr>
        <p:spPr>
          <a:xfrm>
            <a:off x="4655046" y="1733263"/>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7</a:t>
            </a:r>
            <a:endParaRPr lang="zh-CN" altLang="en-US" sz="2800" dirty="0"/>
          </a:p>
        </p:txBody>
      </p:sp>
      <p:sp>
        <p:nvSpPr>
          <p:cNvPr id="16" name="矩形 15"/>
          <p:cNvSpPr/>
          <p:nvPr/>
        </p:nvSpPr>
        <p:spPr>
          <a:xfrm>
            <a:off x="4150990" y="2371696"/>
            <a:ext cx="1223412" cy="523220"/>
          </a:xfrm>
          <a:prstGeom prst="rect">
            <a:avLst/>
          </a:prstGeom>
        </p:spPr>
        <p:txBody>
          <a:bodyPr wrap="none">
            <a:spAutoFit/>
          </a:bodyPr>
          <a:lstStyle/>
          <a:p>
            <a:r>
              <a:rPr lang="en-US" altLang="zh-CN" sz="2800" kern="100" dirty="0">
                <a:solidFill>
                  <a:srgbClr val="C00000"/>
                </a:solidFill>
                <a:latin typeface="Times New Roman"/>
                <a:ea typeface="华文细黑"/>
              </a:rPr>
              <a:t>3d</a:t>
            </a:r>
            <a:r>
              <a:rPr lang="en-US" altLang="zh-CN" sz="2800" kern="100" baseline="30000" dirty="0">
                <a:solidFill>
                  <a:srgbClr val="C00000"/>
                </a:solidFill>
                <a:latin typeface="Times New Roman"/>
                <a:ea typeface="华文细黑"/>
              </a:rPr>
              <a:t>10</a:t>
            </a:r>
            <a:r>
              <a:rPr lang="en-US" altLang="zh-CN" sz="2800" kern="100" dirty="0">
                <a:solidFill>
                  <a:srgbClr val="C00000"/>
                </a:solidFill>
                <a:latin typeface="Times New Roman"/>
                <a:ea typeface="华文细黑"/>
              </a:rPr>
              <a:t>4s</a:t>
            </a:r>
            <a:r>
              <a:rPr lang="en-US" altLang="zh-CN" sz="2800" kern="100" baseline="30000" dirty="0">
                <a:solidFill>
                  <a:srgbClr val="C00000"/>
                </a:solidFill>
                <a:latin typeface="Times New Roman"/>
                <a:ea typeface="华文细黑"/>
              </a:rPr>
              <a:t>1</a:t>
            </a:r>
            <a:endParaRPr lang="zh-CN" altLang="en-US" sz="2800" dirty="0"/>
          </a:p>
        </p:txBody>
      </p:sp>
      <p:sp>
        <p:nvSpPr>
          <p:cNvPr id="17" name="矩形 16"/>
          <p:cNvSpPr/>
          <p:nvPr/>
        </p:nvSpPr>
        <p:spPr>
          <a:xfrm>
            <a:off x="2455123" y="2966924"/>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四</a:t>
            </a:r>
            <a:endParaRPr lang="zh-CN" altLang="en-US" sz="2800" dirty="0"/>
          </a:p>
        </p:txBody>
      </p:sp>
      <p:sp>
        <p:nvSpPr>
          <p:cNvPr id="18" name="矩形 17"/>
          <p:cNvSpPr/>
          <p:nvPr/>
        </p:nvSpPr>
        <p:spPr>
          <a:xfrm>
            <a:off x="4088483" y="2966924"/>
            <a:ext cx="782587" cy="523220"/>
          </a:xfrm>
          <a:prstGeom prst="rect">
            <a:avLst/>
          </a:prstGeom>
        </p:spPr>
        <p:txBody>
          <a:bodyPr wrap="none">
            <a:spAutoFit/>
          </a:bodyPr>
          <a:lstStyle/>
          <a:p>
            <a:r>
              <a:rPr lang="en-US" altLang="zh-CN" sz="2800" kern="100" dirty="0" err="1">
                <a:solidFill>
                  <a:srgbClr val="C00000"/>
                </a:solidFill>
                <a:latin typeface="宋体"/>
                <a:ea typeface="华文细黑"/>
                <a:cs typeface="Times New Roman"/>
              </a:rPr>
              <a:t>Ⅰ</a:t>
            </a:r>
            <a:r>
              <a:rPr lang="en-US" altLang="zh-CN" sz="2800" kern="100" dirty="0" err="1">
                <a:solidFill>
                  <a:srgbClr val="C00000"/>
                </a:solidFill>
                <a:latin typeface="Times New Roman"/>
                <a:ea typeface="华文细黑"/>
              </a:rPr>
              <a:t>B</a:t>
            </a:r>
            <a:endParaRPr lang="zh-CN" altLang="en-US" sz="2800" dirty="0"/>
          </a:p>
        </p:txBody>
      </p:sp>
      <p:sp>
        <p:nvSpPr>
          <p:cNvPr id="19" name="矩形 18"/>
          <p:cNvSpPr/>
          <p:nvPr/>
        </p:nvSpPr>
        <p:spPr>
          <a:xfrm>
            <a:off x="1846734" y="3595832"/>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1</a:t>
            </a:r>
            <a:endParaRPr lang="zh-CN" altLang="en-US" sz="2800" dirty="0"/>
          </a:p>
        </p:txBody>
      </p:sp>
    </p:spTree>
    <p:extLst>
      <p:ext uri="{BB962C8B-B14F-4D97-AF65-F5344CB8AC3E}">
        <p14:creationId xmlns:p14="http://schemas.microsoft.com/office/powerpoint/2010/main" val="7385091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linds(horizontal)">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4"/>
                                        </p:tgtEl>
                                      </p:cBhvr>
                                    </p:animEffect>
                                    <p:set>
                                      <p:cBhvr>
                                        <p:cTn id="41" dur="1" fill="hold">
                                          <p:stCondLst>
                                            <p:cond delay="499"/>
                                          </p:stCondLst>
                                        </p:cTn>
                                        <p:tgtEl>
                                          <p:spTgt spid="1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5"/>
                                        </p:tgtEl>
                                      </p:cBhvr>
                                    </p:animEffect>
                                    <p:set>
                                      <p:cBhvr>
                                        <p:cTn id="44" dur="1" fill="hold">
                                          <p:stCondLst>
                                            <p:cond delay="499"/>
                                          </p:stCondLst>
                                        </p:cTn>
                                        <p:tgtEl>
                                          <p:spTgt spid="15"/>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7"/>
                                        </p:tgtEl>
                                      </p:cBhvr>
                                    </p:animEffect>
                                    <p:set>
                                      <p:cBhvr>
                                        <p:cTn id="50" dur="1" fill="hold">
                                          <p:stCondLst>
                                            <p:cond delay="499"/>
                                          </p:stCondLst>
                                        </p:cTn>
                                        <p:tgtEl>
                                          <p:spTgt spid="17"/>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8"/>
                                        </p:tgtEl>
                                      </p:cBhvr>
                                    </p:animEffect>
                                    <p:set>
                                      <p:cBhvr>
                                        <p:cTn id="53" dur="1" fill="hold">
                                          <p:stCondLst>
                                            <p:cond delay="499"/>
                                          </p:stCondLst>
                                        </p:cTn>
                                        <p:tgtEl>
                                          <p:spTgt spid="1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9"/>
                                        </p:tgtEl>
                                      </p:cBhvr>
                                    </p:animEffect>
                                    <p:set>
                                      <p:cBhvr>
                                        <p:cTn id="56"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0" grpId="0"/>
      <p:bldP spid="10" grpId="1"/>
      <p:bldP spid="14" grpId="0"/>
      <p:bldP spid="14" grpId="1"/>
      <p:bldP spid="15" grpId="0"/>
      <p:bldP spid="15" grpId="1"/>
      <p:bldP spid="16" grpId="0"/>
      <p:bldP spid="16" grpId="1"/>
      <p:bldP spid="17" grpId="0"/>
      <p:bldP spid="17" grpId="1"/>
      <p:bldP spid="18" grpId="0"/>
      <p:bldP spid="18" grpId="1"/>
      <p:bldP spid="19" grpId="0"/>
      <p:bldP spid="19" grpId="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06574" y="310399"/>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解答该题需掌握原子核外电子排布与元素周期表的关系和原子核外电子排布的规律。根据核外电子排布原理，该元素的电子排布式应为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10</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，共有</a:t>
            </a:r>
            <a:r>
              <a:rPr lang="en-US" altLang="zh-CN" sz="2800" kern="100" dirty="0">
                <a:latin typeface="Times New Roman"/>
                <a:ea typeface="华文细黑"/>
                <a:cs typeface="Courier New"/>
              </a:rPr>
              <a:t>29</a:t>
            </a:r>
            <a:r>
              <a:rPr lang="zh-CN" altLang="zh-CN" sz="2800" kern="100" dirty="0">
                <a:latin typeface="Times New Roman"/>
                <a:ea typeface="华文细黑"/>
                <a:cs typeface="Times New Roman"/>
              </a:rPr>
              <a:t>个电子，故为</a:t>
            </a:r>
            <a:r>
              <a:rPr lang="en-US" altLang="zh-CN" sz="2800" kern="100" dirty="0">
                <a:latin typeface="Times New Roman"/>
                <a:ea typeface="华文细黑"/>
                <a:cs typeface="Courier New"/>
              </a:rPr>
              <a:t>Cu</a:t>
            </a:r>
            <a:r>
              <a:rPr lang="zh-CN" altLang="zh-CN" sz="2800" kern="100" dirty="0">
                <a:latin typeface="Times New Roman"/>
                <a:ea typeface="华文细黑"/>
                <a:cs typeface="Times New Roman"/>
              </a:rPr>
              <a:t>元素。从核外电子排布式中可以得出</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，有四个电子层，所以为第四周期元素，价电子排布为</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10</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，所以在</a:t>
            </a:r>
            <a:r>
              <a:rPr lang="zh-CN" altLang="zh-CN" sz="2800" kern="100" dirty="0">
                <a:latin typeface="宋体"/>
                <a:ea typeface="Times New Roman"/>
                <a:cs typeface="Courier New"/>
              </a:rPr>
              <a:t> </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 B</a:t>
            </a:r>
            <a:r>
              <a:rPr lang="zh-CN" altLang="zh-CN" sz="2800" kern="100" dirty="0">
                <a:latin typeface="Times New Roman"/>
                <a:ea typeface="华文细黑"/>
                <a:cs typeface="Times New Roman"/>
              </a:rPr>
              <a:t>族。价电子的电子排布图</a:t>
            </a:r>
            <a:r>
              <a:rPr lang="zh-CN" altLang="zh-CN" sz="2800" kern="100" dirty="0" smtClean="0">
                <a:latin typeface="Times New Roman"/>
                <a:ea typeface="华文细黑"/>
                <a:cs typeface="Times New Roman"/>
              </a:rPr>
              <a:t>为</a:t>
            </a:r>
            <a:endParaRPr lang="zh-CN" altLang="zh-CN" sz="1050" kern="100" dirty="0">
              <a:latin typeface="宋体"/>
              <a:cs typeface="Courier New"/>
            </a:endParaRPr>
          </a:p>
        </p:txBody>
      </p:sp>
      <p:sp>
        <p:nvSpPr>
          <p:cNvPr id="3" name="矩形 2"/>
          <p:cNvSpPr/>
          <p:nvPr/>
        </p:nvSpPr>
        <p:spPr>
          <a:xfrm>
            <a:off x="5362555" y="3686001"/>
            <a:ext cx="4314001" cy="656846"/>
          </a:xfrm>
          <a:prstGeom prst="rect">
            <a:avLst/>
          </a:prstGeom>
        </p:spPr>
        <p:txBody>
          <a:bodyPr wrap="none">
            <a:spAutoFit/>
          </a:bodyPr>
          <a:lstStyle/>
          <a:p>
            <a:pPr lvl="0" algn="just">
              <a:lnSpc>
                <a:spcPct val="150000"/>
              </a:lnSpc>
            </a:pPr>
            <a:r>
              <a:rPr lang="zh-CN" altLang="zh-CN" sz="2800" kern="100" dirty="0">
                <a:solidFill>
                  <a:prstClr val="black"/>
                </a:solidFill>
                <a:latin typeface="Times New Roman"/>
                <a:ea typeface="华文细黑"/>
                <a:cs typeface="Times New Roman"/>
              </a:rPr>
              <a:t>，所以有</a:t>
            </a:r>
            <a:r>
              <a:rPr lang="en-US" altLang="zh-CN" sz="2800" kern="1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个未成对电子。</a:t>
            </a:r>
            <a:endParaRPr lang="zh-CN" altLang="zh-CN" sz="2800" kern="100" dirty="0">
              <a:solidFill>
                <a:prstClr val="black"/>
              </a:solidFill>
              <a:latin typeface="宋体"/>
              <a:cs typeface="Courier New"/>
            </a:endParaRPr>
          </a:p>
        </p:txBody>
      </p:sp>
      <p:pic>
        <p:nvPicPr>
          <p:cNvPr id="7170"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52956" t="20804" r="26280" b="76530"/>
          <a:stretch>
            <a:fillRect/>
          </a:stretch>
        </p:blipFill>
        <p:spPr bwMode="auto">
          <a:xfrm>
            <a:off x="531540" y="3685250"/>
            <a:ext cx="4743548" cy="89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13468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750"/>
                                        <p:tgtEl>
                                          <p:spTgt spid="3"/>
                                        </p:tgtEl>
                                      </p:cBhvr>
                                    </p:animEffect>
                                  </p:childTnLst>
                                </p:cTn>
                              </p:par>
                              <p:par>
                                <p:cTn id="11" presetID="3" presetClass="entr" presetSubtype="10" fill="hold" nodeType="with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blinds(horizontal)">
                                      <p:cBhvr>
                                        <p:cTn id="13" dur="75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2" name="矩形 11"/>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二、元素周期表的分区</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5" name="矩形 14"/>
          <p:cNvSpPr/>
          <p:nvPr/>
        </p:nvSpPr>
        <p:spPr>
          <a:xfrm>
            <a:off x="334566" y="549474"/>
            <a:ext cx="11764295"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按电子排布式中最后填入电子</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可</a:t>
            </a:r>
            <a:r>
              <a:rPr lang="zh-CN" altLang="zh-CN" sz="2800" kern="100" dirty="0">
                <a:latin typeface="Times New Roman"/>
                <a:ea typeface="华文细黑"/>
                <a:cs typeface="Times New Roman"/>
              </a:rPr>
              <a:t>将元素周期表分为</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 4</a:t>
            </a:r>
            <a:r>
              <a:rPr lang="zh-CN" altLang="zh-CN" sz="2800" kern="100" dirty="0">
                <a:latin typeface="Times New Roman"/>
                <a:ea typeface="华文细黑"/>
                <a:cs typeface="Times New Roman"/>
              </a:rPr>
              <a:t>个区，而</a:t>
            </a:r>
            <a:r>
              <a:rPr lang="en-US" altLang="zh-CN" sz="2800" kern="100" dirty="0" err="1">
                <a:latin typeface="宋体"/>
                <a:ea typeface="华文细黑"/>
                <a:cs typeface="Times New Roman"/>
              </a:rPr>
              <a:t>Ⅰ</a:t>
            </a:r>
            <a:r>
              <a:rPr lang="en-US" altLang="zh-CN" sz="2800"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err="1">
                <a:latin typeface="宋体"/>
                <a:ea typeface="华文细黑"/>
                <a:cs typeface="Times New Roman"/>
              </a:rPr>
              <a:t>Ⅱ</a:t>
            </a:r>
            <a:r>
              <a:rPr lang="en-US" altLang="zh-CN" sz="2800" kern="100" dirty="0" err="1">
                <a:latin typeface="Times New Roman"/>
                <a:ea typeface="华文细黑"/>
                <a:cs typeface="Courier New"/>
              </a:rPr>
              <a:t>B</a:t>
            </a:r>
            <a:r>
              <a:rPr lang="zh-CN" altLang="zh-CN" sz="2800" kern="100" dirty="0">
                <a:latin typeface="Times New Roman"/>
                <a:ea typeface="华文细黑"/>
                <a:cs typeface="Times New Roman"/>
              </a:rPr>
              <a:t>族这</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个纵行的元素的核外电子因先填满</a:t>
            </a:r>
            <a:r>
              <a:rPr lang="zh-CN" altLang="zh-CN" sz="2800" kern="100" dirty="0" smtClean="0">
                <a:latin typeface="Times New Roman"/>
                <a:ea typeface="华文细黑"/>
                <a:cs typeface="Times New Roman"/>
              </a:rPr>
              <a:t>了</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能级</a:t>
            </a:r>
            <a:r>
              <a:rPr lang="zh-CN" altLang="zh-CN" sz="2800" kern="100" dirty="0">
                <a:latin typeface="Times New Roman"/>
                <a:ea typeface="华文细黑"/>
                <a:cs typeface="Times New Roman"/>
              </a:rPr>
              <a:t>而后再</a:t>
            </a:r>
            <a:r>
              <a:rPr lang="zh-CN" altLang="zh-CN" sz="2800" kern="100" dirty="0" smtClean="0">
                <a:latin typeface="Times New Roman"/>
                <a:ea typeface="华文细黑"/>
                <a:cs typeface="Times New Roman"/>
              </a:rPr>
              <a:t>填充</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能级</a:t>
            </a:r>
            <a:r>
              <a:rPr lang="zh-CN" altLang="zh-CN" sz="2800" kern="100" dirty="0">
                <a:latin typeface="Times New Roman"/>
                <a:ea typeface="华文细黑"/>
                <a:cs typeface="Times New Roman"/>
              </a:rPr>
              <a:t>而得名</a:t>
            </a:r>
            <a:r>
              <a:rPr lang="en-US" altLang="zh-CN" sz="2800" kern="100" dirty="0">
                <a:latin typeface="Times New Roman"/>
                <a:ea typeface="华文细黑"/>
                <a:cs typeface="Courier New"/>
              </a:rPr>
              <a:t>ds</a:t>
            </a:r>
            <a:r>
              <a:rPr lang="zh-CN" altLang="zh-CN" sz="2800" kern="100" dirty="0">
                <a:latin typeface="Times New Roman"/>
                <a:ea typeface="华文细黑"/>
                <a:cs typeface="Times New Roman"/>
              </a:rPr>
              <a:t>区。</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个区的位置关系如下图所示。</a:t>
            </a:r>
            <a:endParaRPr lang="zh-CN" altLang="zh-CN" sz="1050" kern="100" dirty="0">
              <a:effectLst/>
              <a:latin typeface="宋体"/>
              <a:cs typeface="Courier New"/>
            </a:endParaRPr>
          </a:p>
        </p:txBody>
      </p:sp>
      <p:pic>
        <p:nvPicPr>
          <p:cNvPr id="8194" name="Picture 2" descr="2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90534" y="2584646"/>
            <a:ext cx="6252358" cy="3744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615533" y="645751"/>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能级符号</a:t>
            </a:r>
            <a:endParaRPr lang="zh-CN" altLang="en-US" dirty="0">
              <a:solidFill>
                <a:srgbClr val="C00000"/>
              </a:solidFill>
            </a:endParaRPr>
          </a:p>
        </p:txBody>
      </p:sp>
      <p:sp>
        <p:nvSpPr>
          <p:cNvPr id="5" name="矩形 4"/>
          <p:cNvSpPr/>
          <p:nvPr/>
        </p:nvSpPr>
        <p:spPr>
          <a:xfrm>
            <a:off x="10227256" y="1290328"/>
            <a:ext cx="1412566"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a:t>
            </a:r>
            <a:r>
              <a:rPr lang="en-US" altLang="zh-CN" sz="2800" i="1" kern="100" dirty="0" smtClean="0">
                <a:solidFill>
                  <a:srgbClr val="C00000"/>
                </a:solidFill>
                <a:latin typeface="Times New Roman"/>
                <a:ea typeface="华文细黑"/>
                <a:cs typeface="Courier New"/>
              </a:rPr>
              <a:t>n</a:t>
            </a:r>
            <a:r>
              <a:rPr lang="zh-CN" altLang="zh-CN" sz="2800" kern="100" dirty="0">
                <a:solidFill>
                  <a:srgbClr val="C00000"/>
                </a:solidFill>
                <a:latin typeface="Times New Roman"/>
                <a:ea typeface="华文细黑"/>
                <a:cs typeface="Times New Roman"/>
              </a:rPr>
              <a:t> －</a:t>
            </a:r>
            <a:r>
              <a:rPr lang="en-US" altLang="zh-CN" sz="2800" kern="100" dirty="0">
                <a:solidFill>
                  <a:srgbClr val="C00000"/>
                </a:solidFill>
                <a:latin typeface="Times New Roman"/>
                <a:ea typeface="华文细黑"/>
                <a:cs typeface="Courier New"/>
              </a:rPr>
              <a:t>1)d</a:t>
            </a:r>
            <a:endParaRPr lang="zh-CN" altLang="en-US" dirty="0">
              <a:solidFill>
                <a:srgbClr val="C00000"/>
              </a:solidFill>
            </a:endParaRPr>
          </a:p>
        </p:txBody>
      </p:sp>
      <p:sp>
        <p:nvSpPr>
          <p:cNvPr id="9" name="矩形 8"/>
          <p:cNvSpPr/>
          <p:nvPr/>
        </p:nvSpPr>
        <p:spPr>
          <a:xfrm>
            <a:off x="2566814" y="1951291"/>
            <a:ext cx="503664"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endParaRPr lang="zh-CN" altLang="en-US" dirty="0">
              <a:solidFill>
                <a:srgbClr val="C00000"/>
              </a:solidFill>
            </a:endParaRPr>
          </a:p>
        </p:txBody>
      </p:sp>
    </p:spTree>
    <p:extLst>
      <p:ext uri="{BB962C8B-B14F-4D97-AF65-F5344CB8AC3E}">
        <p14:creationId xmlns:p14="http://schemas.microsoft.com/office/powerpoint/2010/main" val="3537816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9"/>
                                        </p:tgtEl>
                                      </p:cBhvr>
                                    </p:animEffect>
                                    <p:set>
                                      <p:cBhvr>
                                        <p:cTn id="2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5" grpId="0"/>
      <p:bldP spid="5" grpId="1"/>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06574" y="26144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各区元素的价电子排布特点</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647960033"/>
              </p:ext>
            </p:extLst>
          </p:nvPr>
        </p:nvGraphicFramePr>
        <p:xfrm>
          <a:off x="550590" y="1053530"/>
          <a:ext cx="11233248" cy="5281998"/>
        </p:xfrm>
        <a:graphic>
          <a:graphicData uri="http://schemas.openxmlformats.org/drawingml/2006/table">
            <a:tbl>
              <a:tblPr/>
              <a:tblGrid>
                <a:gridCol w="1008112"/>
                <a:gridCol w="3528392"/>
                <a:gridCol w="2664296"/>
                <a:gridCol w="4032448"/>
              </a:tblGrid>
              <a:tr h="1152128">
                <a:tc>
                  <a:txBody>
                    <a:bodyPr/>
                    <a:lstStyle/>
                    <a:p>
                      <a:pPr algn="ctr">
                        <a:lnSpc>
                          <a:spcPct val="150000"/>
                        </a:lnSpc>
                        <a:spcAft>
                          <a:spcPts val="0"/>
                        </a:spcAft>
                      </a:pPr>
                      <a:r>
                        <a:rPr lang="zh-CN" sz="2800" kern="100" dirty="0">
                          <a:effectLst/>
                          <a:latin typeface="Times New Roman"/>
                          <a:ea typeface="华文细黑"/>
                          <a:cs typeface="Times New Roman"/>
                        </a:rPr>
                        <a:t>分区</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元素分布</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外围电子排布式</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元素性质特点</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3047">
                <a:tc>
                  <a:txBody>
                    <a:bodyPr/>
                    <a:lstStyle/>
                    <a:p>
                      <a:pPr algn="ctr">
                        <a:lnSpc>
                          <a:spcPct val="150000"/>
                        </a:lnSpc>
                        <a:spcAft>
                          <a:spcPts val="0"/>
                        </a:spcAft>
                      </a:pPr>
                      <a:r>
                        <a:rPr lang="en-US" sz="2800" kern="100">
                          <a:effectLst/>
                          <a:latin typeface="Times New Roman"/>
                          <a:ea typeface="华文细黑"/>
                          <a:cs typeface="Courier New"/>
                        </a:rPr>
                        <a:t>s</a:t>
                      </a:r>
                      <a:r>
                        <a:rPr lang="zh-CN" sz="2800" kern="100">
                          <a:effectLst/>
                          <a:latin typeface="Times New Roman"/>
                          <a:ea typeface="华文细黑"/>
                          <a:cs typeface="Times New Roman"/>
                        </a:rPr>
                        <a:t>区</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err="1">
                          <a:effectLst/>
                          <a:latin typeface="宋体"/>
                          <a:ea typeface="华文细黑"/>
                          <a:cs typeface="Times New Roman"/>
                        </a:rPr>
                        <a:t>Ⅰ</a:t>
                      </a:r>
                      <a:r>
                        <a:rPr lang="en-US" sz="2800" kern="100" dirty="0" err="1">
                          <a:effectLst/>
                          <a:latin typeface="Times New Roman"/>
                          <a:ea typeface="华文细黑"/>
                          <a:cs typeface="Courier New"/>
                        </a:rPr>
                        <a:t>A</a:t>
                      </a:r>
                      <a:r>
                        <a:rPr lang="zh-CN" sz="2800" kern="100" dirty="0">
                          <a:effectLst/>
                          <a:latin typeface="Times New Roman"/>
                          <a:ea typeface="华文细黑"/>
                          <a:cs typeface="Times New Roman"/>
                        </a:rPr>
                        <a:t>族、</a:t>
                      </a:r>
                      <a:r>
                        <a:rPr lang="en-US" sz="2800" kern="100" dirty="0" err="1">
                          <a:effectLst/>
                          <a:latin typeface="宋体"/>
                          <a:ea typeface="华文细黑"/>
                          <a:cs typeface="Times New Roman"/>
                        </a:rPr>
                        <a:t>Ⅱ</a:t>
                      </a:r>
                      <a:r>
                        <a:rPr lang="en-US" sz="2800" kern="100" dirty="0" err="1">
                          <a:effectLst/>
                          <a:latin typeface="Times New Roman"/>
                          <a:ea typeface="华文细黑"/>
                          <a:cs typeface="Courier New"/>
                        </a:rPr>
                        <a:t>A</a:t>
                      </a:r>
                      <a:r>
                        <a:rPr lang="zh-CN" sz="2800" kern="100" dirty="0">
                          <a:effectLst/>
                          <a:latin typeface="Times New Roman"/>
                          <a:ea typeface="华文细黑"/>
                          <a:cs typeface="Times New Roman"/>
                        </a:rPr>
                        <a:t>族</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dirty="0">
                          <a:effectLst/>
                          <a:latin typeface="Times New Roman"/>
                          <a:ea typeface="华文细黑"/>
                          <a:cs typeface="Courier New"/>
                        </a:rPr>
                        <a:t>n</a:t>
                      </a:r>
                      <a:r>
                        <a:rPr lang="en-US" sz="2800" kern="100" dirty="0">
                          <a:effectLst/>
                          <a:latin typeface="Times New Roman"/>
                          <a:ea typeface="华文细黑"/>
                          <a:cs typeface="Courier New"/>
                        </a:rPr>
                        <a:t>s</a:t>
                      </a:r>
                      <a:r>
                        <a:rPr lang="en-US" sz="2800" kern="100" baseline="30000" dirty="0">
                          <a:effectLst/>
                          <a:latin typeface="Times New Roman"/>
                          <a:ea typeface="华文细黑"/>
                          <a:cs typeface="Courier New"/>
                        </a:rPr>
                        <a:t>1</a:t>
                      </a:r>
                      <a:r>
                        <a:rPr lang="zh-CN" sz="2800" kern="100" baseline="30000" dirty="0">
                          <a:effectLst/>
                          <a:latin typeface="Times New Roman"/>
                          <a:ea typeface="华文细黑"/>
                          <a:cs typeface="Times New Roman"/>
                        </a:rPr>
                        <a:t>～</a:t>
                      </a:r>
                      <a:r>
                        <a:rPr lang="en-US" sz="2800" kern="100" baseline="30000" dirty="0">
                          <a:effectLst/>
                          <a:latin typeface="Times New Roman"/>
                          <a:ea typeface="华文细黑"/>
                          <a:cs typeface="Courier New"/>
                        </a:rPr>
                        <a:t>2</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除氢外都是活泼金属元素</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3047">
                <a:tc>
                  <a:txBody>
                    <a:bodyPr/>
                    <a:lstStyle/>
                    <a:p>
                      <a:pPr algn="ctr">
                        <a:lnSpc>
                          <a:spcPct val="150000"/>
                        </a:lnSpc>
                        <a:spcAft>
                          <a:spcPts val="0"/>
                        </a:spcAft>
                      </a:pPr>
                      <a:r>
                        <a:rPr lang="en-US" sz="2800" kern="100">
                          <a:effectLst/>
                          <a:latin typeface="Times New Roman"/>
                          <a:ea typeface="华文细黑"/>
                          <a:cs typeface="Courier New"/>
                        </a:rPr>
                        <a:t>p</a:t>
                      </a:r>
                      <a:r>
                        <a:rPr lang="zh-CN" sz="2800" kern="100">
                          <a:effectLst/>
                          <a:latin typeface="Times New Roman"/>
                          <a:ea typeface="华文细黑"/>
                          <a:cs typeface="Times New Roman"/>
                        </a:rPr>
                        <a:t>区</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Ⅲ</a:t>
                      </a:r>
                      <a:r>
                        <a:rPr lang="en-US" sz="2800" kern="100">
                          <a:effectLst/>
                          <a:latin typeface="Times New Roman"/>
                          <a:ea typeface="华文细黑"/>
                          <a:cs typeface="Courier New"/>
                        </a:rPr>
                        <a:t>A</a:t>
                      </a:r>
                      <a:r>
                        <a:rPr lang="zh-CN" sz="2800" kern="100">
                          <a:effectLst/>
                          <a:latin typeface="Times New Roman"/>
                          <a:ea typeface="华文细黑"/>
                          <a:cs typeface="Times New Roman"/>
                        </a:rPr>
                        <a:t>族～</a:t>
                      </a:r>
                      <a:r>
                        <a:rPr lang="en-US" sz="2800" kern="100">
                          <a:effectLst/>
                          <a:latin typeface="宋体"/>
                          <a:ea typeface="华文细黑"/>
                          <a:cs typeface="Times New Roman"/>
                        </a:rPr>
                        <a:t>Ⅶ</a:t>
                      </a:r>
                      <a:r>
                        <a:rPr lang="en-US" sz="2800" kern="100">
                          <a:effectLst/>
                          <a:latin typeface="Times New Roman"/>
                          <a:ea typeface="华文细黑"/>
                          <a:cs typeface="Courier New"/>
                        </a:rPr>
                        <a:t>A</a:t>
                      </a:r>
                      <a:r>
                        <a:rPr lang="zh-CN" sz="2800" kern="100">
                          <a:effectLst/>
                          <a:latin typeface="Times New Roman"/>
                          <a:ea typeface="华文细黑"/>
                          <a:cs typeface="Times New Roman"/>
                        </a:rPr>
                        <a:t>族、</a:t>
                      </a:r>
                      <a:r>
                        <a:rPr lang="en-US" sz="2800" kern="100">
                          <a:effectLst/>
                          <a:latin typeface="Times New Roman"/>
                          <a:ea typeface="华文细黑"/>
                          <a:cs typeface="Courier New"/>
                        </a:rPr>
                        <a:t>0</a:t>
                      </a:r>
                      <a:r>
                        <a:rPr lang="zh-CN" sz="2800" kern="100">
                          <a:effectLst/>
                          <a:latin typeface="Times New Roman"/>
                          <a:ea typeface="华文细黑"/>
                          <a:cs typeface="Times New Roman"/>
                        </a:rPr>
                        <a:t>族</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a:effectLst/>
                          <a:latin typeface="Times New Roman"/>
                          <a:ea typeface="华文细黑"/>
                          <a:cs typeface="Courier New"/>
                        </a:rPr>
                        <a:t>n</a:t>
                      </a:r>
                      <a:r>
                        <a:rPr lang="en-US" sz="2800" kern="100">
                          <a:effectLst/>
                          <a:latin typeface="Times New Roman"/>
                          <a:ea typeface="华文细黑"/>
                          <a:cs typeface="Courier New"/>
                        </a:rPr>
                        <a:t>s</a:t>
                      </a:r>
                      <a:r>
                        <a:rPr lang="en-US" sz="2800" kern="100" baseline="30000">
                          <a:effectLst/>
                          <a:latin typeface="Times New Roman"/>
                          <a:ea typeface="华文细黑"/>
                          <a:cs typeface="Courier New"/>
                        </a:rPr>
                        <a:t>2</a:t>
                      </a:r>
                      <a:r>
                        <a:rPr lang="en-US" sz="2800" i="1" kern="100">
                          <a:effectLst/>
                          <a:latin typeface="Times New Roman"/>
                          <a:ea typeface="华文细黑"/>
                          <a:cs typeface="Courier New"/>
                        </a:rPr>
                        <a:t>n</a:t>
                      </a:r>
                      <a:r>
                        <a:rPr lang="en-US" sz="2800" kern="100">
                          <a:effectLst/>
                          <a:latin typeface="Times New Roman"/>
                          <a:ea typeface="华文细黑"/>
                          <a:cs typeface="Courier New"/>
                        </a:rPr>
                        <a:t>p</a:t>
                      </a:r>
                      <a:r>
                        <a:rPr lang="en-US" sz="2800" kern="100" baseline="30000">
                          <a:effectLst/>
                          <a:latin typeface="Times New Roman"/>
                          <a:ea typeface="华文细黑"/>
                          <a:cs typeface="Courier New"/>
                        </a:rPr>
                        <a:t>1</a:t>
                      </a:r>
                      <a:r>
                        <a:rPr lang="zh-CN" sz="2800" kern="100" baseline="30000">
                          <a:effectLst/>
                          <a:latin typeface="Times New Roman"/>
                          <a:ea typeface="华文细黑"/>
                          <a:cs typeface="Times New Roman"/>
                        </a:rPr>
                        <a:t>～</a:t>
                      </a:r>
                      <a:r>
                        <a:rPr lang="en-US" sz="2800" kern="100" baseline="30000">
                          <a:effectLst/>
                          <a:latin typeface="Times New Roman"/>
                          <a:ea typeface="华文细黑"/>
                          <a:cs typeface="Courier New"/>
                        </a:rPr>
                        <a:t>6</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最外层电子参与反应</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0729">
                <a:tc>
                  <a:txBody>
                    <a:bodyPr/>
                    <a:lstStyle/>
                    <a:p>
                      <a:pPr algn="ctr">
                        <a:lnSpc>
                          <a:spcPct val="150000"/>
                        </a:lnSpc>
                        <a:spcAft>
                          <a:spcPts val="0"/>
                        </a:spcAft>
                      </a:pPr>
                      <a:r>
                        <a:rPr lang="en-US" sz="2800" kern="100">
                          <a:effectLst/>
                          <a:latin typeface="Times New Roman"/>
                          <a:ea typeface="华文细黑"/>
                          <a:cs typeface="Courier New"/>
                        </a:rPr>
                        <a:t>d</a:t>
                      </a:r>
                      <a:r>
                        <a:rPr lang="zh-CN" sz="2800" kern="100">
                          <a:effectLst/>
                          <a:latin typeface="Times New Roman"/>
                          <a:ea typeface="华文细黑"/>
                          <a:cs typeface="Times New Roman"/>
                        </a:rPr>
                        <a:t>区</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Ⅲ</a:t>
                      </a:r>
                      <a:r>
                        <a:rPr lang="en-US" sz="2800" kern="100">
                          <a:effectLst/>
                          <a:latin typeface="Times New Roman"/>
                          <a:ea typeface="华文细黑"/>
                          <a:cs typeface="Courier New"/>
                        </a:rPr>
                        <a:t>B</a:t>
                      </a:r>
                      <a:r>
                        <a:rPr lang="zh-CN" sz="2800" kern="100">
                          <a:effectLst/>
                          <a:latin typeface="Times New Roman"/>
                          <a:ea typeface="华文细黑"/>
                          <a:cs typeface="Times New Roman"/>
                        </a:rPr>
                        <a:t>族～</a:t>
                      </a:r>
                      <a:r>
                        <a:rPr lang="en-US" sz="2800" kern="100">
                          <a:effectLst/>
                          <a:latin typeface="宋体"/>
                          <a:ea typeface="华文细黑"/>
                          <a:cs typeface="Times New Roman"/>
                        </a:rPr>
                        <a:t>Ⅶ</a:t>
                      </a:r>
                      <a:r>
                        <a:rPr lang="en-US" sz="2800" kern="100">
                          <a:effectLst/>
                          <a:latin typeface="Times New Roman"/>
                          <a:ea typeface="华文细黑"/>
                          <a:cs typeface="Courier New"/>
                        </a:rPr>
                        <a:t>B</a:t>
                      </a:r>
                      <a:r>
                        <a:rPr lang="zh-CN" sz="2800" kern="100">
                          <a:effectLst/>
                          <a:latin typeface="Times New Roman"/>
                          <a:ea typeface="华文细黑"/>
                          <a:cs typeface="Times New Roman"/>
                        </a:rPr>
                        <a:t>族、</a:t>
                      </a:r>
                      <a:r>
                        <a:rPr lang="en-US" sz="2800" kern="100">
                          <a:effectLst/>
                          <a:latin typeface="宋体"/>
                          <a:ea typeface="华文细黑"/>
                          <a:cs typeface="Times New Roman"/>
                        </a:rPr>
                        <a:t>Ⅷ</a:t>
                      </a:r>
                      <a:r>
                        <a:rPr lang="zh-CN" sz="2800" kern="100">
                          <a:effectLst/>
                          <a:latin typeface="Times New Roman"/>
                          <a:ea typeface="华文细黑"/>
                          <a:cs typeface="Times New Roman"/>
                        </a:rPr>
                        <a:t>族</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a:t>
                      </a:r>
                      <a:r>
                        <a:rPr lang="en-US" sz="2800" i="1" kern="100">
                          <a:effectLst/>
                          <a:latin typeface="Times New Roman"/>
                          <a:ea typeface="华文细黑"/>
                          <a:cs typeface="Courier New"/>
                        </a:rPr>
                        <a:t>n</a:t>
                      </a:r>
                      <a:r>
                        <a:rPr lang="zh-CN" sz="2800" kern="100">
                          <a:effectLst/>
                          <a:latin typeface="Times New Roman"/>
                          <a:ea typeface="华文细黑"/>
                          <a:cs typeface="Times New Roman"/>
                        </a:rPr>
                        <a:t>－</a:t>
                      </a:r>
                      <a:r>
                        <a:rPr lang="en-US" sz="2800" kern="100">
                          <a:effectLst/>
                          <a:latin typeface="Times New Roman"/>
                          <a:ea typeface="华文细黑"/>
                          <a:cs typeface="Courier New"/>
                        </a:rPr>
                        <a:t>1)d</a:t>
                      </a:r>
                      <a:r>
                        <a:rPr lang="en-US" sz="2800" kern="100" baseline="30000">
                          <a:effectLst/>
                          <a:latin typeface="Times New Roman"/>
                          <a:ea typeface="华文细黑"/>
                          <a:cs typeface="Courier New"/>
                        </a:rPr>
                        <a:t>1</a:t>
                      </a:r>
                      <a:r>
                        <a:rPr lang="zh-CN" sz="2800" kern="100" baseline="30000">
                          <a:effectLst/>
                          <a:latin typeface="Times New Roman"/>
                          <a:ea typeface="华文细黑"/>
                          <a:cs typeface="Times New Roman"/>
                        </a:rPr>
                        <a:t>～</a:t>
                      </a:r>
                      <a:r>
                        <a:rPr lang="en-US" sz="2800" kern="100" baseline="30000">
                          <a:effectLst/>
                          <a:latin typeface="Times New Roman"/>
                          <a:ea typeface="华文细黑"/>
                          <a:cs typeface="Courier New"/>
                        </a:rPr>
                        <a:t>9</a:t>
                      </a:r>
                      <a:r>
                        <a:rPr lang="en-US" sz="2800" i="1" kern="100">
                          <a:effectLst/>
                          <a:latin typeface="Times New Roman"/>
                          <a:ea typeface="华文细黑"/>
                          <a:cs typeface="Courier New"/>
                        </a:rPr>
                        <a:t>n</a:t>
                      </a:r>
                      <a:r>
                        <a:rPr lang="en-US" sz="2800" kern="100">
                          <a:effectLst/>
                          <a:latin typeface="Times New Roman"/>
                          <a:ea typeface="华文细黑"/>
                          <a:cs typeface="Courier New"/>
                        </a:rPr>
                        <a:t>s</a:t>
                      </a:r>
                      <a:r>
                        <a:rPr lang="en-US" sz="2800" kern="100" baseline="30000">
                          <a:effectLst/>
                          <a:latin typeface="Times New Roman"/>
                          <a:ea typeface="华文细黑"/>
                          <a:cs typeface="Courier New"/>
                        </a:rPr>
                        <a:t>1</a:t>
                      </a:r>
                      <a:r>
                        <a:rPr lang="zh-CN" sz="2800" kern="100" baseline="30000">
                          <a:effectLst/>
                          <a:latin typeface="Times New Roman"/>
                          <a:ea typeface="华文细黑"/>
                          <a:cs typeface="Times New Roman"/>
                        </a:rPr>
                        <a:t>～</a:t>
                      </a:r>
                      <a:r>
                        <a:rPr lang="en-US" sz="2800" kern="100" baseline="30000">
                          <a:effectLst/>
                          <a:latin typeface="Times New Roman"/>
                          <a:ea typeface="华文细黑"/>
                          <a:cs typeface="Courier New"/>
                        </a:rPr>
                        <a:t>2</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2000" algn="l">
                        <a:lnSpc>
                          <a:spcPct val="150000"/>
                        </a:lnSpc>
                        <a:spcAft>
                          <a:spcPts val="0"/>
                        </a:spcAft>
                      </a:pPr>
                      <a:r>
                        <a:rPr lang="en-US" sz="2800" kern="100" dirty="0">
                          <a:effectLst/>
                          <a:latin typeface="Times New Roman"/>
                          <a:ea typeface="华文细黑"/>
                          <a:cs typeface="Courier New"/>
                        </a:rPr>
                        <a:t>d</a:t>
                      </a:r>
                      <a:r>
                        <a:rPr lang="zh-CN" sz="2800" kern="100" dirty="0">
                          <a:effectLst/>
                          <a:latin typeface="Times New Roman"/>
                          <a:ea typeface="华文细黑"/>
                          <a:cs typeface="Times New Roman"/>
                        </a:rPr>
                        <a:t>轨道不同程度地参与</a:t>
                      </a:r>
                      <a:r>
                        <a:rPr lang="zh-CN" sz="2800" kern="100" dirty="0" smtClean="0">
                          <a:effectLst/>
                          <a:latin typeface="Times New Roman"/>
                          <a:ea typeface="华文细黑"/>
                          <a:cs typeface="Times New Roman"/>
                        </a:rPr>
                        <a:t>化</a:t>
                      </a:r>
                      <a:endParaRPr lang="en-US" altLang="zh-CN" sz="2800" kern="100" smtClean="0">
                        <a:effectLst/>
                        <a:latin typeface="Times New Roman"/>
                        <a:ea typeface="华文细黑"/>
                        <a:cs typeface="Times New Roman"/>
                      </a:endParaRPr>
                    </a:p>
                    <a:p>
                      <a:pPr indent="72000" algn="l">
                        <a:lnSpc>
                          <a:spcPct val="150000"/>
                        </a:lnSpc>
                        <a:spcAft>
                          <a:spcPts val="0"/>
                        </a:spcAft>
                      </a:pPr>
                      <a:r>
                        <a:rPr lang="zh-CN" sz="2800" kern="100" smtClean="0">
                          <a:effectLst/>
                          <a:latin typeface="Times New Roman"/>
                          <a:ea typeface="华文细黑"/>
                          <a:cs typeface="Times New Roman"/>
                        </a:rPr>
                        <a:t>学</a:t>
                      </a:r>
                      <a:r>
                        <a:rPr lang="zh-CN" sz="2800" kern="100" dirty="0">
                          <a:effectLst/>
                          <a:latin typeface="Times New Roman"/>
                          <a:ea typeface="华文细黑"/>
                          <a:cs typeface="Times New Roman"/>
                        </a:rPr>
                        <a:t>键的形成</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3047">
                <a:tc>
                  <a:txBody>
                    <a:bodyPr/>
                    <a:lstStyle/>
                    <a:p>
                      <a:pPr algn="ctr">
                        <a:lnSpc>
                          <a:spcPct val="150000"/>
                        </a:lnSpc>
                        <a:spcAft>
                          <a:spcPts val="0"/>
                        </a:spcAft>
                      </a:pPr>
                      <a:r>
                        <a:rPr lang="en-US" sz="2800" kern="100">
                          <a:effectLst/>
                          <a:latin typeface="Times New Roman"/>
                          <a:ea typeface="华文细黑"/>
                          <a:cs typeface="Courier New"/>
                        </a:rPr>
                        <a:t>ds</a:t>
                      </a:r>
                      <a:r>
                        <a:rPr lang="zh-CN" sz="2800" kern="100">
                          <a:effectLst/>
                          <a:latin typeface="Times New Roman"/>
                          <a:ea typeface="华文细黑"/>
                          <a:cs typeface="Times New Roman"/>
                        </a:rPr>
                        <a:t>区</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Ⅰ</a:t>
                      </a:r>
                      <a:r>
                        <a:rPr lang="en-US" sz="2800" kern="100">
                          <a:effectLst/>
                          <a:latin typeface="Times New Roman"/>
                          <a:ea typeface="华文细黑"/>
                          <a:cs typeface="Courier New"/>
                        </a:rPr>
                        <a:t>B</a:t>
                      </a:r>
                      <a:r>
                        <a:rPr lang="zh-CN" sz="2800" kern="100">
                          <a:effectLst/>
                          <a:latin typeface="Times New Roman"/>
                          <a:ea typeface="华文细黑"/>
                          <a:cs typeface="Times New Roman"/>
                        </a:rPr>
                        <a:t>族、</a:t>
                      </a:r>
                      <a:r>
                        <a:rPr lang="en-US" sz="2800" kern="100">
                          <a:effectLst/>
                          <a:latin typeface="宋体"/>
                          <a:ea typeface="华文细黑"/>
                          <a:cs typeface="Times New Roman"/>
                        </a:rPr>
                        <a:t>Ⅱ</a:t>
                      </a:r>
                      <a:r>
                        <a:rPr lang="en-US" sz="2800" kern="100">
                          <a:effectLst/>
                          <a:latin typeface="Times New Roman"/>
                          <a:ea typeface="华文细黑"/>
                          <a:cs typeface="Courier New"/>
                        </a:rPr>
                        <a:t>B</a:t>
                      </a:r>
                      <a:r>
                        <a:rPr lang="zh-CN" sz="2800" kern="100">
                          <a:effectLst/>
                          <a:latin typeface="Times New Roman"/>
                          <a:ea typeface="华文细黑"/>
                          <a:cs typeface="Times New Roman"/>
                        </a:rPr>
                        <a:t>族</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a:t>
                      </a:r>
                      <a:r>
                        <a:rPr lang="en-US" sz="2800" i="1" kern="100">
                          <a:effectLst/>
                          <a:latin typeface="Times New Roman"/>
                          <a:ea typeface="华文细黑"/>
                          <a:cs typeface="Courier New"/>
                        </a:rPr>
                        <a:t>n</a:t>
                      </a:r>
                      <a:r>
                        <a:rPr lang="zh-CN" sz="2800" kern="100">
                          <a:effectLst/>
                          <a:latin typeface="Times New Roman"/>
                          <a:ea typeface="华文细黑"/>
                          <a:cs typeface="Times New Roman"/>
                        </a:rPr>
                        <a:t>－</a:t>
                      </a:r>
                      <a:r>
                        <a:rPr lang="en-US" sz="2800" kern="100">
                          <a:effectLst/>
                          <a:latin typeface="Times New Roman"/>
                          <a:ea typeface="华文细黑"/>
                          <a:cs typeface="Courier New"/>
                        </a:rPr>
                        <a:t>1)d</a:t>
                      </a:r>
                      <a:r>
                        <a:rPr lang="en-US" sz="2800" kern="100" baseline="30000">
                          <a:effectLst/>
                          <a:latin typeface="Times New Roman"/>
                          <a:ea typeface="华文细黑"/>
                          <a:cs typeface="Courier New"/>
                        </a:rPr>
                        <a:t>10</a:t>
                      </a:r>
                      <a:r>
                        <a:rPr lang="en-US" sz="2800" i="1" kern="100">
                          <a:effectLst/>
                          <a:latin typeface="Times New Roman"/>
                          <a:ea typeface="华文细黑"/>
                          <a:cs typeface="Courier New"/>
                        </a:rPr>
                        <a:t>n</a:t>
                      </a:r>
                      <a:r>
                        <a:rPr lang="en-US" sz="2800" kern="100">
                          <a:effectLst/>
                          <a:latin typeface="Times New Roman"/>
                          <a:ea typeface="华文细黑"/>
                          <a:cs typeface="Courier New"/>
                        </a:rPr>
                        <a:t>s</a:t>
                      </a:r>
                      <a:r>
                        <a:rPr lang="en-US" sz="2800" kern="100" baseline="30000">
                          <a:effectLst/>
                          <a:latin typeface="Times New Roman"/>
                          <a:ea typeface="华文细黑"/>
                          <a:cs typeface="Courier New"/>
                        </a:rPr>
                        <a:t>1</a:t>
                      </a:r>
                      <a:r>
                        <a:rPr lang="zh-CN" sz="2800" kern="100" baseline="30000">
                          <a:effectLst/>
                          <a:latin typeface="Times New Roman"/>
                          <a:ea typeface="华文细黑"/>
                          <a:cs typeface="Times New Roman"/>
                        </a:rPr>
                        <a:t>～</a:t>
                      </a:r>
                      <a:r>
                        <a:rPr lang="en-US" sz="2800" kern="100" baseline="30000">
                          <a:effectLst/>
                          <a:latin typeface="Times New Roman"/>
                          <a:ea typeface="华文细黑"/>
                          <a:cs typeface="Courier New"/>
                        </a:rPr>
                        <a:t>2</a:t>
                      </a:r>
                      <a:endParaRPr lang="zh-CN" sz="2800" kern="10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金属元素</a:t>
                      </a:r>
                      <a:endParaRPr lang="zh-CN" sz="2800" kern="100" dirty="0">
                        <a:effectLst/>
                        <a:latin typeface="宋体"/>
                        <a:cs typeface="Courier New"/>
                      </a:endParaRPr>
                    </a:p>
                  </a:txBody>
                  <a:tcPr marL="28535" marR="285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89270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4" y="405458"/>
            <a:ext cx="2333534" cy="668428"/>
            <a:chOff x="164" y="341996"/>
            <a:chExt cx="2333534" cy="668428"/>
          </a:xfrm>
        </p:grpSpPr>
        <p:sp>
          <p:nvSpPr>
            <p:cNvPr id="8" name="五边形 7"/>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1" name="矩形 10"/>
          <p:cNvSpPr/>
          <p:nvPr/>
        </p:nvSpPr>
        <p:spPr>
          <a:xfrm>
            <a:off x="406574" y="981522"/>
            <a:ext cx="11161240" cy="686830"/>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根据原子结构特征判断元素在元素周期表的位置</a:t>
            </a:r>
            <a:endParaRPr lang="zh-CN" altLang="zh-CN" sz="1050" b="1" kern="100" dirty="0">
              <a:solidFill>
                <a:srgbClr val="0000FF"/>
              </a:solidFill>
              <a:effectLst/>
              <a:latin typeface="宋体"/>
              <a:cs typeface="Courier New"/>
            </a:endParaRPr>
          </a:p>
        </p:txBody>
      </p:sp>
      <p:sp>
        <p:nvSpPr>
          <p:cNvPr id="12" name="矩形 11"/>
          <p:cNvSpPr/>
          <p:nvPr/>
        </p:nvSpPr>
        <p:spPr>
          <a:xfrm>
            <a:off x="406574" y="1722190"/>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电子排布</a:t>
            </a:r>
            <a:r>
              <a:rPr lang="zh-CN" altLang="zh-CN" sz="2800" kern="100" dirty="0" smtClean="0">
                <a:latin typeface="Times New Roman"/>
                <a:ea typeface="华文细黑"/>
                <a:cs typeface="Times New Roman"/>
              </a:rPr>
              <a:t>式</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价电子</a:t>
            </a:r>
            <a:r>
              <a:rPr lang="zh-CN" altLang="zh-CN" sz="2800" kern="100" dirty="0">
                <a:latin typeface="Times New Roman"/>
                <a:ea typeface="华文细黑"/>
                <a:cs typeface="Times New Roman"/>
              </a:rPr>
              <a:t>排布式</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99882637"/>
              </p:ext>
            </p:extLst>
          </p:nvPr>
        </p:nvGraphicFramePr>
        <p:xfrm>
          <a:off x="2311994" y="1682552"/>
          <a:ext cx="1285875" cy="1047750"/>
        </p:xfrm>
        <a:graphic>
          <a:graphicData uri="http://schemas.openxmlformats.org/presentationml/2006/ole">
            <mc:AlternateContent xmlns:mc="http://schemas.openxmlformats.org/markup-compatibility/2006">
              <mc:Choice xmlns:v="urn:schemas-microsoft-com:vml" Requires="v">
                <p:oleObj spid="_x0000_s11279" name="文档" r:id="rId4" imgW="1297457" imgH="1047364" progId="Word.Document.12">
                  <p:embed/>
                </p:oleObj>
              </mc:Choice>
              <mc:Fallback>
                <p:oleObj name="文档" r:id="rId4" imgW="1297457" imgH="1047364" progId="Word.Document.12">
                  <p:embed/>
                  <p:pic>
                    <p:nvPicPr>
                      <p:cNvPr id="0" name=""/>
                      <p:cNvPicPr/>
                      <p:nvPr/>
                    </p:nvPicPr>
                    <p:blipFill>
                      <a:blip r:embed="rId5"/>
                      <a:stretch>
                        <a:fillRect/>
                      </a:stretch>
                    </p:blipFill>
                    <p:spPr>
                      <a:xfrm>
                        <a:off x="2311994" y="1682552"/>
                        <a:ext cx="1285875" cy="1047750"/>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792683401"/>
              </p:ext>
            </p:extLst>
          </p:nvPr>
        </p:nvGraphicFramePr>
        <p:xfrm>
          <a:off x="5332437" y="1682552"/>
          <a:ext cx="1285875" cy="1047750"/>
        </p:xfrm>
        <a:graphic>
          <a:graphicData uri="http://schemas.openxmlformats.org/presentationml/2006/ole">
            <mc:AlternateContent xmlns:mc="http://schemas.openxmlformats.org/markup-compatibility/2006">
              <mc:Choice xmlns:v="urn:schemas-microsoft-com:vml" Requires="v">
                <p:oleObj spid="_x0000_s11280" name="文档" r:id="rId7" imgW="1297457" imgH="1047364" progId="Word.Document.12">
                  <p:embed/>
                </p:oleObj>
              </mc:Choice>
              <mc:Fallback>
                <p:oleObj name="文档" r:id="rId7" imgW="1297457" imgH="1047364" progId="Word.Document.12">
                  <p:embed/>
                  <p:pic>
                    <p:nvPicPr>
                      <p:cNvPr id="0" name=""/>
                      <p:cNvPicPr/>
                      <p:nvPr/>
                    </p:nvPicPr>
                    <p:blipFill>
                      <a:blip r:embed="rId8"/>
                      <a:stretch>
                        <a:fillRect/>
                      </a:stretch>
                    </p:blipFill>
                    <p:spPr>
                      <a:xfrm>
                        <a:off x="5332437" y="1682552"/>
                        <a:ext cx="1285875" cy="1047750"/>
                      </a:xfrm>
                      <a:prstGeom prst="rect">
                        <a:avLst/>
                      </a:prstGeom>
                    </p:spPr>
                  </p:pic>
                </p:oleObj>
              </mc:Fallback>
            </mc:AlternateContent>
          </a:graphicData>
        </a:graphic>
      </p:graphicFrame>
      <p:pic>
        <p:nvPicPr>
          <p:cNvPr id="11266" name="Picture 2"/>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l="52789" t="76738" r="10008" b="8932"/>
          <a:stretch>
            <a:fillRect/>
          </a:stretch>
        </p:blipFill>
        <p:spPr bwMode="auto">
          <a:xfrm>
            <a:off x="406574" y="2431207"/>
            <a:ext cx="7530702" cy="432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9629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909514"/>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具有以下结构的原子一定属于</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区元素的是</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最外层有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个电子的原子　</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最外层电子排布式为</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的原子　</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最外层有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个未成对电子的原子　</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最外层电子形成全满结构的原子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en-US" altLang="zh-CN" sz="2800" kern="100" dirty="0">
                <a:latin typeface="宋体"/>
                <a:ea typeface="华文细黑"/>
                <a:cs typeface="Times New Roman"/>
              </a:rPr>
              <a:t>②③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C</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②④</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①④</a:t>
            </a:r>
            <a:endParaRPr lang="zh-CN" altLang="zh-CN" sz="1050" kern="100" dirty="0">
              <a:effectLst/>
              <a:latin typeface="宋体"/>
              <a:cs typeface="Courier New"/>
            </a:endParaRPr>
          </a:p>
        </p:txBody>
      </p:sp>
      <p:sp>
        <p:nvSpPr>
          <p:cNvPr id="6" name="TextBox 5"/>
          <p:cNvSpPr txBox="1"/>
          <p:nvPr/>
        </p:nvSpPr>
        <p:spPr>
          <a:xfrm>
            <a:off x="2746834" y="278172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11" name="组合 10"/>
          <p:cNvGrpSpPr/>
          <p:nvPr/>
        </p:nvGrpSpPr>
        <p:grpSpPr>
          <a:xfrm>
            <a:off x="164" y="107266"/>
            <a:ext cx="2333534" cy="693307"/>
            <a:chOff x="164" y="341996"/>
            <a:chExt cx="2333534" cy="693307"/>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a:hlinkClick r:id="rId2"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val="1650614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463063" y="1764085"/>
            <a:ext cx="9264286" cy="3198223"/>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1741133" y="1920266"/>
            <a:ext cx="8708147" cy="2736647"/>
          </a:xfrm>
          <a:prstGeom prst="rect">
            <a:avLst/>
          </a:prstGeom>
        </p:spPr>
        <p:txBody>
          <a:bodyPr>
            <a:spAutoFit/>
          </a:bodyPr>
          <a:lstStyle/>
          <a:p>
            <a:pPr lvl="0">
              <a:lnSpc>
                <a:spcPts val="5500"/>
              </a:lnSpc>
            </a:pPr>
            <a:r>
              <a:rPr lang="zh-CN" altLang="en-US" sz="2800" b="1" kern="100" dirty="0" smtClean="0">
                <a:solidFill>
                  <a:srgbClr val="0000FF"/>
                </a:solidFill>
                <a:latin typeface="微软雅黑"/>
                <a:ea typeface="微软雅黑"/>
                <a:cs typeface="Courier New"/>
              </a:rPr>
              <a:t>目标</a:t>
            </a:r>
            <a:r>
              <a:rPr lang="zh-CN" altLang="en-US" sz="2800" b="1" kern="100" dirty="0">
                <a:solidFill>
                  <a:srgbClr val="0000FF"/>
                </a:solidFill>
                <a:latin typeface="微软雅黑"/>
                <a:ea typeface="微软雅黑"/>
                <a:cs typeface="Courier New"/>
              </a:rPr>
              <a:t>定位</a:t>
            </a:r>
            <a:endParaRPr lang="zh-CN" altLang="zh-CN" sz="2800" b="1" kern="100" dirty="0">
              <a:solidFill>
                <a:srgbClr val="0000FF"/>
              </a:solidFill>
              <a:latin typeface="微软雅黑"/>
              <a:ea typeface="微软雅黑"/>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熟知原子结构与元素周期表的关系，进一步熟悉元素周期表的结构。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能够从原子结构的角度认识元素周期表中区的划分。</a:t>
            </a:r>
            <a:endParaRPr lang="zh-CN" altLang="zh-CN" sz="1050" kern="100" dirty="0">
              <a:effectLst/>
              <a:latin typeface="宋体"/>
              <a:cs typeface="Courier New"/>
            </a:endParaRPr>
          </a:p>
        </p:txBody>
      </p:sp>
    </p:spTree>
    <p:extLst>
      <p:ext uri="{BB962C8B-B14F-4D97-AF65-F5344CB8AC3E}">
        <p14:creationId xmlns:p14="http://schemas.microsoft.com/office/powerpoint/2010/main" val="2983826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333450"/>
            <a:ext cx="11161240"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最外层有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个电子的原子，其最外层电子排布式为</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p</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，只能是第</a:t>
            </a:r>
            <a:r>
              <a:rPr lang="en-US" altLang="zh-CN" sz="2800" kern="100" dirty="0" err="1">
                <a:latin typeface="宋体"/>
                <a:ea typeface="华文细黑"/>
                <a:cs typeface="Times New Roman"/>
              </a:rPr>
              <a:t>Ⅲ</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族元素的原子，</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最</a:t>
            </a:r>
            <a:r>
              <a:rPr lang="zh-CN" altLang="zh-CN" sz="2800" kern="100" dirty="0">
                <a:latin typeface="Times New Roman"/>
                <a:ea typeface="华文细黑"/>
                <a:cs typeface="Times New Roman"/>
              </a:rPr>
              <a:t>外层电子排布式为</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的原子，既可能是第</a:t>
            </a:r>
            <a:r>
              <a:rPr lang="en-US" altLang="zh-CN" sz="2800" kern="100" dirty="0" err="1">
                <a:latin typeface="宋体"/>
                <a:ea typeface="华文细黑"/>
                <a:cs typeface="Times New Roman"/>
              </a:rPr>
              <a:t>Ⅱ</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族元素的原子，也可能是过渡元素的原子，还可能是</a:t>
            </a:r>
            <a:r>
              <a:rPr lang="en-US" altLang="zh-CN" sz="2800" kern="100" dirty="0">
                <a:latin typeface="Times New Roman"/>
                <a:ea typeface="华文细黑"/>
                <a:cs typeface="Courier New"/>
              </a:rPr>
              <a:t>He</a:t>
            </a:r>
            <a:r>
              <a:rPr lang="zh-CN" altLang="zh-CN" sz="2800" kern="100" dirty="0">
                <a:latin typeface="Times New Roman"/>
                <a:ea typeface="华文细黑"/>
                <a:cs typeface="Times New Roman"/>
              </a:rPr>
              <a:t>原子，</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最</a:t>
            </a:r>
            <a:r>
              <a:rPr lang="zh-CN" altLang="zh-CN" sz="2800" kern="100" dirty="0">
                <a:latin typeface="Times New Roman"/>
                <a:ea typeface="华文细黑"/>
                <a:cs typeface="Times New Roman"/>
              </a:rPr>
              <a:t>外层有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个未成对电子的原子，其最外层电子排布式一定为</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p</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，位于第</a:t>
            </a:r>
            <a:r>
              <a:rPr lang="en-US" altLang="zh-CN" sz="2800" kern="100" dirty="0" err="1">
                <a:latin typeface="宋体"/>
                <a:ea typeface="华文细黑"/>
                <a:cs typeface="Times New Roman"/>
              </a:rPr>
              <a:t>Ⅴ</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最</a:t>
            </a:r>
            <a:r>
              <a:rPr lang="zh-CN" altLang="zh-CN" sz="2800" kern="100" dirty="0">
                <a:latin typeface="Times New Roman"/>
                <a:ea typeface="华文细黑"/>
                <a:cs typeface="Times New Roman"/>
              </a:rPr>
              <a:t>外层电子形成全满结构的原子，包括</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p</a:t>
            </a:r>
            <a:r>
              <a:rPr lang="en-US" altLang="zh-CN" sz="2800" kern="100" baseline="30000" dirty="0">
                <a:latin typeface="Times New Roman"/>
                <a:ea typeface="华文细黑"/>
                <a:cs typeface="Courier New"/>
              </a:rPr>
              <a:t>6</a:t>
            </a:r>
            <a:r>
              <a:rPr lang="zh-CN" altLang="zh-CN" sz="2800" kern="100" dirty="0">
                <a:latin typeface="Times New Roman"/>
                <a:ea typeface="华文细黑"/>
                <a:cs typeface="Times New Roman"/>
              </a:rPr>
              <a:t>等结构的原子及钯原子，可能位于多个区，</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829483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405458"/>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根据下列微粒的最外层电子排布，能确定该元素在元素周期表中位置的是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A.4s</a:t>
            </a:r>
            <a:r>
              <a:rPr lang="en-US" altLang="zh-CN" sz="2800" kern="100" baseline="30000" dirty="0">
                <a:latin typeface="Times New Roman"/>
                <a:ea typeface="华文细黑"/>
                <a:cs typeface="Courier New"/>
              </a:rPr>
              <a:t>1</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B.3d</a:t>
            </a:r>
            <a:r>
              <a:rPr lang="en-US" altLang="zh-CN" sz="2800" kern="100" baseline="30000" dirty="0" smtClean="0">
                <a:latin typeface="Times New Roman"/>
                <a:ea typeface="华文细黑"/>
                <a:cs typeface="Courier New"/>
              </a:rPr>
              <a:t>10</a:t>
            </a:r>
            <a:r>
              <a:rPr lang="en-US" altLang="zh-CN" sz="2800" kern="100" dirty="0" smtClean="0">
                <a:latin typeface="Times New Roman"/>
                <a:ea typeface="华文细黑"/>
                <a:cs typeface="Courier New"/>
              </a:rPr>
              <a:t>4s</a:t>
            </a:r>
            <a:r>
              <a:rPr lang="en-US" altLang="zh-CN" sz="2800" i="1" kern="100" baseline="30000" dirty="0" smtClean="0">
                <a:latin typeface="Times New Roman"/>
                <a:ea typeface="华文细黑"/>
                <a:cs typeface="Courier New"/>
              </a:rPr>
              <a:t>n</a:t>
            </a:r>
            <a:r>
              <a:rPr lang="en-US" altLang="zh-CN" sz="2800" kern="100" dirty="0" smtClean="0">
                <a:latin typeface="Times New Roman"/>
                <a:ea typeface="华文细黑"/>
                <a:cs typeface="Courier New"/>
              </a:rPr>
              <a:t>  	       C.</a:t>
            </a:r>
            <a:r>
              <a:rPr lang="en-US" altLang="zh-CN" sz="2800" i="1" kern="100" dirty="0" smtClean="0">
                <a:latin typeface="Times New Roman"/>
                <a:ea typeface="华文细黑"/>
                <a:cs typeface="Courier New"/>
              </a:rPr>
              <a:t>n</a:t>
            </a:r>
            <a:r>
              <a:rPr lang="en-US" altLang="zh-CN" sz="2800" kern="100" dirty="0" smtClean="0">
                <a:latin typeface="Times New Roman"/>
                <a:ea typeface="华文细黑"/>
                <a:cs typeface="Courier New"/>
              </a:rPr>
              <a:t>s</a:t>
            </a:r>
            <a:r>
              <a:rPr lang="en-US" altLang="zh-CN" sz="2800" i="1" kern="100" baseline="30000" dirty="0" smtClean="0">
                <a:latin typeface="Times New Roman"/>
                <a:ea typeface="华文细黑"/>
                <a:cs typeface="Courier New"/>
              </a:rPr>
              <a:t>n</a:t>
            </a:r>
            <a:r>
              <a:rPr lang="en-US" altLang="zh-CN" sz="2800" i="1" kern="100" dirty="0" smtClean="0">
                <a:latin typeface="Times New Roman"/>
                <a:ea typeface="华文细黑"/>
                <a:cs typeface="Courier New"/>
              </a:rPr>
              <a:t>n</a:t>
            </a:r>
            <a:r>
              <a:rPr lang="en-US" altLang="zh-CN" sz="2800" kern="100" dirty="0" smtClean="0">
                <a:latin typeface="Times New Roman"/>
                <a:ea typeface="华文细黑"/>
                <a:cs typeface="Courier New"/>
              </a:rPr>
              <a:t>p</a:t>
            </a:r>
            <a:r>
              <a:rPr lang="en-US" altLang="zh-CN" sz="2800" kern="100" baseline="30000" dirty="0" smtClean="0">
                <a:latin typeface="Times New Roman"/>
                <a:ea typeface="华文细黑"/>
                <a:cs typeface="Courier New"/>
              </a:rPr>
              <a:t>3</a:t>
            </a:r>
            <a:r>
              <a:rPr lang="en-US" altLang="zh-CN" sz="2800" i="1" kern="100" baseline="30000" dirty="0" smtClean="0">
                <a:latin typeface="Times New Roman"/>
                <a:ea typeface="华文细黑"/>
                <a:cs typeface="Courier New"/>
              </a:rPr>
              <a:t>n</a:t>
            </a:r>
            <a:r>
              <a:rPr lang="en-US" altLang="zh-CN" sz="2800" kern="100" dirty="0" smtClean="0">
                <a:latin typeface="Times New Roman"/>
                <a:ea typeface="华文细黑"/>
                <a:cs typeface="Courier New"/>
              </a:rPr>
              <a:t>  	           D.</a:t>
            </a:r>
            <a:r>
              <a:rPr lang="en-US" altLang="zh-CN" sz="2800" i="1" kern="100" dirty="0" smtClean="0">
                <a:latin typeface="Times New Roman"/>
                <a:ea typeface="华文细黑"/>
                <a:cs typeface="Courier New"/>
              </a:rPr>
              <a:t>n</a:t>
            </a:r>
            <a:r>
              <a:rPr lang="en-US" altLang="zh-CN" sz="2800" kern="100" dirty="0" smtClean="0">
                <a:latin typeface="Times New Roman"/>
                <a:ea typeface="华文细黑"/>
                <a:cs typeface="Courier New"/>
              </a:rPr>
              <a:t>s</a:t>
            </a:r>
            <a:r>
              <a:rPr lang="en-US" altLang="zh-CN" sz="2800" kern="100" baseline="30000" dirty="0" smtClean="0">
                <a:latin typeface="Times New Roman"/>
                <a:ea typeface="华文细黑"/>
                <a:cs typeface="Courier New"/>
              </a:rPr>
              <a:t>2</a:t>
            </a:r>
            <a:r>
              <a:rPr lang="en-US" altLang="zh-CN" sz="2800" i="1" kern="100" dirty="0" smtClean="0">
                <a:latin typeface="Times New Roman"/>
                <a:ea typeface="华文细黑"/>
                <a:cs typeface="Courier New"/>
              </a:rPr>
              <a:t>n</a:t>
            </a:r>
            <a:r>
              <a:rPr lang="en-US" altLang="zh-CN" sz="2800" kern="100" dirty="0" smtClean="0">
                <a:latin typeface="Times New Roman"/>
                <a:ea typeface="华文细黑"/>
                <a:cs typeface="Courier New"/>
              </a:rPr>
              <a:t>p</a:t>
            </a:r>
            <a:r>
              <a:rPr lang="en-US" altLang="zh-CN" sz="2800" kern="100" baseline="30000" dirty="0" smtClean="0">
                <a:latin typeface="Times New Roman"/>
                <a:ea typeface="华文细黑"/>
                <a:cs typeface="Courier New"/>
              </a:rPr>
              <a:t>3</a:t>
            </a:r>
            <a:endParaRPr lang="zh-CN" altLang="zh-CN" sz="1050" kern="100" dirty="0">
              <a:effectLst/>
              <a:latin typeface="宋体"/>
              <a:cs typeface="Courier New"/>
            </a:endParaRPr>
          </a:p>
        </p:txBody>
      </p:sp>
      <p:sp>
        <p:nvSpPr>
          <p:cNvPr id="11" name="TextBox 10"/>
          <p:cNvSpPr txBox="1"/>
          <p:nvPr/>
        </p:nvSpPr>
        <p:spPr>
          <a:xfrm>
            <a:off x="5807174" y="170886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3" name="TextBox 12"/>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8" name="矩形 7"/>
          <p:cNvSpPr/>
          <p:nvPr/>
        </p:nvSpPr>
        <p:spPr>
          <a:xfrm>
            <a:off x="406574" y="2493690"/>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项中最外层为</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的价电子排布包括</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5</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10</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1</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项中</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10</a:t>
            </a:r>
            <a:r>
              <a:rPr lang="en-US" altLang="zh-CN" sz="2800" kern="100" dirty="0">
                <a:latin typeface="Times New Roman"/>
                <a:ea typeface="华文细黑"/>
                <a:cs typeface="Courier New"/>
              </a:rPr>
              <a:t>4s</a:t>
            </a:r>
            <a:r>
              <a:rPr lang="en-US" altLang="zh-CN" sz="2800" i="1" kern="100" baseline="30000" dirty="0">
                <a:latin typeface="Times New Roman"/>
                <a:ea typeface="华文细黑"/>
                <a:cs typeface="Courier New"/>
              </a:rPr>
              <a:t>n</a:t>
            </a:r>
            <a:r>
              <a:rPr lang="zh-CN" altLang="zh-CN" sz="2800" kern="100" dirty="0">
                <a:latin typeface="Times New Roman"/>
                <a:ea typeface="华文细黑"/>
                <a:cs typeface="Times New Roman"/>
              </a:rPr>
              <a:t>的电子排布包括</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10</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10</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等</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项中</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，即</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项中</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可能为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50212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3" restart="whenNotActive" fill="hold" evtFilter="cancelBubble" nodeType="interactiveSeq">
                <p:stCondLst>
                  <p:cond evt="onClick" delay="0">
                    <p:tgtEl>
                      <p:spTgt spid="1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blinds(horizontal)">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8">
                                            <p:txEl>
                                              <p:pRg st="2" end="2"/>
                                            </p:txEl>
                                          </p:spTgt>
                                        </p:tgtEl>
                                        <p:attrNameLst>
                                          <p:attrName>style.visibility</p:attrName>
                                        </p:attrNameLst>
                                      </p:cBhvr>
                                      <p:to>
                                        <p:strVal val="visible"/>
                                      </p:to>
                                    </p:set>
                                    <p:animEffect transition="in" filter="blinds(horizontal)">
                                      <p:cBhvr>
                                        <p:cTn id="28" dur="500"/>
                                        <p:tgtEl>
                                          <p:spTgt spid="8">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8">
                                            <p:txEl>
                                              <p:pRg st="3" end="3"/>
                                            </p:txEl>
                                          </p:spTgt>
                                        </p:tgtEl>
                                        <p:attrNameLst>
                                          <p:attrName>style.visibility</p:attrName>
                                        </p:attrNameLst>
                                      </p:cBhvr>
                                      <p:to>
                                        <p:strVal val="visible"/>
                                      </p:to>
                                    </p:set>
                                    <p:animEffect transition="in" filter="blinds(horizontal)">
                                      <p:cBhvr>
                                        <p:cTn id="33" dur="500"/>
                                        <p:tgtEl>
                                          <p:spTgt spid="8">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8">
                                            <p:txEl>
                                              <p:pRg st="0" end="0"/>
                                            </p:txEl>
                                          </p:spTgt>
                                        </p:tgtEl>
                                      </p:cBhvr>
                                    </p:animEffect>
                                    <p:set>
                                      <p:cBhvr>
                                        <p:cTn id="38" dur="1" fill="hold">
                                          <p:stCondLst>
                                            <p:cond delay="499"/>
                                          </p:stCondLst>
                                        </p:cTn>
                                        <p:tgtEl>
                                          <p:spTgt spid="8">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8">
                                            <p:txEl>
                                              <p:pRg st="1" end="1"/>
                                            </p:txEl>
                                          </p:spTgt>
                                        </p:tgtEl>
                                      </p:cBhvr>
                                    </p:animEffect>
                                    <p:set>
                                      <p:cBhvr>
                                        <p:cTn id="41" dur="1" fill="hold">
                                          <p:stCondLst>
                                            <p:cond delay="499"/>
                                          </p:stCondLst>
                                        </p:cTn>
                                        <p:tgtEl>
                                          <p:spTgt spid="8">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8">
                                            <p:txEl>
                                              <p:pRg st="2" end="2"/>
                                            </p:txEl>
                                          </p:spTgt>
                                        </p:tgtEl>
                                      </p:cBhvr>
                                    </p:animEffect>
                                    <p:set>
                                      <p:cBhvr>
                                        <p:cTn id="44" dur="1" fill="hold">
                                          <p:stCondLst>
                                            <p:cond delay="499"/>
                                          </p:stCondLst>
                                        </p:cTn>
                                        <p:tgtEl>
                                          <p:spTgt spid="8">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8">
                                            <p:txEl>
                                              <p:pRg st="3" end="3"/>
                                            </p:txEl>
                                          </p:spTgt>
                                        </p:tgtEl>
                                      </p:cBhvr>
                                    </p:animEffect>
                                    <p:set>
                                      <p:cBhvr>
                                        <p:cTn id="47" dur="1" fill="hold">
                                          <p:stCondLst>
                                            <p:cond delay="499"/>
                                          </p:stCondLst>
                                        </p:cTn>
                                        <p:tgtEl>
                                          <p:spTgt spid="8">
                                            <p:txEl>
                                              <p:pRg st="3" end="3"/>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1" grpId="0"/>
      <p:bldP spid="11" grpId="1"/>
      <p:bldP spid="8"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86716" y="-26590"/>
            <a:ext cx="2108746" cy="880109"/>
            <a:chOff x="11613" y="920823"/>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9" name="TextBox 8"/>
            <p:cNvSpPr txBox="1"/>
            <p:nvPr userDrawn="1"/>
          </p:nvSpPr>
          <p:spPr>
            <a:xfrm>
              <a:off x="88994" y="1059225"/>
              <a:ext cx="1202958" cy="461665"/>
            </a:xfrm>
            <a:prstGeom prst="rect">
              <a:avLst/>
            </a:prstGeom>
            <a:noFill/>
          </p:spPr>
          <p:txBody>
            <a:bodyPr wrap="square" rtlCol="0">
              <a:spAutoFit/>
            </a:bodyPr>
            <a:lstStyle/>
            <a:p>
              <a:pPr>
                <a:spcAft>
                  <a:spcPts val="0"/>
                </a:spcAft>
                <a:defRPr/>
              </a:pPr>
              <a:r>
                <a:rPr lang="zh-CN" altLang="en-US" sz="3000" dirty="0">
                  <a:solidFill>
                    <a:schemeClr val="bg1"/>
                  </a:solidFill>
                  <a:latin typeface="黑体" panose="02010600030101010101" pitchFamily="2" charset="-122"/>
                  <a:ea typeface="黑体" panose="02010600030101010101" pitchFamily="2" charset="-122"/>
                </a:rPr>
                <a:t>学习小结</a:t>
              </a:r>
              <a:endParaRPr lang="zh-CN" altLang="zh-CN" sz="3000" dirty="0">
                <a:solidFill>
                  <a:schemeClr val="bg1"/>
                </a:solidFill>
                <a:latin typeface="黑体" panose="02010600030101010101" pitchFamily="2" charset="-122"/>
                <a:ea typeface="黑体" panose="02010600030101010101" pitchFamily="2" charset="-122"/>
              </a:endParaRPr>
            </a:p>
          </p:txBody>
        </p:sp>
      </p:grpSp>
      <p:sp>
        <p:nvSpPr>
          <p:cNvPr id="6" name="矩形 5"/>
          <p:cNvSpPr/>
          <p:nvPr/>
        </p:nvSpPr>
        <p:spPr>
          <a:xfrm>
            <a:off x="406574" y="1125538"/>
            <a:ext cx="11161240" cy="688626"/>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核外电子排布与元素周期表的关系</a:t>
            </a:r>
          </a:p>
        </p:txBody>
      </p:sp>
      <p:pic>
        <p:nvPicPr>
          <p:cNvPr id="12290" name="Picture 2" descr="R6"/>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62144" y="2056295"/>
            <a:ext cx="6650101" cy="2669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val="4091337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65355" y="3014296"/>
            <a:ext cx="2659702" cy="830997"/>
          </a:xfrm>
          <a:prstGeom prst="rect">
            <a:avLst/>
          </a:prstGeom>
        </p:spPr>
        <p:txBody>
          <a:bodyPr wrap="none">
            <a:spAutoFit/>
          </a:bodyPr>
          <a:lstStyle/>
          <a:p>
            <a:pPr algn="ctr">
              <a:spcAft>
                <a:spcPts val="0"/>
              </a:spcAft>
            </a:pPr>
            <a:r>
              <a:rPr lang="zh-CN" altLang="en-US" sz="4800" b="1" dirty="0">
                <a:solidFill>
                  <a:schemeClr val="bg1"/>
                </a:solidFill>
                <a:latin typeface="+mj-ea"/>
                <a:ea typeface="+mj-ea"/>
              </a:rPr>
              <a:t>达标检测</a:t>
            </a:r>
            <a:endParaRPr lang="zh-CN" altLang="zh-CN" sz="4800" b="1" dirty="0">
              <a:solidFill>
                <a:schemeClr val="bg1"/>
              </a:solidFill>
              <a:latin typeface="+mj-ea"/>
              <a:ea typeface="+mj-ea"/>
            </a:endParaRPr>
          </a:p>
        </p:txBody>
      </p:sp>
    </p:spTree>
    <p:extLst>
      <p:ext uri="{BB962C8B-B14F-4D97-AF65-F5344CB8AC3E}">
        <p14:creationId xmlns:p14="http://schemas.microsoft.com/office/powerpoint/2010/main" val="914281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296433"/>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下列说法不正确的是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元素原子的核外电子排布呈现周期性变化是形成元素周期系的</a:t>
            </a:r>
            <a:r>
              <a:rPr lang="zh-CN" altLang="zh-CN" sz="2800" kern="100" dirty="0" smtClean="0">
                <a:latin typeface="Times New Roman"/>
                <a:ea typeface="华文细黑"/>
                <a:cs typeface="Times New Roman"/>
              </a:rPr>
              <a:t>根本</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原因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周期序数越大，该周期所含金属元素越多</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所有区的名称均来自按构造原理最后填入电子的能级符号</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周期表共</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个纵列，可分为</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个主族、</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个副族、</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宋体"/>
                <a:ea typeface="华文细黑"/>
                <a:cs typeface="Times New Roman"/>
              </a:rPr>
              <a:t>Ⅷ</a:t>
            </a:r>
            <a:r>
              <a:rPr lang="zh-CN" altLang="zh-CN" sz="2800" kern="100" dirty="0">
                <a:latin typeface="Times New Roman"/>
                <a:ea typeface="华文细黑"/>
                <a:cs typeface="Times New Roman"/>
              </a:rPr>
              <a:t>族、</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族</a:t>
            </a:r>
            <a:endParaRPr lang="zh-CN" altLang="zh-CN" sz="1050" kern="100" dirty="0">
              <a:effectLst/>
              <a:latin typeface="宋体"/>
              <a:cs typeface="Courier New"/>
            </a:endParaRPr>
          </a:p>
        </p:txBody>
      </p:sp>
      <p:sp>
        <p:nvSpPr>
          <p:cNvPr id="24"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7"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35" name="TextBox 34"/>
          <p:cNvSpPr txBox="1"/>
          <p:nvPr/>
        </p:nvSpPr>
        <p:spPr>
          <a:xfrm>
            <a:off x="334566" y="2816713"/>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4184865"/>
            <a:ext cx="1083299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除</a:t>
            </a:r>
            <a:r>
              <a:rPr lang="en-US" altLang="zh-CN" sz="2800" kern="100" dirty="0">
                <a:latin typeface="Times New Roman"/>
                <a:ea typeface="华文细黑"/>
                <a:cs typeface="Courier New"/>
              </a:rPr>
              <a:t>ds</a:t>
            </a:r>
            <a:r>
              <a:rPr lang="zh-CN" altLang="zh-CN" sz="2800" kern="100" dirty="0">
                <a:latin typeface="Times New Roman"/>
                <a:ea typeface="华文细黑"/>
                <a:cs typeface="Times New Roman"/>
              </a:rPr>
              <a:t>区外，区的名称均来自按构造原理最后填入电子的能级符号。</a:t>
            </a:r>
            <a:endParaRPr lang="zh-CN" altLang="zh-CN" sz="1050" kern="100" dirty="0">
              <a:effectLst/>
              <a:latin typeface="宋体"/>
              <a:cs typeface="Courier New"/>
            </a:endParaRPr>
          </a:p>
        </p:txBody>
      </p:sp>
    </p:spTree>
    <p:extLst>
      <p:ext uri="{BB962C8B-B14F-4D97-AF65-F5344CB8AC3E}">
        <p14:creationId xmlns:p14="http://schemas.microsoft.com/office/powerpoint/2010/main" val="1893218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5" grpId="0"/>
      <p:bldP spid="35" grpId="1"/>
      <p:bldP spid="11" grpId="0"/>
      <p:bldP spid="11"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374636"/>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某元素的最外层电子数为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，价电子数为</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，并且是同族中原子序数最小的元素，关于该元素的判断错误的是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电子排布式为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3</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该元素为</a:t>
            </a:r>
            <a:r>
              <a:rPr lang="en-US" altLang="zh-CN" sz="2800" kern="100" dirty="0">
                <a:latin typeface="Times New Roman"/>
                <a:ea typeface="华文细黑"/>
                <a:cs typeface="Courier New"/>
              </a:rPr>
              <a:t>V</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该元素为</a:t>
            </a:r>
            <a:r>
              <a:rPr lang="en-US" altLang="zh-CN" sz="2800" kern="100" dirty="0" err="1">
                <a:latin typeface="宋体"/>
                <a:ea typeface="华文细黑"/>
                <a:cs typeface="Times New Roman"/>
              </a:rPr>
              <a:t>Ⅱ</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该元素位于</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区</a:t>
            </a:r>
            <a:endParaRPr lang="zh-CN" altLang="zh-CN" sz="1050" kern="100" dirty="0">
              <a:effectLst/>
              <a:latin typeface="宋体"/>
              <a:cs typeface="Courier New"/>
            </a:endParaRPr>
          </a:p>
        </p:txBody>
      </p:sp>
      <p:sp>
        <p:nvSpPr>
          <p:cNvPr id="35" name="TextBox 34"/>
          <p:cNvSpPr txBox="1"/>
          <p:nvPr/>
        </p:nvSpPr>
        <p:spPr>
          <a:xfrm>
            <a:off x="218425" y="305722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val="3340757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5" grpId="0"/>
      <p:bldP spid="35"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06574" y="515170"/>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该元素的最外层电子数为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，并且为同族元素中原子序数最小的，所以该元素为第二周期或第四周期元素。又因其价电子数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最外层电子数，可推出该元素并不是第二周期元素，应为第四周期元素，价电子排布式为</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3</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，故为</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号元素</a:t>
            </a:r>
            <a:r>
              <a:rPr lang="en-US" altLang="zh-CN" sz="2800" kern="100" dirty="0">
                <a:latin typeface="Times New Roman"/>
                <a:ea typeface="华文细黑"/>
                <a:cs typeface="Courier New"/>
              </a:rPr>
              <a:t>V</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区元素。</a:t>
            </a:r>
            <a:endParaRPr lang="zh-CN" altLang="zh-CN" sz="1050" kern="100" dirty="0">
              <a:effectLst/>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682735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3175670"/>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主族元素的价电子全排布在</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或</a:t>
            </a:r>
            <a:r>
              <a:rPr lang="en-US" altLang="zh-CN" sz="2800" i="1" kern="100" dirty="0" err="1">
                <a:latin typeface="Times New Roman"/>
                <a:ea typeface="华文细黑"/>
                <a:cs typeface="Courier New"/>
              </a:rPr>
              <a:t>n</a:t>
            </a:r>
            <a:r>
              <a:rPr lang="en-US" altLang="zh-CN" sz="2800" kern="100" dirty="0" err="1">
                <a:latin typeface="Times New Roman"/>
                <a:ea typeface="华文细黑"/>
                <a:cs typeface="Courier New"/>
              </a:rPr>
              <a:t>p</a:t>
            </a:r>
            <a:r>
              <a:rPr lang="zh-CN" altLang="zh-CN" sz="2800" kern="100" dirty="0">
                <a:latin typeface="Times New Roman"/>
                <a:ea typeface="华文细黑"/>
                <a:cs typeface="Times New Roman"/>
              </a:rPr>
              <a:t>轨道上，过渡元素</a:t>
            </a:r>
            <a:r>
              <a:rPr lang="en-US" altLang="zh-CN" sz="2800" kern="100" dirty="0">
                <a:latin typeface="Times New Roman"/>
                <a:ea typeface="华文细黑"/>
                <a:cs typeface="Courier New"/>
              </a:rPr>
              <a:t>Cr</a:t>
            </a:r>
            <a:r>
              <a:rPr lang="zh-CN" altLang="zh-CN" sz="2800" kern="100" dirty="0">
                <a:latin typeface="Times New Roman"/>
                <a:ea typeface="华文细黑"/>
                <a:cs typeface="Times New Roman"/>
              </a:rPr>
              <a:t>的价电子排布为</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5</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错</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Fe</a:t>
            </a:r>
            <a:r>
              <a:rPr lang="zh-CN" altLang="zh-CN" sz="2800" kern="100" dirty="0">
                <a:latin typeface="Times New Roman"/>
                <a:ea typeface="华文细黑"/>
                <a:cs typeface="Times New Roman"/>
              </a:rPr>
              <a:t>的价电子为</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，形成</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3</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化合物时</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轨道参与形成化学键，</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错</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过渡元素</a:t>
            </a:r>
            <a:r>
              <a:rPr lang="zh-CN" altLang="zh-CN" sz="2800" kern="100" dirty="0">
                <a:latin typeface="Times New Roman"/>
                <a:ea typeface="华文细黑"/>
                <a:cs typeface="Times New Roman"/>
              </a:rPr>
              <a:t>原子的价电子并不都排布在最外层</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上，有的排在</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1)d</a:t>
            </a:r>
            <a:r>
              <a:rPr lang="zh-CN" altLang="zh-CN" sz="2800" kern="100" dirty="0">
                <a:latin typeface="Times New Roman"/>
                <a:ea typeface="华文细黑"/>
                <a:cs typeface="Times New Roman"/>
              </a:rPr>
              <a:t>上，</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错。</a:t>
            </a:r>
            <a:endParaRPr lang="zh-CN" altLang="zh-CN" sz="1050" kern="100" dirty="0">
              <a:effectLst/>
              <a:latin typeface="宋体"/>
              <a:cs typeface="Courier New"/>
            </a:endParaRPr>
          </a:p>
        </p:txBody>
      </p:sp>
      <p:sp>
        <p:nvSpPr>
          <p:cNvPr id="12" name="矩形 11"/>
          <p:cNvSpPr/>
          <p:nvPr/>
        </p:nvSpPr>
        <p:spPr>
          <a:xfrm>
            <a:off x="406574" y="79326"/>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下列说法中正确的是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主族元素的价电子全排布在最外层的</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或</a:t>
            </a:r>
            <a:r>
              <a:rPr lang="en-US" altLang="zh-CN" sz="2800" i="1" kern="100" dirty="0" err="1">
                <a:latin typeface="Times New Roman"/>
                <a:ea typeface="华文细黑"/>
                <a:cs typeface="Courier New"/>
              </a:rPr>
              <a:t>n</a:t>
            </a:r>
            <a:r>
              <a:rPr lang="en-US" altLang="zh-CN" sz="2800" kern="100" dirty="0" err="1">
                <a:latin typeface="Times New Roman"/>
                <a:ea typeface="华文细黑"/>
                <a:cs typeface="Courier New"/>
              </a:rPr>
              <a:t>p</a:t>
            </a:r>
            <a:r>
              <a:rPr lang="zh-CN" altLang="zh-CN" sz="2800" kern="100" dirty="0">
                <a:latin typeface="Times New Roman"/>
                <a:ea typeface="华文细黑"/>
                <a:cs typeface="Times New Roman"/>
              </a:rPr>
              <a:t>轨道上</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过渡元素的原子，价电子排布全部为</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1)d</a:t>
            </a:r>
            <a:r>
              <a:rPr lang="en-US" altLang="zh-CN" sz="2800" kern="100" baseline="30000" dirty="0">
                <a:latin typeface="Times New Roman"/>
                <a:ea typeface="华文细黑"/>
                <a:cs typeface="Courier New"/>
              </a:rPr>
              <a:t>1</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10</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C.d</a:t>
            </a:r>
            <a:r>
              <a:rPr lang="zh-CN" altLang="zh-CN" sz="2800" kern="100" dirty="0">
                <a:latin typeface="Times New Roman"/>
                <a:ea typeface="华文细黑"/>
                <a:cs typeface="Times New Roman"/>
              </a:rPr>
              <a:t>轨道不可以参与化学键的形成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所有元素的共同特点是原子的价电子都排布在最外电子层上</a:t>
            </a:r>
            <a:endParaRPr lang="zh-CN" altLang="zh-CN" sz="1050" kern="100" dirty="0">
              <a:effectLst/>
              <a:latin typeface="宋体"/>
              <a:cs typeface="Courier New"/>
            </a:endParaRPr>
          </a:p>
        </p:txBody>
      </p:sp>
      <p:sp>
        <p:nvSpPr>
          <p:cNvPr id="35" name="TextBox 34"/>
          <p:cNvSpPr txBox="1"/>
          <p:nvPr/>
        </p:nvSpPr>
        <p:spPr>
          <a:xfrm>
            <a:off x="298562" y="79940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val="2695546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linds(horizontal)">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blinds(horizontal)">
                                      <p:cBhvr>
                                        <p:cTn id="28" dur="500"/>
                                        <p:tgtEl>
                                          <p:spTgt spid="11">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11">
                                            <p:txEl>
                                              <p:pRg st="0" end="0"/>
                                            </p:txEl>
                                          </p:spTgt>
                                        </p:tgtEl>
                                      </p:cBhvr>
                                    </p:animEffect>
                                    <p:set>
                                      <p:cBhvr>
                                        <p:cTn id="33" dur="1" fill="hold">
                                          <p:stCondLst>
                                            <p:cond delay="499"/>
                                          </p:stCondLst>
                                        </p:cTn>
                                        <p:tgtEl>
                                          <p:spTgt spid="11">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1">
                                            <p:txEl>
                                              <p:pRg st="1" end="1"/>
                                            </p:txEl>
                                          </p:spTgt>
                                        </p:tgtEl>
                                      </p:cBhvr>
                                    </p:animEffect>
                                    <p:set>
                                      <p:cBhvr>
                                        <p:cTn id="36" dur="1" fill="hold">
                                          <p:stCondLst>
                                            <p:cond delay="499"/>
                                          </p:stCondLst>
                                        </p:cTn>
                                        <p:tgtEl>
                                          <p:spTgt spid="11">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11">
                                            <p:txEl>
                                              <p:pRg st="2" end="2"/>
                                            </p:txEl>
                                          </p:spTgt>
                                        </p:tgtEl>
                                      </p:cBhvr>
                                    </p:animEffect>
                                    <p:set>
                                      <p:cBhvr>
                                        <p:cTn id="39" dur="1" fill="hold">
                                          <p:stCondLst>
                                            <p:cond delay="499"/>
                                          </p:stCondLst>
                                        </p:cTn>
                                        <p:tgtEl>
                                          <p:spTgt spid="11">
                                            <p:txEl>
                                              <p:pRg st="2" end="2"/>
                                            </p:txEl>
                                          </p:spTgt>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11" grpId="0" build="allAtOnce"/>
      <p:bldP spid="35" grpId="0"/>
      <p:bldP spid="3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302628"/>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第七周期未排满，若将来发现的元素把这一周期全部排满，则下列有关第七周期元素的推论可能错误的是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第七周期排满时有</a:t>
            </a:r>
            <a:r>
              <a:rPr lang="en-US" altLang="zh-CN" sz="2800" kern="100" dirty="0">
                <a:latin typeface="Times New Roman"/>
                <a:ea typeface="华文细黑"/>
                <a:cs typeface="Courier New"/>
              </a:rPr>
              <a:t>32</a:t>
            </a:r>
            <a:r>
              <a:rPr lang="zh-CN" altLang="zh-CN" sz="2800" kern="100" dirty="0">
                <a:latin typeface="Times New Roman"/>
                <a:ea typeface="华文细黑"/>
                <a:cs typeface="Times New Roman"/>
              </a:rPr>
              <a:t>种元素，全部是放射性元素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第七周期排满时最后一种元素的单质常温常压下是气体</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第七周期</a:t>
            </a:r>
            <a:r>
              <a:rPr lang="en-US" altLang="zh-CN" sz="2800" kern="100" dirty="0" err="1">
                <a:latin typeface="宋体"/>
                <a:ea typeface="华文细黑"/>
                <a:cs typeface="Times New Roman"/>
              </a:rPr>
              <a:t>Ⅶ</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族元素的原子序数为</a:t>
            </a:r>
            <a:r>
              <a:rPr lang="en-US" altLang="zh-CN" sz="2800" kern="100" dirty="0">
                <a:latin typeface="Times New Roman"/>
                <a:ea typeface="华文细黑"/>
                <a:cs typeface="Courier New"/>
              </a:rPr>
              <a:t>117</a:t>
            </a:r>
            <a:r>
              <a:rPr lang="zh-CN" altLang="zh-CN" sz="2800" kern="100" dirty="0">
                <a:latin typeface="Times New Roman"/>
                <a:ea typeface="华文细黑"/>
                <a:cs typeface="Times New Roman"/>
              </a:rPr>
              <a:t>，是一种金属元素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第七周期</a:t>
            </a:r>
            <a:r>
              <a:rPr lang="en-US" altLang="zh-CN" sz="2800" kern="100" dirty="0" err="1">
                <a:latin typeface="宋体"/>
                <a:ea typeface="华文细黑"/>
                <a:cs typeface="Times New Roman"/>
              </a:rPr>
              <a:t>Ⅲ</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族元素的氢氧化物与</a:t>
            </a:r>
            <a:r>
              <a:rPr lang="en-US" altLang="zh-CN" sz="2800" kern="100" dirty="0">
                <a:latin typeface="Times New Roman"/>
                <a:ea typeface="华文细黑"/>
                <a:cs typeface="Courier New"/>
              </a:rPr>
              <a:t>Al(OH)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具有相似的化学性质</a:t>
            </a:r>
            <a:endParaRPr lang="zh-CN" altLang="zh-CN" sz="1050" kern="100" dirty="0">
              <a:effectLst/>
              <a:latin typeface="宋体"/>
              <a:cs typeface="Courier New"/>
            </a:endParaRPr>
          </a:p>
        </p:txBody>
      </p:sp>
      <p:sp>
        <p:nvSpPr>
          <p:cNvPr id="35" name="TextBox 34"/>
          <p:cNvSpPr txBox="1"/>
          <p:nvPr/>
        </p:nvSpPr>
        <p:spPr>
          <a:xfrm>
            <a:off x="298562" y="350906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val="3996930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35" grpId="0"/>
      <p:bldP spid="35" grpId="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06574" y="375406"/>
            <a:ext cx="11161240"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项，第七周期排满时有</a:t>
            </a:r>
            <a:r>
              <a:rPr lang="en-US" altLang="zh-CN" sz="2800" kern="100" dirty="0">
                <a:latin typeface="Times New Roman"/>
                <a:ea typeface="华文细黑"/>
                <a:cs typeface="Courier New"/>
              </a:rPr>
              <a:t>32</a:t>
            </a:r>
            <a:r>
              <a:rPr lang="zh-CN" altLang="zh-CN" sz="2800" kern="100" dirty="0">
                <a:latin typeface="Times New Roman"/>
                <a:ea typeface="华文细黑"/>
                <a:cs typeface="Times New Roman"/>
              </a:rPr>
              <a:t>种元素，原子序数起止量为</a:t>
            </a:r>
            <a:r>
              <a:rPr lang="en-US" altLang="zh-CN" sz="2800" kern="100" dirty="0">
                <a:latin typeface="Times New Roman"/>
                <a:ea typeface="华文细黑"/>
                <a:cs typeface="Courier New"/>
              </a:rPr>
              <a:t>87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118</a:t>
            </a:r>
            <a:r>
              <a:rPr lang="zh-CN" altLang="zh-CN" sz="2800" kern="100" dirty="0">
                <a:latin typeface="Times New Roman"/>
                <a:ea typeface="华文细黑"/>
                <a:cs typeface="Times New Roman"/>
              </a:rPr>
              <a:t>，全都是放射性元素</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项，第七周期最后一种是稀有气体元素</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kern="100" dirty="0">
                <a:latin typeface="Times New Roman"/>
                <a:ea typeface="华文细黑"/>
                <a:cs typeface="Courier New"/>
              </a:rPr>
              <a:t>117</a:t>
            </a:r>
            <a:r>
              <a:rPr lang="zh-CN" altLang="zh-CN" sz="2800" kern="100" dirty="0">
                <a:latin typeface="Times New Roman"/>
                <a:ea typeface="华文细黑"/>
                <a:cs typeface="Times New Roman"/>
              </a:rPr>
              <a:t>号元素位于第</a:t>
            </a:r>
            <a:r>
              <a:rPr lang="en-US" altLang="zh-CN" sz="2800" kern="100" dirty="0" err="1">
                <a:latin typeface="宋体"/>
                <a:ea typeface="华文细黑"/>
                <a:cs typeface="Times New Roman"/>
              </a:rPr>
              <a:t>Ⅶ</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项，第七周期</a:t>
            </a:r>
            <a:r>
              <a:rPr lang="en-US" altLang="zh-CN" sz="2800" kern="100" dirty="0" err="1">
                <a:latin typeface="宋体"/>
                <a:ea typeface="华文细黑"/>
                <a:cs typeface="Times New Roman"/>
              </a:rPr>
              <a:t>Ⅲ</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族元素的氢氧化物应具有强碱性，而</a:t>
            </a:r>
            <a:r>
              <a:rPr lang="en-US" altLang="zh-CN" sz="2800" kern="100" dirty="0">
                <a:latin typeface="Times New Roman"/>
                <a:ea typeface="华文细黑"/>
                <a:cs typeface="Courier New"/>
              </a:rPr>
              <a:t>Al(OH)</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是两性氢氧化物。</a:t>
            </a:r>
            <a:endParaRPr lang="zh-CN" altLang="zh-CN" sz="1050" kern="100" dirty="0">
              <a:effectLst/>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Tree>
    <p:extLst>
      <p:ext uri="{BB962C8B-B14F-4D97-AF65-F5344CB8AC3E}">
        <p14:creationId xmlns:p14="http://schemas.microsoft.com/office/powerpoint/2010/main" val="32790287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blinds(horizontal)">
                                      <p:cBhvr>
                                        <p:cTn id="19" dur="75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238855" y="2944902"/>
            <a:ext cx="57127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39008" y="4293890"/>
            <a:ext cx="5712396"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3224778" y="2421682"/>
            <a:ext cx="5740856"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新知导学 </a:t>
            </a:r>
            <a:r>
              <a:rPr lang="en-US"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新知探究</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点点落实</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3224778" y="3770670"/>
            <a:ext cx="5740856" cy="523220"/>
          </a:xfrm>
          <a:prstGeom prst="rect">
            <a:avLst/>
          </a:prstGeom>
          <a:noFill/>
        </p:spPr>
        <p:txBody>
          <a:bodyPr wrap="square" rtlCol="0">
            <a:spAutoFit/>
          </a:bodyPr>
          <a:lstStyle/>
          <a:p>
            <a:pPr algn="just"/>
            <a:r>
              <a:rPr lang="zh-CN" altLang="en-US" sz="2800" b="1" dirty="0" smtClean="0">
                <a:solidFill>
                  <a:srgbClr val="3114AC"/>
                </a:solidFill>
                <a:latin typeface="Times New Roman" pitchFamily="18" charset="0"/>
                <a:ea typeface="微软雅黑" pitchFamily="34" charset="-122"/>
                <a:cs typeface="Times New Roman" pitchFamily="18" charset="0"/>
              </a:rPr>
              <a:t>达标检测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当堂检测</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巩固反馈</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571131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117426"/>
            <a:ext cx="8424936"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在研究原子核外电子排布与元素周期表的关系时，人们发现价电子排布相似的元素集中在一起。据此，人们将元素周期表分为五个区，并以最后填入电子的能级符号作为该区的符号，如图所示。</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3314" name="Picture 2" descr="H5"/>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36761" y="370650"/>
            <a:ext cx="2844895" cy="2207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406574" y="2715360"/>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区中，族序数最大、原子序数最小的元素，原子的价电子的电子云形状为</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1918127" y="3467071"/>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球形</a:t>
            </a:r>
            <a:endParaRPr lang="zh-CN" altLang="en-US" sz="2800" dirty="0"/>
          </a:p>
        </p:txBody>
      </p:sp>
      <p:sp>
        <p:nvSpPr>
          <p:cNvPr id="18" name="矩形 17"/>
          <p:cNvSpPr/>
          <p:nvPr/>
        </p:nvSpPr>
        <p:spPr>
          <a:xfrm>
            <a:off x="406574" y="4077866"/>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区为第</a:t>
            </a:r>
            <a:r>
              <a:rPr lang="en-US" altLang="zh-CN" sz="2800" kern="100" dirty="0" err="1">
                <a:latin typeface="宋体"/>
                <a:ea typeface="华文细黑"/>
                <a:cs typeface="Times New Roman"/>
              </a:rPr>
              <a:t>Ⅰ</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族、第</a:t>
            </a:r>
            <a:r>
              <a:rPr lang="en-US" altLang="zh-CN" sz="2800" kern="100" dirty="0" err="1">
                <a:latin typeface="宋体"/>
                <a:ea typeface="华文细黑"/>
                <a:cs typeface="Times New Roman"/>
              </a:rPr>
              <a:t>Ⅱ</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族，符合条件的元素为</a:t>
            </a:r>
            <a:r>
              <a:rPr lang="en-US" altLang="zh-CN" sz="2800" kern="100" dirty="0">
                <a:latin typeface="Times New Roman"/>
                <a:ea typeface="华文细黑"/>
                <a:cs typeface="Courier New"/>
              </a:rPr>
              <a:t>Be</a:t>
            </a:r>
            <a:r>
              <a:rPr lang="zh-CN" altLang="zh-CN" sz="2800" kern="100" dirty="0">
                <a:latin typeface="Times New Roman"/>
                <a:ea typeface="华文细黑"/>
                <a:cs typeface="Times New Roman"/>
              </a:rPr>
              <a:t>，其电子排布式为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，价电子的电子云形状为球形。</a:t>
            </a:r>
            <a:endParaRPr lang="zh-CN" altLang="zh-CN" sz="1050" kern="100" dirty="0">
              <a:effectLst/>
              <a:latin typeface="宋体"/>
              <a:cs typeface="Courier New"/>
            </a:endParaRPr>
          </a:p>
        </p:txBody>
      </p:sp>
    </p:spTree>
    <p:extLst>
      <p:ext uri="{BB962C8B-B14F-4D97-AF65-F5344CB8AC3E}">
        <p14:creationId xmlns:p14="http://schemas.microsoft.com/office/powerpoint/2010/main" val="2716322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3" restart="whenNotActive" fill="hold" evtFilter="cancelBubble" nodeType="interactiveSeq">
                <p:stCondLst>
                  <p:cond evt="onClick" delay="0">
                    <p:tgtEl>
                      <p:spTgt spid="40"/>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3" grpId="0"/>
      <p:bldP spid="3" grpId="1"/>
      <p:bldP spid="18" grpId="0"/>
      <p:bldP spid="1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450661"/>
            <a:ext cx="8352928"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区中，族序数最大、原子序数最小的元素，常见离子的电子排布式为</a:t>
            </a:r>
            <a:r>
              <a:rPr lang="en-US" altLang="zh-CN" sz="2800" kern="100" dirty="0" smtClean="0">
                <a:latin typeface="Times New Roman"/>
                <a:ea typeface="华文细黑"/>
                <a:cs typeface="Courier New"/>
              </a:rPr>
              <a:t>________________________</a:t>
            </a:r>
          </a:p>
          <a:p>
            <a:pPr algn="just">
              <a:lnSpc>
                <a:spcPct val="150000"/>
              </a:lnSpc>
              <a:spcAft>
                <a:spcPts val="0"/>
              </a:spcAft>
            </a:pPr>
            <a:r>
              <a:rPr lang="en-US" altLang="zh-CN" sz="2800" u="sng" kern="100" dirty="0">
                <a:latin typeface="Times New Roman"/>
                <a:ea typeface="华文细黑"/>
                <a:cs typeface="Courier New"/>
              </a:rPr>
              <a:t> </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其中较稳定的是</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2" name="Picture 2" descr="H5"/>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36761" y="370650"/>
            <a:ext cx="2844895" cy="2207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406574" y="2609131"/>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区为第</a:t>
            </a:r>
            <a:r>
              <a:rPr lang="en-US" altLang="zh-CN" sz="2800" kern="100" dirty="0" err="1">
                <a:latin typeface="宋体"/>
                <a:ea typeface="华文细黑"/>
                <a:cs typeface="Times New Roman"/>
              </a:rPr>
              <a:t>Ⅲ</a:t>
            </a:r>
            <a:r>
              <a:rPr lang="en-US" altLang="zh-CN" sz="2800" kern="100" dirty="0" err="1">
                <a:latin typeface="Times New Roman"/>
                <a:ea typeface="华文细黑"/>
                <a:cs typeface="Courier New"/>
              </a:rPr>
              <a:t>B</a:t>
            </a:r>
            <a:r>
              <a:rPr lang="zh-CN" altLang="zh-CN" sz="2800" kern="100" dirty="0">
                <a:latin typeface="Times New Roman"/>
                <a:ea typeface="华文细黑"/>
                <a:cs typeface="Times New Roman"/>
              </a:rPr>
              <a:t>族～第</a:t>
            </a:r>
            <a:r>
              <a:rPr lang="en-US" altLang="zh-CN" sz="2800" kern="100" dirty="0" err="1">
                <a:latin typeface="宋体"/>
                <a:ea typeface="华文细黑"/>
                <a:cs typeface="Times New Roman"/>
              </a:rPr>
              <a:t>Ⅶ</a:t>
            </a:r>
            <a:r>
              <a:rPr lang="en-US" altLang="zh-CN" sz="2800" kern="100" dirty="0" err="1">
                <a:latin typeface="Times New Roman"/>
                <a:ea typeface="华文细黑"/>
                <a:cs typeface="Courier New"/>
              </a:rPr>
              <a:t>B</a:t>
            </a:r>
            <a:r>
              <a:rPr lang="zh-CN" altLang="zh-CN" sz="2800" kern="100" dirty="0">
                <a:latin typeface="Times New Roman"/>
                <a:ea typeface="华文细黑"/>
                <a:cs typeface="Times New Roman"/>
              </a:rPr>
              <a:t>族、第</a:t>
            </a:r>
            <a:r>
              <a:rPr lang="en-US" altLang="zh-CN" sz="2800" kern="100" dirty="0">
                <a:latin typeface="宋体"/>
                <a:ea typeface="华文细黑"/>
                <a:cs typeface="Times New Roman"/>
              </a:rPr>
              <a:t>Ⅷ</a:t>
            </a:r>
            <a:r>
              <a:rPr lang="zh-CN" altLang="zh-CN" sz="2800" kern="100" dirty="0">
                <a:latin typeface="Times New Roman"/>
                <a:ea typeface="华文细黑"/>
                <a:cs typeface="Times New Roman"/>
              </a:rPr>
              <a:t>族，族序数最大且原子序数最小的为</a:t>
            </a:r>
            <a:r>
              <a:rPr lang="en-US" altLang="zh-CN" sz="2800" kern="100" dirty="0">
                <a:latin typeface="Times New Roman"/>
                <a:ea typeface="华文细黑"/>
                <a:cs typeface="Courier New"/>
              </a:rPr>
              <a:t>Fe</a:t>
            </a:r>
            <a:r>
              <a:rPr lang="zh-CN" altLang="zh-CN" sz="2800" kern="100" dirty="0">
                <a:latin typeface="Times New Roman"/>
                <a:ea typeface="华文细黑"/>
                <a:cs typeface="Times New Roman"/>
              </a:rPr>
              <a:t>，常见离子为</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3</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，电子排布式为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5</a:t>
            </a:r>
            <a:r>
              <a:rPr lang="zh-CN" altLang="zh-CN" sz="2800" kern="100" dirty="0">
                <a:latin typeface="Times New Roman"/>
                <a:ea typeface="华文细黑"/>
                <a:cs typeface="Times New Roman"/>
              </a:rPr>
              <a:t>，由离子的电子排布式可知</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3</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的</a:t>
            </a:r>
            <a:r>
              <a:rPr lang="en-US" altLang="zh-CN" sz="2800" kern="100" dirty="0">
                <a:latin typeface="Times New Roman"/>
                <a:ea typeface="华文细黑"/>
                <a:cs typeface="Courier New"/>
              </a:rPr>
              <a:t>3d</a:t>
            </a:r>
            <a:r>
              <a:rPr lang="zh-CN" altLang="zh-CN" sz="2800" kern="100" dirty="0">
                <a:latin typeface="Times New Roman"/>
                <a:ea typeface="华文细黑"/>
                <a:cs typeface="Times New Roman"/>
              </a:rPr>
              <a:t>轨道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半充满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，其稳定性强于</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4098032" y="1196171"/>
            <a:ext cx="4392488" cy="523220"/>
          </a:xfrm>
          <a:prstGeom prst="rect">
            <a:avLst/>
          </a:prstGeom>
        </p:spPr>
        <p:txBody>
          <a:bodyPr wrap="square">
            <a:spAutoFit/>
          </a:bodyPr>
          <a:lstStyle/>
          <a:p>
            <a:r>
              <a:rPr lang="en-US" altLang="zh-CN" sz="2800" kern="100" dirty="0">
                <a:solidFill>
                  <a:srgbClr val="C00000"/>
                </a:solidFill>
                <a:latin typeface="Times New Roman"/>
                <a:ea typeface="华文细黑"/>
              </a:rPr>
              <a:t>Fe</a:t>
            </a:r>
            <a:r>
              <a:rPr lang="en-US" altLang="zh-CN" sz="2800" kern="100" baseline="30000" dirty="0">
                <a:solidFill>
                  <a:srgbClr val="C00000"/>
                </a:solidFill>
                <a:latin typeface="Times New Roman"/>
                <a:ea typeface="华文细黑"/>
              </a:rPr>
              <a:t>2</a:t>
            </a:r>
            <a:r>
              <a:rPr lang="zh-CN" altLang="zh-CN" sz="2800" kern="100" baseline="300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1s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3p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3d</a:t>
            </a:r>
            <a:r>
              <a:rPr lang="en-US" altLang="zh-CN" sz="2800" kern="100" baseline="30000" dirty="0">
                <a:solidFill>
                  <a:srgbClr val="C00000"/>
                </a:solidFill>
                <a:latin typeface="Times New Roman"/>
                <a:ea typeface="华文细黑"/>
              </a:rPr>
              <a:t>6</a:t>
            </a:r>
            <a:r>
              <a:rPr lang="zh-CN" altLang="zh-CN" sz="2800" kern="100" dirty="0" smtClean="0">
                <a:solidFill>
                  <a:srgbClr val="C00000"/>
                </a:solidFill>
                <a:latin typeface="Times New Roman"/>
                <a:ea typeface="华文细黑"/>
                <a:cs typeface="Times New Roman"/>
              </a:rPr>
              <a:t>，</a:t>
            </a:r>
            <a:endParaRPr lang="zh-CN" altLang="en-US" sz="2800" dirty="0"/>
          </a:p>
        </p:txBody>
      </p:sp>
      <p:sp>
        <p:nvSpPr>
          <p:cNvPr id="16" name="矩形 15"/>
          <p:cNvSpPr/>
          <p:nvPr/>
        </p:nvSpPr>
        <p:spPr>
          <a:xfrm>
            <a:off x="478582" y="1837863"/>
            <a:ext cx="4104456" cy="523220"/>
          </a:xfrm>
          <a:prstGeom prst="rect">
            <a:avLst/>
          </a:prstGeom>
        </p:spPr>
        <p:txBody>
          <a:bodyPr wrap="square">
            <a:spAutoFit/>
          </a:bodyPr>
          <a:lstStyle/>
          <a:p>
            <a:r>
              <a:rPr lang="en-US" altLang="zh-CN" sz="2800" kern="100" dirty="0" smtClean="0">
                <a:solidFill>
                  <a:srgbClr val="C00000"/>
                </a:solidFill>
                <a:latin typeface="Times New Roman"/>
                <a:ea typeface="华文细黑"/>
              </a:rPr>
              <a:t>Fe</a:t>
            </a:r>
            <a:r>
              <a:rPr lang="en-US" altLang="zh-CN" sz="2800" kern="100" baseline="30000" dirty="0" smtClean="0">
                <a:solidFill>
                  <a:srgbClr val="C00000"/>
                </a:solidFill>
                <a:latin typeface="Times New Roman"/>
                <a:ea typeface="华文细黑"/>
              </a:rPr>
              <a:t>3</a:t>
            </a:r>
            <a:r>
              <a:rPr lang="zh-CN" altLang="zh-CN" sz="2800" kern="100" baseline="300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1s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3p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3d</a:t>
            </a:r>
            <a:r>
              <a:rPr lang="en-US" altLang="zh-CN" sz="2800" kern="100" baseline="30000" dirty="0">
                <a:solidFill>
                  <a:srgbClr val="C00000"/>
                </a:solidFill>
                <a:latin typeface="Times New Roman"/>
                <a:ea typeface="华文细黑"/>
              </a:rPr>
              <a:t>5</a:t>
            </a:r>
            <a:endParaRPr lang="zh-CN" altLang="en-US" sz="2800" dirty="0"/>
          </a:p>
        </p:txBody>
      </p:sp>
      <p:sp>
        <p:nvSpPr>
          <p:cNvPr id="5" name="矩形 4"/>
          <p:cNvSpPr/>
          <p:nvPr/>
        </p:nvSpPr>
        <p:spPr>
          <a:xfrm>
            <a:off x="7487126" y="1852607"/>
            <a:ext cx="902811" cy="523220"/>
          </a:xfrm>
          <a:prstGeom prst="rect">
            <a:avLst/>
          </a:prstGeom>
        </p:spPr>
        <p:txBody>
          <a:bodyPr wrap="none">
            <a:spAutoFit/>
          </a:bodyPr>
          <a:lstStyle/>
          <a:p>
            <a:r>
              <a:rPr lang="en-US" altLang="zh-CN" sz="2800" kern="100" dirty="0">
                <a:solidFill>
                  <a:srgbClr val="C00000"/>
                </a:solidFill>
                <a:latin typeface="Times New Roman"/>
                <a:ea typeface="华文细黑"/>
              </a:rPr>
              <a:t>Fe</a:t>
            </a:r>
            <a:r>
              <a:rPr lang="en-US" altLang="zh-CN" sz="2800" kern="100" baseline="30000" dirty="0">
                <a:solidFill>
                  <a:srgbClr val="C00000"/>
                </a:solidFill>
                <a:latin typeface="Times New Roman"/>
                <a:ea typeface="华文细黑"/>
              </a:rPr>
              <a:t>3</a:t>
            </a:r>
            <a:r>
              <a:rPr lang="zh-CN" altLang="zh-CN" sz="2800" kern="100" baseline="30000" dirty="0">
                <a:solidFill>
                  <a:srgbClr val="C00000"/>
                </a:solidFill>
                <a:latin typeface="Times New Roman"/>
                <a:ea typeface="华文细黑"/>
                <a:cs typeface="Times New Roman"/>
              </a:rPr>
              <a:t>＋</a:t>
            </a:r>
            <a:endParaRPr lang="zh-CN" altLang="en-US" sz="2800" dirty="0"/>
          </a:p>
        </p:txBody>
      </p:sp>
    </p:spTree>
    <p:extLst>
      <p:ext uri="{BB962C8B-B14F-4D97-AF65-F5344CB8AC3E}">
        <p14:creationId xmlns:p14="http://schemas.microsoft.com/office/powerpoint/2010/main" val="29918093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16"/>
                                        </p:tgtEl>
                                      </p:cBhvr>
                                    </p:animEffect>
                                    <p:set>
                                      <p:cBhvr>
                                        <p:cTn id="21" dur="1" fill="hold">
                                          <p:stCondLst>
                                            <p:cond delay="499"/>
                                          </p:stCondLst>
                                        </p:cTn>
                                        <p:tgtEl>
                                          <p:spTgt spid="16"/>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25" restart="whenNotActive" fill="hold" evtFilter="cancelBubble" nodeType="interactiveSeq">
                <p:stCondLst>
                  <p:cond evt="onClick" delay="0">
                    <p:tgtEl>
                      <p:spTgt spid="40"/>
                    </p:tgtEl>
                  </p:cond>
                </p:stCondLst>
                <p:endSync evt="end" delay="0">
                  <p:rtn val="all"/>
                </p:endSync>
                <p:childTnLst>
                  <p:par>
                    <p:cTn id="26" fill="hold">
                      <p:stCondLst>
                        <p:cond delay="0"/>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13" grpId="0"/>
      <p:bldP spid="13" grpId="1"/>
      <p:bldP spid="3" grpId="0"/>
      <p:bldP spid="3" grpId="1"/>
      <p:bldP spid="16" grpId="0"/>
      <p:bldP spid="16" grpId="1"/>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261442"/>
            <a:ext cx="8430187"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ds</a:t>
            </a:r>
            <a:r>
              <a:rPr lang="zh-CN" altLang="zh-CN" sz="2800" kern="100" dirty="0">
                <a:latin typeface="Times New Roman"/>
                <a:ea typeface="华文细黑"/>
                <a:cs typeface="Times New Roman"/>
              </a:rPr>
              <a:t>区中，族序数最大、原子序数最小的元素，原子的价电子排布式为</a:t>
            </a:r>
            <a:r>
              <a:rPr lang="en-US" altLang="zh-CN" sz="2800" kern="100" dirty="0" smtClean="0">
                <a:latin typeface="Times New Roman"/>
                <a:ea typeface="华文细黑"/>
                <a:cs typeface="Courier New"/>
              </a:rPr>
              <a:t>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2" name="矩形 11"/>
          <p:cNvSpPr/>
          <p:nvPr/>
        </p:nvSpPr>
        <p:spPr>
          <a:xfrm>
            <a:off x="406574" y="1658169"/>
            <a:ext cx="8208912"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ds</a:t>
            </a:r>
            <a:r>
              <a:rPr lang="zh-CN" altLang="zh-CN" sz="2800" kern="100" dirty="0">
                <a:latin typeface="Times New Roman"/>
                <a:ea typeface="华文细黑"/>
                <a:cs typeface="Times New Roman"/>
              </a:rPr>
              <a:t>区符合条件的为</a:t>
            </a:r>
            <a:r>
              <a:rPr lang="en-US" altLang="zh-CN" sz="2800" kern="100" dirty="0">
                <a:latin typeface="Times New Roman"/>
                <a:ea typeface="华文细黑"/>
                <a:cs typeface="Courier New"/>
              </a:rPr>
              <a:t>Zn</a:t>
            </a:r>
            <a:r>
              <a:rPr lang="zh-CN" altLang="zh-CN" sz="2800" kern="100" dirty="0">
                <a:latin typeface="Times New Roman"/>
                <a:ea typeface="华文细黑"/>
                <a:cs typeface="Times New Roman"/>
              </a:rPr>
              <a:t>，其电子排布式为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10</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，价电子排布式为</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10</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13" name="Picture 2" descr="H5"/>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36761" y="370650"/>
            <a:ext cx="2844895" cy="2207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006974" y="1053530"/>
            <a:ext cx="1223412" cy="523220"/>
          </a:xfrm>
          <a:prstGeom prst="rect">
            <a:avLst/>
          </a:prstGeom>
        </p:spPr>
        <p:txBody>
          <a:bodyPr wrap="none">
            <a:spAutoFit/>
          </a:bodyPr>
          <a:lstStyle/>
          <a:p>
            <a:r>
              <a:rPr lang="en-US" altLang="zh-CN" sz="2800" kern="100" dirty="0">
                <a:solidFill>
                  <a:srgbClr val="C00000"/>
                </a:solidFill>
                <a:latin typeface="Times New Roman"/>
                <a:ea typeface="华文细黑"/>
              </a:rPr>
              <a:t>3d</a:t>
            </a:r>
            <a:r>
              <a:rPr lang="en-US" altLang="zh-CN" sz="2800" kern="100" baseline="30000" dirty="0">
                <a:solidFill>
                  <a:srgbClr val="C00000"/>
                </a:solidFill>
                <a:latin typeface="Times New Roman"/>
                <a:ea typeface="华文细黑"/>
              </a:rPr>
              <a:t>10</a:t>
            </a:r>
            <a:r>
              <a:rPr lang="en-US" altLang="zh-CN" sz="2800" kern="100" dirty="0">
                <a:solidFill>
                  <a:srgbClr val="C00000"/>
                </a:solidFill>
                <a:latin typeface="Times New Roman"/>
                <a:ea typeface="华文细黑"/>
              </a:rPr>
              <a:t>4s</a:t>
            </a:r>
            <a:r>
              <a:rPr lang="en-US" altLang="zh-CN" sz="2800" kern="100" baseline="30000" dirty="0">
                <a:solidFill>
                  <a:srgbClr val="C00000"/>
                </a:solidFill>
                <a:latin typeface="Times New Roman"/>
                <a:ea typeface="华文细黑"/>
              </a:rPr>
              <a:t>2</a:t>
            </a:r>
            <a:endParaRPr lang="zh-CN" altLang="en-US" sz="2800" dirty="0"/>
          </a:p>
        </p:txBody>
      </p:sp>
      <p:sp>
        <p:nvSpPr>
          <p:cNvPr id="16" name="矩形 15"/>
          <p:cNvSpPr/>
          <p:nvPr/>
        </p:nvSpPr>
        <p:spPr>
          <a:xfrm>
            <a:off x="406574" y="2816492"/>
            <a:ext cx="11161240" cy="2277522"/>
          </a:xfrm>
          <a:prstGeom prst="rect">
            <a:avLst/>
          </a:prstGeom>
        </p:spPr>
        <p:txBody>
          <a:bodyPr wrap="square" lIns="121898" tIns="60948" rIns="121898" bIns="60948">
            <a:spAutoFit/>
          </a:bodyPr>
          <a:lstStyle/>
          <a:p>
            <a:pPr algn="just">
              <a:lnSpc>
                <a:spcPct val="2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在</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区中，第二周期第</a:t>
            </a:r>
            <a:r>
              <a:rPr lang="en-US" altLang="zh-CN" sz="2800" kern="100" dirty="0" err="1">
                <a:latin typeface="宋体"/>
                <a:ea typeface="华文细黑"/>
                <a:cs typeface="Times New Roman"/>
              </a:rPr>
              <a:t>Ⅴ</a:t>
            </a:r>
            <a:r>
              <a:rPr lang="en-US" altLang="zh-CN" sz="2800" kern="100" dirty="0" err="1">
                <a:latin typeface="Times New Roman"/>
                <a:ea typeface="华文细黑"/>
                <a:cs typeface="Courier New"/>
              </a:rPr>
              <a:t>A</a:t>
            </a:r>
            <a:r>
              <a:rPr lang="zh-CN" altLang="zh-CN" sz="2800" kern="100" dirty="0">
                <a:latin typeface="Times New Roman"/>
                <a:ea typeface="华文细黑"/>
                <a:cs typeface="Times New Roman"/>
              </a:rPr>
              <a:t>族元素原子价电子轨道排布图为</a:t>
            </a:r>
            <a:r>
              <a:rPr lang="en-US" altLang="zh-CN" sz="2800" kern="100" dirty="0" smtClean="0">
                <a:latin typeface="Times New Roman"/>
                <a:ea typeface="华文细黑"/>
                <a:cs typeface="Courier New"/>
              </a:rPr>
              <a:t>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8" name="矩形 17"/>
          <p:cNvSpPr/>
          <p:nvPr/>
        </p:nvSpPr>
        <p:spPr>
          <a:xfrm>
            <a:off x="406574" y="4993208"/>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该题中符合题意的为</a:t>
            </a:r>
            <a:r>
              <a:rPr lang="en-US" altLang="zh-CN" sz="2800" kern="100" dirty="0">
                <a:latin typeface="Times New Roman"/>
                <a:ea typeface="华文细黑"/>
                <a:cs typeface="Courier New"/>
              </a:rPr>
              <a:t>N</a:t>
            </a:r>
            <a:r>
              <a:rPr lang="zh-CN" altLang="zh-CN" sz="2800" kern="100" dirty="0">
                <a:latin typeface="Times New Roman"/>
                <a:ea typeface="华文细黑"/>
                <a:cs typeface="Times New Roman"/>
              </a:rPr>
              <a:t>，价电子轨道表示式为</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14338" name="Picture 2"/>
          <p:cNvPicPr>
            <a:picLocks noChangeAspect="1" noChangeArrowheads="1"/>
          </p:cNvPicPr>
          <p:nvPr/>
        </p:nvPicPr>
        <p:blipFill>
          <a:blip r:embed="rId8">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50590" y="3791665"/>
            <a:ext cx="2447118" cy="99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3"/>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18328" y="4561383"/>
            <a:ext cx="2440862" cy="99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5591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blinds(horizontal)">
                                      <p:cBhvr>
                                        <p:cTn id="12" dur="500"/>
                                        <p:tgtEl>
                                          <p:spTgt spid="143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4338"/>
                                        </p:tgtEl>
                                      </p:cBhvr>
                                    </p:animEffect>
                                    <p:set>
                                      <p:cBhvr>
                                        <p:cTn id="20" dur="1" fill="hold">
                                          <p:stCondLst>
                                            <p:cond delay="499"/>
                                          </p:stCondLst>
                                        </p:cTn>
                                        <p:tgtEl>
                                          <p:spTgt spid="14338"/>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21" restart="whenNotActive" fill="hold" evtFilter="cancelBubble" nodeType="interactiveSeq">
                <p:stCondLst>
                  <p:cond evt="onClick" delay="0">
                    <p:tgtEl>
                      <p:spTgt spid="40"/>
                    </p:tgtEl>
                  </p:cond>
                </p:stCondLst>
                <p:endSync evt="end" delay="0">
                  <p:rtn val="all"/>
                </p:endSync>
                <p:childTnLst>
                  <p:par>
                    <p:cTn id="22" fill="hold">
                      <p:stCondLst>
                        <p:cond delay="0"/>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linds(horizontal)">
                                      <p:cBhvr>
                                        <p:cTn id="31" dur="500"/>
                                        <p:tgtEl>
                                          <p:spTgt spid="18"/>
                                        </p:tgtEl>
                                      </p:cBhvr>
                                    </p:animEffect>
                                  </p:childTnLst>
                                </p:cTn>
                              </p:par>
                              <p:par>
                                <p:cTn id="32" presetID="3" presetClass="entr" presetSubtype="10" fill="hold" nodeType="withEffect">
                                  <p:stCondLst>
                                    <p:cond delay="0"/>
                                  </p:stCondLst>
                                  <p:childTnLst>
                                    <p:set>
                                      <p:cBhvr>
                                        <p:cTn id="33" dur="1" fill="hold">
                                          <p:stCondLst>
                                            <p:cond delay="0"/>
                                          </p:stCondLst>
                                        </p:cTn>
                                        <p:tgtEl>
                                          <p:spTgt spid="14339"/>
                                        </p:tgtEl>
                                        <p:attrNameLst>
                                          <p:attrName>style.visibility</p:attrName>
                                        </p:attrNameLst>
                                      </p:cBhvr>
                                      <p:to>
                                        <p:strVal val="visible"/>
                                      </p:to>
                                    </p:set>
                                    <p:animEffect transition="in" filter="blinds(horizontal)">
                                      <p:cBhvr>
                                        <p:cTn id="34" dur="500"/>
                                        <p:tgtEl>
                                          <p:spTgt spid="143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14339"/>
                                        </p:tgtEl>
                                      </p:cBhvr>
                                    </p:animEffect>
                                    <p:set>
                                      <p:cBhvr>
                                        <p:cTn id="45" dur="1" fill="hold">
                                          <p:stCondLst>
                                            <p:cond delay="499"/>
                                          </p:stCondLst>
                                        </p:cTn>
                                        <p:tgtEl>
                                          <p:spTgt spid="14339"/>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12" grpId="0"/>
      <p:bldP spid="12" grpId="1"/>
      <p:bldP spid="3" grpId="0"/>
      <p:bldP spid="3" grpId="1"/>
      <p:bldP spid="18" grpId="0"/>
      <p:bldP spid="1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549474"/>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当今常用于核能开发的元素是铀和钚，它们在</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区</a:t>
            </a:r>
            <a:r>
              <a:rPr lang="zh-CN" altLang="zh-CN" sz="2800" kern="100" dirty="0">
                <a:latin typeface="Times New Roman"/>
                <a:ea typeface="华文细黑"/>
                <a:cs typeface="Times New Roman"/>
              </a:rPr>
              <a:t>中。</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2" name="Picture 2" descr="H5"/>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64747" y="1487024"/>
            <a:ext cx="2844895" cy="2207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406574" y="386184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铀和钚均为锕系元素，位于</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区。</a:t>
            </a:r>
            <a:endParaRPr lang="zh-CN" altLang="zh-CN" sz="1050" kern="100" dirty="0">
              <a:effectLst/>
              <a:latin typeface="宋体"/>
              <a:cs typeface="Courier New"/>
            </a:endParaRPr>
          </a:p>
        </p:txBody>
      </p:sp>
      <p:sp>
        <p:nvSpPr>
          <p:cNvPr id="3" name="矩形 2"/>
          <p:cNvSpPr/>
          <p:nvPr/>
        </p:nvSpPr>
        <p:spPr>
          <a:xfrm>
            <a:off x="8238586" y="651227"/>
            <a:ext cx="304892" cy="523220"/>
          </a:xfrm>
          <a:prstGeom prst="rect">
            <a:avLst/>
          </a:prstGeom>
        </p:spPr>
        <p:txBody>
          <a:bodyPr wrap="none">
            <a:spAutoFit/>
          </a:bodyPr>
          <a:lstStyle/>
          <a:p>
            <a:r>
              <a:rPr lang="en-US" altLang="zh-CN" sz="2800" kern="100" dirty="0">
                <a:solidFill>
                  <a:srgbClr val="C00000"/>
                </a:solidFill>
                <a:latin typeface="Times New Roman"/>
                <a:ea typeface="华文细黑"/>
              </a:rPr>
              <a:t>f</a:t>
            </a:r>
            <a:endParaRPr lang="zh-CN" altLang="en-US" sz="2800" dirty="0"/>
          </a:p>
        </p:txBody>
      </p:sp>
      <p:pic>
        <p:nvPicPr>
          <p:cNvPr id="16" name="图片 15">
            <a:hlinkClick r:id="rId8"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6299311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3" restart="whenNotActive" fill="hold" evtFilter="cancelBubble" nodeType="interactiveSeq">
                <p:stCondLst>
                  <p:cond evt="onClick" delay="0">
                    <p:tgtEl>
                      <p:spTgt spid="2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13" grpId="0"/>
      <p:bldP spid="13" grpId="1"/>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b="876"/>
          <a:stretch/>
        </p:blipFill>
        <p:spPr>
          <a:xfrm>
            <a:off x="-794" y="794"/>
            <a:ext cx="12192000" cy="6797972"/>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819353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1767" y="3014296"/>
            <a:ext cx="2646879" cy="830997"/>
          </a:xfrm>
          <a:prstGeom prst="rect">
            <a:avLst/>
          </a:prstGeom>
        </p:spPr>
        <p:txBody>
          <a:bodyPr wrap="none">
            <a:spAutoFit/>
          </a:bodyPr>
          <a:lstStyle/>
          <a:p>
            <a:pPr algn="ctr"/>
            <a:r>
              <a:rPr lang="zh-CN" altLang="en-US" sz="4800" b="1" dirty="0">
                <a:solidFill>
                  <a:schemeClr val="bg1"/>
                </a:solidFill>
                <a:latin typeface="+mj-ea"/>
                <a:ea typeface="+mj-ea"/>
              </a:rPr>
              <a:t>新知导学</a:t>
            </a:r>
          </a:p>
        </p:txBody>
      </p:sp>
    </p:spTree>
    <p:extLst>
      <p:ext uri="{BB962C8B-B14F-4D97-AF65-F5344CB8AC3E}">
        <p14:creationId xmlns:p14="http://schemas.microsoft.com/office/powerpoint/2010/main" val="4236424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一、原子结构与元素周期表的关系</a:t>
            </a: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0" name="矩形 19"/>
          <p:cNvSpPr/>
          <p:nvPr/>
        </p:nvSpPr>
        <p:spPr>
          <a:xfrm>
            <a:off x="406574" y="54947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原子核外电子排布与周期的划分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填写下表</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879958818"/>
              </p:ext>
            </p:extLst>
          </p:nvPr>
        </p:nvGraphicFramePr>
        <p:xfrm>
          <a:off x="694607" y="2042035"/>
          <a:ext cx="9793087" cy="3855081"/>
        </p:xfrm>
        <a:graphic>
          <a:graphicData uri="http://schemas.openxmlformats.org/drawingml/2006/table">
            <a:tbl>
              <a:tblPr/>
              <a:tblGrid>
                <a:gridCol w="1217170"/>
                <a:gridCol w="1353493"/>
                <a:gridCol w="2019816"/>
                <a:gridCol w="2019816"/>
                <a:gridCol w="2102672"/>
                <a:gridCol w="1080120"/>
              </a:tblGrid>
              <a:tr h="806654">
                <a:tc rowSpan="2">
                  <a:txBody>
                    <a:bodyPr/>
                    <a:lstStyle/>
                    <a:p>
                      <a:pPr algn="ctr">
                        <a:lnSpc>
                          <a:spcPct val="150000"/>
                        </a:lnSpc>
                        <a:spcAft>
                          <a:spcPts val="0"/>
                        </a:spcAft>
                      </a:pPr>
                      <a:r>
                        <a:rPr lang="zh-CN" sz="2800" kern="100" dirty="0">
                          <a:effectLst/>
                          <a:latin typeface="Times New Roman"/>
                          <a:ea typeface="华文细黑"/>
                          <a:cs typeface="Times New Roman"/>
                        </a:rPr>
                        <a:t>周期</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50000"/>
                        </a:lnSpc>
                        <a:spcAft>
                          <a:spcPts val="0"/>
                        </a:spcAft>
                      </a:pPr>
                      <a:r>
                        <a:rPr lang="zh-CN" sz="2800" kern="100">
                          <a:effectLst/>
                          <a:latin typeface="Times New Roman"/>
                          <a:ea typeface="华文细黑"/>
                          <a:cs typeface="Times New Roman"/>
                        </a:rPr>
                        <a:t>外围电子排布</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rowSpan="2">
                  <a:txBody>
                    <a:bodyPr/>
                    <a:lstStyle/>
                    <a:p>
                      <a:pPr algn="ctr">
                        <a:lnSpc>
                          <a:spcPct val="150000"/>
                        </a:lnSpc>
                        <a:spcAft>
                          <a:spcPts val="0"/>
                        </a:spcAft>
                      </a:pPr>
                      <a:r>
                        <a:rPr lang="zh-CN" sz="2800" kern="100">
                          <a:effectLst/>
                          <a:latin typeface="Times New Roman"/>
                          <a:ea typeface="华文细黑"/>
                          <a:cs typeface="Times New Roman"/>
                        </a:rPr>
                        <a:t>各周期增</a:t>
                      </a:r>
                      <a:endParaRPr lang="zh-CN" sz="2800" kern="100">
                        <a:effectLst/>
                        <a:latin typeface="宋体"/>
                        <a:cs typeface="Courier New"/>
                      </a:endParaRPr>
                    </a:p>
                    <a:p>
                      <a:pPr algn="ctr">
                        <a:lnSpc>
                          <a:spcPct val="150000"/>
                        </a:lnSpc>
                        <a:spcAft>
                          <a:spcPts val="0"/>
                        </a:spcAft>
                      </a:pPr>
                      <a:r>
                        <a:rPr lang="zh-CN" sz="2800" kern="100">
                          <a:effectLst/>
                          <a:latin typeface="Times New Roman"/>
                          <a:ea typeface="华文细黑"/>
                          <a:cs typeface="Times New Roman"/>
                        </a:rPr>
                        <a:t>加的能级</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pPr>
                      <a:r>
                        <a:rPr lang="zh-CN" sz="2800" kern="100">
                          <a:effectLst/>
                          <a:latin typeface="Times New Roman"/>
                          <a:ea typeface="华文细黑"/>
                          <a:cs typeface="Times New Roman"/>
                        </a:rPr>
                        <a:t>元素种数</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5119">
                <a:tc vMerge="1">
                  <a:txBody>
                    <a:bodyPr/>
                    <a:lstStyle/>
                    <a:p>
                      <a:endParaRPr lang="zh-CN" altLang="en-US"/>
                    </a:p>
                  </a:txBody>
                  <a:tcPr/>
                </a:tc>
                <a:tc>
                  <a:txBody>
                    <a:bodyPr/>
                    <a:lstStyle/>
                    <a:p>
                      <a:pPr algn="ctr">
                        <a:lnSpc>
                          <a:spcPct val="150000"/>
                        </a:lnSpc>
                        <a:spcAft>
                          <a:spcPts val="0"/>
                        </a:spcAft>
                      </a:pPr>
                      <a:r>
                        <a:rPr lang="en-US" sz="2800" kern="100">
                          <a:effectLst/>
                          <a:latin typeface="宋体"/>
                          <a:ea typeface="华文细黑"/>
                          <a:cs typeface="Times New Roman"/>
                        </a:rPr>
                        <a:t>Ⅰ</a:t>
                      </a:r>
                      <a:r>
                        <a:rPr lang="en-US" sz="2800" kern="100">
                          <a:effectLst/>
                          <a:latin typeface="Times New Roman"/>
                          <a:ea typeface="华文细黑"/>
                          <a:cs typeface="Courier New"/>
                        </a:rPr>
                        <a:t>A</a:t>
                      </a:r>
                      <a:r>
                        <a:rPr lang="zh-CN" sz="2800" kern="100">
                          <a:effectLst/>
                          <a:latin typeface="Times New Roman"/>
                          <a:ea typeface="华文细黑"/>
                          <a:cs typeface="Times New Roman"/>
                        </a:rPr>
                        <a:t>族</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0</a:t>
                      </a:r>
                      <a:r>
                        <a:rPr lang="zh-CN" sz="2800" kern="100" dirty="0">
                          <a:effectLst/>
                          <a:latin typeface="Times New Roman"/>
                          <a:ea typeface="华文细黑"/>
                          <a:cs typeface="Times New Roman"/>
                        </a:rPr>
                        <a:t>族</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最外层最多</a:t>
                      </a:r>
                      <a:endParaRPr lang="zh-CN" sz="2800" kern="100" dirty="0">
                        <a:effectLst/>
                        <a:latin typeface="宋体"/>
                        <a:cs typeface="Courier New"/>
                      </a:endParaRPr>
                    </a:p>
                    <a:p>
                      <a:pPr algn="ctr">
                        <a:lnSpc>
                          <a:spcPct val="150000"/>
                        </a:lnSpc>
                        <a:spcAft>
                          <a:spcPts val="0"/>
                        </a:spcAft>
                      </a:pPr>
                      <a:r>
                        <a:rPr lang="zh-CN" sz="2800" kern="100" dirty="0">
                          <a:effectLst/>
                          <a:latin typeface="Times New Roman"/>
                          <a:ea typeface="华文细黑"/>
                          <a:cs typeface="Times New Roman"/>
                        </a:rPr>
                        <a:t>容纳电子数</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806654">
                <a:tc>
                  <a:txBody>
                    <a:bodyPr/>
                    <a:lstStyle/>
                    <a:p>
                      <a:pPr algn="ctr">
                        <a:lnSpc>
                          <a:spcPct val="150000"/>
                        </a:lnSpc>
                        <a:spcAft>
                          <a:spcPts val="0"/>
                        </a:spcAft>
                      </a:pPr>
                      <a:r>
                        <a:rPr lang="zh-CN" sz="2800" kern="100">
                          <a:effectLst/>
                          <a:latin typeface="Times New Roman"/>
                          <a:ea typeface="华文细黑"/>
                          <a:cs typeface="Times New Roman"/>
                        </a:rPr>
                        <a:t>一</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654">
                <a:tc>
                  <a:txBody>
                    <a:bodyPr/>
                    <a:lstStyle/>
                    <a:p>
                      <a:pPr algn="ctr">
                        <a:lnSpc>
                          <a:spcPct val="150000"/>
                        </a:lnSpc>
                        <a:spcAft>
                          <a:spcPts val="0"/>
                        </a:spcAft>
                      </a:pPr>
                      <a:r>
                        <a:rPr lang="zh-CN" sz="2800" kern="100">
                          <a:effectLst/>
                          <a:latin typeface="Times New Roman"/>
                          <a:ea typeface="华文细黑"/>
                          <a:cs typeface="Times New Roman"/>
                        </a:rPr>
                        <a:t>二</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2269257" y="4456956"/>
            <a:ext cx="62388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
        <p:nvSpPr>
          <p:cNvPr id="10" name="矩形 9"/>
          <p:cNvSpPr/>
          <p:nvPr/>
        </p:nvSpPr>
        <p:spPr>
          <a:xfrm>
            <a:off x="3987724" y="4456956"/>
            <a:ext cx="62388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7" name="矩形 6"/>
          <p:cNvSpPr/>
          <p:nvPr/>
        </p:nvSpPr>
        <p:spPr>
          <a:xfrm>
            <a:off x="6114256" y="4466481"/>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endParaRPr lang="zh-CN" altLang="en-US" dirty="0">
              <a:solidFill>
                <a:srgbClr val="C00000"/>
              </a:solidFill>
            </a:endParaRPr>
          </a:p>
        </p:txBody>
      </p:sp>
      <p:sp>
        <p:nvSpPr>
          <p:cNvPr id="9" name="矩形 8"/>
          <p:cNvSpPr/>
          <p:nvPr/>
        </p:nvSpPr>
        <p:spPr>
          <a:xfrm>
            <a:off x="8092380" y="4466481"/>
            <a:ext cx="50366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endParaRPr lang="zh-CN" altLang="en-US" dirty="0">
              <a:solidFill>
                <a:srgbClr val="C00000"/>
              </a:solidFill>
            </a:endParaRPr>
          </a:p>
        </p:txBody>
      </p:sp>
      <p:sp>
        <p:nvSpPr>
          <p:cNvPr id="11" name="矩形 10"/>
          <p:cNvSpPr/>
          <p:nvPr/>
        </p:nvSpPr>
        <p:spPr>
          <a:xfrm>
            <a:off x="9767614" y="4437906"/>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endParaRPr lang="zh-CN" altLang="en-US" sz="2800" kern="100" dirty="0">
              <a:solidFill>
                <a:srgbClr val="C00000"/>
              </a:solidFill>
              <a:latin typeface="Times New Roman"/>
              <a:ea typeface="华文细黑"/>
              <a:cs typeface="Courier New"/>
            </a:endParaRPr>
          </a:p>
        </p:txBody>
      </p:sp>
      <p:sp>
        <p:nvSpPr>
          <p:cNvPr id="15" name="矩形 14"/>
          <p:cNvSpPr/>
          <p:nvPr/>
        </p:nvSpPr>
        <p:spPr>
          <a:xfrm>
            <a:off x="2302965" y="5239519"/>
            <a:ext cx="62388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
        <p:nvSpPr>
          <p:cNvPr id="17" name="矩形 16"/>
          <p:cNvSpPr/>
          <p:nvPr/>
        </p:nvSpPr>
        <p:spPr>
          <a:xfrm>
            <a:off x="3767883" y="5239519"/>
            <a:ext cx="110318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2p</a:t>
            </a:r>
            <a:r>
              <a:rPr lang="en-US" altLang="zh-CN" sz="2800" kern="100" baseline="30000" dirty="0">
                <a:solidFill>
                  <a:srgbClr val="C00000"/>
                </a:solidFill>
                <a:latin typeface="Times New Roman"/>
                <a:ea typeface="华文细黑"/>
                <a:cs typeface="Courier New"/>
              </a:rPr>
              <a:t>6</a:t>
            </a:r>
            <a:endParaRPr lang="zh-CN" altLang="en-US" dirty="0">
              <a:solidFill>
                <a:srgbClr val="C00000"/>
              </a:solidFill>
            </a:endParaRPr>
          </a:p>
        </p:txBody>
      </p:sp>
      <p:sp>
        <p:nvSpPr>
          <p:cNvPr id="18" name="矩形 17"/>
          <p:cNvSpPr/>
          <p:nvPr/>
        </p:nvSpPr>
        <p:spPr>
          <a:xfrm>
            <a:off x="6114256" y="5265862"/>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sz="2800" kern="100" dirty="0">
              <a:solidFill>
                <a:srgbClr val="C00000"/>
              </a:solidFill>
              <a:latin typeface="Times New Roman"/>
              <a:ea typeface="华文细黑"/>
              <a:cs typeface="Courier New"/>
            </a:endParaRPr>
          </a:p>
        </p:txBody>
      </p:sp>
      <p:sp>
        <p:nvSpPr>
          <p:cNvPr id="22" name="矩形 21"/>
          <p:cNvSpPr/>
          <p:nvPr/>
        </p:nvSpPr>
        <p:spPr>
          <a:xfrm>
            <a:off x="7733307" y="5229994"/>
            <a:ext cx="122180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2s</a:t>
            </a:r>
            <a:r>
              <a:rPr lang="zh-CN" altLang="en-US"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2p</a:t>
            </a:r>
            <a:endParaRPr lang="zh-CN" altLang="en-US" dirty="0">
              <a:solidFill>
                <a:srgbClr val="C00000"/>
              </a:solidFill>
            </a:endParaRPr>
          </a:p>
        </p:txBody>
      </p:sp>
      <p:sp>
        <p:nvSpPr>
          <p:cNvPr id="23" name="矩形 22"/>
          <p:cNvSpPr/>
          <p:nvPr/>
        </p:nvSpPr>
        <p:spPr>
          <a:xfrm>
            <a:off x="9753103" y="5265862"/>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3308438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linds(horizontal)">
                                      <p:cBhvr>
                                        <p:cTn id="24" dur="500"/>
                                        <p:tgtEl>
                                          <p:spTgt spid="15"/>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blinds(horizontal)">
                                      <p:cBhvr>
                                        <p:cTn id="33" dur="500"/>
                                        <p:tgtEl>
                                          <p:spTgt spid="2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blinds(horizontal)">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9"/>
                                        </p:tgtEl>
                                      </p:cBhvr>
                                    </p:animEffect>
                                    <p:set>
                                      <p:cBhvr>
                                        <p:cTn id="50" dur="1" fill="hold">
                                          <p:stCondLst>
                                            <p:cond delay="499"/>
                                          </p:stCondLst>
                                        </p:cTn>
                                        <p:tgtEl>
                                          <p:spTgt spid="9"/>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1"/>
                                        </p:tgtEl>
                                      </p:cBhvr>
                                    </p:animEffect>
                                    <p:set>
                                      <p:cBhvr>
                                        <p:cTn id="53" dur="1" fill="hold">
                                          <p:stCondLst>
                                            <p:cond delay="499"/>
                                          </p:stCondLst>
                                        </p:cTn>
                                        <p:tgtEl>
                                          <p:spTgt spid="11"/>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7"/>
                                        </p:tgtEl>
                                      </p:cBhvr>
                                    </p:animEffect>
                                    <p:set>
                                      <p:cBhvr>
                                        <p:cTn id="59" dur="1" fill="hold">
                                          <p:stCondLst>
                                            <p:cond delay="499"/>
                                          </p:stCondLst>
                                        </p:cTn>
                                        <p:tgtEl>
                                          <p:spTgt spid="17"/>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22"/>
                                        </p:tgtEl>
                                      </p:cBhvr>
                                    </p:animEffect>
                                    <p:set>
                                      <p:cBhvr>
                                        <p:cTn id="65" dur="1" fill="hold">
                                          <p:stCondLst>
                                            <p:cond delay="499"/>
                                          </p:stCondLst>
                                        </p:cTn>
                                        <p:tgtEl>
                                          <p:spTgt spid="22"/>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3"/>
                                        </p:tgtEl>
                                      </p:cBhvr>
                                    </p:animEffect>
                                    <p:set>
                                      <p:cBhvr>
                                        <p:cTn id="68"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5" grpId="0"/>
      <p:bldP spid="5" grpId="1"/>
      <p:bldP spid="10" grpId="0"/>
      <p:bldP spid="10" grpId="1"/>
      <p:bldP spid="7" grpId="0"/>
      <p:bldP spid="7" grpId="1"/>
      <p:bldP spid="9" grpId="0"/>
      <p:bldP spid="9" grpId="1"/>
      <p:bldP spid="11" grpId="0"/>
      <p:bldP spid="11" grpId="1"/>
      <p:bldP spid="15" grpId="0"/>
      <p:bldP spid="15" grpId="1"/>
      <p:bldP spid="17" grpId="0"/>
      <p:bldP spid="17" grpId="1"/>
      <p:bldP spid="18" grpId="0"/>
      <p:bldP spid="18" grpId="1"/>
      <p:bldP spid="22" grpId="0"/>
      <p:bldP spid="22" grpId="1"/>
      <p:bldP spid="23" grpId="0"/>
      <p:bldP spid="2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graphicFrame>
        <p:nvGraphicFramePr>
          <p:cNvPr id="4" name="表格 3"/>
          <p:cNvGraphicFramePr>
            <a:graphicFrameLocks noGrp="1"/>
          </p:cNvGraphicFramePr>
          <p:nvPr>
            <p:extLst>
              <p:ext uri="{D42A27DB-BD31-4B8C-83A1-F6EECF244321}">
                <p14:modId xmlns:p14="http://schemas.microsoft.com/office/powerpoint/2010/main" val="1502946611"/>
              </p:ext>
            </p:extLst>
          </p:nvPr>
        </p:nvGraphicFramePr>
        <p:xfrm>
          <a:off x="910631" y="837506"/>
          <a:ext cx="10153127" cy="4320480"/>
        </p:xfrm>
        <a:graphic>
          <a:graphicData uri="http://schemas.openxmlformats.org/drawingml/2006/table">
            <a:tbl>
              <a:tblPr/>
              <a:tblGrid>
                <a:gridCol w="1229613"/>
                <a:gridCol w="1367330"/>
                <a:gridCol w="2040465"/>
                <a:gridCol w="1473100"/>
                <a:gridCol w="2943691"/>
                <a:gridCol w="1098928"/>
              </a:tblGrid>
              <a:tr h="864096">
                <a:tc>
                  <a:txBody>
                    <a:bodyPr/>
                    <a:lstStyle/>
                    <a:p>
                      <a:pPr algn="ctr">
                        <a:lnSpc>
                          <a:spcPct val="150000"/>
                        </a:lnSpc>
                        <a:spcAft>
                          <a:spcPts val="0"/>
                        </a:spcAft>
                      </a:pPr>
                      <a:r>
                        <a:rPr lang="zh-CN" sz="2800" kern="100" dirty="0">
                          <a:effectLst/>
                          <a:latin typeface="Times New Roman"/>
                          <a:ea typeface="华文细黑"/>
                          <a:cs typeface="Times New Roman"/>
                        </a:rPr>
                        <a:t>三</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6">
                <a:tc>
                  <a:txBody>
                    <a:bodyPr/>
                    <a:lstStyle/>
                    <a:p>
                      <a:pPr algn="ctr">
                        <a:lnSpc>
                          <a:spcPct val="150000"/>
                        </a:lnSpc>
                        <a:spcAft>
                          <a:spcPts val="0"/>
                        </a:spcAft>
                      </a:pPr>
                      <a:r>
                        <a:rPr lang="zh-CN" sz="2800" kern="100">
                          <a:effectLst/>
                          <a:latin typeface="Times New Roman"/>
                          <a:ea typeface="华文细黑"/>
                          <a:cs typeface="Times New Roman"/>
                        </a:rPr>
                        <a:t>四</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u="none" kern="100" dirty="0" smtClean="0">
                          <a:effectLst/>
                          <a:latin typeface="Times New Roman"/>
                          <a:ea typeface="华文细黑"/>
                          <a:cs typeface="Courier New"/>
                        </a:rPr>
                        <a:t>__</a:t>
                      </a:r>
                      <a:endParaRPr lang="zh-CN" sz="2800" u="none"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6">
                <a:tc>
                  <a:txBody>
                    <a:bodyPr/>
                    <a:lstStyle/>
                    <a:p>
                      <a:pPr algn="ctr">
                        <a:lnSpc>
                          <a:spcPct val="150000"/>
                        </a:lnSpc>
                        <a:spcAft>
                          <a:spcPts val="0"/>
                        </a:spcAft>
                      </a:pPr>
                      <a:r>
                        <a:rPr lang="zh-CN" sz="2800" kern="100">
                          <a:effectLst/>
                          <a:latin typeface="Times New Roman"/>
                          <a:ea typeface="华文细黑"/>
                          <a:cs typeface="Times New Roman"/>
                        </a:rPr>
                        <a:t>五</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u="none" kern="100" dirty="0" smtClean="0">
                          <a:effectLst/>
                          <a:latin typeface="Times New Roman"/>
                          <a:ea typeface="华文细黑"/>
                          <a:cs typeface="Courier New"/>
                        </a:rPr>
                        <a:t>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6">
                <a:tc>
                  <a:txBody>
                    <a:bodyPr/>
                    <a:lstStyle/>
                    <a:p>
                      <a:pPr algn="ctr">
                        <a:lnSpc>
                          <a:spcPct val="150000"/>
                        </a:lnSpc>
                        <a:spcAft>
                          <a:spcPts val="0"/>
                        </a:spcAft>
                      </a:pPr>
                      <a:r>
                        <a:rPr lang="zh-CN" sz="2800" kern="100">
                          <a:effectLst/>
                          <a:latin typeface="Times New Roman"/>
                          <a:ea typeface="华文细黑"/>
                          <a:cs typeface="Times New Roman"/>
                        </a:rPr>
                        <a:t>六</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u="none" kern="100" dirty="0" smtClean="0">
                          <a:effectLst/>
                          <a:latin typeface="Times New Roman"/>
                          <a:ea typeface="华文细黑"/>
                          <a:cs typeface="Courier New"/>
                        </a:rPr>
                        <a:t>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______________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6">
                <a:tc>
                  <a:txBody>
                    <a:bodyPr/>
                    <a:lstStyle/>
                    <a:p>
                      <a:pPr algn="ctr">
                        <a:lnSpc>
                          <a:spcPct val="150000"/>
                        </a:lnSpc>
                        <a:spcAft>
                          <a:spcPts val="0"/>
                        </a:spcAft>
                      </a:pPr>
                      <a:r>
                        <a:rPr lang="zh-CN" sz="2800" kern="100">
                          <a:effectLst/>
                          <a:latin typeface="Times New Roman"/>
                          <a:ea typeface="华文细黑"/>
                          <a:cs typeface="Times New Roman"/>
                        </a:rPr>
                        <a:t>七</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7s</a:t>
                      </a:r>
                      <a:r>
                        <a:rPr lang="en-US" sz="2800" kern="100" baseline="30000">
                          <a:effectLst/>
                          <a:latin typeface="Times New Roman"/>
                          <a:ea typeface="华文细黑"/>
                          <a:cs typeface="Courier New"/>
                        </a:rPr>
                        <a:t>1</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 </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pPr>
                      <a:r>
                        <a:rPr lang="en-US" altLang="zh-CN" sz="2800" u="none" kern="100" dirty="0" smtClean="0">
                          <a:effectLst/>
                          <a:latin typeface="Times New Roman"/>
                          <a:ea typeface="华文细黑"/>
                          <a:cs typeface="Courier New"/>
                        </a:rPr>
                        <a:t>__</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7s</a:t>
                      </a:r>
                      <a:r>
                        <a:rPr lang="zh-CN" sz="2800" kern="100">
                          <a:effectLst/>
                          <a:latin typeface="Times New Roman"/>
                          <a:ea typeface="华文细黑"/>
                          <a:cs typeface="Times New Roman"/>
                        </a:rPr>
                        <a:t>、</a:t>
                      </a:r>
                      <a:r>
                        <a:rPr lang="en-US" sz="2800" kern="100">
                          <a:effectLst/>
                          <a:latin typeface="Times New Roman"/>
                          <a:ea typeface="华文细黑"/>
                          <a:cs typeface="Courier New"/>
                        </a:rPr>
                        <a:t>5f</a:t>
                      </a:r>
                      <a:r>
                        <a:rPr lang="zh-CN" sz="2800" kern="100">
                          <a:effectLst/>
                          <a:latin typeface="Times New Roman"/>
                          <a:ea typeface="华文细黑"/>
                          <a:cs typeface="Times New Roman"/>
                        </a:rPr>
                        <a:t>、</a:t>
                      </a:r>
                      <a:r>
                        <a:rPr lang="en-US" sz="2800" kern="100">
                          <a:effectLst/>
                          <a:latin typeface="Times New Roman"/>
                          <a:ea typeface="华文细黑"/>
                          <a:cs typeface="Courier New"/>
                        </a:rPr>
                        <a:t>6d(</a:t>
                      </a:r>
                      <a:r>
                        <a:rPr lang="zh-CN" sz="2800" kern="100">
                          <a:effectLst/>
                          <a:latin typeface="Times New Roman"/>
                          <a:ea typeface="华文细黑"/>
                          <a:cs typeface="Times New Roman"/>
                        </a:rPr>
                        <a:t>未完</a:t>
                      </a:r>
                      <a:r>
                        <a:rPr lang="en-US" sz="2800" kern="100">
                          <a:effectLst/>
                          <a:latin typeface="Times New Roman"/>
                          <a:ea typeface="华文细黑"/>
                          <a:cs typeface="Courier New"/>
                        </a:rPr>
                        <a:t>)</a:t>
                      </a:r>
                      <a:endParaRPr lang="zh-CN" sz="2800" kern="10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宋体"/>
                          <a:ea typeface="华文细黑"/>
                          <a:cs typeface="Times New Roman"/>
                        </a:rPr>
                        <a:t>……</a:t>
                      </a:r>
                      <a:endParaRPr lang="zh-CN" sz="2800" kern="10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2492671" y="1024955"/>
            <a:ext cx="62388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
        <p:nvSpPr>
          <p:cNvPr id="6" name="矩形 5"/>
          <p:cNvSpPr/>
          <p:nvPr/>
        </p:nvSpPr>
        <p:spPr>
          <a:xfrm>
            <a:off x="3954016" y="1010995"/>
            <a:ext cx="110318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6</a:t>
            </a:r>
            <a:endParaRPr lang="zh-CN" altLang="en-US" dirty="0">
              <a:solidFill>
                <a:srgbClr val="C00000"/>
              </a:solidFill>
            </a:endParaRPr>
          </a:p>
        </p:txBody>
      </p:sp>
      <p:sp>
        <p:nvSpPr>
          <p:cNvPr id="7" name="矩形 6"/>
          <p:cNvSpPr/>
          <p:nvPr/>
        </p:nvSpPr>
        <p:spPr>
          <a:xfrm>
            <a:off x="6107236" y="1000572"/>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sz="2800" kern="100" dirty="0">
              <a:solidFill>
                <a:srgbClr val="C00000"/>
              </a:solidFill>
              <a:latin typeface="Times New Roman"/>
              <a:ea typeface="华文细黑"/>
              <a:cs typeface="Courier New"/>
            </a:endParaRPr>
          </a:p>
        </p:txBody>
      </p:sp>
      <p:sp>
        <p:nvSpPr>
          <p:cNvPr id="9" name="矩形 8"/>
          <p:cNvSpPr/>
          <p:nvPr/>
        </p:nvSpPr>
        <p:spPr>
          <a:xfrm>
            <a:off x="7842448" y="1000572"/>
            <a:ext cx="122180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3s</a:t>
            </a:r>
            <a:r>
              <a:rPr lang="zh-CN" altLang="en-US"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3p</a:t>
            </a:r>
            <a:endParaRPr lang="zh-CN" altLang="en-US" dirty="0">
              <a:solidFill>
                <a:srgbClr val="C00000"/>
              </a:solidFill>
            </a:endParaRPr>
          </a:p>
        </p:txBody>
      </p:sp>
      <p:sp>
        <p:nvSpPr>
          <p:cNvPr id="12" name="矩形 11"/>
          <p:cNvSpPr/>
          <p:nvPr/>
        </p:nvSpPr>
        <p:spPr>
          <a:xfrm>
            <a:off x="10343678" y="1041773"/>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sz="2800" kern="100" dirty="0">
              <a:solidFill>
                <a:srgbClr val="C00000"/>
              </a:solidFill>
              <a:latin typeface="Times New Roman"/>
              <a:ea typeface="华文细黑"/>
              <a:cs typeface="Courier New"/>
            </a:endParaRPr>
          </a:p>
        </p:txBody>
      </p:sp>
      <p:sp>
        <p:nvSpPr>
          <p:cNvPr id="13" name="矩形 12"/>
          <p:cNvSpPr/>
          <p:nvPr/>
        </p:nvSpPr>
        <p:spPr>
          <a:xfrm>
            <a:off x="6107236" y="1936676"/>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sz="2800" kern="100" dirty="0">
              <a:solidFill>
                <a:srgbClr val="C00000"/>
              </a:solidFill>
              <a:latin typeface="Times New Roman"/>
              <a:ea typeface="华文细黑"/>
              <a:cs typeface="Courier New"/>
            </a:endParaRPr>
          </a:p>
        </p:txBody>
      </p:sp>
      <p:sp>
        <p:nvSpPr>
          <p:cNvPr id="14" name="矩形 13"/>
          <p:cNvSpPr/>
          <p:nvPr/>
        </p:nvSpPr>
        <p:spPr>
          <a:xfrm>
            <a:off x="6107236" y="2815630"/>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sz="2800" kern="100" dirty="0">
              <a:solidFill>
                <a:srgbClr val="C00000"/>
              </a:solidFill>
              <a:latin typeface="Times New Roman"/>
              <a:ea typeface="华文细黑"/>
              <a:cs typeface="Courier New"/>
            </a:endParaRPr>
          </a:p>
        </p:txBody>
      </p:sp>
      <p:sp>
        <p:nvSpPr>
          <p:cNvPr id="15" name="矩形 14"/>
          <p:cNvSpPr/>
          <p:nvPr/>
        </p:nvSpPr>
        <p:spPr>
          <a:xfrm>
            <a:off x="6107236" y="3655343"/>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sz="2800" kern="100" dirty="0">
              <a:solidFill>
                <a:srgbClr val="C00000"/>
              </a:solidFill>
              <a:latin typeface="Times New Roman"/>
              <a:ea typeface="华文细黑"/>
              <a:cs typeface="Courier New"/>
            </a:endParaRPr>
          </a:p>
        </p:txBody>
      </p:sp>
      <p:sp>
        <p:nvSpPr>
          <p:cNvPr id="16" name="矩形 15"/>
          <p:cNvSpPr/>
          <p:nvPr/>
        </p:nvSpPr>
        <p:spPr>
          <a:xfrm>
            <a:off x="6107236" y="4519439"/>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sz="2800" kern="100" dirty="0">
              <a:solidFill>
                <a:srgbClr val="C00000"/>
              </a:solidFill>
              <a:latin typeface="Times New Roman"/>
              <a:ea typeface="华文细黑"/>
              <a:cs typeface="Courier New"/>
            </a:endParaRPr>
          </a:p>
        </p:txBody>
      </p:sp>
      <p:sp>
        <p:nvSpPr>
          <p:cNvPr id="18" name="矩形 17"/>
          <p:cNvSpPr/>
          <p:nvPr/>
        </p:nvSpPr>
        <p:spPr>
          <a:xfrm>
            <a:off x="2492671" y="1903666"/>
            <a:ext cx="62388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
        <p:nvSpPr>
          <p:cNvPr id="19" name="矩形 18"/>
          <p:cNvSpPr/>
          <p:nvPr/>
        </p:nvSpPr>
        <p:spPr>
          <a:xfrm>
            <a:off x="2492671" y="2772083"/>
            <a:ext cx="62388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5s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
        <p:nvSpPr>
          <p:cNvPr id="20" name="矩形 19"/>
          <p:cNvSpPr/>
          <p:nvPr/>
        </p:nvSpPr>
        <p:spPr>
          <a:xfrm>
            <a:off x="2492671" y="3636293"/>
            <a:ext cx="62388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6s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
        <p:nvSpPr>
          <p:cNvPr id="21" name="矩形 20"/>
          <p:cNvSpPr/>
          <p:nvPr/>
        </p:nvSpPr>
        <p:spPr>
          <a:xfrm>
            <a:off x="3954016" y="1875091"/>
            <a:ext cx="110318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4p</a:t>
            </a:r>
            <a:r>
              <a:rPr lang="en-US" altLang="zh-CN" sz="2800" kern="100" baseline="30000" dirty="0">
                <a:solidFill>
                  <a:srgbClr val="C00000"/>
                </a:solidFill>
                <a:latin typeface="Times New Roman"/>
                <a:ea typeface="华文细黑"/>
                <a:cs typeface="Courier New"/>
              </a:rPr>
              <a:t>6</a:t>
            </a:r>
            <a:endParaRPr lang="zh-CN" altLang="en-US" dirty="0">
              <a:solidFill>
                <a:srgbClr val="C00000"/>
              </a:solidFill>
            </a:endParaRPr>
          </a:p>
        </p:txBody>
      </p:sp>
      <p:sp>
        <p:nvSpPr>
          <p:cNvPr id="22" name="矩形 21"/>
          <p:cNvSpPr/>
          <p:nvPr/>
        </p:nvSpPr>
        <p:spPr>
          <a:xfrm>
            <a:off x="3954016" y="2709714"/>
            <a:ext cx="110318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5s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5p</a:t>
            </a:r>
            <a:r>
              <a:rPr lang="en-US" altLang="zh-CN" sz="2800" kern="100" baseline="30000" dirty="0">
                <a:solidFill>
                  <a:srgbClr val="C00000"/>
                </a:solidFill>
                <a:latin typeface="Times New Roman"/>
                <a:ea typeface="华文细黑"/>
                <a:cs typeface="Courier New"/>
              </a:rPr>
              <a:t>6</a:t>
            </a:r>
            <a:endParaRPr lang="zh-CN" altLang="en-US" dirty="0">
              <a:solidFill>
                <a:srgbClr val="C00000"/>
              </a:solidFill>
            </a:endParaRPr>
          </a:p>
        </p:txBody>
      </p:sp>
      <p:sp>
        <p:nvSpPr>
          <p:cNvPr id="23" name="矩形 22"/>
          <p:cNvSpPr/>
          <p:nvPr/>
        </p:nvSpPr>
        <p:spPr>
          <a:xfrm>
            <a:off x="3963541" y="3573810"/>
            <a:ext cx="110318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6s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6p</a:t>
            </a:r>
            <a:r>
              <a:rPr lang="en-US" altLang="zh-CN" sz="2800" kern="100" baseline="30000" dirty="0">
                <a:solidFill>
                  <a:srgbClr val="C00000"/>
                </a:solidFill>
                <a:latin typeface="Times New Roman"/>
                <a:ea typeface="华文细黑"/>
                <a:cs typeface="Courier New"/>
              </a:rPr>
              <a:t>6</a:t>
            </a:r>
            <a:endParaRPr lang="zh-CN" altLang="en-US" dirty="0">
              <a:solidFill>
                <a:srgbClr val="C00000"/>
              </a:solidFill>
            </a:endParaRPr>
          </a:p>
        </p:txBody>
      </p:sp>
      <p:sp>
        <p:nvSpPr>
          <p:cNvPr id="25" name="矩形 24"/>
          <p:cNvSpPr/>
          <p:nvPr/>
        </p:nvSpPr>
        <p:spPr>
          <a:xfrm>
            <a:off x="7472883" y="1870001"/>
            <a:ext cx="1939955"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4s</a:t>
            </a:r>
            <a:r>
              <a:rPr lang="zh-CN" altLang="en-US"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3d</a:t>
            </a:r>
            <a:r>
              <a:rPr lang="zh-CN" altLang="en-US"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4p</a:t>
            </a:r>
            <a:endParaRPr lang="zh-CN" altLang="en-US" dirty="0">
              <a:solidFill>
                <a:srgbClr val="C00000"/>
              </a:solidFill>
            </a:endParaRPr>
          </a:p>
        </p:txBody>
      </p:sp>
      <p:sp>
        <p:nvSpPr>
          <p:cNvPr id="27" name="矩形 26"/>
          <p:cNvSpPr/>
          <p:nvPr/>
        </p:nvSpPr>
        <p:spPr>
          <a:xfrm>
            <a:off x="7492899" y="2719239"/>
            <a:ext cx="1939955"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5s</a:t>
            </a:r>
            <a:r>
              <a:rPr lang="zh-CN" altLang="en-US"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4d</a:t>
            </a:r>
            <a:r>
              <a:rPr lang="zh-CN" altLang="en-US"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5p</a:t>
            </a:r>
            <a:endParaRPr lang="zh-CN" altLang="en-US" dirty="0">
              <a:solidFill>
                <a:srgbClr val="C00000"/>
              </a:solidFill>
            </a:endParaRPr>
          </a:p>
        </p:txBody>
      </p:sp>
      <p:sp>
        <p:nvSpPr>
          <p:cNvPr id="28" name="矩形 27"/>
          <p:cNvSpPr/>
          <p:nvPr/>
        </p:nvSpPr>
        <p:spPr>
          <a:xfrm>
            <a:off x="7247334" y="3573810"/>
            <a:ext cx="2598788"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6s</a:t>
            </a:r>
            <a:r>
              <a:rPr lang="zh-CN" altLang="en-US"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4f</a:t>
            </a:r>
            <a:r>
              <a:rPr lang="zh-CN" altLang="en-US"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5d</a:t>
            </a:r>
            <a:r>
              <a:rPr lang="zh-CN" altLang="en-US"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6p</a:t>
            </a:r>
            <a:endParaRPr lang="zh-CN" altLang="en-US" dirty="0">
              <a:solidFill>
                <a:srgbClr val="C00000"/>
              </a:solidFill>
            </a:endParaRPr>
          </a:p>
        </p:txBody>
      </p:sp>
      <p:sp>
        <p:nvSpPr>
          <p:cNvPr id="30" name="矩形 29"/>
          <p:cNvSpPr/>
          <p:nvPr/>
        </p:nvSpPr>
        <p:spPr>
          <a:xfrm>
            <a:off x="10231987" y="1917626"/>
            <a:ext cx="54373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18</a:t>
            </a:r>
            <a:endParaRPr lang="zh-CN" altLang="en-US" sz="2800" kern="100" dirty="0">
              <a:solidFill>
                <a:srgbClr val="C00000"/>
              </a:solidFill>
              <a:latin typeface="Times New Roman"/>
              <a:ea typeface="华文细黑"/>
              <a:cs typeface="Courier New"/>
            </a:endParaRPr>
          </a:p>
        </p:txBody>
      </p:sp>
      <p:sp>
        <p:nvSpPr>
          <p:cNvPr id="31" name="矩形 30"/>
          <p:cNvSpPr/>
          <p:nvPr/>
        </p:nvSpPr>
        <p:spPr>
          <a:xfrm>
            <a:off x="10231987" y="2762558"/>
            <a:ext cx="54373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18</a:t>
            </a:r>
            <a:endParaRPr lang="zh-CN" altLang="en-US" sz="2800" kern="100" dirty="0">
              <a:solidFill>
                <a:srgbClr val="C00000"/>
              </a:solidFill>
              <a:latin typeface="Times New Roman"/>
              <a:ea typeface="华文细黑"/>
              <a:cs typeface="Courier New"/>
            </a:endParaRPr>
          </a:p>
        </p:txBody>
      </p:sp>
      <p:sp>
        <p:nvSpPr>
          <p:cNvPr id="32" name="矩形 31"/>
          <p:cNvSpPr/>
          <p:nvPr/>
        </p:nvSpPr>
        <p:spPr>
          <a:xfrm>
            <a:off x="10231987" y="3617243"/>
            <a:ext cx="543739" cy="523220"/>
          </a:xfrm>
          <a:prstGeom prst="rect">
            <a:avLst/>
          </a:prstGeom>
        </p:spPr>
        <p:txBody>
          <a:bodyPr wrap="none">
            <a:spAutoFit/>
          </a:bodyPr>
          <a:lstStyle/>
          <a:p>
            <a:r>
              <a:rPr lang="en-US" altLang="zh-CN" sz="2800" kern="100" dirty="0" smtClean="0">
                <a:solidFill>
                  <a:srgbClr val="C00000"/>
                </a:solidFill>
                <a:latin typeface="Times New Roman"/>
                <a:ea typeface="华文细黑"/>
                <a:cs typeface="Courier New"/>
              </a:rPr>
              <a:t>32</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2415872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linds(horizontal)">
                                      <p:cBhvr>
                                        <p:cTn id="30" dur="500"/>
                                        <p:tgtEl>
                                          <p:spTgt spid="21"/>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blinds(horizontal)">
                                      <p:cBhvr>
                                        <p:cTn id="33" dur="500"/>
                                        <p:tgtEl>
                                          <p:spTgt spid="25"/>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blinds(horizontal)">
                                      <p:cBhvr>
                                        <p:cTn id="36" dur="5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linds(horizontal)">
                                      <p:cBhvr>
                                        <p:cTn id="41" dur="500"/>
                                        <p:tgtEl>
                                          <p:spTgt spid="14"/>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linds(horizontal)">
                                      <p:cBhvr>
                                        <p:cTn id="44" dur="500"/>
                                        <p:tgtEl>
                                          <p:spTgt spid="19"/>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blinds(horizontal)">
                                      <p:cBhvr>
                                        <p:cTn id="47" dur="500"/>
                                        <p:tgtEl>
                                          <p:spTgt spid="22"/>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blinds(horizontal)">
                                      <p:cBhvr>
                                        <p:cTn id="50" dur="500"/>
                                        <p:tgtEl>
                                          <p:spTgt spid="27"/>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linds(horizontal)">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blinds(horizontal)">
                                      <p:cBhvr>
                                        <p:cTn id="58" dur="500"/>
                                        <p:tgtEl>
                                          <p:spTgt spid="15"/>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blinds(horizontal)">
                                      <p:cBhvr>
                                        <p:cTn id="61" dur="500"/>
                                        <p:tgtEl>
                                          <p:spTgt spid="20"/>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blinds(horizontal)">
                                      <p:cBhvr>
                                        <p:cTn id="64" dur="500"/>
                                        <p:tgtEl>
                                          <p:spTgt spid="23"/>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blinds(horizontal)">
                                      <p:cBhvr>
                                        <p:cTn id="67" dur="500"/>
                                        <p:tgtEl>
                                          <p:spTgt spid="28"/>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blinds(horizontal)">
                                      <p:cBhvr>
                                        <p:cTn id="70" dur="500"/>
                                        <p:tgtEl>
                                          <p:spTgt spid="32"/>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blinds(horizontal)">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xit" presetSubtype="0" fill="hold" grpId="1" nodeType="clickEffect">
                                  <p:stCondLst>
                                    <p:cond delay="0"/>
                                  </p:stCondLst>
                                  <p:childTnLst>
                                    <p:animEffect transition="out" filter="fade">
                                      <p:cBhvr>
                                        <p:cTn id="79" dur="500"/>
                                        <p:tgtEl>
                                          <p:spTgt spid="3"/>
                                        </p:tgtEl>
                                      </p:cBhvr>
                                    </p:animEffect>
                                    <p:set>
                                      <p:cBhvr>
                                        <p:cTn id="80" dur="1" fill="hold">
                                          <p:stCondLst>
                                            <p:cond delay="499"/>
                                          </p:stCondLst>
                                        </p:cTn>
                                        <p:tgtEl>
                                          <p:spTgt spid="3"/>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6"/>
                                        </p:tgtEl>
                                      </p:cBhvr>
                                    </p:animEffect>
                                    <p:set>
                                      <p:cBhvr>
                                        <p:cTn id="83" dur="1" fill="hold">
                                          <p:stCondLst>
                                            <p:cond delay="499"/>
                                          </p:stCondLst>
                                        </p:cTn>
                                        <p:tgtEl>
                                          <p:spTgt spid="6"/>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7"/>
                                        </p:tgtEl>
                                      </p:cBhvr>
                                    </p:animEffect>
                                    <p:set>
                                      <p:cBhvr>
                                        <p:cTn id="86" dur="1" fill="hold">
                                          <p:stCondLst>
                                            <p:cond delay="499"/>
                                          </p:stCondLst>
                                        </p:cTn>
                                        <p:tgtEl>
                                          <p:spTgt spid="7"/>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9"/>
                                        </p:tgtEl>
                                      </p:cBhvr>
                                    </p:animEffect>
                                    <p:set>
                                      <p:cBhvr>
                                        <p:cTn id="89" dur="1" fill="hold">
                                          <p:stCondLst>
                                            <p:cond delay="499"/>
                                          </p:stCondLst>
                                        </p:cTn>
                                        <p:tgtEl>
                                          <p:spTgt spid="9"/>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12"/>
                                        </p:tgtEl>
                                      </p:cBhvr>
                                    </p:animEffect>
                                    <p:set>
                                      <p:cBhvr>
                                        <p:cTn id="92" dur="1" fill="hold">
                                          <p:stCondLst>
                                            <p:cond delay="499"/>
                                          </p:stCondLst>
                                        </p:cTn>
                                        <p:tgtEl>
                                          <p:spTgt spid="1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13"/>
                                        </p:tgtEl>
                                      </p:cBhvr>
                                    </p:animEffect>
                                    <p:set>
                                      <p:cBhvr>
                                        <p:cTn id="95" dur="1" fill="hold">
                                          <p:stCondLst>
                                            <p:cond delay="499"/>
                                          </p:stCondLst>
                                        </p:cTn>
                                        <p:tgtEl>
                                          <p:spTgt spid="13"/>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18"/>
                                        </p:tgtEl>
                                      </p:cBhvr>
                                    </p:animEffect>
                                    <p:set>
                                      <p:cBhvr>
                                        <p:cTn id="98" dur="1" fill="hold">
                                          <p:stCondLst>
                                            <p:cond delay="499"/>
                                          </p:stCondLst>
                                        </p:cTn>
                                        <p:tgtEl>
                                          <p:spTgt spid="18"/>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1"/>
                                        </p:tgtEl>
                                      </p:cBhvr>
                                    </p:animEffect>
                                    <p:set>
                                      <p:cBhvr>
                                        <p:cTn id="101" dur="1" fill="hold">
                                          <p:stCondLst>
                                            <p:cond delay="499"/>
                                          </p:stCondLst>
                                        </p:cTn>
                                        <p:tgtEl>
                                          <p:spTgt spid="21"/>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25"/>
                                        </p:tgtEl>
                                      </p:cBhvr>
                                    </p:animEffect>
                                    <p:set>
                                      <p:cBhvr>
                                        <p:cTn id="104" dur="1" fill="hold">
                                          <p:stCondLst>
                                            <p:cond delay="499"/>
                                          </p:stCondLst>
                                        </p:cTn>
                                        <p:tgtEl>
                                          <p:spTgt spid="2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30"/>
                                        </p:tgtEl>
                                      </p:cBhvr>
                                    </p:animEffect>
                                    <p:set>
                                      <p:cBhvr>
                                        <p:cTn id="107" dur="1" fill="hold">
                                          <p:stCondLst>
                                            <p:cond delay="499"/>
                                          </p:stCondLst>
                                        </p:cTn>
                                        <p:tgtEl>
                                          <p:spTgt spid="30"/>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500"/>
                                        <p:tgtEl>
                                          <p:spTgt spid="14"/>
                                        </p:tgtEl>
                                      </p:cBhvr>
                                    </p:animEffect>
                                    <p:set>
                                      <p:cBhvr>
                                        <p:cTn id="110" dur="1" fill="hold">
                                          <p:stCondLst>
                                            <p:cond delay="499"/>
                                          </p:stCondLst>
                                        </p:cTn>
                                        <p:tgtEl>
                                          <p:spTgt spid="14"/>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19"/>
                                        </p:tgtEl>
                                      </p:cBhvr>
                                    </p:animEffect>
                                    <p:set>
                                      <p:cBhvr>
                                        <p:cTn id="113" dur="1" fill="hold">
                                          <p:stCondLst>
                                            <p:cond delay="499"/>
                                          </p:stCondLst>
                                        </p:cTn>
                                        <p:tgtEl>
                                          <p:spTgt spid="19"/>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2"/>
                                        </p:tgtEl>
                                      </p:cBhvr>
                                    </p:animEffect>
                                    <p:set>
                                      <p:cBhvr>
                                        <p:cTn id="116" dur="1" fill="hold">
                                          <p:stCondLst>
                                            <p:cond delay="499"/>
                                          </p:stCondLst>
                                        </p:cTn>
                                        <p:tgtEl>
                                          <p:spTgt spid="22"/>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7"/>
                                        </p:tgtEl>
                                      </p:cBhvr>
                                    </p:animEffect>
                                    <p:set>
                                      <p:cBhvr>
                                        <p:cTn id="119" dur="1" fill="hold">
                                          <p:stCondLst>
                                            <p:cond delay="499"/>
                                          </p:stCondLst>
                                        </p:cTn>
                                        <p:tgtEl>
                                          <p:spTgt spid="27"/>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500"/>
                                        <p:tgtEl>
                                          <p:spTgt spid="31"/>
                                        </p:tgtEl>
                                      </p:cBhvr>
                                    </p:animEffect>
                                    <p:set>
                                      <p:cBhvr>
                                        <p:cTn id="122" dur="1" fill="hold">
                                          <p:stCondLst>
                                            <p:cond delay="499"/>
                                          </p:stCondLst>
                                        </p:cTn>
                                        <p:tgtEl>
                                          <p:spTgt spid="31"/>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15"/>
                                        </p:tgtEl>
                                      </p:cBhvr>
                                    </p:animEffect>
                                    <p:set>
                                      <p:cBhvr>
                                        <p:cTn id="125" dur="1" fill="hold">
                                          <p:stCondLst>
                                            <p:cond delay="499"/>
                                          </p:stCondLst>
                                        </p:cTn>
                                        <p:tgtEl>
                                          <p:spTgt spid="15"/>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0"/>
                                        </p:tgtEl>
                                      </p:cBhvr>
                                    </p:animEffect>
                                    <p:set>
                                      <p:cBhvr>
                                        <p:cTn id="128" dur="1" fill="hold">
                                          <p:stCondLst>
                                            <p:cond delay="499"/>
                                          </p:stCondLst>
                                        </p:cTn>
                                        <p:tgtEl>
                                          <p:spTgt spid="20"/>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23"/>
                                        </p:tgtEl>
                                      </p:cBhvr>
                                    </p:animEffect>
                                    <p:set>
                                      <p:cBhvr>
                                        <p:cTn id="131" dur="1" fill="hold">
                                          <p:stCondLst>
                                            <p:cond delay="499"/>
                                          </p:stCondLst>
                                        </p:cTn>
                                        <p:tgtEl>
                                          <p:spTgt spid="23"/>
                                        </p:tgtEl>
                                        <p:attrNameLst>
                                          <p:attrName>style.visibility</p:attrName>
                                        </p:attrNameLst>
                                      </p:cBhvr>
                                      <p:to>
                                        <p:strVal val="hidden"/>
                                      </p:to>
                                    </p:set>
                                  </p:childTnLst>
                                </p:cTn>
                              </p:par>
                              <p:par>
                                <p:cTn id="132" presetID="10" presetClass="exit" presetSubtype="0" fill="hold" grpId="1" nodeType="withEffect">
                                  <p:stCondLst>
                                    <p:cond delay="0"/>
                                  </p:stCondLst>
                                  <p:childTnLst>
                                    <p:animEffect transition="out" filter="fade">
                                      <p:cBhvr>
                                        <p:cTn id="133" dur="500"/>
                                        <p:tgtEl>
                                          <p:spTgt spid="28"/>
                                        </p:tgtEl>
                                      </p:cBhvr>
                                    </p:animEffect>
                                    <p:set>
                                      <p:cBhvr>
                                        <p:cTn id="134" dur="1" fill="hold">
                                          <p:stCondLst>
                                            <p:cond delay="499"/>
                                          </p:stCondLst>
                                        </p:cTn>
                                        <p:tgtEl>
                                          <p:spTgt spid="28"/>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32"/>
                                        </p:tgtEl>
                                      </p:cBhvr>
                                    </p:animEffect>
                                    <p:set>
                                      <p:cBhvr>
                                        <p:cTn id="137" dur="1" fill="hold">
                                          <p:stCondLst>
                                            <p:cond delay="499"/>
                                          </p:stCondLst>
                                        </p:cTn>
                                        <p:tgtEl>
                                          <p:spTgt spid="32"/>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16"/>
                                        </p:tgtEl>
                                      </p:cBhvr>
                                    </p:animEffect>
                                    <p:set>
                                      <p:cBhvr>
                                        <p:cTn id="140"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6" grpId="0"/>
      <p:bldP spid="6" grpId="1"/>
      <p:bldP spid="7" grpId="0"/>
      <p:bldP spid="7" grpId="1"/>
      <p:bldP spid="9" grpId="0"/>
      <p:bldP spid="9" grpId="1"/>
      <p:bldP spid="12" grpId="0"/>
      <p:bldP spid="12" grpId="1"/>
      <p:bldP spid="13" grpId="0"/>
      <p:bldP spid="13" grpId="1"/>
      <p:bldP spid="14" grpId="0"/>
      <p:bldP spid="14" grpId="1"/>
      <p:bldP spid="15" grpId="0"/>
      <p:bldP spid="15" grpId="1"/>
      <p:bldP spid="16" grpId="0"/>
      <p:bldP spid="16" grpId="1"/>
      <p:bldP spid="18" grpId="0"/>
      <p:bldP spid="18" grpId="1"/>
      <p:bldP spid="19" grpId="0"/>
      <p:bldP spid="19" grpId="1"/>
      <p:bldP spid="20" grpId="0"/>
      <p:bldP spid="20" grpId="1"/>
      <p:bldP spid="21" grpId="0"/>
      <p:bldP spid="21" grpId="1"/>
      <p:bldP spid="22" grpId="0"/>
      <p:bldP spid="22" grpId="1"/>
      <p:bldP spid="23" grpId="0"/>
      <p:bldP spid="23" grpId="1"/>
      <p:bldP spid="25" grpId="0"/>
      <p:bldP spid="25" grpId="1"/>
      <p:bldP spid="27" grpId="0"/>
      <p:bldP spid="27" grpId="1"/>
      <p:bldP spid="28" grpId="0"/>
      <p:bldP spid="28" grpId="1"/>
      <p:bldP spid="30" grpId="0"/>
      <p:bldP spid="30" grpId="1"/>
      <p:bldP spid="31" grpId="0"/>
      <p:bldP spid="31" grpId="1"/>
      <p:bldP spid="32" grpId="0"/>
      <p:bldP spid="3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4" name="矩形 3"/>
          <p:cNvSpPr/>
          <p:nvPr/>
        </p:nvSpPr>
        <p:spPr>
          <a:xfrm>
            <a:off x="406574" y="220123"/>
            <a:ext cx="11161240" cy="32721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观察分析上表，讨论原子核外电子排布与周期划分的关系？</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元素周期系的形成过程</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随着元素原子的核电荷数的递增，每到</a:t>
            </a:r>
            <a:r>
              <a:rPr lang="zh-CN" altLang="zh-CN" sz="2800" kern="100" dirty="0" smtClean="0">
                <a:latin typeface="Times New Roman"/>
                <a:ea typeface="华文细黑"/>
                <a:cs typeface="Times New Roman"/>
              </a:rPr>
              <a:t>出现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就开始建立一个新的电子层，随后最外层上的电子数逐渐增多，最后达到</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个电子，</a:t>
            </a:r>
            <a:r>
              <a:rPr lang="zh-CN" altLang="zh-CN" sz="2800" kern="100" dirty="0" smtClean="0">
                <a:latin typeface="Times New Roman"/>
                <a:ea typeface="华文细黑"/>
                <a:cs typeface="Times New Roman"/>
              </a:rPr>
              <a:t>出现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形成一个周期，循环往复形成周期系。</a:t>
            </a:r>
            <a:endParaRPr lang="zh-CN" altLang="zh-CN" sz="1050" kern="100" dirty="0">
              <a:effectLst/>
              <a:latin typeface="宋体"/>
              <a:cs typeface="Courier New"/>
            </a:endParaRPr>
          </a:p>
        </p:txBody>
      </p:sp>
      <p:pic>
        <p:nvPicPr>
          <p:cNvPr id="2050" name="Picture 2" descr="20"/>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70960" y="3660938"/>
            <a:ext cx="6232469" cy="234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7247334" y="1594590"/>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碱金属</a:t>
            </a:r>
            <a:endParaRPr lang="zh-CN" altLang="en-US" sz="2800" kern="100" dirty="0">
              <a:solidFill>
                <a:srgbClr val="C00000"/>
              </a:solidFill>
              <a:latin typeface="Times New Roman"/>
              <a:ea typeface="华文细黑"/>
              <a:cs typeface="Courier New"/>
            </a:endParaRPr>
          </a:p>
        </p:txBody>
      </p:sp>
      <p:sp>
        <p:nvSpPr>
          <p:cNvPr id="5" name="矩形 4"/>
          <p:cNvSpPr/>
          <p:nvPr/>
        </p:nvSpPr>
        <p:spPr>
          <a:xfrm>
            <a:off x="883374" y="2868474"/>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稀有气体</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3561815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9" name="矩形 8"/>
          <p:cNvSpPr/>
          <p:nvPr/>
        </p:nvSpPr>
        <p:spPr>
          <a:xfrm>
            <a:off x="406574" y="693490"/>
            <a:ext cx="11161240" cy="391848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元素周期系形成的原因</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周期性变化。</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元素周期系中周期所含元素种类的变化规律：由于随着核电荷数的递增，电子在能级里的填充顺序</a:t>
            </a:r>
            <a:r>
              <a:rPr lang="zh-CN" altLang="zh-CN" sz="2800" kern="100" dirty="0" smtClean="0">
                <a:latin typeface="Times New Roman"/>
                <a:ea typeface="华文细黑"/>
                <a:cs typeface="Times New Roman"/>
              </a:rPr>
              <a:t>遵循</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元素周期系的周期</a:t>
            </a:r>
            <a:r>
              <a:rPr lang="zh-CN" altLang="zh-CN" sz="2800" kern="100" dirty="0" smtClean="0">
                <a:latin typeface="Times New Roman"/>
                <a:ea typeface="华文细黑"/>
                <a:cs typeface="Times New Roman"/>
              </a:rPr>
              <a:t>不是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；每一周期里元素的数目并不总是一样多，而是随周期序号的递增</a:t>
            </a:r>
            <a:r>
              <a:rPr lang="zh-CN" altLang="zh-CN" sz="2800" kern="100" dirty="0" smtClean="0">
                <a:latin typeface="Times New Roman"/>
                <a:ea typeface="华文细黑"/>
                <a:cs typeface="Times New Roman"/>
              </a:rPr>
              <a:t>逐渐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同时，金属元素的数目也</a:t>
            </a:r>
            <a:r>
              <a:rPr lang="zh-CN" altLang="zh-CN" sz="2800" kern="100" dirty="0" smtClean="0">
                <a:latin typeface="Times New Roman"/>
                <a:ea typeface="华文细黑"/>
                <a:cs typeface="Times New Roman"/>
              </a:rPr>
              <a:t>逐渐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可以把元素周期系的周期发展形象地比喻成螺壳上的螺旋。</a:t>
            </a:r>
            <a:endParaRPr lang="zh-CN" altLang="zh-CN" sz="1050" kern="100" dirty="0">
              <a:effectLst/>
              <a:latin typeface="宋体"/>
              <a:cs typeface="Courier New"/>
            </a:endParaRPr>
          </a:p>
        </p:txBody>
      </p:sp>
      <p:sp>
        <p:nvSpPr>
          <p:cNvPr id="2" name="矩形 1"/>
          <p:cNvSpPr/>
          <p:nvPr/>
        </p:nvSpPr>
        <p:spPr>
          <a:xfrm>
            <a:off x="4696077" y="775023"/>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元素原子核外电子排布</a:t>
            </a:r>
            <a:endParaRPr lang="zh-CN" altLang="en-US" sz="2800" kern="100" dirty="0">
              <a:solidFill>
                <a:srgbClr val="C00000"/>
              </a:solidFill>
              <a:latin typeface="Times New Roman"/>
              <a:ea typeface="华文细黑"/>
              <a:cs typeface="Courier New"/>
            </a:endParaRPr>
          </a:p>
        </p:txBody>
      </p:sp>
      <p:sp>
        <p:nvSpPr>
          <p:cNvPr id="3" name="矩形 2"/>
          <p:cNvSpPr/>
          <p:nvPr/>
        </p:nvSpPr>
        <p:spPr>
          <a:xfrm>
            <a:off x="6274449" y="2052003"/>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构造原理</a:t>
            </a:r>
            <a:endParaRPr lang="zh-CN" altLang="en-US" sz="2800" kern="100" dirty="0">
              <a:solidFill>
                <a:srgbClr val="C00000"/>
              </a:solidFill>
              <a:latin typeface="Times New Roman"/>
              <a:ea typeface="华文细黑"/>
              <a:cs typeface="Courier New"/>
            </a:endParaRPr>
          </a:p>
        </p:txBody>
      </p:sp>
      <p:sp>
        <p:nvSpPr>
          <p:cNvPr id="4" name="矩形 3"/>
          <p:cNvSpPr/>
          <p:nvPr/>
        </p:nvSpPr>
        <p:spPr>
          <a:xfrm>
            <a:off x="848147" y="271081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单调</a:t>
            </a:r>
            <a:endParaRPr lang="zh-CN" altLang="en-US" sz="2800" kern="100" dirty="0">
              <a:solidFill>
                <a:srgbClr val="C00000"/>
              </a:solidFill>
              <a:latin typeface="Times New Roman"/>
              <a:ea typeface="华文细黑"/>
              <a:cs typeface="Courier New"/>
            </a:endParaRPr>
          </a:p>
        </p:txBody>
      </p:sp>
      <p:sp>
        <p:nvSpPr>
          <p:cNvPr id="5" name="矩形 4"/>
          <p:cNvSpPr/>
          <p:nvPr/>
        </p:nvSpPr>
        <p:spPr>
          <a:xfrm>
            <a:off x="2278782" y="333873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增多</a:t>
            </a:r>
            <a:endParaRPr lang="zh-CN" altLang="en-US" sz="2800" kern="100" dirty="0">
              <a:solidFill>
                <a:srgbClr val="C00000"/>
              </a:solidFill>
              <a:latin typeface="Times New Roman"/>
              <a:ea typeface="华文细黑"/>
              <a:cs typeface="Courier New"/>
            </a:endParaRPr>
          </a:p>
        </p:txBody>
      </p:sp>
      <p:sp>
        <p:nvSpPr>
          <p:cNvPr id="6" name="矩形 5"/>
          <p:cNvSpPr/>
          <p:nvPr/>
        </p:nvSpPr>
        <p:spPr>
          <a:xfrm>
            <a:off x="8101290" y="3348261"/>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增多</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15894332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2" name="矩形 11"/>
          <p:cNvSpPr/>
          <p:nvPr/>
        </p:nvSpPr>
        <p:spPr>
          <a:xfrm>
            <a:off x="406574" y="18943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原子核外电子排布与族的划分</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将下列各主族元素的价电子数、价电子排布式填入表中</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3121450443"/>
              </p:ext>
            </p:extLst>
          </p:nvPr>
        </p:nvGraphicFramePr>
        <p:xfrm>
          <a:off x="766615" y="1629595"/>
          <a:ext cx="10441158" cy="4448511"/>
        </p:xfrm>
        <a:graphic>
          <a:graphicData uri="http://schemas.openxmlformats.org/drawingml/2006/table">
            <a:tbl>
              <a:tblPr/>
              <a:tblGrid>
                <a:gridCol w="1455250"/>
                <a:gridCol w="1101979"/>
                <a:gridCol w="1101979"/>
                <a:gridCol w="1356390"/>
                <a:gridCol w="1356390"/>
                <a:gridCol w="1356390"/>
                <a:gridCol w="1356390"/>
                <a:gridCol w="1356390"/>
              </a:tblGrid>
              <a:tr h="792087">
                <a:tc>
                  <a:txBody>
                    <a:bodyPr/>
                    <a:lstStyle/>
                    <a:p>
                      <a:pPr algn="ctr">
                        <a:lnSpc>
                          <a:spcPct val="150000"/>
                        </a:lnSpc>
                        <a:spcAft>
                          <a:spcPts val="0"/>
                        </a:spcAft>
                      </a:pPr>
                      <a:r>
                        <a:rPr lang="zh-CN" sz="2800" kern="100" dirty="0">
                          <a:effectLst/>
                          <a:latin typeface="Times New Roman"/>
                          <a:ea typeface="华文细黑"/>
                          <a:cs typeface="Times New Roman"/>
                        </a:rPr>
                        <a:t>族数</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Ⅰ</a:t>
                      </a:r>
                      <a:r>
                        <a:rPr lang="en-US" sz="2800" kern="100">
                          <a:effectLst/>
                          <a:latin typeface="Times New Roman"/>
                          <a:ea typeface="华文细黑"/>
                          <a:cs typeface="Courier New"/>
                        </a:rPr>
                        <a:t>A</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Ⅱ</a:t>
                      </a:r>
                      <a:r>
                        <a:rPr lang="en-US" sz="2800" kern="100">
                          <a:effectLst/>
                          <a:latin typeface="Times New Roman"/>
                          <a:ea typeface="华文细黑"/>
                          <a:cs typeface="Courier New"/>
                        </a:rPr>
                        <a:t>A</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Ⅲ</a:t>
                      </a:r>
                      <a:r>
                        <a:rPr lang="en-US" sz="2800" kern="100">
                          <a:effectLst/>
                          <a:latin typeface="Times New Roman"/>
                          <a:ea typeface="华文细黑"/>
                          <a:cs typeface="Courier New"/>
                        </a:rPr>
                        <a:t>A</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Ⅳ</a:t>
                      </a:r>
                      <a:r>
                        <a:rPr lang="en-US" sz="2800" kern="100">
                          <a:effectLst/>
                          <a:latin typeface="Times New Roman"/>
                          <a:ea typeface="华文细黑"/>
                          <a:cs typeface="Courier New"/>
                        </a:rPr>
                        <a:t>A</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Ⅴ</a:t>
                      </a:r>
                      <a:r>
                        <a:rPr lang="en-US" sz="2800" kern="100">
                          <a:effectLst/>
                          <a:latin typeface="Times New Roman"/>
                          <a:ea typeface="华文细黑"/>
                          <a:cs typeface="Courier New"/>
                        </a:rPr>
                        <a:t>A</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Ⅵ</a:t>
                      </a:r>
                      <a:r>
                        <a:rPr lang="en-US" sz="2800" kern="100">
                          <a:effectLst/>
                          <a:latin typeface="Times New Roman"/>
                          <a:ea typeface="华文细黑"/>
                          <a:cs typeface="Courier New"/>
                        </a:rPr>
                        <a:t>A</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Ⅶ</a:t>
                      </a:r>
                      <a:r>
                        <a:rPr lang="en-US" sz="2800" kern="100">
                          <a:effectLst/>
                          <a:latin typeface="Times New Roman"/>
                          <a:ea typeface="华文细黑"/>
                          <a:cs typeface="Courier New"/>
                        </a:rPr>
                        <a:t>A</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2168">
                <a:tc>
                  <a:txBody>
                    <a:bodyPr/>
                    <a:lstStyle/>
                    <a:p>
                      <a:pPr algn="ctr">
                        <a:lnSpc>
                          <a:spcPct val="150000"/>
                        </a:lnSpc>
                        <a:spcAft>
                          <a:spcPts val="0"/>
                        </a:spcAft>
                      </a:pPr>
                      <a:r>
                        <a:rPr lang="zh-CN" sz="2800" kern="100">
                          <a:effectLst/>
                          <a:latin typeface="Times New Roman"/>
                          <a:ea typeface="华文细黑"/>
                          <a:cs typeface="Times New Roman"/>
                        </a:rPr>
                        <a:t>价电子</a:t>
                      </a:r>
                      <a:endParaRPr lang="zh-CN" sz="2800" kern="100">
                        <a:effectLst/>
                        <a:latin typeface="宋体"/>
                        <a:cs typeface="Courier New"/>
                      </a:endParaRPr>
                    </a:p>
                    <a:p>
                      <a:pPr algn="ctr">
                        <a:lnSpc>
                          <a:spcPct val="150000"/>
                        </a:lnSpc>
                        <a:spcAft>
                          <a:spcPts val="0"/>
                        </a:spcAft>
                      </a:pPr>
                      <a:r>
                        <a:rPr lang="zh-CN" sz="2800" kern="100">
                          <a:effectLst/>
                          <a:latin typeface="Times New Roman"/>
                          <a:ea typeface="华文细黑"/>
                          <a:cs typeface="Times New Roman"/>
                        </a:rPr>
                        <a:t>排布式</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______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6">
                <a:tc>
                  <a:txBody>
                    <a:bodyPr/>
                    <a:lstStyle/>
                    <a:p>
                      <a:pPr algn="ctr">
                        <a:lnSpc>
                          <a:spcPct val="150000"/>
                        </a:lnSpc>
                        <a:spcAft>
                          <a:spcPts val="0"/>
                        </a:spcAft>
                      </a:pPr>
                      <a:r>
                        <a:rPr lang="zh-CN" sz="2800" kern="100">
                          <a:effectLst/>
                          <a:latin typeface="Times New Roman"/>
                          <a:ea typeface="华文细黑"/>
                          <a:cs typeface="Times New Roman"/>
                        </a:rPr>
                        <a:t>列数</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13</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14</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15</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16</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17</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4136">
                <a:tc>
                  <a:txBody>
                    <a:bodyPr/>
                    <a:lstStyle/>
                    <a:p>
                      <a:pPr algn="ctr">
                        <a:lnSpc>
                          <a:spcPct val="150000"/>
                        </a:lnSpc>
                        <a:spcAft>
                          <a:spcPts val="0"/>
                        </a:spcAft>
                      </a:pPr>
                      <a:r>
                        <a:rPr lang="zh-CN" sz="2800" kern="100">
                          <a:effectLst/>
                          <a:latin typeface="Times New Roman"/>
                          <a:ea typeface="华文细黑"/>
                          <a:cs typeface="Times New Roman"/>
                        </a:rPr>
                        <a:t>价电</a:t>
                      </a:r>
                      <a:endParaRPr lang="zh-CN" sz="2800" kern="100">
                        <a:effectLst/>
                        <a:latin typeface="宋体"/>
                        <a:cs typeface="Courier New"/>
                      </a:endParaRPr>
                    </a:p>
                    <a:p>
                      <a:pPr algn="ctr">
                        <a:lnSpc>
                          <a:spcPct val="150000"/>
                        </a:lnSpc>
                        <a:spcAft>
                          <a:spcPts val="0"/>
                        </a:spcAft>
                      </a:pPr>
                      <a:r>
                        <a:rPr lang="zh-CN" sz="2800" kern="100">
                          <a:effectLst/>
                          <a:latin typeface="Times New Roman"/>
                          <a:ea typeface="华文细黑"/>
                          <a:cs typeface="Times New Roman"/>
                        </a:rPr>
                        <a:t>子数</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effectLst/>
                          <a:latin typeface="宋体"/>
                          <a:cs typeface="Courier New"/>
                        </a:rPr>
                        <a:t>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2494806" y="2948970"/>
            <a:ext cx="623889"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
        <p:nvSpPr>
          <p:cNvPr id="9" name="矩形 8"/>
          <p:cNvSpPr/>
          <p:nvPr/>
        </p:nvSpPr>
        <p:spPr>
          <a:xfrm>
            <a:off x="3565401" y="2948970"/>
            <a:ext cx="623889"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10" name="矩形 9"/>
          <p:cNvSpPr/>
          <p:nvPr/>
        </p:nvSpPr>
        <p:spPr>
          <a:xfrm>
            <a:off x="4583038" y="2906688"/>
            <a:ext cx="1103187"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r>
              <a:rPr lang="en-US" altLang="zh-CN" sz="2800" kern="100" baseline="300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p</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
        <p:nvSpPr>
          <p:cNvPr id="11" name="矩形 10"/>
          <p:cNvSpPr/>
          <p:nvPr/>
        </p:nvSpPr>
        <p:spPr>
          <a:xfrm>
            <a:off x="5928123" y="2906688"/>
            <a:ext cx="1103187"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r>
              <a:rPr lang="en-US" altLang="zh-CN" sz="2800" kern="100" baseline="300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p</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13" name="矩形 12"/>
          <p:cNvSpPr/>
          <p:nvPr/>
        </p:nvSpPr>
        <p:spPr>
          <a:xfrm>
            <a:off x="7275909" y="2906688"/>
            <a:ext cx="1103187"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r>
              <a:rPr lang="en-US" altLang="zh-CN" sz="2800" kern="100" baseline="300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p</a:t>
            </a:r>
            <a:r>
              <a:rPr lang="en-US" altLang="zh-CN" sz="2800" kern="100" baseline="30000" dirty="0">
                <a:solidFill>
                  <a:srgbClr val="C00000"/>
                </a:solidFill>
                <a:latin typeface="Times New Roman"/>
                <a:ea typeface="华文细黑"/>
                <a:cs typeface="Courier New"/>
              </a:rPr>
              <a:t>3</a:t>
            </a:r>
            <a:endParaRPr lang="zh-CN" altLang="en-US" dirty="0">
              <a:solidFill>
                <a:srgbClr val="C00000"/>
              </a:solidFill>
            </a:endParaRPr>
          </a:p>
        </p:txBody>
      </p:sp>
      <p:sp>
        <p:nvSpPr>
          <p:cNvPr id="7" name="矩形 6"/>
          <p:cNvSpPr/>
          <p:nvPr/>
        </p:nvSpPr>
        <p:spPr>
          <a:xfrm>
            <a:off x="8615486" y="2905780"/>
            <a:ext cx="1103187"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r>
              <a:rPr lang="en-US" altLang="zh-CN" sz="2800" kern="100" baseline="300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p</a:t>
            </a:r>
            <a:r>
              <a:rPr lang="en-US" altLang="zh-CN" sz="2800" kern="100" baseline="30000" dirty="0">
                <a:solidFill>
                  <a:srgbClr val="C00000"/>
                </a:solidFill>
                <a:latin typeface="Times New Roman"/>
                <a:ea typeface="华文细黑"/>
                <a:cs typeface="Courier New"/>
              </a:rPr>
              <a:t>4</a:t>
            </a:r>
            <a:endParaRPr lang="zh-CN" altLang="en-US" dirty="0">
              <a:solidFill>
                <a:srgbClr val="C00000"/>
              </a:solidFill>
            </a:endParaRPr>
          </a:p>
        </p:txBody>
      </p:sp>
      <p:sp>
        <p:nvSpPr>
          <p:cNvPr id="16" name="矩形 15"/>
          <p:cNvSpPr/>
          <p:nvPr/>
        </p:nvSpPr>
        <p:spPr>
          <a:xfrm>
            <a:off x="10012213" y="2905780"/>
            <a:ext cx="1103187"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r>
              <a:rPr lang="en-US" altLang="zh-CN" sz="2800" kern="100" baseline="300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p</a:t>
            </a:r>
            <a:r>
              <a:rPr lang="en-US" altLang="zh-CN" sz="2800" kern="100" baseline="30000" dirty="0">
                <a:solidFill>
                  <a:srgbClr val="C00000"/>
                </a:solidFill>
                <a:latin typeface="Times New Roman"/>
                <a:ea typeface="华文细黑"/>
                <a:cs typeface="Courier New"/>
              </a:rPr>
              <a:t>5</a:t>
            </a:r>
            <a:endParaRPr lang="zh-CN" altLang="en-US" dirty="0">
              <a:solidFill>
                <a:srgbClr val="C00000"/>
              </a:solidFill>
            </a:endParaRPr>
          </a:p>
        </p:txBody>
      </p:sp>
      <p:sp>
        <p:nvSpPr>
          <p:cNvPr id="15" name="矩形 14"/>
          <p:cNvSpPr/>
          <p:nvPr/>
        </p:nvSpPr>
        <p:spPr>
          <a:xfrm>
            <a:off x="2566814" y="5182255"/>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a:t>
            </a:r>
            <a:endParaRPr lang="zh-CN" altLang="en-US" sz="2800" kern="100" dirty="0">
              <a:solidFill>
                <a:srgbClr val="C00000"/>
              </a:solidFill>
              <a:latin typeface="Times New Roman"/>
              <a:ea typeface="华文细黑"/>
              <a:cs typeface="Courier New"/>
            </a:endParaRPr>
          </a:p>
        </p:txBody>
      </p:sp>
      <p:sp>
        <p:nvSpPr>
          <p:cNvPr id="18" name="矩形 17"/>
          <p:cNvSpPr/>
          <p:nvPr/>
        </p:nvSpPr>
        <p:spPr>
          <a:xfrm>
            <a:off x="3695244" y="5182255"/>
            <a:ext cx="364202" cy="523220"/>
          </a:xfrm>
          <a:prstGeom prst="rect">
            <a:avLst/>
          </a:prstGeom>
        </p:spPr>
        <p:txBody>
          <a:bodyPr wrap="none">
            <a:spAutoFit/>
          </a:bodyPr>
          <a:lstStyle/>
          <a:p>
            <a:r>
              <a:rPr lang="en-US" altLang="zh-CN" sz="2800" kern="100" dirty="0" smtClean="0">
                <a:solidFill>
                  <a:srgbClr val="C00000"/>
                </a:solidFill>
                <a:latin typeface="Times New Roman"/>
                <a:ea typeface="华文细黑"/>
                <a:cs typeface="Courier New"/>
              </a:rPr>
              <a:t>2</a:t>
            </a:r>
            <a:endParaRPr lang="zh-CN" altLang="en-US" sz="2800" kern="100" dirty="0">
              <a:solidFill>
                <a:srgbClr val="C00000"/>
              </a:solidFill>
              <a:latin typeface="Times New Roman"/>
              <a:ea typeface="华文细黑"/>
              <a:cs typeface="Courier New"/>
            </a:endParaRPr>
          </a:p>
        </p:txBody>
      </p:sp>
      <p:sp>
        <p:nvSpPr>
          <p:cNvPr id="19" name="矩形 18"/>
          <p:cNvSpPr/>
          <p:nvPr/>
        </p:nvSpPr>
        <p:spPr>
          <a:xfrm>
            <a:off x="4923955" y="5182255"/>
            <a:ext cx="364202" cy="523220"/>
          </a:xfrm>
          <a:prstGeom prst="rect">
            <a:avLst/>
          </a:prstGeom>
        </p:spPr>
        <p:txBody>
          <a:bodyPr wrap="none">
            <a:spAutoFit/>
          </a:bodyPr>
          <a:lstStyle/>
          <a:p>
            <a:r>
              <a:rPr lang="en-US" altLang="zh-CN" sz="2800" kern="100" dirty="0" smtClean="0">
                <a:solidFill>
                  <a:srgbClr val="C00000"/>
                </a:solidFill>
                <a:latin typeface="Times New Roman"/>
                <a:ea typeface="华文细黑"/>
                <a:cs typeface="Courier New"/>
              </a:rPr>
              <a:t>3</a:t>
            </a:r>
            <a:endParaRPr lang="zh-CN" altLang="en-US" sz="2800" kern="100" dirty="0">
              <a:solidFill>
                <a:srgbClr val="C00000"/>
              </a:solidFill>
              <a:latin typeface="Times New Roman"/>
              <a:ea typeface="华文细黑"/>
              <a:cs typeface="Courier New"/>
            </a:endParaRPr>
          </a:p>
        </p:txBody>
      </p:sp>
      <p:sp>
        <p:nvSpPr>
          <p:cNvPr id="20" name="矩形 19"/>
          <p:cNvSpPr/>
          <p:nvPr/>
        </p:nvSpPr>
        <p:spPr>
          <a:xfrm>
            <a:off x="6288090" y="5182255"/>
            <a:ext cx="364202" cy="523220"/>
          </a:xfrm>
          <a:prstGeom prst="rect">
            <a:avLst/>
          </a:prstGeom>
        </p:spPr>
        <p:txBody>
          <a:bodyPr wrap="none">
            <a:spAutoFit/>
          </a:bodyPr>
          <a:lstStyle/>
          <a:p>
            <a:r>
              <a:rPr lang="en-US" altLang="zh-CN" sz="2800" kern="100" dirty="0" smtClean="0">
                <a:solidFill>
                  <a:srgbClr val="C00000"/>
                </a:solidFill>
                <a:latin typeface="Times New Roman"/>
                <a:ea typeface="华文细黑"/>
                <a:cs typeface="Courier New"/>
              </a:rPr>
              <a:t>4</a:t>
            </a:r>
            <a:endParaRPr lang="zh-CN" altLang="en-US" sz="2800" kern="100" dirty="0">
              <a:solidFill>
                <a:srgbClr val="C00000"/>
              </a:solidFill>
              <a:latin typeface="Times New Roman"/>
              <a:ea typeface="华文细黑"/>
              <a:cs typeface="Courier New"/>
            </a:endParaRPr>
          </a:p>
        </p:txBody>
      </p:sp>
      <p:sp>
        <p:nvSpPr>
          <p:cNvPr id="21" name="矩形 20"/>
          <p:cNvSpPr/>
          <p:nvPr/>
        </p:nvSpPr>
        <p:spPr>
          <a:xfrm>
            <a:off x="7635876" y="5182255"/>
            <a:ext cx="364202" cy="523220"/>
          </a:xfrm>
          <a:prstGeom prst="rect">
            <a:avLst/>
          </a:prstGeom>
        </p:spPr>
        <p:txBody>
          <a:bodyPr wrap="none">
            <a:spAutoFit/>
          </a:bodyPr>
          <a:lstStyle/>
          <a:p>
            <a:r>
              <a:rPr lang="en-US" altLang="zh-CN" sz="2800" kern="100" dirty="0" smtClean="0">
                <a:solidFill>
                  <a:srgbClr val="C00000"/>
                </a:solidFill>
                <a:latin typeface="Times New Roman"/>
                <a:ea typeface="华文细黑"/>
                <a:cs typeface="Courier New"/>
              </a:rPr>
              <a:t>5</a:t>
            </a:r>
            <a:endParaRPr lang="zh-CN" altLang="en-US" sz="2800" kern="100" dirty="0">
              <a:solidFill>
                <a:srgbClr val="C00000"/>
              </a:solidFill>
              <a:latin typeface="Times New Roman"/>
              <a:ea typeface="华文细黑"/>
              <a:cs typeface="Courier New"/>
            </a:endParaRPr>
          </a:p>
        </p:txBody>
      </p:sp>
      <p:sp>
        <p:nvSpPr>
          <p:cNvPr id="22" name="矩形 21"/>
          <p:cNvSpPr/>
          <p:nvPr/>
        </p:nvSpPr>
        <p:spPr>
          <a:xfrm>
            <a:off x="8984978" y="5182255"/>
            <a:ext cx="364202" cy="523220"/>
          </a:xfrm>
          <a:prstGeom prst="rect">
            <a:avLst/>
          </a:prstGeom>
        </p:spPr>
        <p:txBody>
          <a:bodyPr wrap="none">
            <a:spAutoFit/>
          </a:bodyPr>
          <a:lstStyle/>
          <a:p>
            <a:r>
              <a:rPr lang="en-US" altLang="zh-CN" sz="2800" kern="100" dirty="0" smtClean="0">
                <a:solidFill>
                  <a:srgbClr val="C00000"/>
                </a:solidFill>
                <a:latin typeface="Times New Roman"/>
                <a:ea typeface="华文细黑"/>
                <a:cs typeface="Courier New"/>
              </a:rPr>
              <a:t>6</a:t>
            </a:r>
            <a:endParaRPr lang="zh-CN" altLang="en-US" sz="2800" kern="100" dirty="0">
              <a:solidFill>
                <a:srgbClr val="C00000"/>
              </a:solidFill>
              <a:latin typeface="Times New Roman"/>
              <a:ea typeface="华文细黑"/>
              <a:cs typeface="Courier New"/>
            </a:endParaRPr>
          </a:p>
        </p:txBody>
      </p:sp>
      <p:sp>
        <p:nvSpPr>
          <p:cNvPr id="23" name="矩形 22"/>
          <p:cNvSpPr/>
          <p:nvPr/>
        </p:nvSpPr>
        <p:spPr>
          <a:xfrm>
            <a:off x="10358566" y="5182255"/>
            <a:ext cx="364202" cy="523220"/>
          </a:xfrm>
          <a:prstGeom prst="rect">
            <a:avLst/>
          </a:prstGeom>
        </p:spPr>
        <p:txBody>
          <a:bodyPr wrap="none">
            <a:spAutoFit/>
          </a:bodyPr>
          <a:lstStyle/>
          <a:p>
            <a:r>
              <a:rPr lang="en-US" altLang="zh-CN" sz="2800" kern="100" dirty="0" smtClean="0">
                <a:solidFill>
                  <a:srgbClr val="C00000"/>
                </a:solidFill>
                <a:latin typeface="Times New Roman"/>
                <a:ea typeface="华文细黑"/>
                <a:cs typeface="Courier New"/>
              </a:rPr>
              <a:t>7</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724474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linds(horizontal)">
                                      <p:cBhvr>
                                        <p:cTn id="33" dur="500"/>
                                        <p:tgtEl>
                                          <p:spTgt spid="18"/>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linds(horizontal)">
                                      <p:cBhvr>
                                        <p:cTn id="36" dur="500"/>
                                        <p:tgtEl>
                                          <p:spTgt spid="1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linds(horizontal)">
                                      <p:cBhvr>
                                        <p:cTn id="39" dur="500"/>
                                        <p:tgtEl>
                                          <p:spTgt spid="2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linds(horizontal)">
                                      <p:cBhvr>
                                        <p:cTn id="45" dur="500"/>
                                        <p:tgtEl>
                                          <p:spTgt spid="22"/>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linds(horizontal)">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5"/>
                                        </p:tgtEl>
                                      </p:cBhvr>
                                    </p:animEffect>
                                    <p:set>
                                      <p:cBhvr>
                                        <p:cTn id="53" dur="1" fill="hold">
                                          <p:stCondLst>
                                            <p:cond delay="499"/>
                                          </p:stCondLst>
                                        </p:cTn>
                                        <p:tgtEl>
                                          <p:spTgt spid="5"/>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9"/>
                                        </p:tgtEl>
                                      </p:cBhvr>
                                    </p:animEffect>
                                    <p:set>
                                      <p:cBhvr>
                                        <p:cTn id="56" dur="1" fill="hold">
                                          <p:stCondLst>
                                            <p:cond delay="499"/>
                                          </p:stCondLst>
                                        </p:cTn>
                                        <p:tgtEl>
                                          <p:spTgt spid="9"/>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0"/>
                                        </p:tgtEl>
                                      </p:cBhvr>
                                    </p:animEffect>
                                    <p:set>
                                      <p:cBhvr>
                                        <p:cTn id="59" dur="1" fill="hold">
                                          <p:stCondLst>
                                            <p:cond delay="499"/>
                                          </p:stCondLst>
                                        </p:cTn>
                                        <p:tgtEl>
                                          <p:spTgt spid="10"/>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1"/>
                                        </p:tgtEl>
                                      </p:cBhvr>
                                    </p:animEffect>
                                    <p:set>
                                      <p:cBhvr>
                                        <p:cTn id="62" dur="1" fill="hold">
                                          <p:stCondLst>
                                            <p:cond delay="499"/>
                                          </p:stCondLst>
                                        </p:cTn>
                                        <p:tgtEl>
                                          <p:spTgt spid="11"/>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3"/>
                                        </p:tgtEl>
                                      </p:cBhvr>
                                    </p:animEffect>
                                    <p:set>
                                      <p:cBhvr>
                                        <p:cTn id="65" dur="1" fill="hold">
                                          <p:stCondLst>
                                            <p:cond delay="499"/>
                                          </p:stCondLst>
                                        </p:cTn>
                                        <p:tgtEl>
                                          <p:spTgt spid="13"/>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7"/>
                                        </p:tgtEl>
                                      </p:cBhvr>
                                    </p:animEffect>
                                    <p:set>
                                      <p:cBhvr>
                                        <p:cTn id="68" dur="1" fill="hold">
                                          <p:stCondLst>
                                            <p:cond delay="499"/>
                                          </p:stCondLst>
                                        </p:cTn>
                                        <p:tgtEl>
                                          <p:spTgt spid="7"/>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6"/>
                                        </p:tgtEl>
                                      </p:cBhvr>
                                    </p:animEffect>
                                    <p:set>
                                      <p:cBhvr>
                                        <p:cTn id="71" dur="1" fill="hold">
                                          <p:stCondLst>
                                            <p:cond delay="499"/>
                                          </p:stCondLst>
                                        </p:cTn>
                                        <p:tgtEl>
                                          <p:spTgt spid="16"/>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5"/>
                                        </p:tgtEl>
                                      </p:cBhvr>
                                    </p:animEffect>
                                    <p:set>
                                      <p:cBhvr>
                                        <p:cTn id="74" dur="1" fill="hold">
                                          <p:stCondLst>
                                            <p:cond delay="499"/>
                                          </p:stCondLst>
                                        </p:cTn>
                                        <p:tgtEl>
                                          <p:spTgt spid="15"/>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18"/>
                                        </p:tgtEl>
                                      </p:cBhvr>
                                    </p:animEffect>
                                    <p:set>
                                      <p:cBhvr>
                                        <p:cTn id="77" dur="1" fill="hold">
                                          <p:stCondLst>
                                            <p:cond delay="499"/>
                                          </p:stCondLst>
                                        </p:cTn>
                                        <p:tgtEl>
                                          <p:spTgt spid="18"/>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19"/>
                                        </p:tgtEl>
                                      </p:cBhvr>
                                    </p:animEffect>
                                    <p:set>
                                      <p:cBhvr>
                                        <p:cTn id="80" dur="1" fill="hold">
                                          <p:stCondLst>
                                            <p:cond delay="499"/>
                                          </p:stCondLst>
                                        </p:cTn>
                                        <p:tgtEl>
                                          <p:spTgt spid="19"/>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20"/>
                                        </p:tgtEl>
                                      </p:cBhvr>
                                    </p:animEffect>
                                    <p:set>
                                      <p:cBhvr>
                                        <p:cTn id="83" dur="1" fill="hold">
                                          <p:stCondLst>
                                            <p:cond delay="499"/>
                                          </p:stCondLst>
                                        </p:cTn>
                                        <p:tgtEl>
                                          <p:spTgt spid="20"/>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21"/>
                                        </p:tgtEl>
                                      </p:cBhvr>
                                    </p:animEffect>
                                    <p:set>
                                      <p:cBhvr>
                                        <p:cTn id="86" dur="1" fill="hold">
                                          <p:stCondLst>
                                            <p:cond delay="499"/>
                                          </p:stCondLst>
                                        </p:cTn>
                                        <p:tgtEl>
                                          <p:spTgt spid="21"/>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22"/>
                                        </p:tgtEl>
                                      </p:cBhvr>
                                    </p:animEffect>
                                    <p:set>
                                      <p:cBhvr>
                                        <p:cTn id="89" dur="1" fill="hold">
                                          <p:stCondLst>
                                            <p:cond delay="499"/>
                                          </p:stCondLst>
                                        </p:cTn>
                                        <p:tgtEl>
                                          <p:spTgt spid="2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23"/>
                                        </p:tgtEl>
                                      </p:cBhvr>
                                    </p:animEffect>
                                    <p:set>
                                      <p:cBhvr>
                                        <p:cTn id="92"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5" grpId="0"/>
      <p:bldP spid="5" grpId="1"/>
      <p:bldP spid="9" grpId="0"/>
      <p:bldP spid="9" grpId="1"/>
      <p:bldP spid="10" grpId="0"/>
      <p:bldP spid="10" grpId="1"/>
      <p:bldP spid="11" grpId="0"/>
      <p:bldP spid="11" grpId="1"/>
      <p:bldP spid="13" grpId="0"/>
      <p:bldP spid="13" grpId="1"/>
      <p:bldP spid="7" grpId="0"/>
      <p:bldP spid="7" grpId="1"/>
      <p:bldP spid="16" grpId="0"/>
      <p:bldP spid="16" grpId="1"/>
      <p:bldP spid="15" grpId="0"/>
      <p:bldP spid="15" grpId="1"/>
      <p:bldP spid="18" grpId="0"/>
      <p:bldP spid="18" grpId="1"/>
      <p:bldP spid="19" grpId="0"/>
      <p:bldP spid="19" grpId="1"/>
      <p:bldP spid="20" grpId="0"/>
      <p:bldP spid="20" grpId="1"/>
      <p:bldP spid="21" grpId="0"/>
      <p:bldP spid="21" grpId="1"/>
      <p:bldP spid="22" grpId="0"/>
      <p:bldP spid="22" grpId="1"/>
      <p:bldP spid="23" grpId="0"/>
      <p:bldP spid="23"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6074</TotalTime>
  <Words>1524</Words>
  <Application>Microsoft Office PowerPoint</Application>
  <PresentationFormat>自定义</PresentationFormat>
  <Paragraphs>439</Paragraphs>
  <Slides>34</Slides>
  <Notes>15</Notes>
  <HiddenSlides>4</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7_Office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2017-10-13T07:31:47Z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