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2" r:id="rId2"/>
    <p:sldMasterId id="2147483726" r:id="rId3"/>
    <p:sldMasterId id="2147483740" r:id="rId4"/>
    <p:sldMasterId id="2147483755" r:id="rId5"/>
  </p:sldMasterIdLst>
  <p:notesMasterIdLst>
    <p:notesMasterId r:id="rId32"/>
  </p:notesMasterIdLst>
  <p:handoutMasterIdLst>
    <p:handoutMasterId r:id="rId33"/>
  </p:handoutMasterIdLst>
  <p:sldIdLst>
    <p:sldId id="307" r:id="rId6"/>
    <p:sldId id="308" r:id="rId7"/>
    <p:sldId id="309" r:id="rId8"/>
    <p:sldId id="258" r:id="rId9"/>
    <p:sldId id="270" r:id="rId10"/>
    <p:sldId id="260" r:id="rId11"/>
    <p:sldId id="264" r:id="rId12"/>
    <p:sldId id="265" r:id="rId13"/>
    <p:sldId id="333" r:id="rId14"/>
    <p:sldId id="266" r:id="rId15"/>
    <p:sldId id="295" r:id="rId16"/>
    <p:sldId id="275" r:id="rId17"/>
    <p:sldId id="276" r:id="rId18"/>
    <p:sldId id="330" r:id="rId19"/>
    <p:sldId id="334" r:id="rId20"/>
    <p:sldId id="280" r:id="rId21"/>
    <p:sldId id="332" r:id="rId22"/>
    <p:sldId id="281" r:id="rId23"/>
    <p:sldId id="282" r:id="rId24"/>
    <p:sldId id="317" r:id="rId25"/>
    <p:sldId id="297" r:id="rId26"/>
    <p:sldId id="298" r:id="rId27"/>
    <p:sldId id="299" r:id="rId28"/>
    <p:sldId id="301" r:id="rId29"/>
    <p:sldId id="303" r:id="rId30"/>
    <p:sldId id="311" r:id="rId3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0066FF"/>
    <a:srgbClr val="0033CC"/>
    <a:srgbClr val="66CCFF"/>
    <a:srgbClr val="FFFFFF"/>
    <a:srgbClr val="FF99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1248" y="-936"/>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2015/8/6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236699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2015/8/6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191635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3309164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445297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700033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
        <p:nvSpPr>
          <p:cNvPr id="12" name="矩形 11"/>
          <p:cNvSpPr/>
          <p:nvPr userDrawn="1"/>
        </p:nvSpPr>
        <p:spPr>
          <a:xfrm>
            <a:off x="2" y="1"/>
            <a:ext cx="381227" cy="7348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7174640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71307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4617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7325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07112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theme" Target="../theme/theme4.xml"/><Relationship Id="rId1" Type="http://schemas.openxmlformats.org/officeDocument/2006/relationships/slideLayout" Target="../slideLayouts/slideLayout5.xml"/><Relationship Id="rId6" Type="http://schemas.openxmlformats.org/officeDocument/2006/relationships/slide" Target="../slides/slide22.xml"/><Relationship Id="rId5" Type="http://schemas.openxmlformats.org/officeDocument/2006/relationships/slide" Target="../slides/slide21.xml"/><Relationship Id="rId4" Type="http://schemas.openxmlformats.org/officeDocument/2006/relationships/slide" Target="../slides/slide11.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能量最低原理和原子的基态与激发态</a:t>
            </a:r>
            <a:endParaRPr kumimoji="0" lang="zh-CN" altLang="en-US" sz="15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 name="矩形 10"/>
          <p:cNvSpPr/>
          <p:nvPr/>
        </p:nvSpPr>
        <p:spPr>
          <a:xfrm>
            <a:off x="3" y="4786001"/>
            <a:ext cx="1982093" cy="357505"/>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椭圆 13"/>
          <p:cNvSpPr/>
          <p:nvPr/>
        </p:nvSpPr>
        <p:spPr>
          <a:xfrm>
            <a:off x="350778" y="4897247"/>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5" name="椭圆 14"/>
          <p:cNvSpPr/>
          <p:nvPr/>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6" name="椭圆 15"/>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7" name="椭圆 16"/>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cSld>
  <p:clrMap bg1="lt1" tx1="dk1" bg2="lt2" tx2="dk2" accent1="accent1" accent2="accent2" accent3="accent3" accent4="accent4" accent5="accent5" accent6="accent6" hlink="hlink" folHlink="folHlink"/>
  <p:sldLayoutIdLst>
    <p:sldLayoutId id="2147483650" r:id="rId1"/>
    <p:sldLayoutId id="214748371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en-US" sz="1500" kern="1200" baseline="0" dirty="0" smtClean="0">
                <a:solidFill>
                  <a:schemeClr val="bg1"/>
                </a:solidFill>
                <a:latin typeface="微软雅黑" pitchFamily="34" charset="-122"/>
                <a:ea typeface="微软雅黑" pitchFamily="34" charset="-122"/>
                <a:cs typeface="+mn-cs"/>
              </a:rPr>
              <a:t>电子云与原子轨道</a:t>
            </a:r>
            <a:endParaRPr lang="zh-CN" altLang="en-US"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矩形 15"/>
          <p:cNvSpPr/>
          <p:nvPr userDrawn="1"/>
        </p:nvSpPr>
        <p:spPr>
          <a:xfrm>
            <a:off x="3" y="4786001"/>
            <a:ext cx="1982093" cy="35750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7" name="椭圆 16"/>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8" name="椭圆 17"/>
          <p:cNvSpPr/>
          <p:nvPr userDrawn="1"/>
        </p:nvSpPr>
        <p:spPr>
          <a:xfrm>
            <a:off x="731674" y="4897247"/>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0" name="椭圆 19"/>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4063700828"/>
      </p:ext>
    </p:extLst>
  </p:cSld>
  <p:clrMap bg1="lt1" tx1="dk1" bg2="lt2" tx2="dk2" accent1="accent1" accent2="accent2" accent3="accent3" accent4="accent4" accent5="accent5" accent6="accent6" hlink="hlink" folHlink="folHlink"/>
  <p:sldLayoutIdLst>
    <p:sldLayoutId id="214748371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marR="0" indent="0" algn="l" defTabSz="914378" rtl="0" eaLnBrk="1" fontAlgn="auto" latinLnBrk="0" hangingPunct="1">
              <a:lnSpc>
                <a:spcPct val="100000"/>
              </a:lnSpc>
              <a:spcBef>
                <a:spcPct val="0"/>
              </a:spcBef>
              <a:spcAft>
                <a:spcPts val="0"/>
              </a:spcAft>
              <a:buClrTx/>
              <a:buSzTx/>
              <a:buFontTx/>
              <a:buNone/>
              <a:tabLst/>
              <a:defRPr/>
            </a:pPr>
            <a:r>
              <a:rPr lang="zh-CN" altLang="en-US" sz="1500" kern="1200" baseline="0" dirty="0" smtClean="0">
                <a:solidFill>
                  <a:schemeClr val="bg1"/>
                </a:solidFill>
                <a:latin typeface="微软雅黑" pitchFamily="34" charset="-122"/>
                <a:ea typeface="微软雅黑" pitchFamily="34" charset="-122"/>
                <a:cs typeface="+mn-cs"/>
              </a:rPr>
              <a:t>学习小结</a:t>
            </a: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6" name="椭圆 15"/>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7" name="椭圆 16"/>
          <p:cNvSpPr/>
          <p:nvPr userDrawn="1"/>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8" name="椭圆 17"/>
          <p:cNvSpPr/>
          <p:nvPr userDrawn="1"/>
        </p:nvSpPr>
        <p:spPr>
          <a:xfrm>
            <a:off x="1103776" y="489518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292973123"/>
      </p:ext>
    </p:extLst>
  </p:cSld>
  <p:clrMap bg1="lt1" tx1="dk1" bg2="lt2" tx2="dk2" accent1="accent1" accent2="accent2" accent3="accent3" accent4="accent4" accent5="accent5" accent6="accent6" hlink="hlink" folHlink="folHlink"/>
  <p:sldLayoutIdLst>
    <p:sldLayoutId id="2147483733"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zh-CN" sz="1500" kern="1200" baseline="0" dirty="0" smtClean="0">
                <a:solidFill>
                  <a:schemeClr val="bg1"/>
                </a:solidFill>
                <a:latin typeface="微软雅黑" pitchFamily="34" charset="-122"/>
                <a:ea typeface="微软雅黑" pitchFamily="34" charset="-122"/>
                <a:cs typeface="+mn-cs"/>
              </a:rPr>
              <a:t>当堂检测</a:t>
            </a:r>
            <a:endParaRPr lang="zh-CN" altLang="zh-CN"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userDrawn="1"/>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6" name="椭圆 15">
            <a:hlinkClick r:id="rId3" action="ppaction://hlinksldjump"/>
          </p:cNvPr>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7" name="椭圆 16">
            <a:hlinkClick r:id="rId4" action="ppaction://hlinksldjump"/>
          </p:cNvPr>
          <p:cNvSpPr/>
          <p:nvPr userDrawn="1"/>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8" name="椭圆 17">
            <a:hlinkClick r:id="rId5" action="ppaction://hlinksldjump"/>
          </p:cNvPr>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a:hlinkClick r:id="rId6" action="ppaction://hlinksldjump"/>
          </p:cNvPr>
          <p:cNvSpPr/>
          <p:nvPr userDrawn="1"/>
        </p:nvSpPr>
        <p:spPr>
          <a:xfrm>
            <a:off x="1495786" y="489518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1364061780"/>
      </p:ext>
    </p:extLst>
  </p:cSld>
  <p:clrMap bg1="lt1" tx1="dk1" bg2="lt2" tx2="dk2" accent1="accent1" accent2="accent2" accent3="accent3" accent4="accent4" accent5="accent5" accent6="accent6" hlink="hlink" folHlink="folHlink"/>
  <p:sldLayoutIdLst>
    <p:sldLayoutId id="2147483747"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72925"/>
      </p:ext>
    </p:extLst>
  </p:cSld>
  <p:clrMap bg1="lt1" tx1="dk1" bg2="lt2" tx2="dk2" accent1="accent1" accent2="accent2" accent3="accent3" accent4="accent4" accent5="accent5" accent6="accent6" hlink="hlink" folHlink="folHlink"/>
  <p:sldLayoutIdLst>
    <p:sldLayoutId id="2147483762"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video" Target="file:///F:\2015&#36213;&#29770;\&#21516;&#27493;\&#21270;&#23398;\&#20154;&#25945;&#36873;&#20462;3\&#31532;&#19968;&#31456;%20&#31532;&#19968;&#33410;%20&#31532;2&#35838;&#26102;\&#26680;&#22806;&#30005;&#23376;&#36816;&#21160;&#29305;&#24449;.swf"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5.xml"/><Relationship Id="rId5" Type="http://schemas.openxmlformats.org/officeDocument/2006/relationships/slide" Target="slide25.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5.xml"/><Relationship Id="rId5" Type="http://schemas.openxmlformats.org/officeDocument/2006/relationships/slide" Target="slide25.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2.xml"/><Relationship Id="rId1" Type="http://schemas.openxmlformats.org/officeDocument/2006/relationships/slideLayout" Target="../slideLayouts/slideLayout5.xml"/><Relationship Id="rId6" Type="http://schemas.openxmlformats.org/officeDocument/2006/relationships/slide" Target="slide3.xml"/><Relationship Id="rId5" Type="http://schemas.openxmlformats.org/officeDocument/2006/relationships/slide" Target="slide25.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package" Target="../embeddings/Microsoft_Word_Document1.docx"/><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22115" y="1565710"/>
            <a:ext cx="5832648" cy="2167693"/>
          </a:xfrm>
          <a:prstGeom prst="rect">
            <a:avLst/>
          </a:prstGeom>
          <a:noFill/>
          <a:effectLst/>
        </p:spPr>
        <p:txBody>
          <a:bodyPr wrap="square" lIns="91426" tIns="45712" rIns="91426" bIns="45712" rtlCol="0">
            <a:spAutoFit/>
          </a:bodyPr>
          <a:lstStyle/>
          <a:p>
            <a:pPr>
              <a:lnSpc>
                <a:spcPct val="150000"/>
              </a:lnSpc>
              <a:defRPr/>
            </a:pPr>
            <a:r>
              <a:rPr lang="zh-CN" altLang="en-US" sz="3700" b="1" dirty="0" smtClean="0">
                <a:ln>
                  <a:solidFill>
                    <a:srgbClr val="002060"/>
                  </a:solidFill>
                </a:ln>
                <a:latin typeface="Times New Roman" panose="02020603050405020304" pitchFamily="18" charset="0"/>
                <a:ea typeface="微软雅黑" pitchFamily="34" charset="-122"/>
                <a:cs typeface="Times New Roman" panose="02020603050405020304" pitchFamily="18" charset="0"/>
              </a:rPr>
              <a:t>第一节</a:t>
            </a:r>
            <a:endParaRPr lang="en-US" altLang="zh-CN" sz="3200" b="1" dirty="0" smtClean="0">
              <a:ln>
                <a:solidFill>
                  <a:srgbClr val="002060"/>
                </a:solidFill>
              </a:ln>
              <a:effectLst/>
              <a:latin typeface="Times New Roman" panose="02020603050405020304" pitchFamily="18" charset="0"/>
              <a:ea typeface="微软雅黑" pitchFamily="34" charset="-122"/>
              <a:cs typeface="Times New Roman" panose="02020603050405020304" pitchFamily="18" charset="0"/>
            </a:endParaRPr>
          </a:p>
          <a:p>
            <a:pPr>
              <a:lnSpc>
                <a:spcPct val="150000"/>
              </a:lnSpc>
              <a:defRPr/>
            </a:pPr>
            <a:r>
              <a:rPr lang="zh-CN" altLang="en-US" sz="6000" b="1" dirty="0" smtClean="0">
                <a:ln>
                  <a:solidFill>
                    <a:srgbClr val="002060"/>
                  </a:solidFill>
                </a:ln>
                <a:solidFill>
                  <a:srgbClr val="FF6600"/>
                </a:solidFill>
                <a:latin typeface="Times New Roman" panose="02020603050405020304" pitchFamily="18" charset="0"/>
                <a:ea typeface="微软雅黑" pitchFamily="34" charset="-122"/>
                <a:cs typeface="Times New Roman" panose="02020603050405020304" pitchFamily="18" charset="0"/>
              </a:rPr>
              <a:t>原子结构</a:t>
            </a:r>
            <a:endParaRPr lang="zh-CN" altLang="en-US" sz="6000" b="1" dirty="0">
              <a:ln>
                <a:solidFill>
                  <a:srgbClr val="002060"/>
                </a:solidFill>
              </a:ln>
              <a:solidFill>
                <a:srgbClr val="FF6600"/>
              </a:solidFill>
              <a:effectLst/>
              <a:latin typeface="Times New Roman" panose="02020603050405020304" pitchFamily="18" charset="0"/>
              <a:ea typeface="微软雅黑" pitchFamily="34" charset="-122"/>
              <a:cs typeface="Times New Roman" panose="02020603050405020304" pitchFamily="18" charset="0"/>
            </a:endParaRPr>
          </a:p>
        </p:txBody>
      </p:sp>
      <p:sp>
        <p:nvSpPr>
          <p:cNvPr id="7" name="椭圆 6"/>
          <p:cNvSpPr/>
          <p:nvPr/>
        </p:nvSpPr>
        <p:spPr>
          <a:xfrm>
            <a:off x="7308304" y="3559324"/>
            <a:ext cx="1771392" cy="1584176"/>
          </a:xfrm>
          <a:prstGeom prst="ellipse">
            <a:avLst/>
          </a:prstGeom>
          <a:blipFill>
            <a:blip r:embed="rId2">
              <a:extLst>
                <a:ext uri="{BEBA8EAE-BF5A-486C-A8C5-ECC9F3942E4B}">
                  <a14:imgProps xmlns:a14="http://schemas.microsoft.com/office/drawing/2010/main">
                    <a14:imgLayer r:embed="rId3">
                      <a14:imgEffect>
                        <a14:colorTemperature colorTemp="11200"/>
                      </a14:imgEffect>
                    </a14:imgLayer>
                  </a14:imgProps>
                </a:ext>
              </a:extLst>
            </a:blip>
            <a:stretch>
              <a:fillRect/>
            </a:stretch>
          </a:blipFill>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CN" altLang="en-US"/>
          </a:p>
        </p:txBody>
      </p:sp>
      <p:sp>
        <p:nvSpPr>
          <p:cNvPr id="4" name="矩形 3"/>
          <p:cNvSpPr/>
          <p:nvPr/>
        </p:nvSpPr>
        <p:spPr>
          <a:xfrm>
            <a:off x="467544" y="410838"/>
            <a:ext cx="2700000" cy="32400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l"/>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第一章</a:t>
            </a:r>
            <a:r>
              <a:rPr lang="en-US" altLang="zh-CN"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a:t>
            </a:r>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原子结构与性质</a:t>
            </a:r>
            <a:endParaRPr lang="zh-CN" altLang="en-US" sz="12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37355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911"/>
            <a:ext cx="8928992" cy="4718471"/>
          </a:xfrm>
          <a:prstGeom prst="rect">
            <a:avLst/>
          </a:prstGeom>
        </p:spPr>
        <p:txBody>
          <a:bodyPr wrap="square">
            <a:spAutoFit/>
          </a:bodyPr>
          <a:lstStyle/>
          <a:p>
            <a:pPr algn="just">
              <a:lnSpc>
                <a:spcPct val="141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解</a:t>
            </a:r>
            <a:r>
              <a:rPr lang="zh-CN" altLang="zh-CN" sz="2400" kern="100" spc="-100" dirty="0">
                <a:latin typeface="Times New Roman"/>
                <a:ea typeface="微软雅黑"/>
                <a:cs typeface="Times New Roman"/>
              </a:rPr>
              <a:t>答该题的关键是明确基态原子与激发态原子的相互转化及其转化过程中的能量变化及现象。在电流作用下，基态氖原子的电子吸收能量跃迁到较高能级，变为激发态原子</a:t>
            </a:r>
            <a:r>
              <a:rPr lang="zh-CN" altLang="zh-CN" sz="2400" kern="100" spc="-100" dirty="0">
                <a:latin typeface="宋体"/>
                <a:ea typeface="Times New Roman"/>
                <a:cs typeface="Courier New"/>
              </a:rPr>
              <a:t> </a:t>
            </a:r>
            <a:r>
              <a:rPr lang="zh-CN" altLang="zh-CN" sz="2400" kern="100" spc="-100" dirty="0">
                <a:latin typeface="Times New Roman"/>
                <a:ea typeface="微软雅黑"/>
                <a:cs typeface="Times New Roman"/>
              </a:rPr>
              <a:t>，这一过程要吸收能量，不会发出红色光；而电子从较高能量的激发态跃迁到较低能量的激发态或基态时，将释放能量，从而产生红光，故</a:t>
            </a:r>
            <a:r>
              <a:rPr lang="en-US" altLang="zh-CN" sz="2400" kern="100" spc="-100" dirty="0">
                <a:latin typeface="Times New Roman"/>
                <a:ea typeface="微软雅黑"/>
                <a:cs typeface="Courier New"/>
              </a:rPr>
              <a:t>A</a:t>
            </a:r>
            <a:r>
              <a:rPr lang="zh-CN" altLang="zh-CN" sz="2400" kern="100" spc="-100" dirty="0">
                <a:latin typeface="Times New Roman"/>
                <a:ea typeface="微软雅黑"/>
                <a:cs typeface="Times New Roman"/>
              </a:rPr>
              <a:t>项正确</a:t>
            </a:r>
            <a:r>
              <a:rPr lang="zh-CN" altLang="zh-CN" sz="2400" kern="100" dirty="0">
                <a:latin typeface="Times New Roman"/>
                <a:ea typeface="微软雅黑"/>
                <a:cs typeface="Times New Roman"/>
              </a:rPr>
              <a:t>。</a:t>
            </a:r>
            <a:endParaRPr lang="zh-CN" altLang="zh-CN" sz="2400" kern="100" dirty="0">
              <a:latin typeface="宋体"/>
              <a:cs typeface="Courier New"/>
            </a:endParaRPr>
          </a:p>
          <a:p>
            <a:pPr algn="just">
              <a:lnSpc>
                <a:spcPct val="141000"/>
              </a:lnSpc>
              <a:spcAft>
                <a:spcPts val="0"/>
              </a:spcAft>
              <a:tabLst>
                <a:tab pos="2070735" algn="l"/>
              </a:tabLst>
            </a:pPr>
            <a:r>
              <a:rPr lang="zh-CN" altLang="zh-CN" sz="2400" b="1" kern="100" dirty="0">
                <a:solidFill>
                  <a:srgbClr val="0066FF"/>
                </a:solidFill>
                <a:latin typeface="Times New Roman"/>
                <a:ea typeface="微软雅黑"/>
                <a:cs typeface="Times New Roman"/>
              </a:rPr>
              <a:t>答案</a:t>
            </a:r>
            <a:r>
              <a:rPr lang="zh-CN" altLang="zh-CN" sz="2400" kern="100" dirty="0">
                <a:latin typeface="Times New Roman"/>
                <a:ea typeface="微软雅黑"/>
                <a:cs typeface="Times New Roman"/>
              </a:rPr>
              <a:t>　</a:t>
            </a:r>
            <a:r>
              <a:rPr lang="en-US" altLang="zh-CN" sz="2400" kern="100" dirty="0">
                <a:solidFill>
                  <a:srgbClr val="E36C0A"/>
                </a:solidFill>
                <a:latin typeface="Times New Roman"/>
                <a:ea typeface="微软雅黑"/>
                <a:cs typeface="Courier New"/>
              </a:rPr>
              <a:t>A</a:t>
            </a:r>
            <a:endParaRPr lang="zh-CN" altLang="zh-CN" sz="2400" kern="100" dirty="0">
              <a:latin typeface="宋体"/>
              <a:cs typeface="Courier New"/>
            </a:endParaRPr>
          </a:p>
          <a:p>
            <a:pPr algn="just">
              <a:lnSpc>
                <a:spcPct val="141000"/>
              </a:lnSpc>
              <a:spcAft>
                <a:spcPts val="0"/>
              </a:spcAft>
              <a:tabLst>
                <a:tab pos="2070735" algn="l"/>
              </a:tabLst>
            </a:pPr>
            <a:r>
              <a:rPr lang="zh-CN" altLang="zh-CN" sz="2400" b="1" kern="100" dirty="0">
                <a:solidFill>
                  <a:srgbClr val="0066FF"/>
                </a:solidFill>
                <a:latin typeface="Times New Roman"/>
                <a:ea typeface="微软雅黑"/>
                <a:cs typeface="Times New Roman"/>
              </a:rPr>
              <a:t>理解感悟</a:t>
            </a:r>
            <a:r>
              <a:rPr lang="zh-CN" altLang="zh-CN" sz="2400" kern="100" dirty="0">
                <a:latin typeface="Times New Roman"/>
                <a:ea typeface="微软雅黑"/>
                <a:cs typeface="Times New Roman"/>
              </a:rPr>
              <a:t>　光是电子释放能量的重要形式之一，日常生活中的许多可见光，如灯光、霓虹灯光、激光、焰火等都与原子核外电子发生跃迁释放能量有关。</a:t>
            </a:r>
            <a:endParaRPr lang="zh-CN" altLang="zh-CN" sz="2400" kern="100" dirty="0">
              <a:effectLst/>
              <a:latin typeface="宋体"/>
              <a:cs typeface="Courier New"/>
            </a:endParaRPr>
          </a:p>
        </p:txBody>
      </p:sp>
      <p:grpSp>
        <p:nvGrpSpPr>
          <p:cNvPr id="11" name="组合 10"/>
          <p:cNvGrpSpPr/>
          <p:nvPr/>
        </p:nvGrpSpPr>
        <p:grpSpPr>
          <a:xfrm>
            <a:off x="8623505" y="4334076"/>
            <a:ext cx="360000" cy="359813"/>
            <a:chOff x="8623505" y="4334074"/>
            <a:chExt cx="360000" cy="359813"/>
          </a:xfrm>
        </p:grpSpPr>
        <p:sp>
          <p:nvSpPr>
            <p:cNvPr id="12" name="椭圆 11">
              <a:hlinkClick r:id="rId2" action="ppaction://hlinksldjump"/>
            </p:cNvPr>
            <p:cNvSpPr/>
            <p:nvPr userDrawn="1"/>
          </p:nvSpPr>
          <p:spPr>
            <a:xfrm rot="5400000">
              <a:off x="8623598" y="4333981"/>
              <a:ext cx="359813" cy="360000"/>
            </a:xfrm>
            <a:prstGeom prst="ellipse">
              <a:avLst/>
            </a:prstGeom>
            <a:solidFill>
              <a:srgbClr val="0066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燕尾形 12">
              <a:hlinkClick r:id="rId2"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170127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0" y="239533"/>
            <a:ext cx="2852063" cy="492443"/>
          </a:xfrm>
          <a:prstGeom prst="rect">
            <a:avLst/>
          </a:prstGeom>
          <a:noFill/>
        </p:spPr>
        <p:txBody>
          <a:bodyPr wrap="none" rtlCol="0">
            <a:spAutoFit/>
          </a:bodyPr>
          <a:lstStyle/>
          <a:p>
            <a:pPr>
              <a:spcBef>
                <a:spcPct val="0"/>
              </a:spcBef>
            </a:pPr>
            <a:r>
              <a:rPr lang="zh-CN" altLang="en-US" sz="2600" b="1" dirty="0">
                <a:solidFill>
                  <a:schemeClr val="tx1">
                    <a:lumMod val="65000"/>
                    <a:lumOff val="35000"/>
                  </a:schemeClr>
                </a:solidFill>
                <a:latin typeface="微软雅黑" pitchFamily="34" charset="-122"/>
                <a:ea typeface="微软雅黑" pitchFamily="34" charset="-122"/>
              </a:rPr>
              <a:t>电子云与原子轨道</a:t>
            </a:r>
          </a:p>
        </p:txBody>
      </p:sp>
      <p:sp>
        <p:nvSpPr>
          <p:cNvPr id="3" name="矩形 2"/>
          <p:cNvSpPr/>
          <p:nvPr/>
        </p:nvSpPr>
        <p:spPr>
          <a:xfrm>
            <a:off x="145316" y="680492"/>
            <a:ext cx="8843555" cy="1997983"/>
          </a:xfrm>
          <a:prstGeom prst="rect">
            <a:avLst/>
          </a:prstGeom>
        </p:spPr>
        <p:txBody>
          <a:bodyPr wrap="square">
            <a:spAutoFit/>
          </a:bodyPr>
          <a:lstStyle/>
          <a:p>
            <a:pPr algn="just">
              <a:lnSpc>
                <a:spcPct val="129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原子核外电子的运动特点</a:t>
            </a:r>
            <a:endParaRPr lang="zh-CN" altLang="zh-CN" sz="2400" kern="100" dirty="0">
              <a:latin typeface="宋体"/>
              <a:cs typeface="Courier New"/>
            </a:endParaRPr>
          </a:p>
          <a:p>
            <a:pPr algn="just">
              <a:lnSpc>
                <a:spcPct val="129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电子的</a:t>
            </a:r>
            <a:r>
              <a:rPr lang="zh-CN" altLang="zh-CN" sz="2400" kern="100" dirty="0" smtClean="0">
                <a:latin typeface="Times New Roman"/>
                <a:ea typeface="微软雅黑"/>
                <a:cs typeface="Times New Roman"/>
              </a:rPr>
              <a:t>质量</a:t>
            </a:r>
            <a:r>
              <a:rPr lang="en-US" altLang="zh-CN" sz="2400" u="sng" kern="100" dirty="0" smtClean="0">
                <a:latin typeface="Times New Roman"/>
                <a:ea typeface="微软雅黑"/>
                <a:cs typeface="Times New Roman"/>
              </a:rPr>
              <a:t>          </a:t>
            </a:r>
            <a:r>
              <a:rPr lang="en-US" altLang="zh-CN" sz="2400" kern="100" dirty="0" smtClean="0">
                <a:latin typeface="Times New Roman"/>
                <a:ea typeface="微软雅黑"/>
                <a:cs typeface="Courier New"/>
              </a:rPr>
              <a:t>(</a:t>
            </a:r>
            <a:r>
              <a:rPr lang="en-US" altLang="zh-CN" sz="2400" kern="100" dirty="0">
                <a:latin typeface="Times New Roman"/>
                <a:ea typeface="微软雅黑"/>
                <a:cs typeface="Courier New"/>
              </a:rPr>
              <a:t>9.109 5</a:t>
            </a:r>
            <a:r>
              <a:rPr lang="en-US" altLang="zh-CN" sz="2400" kern="100" dirty="0">
                <a:latin typeface="宋体"/>
                <a:ea typeface="微软雅黑"/>
                <a:cs typeface="Times New Roman"/>
              </a:rPr>
              <a:t>×</a:t>
            </a:r>
            <a:r>
              <a:rPr lang="en-US" altLang="zh-CN" sz="2400" kern="100" dirty="0">
                <a:latin typeface="Times New Roman"/>
                <a:ea typeface="微软雅黑"/>
                <a:cs typeface="Courier New"/>
              </a:rPr>
              <a:t>10</a:t>
            </a:r>
            <a:r>
              <a:rPr lang="zh-CN" altLang="zh-CN" sz="2400" kern="100" baseline="30000" dirty="0">
                <a:latin typeface="Times New Roman"/>
                <a:ea typeface="微软雅黑"/>
                <a:cs typeface="Times New Roman"/>
              </a:rPr>
              <a:t>－</a:t>
            </a:r>
            <a:r>
              <a:rPr lang="en-US" altLang="zh-CN" sz="2400" kern="100" baseline="30000" dirty="0">
                <a:latin typeface="Times New Roman"/>
                <a:ea typeface="微软雅黑"/>
                <a:cs typeface="Courier New"/>
              </a:rPr>
              <a:t>31</a:t>
            </a:r>
            <a:r>
              <a:rPr lang="en-US" altLang="zh-CN" sz="2400" kern="100" dirty="0">
                <a:latin typeface="Times New Roman"/>
                <a:ea typeface="微软雅黑"/>
                <a:cs typeface="Courier New"/>
              </a:rPr>
              <a:t> kg)</a:t>
            </a:r>
            <a:r>
              <a:rPr lang="zh-CN" altLang="zh-CN" sz="2400" kern="100" dirty="0">
                <a:latin typeface="Times New Roman"/>
                <a:ea typeface="微软雅黑"/>
                <a:cs typeface="Times New Roman"/>
              </a:rPr>
              <a:t>，带负电荷。</a:t>
            </a:r>
            <a:endParaRPr lang="zh-CN" altLang="zh-CN" sz="2400" kern="100" dirty="0">
              <a:latin typeface="宋体"/>
              <a:cs typeface="Courier New"/>
            </a:endParaRPr>
          </a:p>
          <a:p>
            <a:pPr algn="just">
              <a:lnSpc>
                <a:spcPct val="129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相对于原子和电子的体积而言，电子运动的</a:t>
            </a:r>
            <a:r>
              <a:rPr lang="zh-CN" altLang="zh-CN" sz="2400" kern="100" dirty="0" smtClean="0">
                <a:latin typeface="Times New Roman"/>
                <a:ea typeface="微软雅黑"/>
                <a:cs typeface="Times New Roman"/>
              </a:rPr>
              <a:t>空间</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29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电子运动的</a:t>
            </a:r>
            <a:r>
              <a:rPr lang="zh-CN" altLang="zh-CN" sz="2400" kern="100" dirty="0" smtClean="0">
                <a:latin typeface="Times New Roman"/>
                <a:ea typeface="微软雅黑"/>
                <a:cs typeface="Times New Roman"/>
              </a:rPr>
              <a:t>速度</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接近光速</a:t>
            </a:r>
            <a:r>
              <a:rPr lang="en-US" altLang="zh-CN" sz="2400" kern="100" dirty="0">
                <a:latin typeface="Times New Roman"/>
                <a:ea typeface="微软雅黑"/>
                <a:cs typeface="Courier New"/>
              </a:rPr>
              <a:t>(3.0</a:t>
            </a:r>
            <a:r>
              <a:rPr lang="en-US" altLang="zh-CN" sz="2400" kern="100" dirty="0">
                <a:latin typeface="宋体"/>
                <a:ea typeface="微软雅黑"/>
                <a:cs typeface="Times New Roman"/>
              </a:rPr>
              <a:t>×</a:t>
            </a:r>
            <a:r>
              <a:rPr lang="en-US" altLang="zh-CN" sz="2400" kern="100" dirty="0">
                <a:latin typeface="Times New Roman"/>
                <a:ea typeface="微软雅黑"/>
                <a:cs typeface="Courier New"/>
              </a:rPr>
              <a:t>10</a:t>
            </a:r>
            <a:r>
              <a:rPr lang="en-US" altLang="zh-CN" sz="2400" kern="100" baseline="30000" dirty="0">
                <a:latin typeface="Times New Roman"/>
                <a:ea typeface="微软雅黑"/>
                <a:cs typeface="Courier New"/>
              </a:rPr>
              <a:t>8</a:t>
            </a:r>
            <a:r>
              <a:rPr lang="en-US" altLang="zh-CN" sz="2400" kern="100" dirty="0">
                <a:latin typeface="Times New Roman"/>
                <a:ea typeface="微软雅黑"/>
                <a:cs typeface="Courier New"/>
              </a:rPr>
              <a:t> </a:t>
            </a:r>
            <a:r>
              <a:rPr lang="en-US" altLang="zh-CN" sz="2400" kern="100" dirty="0" err="1">
                <a:latin typeface="Times New Roman"/>
                <a:ea typeface="微软雅黑"/>
                <a:cs typeface="Courier New"/>
              </a:rPr>
              <a:t>m·s</a:t>
            </a:r>
            <a:r>
              <a:rPr lang="zh-CN" altLang="zh-CN" sz="2400" kern="100" baseline="30000" dirty="0">
                <a:latin typeface="Times New Roman"/>
                <a:ea typeface="微软雅黑"/>
                <a:cs typeface="Times New Roman"/>
              </a:rPr>
              <a:t>－</a:t>
            </a:r>
            <a:r>
              <a:rPr lang="en-US" altLang="zh-CN" sz="2400" kern="100" baseline="30000" dirty="0">
                <a:latin typeface="Times New Roman"/>
                <a:ea typeface="微软雅黑"/>
                <a:cs typeface="Courier New"/>
              </a:rPr>
              <a:t>1</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a:t>
            </a:r>
            <a:endParaRPr lang="zh-CN" altLang="zh-CN" sz="2400" kern="100" dirty="0">
              <a:effectLst/>
              <a:latin typeface="宋体"/>
              <a:cs typeface="Courier New"/>
            </a:endParaRPr>
          </a:p>
        </p:txBody>
      </p:sp>
      <p:sp>
        <p:nvSpPr>
          <p:cNvPr id="9" name="矩形 8"/>
          <p:cNvSpPr/>
          <p:nvPr/>
        </p:nvSpPr>
        <p:spPr>
          <a:xfrm>
            <a:off x="2" y="364425"/>
            <a:ext cx="646529" cy="22500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pic>
        <p:nvPicPr>
          <p:cNvPr id="3074" name="Picture 2" descr="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20570" y="2647609"/>
            <a:ext cx="2719582" cy="2054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692499" y="2111127"/>
            <a:ext cx="1058838" cy="461665"/>
          </a:xfrm>
          <a:prstGeom prst="rect">
            <a:avLst/>
          </a:prstGeom>
        </p:spPr>
        <p:txBody>
          <a:bodyPr wrap="square">
            <a:spAutoFit/>
          </a:bodyPr>
          <a:lstStyle/>
          <a:p>
            <a:pPr lvl="0"/>
            <a:r>
              <a:rPr lang="zh-CN" altLang="zh-CN" sz="2400" kern="100" dirty="0" smtClean="0">
                <a:solidFill>
                  <a:schemeClr val="accent6">
                    <a:lumMod val="75000"/>
                  </a:schemeClr>
                </a:solidFill>
                <a:latin typeface="Times New Roman"/>
                <a:ea typeface="微软雅黑"/>
                <a:cs typeface="Times New Roman"/>
              </a:rPr>
              <a:t>很快</a:t>
            </a:r>
            <a:endParaRPr lang="zh-CN" altLang="en-US" dirty="0">
              <a:solidFill>
                <a:schemeClr val="accent6">
                  <a:lumMod val="75000"/>
                </a:schemeClr>
              </a:solidFill>
            </a:endParaRPr>
          </a:p>
        </p:txBody>
      </p:sp>
      <p:sp>
        <p:nvSpPr>
          <p:cNvPr id="6" name="矩形 5"/>
          <p:cNvSpPr/>
          <p:nvPr/>
        </p:nvSpPr>
        <p:spPr>
          <a:xfrm>
            <a:off x="2089820" y="1165498"/>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很小</a:t>
            </a:r>
          </a:p>
        </p:txBody>
      </p:sp>
      <p:sp>
        <p:nvSpPr>
          <p:cNvPr id="7" name="矩形 6"/>
          <p:cNvSpPr/>
          <p:nvPr/>
        </p:nvSpPr>
        <p:spPr>
          <a:xfrm>
            <a:off x="6954991" y="1626121"/>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很大</a:t>
            </a:r>
          </a:p>
        </p:txBody>
      </p:sp>
    </p:spTree>
    <p:extLst>
      <p:ext uri="{BB962C8B-B14F-4D97-AF65-F5344CB8AC3E}">
        <p14:creationId xmlns:p14="http://schemas.microsoft.com/office/powerpoint/2010/main" val="78068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2799" y="8037"/>
            <a:ext cx="8909535" cy="4760662"/>
          </a:xfrm>
          <a:prstGeom prst="rect">
            <a:avLst/>
          </a:prstGeom>
        </p:spPr>
        <p:txBody>
          <a:bodyPr>
            <a:spAutoFit/>
          </a:bodyPr>
          <a:lstStyle/>
          <a:p>
            <a:pPr algn="just">
              <a:lnSpc>
                <a:spcPct val="125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电子在核外空间做高速运动</a:t>
            </a:r>
            <a:r>
              <a:rPr lang="zh-CN" altLang="zh-CN" sz="2400" kern="100" dirty="0" smtClean="0">
                <a:latin typeface="Times New Roman"/>
                <a:ea typeface="微软雅黑"/>
                <a:cs typeface="Times New Roman"/>
              </a:rPr>
              <a:t>，</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确定</a:t>
            </a:r>
            <a:r>
              <a:rPr lang="zh-CN" altLang="zh-CN" sz="2400" kern="100" dirty="0">
                <a:latin typeface="Times New Roman"/>
                <a:ea typeface="微软雅黑"/>
                <a:cs typeface="Times New Roman"/>
              </a:rPr>
              <a:t>具有一定运动状态的核外电子在某个时刻处于原子核外空间何处，只能确定它在原子核外各处出现</a:t>
            </a:r>
            <a:r>
              <a:rPr lang="zh-CN" altLang="zh-CN" sz="2400" kern="100" dirty="0" smtClean="0">
                <a:latin typeface="Times New Roman"/>
                <a:ea typeface="微软雅黑"/>
                <a:cs typeface="Times New Roman"/>
              </a:rPr>
              <a:t>的</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得到的概率分布图看起来像一片云雾，因而被形象地</a:t>
            </a:r>
            <a:r>
              <a:rPr lang="zh-CN" altLang="zh-CN" sz="2400" kern="100" dirty="0" smtClean="0">
                <a:latin typeface="Times New Roman"/>
                <a:ea typeface="微软雅黑"/>
                <a:cs typeface="Times New Roman"/>
              </a:rPr>
              <a:t>称作</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25000"/>
              </a:lnSpc>
              <a:spcAft>
                <a:spcPts val="0"/>
              </a:spcAft>
              <a:tabLst>
                <a:tab pos="2070735" algn="l"/>
              </a:tabLst>
            </a:pPr>
            <a:r>
              <a:rPr lang="en-US" altLang="zh-CN" sz="2400" kern="100" dirty="0">
                <a:latin typeface="Times New Roman"/>
                <a:ea typeface="微软雅黑"/>
                <a:cs typeface="Courier New"/>
              </a:rPr>
              <a:t>(1)</a:t>
            </a:r>
            <a:r>
              <a:rPr lang="zh-CN" altLang="zh-CN" sz="2400" kern="100" spc="-130" dirty="0">
                <a:latin typeface="Times New Roman"/>
                <a:ea typeface="微软雅黑"/>
                <a:cs typeface="Times New Roman"/>
              </a:rPr>
              <a:t>制作电子云轮廓图是为了</a:t>
            </a:r>
            <a:r>
              <a:rPr lang="zh-CN" altLang="zh-CN" sz="2400" kern="100" spc="-130" dirty="0" smtClean="0">
                <a:latin typeface="Times New Roman"/>
                <a:ea typeface="微软雅黑"/>
                <a:cs typeface="Times New Roman"/>
              </a:rPr>
              <a:t>表</a:t>
            </a:r>
            <a:r>
              <a:rPr lang="zh-CN" altLang="zh-CN" sz="2400" kern="100" dirty="0" smtClean="0">
                <a:latin typeface="Times New Roman"/>
                <a:ea typeface="微软雅黑"/>
                <a:cs typeface="Times New Roman"/>
              </a:rPr>
              <a:t>达</a:t>
            </a:r>
            <a:r>
              <a:rPr lang="en-US" altLang="zh-CN" sz="2400" u="sng" kern="100" dirty="0" smtClean="0">
                <a:latin typeface="Times New Roman"/>
                <a:ea typeface="微软雅黑"/>
                <a:cs typeface="Times New Roman"/>
              </a:rPr>
              <a:t>                                   </a:t>
            </a:r>
            <a:r>
              <a:rPr lang="zh-CN" altLang="zh-CN" sz="2400" kern="100" spc="-130" dirty="0" smtClean="0">
                <a:latin typeface="Times New Roman"/>
                <a:ea typeface="微软雅黑"/>
                <a:cs typeface="Times New Roman"/>
              </a:rPr>
              <a:t>，</a:t>
            </a:r>
            <a:r>
              <a:rPr lang="zh-CN" altLang="zh-CN" sz="2400" kern="100" spc="-130" dirty="0">
                <a:latin typeface="Times New Roman"/>
                <a:ea typeface="微软雅黑"/>
                <a:cs typeface="Times New Roman"/>
              </a:rPr>
              <a:t>对核外电子</a:t>
            </a:r>
            <a:r>
              <a:rPr lang="zh-CN" altLang="zh-CN" sz="2400" kern="100" dirty="0" smtClean="0">
                <a:latin typeface="Times New Roman"/>
                <a:ea typeface="微软雅黑"/>
                <a:cs typeface="Times New Roman"/>
              </a:rPr>
              <a:t>的</a:t>
            </a:r>
            <a:r>
              <a:rPr lang="en-US" altLang="zh-CN" sz="2400" u="sng" kern="100" dirty="0" smtClean="0">
                <a:latin typeface="Times New Roman"/>
                <a:ea typeface="微软雅黑"/>
                <a:cs typeface="Times New Roman"/>
              </a:rPr>
              <a:t>                 </a:t>
            </a:r>
            <a:r>
              <a:rPr lang="zh-CN" altLang="zh-CN" sz="2400" kern="100" spc="-130" dirty="0" smtClean="0">
                <a:latin typeface="Times New Roman"/>
                <a:ea typeface="微软雅黑"/>
                <a:cs typeface="Times New Roman"/>
              </a:rPr>
              <a:t>有</a:t>
            </a:r>
            <a:r>
              <a:rPr lang="zh-CN" altLang="zh-CN" sz="2400" kern="100" spc="-130" dirty="0">
                <a:latin typeface="Times New Roman"/>
                <a:ea typeface="微软雅黑"/>
                <a:cs typeface="Times New Roman"/>
              </a:rPr>
              <a:t>一个形象化的简单描述。如</a:t>
            </a:r>
            <a:r>
              <a:rPr lang="en-US" altLang="zh-CN" sz="2400" kern="100" spc="-130" dirty="0">
                <a:latin typeface="Times New Roman"/>
                <a:ea typeface="微软雅黑"/>
                <a:cs typeface="Courier New"/>
              </a:rPr>
              <a:t>1s</a:t>
            </a:r>
            <a:r>
              <a:rPr lang="zh-CN" altLang="zh-CN" sz="2400" kern="100" spc="-130" dirty="0">
                <a:latin typeface="Times New Roman"/>
                <a:ea typeface="微软雅黑"/>
                <a:cs typeface="Times New Roman"/>
              </a:rPr>
              <a:t>电子云轮廓图的绘制：</a:t>
            </a:r>
            <a:endParaRPr lang="zh-CN" altLang="zh-CN" sz="2400" kern="100" spc="-130" dirty="0">
              <a:latin typeface="宋体"/>
              <a:cs typeface="Courier New"/>
            </a:endParaRPr>
          </a:p>
          <a:p>
            <a:pPr algn="just">
              <a:lnSpc>
                <a:spcPct val="135000"/>
              </a:lnSpc>
              <a:spcAft>
                <a:spcPts val="0"/>
              </a:spcAft>
              <a:tabLst>
                <a:tab pos="2070735" algn="l"/>
              </a:tabLst>
            </a:pPr>
            <a:endParaRPr lang="en-US" altLang="zh-CN" sz="2400" kern="100" dirty="0" smtClean="0">
              <a:latin typeface="Times New Roman"/>
              <a:ea typeface="微软雅黑"/>
              <a:cs typeface="Courier New"/>
            </a:endParaRPr>
          </a:p>
          <a:p>
            <a:pPr algn="just">
              <a:lnSpc>
                <a:spcPct val="135000"/>
              </a:lnSpc>
              <a:spcAft>
                <a:spcPts val="0"/>
              </a:spcAft>
              <a:tabLst>
                <a:tab pos="2070735" algn="l"/>
              </a:tabLst>
            </a:pPr>
            <a:endParaRPr lang="en-US" altLang="zh-CN" sz="2400" kern="100" dirty="0" smtClean="0">
              <a:latin typeface="Times New Roman"/>
              <a:ea typeface="微软雅黑"/>
              <a:cs typeface="Courier New"/>
            </a:endParaRPr>
          </a:p>
          <a:p>
            <a:pPr algn="just">
              <a:lnSpc>
                <a:spcPct val="125000"/>
              </a:lnSpc>
              <a:spcAft>
                <a:spcPts val="0"/>
              </a:spcAft>
              <a:tabLst>
                <a:tab pos="2070735" algn="l"/>
              </a:tabLst>
            </a:pPr>
            <a:r>
              <a:rPr lang="en-US" altLang="zh-CN" sz="2400" kern="100" dirty="0" smtClean="0">
                <a:latin typeface="Times New Roman"/>
                <a:ea typeface="微软雅黑"/>
                <a:cs typeface="Courier New"/>
              </a:rPr>
              <a:t>(</a:t>
            </a: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电子云轮廓图的形状：</a:t>
            </a:r>
            <a:r>
              <a:rPr lang="en-US" altLang="zh-CN" sz="2400" kern="100" dirty="0">
                <a:latin typeface="Times New Roman"/>
                <a:ea typeface="微软雅黑"/>
                <a:cs typeface="Courier New"/>
              </a:rPr>
              <a:t>s</a:t>
            </a:r>
            <a:r>
              <a:rPr lang="zh-CN" altLang="zh-CN" sz="2400" kern="100" dirty="0">
                <a:latin typeface="Times New Roman"/>
                <a:ea typeface="微软雅黑"/>
                <a:cs typeface="Times New Roman"/>
              </a:rPr>
              <a:t>能级的电子云轮廓</a:t>
            </a:r>
            <a:r>
              <a:rPr lang="zh-CN" altLang="zh-CN" sz="2400" kern="100" dirty="0" smtClean="0">
                <a:latin typeface="Times New Roman"/>
                <a:ea typeface="微软雅黑"/>
                <a:cs typeface="Times New Roman"/>
              </a:rPr>
              <a:t>是</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形</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p</a:t>
            </a:r>
            <a:r>
              <a:rPr lang="zh-CN" altLang="zh-CN" sz="2400" kern="100" dirty="0">
                <a:latin typeface="Times New Roman"/>
                <a:ea typeface="微软雅黑"/>
                <a:cs typeface="Times New Roman"/>
              </a:rPr>
              <a:t>能级的电子云轮廓</a:t>
            </a:r>
            <a:r>
              <a:rPr lang="zh-CN" altLang="zh-CN" sz="2400" kern="100" dirty="0" smtClean="0">
                <a:latin typeface="Times New Roman"/>
                <a:ea typeface="微软雅黑"/>
                <a:cs typeface="Times New Roman"/>
              </a:rPr>
              <a:t>是</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形</a:t>
            </a:r>
            <a:r>
              <a:rPr lang="zh-CN" altLang="zh-CN" sz="2400" kern="100" dirty="0">
                <a:latin typeface="Times New Roman"/>
                <a:ea typeface="微软雅黑"/>
                <a:cs typeface="Times New Roman"/>
              </a:rPr>
              <a:t>。</a:t>
            </a:r>
            <a:endParaRPr lang="zh-CN" altLang="zh-CN" sz="2400" kern="100" dirty="0">
              <a:effectLst/>
              <a:latin typeface="宋体"/>
              <a:cs typeface="Courier New"/>
            </a:endParaRPr>
          </a:p>
        </p:txBody>
      </p:sp>
      <p:pic>
        <p:nvPicPr>
          <p:cNvPr id="4098" name="Picture 2" descr="6"/>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6726" y="2681858"/>
            <a:ext cx="4176464" cy="118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735113" y="4207842"/>
            <a:ext cx="1143000" cy="461665"/>
          </a:xfrm>
          <a:prstGeom prst="rect">
            <a:avLst/>
          </a:prstGeom>
        </p:spPr>
        <p:txBody>
          <a:bodyPr wrap="square">
            <a:spAutoFit/>
          </a:bodyPr>
          <a:lstStyle/>
          <a:p>
            <a:pPr lvl="0"/>
            <a:r>
              <a:rPr lang="zh-CN" altLang="zh-CN" sz="2400" kern="100" dirty="0" smtClean="0">
                <a:solidFill>
                  <a:schemeClr val="accent6">
                    <a:lumMod val="75000"/>
                  </a:schemeClr>
                </a:solidFill>
                <a:latin typeface="Times New Roman"/>
                <a:ea typeface="微软雅黑"/>
                <a:cs typeface="Times New Roman"/>
              </a:rPr>
              <a:t>哑铃</a:t>
            </a:r>
            <a:endParaRPr lang="zh-CN" altLang="en-US" dirty="0">
              <a:solidFill>
                <a:schemeClr val="accent6">
                  <a:lumMod val="75000"/>
                </a:schemeClr>
              </a:solidFill>
            </a:endParaRPr>
          </a:p>
        </p:txBody>
      </p:sp>
      <p:sp>
        <p:nvSpPr>
          <p:cNvPr id="4" name="矩形 3"/>
          <p:cNvSpPr/>
          <p:nvPr/>
        </p:nvSpPr>
        <p:spPr>
          <a:xfrm>
            <a:off x="4399409" y="13370"/>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不能</a:t>
            </a:r>
          </a:p>
        </p:txBody>
      </p:sp>
      <p:sp>
        <p:nvSpPr>
          <p:cNvPr id="5" name="矩形 4"/>
          <p:cNvSpPr/>
          <p:nvPr/>
        </p:nvSpPr>
        <p:spPr>
          <a:xfrm>
            <a:off x="2013620" y="929382"/>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概率</a:t>
            </a:r>
          </a:p>
        </p:txBody>
      </p:sp>
      <p:sp>
        <p:nvSpPr>
          <p:cNvPr id="6" name="矩形 5"/>
          <p:cNvSpPr/>
          <p:nvPr/>
        </p:nvSpPr>
        <p:spPr>
          <a:xfrm>
            <a:off x="2052419" y="1380480"/>
            <a:ext cx="1107996"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电子云</a:t>
            </a:r>
          </a:p>
        </p:txBody>
      </p:sp>
      <p:sp>
        <p:nvSpPr>
          <p:cNvPr id="7" name="矩形 6"/>
          <p:cNvSpPr/>
          <p:nvPr/>
        </p:nvSpPr>
        <p:spPr>
          <a:xfrm>
            <a:off x="4418459" y="1837174"/>
            <a:ext cx="2912021" cy="461665"/>
          </a:xfrm>
          <a:prstGeom prst="rect">
            <a:avLst/>
          </a:prstGeom>
        </p:spPr>
        <p:txBody>
          <a:bodyPr wrap="square">
            <a:spAutoFit/>
          </a:bodyPr>
          <a:lstStyle/>
          <a:p>
            <a:pPr lvl="0"/>
            <a:r>
              <a:rPr lang="zh-CN" altLang="zh-CN" sz="2400" kern="100" dirty="0">
                <a:solidFill>
                  <a:srgbClr val="F79646">
                    <a:lumMod val="75000"/>
                  </a:srgbClr>
                </a:solidFill>
                <a:latin typeface="Times New Roman"/>
                <a:ea typeface="微软雅黑"/>
                <a:cs typeface="Times New Roman"/>
              </a:rPr>
              <a:t>电子云轮廓的形状</a:t>
            </a:r>
          </a:p>
        </p:txBody>
      </p:sp>
      <p:sp>
        <p:nvSpPr>
          <p:cNvPr id="8" name="矩形 7"/>
          <p:cNvSpPr/>
          <p:nvPr/>
        </p:nvSpPr>
        <p:spPr>
          <a:xfrm>
            <a:off x="453832" y="2307059"/>
            <a:ext cx="1415772"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空间状态</a:t>
            </a:r>
          </a:p>
        </p:txBody>
      </p:sp>
      <p:sp>
        <p:nvSpPr>
          <p:cNvPr id="9" name="矩形 8"/>
          <p:cNvSpPr/>
          <p:nvPr/>
        </p:nvSpPr>
        <p:spPr>
          <a:xfrm>
            <a:off x="6428868" y="3756744"/>
            <a:ext cx="492443" cy="461665"/>
          </a:xfrm>
          <a:prstGeom prst="rect">
            <a:avLst/>
          </a:prstGeom>
        </p:spPr>
        <p:txBody>
          <a:bodyPr wrap="none">
            <a:spAutoFit/>
          </a:bodyPr>
          <a:lstStyle/>
          <a:p>
            <a:r>
              <a:rPr lang="zh-CN" altLang="zh-CN" sz="2400" kern="100" dirty="0">
                <a:solidFill>
                  <a:schemeClr val="accent6">
                    <a:lumMod val="75000"/>
                  </a:schemeClr>
                </a:solidFill>
                <a:latin typeface="Times New Roman"/>
                <a:ea typeface="微软雅黑"/>
                <a:cs typeface="Times New Roman"/>
              </a:rPr>
              <a:t>球</a:t>
            </a:r>
            <a:endParaRPr lang="zh-CN" altLang="en-US" dirty="0">
              <a:solidFill>
                <a:schemeClr val="accent6">
                  <a:lumMod val="75000"/>
                </a:schemeClr>
              </a:solidFill>
            </a:endParaRPr>
          </a:p>
        </p:txBody>
      </p:sp>
    </p:spTree>
    <p:extLst>
      <p:ext uri="{BB962C8B-B14F-4D97-AF65-F5344CB8AC3E}">
        <p14:creationId xmlns:p14="http://schemas.microsoft.com/office/powerpoint/2010/main" val="260417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linds(horizont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0462" y="589434"/>
            <a:ext cx="8820000" cy="332398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量子力学把电子在原子核外的一</a:t>
            </a:r>
            <a:r>
              <a:rPr lang="zh-CN" altLang="zh-CN" sz="2800" kern="100" dirty="0" smtClean="0">
                <a:latin typeface="Times New Roman"/>
                <a:ea typeface="微软雅黑"/>
                <a:cs typeface="Times New Roman"/>
              </a:rPr>
              <a:t>个</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称为</a:t>
            </a:r>
            <a:r>
              <a:rPr lang="zh-CN" altLang="zh-CN" sz="2800" kern="100" dirty="0">
                <a:latin typeface="Times New Roman"/>
                <a:ea typeface="微软雅黑"/>
                <a:cs typeface="Times New Roman"/>
              </a:rPr>
              <a:t>一个原子轨道。</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各能级包含的原子轨道数：</a:t>
            </a:r>
            <a:endParaRPr lang="zh-CN" altLang="zh-CN" sz="2800" kern="100" dirty="0">
              <a:latin typeface="宋体"/>
              <a:cs typeface="Courier New"/>
            </a:endParaRPr>
          </a:p>
          <a:p>
            <a:pPr algn="just">
              <a:lnSpc>
                <a:spcPct val="150000"/>
              </a:lnSpc>
              <a:spcAft>
                <a:spcPts val="0"/>
              </a:spcAft>
              <a:tabLst>
                <a:tab pos="2070735" algn="l"/>
              </a:tabLst>
            </a:pPr>
            <a:r>
              <a:rPr lang="en-US" altLang="zh-CN" sz="2800" i="1" kern="100" dirty="0">
                <a:latin typeface="Times New Roman"/>
                <a:ea typeface="微软雅黑"/>
                <a:cs typeface="Courier New"/>
              </a:rPr>
              <a:t>n</a:t>
            </a:r>
            <a:r>
              <a:rPr lang="en-US" altLang="zh-CN" sz="2800" kern="100" dirty="0">
                <a:latin typeface="Times New Roman"/>
                <a:ea typeface="微软雅黑"/>
                <a:cs typeface="Courier New"/>
              </a:rPr>
              <a:t>s</a:t>
            </a:r>
            <a:r>
              <a:rPr lang="zh-CN" altLang="zh-CN" sz="2800" kern="100" dirty="0">
                <a:latin typeface="Times New Roman"/>
                <a:ea typeface="微软雅黑"/>
                <a:cs typeface="Times New Roman"/>
              </a:rPr>
              <a:t>能级</a:t>
            </a:r>
            <a:r>
              <a:rPr lang="zh-CN" altLang="zh-CN" sz="2800" kern="100" dirty="0" smtClean="0">
                <a:latin typeface="Times New Roman"/>
                <a:ea typeface="微软雅黑"/>
                <a:cs typeface="Times New Roman"/>
              </a:rPr>
              <a:t>有</a:t>
            </a:r>
            <a:r>
              <a:rPr lang="en-US" altLang="zh-CN" sz="2800" u="sng" kern="100" dirty="0" smtClean="0">
                <a:latin typeface="Times New Roman"/>
                <a:ea typeface="微软雅黑"/>
                <a:cs typeface="Courier New"/>
              </a:rPr>
              <a:t>   </a:t>
            </a:r>
            <a:r>
              <a:rPr lang="zh-CN" altLang="zh-CN" sz="2800" kern="100" dirty="0" smtClean="0">
                <a:latin typeface="Times New Roman"/>
                <a:ea typeface="微软雅黑"/>
                <a:cs typeface="Times New Roman"/>
              </a:rPr>
              <a:t>个</a:t>
            </a:r>
            <a:r>
              <a:rPr lang="zh-CN" altLang="zh-CN" sz="2800" kern="100" dirty="0">
                <a:latin typeface="Times New Roman"/>
                <a:ea typeface="微软雅黑"/>
                <a:cs typeface="Times New Roman"/>
              </a:rPr>
              <a:t>轨道；</a:t>
            </a:r>
            <a:r>
              <a:rPr lang="en-US" altLang="zh-CN" sz="2800" i="1" kern="100" dirty="0" err="1">
                <a:latin typeface="Times New Roman"/>
                <a:ea typeface="微软雅黑"/>
                <a:cs typeface="Courier New"/>
              </a:rPr>
              <a:t>n</a:t>
            </a:r>
            <a:r>
              <a:rPr lang="en-US" altLang="zh-CN" sz="2800" kern="100" dirty="0" err="1">
                <a:latin typeface="Times New Roman"/>
                <a:ea typeface="微软雅黑"/>
                <a:cs typeface="Courier New"/>
              </a:rPr>
              <a:t>p</a:t>
            </a:r>
            <a:r>
              <a:rPr lang="zh-CN" altLang="zh-CN" sz="2800" kern="100" dirty="0">
                <a:latin typeface="Times New Roman"/>
                <a:ea typeface="微软雅黑"/>
                <a:cs typeface="Times New Roman"/>
              </a:rPr>
              <a:t>能级</a:t>
            </a:r>
            <a:r>
              <a:rPr lang="zh-CN" altLang="zh-CN" sz="2800" kern="100" dirty="0" smtClean="0">
                <a:latin typeface="Times New Roman"/>
                <a:ea typeface="微软雅黑"/>
                <a:cs typeface="Times New Roman"/>
              </a:rPr>
              <a:t>有</a:t>
            </a:r>
            <a:r>
              <a:rPr lang="en-US" altLang="zh-CN" sz="2800" u="sng" kern="100" dirty="0" smtClean="0">
                <a:latin typeface="Times New Roman"/>
                <a:ea typeface="微软雅黑"/>
                <a:cs typeface="Courier New"/>
              </a:rPr>
              <a:t>   </a:t>
            </a:r>
            <a:r>
              <a:rPr lang="zh-CN" altLang="zh-CN" sz="2800" kern="100" dirty="0" smtClean="0">
                <a:latin typeface="Times New Roman"/>
                <a:ea typeface="微软雅黑"/>
                <a:cs typeface="Times New Roman"/>
              </a:rPr>
              <a:t>个</a:t>
            </a:r>
            <a:r>
              <a:rPr lang="zh-CN" altLang="zh-CN" sz="2800" kern="100" dirty="0">
                <a:latin typeface="Times New Roman"/>
                <a:ea typeface="微软雅黑"/>
                <a:cs typeface="Times New Roman"/>
              </a:rPr>
              <a:t>轨道</a:t>
            </a:r>
            <a:r>
              <a:rPr lang="en-US" altLang="zh-CN" sz="2800" kern="100" dirty="0">
                <a:latin typeface="Times New Roman"/>
                <a:ea typeface="微软雅黑"/>
                <a:cs typeface="Courier New"/>
              </a:rPr>
              <a:t>(</a:t>
            </a:r>
            <a:r>
              <a:rPr lang="en-US" altLang="zh-CN" sz="2800" kern="100" dirty="0" err="1">
                <a:latin typeface="Times New Roman"/>
                <a:ea typeface="微软雅黑"/>
                <a:cs typeface="Courier New"/>
              </a:rPr>
              <a:t>p</a:t>
            </a:r>
            <a:r>
              <a:rPr lang="en-US" altLang="zh-CN" sz="2800" i="1" kern="100" baseline="-25000" dirty="0" err="1">
                <a:latin typeface="Times New Roman"/>
                <a:ea typeface="微软雅黑"/>
                <a:cs typeface="Courier New"/>
              </a:rPr>
              <a:t>x</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p</a:t>
            </a:r>
            <a:r>
              <a:rPr lang="en-US" altLang="zh-CN" sz="2800" i="1" kern="100" baseline="-25000" dirty="0" err="1">
                <a:latin typeface="Times New Roman"/>
                <a:ea typeface="微软雅黑"/>
                <a:cs typeface="Courier New"/>
              </a:rPr>
              <a:t>y</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p</a:t>
            </a:r>
            <a:r>
              <a:rPr lang="en-US" altLang="zh-CN" sz="2800" i="1" kern="100" baseline="-25000" dirty="0" err="1">
                <a:latin typeface="Times New Roman"/>
                <a:ea typeface="微软雅黑"/>
                <a:cs typeface="Courier New"/>
              </a:rPr>
              <a:t>z</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a:t>
            </a:r>
            <a:r>
              <a:rPr lang="en-US" altLang="zh-CN" sz="2800" i="1" kern="100" dirty="0" err="1">
                <a:latin typeface="Times New Roman"/>
                <a:ea typeface="微软雅黑"/>
                <a:cs typeface="Courier New"/>
              </a:rPr>
              <a:t>n</a:t>
            </a:r>
            <a:r>
              <a:rPr lang="en-US" altLang="zh-CN" sz="2800" kern="100" dirty="0" err="1">
                <a:latin typeface="Times New Roman"/>
                <a:ea typeface="微软雅黑"/>
                <a:cs typeface="Courier New"/>
              </a:rPr>
              <a:t>d</a:t>
            </a:r>
            <a:r>
              <a:rPr lang="zh-CN" altLang="zh-CN" sz="2800" kern="100" dirty="0">
                <a:latin typeface="Times New Roman"/>
                <a:ea typeface="微软雅黑"/>
                <a:cs typeface="Times New Roman"/>
              </a:rPr>
              <a:t>能级</a:t>
            </a:r>
            <a:r>
              <a:rPr lang="zh-CN" altLang="zh-CN" sz="2800" kern="100" dirty="0" smtClean="0">
                <a:latin typeface="Times New Roman"/>
                <a:ea typeface="微软雅黑"/>
                <a:cs typeface="Times New Roman"/>
              </a:rPr>
              <a:t>有</a:t>
            </a:r>
            <a:r>
              <a:rPr lang="en-US" altLang="zh-CN" sz="2800" u="sng" kern="100" dirty="0" smtClean="0">
                <a:latin typeface="Times New Roman"/>
                <a:ea typeface="微软雅黑"/>
                <a:cs typeface="Courier New"/>
              </a:rPr>
              <a:t>    </a:t>
            </a:r>
            <a:r>
              <a:rPr lang="zh-CN" altLang="zh-CN" sz="2800" kern="100" dirty="0" smtClean="0">
                <a:latin typeface="Times New Roman"/>
                <a:ea typeface="微软雅黑"/>
                <a:cs typeface="Times New Roman"/>
              </a:rPr>
              <a:t>个</a:t>
            </a:r>
            <a:r>
              <a:rPr lang="zh-CN" altLang="zh-CN" sz="2800" kern="100" dirty="0">
                <a:latin typeface="Times New Roman"/>
                <a:ea typeface="微软雅黑"/>
                <a:cs typeface="Times New Roman"/>
              </a:rPr>
              <a:t>轨道；</a:t>
            </a:r>
            <a:r>
              <a:rPr lang="en-US" altLang="zh-CN" sz="2800" i="1" kern="100" dirty="0" err="1">
                <a:latin typeface="Times New Roman"/>
                <a:ea typeface="微软雅黑"/>
                <a:cs typeface="Courier New"/>
              </a:rPr>
              <a:t>n</a:t>
            </a:r>
            <a:r>
              <a:rPr lang="en-US" altLang="zh-CN" sz="2800" kern="100" dirty="0" err="1">
                <a:latin typeface="Times New Roman"/>
                <a:ea typeface="微软雅黑"/>
                <a:cs typeface="Courier New"/>
              </a:rPr>
              <a:t>f</a:t>
            </a:r>
            <a:r>
              <a:rPr lang="zh-CN" altLang="zh-CN" sz="2800" kern="100" dirty="0">
                <a:latin typeface="Times New Roman"/>
                <a:ea typeface="微软雅黑"/>
                <a:cs typeface="Times New Roman"/>
              </a:rPr>
              <a:t>能级</a:t>
            </a:r>
            <a:r>
              <a:rPr lang="zh-CN" altLang="zh-CN" sz="2800" kern="100" dirty="0" smtClean="0">
                <a:latin typeface="Times New Roman"/>
                <a:ea typeface="微软雅黑"/>
                <a:cs typeface="Times New Roman"/>
              </a:rPr>
              <a:t>有</a:t>
            </a:r>
            <a:r>
              <a:rPr lang="en-US" altLang="zh-CN" sz="2800" u="sng" kern="100" dirty="0" smtClean="0">
                <a:latin typeface="Times New Roman"/>
                <a:ea typeface="微软雅黑"/>
                <a:cs typeface="Courier New"/>
              </a:rPr>
              <a:t>    </a:t>
            </a:r>
            <a:r>
              <a:rPr lang="zh-CN" altLang="zh-CN" sz="2800" kern="100" dirty="0" smtClean="0">
                <a:latin typeface="Times New Roman"/>
                <a:ea typeface="微软雅黑"/>
                <a:cs typeface="Times New Roman"/>
              </a:rPr>
              <a:t>个</a:t>
            </a:r>
            <a:r>
              <a:rPr lang="zh-CN" altLang="zh-CN" sz="2800" kern="100" dirty="0">
                <a:latin typeface="Times New Roman"/>
                <a:ea typeface="微软雅黑"/>
                <a:cs typeface="Times New Roman"/>
              </a:rPr>
              <a:t>轨道。</a:t>
            </a:r>
            <a:endParaRPr lang="zh-CN" altLang="zh-CN" sz="2800" kern="100" dirty="0">
              <a:effectLst/>
              <a:latin typeface="宋体"/>
              <a:cs typeface="Courier New"/>
            </a:endParaRPr>
          </a:p>
        </p:txBody>
      </p:sp>
      <p:sp>
        <p:nvSpPr>
          <p:cNvPr id="2" name="矩形 1"/>
          <p:cNvSpPr/>
          <p:nvPr/>
        </p:nvSpPr>
        <p:spPr>
          <a:xfrm>
            <a:off x="4427984" y="3276615"/>
            <a:ext cx="796250" cy="523220"/>
          </a:xfrm>
          <a:prstGeom prst="rect">
            <a:avLst/>
          </a:prstGeom>
        </p:spPr>
        <p:txBody>
          <a:bodyPr wrap="square">
            <a:spAutoFit/>
          </a:bodyPr>
          <a:lstStyle/>
          <a:p>
            <a:pPr lvl="0"/>
            <a:r>
              <a:rPr lang="en-US" altLang="zh-CN" sz="2800" kern="100" dirty="0" smtClean="0">
                <a:solidFill>
                  <a:schemeClr val="accent6">
                    <a:lumMod val="75000"/>
                  </a:schemeClr>
                </a:solidFill>
                <a:latin typeface="Times New Roman"/>
                <a:ea typeface="微软雅黑"/>
                <a:cs typeface="Courier New"/>
              </a:rPr>
              <a:t>7</a:t>
            </a:r>
            <a:endParaRPr lang="zh-CN" altLang="en-US" dirty="0">
              <a:solidFill>
                <a:schemeClr val="accent6">
                  <a:lumMod val="75000"/>
                </a:schemeClr>
              </a:solidFill>
            </a:endParaRPr>
          </a:p>
        </p:txBody>
      </p:sp>
      <p:sp>
        <p:nvSpPr>
          <p:cNvPr id="4" name="矩形 3"/>
          <p:cNvSpPr/>
          <p:nvPr/>
        </p:nvSpPr>
        <p:spPr>
          <a:xfrm>
            <a:off x="5964832" y="655752"/>
            <a:ext cx="2721149" cy="523220"/>
          </a:xfrm>
          <a:prstGeom prst="rect">
            <a:avLst/>
          </a:prstGeom>
        </p:spPr>
        <p:txBody>
          <a:bodyPr wrap="square">
            <a:spAutoFit/>
          </a:bodyPr>
          <a:lstStyle/>
          <a:p>
            <a:pPr lvl="0"/>
            <a:r>
              <a:rPr lang="zh-CN" altLang="zh-CN" sz="2800" kern="100" dirty="0">
                <a:solidFill>
                  <a:srgbClr val="F79646">
                    <a:lumMod val="75000"/>
                  </a:srgbClr>
                </a:solidFill>
                <a:latin typeface="Times New Roman"/>
                <a:ea typeface="微软雅黑"/>
                <a:cs typeface="Times New Roman"/>
              </a:rPr>
              <a:t>空间运动状态</a:t>
            </a:r>
          </a:p>
        </p:txBody>
      </p:sp>
      <p:sp>
        <p:nvSpPr>
          <p:cNvPr id="5" name="矩形 4"/>
          <p:cNvSpPr/>
          <p:nvPr/>
        </p:nvSpPr>
        <p:spPr>
          <a:xfrm>
            <a:off x="1663105" y="2619018"/>
            <a:ext cx="364202" cy="523220"/>
          </a:xfrm>
          <a:prstGeom prst="rect">
            <a:avLst/>
          </a:prstGeom>
        </p:spPr>
        <p:txBody>
          <a:bodyPr wrap="none">
            <a:spAutoFit/>
          </a:bodyPr>
          <a:lstStyle/>
          <a:p>
            <a:pPr lvl="0"/>
            <a:r>
              <a:rPr lang="en-US" altLang="zh-CN" sz="2800" kern="100" dirty="0">
                <a:solidFill>
                  <a:srgbClr val="F79646">
                    <a:lumMod val="75000"/>
                  </a:srgbClr>
                </a:solidFill>
                <a:latin typeface="Times New Roman"/>
                <a:ea typeface="微软雅黑"/>
                <a:cs typeface="Courier New"/>
              </a:rPr>
              <a:t>1</a:t>
            </a:r>
          </a:p>
        </p:txBody>
      </p:sp>
      <p:sp>
        <p:nvSpPr>
          <p:cNvPr id="6" name="矩形 5"/>
          <p:cNvSpPr/>
          <p:nvPr/>
        </p:nvSpPr>
        <p:spPr>
          <a:xfrm>
            <a:off x="4941565" y="2628543"/>
            <a:ext cx="364202" cy="523220"/>
          </a:xfrm>
          <a:prstGeom prst="rect">
            <a:avLst/>
          </a:prstGeom>
        </p:spPr>
        <p:txBody>
          <a:bodyPr wrap="none">
            <a:spAutoFit/>
          </a:bodyPr>
          <a:lstStyle/>
          <a:p>
            <a:pPr lvl="0"/>
            <a:r>
              <a:rPr lang="en-US" altLang="zh-CN" sz="2800" kern="100" dirty="0">
                <a:solidFill>
                  <a:srgbClr val="F79646">
                    <a:lumMod val="75000"/>
                  </a:srgbClr>
                </a:solidFill>
                <a:latin typeface="Times New Roman"/>
                <a:ea typeface="微软雅黑"/>
                <a:cs typeface="Courier New"/>
              </a:rPr>
              <a:t>3</a:t>
            </a:r>
          </a:p>
        </p:txBody>
      </p:sp>
      <p:sp>
        <p:nvSpPr>
          <p:cNvPr id="7" name="矩形 6"/>
          <p:cNvSpPr/>
          <p:nvPr/>
        </p:nvSpPr>
        <p:spPr>
          <a:xfrm>
            <a:off x="1322115" y="3267090"/>
            <a:ext cx="364202" cy="523220"/>
          </a:xfrm>
          <a:prstGeom prst="rect">
            <a:avLst/>
          </a:prstGeom>
        </p:spPr>
        <p:txBody>
          <a:bodyPr wrap="none">
            <a:spAutoFit/>
          </a:bodyPr>
          <a:lstStyle/>
          <a:p>
            <a:pPr lvl="0"/>
            <a:r>
              <a:rPr lang="en-US" altLang="zh-CN" sz="2800" kern="100" dirty="0">
                <a:solidFill>
                  <a:srgbClr val="F79646">
                    <a:lumMod val="75000"/>
                  </a:srgbClr>
                </a:solidFill>
                <a:latin typeface="Times New Roman"/>
                <a:ea typeface="微软雅黑"/>
                <a:cs typeface="Courier New"/>
              </a:rPr>
              <a:t>5</a:t>
            </a:r>
          </a:p>
        </p:txBody>
      </p:sp>
    </p:spTree>
    <p:extLst>
      <p:ext uri="{BB962C8B-B14F-4D97-AF65-F5344CB8AC3E}">
        <p14:creationId xmlns:p14="http://schemas.microsoft.com/office/powerpoint/2010/main" val="4013467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0462" y="-1488"/>
            <a:ext cx="8820000" cy="1067343"/>
          </a:xfrm>
          <a:prstGeom prst="rect">
            <a:avLst/>
          </a:prstGeom>
        </p:spPr>
        <p:txBody>
          <a:bodyPr wrap="square">
            <a:spAutoFit/>
          </a:bodyPr>
          <a:lstStyle/>
          <a:p>
            <a:pPr algn="just">
              <a:lnSpc>
                <a:spcPct val="132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原子轨道的形状：</a:t>
            </a:r>
            <a:r>
              <a:rPr lang="en-US" altLang="zh-CN" sz="2400" kern="100" dirty="0">
                <a:latin typeface="Times New Roman"/>
                <a:ea typeface="微软雅黑"/>
                <a:cs typeface="Courier New"/>
              </a:rPr>
              <a:t>s</a:t>
            </a:r>
            <a:r>
              <a:rPr lang="zh-CN" altLang="zh-CN" sz="2400" kern="100" dirty="0">
                <a:latin typeface="Times New Roman"/>
                <a:ea typeface="微软雅黑"/>
                <a:cs typeface="Times New Roman"/>
              </a:rPr>
              <a:t>电子的原子轨道</a:t>
            </a:r>
            <a:r>
              <a:rPr lang="zh-CN" altLang="zh-CN" sz="2400" kern="100" dirty="0" smtClean="0">
                <a:latin typeface="Times New Roman"/>
                <a:ea typeface="微软雅黑"/>
                <a:cs typeface="Times New Roman"/>
              </a:rPr>
              <a:t>是</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形</a:t>
            </a:r>
            <a:r>
              <a:rPr lang="zh-CN" altLang="zh-CN" sz="2400" kern="100" dirty="0">
                <a:latin typeface="Times New Roman"/>
                <a:ea typeface="微软雅黑"/>
                <a:cs typeface="Times New Roman"/>
              </a:rPr>
              <a:t>的，</a:t>
            </a:r>
            <a:r>
              <a:rPr lang="en-US" altLang="zh-CN" sz="2400" kern="100" dirty="0">
                <a:latin typeface="Times New Roman"/>
                <a:ea typeface="微软雅黑"/>
                <a:cs typeface="Courier New"/>
              </a:rPr>
              <a:t>p</a:t>
            </a:r>
            <a:r>
              <a:rPr lang="zh-CN" altLang="zh-CN" sz="2400" kern="100" dirty="0">
                <a:latin typeface="Times New Roman"/>
                <a:ea typeface="微软雅黑"/>
                <a:cs typeface="Times New Roman"/>
              </a:rPr>
              <a:t>电子的原子轨道</a:t>
            </a:r>
            <a:r>
              <a:rPr lang="zh-CN" altLang="zh-CN" sz="2400" kern="100" dirty="0" smtClean="0">
                <a:latin typeface="Times New Roman"/>
                <a:ea typeface="微软雅黑"/>
                <a:cs typeface="Times New Roman"/>
              </a:rPr>
              <a:t>是</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形</a:t>
            </a:r>
            <a:r>
              <a:rPr lang="zh-CN" altLang="zh-CN" sz="2400" kern="100" dirty="0">
                <a:latin typeface="Times New Roman"/>
                <a:ea typeface="微软雅黑"/>
                <a:cs typeface="Times New Roman"/>
              </a:rPr>
              <a:t>的，如下图所示。</a:t>
            </a:r>
            <a:endParaRPr lang="zh-CN" altLang="zh-CN" sz="2400" kern="100" dirty="0">
              <a:effectLst/>
              <a:latin typeface="宋体"/>
              <a:cs typeface="Courier New"/>
            </a:endParaRPr>
          </a:p>
        </p:txBody>
      </p:sp>
      <p:pic>
        <p:nvPicPr>
          <p:cNvPr id="5122" name="Picture 2" descr="W7"/>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70387" y="832969"/>
            <a:ext cx="1682140" cy="1503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W8"/>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48247" y="2451053"/>
            <a:ext cx="5904656" cy="2227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827584" y="518072"/>
            <a:ext cx="1055737" cy="461665"/>
          </a:xfrm>
          <a:prstGeom prst="rect">
            <a:avLst/>
          </a:prstGeom>
        </p:spPr>
        <p:txBody>
          <a:bodyPr wrap="square">
            <a:spAutoFit/>
          </a:bodyPr>
          <a:lstStyle/>
          <a:p>
            <a:pPr lvl="0"/>
            <a:r>
              <a:rPr lang="zh-CN" altLang="zh-CN" sz="2400" kern="100" dirty="0" smtClean="0">
                <a:solidFill>
                  <a:schemeClr val="accent6">
                    <a:lumMod val="75000"/>
                  </a:schemeClr>
                </a:solidFill>
                <a:latin typeface="Times New Roman"/>
                <a:ea typeface="微软雅黑"/>
                <a:cs typeface="Times New Roman"/>
              </a:rPr>
              <a:t>哑铃</a:t>
            </a:r>
            <a:endParaRPr lang="zh-CN" altLang="en-US" dirty="0">
              <a:solidFill>
                <a:schemeClr val="accent6">
                  <a:lumMod val="75000"/>
                </a:schemeClr>
              </a:solidFill>
            </a:endParaRPr>
          </a:p>
        </p:txBody>
      </p:sp>
      <p:sp>
        <p:nvSpPr>
          <p:cNvPr id="5" name="矩形 4"/>
          <p:cNvSpPr/>
          <p:nvPr/>
        </p:nvSpPr>
        <p:spPr>
          <a:xfrm>
            <a:off x="5542012" y="41943"/>
            <a:ext cx="492443"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球</a:t>
            </a:r>
          </a:p>
        </p:txBody>
      </p:sp>
    </p:spTree>
    <p:extLst>
      <p:ext uri="{BB962C8B-B14F-4D97-AF65-F5344CB8AC3E}">
        <p14:creationId xmlns:p14="http://schemas.microsoft.com/office/powerpoint/2010/main" val="816282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核外电子运动特征.swf"/>
          <p:cNvPicPr>
            <a:picLocks noRot="1" noChangeAspect="1"/>
          </p:cNvPicPr>
          <p:nvPr>
            <a:videoFile r:link="rId1"/>
          </p:nvPr>
        </p:nvPicPr>
        <p:blipFill>
          <a:blip r:embed="rId3"/>
          <a:stretch>
            <a:fillRect/>
          </a:stretch>
        </p:blipFill>
        <p:spPr>
          <a:xfrm>
            <a:off x="1619672" y="185961"/>
            <a:ext cx="5832648" cy="4374486"/>
          </a:xfrm>
          <a:prstGeom prst="rect">
            <a:avLst/>
          </a:prstGeom>
        </p:spPr>
      </p:pic>
    </p:spTree>
    <p:extLst>
      <p:ext uri="{BB962C8B-B14F-4D97-AF65-F5344CB8AC3E}">
        <p14:creationId xmlns:p14="http://schemas.microsoft.com/office/powerpoint/2010/main" val="1364861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5604" y="718016"/>
            <a:ext cx="8856984" cy="1200329"/>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不同能层的同种能级的原子轨道</a:t>
            </a:r>
            <a:r>
              <a:rPr lang="zh-CN" altLang="zh-CN" sz="2400" kern="100" dirty="0" smtClean="0">
                <a:latin typeface="Times New Roman"/>
                <a:ea typeface="微软雅黑"/>
                <a:cs typeface="Times New Roman"/>
              </a:rPr>
              <a:t>形状</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只是</a:t>
            </a:r>
            <a:r>
              <a:rPr lang="zh-CN" altLang="zh-CN" sz="2400" kern="100" dirty="0" smtClean="0">
                <a:latin typeface="Times New Roman"/>
                <a:ea typeface="微软雅黑"/>
                <a:cs typeface="Times New Roman"/>
              </a:rPr>
              <a:t>半径</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能层序数</a:t>
            </a:r>
            <a:r>
              <a:rPr lang="en-US" altLang="zh-CN" sz="2400" i="1" kern="100" dirty="0">
                <a:latin typeface="Times New Roman"/>
                <a:ea typeface="微软雅黑"/>
                <a:cs typeface="Courier New"/>
              </a:rPr>
              <a:t>n</a:t>
            </a:r>
            <a:r>
              <a:rPr lang="zh-CN" altLang="zh-CN" sz="2400" kern="100" dirty="0">
                <a:latin typeface="Times New Roman"/>
                <a:ea typeface="微软雅黑"/>
                <a:cs typeface="Times New Roman"/>
              </a:rPr>
              <a:t>越大，原子轨道的</a:t>
            </a:r>
            <a:r>
              <a:rPr lang="zh-CN" altLang="zh-CN" sz="2400" kern="100" dirty="0" smtClean="0">
                <a:latin typeface="Times New Roman"/>
                <a:ea typeface="微软雅黑"/>
                <a:cs typeface="Times New Roman"/>
              </a:rPr>
              <a:t>半径</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如：</a:t>
            </a:r>
            <a:endParaRPr lang="zh-CN" altLang="zh-CN" sz="2400" kern="100" dirty="0">
              <a:effectLst/>
              <a:latin typeface="宋体"/>
              <a:cs typeface="Courier New"/>
            </a:endParaRPr>
          </a:p>
        </p:txBody>
      </p:sp>
      <p:grpSp>
        <p:nvGrpSpPr>
          <p:cNvPr id="10" name="组合 9"/>
          <p:cNvGrpSpPr/>
          <p:nvPr/>
        </p:nvGrpSpPr>
        <p:grpSpPr>
          <a:xfrm>
            <a:off x="179512" y="277020"/>
            <a:ext cx="2015791" cy="354487"/>
            <a:chOff x="1415480" y="1598112"/>
            <a:chExt cx="2167620" cy="381325"/>
          </a:xfrm>
        </p:grpSpPr>
        <p:cxnSp>
          <p:nvCxnSpPr>
            <p:cNvPr id="12" name="直接连接符 11"/>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3" name="右箭头 12"/>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矩形 13"/>
          <p:cNvSpPr/>
          <p:nvPr/>
        </p:nvSpPr>
        <p:spPr>
          <a:xfrm>
            <a:off x="591956" y="113953"/>
            <a:ext cx="1581184" cy="544370"/>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归纳总结</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pic>
        <p:nvPicPr>
          <p:cNvPr id="6146" name="Picture 2" descr="W9"/>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81125" y="1961778"/>
            <a:ext cx="7221900" cy="268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642023" y="1337230"/>
            <a:ext cx="1091630" cy="461665"/>
          </a:xfrm>
          <a:prstGeom prst="rect">
            <a:avLst/>
          </a:prstGeom>
        </p:spPr>
        <p:txBody>
          <a:bodyPr wrap="square">
            <a:spAutoFit/>
          </a:bodyPr>
          <a:lstStyle/>
          <a:p>
            <a:pPr lvl="0"/>
            <a:r>
              <a:rPr lang="zh-CN" altLang="zh-CN" sz="2400" kern="100" dirty="0" smtClean="0">
                <a:solidFill>
                  <a:schemeClr val="accent6">
                    <a:lumMod val="75000"/>
                  </a:schemeClr>
                </a:solidFill>
                <a:latin typeface="Times New Roman"/>
                <a:ea typeface="微软雅黑"/>
                <a:cs typeface="Times New Roman"/>
              </a:rPr>
              <a:t>越</a:t>
            </a:r>
            <a:r>
              <a:rPr lang="zh-CN" altLang="zh-CN" sz="2400" kern="100" dirty="0">
                <a:solidFill>
                  <a:schemeClr val="accent6">
                    <a:lumMod val="75000"/>
                  </a:schemeClr>
                </a:solidFill>
                <a:latin typeface="Times New Roman"/>
                <a:ea typeface="微软雅黑"/>
                <a:cs typeface="Times New Roman"/>
              </a:rPr>
              <a:t>大</a:t>
            </a:r>
            <a:endParaRPr lang="zh-CN" altLang="en-US" dirty="0">
              <a:solidFill>
                <a:schemeClr val="accent6">
                  <a:lumMod val="75000"/>
                </a:schemeClr>
              </a:solidFill>
            </a:endParaRPr>
          </a:p>
        </p:txBody>
      </p:sp>
      <p:sp>
        <p:nvSpPr>
          <p:cNvPr id="3" name="矩形 2"/>
          <p:cNvSpPr/>
          <p:nvPr/>
        </p:nvSpPr>
        <p:spPr>
          <a:xfrm>
            <a:off x="5489054" y="785366"/>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相同</a:t>
            </a:r>
          </a:p>
        </p:txBody>
      </p:sp>
      <p:sp>
        <p:nvSpPr>
          <p:cNvPr id="5" name="矩形 4"/>
          <p:cNvSpPr/>
          <p:nvPr/>
        </p:nvSpPr>
        <p:spPr>
          <a:xfrm>
            <a:off x="7832804" y="794891"/>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不同</a:t>
            </a:r>
          </a:p>
        </p:txBody>
      </p:sp>
    </p:spTree>
    <p:extLst>
      <p:ext uri="{BB962C8B-B14F-4D97-AF65-F5344CB8AC3E}">
        <p14:creationId xmlns:p14="http://schemas.microsoft.com/office/powerpoint/2010/main" val="333074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6554" y="883156"/>
            <a:ext cx="8894068" cy="267765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(2)s</a:t>
            </a:r>
            <a:r>
              <a:rPr lang="zh-CN" altLang="zh-CN" sz="2800" kern="100" dirty="0">
                <a:latin typeface="Times New Roman"/>
                <a:ea typeface="微软雅黑"/>
                <a:cs typeface="Times New Roman"/>
              </a:rPr>
              <a:t>能级</a:t>
            </a:r>
            <a:r>
              <a:rPr lang="zh-CN" altLang="zh-CN" sz="2800" kern="100" dirty="0" smtClean="0">
                <a:latin typeface="Times New Roman"/>
                <a:ea typeface="微软雅黑"/>
                <a:cs typeface="Times New Roman"/>
              </a:rPr>
              <a:t>只有</a:t>
            </a:r>
            <a:r>
              <a:rPr lang="en-US" altLang="zh-CN" sz="2800" u="sng" kern="100" dirty="0" smtClean="0">
                <a:latin typeface="Times New Roman"/>
                <a:ea typeface="微软雅黑"/>
                <a:cs typeface="Courier New"/>
              </a:rPr>
              <a:t>   </a:t>
            </a:r>
            <a:r>
              <a:rPr lang="zh-CN" altLang="zh-CN" sz="2800" kern="100" dirty="0" smtClean="0">
                <a:latin typeface="Times New Roman"/>
                <a:ea typeface="微软雅黑"/>
                <a:cs typeface="Times New Roman"/>
              </a:rPr>
              <a:t>个</a:t>
            </a:r>
            <a:r>
              <a:rPr lang="zh-CN" altLang="zh-CN" sz="2800" kern="100" dirty="0">
                <a:latin typeface="Times New Roman"/>
                <a:ea typeface="微软雅黑"/>
                <a:cs typeface="Times New Roman"/>
              </a:rPr>
              <a:t>原子轨道。</a:t>
            </a:r>
            <a:r>
              <a:rPr lang="en-US" altLang="zh-CN" sz="2800" kern="100" dirty="0">
                <a:latin typeface="Times New Roman"/>
                <a:ea typeface="微软雅黑"/>
                <a:cs typeface="Courier New"/>
              </a:rPr>
              <a:t>p</a:t>
            </a:r>
            <a:r>
              <a:rPr lang="zh-CN" altLang="zh-CN" sz="2800" kern="100" dirty="0">
                <a:latin typeface="Times New Roman"/>
                <a:ea typeface="微软雅黑"/>
                <a:cs typeface="Times New Roman"/>
              </a:rPr>
              <a:t>能级</a:t>
            </a:r>
            <a:r>
              <a:rPr lang="zh-CN" altLang="zh-CN" sz="2800" kern="100" dirty="0" smtClean="0">
                <a:latin typeface="Times New Roman"/>
                <a:ea typeface="微软雅黑"/>
                <a:cs typeface="Times New Roman"/>
              </a:rPr>
              <a:t>有</a:t>
            </a:r>
            <a:r>
              <a:rPr lang="en-US" altLang="zh-CN" sz="2800" u="sng" kern="100" dirty="0" smtClean="0">
                <a:latin typeface="Times New Roman"/>
                <a:ea typeface="微软雅黑"/>
                <a:cs typeface="Courier New"/>
              </a:rPr>
              <a:t>   </a:t>
            </a:r>
            <a:r>
              <a:rPr lang="zh-CN" altLang="zh-CN" sz="2800" kern="100" dirty="0" smtClean="0">
                <a:latin typeface="Times New Roman"/>
                <a:ea typeface="微软雅黑"/>
                <a:cs typeface="Times New Roman"/>
              </a:rPr>
              <a:t>个</a:t>
            </a:r>
            <a:r>
              <a:rPr lang="zh-CN" altLang="zh-CN" sz="2800" kern="100" dirty="0">
                <a:latin typeface="Times New Roman"/>
                <a:ea typeface="微软雅黑"/>
                <a:cs typeface="Times New Roman"/>
              </a:rPr>
              <a:t>原子轨道，它们互相垂直，分别以</a:t>
            </a:r>
            <a:r>
              <a:rPr lang="en-US" altLang="zh-CN" sz="2800" kern="100" dirty="0" err="1">
                <a:latin typeface="Times New Roman"/>
                <a:ea typeface="微软雅黑"/>
                <a:cs typeface="Courier New"/>
              </a:rPr>
              <a:t>p</a:t>
            </a:r>
            <a:r>
              <a:rPr lang="en-US" altLang="zh-CN" sz="2800" i="1" kern="100" baseline="-25000" dirty="0" err="1">
                <a:latin typeface="Times New Roman"/>
                <a:ea typeface="微软雅黑"/>
                <a:cs typeface="Courier New"/>
              </a:rPr>
              <a:t>x</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p</a:t>
            </a:r>
            <a:r>
              <a:rPr lang="en-US" altLang="zh-CN" sz="2800" i="1" kern="100" baseline="-25000" dirty="0" err="1">
                <a:latin typeface="Times New Roman"/>
                <a:ea typeface="微软雅黑"/>
                <a:cs typeface="Courier New"/>
              </a:rPr>
              <a:t>y</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p</a:t>
            </a:r>
            <a:r>
              <a:rPr lang="en-US" altLang="zh-CN" sz="2800" i="1" kern="100" baseline="-25000" dirty="0" err="1">
                <a:latin typeface="Times New Roman"/>
                <a:ea typeface="微软雅黑"/>
                <a:cs typeface="Courier New"/>
              </a:rPr>
              <a:t>z</a:t>
            </a:r>
            <a:r>
              <a:rPr lang="zh-CN" altLang="zh-CN" sz="2800" kern="100" dirty="0">
                <a:latin typeface="Times New Roman"/>
                <a:ea typeface="微软雅黑"/>
                <a:cs typeface="Times New Roman"/>
              </a:rPr>
              <a:t>表示。在同一能层中</a:t>
            </a:r>
            <a:r>
              <a:rPr lang="en-US" altLang="zh-CN" sz="2800" kern="100" dirty="0" err="1">
                <a:latin typeface="Times New Roman"/>
                <a:ea typeface="微软雅黑"/>
                <a:cs typeface="Courier New"/>
              </a:rPr>
              <a:t>p</a:t>
            </a:r>
            <a:r>
              <a:rPr lang="en-US" altLang="zh-CN" sz="2800" i="1" kern="100" baseline="-25000" dirty="0" err="1">
                <a:latin typeface="Times New Roman"/>
                <a:ea typeface="微软雅黑"/>
                <a:cs typeface="Courier New"/>
              </a:rPr>
              <a:t>x</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p</a:t>
            </a:r>
            <a:r>
              <a:rPr lang="en-US" altLang="zh-CN" sz="2800" i="1" kern="100" baseline="-25000" dirty="0" err="1">
                <a:latin typeface="Times New Roman"/>
                <a:ea typeface="微软雅黑"/>
                <a:cs typeface="Courier New"/>
              </a:rPr>
              <a:t>y</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p</a:t>
            </a:r>
            <a:r>
              <a:rPr lang="en-US" altLang="zh-CN" sz="2800" i="1" kern="100" baseline="-25000" dirty="0" err="1">
                <a:latin typeface="Times New Roman"/>
                <a:ea typeface="微软雅黑"/>
                <a:cs typeface="Courier New"/>
              </a:rPr>
              <a:t>z</a:t>
            </a:r>
            <a:r>
              <a:rPr lang="zh-CN" altLang="zh-CN" sz="2800" kern="100" dirty="0">
                <a:latin typeface="Times New Roman"/>
                <a:ea typeface="微软雅黑"/>
                <a:cs typeface="Times New Roman"/>
              </a:rPr>
              <a:t>的</a:t>
            </a:r>
            <a:r>
              <a:rPr lang="zh-CN" altLang="zh-CN" sz="2800" kern="100" dirty="0" smtClean="0">
                <a:latin typeface="Times New Roman"/>
                <a:ea typeface="微软雅黑"/>
                <a:cs typeface="Times New Roman"/>
              </a:rPr>
              <a:t>能量</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原子轨道数与能层序数</a:t>
            </a:r>
            <a:r>
              <a:rPr lang="en-US" altLang="zh-CN" sz="2800" kern="100" dirty="0">
                <a:latin typeface="Times New Roman"/>
                <a:ea typeface="微软雅黑"/>
                <a:cs typeface="Courier New"/>
              </a:rPr>
              <a:t>(</a:t>
            </a:r>
            <a:r>
              <a:rPr lang="en-US" altLang="zh-CN" sz="2800" i="1" kern="100" dirty="0">
                <a:latin typeface="Times New Roman"/>
                <a:ea typeface="微软雅黑"/>
                <a:cs typeface="Courier New"/>
              </a:rPr>
              <a:t>n</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的关系是原子轨道</a:t>
            </a:r>
            <a:r>
              <a:rPr lang="zh-CN" altLang="zh-CN" sz="2800" kern="100" dirty="0" smtClean="0">
                <a:latin typeface="Times New Roman"/>
                <a:ea typeface="微软雅黑"/>
                <a:cs typeface="Times New Roman"/>
              </a:rPr>
              <a:t>为</a:t>
            </a:r>
            <a:r>
              <a:rPr lang="en-US" altLang="zh-CN" sz="2800" i="1" u="sng" kern="100" dirty="0" smtClean="0">
                <a:latin typeface="Times New Roman"/>
                <a:ea typeface="微软雅黑"/>
                <a:cs typeface="Courier New"/>
              </a:rPr>
              <a:t>    </a:t>
            </a:r>
            <a:r>
              <a:rPr lang="zh-CN" altLang="zh-CN" sz="2800" kern="100" dirty="0" smtClean="0">
                <a:latin typeface="Times New Roman"/>
                <a:ea typeface="微软雅黑"/>
                <a:cs typeface="Times New Roman"/>
              </a:rPr>
              <a:t>个</a:t>
            </a:r>
            <a:r>
              <a:rPr lang="zh-CN" altLang="zh-CN" sz="2800" kern="100" dirty="0">
                <a:latin typeface="Times New Roman"/>
                <a:ea typeface="微软雅黑"/>
                <a:cs typeface="Times New Roman"/>
              </a:rPr>
              <a:t>。</a:t>
            </a:r>
            <a:endParaRPr lang="zh-CN" altLang="zh-CN" sz="2800" kern="100" dirty="0">
              <a:effectLst/>
              <a:latin typeface="宋体"/>
              <a:cs typeface="Courier New"/>
            </a:endParaRPr>
          </a:p>
        </p:txBody>
      </p:sp>
      <p:sp>
        <p:nvSpPr>
          <p:cNvPr id="3" name="矩形 2"/>
          <p:cNvSpPr/>
          <p:nvPr/>
        </p:nvSpPr>
        <p:spPr>
          <a:xfrm>
            <a:off x="7715597" y="2894777"/>
            <a:ext cx="716260" cy="523220"/>
          </a:xfrm>
          <a:prstGeom prst="rect">
            <a:avLst/>
          </a:prstGeom>
        </p:spPr>
        <p:txBody>
          <a:bodyPr wrap="square">
            <a:spAutoFit/>
          </a:bodyPr>
          <a:lstStyle/>
          <a:p>
            <a:pPr lvl="0"/>
            <a:r>
              <a:rPr lang="en-US" altLang="zh-CN" sz="2800" i="1" kern="100" dirty="0" err="1" smtClean="0">
                <a:solidFill>
                  <a:schemeClr val="accent6">
                    <a:lumMod val="75000"/>
                  </a:schemeClr>
                </a:solidFill>
                <a:latin typeface="Times New Roman"/>
                <a:ea typeface="微软雅黑"/>
                <a:cs typeface="Courier New"/>
              </a:rPr>
              <a:t>n</a:t>
            </a:r>
            <a:r>
              <a:rPr lang="en-US" altLang="zh-CN" sz="2800" kern="100" baseline="30000" dirty="0" err="1" smtClean="0">
                <a:solidFill>
                  <a:schemeClr val="accent6">
                    <a:lumMod val="75000"/>
                  </a:schemeClr>
                </a:solidFill>
                <a:latin typeface="Times New Roman"/>
                <a:ea typeface="微软雅黑"/>
                <a:cs typeface="Courier New"/>
              </a:rPr>
              <a:t>2</a:t>
            </a:r>
            <a:endParaRPr lang="zh-CN" altLang="en-US" dirty="0">
              <a:solidFill>
                <a:schemeClr val="accent6">
                  <a:lumMod val="75000"/>
                </a:schemeClr>
              </a:solidFill>
            </a:endParaRPr>
          </a:p>
        </p:txBody>
      </p:sp>
      <p:sp>
        <p:nvSpPr>
          <p:cNvPr id="5" name="矩形 4"/>
          <p:cNvSpPr/>
          <p:nvPr/>
        </p:nvSpPr>
        <p:spPr>
          <a:xfrm>
            <a:off x="2195736" y="987574"/>
            <a:ext cx="364202" cy="523220"/>
          </a:xfrm>
          <a:prstGeom prst="rect">
            <a:avLst/>
          </a:prstGeom>
        </p:spPr>
        <p:txBody>
          <a:bodyPr wrap="none">
            <a:spAutoFit/>
          </a:bodyPr>
          <a:lstStyle/>
          <a:p>
            <a:pPr lvl="0"/>
            <a:r>
              <a:rPr lang="en-US" altLang="zh-CN" sz="2800" kern="100" dirty="0">
                <a:solidFill>
                  <a:srgbClr val="F79646">
                    <a:lumMod val="75000"/>
                  </a:srgbClr>
                </a:solidFill>
                <a:latin typeface="Times New Roman"/>
                <a:ea typeface="微软雅黑"/>
                <a:cs typeface="Courier New"/>
              </a:rPr>
              <a:t>1</a:t>
            </a:r>
          </a:p>
        </p:txBody>
      </p:sp>
      <p:sp>
        <p:nvSpPr>
          <p:cNvPr id="6" name="矩形 5"/>
          <p:cNvSpPr/>
          <p:nvPr/>
        </p:nvSpPr>
        <p:spPr>
          <a:xfrm>
            <a:off x="6022856" y="992793"/>
            <a:ext cx="364202" cy="523220"/>
          </a:xfrm>
          <a:prstGeom prst="rect">
            <a:avLst/>
          </a:prstGeom>
        </p:spPr>
        <p:txBody>
          <a:bodyPr wrap="none">
            <a:spAutoFit/>
          </a:bodyPr>
          <a:lstStyle/>
          <a:p>
            <a:pPr lvl="0"/>
            <a:r>
              <a:rPr lang="en-US" altLang="zh-CN" sz="2800" kern="100" dirty="0">
                <a:solidFill>
                  <a:srgbClr val="F79646">
                    <a:lumMod val="75000"/>
                  </a:srgbClr>
                </a:solidFill>
                <a:latin typeface="Times New Roman"/>
                <a:ea typeface="微软雅黑"/>
                <a:cs typeface="Courier New"/>
              </a:rPr>
              <a:t>3</a:t>
            </a:r>
          </a:p>
        </p:txBody>
      </p:sp>
      <p:sp>
        <p:nvSpPr>
          <p:cNvPr id="7" name="矩形 6"/>
          <p:cNvSpPr/>
          <p:nvPr/>
        </p:nvSpPr>
        <p:spPr>
          <a:xfrm>
            <a:off x="2157021" y="2231509"/>
            <a:ext cx="902811"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相同</a:t>
            </a:r>
          </a:p>
        </p:txBody>
      </p:sp>
    </p:spTree>
    <p:extLst>
      <p:ext uri="{BB962C8B-B14F-4D97-AF65-F5344CB8AC3E}">
        <p14:creationId xmlns:p14="http://schemas.microsoft.com/office/powerpoint/2010/main" val="4275040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7504" y="637059"/>
            <a:ext cx="8928000" cy="4082913"/>
          </a:xfrm>
          <a:prstGeom prst="rect">
            <a:avLst/>
          </a:prstGeom>
        </p:spPr>
        <p:txBody>
          <a:bodyPr>
            <a:spAutoFit/>
          </a:bodyPr>
          <a:lstStyle/>
          <a:p>
            <a:pPr algn="just">
              <a:lnSpc>
                <a:spcPct val="137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以下对核外电子运动状态的描述正确的是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电子的运动与行星相似，围绕原子核在固定的轨道上高速旋转</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能量低的电子只能在</a:t>
            </a:r>
            <a:r>
              <a:rPr lang="en-US" altLang="zh-CN" sz="2400" kern="100" dirty="0">
                <a:latin typeface="Times New Roman"/>
                <a:ea typeface="微软雅黑"/>
                <a:cs typeface="Courier New"/>
              </a:rPr>
              <a:t>s</a:t>
            </a:r>
            <a:r>
              <a:rPr lang="zh-CN" altLang="zh-CN" sz="2400" kern="100" dirty="0">
                <a:latin typeface="Times New Roman"/>
                <a:ea typeface="微软雅黑"/>
                <a:cs typeface="Times New Roman"/>
              </a:rPr>
              <a:t>轨道上运动，能量高的电子总是在</a:t>
            </a:r>
            <a:r>
              <a:rPr lang="en-US" altLang="zh-CN" sz="2400" kern="100" dirty="0">
                <a:latin typeface="Times New Roman"/>
                <a:ea typeface="微软雅黑"/>
                <a:cs typeface="Courier New"/>
              </a:rPr>
              <a:t>f</a:t>
            </a:r>
            <a:r>
              <a:rPr lang="zh-CN" altLang="zh-CN" sz="2400" kern="100" dirty="0">
                <a:latin typeface="Times New Roman"/>
                <a:ea typeface="微软雅黑"/>
                <a:cs typeface="Times New Roman"/>
              </a:rPr>
              <a:t>轨道</a:t>
            </a:r>
            <a:r>
              <a:rPr lang="zh-CN" altLang="zh-CN" sz="2400" kern="100" dirty="0" smtClean="0">
                <a:latin typeface="Times New Roman"/>
                <a:ea typeface="微软雅黑"/>
                <a:cs typeface="Times New Roman"/>
              </a:rPr>
              <a:t>上</a:t>
            </a:r>
            <a:endParaRPr lang="en-US" altLang="zh-CN" sz="2400" kern="100" dirty="0" smtClean="0">
              <a:latin typeface="Times New Roman"/>
              <a:ea typeface="微软雅黑"/>
              <a:cs typeface="Times New Roman"/>
            </a:endParaRPr>
          </a:p>
          <a:p>
            <a:pPr algn="just">
              <a:lnSpc>
                <a:spcPct val="137000"/>
              </a:lnSpc>
              <a:spcAft>
                <a:spcPts val="0"/>
              </a:spcAft>
              <a:tabLst>
                <a:tab pos="2070735" algn="l"/>
              </a:tabLst>
            </a:pPr>
            <a:r>
              <a:rPr lang="en-US" altLang="zh-CN" sz="2400" kern="100" dirty="0">
                <a:latin typeface="Times New Roman"/>
                <a:ea typeface="微软雅黑"/>
                <a:cs typeface="Times New Roman"/>
              </a:rPr>
              <a:t> </a:t>
            </a:r>
            <a:r>
              <a:rPr lang="en-US" altLang="zh-CN" sz="2400" kern="100" dirty="0" smtClean="0">
                <a:latin typeface="Times New Roman"/>
                <a:ea typeface="微软雅黑"/>
                <a:cs typeface="Times New Roman"/>
              </a:rPr>
              <a:t>   </a:t>
            </a:r>
            <a:r>
              <a:rPr lang="zh-CN" altLang="zh-CN" sz="2400" kern="100" dirty="0" smtClean="0">
                <a:latin typeface="Times New Roman"/>
                <a:ea typeface="微软雅黑"/>
                <a:cs typeface="Times New Roman"/>
              </a:rPr>
              <a:t>运动</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能层序数越大，</a:t>
            </a:r>
            <a:r>
              <a:rPr lang="en-US" altLang="zh-CN" sz="2400" kern="100" dirty="0">
                <a:latin typeface="Times New Roman"/>
                <a:ea typeface="微软雅黑"/>
                <a:cs typeface="Courier New"/>
              </a:rPr>
              <a:t>s</a:t>
            </a:r>
            <a:r>
              <a:rPr lang="zh-CN" altLang="zh-CN" sz="2400" kern="100" dirty="0">
                <a:latin typeface="Times New Roman"/>
                <a:ea typeface="微软雅黑"/>
                <a:cs typeface="Times New Roman"/>
              </a:rPr>
              <a:t>原子轨道的半径越大</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在同一能级上运动的电子，其运动状态肯定相同</a:t>
            </a:r>
            <a:endParaRPr lang="zh-CN" altLang="zh-CN" sz="2400" kern="100" dirty="0">
              <a:latin typeface="宋体"/>
              <a:cs typeface="Courier New"/>
            </a:endParaRPr>
          </a:p>
          <a:p>
            <a:pPr algn="just">
              <a:lnSpc>
                <a:spcPct val="137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电子运动是无序的，没有固定轨道，能量低的在离核近的区域运动，能量高的在离核远的区域运动。只有选项</a:t>
            </a: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正确</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p:txBody>
      </p:sp>
      <p:grpSp>
        <p:nvGrpSpPr>
          <p:cNvPr id="12" name="组合 11"/>
          <p:cNvGrpSpPr/>
          <p:nvPr/>
        </p:nvGrpSpPr>
        <p:grpSpPr>
          <a:xfrm>
            <a:off x="179512" y="277020"/>
            <a:ext cx="2015791" cy="354487"/>
            <a:chOff x="1415480" y="1598112"/>
            <a:chExt cx="2167620" cy="381325"/>
          </a:xfrm>
        </p:grpSpPr>
        <p:cxnSp>
          <p:nvCxnSpPr>
            <p:cNvPr id="13" name="直接连接符 12"/>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右箭头 13"/>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矩形 14"/>
          <p:cNvSpPr/>
          <p:nvPr/>
        </p:nvSpPr>
        <p:spPr>
          <a:xfrm>
            <a:off x="591956" y="113953"/>
            <a:ext cx="1574772" cy="548794"/>
          </a:xfrm>
          <a:prstGeom prst="rect">
            <a:avLst/>
          </a:prstGeom>
        </p:spPr>
        <p:txBody>
          <a:bodyPr wrap="none" lIns="68571" tIns="34285" rIns="68571" bIns="34285">
            <a:spAutoFit/>
          </a:bodyPr>
          <a:lstStyle/>
          <a:p>
            <a:pPr>
              <a:lnSpc>
                <a:spcPts val="4125"/>
              </a:lnSpc>
            </a:pPr>
            <a:r>
              <a:rPr lang="zh-CN" altLang="en-US" sz="2800" b="1" dirty="0" smtClean="0">
                <a:solidFill>
                  <a:schemeClr val="tx1">
                    <a:lumMod val="75000"/>
                    <a:lumOff val="25000"/>
                  </a:schemeClr>
                </a:solidFill>
                <a:latin typeface="Times New Roman" pitchFamily="18" charset="0"/>
                <a:ea typeface="微软雅黑" pitchFamily="34" charset="-122"/>
                <a:cs typeface="Times New Roman" pitchFamily="18" charset="0"/>
              </a:rPr>
              <a:t>活学活用</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2" name="矩形 1"/>
          <p:cNvSpPr/>
          <p:nvPr/>
        </p:nvSpPr>
        <p:spPr>
          <a:xfrm>
            <a:off x="6116841" y="752500"/>
            <a:ext cx="389850" cy="461665"/>
          </a:xfrm>
          <a:prstGeom prst="rect">
            <a:avLst/>
          </a:prstGeom>
        </p:spPr>
        <p:txBody>
          <a:bodyPr wrap="none">
            <a:spAutoFit/>
          </a:bodyPr>
          <a:lstStyle/>
          <a:p>
            <a:r>
              <a:rPr lang="en-US" altLang="zh-CN" sz="2400" kern="100" dirty="0" smtClean="0">
                <a:solidFill>
                  <a:srgbClr val="E36C0A"/>
                </a:solidFill>
                <a:latin typeface="Times New Roman"/>
                <a:ea typeface="微软雅黑"/>
                <a:cs typeface="Courier New"/>
              </a:rPr>
              <a:t>C</a:t>
            </a:r>
            <a:endParaRPr lang="zh-CN" altLang="en-US" dirty="0"/>
          </a:p>
        </p:txBody>
      </p:sp>
    </p:spTree>
    <p:extLst>
      <p:ext uri="{BB962C8B-B14F-4D97-AF65-F5344CB8AC3E}">
        <p14:creationId xmlns:p14="http://schemas.microsoft.com/office/powerpoint/2010/main" val="3280249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6" end="6"/>
                                            </p:txEl>
                                          </p:spTgt>
                                        </p:tgtEl>
                                        <p:attrNameLst>
                                          <p:attrName>style.visibility</p:attrName>
                                        </p:attrNameLst>
                                      </p:cBhvr>
                                      <p:to>
                                        <p:strVal val="visible"/>
                                      </p:to>
                                    </p:set>
                                    <p:animEffect transition="in" filter="blinds(horizontal)">
                                      <p:cBhvr>
                                        <p:cTn id="7" dur="500"/>
                                        <p:tgtEl>
                                          <p:spTgt spid="8">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60462" y="51470"/>
            <a:ext cx="8821322" cy="4616648"/>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4.</a:t>
            </a:r>
            <a:r>
              <a:rPr lang="zh-CN" altLang="zh-CN" sz="2800" kern="100" dirty="0">
                <a:latin typeface="Times New Roman"/>
                <a:ea typeface="微软雅黑"/>
                <a:cs typeface="Times New Roman"/>
              </a:rPr>
              <a:t>观察</a:t>
            </a:r>
            <a:r>
              <a:rPr lang="en-US" altLang="zh-CN" sz="2800" kern="100" dirty="0">
                <a:latin typeface="Times New Roman"/>
                <a:ea typeface="微软雅黑"/>
                <a:cs typeface="Courier New"/>
              </a:rPr>
              <a:t>1s</a:t>
            </a:r>
            <a:r>
              <a:rPr lang="zh-CN" altLang="zh-CN" sz="2800" kern="100" dirty="0">
                <a:latin typeface="Times New Roman"/>
                <a:ea typeface="微软雅黑"/>
                <a:cs typeface="Times New Roman"/>
              </a:rPr>
              <a:t>轨道电子云示意图，判断</a:t>
            </a:r>
            <a:r>
              <a:rPr lang="zh-CN" altLang="zh-CN" sz="2800" kern="100" dirty="0" smtClean="0">
                <a:latin typeface="Times New Roman"/>
                <a:ea typeface="微软雅黑"/>
                <a:cs typeface="Times New Roman"/>
              </a:rPr>
              <a:t>下列</a:t>
            </a:r>
            <a:endParaRPr lang="en-US" altLang="zh-CN" sz="2800" kern="100" dirty="0" smtClean="0">
              <a:latin typeface="Times New Roman"/>
              <a:ea typeface="微软雅黑"/>
              <a:cs typeface="Times New Roman"/>
            </a:endParaRPr>
          </a:p>
          <a:p>
            <a:pPr algn="just">
              <a:lnSpc>
                <a:spcPct val="150000"/>
              </a:lnSpc>
              <a:spcAft>
                <a:spcPts val="0"/>
              </a:spcAft>
              <a:tabLst>
                <a:tab pos="2070735" algn="l"/>
              </a:tabLst>
            </a:pPr>
            <a:r>
              <a:rPr lang="zh-CN" altLang="zh-CN" sz="2800" kern="100" dirty="0" smtClean="0">
                <a:latin typeface="Times New Roman"/>
                <a:ea typeface="微软雅黑"/>
                <a:cs typeface="Times New Roman"/>
              </a:rPr>
              <a:t>说法</a:t>
            </a:r>
            <a:r>
              <a:rPr lang="zh-CN" altLang="zh-CN" sz="2800" kern="100" dirty="0">
                <a:latin typeface="Times New Roman"/>
                <a:ea typeface="微软雅黑"/>
                <a:cs typeface="Times New Roman"/>
              </a:rPr>
              <a:t>正确的是</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A.</a:t>
            </a:r>
            <a:r>
              <a:rPr lang="zh-CN" altLang="zh-CN" sz="2800" kern="100" dirty="0">
                <a:latin typeface="Times New Roman"/>
                <a:ea typeface="微软雅黑"/>
                <a:cs typeface="Times New Roman"/>
              </a:rPr>
              <a:t>一个小黑点表示</a:t>
            </a: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个自由运动的电子</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微软雅黑"/>
                <a:cs typeface="Courier New"/>
              </a:rPr>
              <a:t>B.1s</a:t>
            </a:r>
            <a:r>
              <a:rPr lang="zh-CN" altLang="zh-CN" sz="2800" kern="100" dirty="0">
                <a:latin typeface="Times New Roman"/>
                <a:ea typeface="微软雅黑"/>
                <a:cs typeface="Times New Roman"/>
              </a:rPr>
              <a:t>轨道的电子云形状为圆形的面</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电子在</a:t>
            </a:r>
            <a:r>
              <a:rPr lang="en-US" altLang="zh-CN" sz="2800" kern="100" dirty="0">
                <a:latin typeface="Times New Roman"/>
                <a:ea typeface="微软雅黑"/>
                <a:cs typeface="Courier New"/>
              </a:rPr>
              <a:t>1s</a:t>
            </a:r>
            <a:r>
              <a:rPr lang="zh-CN" altLang="zh-CN" sz="2800" kern="100" dirty="0">
                <a:latin typeface="Times New Roman"/>
                <a:ea typeface="微软雅黑"/>
                <a:cs typeface="Times New Roman"/>
              </a:rPr>
              <a:t>轨道上运动像地球围绕太阳旋转</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微软雅黑"/>
                <a:cs typeface="Courier New"/>
              </a:rPr>
              <a:t>D.1s</a:t>
            </a:r>
            <a:r>
              <a:rPr lang="zh-CN" altLang="zh-CN" sz="2800" kern="100" dirty="0">
                <a:latin typeface="Times New Roman"/>
                <a:ea typeface="微软雅黑"/>
                <a:cs typeface="Times New Roman"/>
              </a:rPr>
              <a:t>轨道电子云的点的疏密表示电子在某一位置出现</a:t>
            </a:r>
            <a:r>
              <a:rPr lang="zh-CN" altLang="zh-CN" sz="2800" kern="100" dirty="0" smtClean="0">
                <a:latin typeface="Times New Roman"/>
                <a:ea typeface="微软雅黑"/>
                <a:cs typeface="Times New Roman"/>
              </a:rPr>
              <a:t>机</a:t>
            </a:r>
            <a:endParaRPr lang="en-US" altLang="zh-CN" sz="28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800" kern="100" dirty="0">
                <a:latin typeface="Times New Roman"/>
                <a:ea typeface="微软雅黑"/>
                <a:cs typeface="Times New Roman"/>
              </a:rPr>
              <a:t> </a:t>
            </a:r>
            <a:r>
              <a:rPr lang="en-US" altLang="zh-CN" sz="2800" kern="100" dirty="0" smtClean="0">
                <a:latin typeface="Times New Roman"/>
                <a:ea typeface="微软雅黑"/>
                <a:cs typeface="Times New Roman"/>
              </a:rPr>
              <a:t>   </a:t>
            </a:r>
            <a:r>
              <a:rPr lang="zh-CN" altLang="zh-CN" sz="2800" kern="100" dirty="0" smtClean="0">
                <a:latin typeface="Times New Roman"/>
                <a:ea typeface="微软雅黑"/>
                <a:cs typeface="Times New Roman"/>
              </a:rPr>
              <a:t>会</a:t>
            </a:r>
            <a:r>
              <a:rPr lang="zh-CN" altLang="zh-CN" sz="2800" kern="100" dirty="0">
                <a:latin typeface="Times New Roman"/>
                <a:ea typeface="微软雅黑"/>
                <a:cs typeface="Times New Roman"/>
              </a:rPr>
              <a:t>的多少</a:t>
            </a:r>
            <a:endParaRPr lang="zh-CN" altLang="zh-CN" sz="2800" kern="100" dirty="0">
              <a:effectLst/>
              <a:latin typeface="宋体"/>
              <a:cs typeface="Courier New"/>
            </a:endParaRPr>
          </a:p>
        </p:txBody>
      </p:sp>
      <p:pic>
        <p:nvPicPr>
          <p:cNvPr id="7170" name="Picture 2" descr="F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78116" y="246882"/>
            <a:ext cx="2455590" cy="2353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26450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096566" y="1357139"/>
            <a:ext cx="7704855" cy="541006"/>
          </a:xfrm>
          <a:prstGeom prst="rect">
            <a:avLst/>
          </a:prstGeom>
        </p:spPr>
        <p:txBody>
          <a:bodyPr lIns="68571" tIns="34285" rIns="68571" bIns="34285"/>
          <a:lstStyle>
            <a:lvl1pPr algn="ctr" defTabSz="914378" rtl="0" eaLnBrk="1" latinLnBrk="0" hangingPunct="1">
              <a:spcBef>
                <a:spcPct val="0"/>
              </a:spcBef>
              <a:buNone/>
              <a:defRPr sz="4400" kern="1200">
                <a:solidFill>
                  <a:schemeClr val="tx1"/>
                </a:solidFill>
                <a:latin typeface="+mj-lt"/>
                <a:ea typeface="+mj-ea"/>
                <a:cs typeface="+mj-cs"/>
              </a:defRPr>
            </a:lvl1pPr>
          </a:lstStyle>
          <a:p>
            <a:pPr algn="l">
              <a:defRPr/>
            </a:pPr>
            <a:r>
              <a:rPr lang="zh-CN" altLang="en-US" sz="3200" b="1" dirty="0">
                <a:latin typeface="微软雅黑" pitchFamily="34" charset="-122"/>
                <a:ea typeface="微软雅黑" pitchFamily="34" charset="-122"/>
              </a:rPr>
              <a:t>原子的基态与激发态、电子云与原子轨道</a:t>
            </a:r>
            <a:endParaRPr lang="en-US" altLang="zh-CN" sz="3200" b="1" dirty="0">
              <a:latin typeface="微软雅黑" pitchFamily="34" charset="-122"/>
              <a:ea typeface="微软雅黑" pitchFamily="34" charset="-122"/>
            </a:endParaRPr>
          </a:p>
        </p:txBody>
      </p:sp>
      <p:sp>
        <p:nvSpPr>
          <p:cNvPr id="4" name="圆角矩形 3"/>
          <p:cNvSpPr/>
          <p:nvPr/>
        </p:nvSpPr>
        <p:spPr bwMode="auto">
          <a:xfrm>
            <a:off x="566016" y="540668"/>
            <a:ext cx="471600" cy="1332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r>
              <a:rPr lang="zh-CN" altLang="en-US" sz="2000" dirty="0">
                <a:solidFill>
                  <a:prstClr val="white"/>
                </a:solidFill>
              </a:rPr>
              <a:t>第</a:t>
            </a:r>
            <a:endParaRPr lang="en-US" altLang="zh-CN" sz="2000" dirty="0">
              <a:solidFill>
                <a:prstClr val="white"/>
              </a:solidFill>
            </a:endParaRPr>
          </a:p>
          <a:p>
            <a:pPr lvl="0" algn="ctr"/>
            <a:r>
              <a:rPr lang="en-US" altLang="zh-CN" sz="2000" dirty="0" smtClean="0">
                <a:solidFill>
                  <a:prstClr val="white"/>
                </a:solidFill>
                <a:latin typeface="Times New Roman" pitchFamily="18" charset="0"/>
                <a:ea typeface="Times New Roman" pitchFamily="18" charset="0"/>
                <a:cs typeface="Times New Roman" pitchFamily="18" charset="0"/>
              </a:rPr>
              <a:t>2</a:t>
            </a:r>
            <a:endParaRPr lang="en-US" altLang="zh-CN" sz="2000" dirty="0">
              <a:solidFill>
                <a:prstClr val="white"/>
              </a:solidFill>
              <a:latin typeface="Times New Roman" pitchFamily="18" charset="0"/>
              <a:ea typeface="Times New Roman" pitchFamily="18" charset="0"/>
              <a:cs typeface="Times New Roman" pitchFamily="18" charset="0"/>
            </a:endParaRPr>
          </a:p>
          <a:p>
            <a:pPr lvl="0"/>
            <a:r>
              <a:rPr lang="zh-CN" altLang="en-US" sz="2000" dirty="0">
                <a:solidFill>
                  <a:prstClr val="white"/>
                </a:solidFill>
              </a:rPr>
              <a:t>课</a:t>
            </a:r>
            <a:endParaRPr lang="en-US" altLang="zh-CN" sz="2000" dirty="0">
              <a:solidFill>
                <a:prstClr val="white"/>
              </a:solidFill>
            </a:endParaRPr>
          </a:p>
          <a:p>
            <a:pPr lvl="0"/>
            <a:r>
              <a:rPr lang="zh-CN" altLang="en-US" sz="2000" dirty="0">
                <a:solidFill>
                  <a:prstClr val="white"/>
                </a:solidFill>
              </a:rPr>
              <a:t>时</a:t>
            </a:r>
          </a:p>
        </p:txBody>
      </p:sp>
      <p:cxnSp>
        <p:nvCxnSpPr>
          <p:cNvPr id="6" name="直接连接符 5"/>
          <p:cNvCxnSpPr/>
          <p:nvPr/>
        </p:nvCxnSpPr>
        <p:spPr>
          <a:xfrm>
            <a:off x="539552" y="1923678"/>
            <a:ext cx="8064000" cy="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044368" y="2177470"/>
            <a:ext cx="6840000" cy="2169825"/>
          </a:xfrm>
          <a:prstGeom prst="rect">
            <a:avLst/>
          </a:prstGeom>
        </p:spPr>
        <p:txBody>
          <a:bodyPr wrap="square">
            <a:spAutoFit/>
          </a:bodyPr>
          <a:lstStyle/>
          <a:p>
            <a:pPr marL="342900" indent="-342900">
              <a:lnSpc>
                <a:spcPct val="150000"/>
              </a:lnSpc>
              <a:buFont typeface="Wingdings" panose="05000000000000000000" pitchFamily="2" charset="2"/>
              <a:buChar char="u"/>
            </a:pPr>
            <a:r>
              <a:rPr lang="zh-CN"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学习</a:t>
            </a:r>
            <a:r>
              <a:rPr lang="zh-CN" altLang="zh-CN" sz="2400" b="1" kern="100" dirty="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目标</a:t>
            </a:r>
            <a:r>
              <a:rPr lang="zh-CN"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定位</a:t>
            </a:r>
            <a:r>
              <a:rPr lang="en-US"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  </a:t>
            </a:r>
          </a:p>
          <a:p>
            <a:pPr lvl="0">
              <a:lnSpc>
                <a:spcPct val="150000"/>
              </a:lnSpc>
            </a:pP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1.</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知道原子的基态、激发态与光谱之间的关系</a:t>
            </a:r>
            <a:r>
              <a:rPr lang="zh-CN" altLang="en-US"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endPar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endParaRPr>
          </a:p>
          <a:p>
            <a:pPr lvl="0">
              <a:lnSpc>
                <a:spcPct val="150000"/>
              </a:lnSpc>
            </a:pPr>
            <a:r>
              <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2</a:t>
            </a: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了解核外电子运动、电子云轮廓图和核外电子运动的状态。</a:t>
            </a:r>
          </a:p>
        </p:txBody>
      </p:sp>
      <p:pic>
        <p:nvPicPr>
          <p:cNvPr id="12" name="Picture 3" descr="C:\TDDOWNLOAD\penci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559198">
            <a:off x="7973446" y="3754247"/>
            <a:ext cx="806905" cy="743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80352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26554" y="-11013"/>
            <a:ext cx="8892000" cy="4718471"/>
          </a:xfrm>
          <a:prstGeom prst="rect">
            <a:avLst/>
          </a:prstGeom>
        </p:spPr>
        <p:txBody>
          <a:bodyPr wrap="square">
            <a:spAutoFit/>
          </a:bodyPr>
          <a:lstStyle/>
          <a:p>
            <a:pPr algn="just">
              <a:lnSpc>
                <a:spcPct val="141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尽管人们不能确定某一时刻原子中电子的精确位置，但能够统计出电子在什么地方出现的概率大，在什么地方出现的概率小。为了形象地表示电子在原子核外空间的分布状况，人们常用小黑点的疏密程度来表示电子在核外出现概率的大小，点密表示电子在那里出现的概率大，反之则小。由图可知，处于</a:t>
            </a:r>
            <a:r>
              <a:rPr lang="en-US" altLang="zh-CN" sz="2400" kern="100" dirty="0">
                <a:latin typeface="Times New Roman"/>
                <a:ea typeface="微软雅黑"/>
                <a:cs typeface="Courier New"/>
              </a:rPr>
              <a:t>1s</a:t>
            </a:r>
            <a:r>
              <a:rPr lang="zh-CN" altLang="zh-CN" sz="2400" kern="100" dirty="0">
                <a:latin typeface="Times New Roman"/>
                <a:ea typeface="微软雅黑"/>
                <a:cs typeface="Times New Roman"/>
              </a:rPr>
              <a:t>轨道上的电子在空间出现的概率分布呈球形对称，且电子在原子核附近出现的概率最大，离核越远出现的概率越小。图中的小黑点表示的不是电子，而表示电子曾经出现过的位置。</a:t>
            </a:r>
            <a:endParaRPr lang="zh-CN" altLang="zh-CN" sz="2400" kern="100" dirty="0">
              <a:latin typeface="宋体"/>
              <a:cs typeface="Courier New"/>
            </a:endParaRPr>
          </a:p>
          <a:p>
            <a:pPr algn="just">
              <a:lnSpc>
                <a:spcPct val="141000"/>
              </a:lnSpc>
              <a:spcAft>
                <a:spcPts val="0"/>
              </a:spcAft>
              <a:tabLst>
                <a:tab pos="2070735" algn="l"/>
              </a:tabLst>
            </a:pPr>
            <a:r>
              <a:rPr lang="zh-CN" altLang="zh-CN" sz="2400" b="1" kern="100" dirty="0">
                <a:solidFill>
                  <a:srgbClr val="0066FF"/>
                </a:solidFill>
                <a:latin typeface="Times New Roman"/>
                <a:ea typeface="微软雅黑"/>
                <a:cs typeface="Times New Roman"/>
              </a:rPr>
              <a:t>答案</a:t>
            </a:r>
            <a:r>
              <a:rPr lang="zh-CN" altLang="zh-CN" sz="2400" kern="100" dirty="0">
                <a:latin typeface="Times New Roman"/>
                <a:ea typeface="微软雅黑"/>
                <a:cs typeface="Times New Roman"/>
              </a:rPr>
              <a:t>　</a:t>
            </a:r>
            <a:r>
              <a:rPr lang="en-US" altLang="zh-CN" sz="2400" kern="100" dirty="0">
                <a:solidFill>
                  <a:srgbClr val="E36C0A"/>
                </a:solidFill>
                <a:latin typeface="Times New Roman"/>
                <a:ea typeface="微软雅黑"/>
                <a:cs typeface="Courier New"/>
              </a:rPr>
              <a:t>D</a:t>
            </a:r>
            <a:endParaRPr lang="zh-CN" altLang="zh-CN" sz="2400" kern="100" dirty="0">
              <a:effectLst/>
              <a:latin typeface="宋体"/>
              <a:cs typeface="Courier New"/>
            </a:endParaRPr>
          </a:p>
        </p:txBody>
      </p:sp>
      <p:grpSp>
        <p:nvGrpSpPr>
          <p:cNvPr id="6" name="组合 5"/>
          <p:cNvGrpSpPr/>
          <p:nvPr/>
        </p:nvGrpSpPr>
        <p:grpSpPr>
          <a:xfrm>
            <a:off x="8623505" y="4334076"/>
            <a:ext cx="360000" cy="359813"/>
            <a:chOff x="8623505" y="4334074"/>
            <a:chExt cx="360000" cy="359813"/>
          </a:xfrm>
        </p:grpSpPr>
        <p:sp>
          <p:nvSpPr>
            <p:cNvPr id="7" name="椭圆 6">
              <a:hlinkClick r:id="rId2" action="ppaction://hlinksldjump"/>
            </p:cNvPr>
            <p:cNvSpPr/>
            <p:nvPr userDrawn="1"/>
          </p:nvSpPr>
          <p:spPr>
            <a:xfrm rot="5400000">
              <a:off x="8623598" y="4333981"/>
              <a:ext cx="359813" cy="360000"/>
            </a:xfrm>
            <a:prstGeom prst="ellipse">
              <a:avLst/>
            </a:prstGeom>
            <a:solidFill>
              <a:schemeClr val="bg1">
                <a:lumMod val="6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燕尾形 7">
              <a:hlinkClick r:id="rId2"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223747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4" y="249058"/>
            <a:ext cx="1518364" cy="492443"/>
          </a:xfrm>
          <a:prstGeom prst="rect">
            <a:avLst/>
          </a:prstGeom>
          <a:noFill/>
        </p:spPr>
        <p:txBody>
          <a:bodyPr wrap="none" rtlCol="0">
            <a:spAutoFit/>
          </a:bodyPr>
          <a:lstStyle/>
          <a:p>
            <a:pPr>
              <a:spcBef>
                <a:spcPct val="0"/>
              </a:spcBef>
            </a:pPr>
            <a:r>
              <a:rPr lang="zh-CN" altLang="en-US" sz="2600" b="1" dirty="0" smtClean="0">
                <a:solidFill>
                  <a:schemeClr val="tx1">
                    <a:lumMod val="65000"/>
                    <a:lumOff val="35000"/>
                  </a:schemeClr>
                </a:solidFill>
                <a:latin typeface="微软雅黑" pitchFamily="34" charset="-122"/>
                <a:ea typeface="微软雅黑" pitchFamily="34" charset="-122"/>
              </a:rPr>
              <a:t>学习小结</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8" name="矩形 7"/>
          <p:cNvSpPr/>
          <p:nvPr/>
        </p:nvSpPr>
        <p:spPr>
          <a:xfrm>
            <a:off x="2" y="365815"/>
            <a:ext cx="646529" cy="22500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126554" y="715481"/>
            <a:ext cx="8892000" cy="3901068"/>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Symbol"/>
                <a:ea typeface="微软雅黑"/>
                <a:cs typeface="Times New Roman"/>
              </a:rPr>
              <a:t>(</a:t>
            </a:r>
            <a:r>
              <a:rPr lang="en-US" altLang="zh-CN" sz="2400" kern="100" dirty="0">
                <a:latin typeface="Times New Roman"/>
                <a:ea typeface="微软雅黑"/>
                <a:cs typeface="Courier New"/>
              </a:rPr>
              <a:t>1</a:t>
            </a:r>
            <a:r>
              <a:rPr lang="en-US" altLang="zh-CN" sz="2400" kern="100" dirty="0">
                <a:latin typeface="Symbol"/>
                <a:ea typeface="微软雅黑"/>
                <a:cs typeface="Times New Roman"/>
              </a:rPr>
              <a:t>)</a:t>
            </a:r>
            <a:r>
              <a:rPr lang="zh-CN" altLang="zh-CN" sz="2400" kern="100" dirty="0">
                <a:latin typeface="Times New Roman"/>
                <a:ea typeface="微软雅黑"/>
                <a:cs typeface="Times New Roman"/>
              </a:rPr>
              <a:t>基态原子的核外电子排布遵循构造原理。</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Symbol"/>
                <a:ea typeface="微软雅黑"/>
                <a:cs typeface="Times New Roman"/>
              </a:rPr>
              <a:t>(</a:t>
            </a:r>
            <a:r>
              <a:rPr lang="en-US" altLang="zh-CN" sz="2400" kern="100" dirty="0">
                <a:latin typeface="Times New Roman"/>
                <a:ea typeface="微软雅黑"/>
                <a:cs typeface="Courier New"/>
              </a:rPr>
              <a:t>2</a:t>
            </a:r>
            <a:r>
              <a:rPr lang="en-US" altLang="zh-CN" sz="2400" kern="100" dirty="0">
                <a:latin typeface="Symbol"/>
                <a:ea typeface="微软雅黑"/>
                <a:cs typeface="Times New Roman"/>
              </a:rPr>
              <a:t>)</a:t>
            </a:r>
            <a:r>
              <a:rPr lang="zh-CN" altLang="zh-CN" sz="2400" kern="100" dirty="0">
                <a:latin typeface="Times New Roman"/>
                <a:ea typeface="微软雅黑"/>
                <a:cs typeface="Times New Roman"/>
              </a:rPr>
              <a:t>电子及其运动特点可概括为体积小、质量轻、带负电；绕核转、运动快、测不准</a:t>
            </a:r>
            <a:r>
              <a:rPr lang="en-US" altLang="zh-CN" sz="2400" kern="100" dirty="0">
                <a:latin typeface="Symbol"/>
                <a:ea typeface="微软雅黑"/>
                <a:cs typeface="Times New Roman"/>
              </a:rPr>
              <a:t>(</a:t>
            </a:r>
            <a:r>
              <a:rPr lang="zh-CN" altLang="zh-CN" sz="2400" kern="100" dirty="0">
                <a:latin typeface="Times New Roman"/>
                <a:ea typeface="微软雅黑"/>
                <a:cs typeface="Times New Roman"/>
              </a:rPr>
              <a:t>某时刻的位置和速度</a:t>
            </a:r>
            <a:r>
              <a:rPr lang="en-US" altLang="zh-CN" sz="2400" kern="100" dirty="0">
                <a:latin typeface="Symbol"/>
                <a:ea typeface="微软雅黑"/>
                <a:cs typeface="Times New Roman"/>
              </a:rPr>
              <a:t>)</a:t>
            </a:r>
            <a:r>
              <a:rPr lang="zh-CN" altLang="zh-CN" sz="2400" kern="100" dirty="0">
                <a:latin typeface="Times New Roman"/>
                <a:ea typeface="微软雅黑"/>
                <a:cs typeface="Times New Roman"/>
              </a:rPr>
              <a:t>；</a:t>
            </a:r>
            <a:r>
              <a:rPr lang="en-US" altLang="zh-CN" sz="2400" kern="100" dirty="0">
                <a:latin typeface="Symbol"/>
                <a:ea typeface="微软雅黑"/>
                <a:cs typeface="Times New Roman"/>
              </a:rPr>
              <a:t>(</a:t>
            </a:r>
            <a:r>
              <a:rPr lang="zh-CN" altLang="zh-CN" sz="2400" kern="100" dirty="0">
                <a:latin typeface="Times New Roman"/>
                <a:ea typeface="微软雅黑"/>
                <a:cs typeface="Times New Roman"/>
              </a:rPr>
              <a:t>离核的</a:t>
            </a:r>
            <a:r>
              <a:rPr lang="en-US" altLang="zh-CN" sz="2400" kern="100" dirty="0">
                <a:latin typeface="Symbol"/>
                <a:ea typeface="微软雅黑"/>
                <a:cs typeface="Times New Roman"/>
              </a:rPr>
              <a:t>)</a:t>
            </a:r>
            <a:r>
              <a:rPr lang="zh-CN" altLang="zh-CN" sz="2400" kern="100" dirty="0">
                <a:latin typeface="Times New Roman"/>
                <a:ea typeface="微软雅黑"/>
                <a:cs typeface="Times New Roman"/>
              </a:rPr>
              <a:t>距离不同、能量相异、描述概率</a:t>
            </a:r>
            <a:r>
              <a:rPr lang="en-US" altLang="zh-CN" sz="2400" kern="100" dirty="0">
                <a:latin typeface="Symbol"/>
                <a:ea typeface="微软雅黑"/>
                <a:cs typeface="Times New Roman"/>
              </a:rPr>
              <a:t>(</a:t>
            </a:r>
            <a:r>
              <a:rPr lang="zh-CN" altLang="zh-CN" sz="2400" kern="100" dirty="0">
                <a:latin typeface="Times New Roman"/>
                <a:ea typeface="微软雅黑"/>
                <a:cs typeface="Times New Roman"/>
              </a:rPr>
              <a:t>电子在核外空间某处出现的概率，即电子云</a:t>
            </a:r>
            <a:r>
              <a:rPr lang="en-US" altLang="zh-CN" sz="2400" kern="100" dirty="0">
                <a:latin typeface="Symbol"/>
                <a:ea typeface="微软雅黑"/>
                <a:cs typeface="Times New Roman"/>
              </a:rPr>
              <a:t>)</a:t>
            </a:r>
            <a:r>
              <a:rPr lang="zh-CN" altLang="zh-CN" sz="2400" kern="100" dirty="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Symbol"/>
                <a:ea typeface="微软雅黑"/>
                <a:cs typeface="Times New Roman"/>
              </a:rPr>
              <a:t>(</a:t>
            </a:r>
            <a:r>
              <a:rPr lang="en-US" altLang="zh-CN" sz="2400" kern="100" dirty="0">
                <a:latin typeface="Times New Roman"/>
                <a:ea typeface="微软雅黑"/>
                <a:cs typeface="Courier New"/>
              </a:rPr>
              <a:t>3</a:t>
            </a:r>
            <a:r>
              <a:rPr lang="en-US" altLang="zh-CN" sz="2400" kern="100" dirty="0">
                <a:latin typeface="Symbol"/>
                <a:ea typeface="微软雅黑"/>
                <a:cs typeface="Times New Roman"/>
              </a:rPr>
              <a:t>)</a:t>
            </a:r>
            <a:r>
              <a:rPr lang="zh-CN" altLang="zh-CN" sz="2400" kern="100" dirty="0">
                <a:latin typeface="Times New Roman"/>
                <a:ea typeface="微软雅黑"/>
                <a:cs typeface="Times New Roman"/>
              </a:rPr>
              <a:t>原子轨道：同一能层，不同能级其原子轨道形状不同，数目不同；不同能层，同种能级其原子轨道形状相同，半径不同，能量不同。</a:t>
            </a:r>
            <a:endParaRPr lang="zh-CN" altLang="zh-CN" sz="2400" kern="100" dirty="0">
              <a:effectLst/>
              <a:latin typeface="宋体"/>
              <a:cs typeface="Courier New"/>
            </a:endParaRPr>
          </a:p>
        </p:txBody>
      </p:sp>
      <p:grpSp>
        <p:nvGrpSpPr>
          <p:cNvPr id="16" name="组合 15"/>
          <p:cNvGrpSpPr/>
          <p:nvPr/>
        </p:nvGrpSpPr>
        <p:grpSpPr>
          <a:xfrm>
            <a:off x="8623505" y="4334076"/>
            <a:ext cx="360000" cy="359813"/>
            <a:chOff x="8623505" y="4334074"/>
            <a:chExt cx="360000" cy="359813"/>
          </a:xfrm>
        </p:grpSpPr>
        <p:sp>
          <p:nvSpPr>
            <p:cNvPr id="17" name="椭圆 16">
              <a:hlinkClick r:id="rId2" action="ppaction://hlinksldjump"/>
            </p:cNvPr>
            <p:cNvSpPr/>
            <p:nvPr userDrawn="1"/>
          </p:nvSpPr>
          <p:spPr>
            <a:xfrm rot="5400000">
              <a:off x="8623598" y="4333981"/>
              <a:ext cx="359813" cy="360000"/>
            </a:xfrm>
            <a:prstGeom prst="ellipse">
              <a:avLst/>
            </a:prstGeom>
            <a:solidFill>
              <a:srgbClr val="92D05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 name="燕尾形 17">
              <a:hlinkClick r:id="rId2"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3073937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3" y="249058"/>
            <a:ext cx="1518364" cy="492443"/>
          </a:xfrm>
          <a:prstGeom prst="rect">
            <a:avLst/>
          </a:prstGeom>
          <a:noFill/>
        </p:spPr>
        <p:txBody>
          <a:bodyPr wrap="none" rtlCol="0">
            <a:spAutoFit/>
          </a:bodyPr>
          <a:lstStyle/>
          <a:p>
            <a:pPr>
              <a:spcBef>
                <a:spcPct val="0"/>
              </a:spcBef>
            </a:pPr>
            <a:r>
              <a:rPr lang="zh-CN" altLang="zh-CN" sz="2600" b="1" dirty="0">
                <a:solidFill>
                  <a:schemeClr val="tx1">
                    <a:lumMod val="65000"/>
                    <a:lumOff val="35000"/>
                  </a:schemeClr>
                </a:solidFill>
                <a:latin typeface="微软雅黑" pitchFamily="34" charset="-122"/>
                <a:ea typeface="微软雅黑" pitchFamily="34" charset="-122"/>
              </a:rPr>
              <a:t>当堂检测</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3" name="矩形 2"/>
          <p:cNvSpPr/>
          <p:nvPr/>
        </p:nvSpPr>
        <p:spPr>
          <a:xfrm>
            <a:off x="118920" y="670967"/>
            <a:ext cx="8909535" cy="4082913"/>
          </a:xfrm>
          <a:prstGeom prst="rect">
            <a:avLst/>
          </a:prstGeom>
        </p:spPr>
        <p:txBody>
          <a:bodyPr>
            <a:spAutoFit/>
          </a:bodyPr>
          <a:lstStyle/>
          <a:p>
            <a:pPr algn="just">
              <a:lnSpc>
                <a:spcPct val="137000"/>
              </a:lnSpc>
              <a:spcAft>
                <a:spcPts val="0"/>
              </a:spcAft>
              <a:tabLst>
                <a:tab pos="2070735" algn="l"/>
              </a:tabLst>
            </a:pPr>
            <a:r>
              <a:rPr lang="en-US" altLang="zh-CN" sz="2400" kern="100" dirty="0">
                <a:latin typeface="Times New Roman"/>
                <a:ea typeface="微软雅黑"/>
                <a:cs typeface="Courier New"/>
              </a:rPr>
              <a:t>1.1999</a:t>
            </a:r>
            <a:r>
              <a:rPr lang="zh-CN" altLang="zh-CN" sz="2400" kern="100" dirty="0">
                <a:latin typeface="Times New Roman"/>
                <a:ea typeface="微软雅黑"/>
                <a:cs typeface="Times New Roman"/>
              </a:rPr>
              <a:t>年度诺贝尔化学奖授予了开创</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飞秒</a:t>
            </a:r>
            <a:r>
              <a:rPr lang="en-US" altLang="zh-CN" sz="2400" kern="100" dirty="0">
                <a:latin typeface="Times New Roman"/>
                <a:ea typeface="微软雅黑"/>
                <a:cs typeface="Courier New"/>
              </a:rPr>
              <a:t>(10</a:t>
            </a:r>
            <a:r>
              <a:rPr lang="zh-CN" altLang="zh-CN" sz="2400" kern="100" baseline="30000" dirty="0">
                <a:latin typeface="Times New Roman"/>
                <a:ea typeface="微软雅黑"/>
                <a:cs typeface="Times New Roman"/>
              </a:rPr>
              <a:t>－</a:t>
            </a:r>
            <a:r>
              <a:rPr lang="en-US" altLang="zh-CN" sz="2400" kern="100" baseline="30000" dirty="0" err="1">
                <a:latin typeface="Times New Roman"/>
                <a:ea typeface="微软雅黑"/>
                <a:cs typeface="Courier New"/>
              </a:rPr>
              <a:t>15</a:t>
            </a:r>
            <a:r>
              <a:rPr lang="en-US" altLang="zh-CN" sz="2400" kern="100" dirty="0" err="1">
                <a:latin typeface="Times New Roman"/>
                <a:ea typeface="微软雅黑"/>
                <a:cs typeface="Courier New"/>
              </a:rPr>
              <a:t>s</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化学</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新领域的科学家，使运用激光光谱技术观测化学反应时分子中原子运动成为可能。你认为该技术不能观察到的是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A.</a:t>
            </a:r>
            <a:r>
              <a:rPr lang="zh-CN" altLang="zh-CN" sz="2400" kern="100" spc="-100" dirty="0">
                <a:latin typeface="Times New Roman"/>
                <a:ea typeface="微软雅黑"/>
                <a:cs typeface="Times New Roman"/>
              </a:rPr>
              <a:t>原子中原子核的内部</a:t>
            </a:r>
            <a:r>
              <a:rPr lang="zh-CN" altLang="zh-CN" sz="2400" kern="100" spc="-100" dirty="0" smtClean="0">
                <a:latin typeface="Times New Roman"/>
                <a:ea typeface="微软雅黑"/>
                <a:cs typeface="Times New Roman"/>
              </a:rPr>
              <a:t>结构</a:t>
            </a:r>
            <a:r>
              <a:rPr lang="en-US" altLang="zh-CN" sz="2400" kern="100" spc="-100" dirty="0" smtClean="0">
                <a:latin typeface="Times New Roman"/>
                <a:ea typeface="微软雅黑"/>
                <a:cs typeface="Times New Roman"/>
              </a:rPr>
              <a:t>             </a:t>
            </a:r>
            <a:r>
              <a:rPr lang="en-US" altLang="zh-CN" sz="2400" kern="100" dirty="0" smtClean="0">
                <a:latin typeface="Times New Roman"/>
                <a:ea typeface="微软雅黑"/>
                <a:cs typeface="Courier New"/>
              </a:rPr>
              <a:t>B</a:t>
            </a:r>
            <a:r>
              <a:rPr lang="en-US" altLang="zh-CN" sz="2400" kern="100" dirty="0">
                <a:latin typeface="Times New Roman"/>
                <a:ea typeface="微软雅黑"/>
                <a:cs typeface="Courier New"/>
              </a:rPr>
              <a:t>.</a:t>
            </a:r>
            <a:r>
              <a:rPr lang="zh-CN" altLang="zh-CN" sz="2400" kern="100" spc="-100" dirty="0">
                <a:latin typeface="Times New Roman"/>
                <a:ea typeface="微软雅黑"/>
                <a:cs typeface="Times New Roman"/>
              </a:rPr>
              <a:t>化学反应中原子的运动</a:t>
            </a:r>
            <a:endParaRPr lang="zh-CN" altLang="zh-CN" sz="2400" kern="100" spc="-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C.</a:t>
            </a:r>
            <a:r>
              <a:rPr lang="zh-CN" altLang="zh-CN" sz="2400" kern="100" spc="-100" dirty="0">
                <a:latin typeface="Times New Roman"/>
                <a:ea typeface="微软雅黑"/>
                <a:cs typeface="Times New Roman"/>
              </a:rPr>
              <a:t>化学反应中生成物分子的</a:t>
            </a:r>
            <a:r>
              <a:rPr lang="zh-CN" altLang="zh-CN" sz="2400" kern="100" spc="-100" dirty="0" smtClean="0">
                <a:latin typeface="Times New Roman"/>
                <a:ea typeface="微软雅黑"/>
                <a:cs typeface="Times New Roman"/>
              </a:rPr>
              <a:t>形成</a:t>
            </a:r>
            <a:r>
              <a:rPr lang="en-US" altLang="zh-CN" sz="2400" kern="100" spc="-100" dirty="0" smtClean="0">
                <a:latin typeface="Times New Roman"/>
                <a:ea typeface="微软雅黑"/>
                <a:cs typeface="Times New Roman"/>
              </a:rPr>
              <a:t>    </a:t>
            </a:r>
            <a:r>
              <a:rPr lang="en-US" altLang="zh-CN" sz="2400" kern="100" dirty="0" smtClean="0">
                <a:latin typeface="Times New Roman"/>
                <a:ea typeface="微软雅黑"/>
                <a:cs typeface="Courier New"/>
              </a:rPr>
              <a:t>D</a:t>
            </a:r>
            <a:r>
              <a:rPr lang="en-US" altLang="zh-CN" sz="2400" kern="100" dirty="0">
                <a:latin typeface="Times New Roman"/>
                <a:ea typeface="微软雅黑"/>
                <a:cs typeface="Courier New"/>
              </a:rPr>
              <a:t>.</a:t>
            </a:r>
            <a:r>
              <a:rPr lang="zh-CN" altLang="zh-CN" sz="2400" kern="100" spc="-100" dirty="0">
                <a:latin typeface="Times New Roman"/>
                <a:ea typeface="微软雅黑"/>
                <a:cs typeface="Times New Roman"/>
              </a:rPr>
              <a:t>化学反应中反应物分子的分解</a:t>
            </a:r>
            <a:endParaRPr lang="zh-CN" altLang="zh-CN" sz="2400" kern="100" spc="-100" dirty="0">
              <a:latin typeface="宋体"/>
              <a:cs typeface="Courier New"/>
            </a:endParaRPr>
          </a:p>
          <a:p>
            <a:pPr algn="just">
              <a:lnSpc>
                <a:spcPct val="137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a:t>
            </a:r>
            <a:r>
              <a:rPr lang="zh-CN" altLang="zh-CN" sz="2400" kern="100" spc="-130" dirty="0">
                <a:latin typeface="Times New Roman"/>
                <a:ea typeface="微软雅黑"/>
                <a:cs typeface="Times New Roman"/>
              </a:rPr>
              <a:t>从题目中可以看出运用激光光谱技术能够观测化学反应时分子中原子运动，而化学反应中反应物分子的分解和生成物分子的形成都涉及原子的运动，因而</a:t>
            </a:r>
            <a:r>
              <a:rPr lang="en-US" altLang="zh-CN" sz="2400" kern="100" spc="-130" dirty="0">
                <a:latin typeface="Times New Roman"/>
                <a:ea typeface="微软雅黑"/>
                <a:cs typeface="Courier New"/>
              </a:rPr>
              <a:t>B</a:t>
            </a:r>
            <a:r>
              <a:rPr lang="zh-CN" altLang="zh-CN" sz="2400" kern="100" spc="-130" dirty="0">
                <a:latin typeface="Times New Roman"/>
                <a:ea typeface="微软雅黑"/>
                <a:cs typeface="Times New Roman"/>
              </a:rPr>
              <a:t>、</a:t>
            </a:r>
            <a:r>
              <a:rPr lang="en-US" altLang="zh-CN" sz="2400" kern="100" spc="-130" dirty="0">
                <a:latin typeface="Times New Roman"/>
                <a:ea typeface="微软雅黑"/>
                <a:cs typeface="Courier New"/>
              </a:rPr>
              <a:t>C</a:t>
            </a:r>
            <a:r>
              <a:rPr lang="zh-CN" altLang="zh-CN" sz="2400" kern="100" spc="-130" dirty="0">
                <a:latin typeface="Times New Roman"/>
                <a:ea typeface="微软雅黑"/>
                <a:cs typeface="Times New Roman"/>
              </a:rPr>
              <a:t>、</a:t>
            </a:r>
            <a:r>
              <a:rPr lang="en-US" altLang="zh-CN" sz="2400" kern="100" spc="-130" dirty="0">
                <a:latin typeface="Times New Roman"/>
                <a:ea typeface="微软雅黑"/>
                <a:cs typeface="Courier New"/>
              </a:rPr>
              <a:t>D</a:t>
            </a:r>
            <a:r>
              <a:rPr lang="zh-CN" altLang="zh-CN" sz="2400" kern="100" spc="-130" dirty="0">
                <a:latin typeface="Times New Roman"/>
                <a:ea typeface="微软雅黑"/>
                <a:cs typeface="Times New Roman"/>
              </a:rPr>
              <a:t>都是正确的，所以答案选</a:t>
            </a:r>
            <a:r>
              <a:rPr lang="en-US" altLang="zh-CN" sz="2400" kern="100" spc="-130" dirty="0">
                <a:latin typeface="Times New Roman"/>
                <a:ea typeface="微软雅黑"/>
                <a:cs typeface="Courier New"/>
              </a:rPr>
              <a:t>A</a:t>
            </a:r>
            <a:r>
              <a:rPr lang="zh-CN" altLang="zh-CN" sz="2400" kern="100" spc="-130" dirty="0" smtClean="0">
                <a:latin typeface="Times New Roman"/>
                <a:ea typeface="微软雅黑"/>
                <a:cs typeface="Times New Roman"/>
              </a:rPr>
              <a:t>。</a:t>
            </a:r>
            <a:endParaRPr lang="zh-CN" altLang="zh-CN" sz="2400" kern="100" spc="-130" dirty="0">
              <a:latin typeface="宋体"/>
              <a:cs typeface="Courier New"/>
            </a:endParaRPr>
          </a:p>
        </p:txBody>
      </p:sp>
      <p:sp>
        <p:nvSpPr>
          <p:cNvPr id="11" name="TextBox 10">
            <a:hlinkClick r:id="rId3" action="ppaction://hlinksldjump"/>
          </p:cNvPr>
          <p:cNvSpPr txBox="1"/>
          <p:nvPr/>
        </p:nvSpPr>
        <p:spPr>
          <a:xfrm>
            <a:off x="7402785"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2" name="TextBox 11">
            <a:hlinkClick r:id="rId4" action="ppaction://hlinksldjump"/>
          </p:cNvPr>
          <p:cNvSpPr txBox="1"/>
          <p:nvPr/>
        </p:nvSpPr>
        <p:spPr>
          <a:xfrm>
            <a:off x="7769686"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TextBox 12">
            <a:hlinkClick r:id="rId5" action="ppaction://hlinksldjump"/>
          </p:cNvPr>
          <p:cNvSpPr txBox="1"/>
          <p:nvPr/>
        </p:nvSpPr>
        <p:spPr>
          <a:xfrm>
            <a:off x="8136587"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6" action="ppaction://hlinksldjump"/>
          </p:cNvPr>
          <p:cNvSpPr txBox="1"/>
          <p:nvPr/>
        </p:nvSpPr>
        <p:spPr>
          <a:xfrm>
            <a:off x="8503488"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矩形 15"/>
          <p:cNvSpPr/>
          <p:nvPr/>
        </p:nvSpPr>
        <p:spPr>
          <a:xfrm>
            <a:off x="2" y="365815"/>
            <a:ext cx="646529" cy="22500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5906244" y="1770137"/>
            <a:ext cx="407484" cy="461665"/>
          </a:xfrm>
          <a:prstGeom prst="rect">
            <a:avLst/>
          </a:prstGeom>
        </p:spPr>
        <p:txBody>
          <a:bodyPr wrap="none">
            <a:spAutoFit/>
          </a:bodyPr>
          <a:lstStyle/>
          <a:p>
            <a:r>
              <a:rPr lang="en-US" altLang="zh-CN" sz="2400" kern="100" smtClean="0">
                <a:solidFill>
                  <a:srgbClr val="E36C0A"/>
                </a:solidFill>
                <a:latin typeface="Times New Roman"/>
                <a:ea typeface="微软雅黑"/>
                <a:cs typeface="Courier New"/>
              </a:rPr>
              <a:t>A</a:t>
            </a:r>
            <a:endParaRPr lang="zh-CN" altLang="en-US" dirty="0"/>
          </a:p>
        </p:txBody>
      </p:sp>
    </p:spTree>
    <p:extLst>
      <p:ext uri="{BB962C8B-B14F-4D97-AF65-F5344CB8AC3E}">
        <p14:creationId xmlns:p14="http://schemas.microsoft.com/office/powerpoint/2010/main" val="168675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4366" y="622201"/>
            <a:ext cx="8998630" cy="3970318"/>
          </a:xfrm>
          <a:prstGeom prst="rect">
            <a:avLst/>
          </a:prstGeom>
        </p:spPr>
        <p:txBody>
          <a:bodyPr>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下列微粒的基态电子排布式一定错误的是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err="1">
                <a:latin typeface="Times New Roman"/>
                <a:ea typeface="微软雅黑"/>
                <a:cs typeface="Courier New"/>
              </a:rPr>
              <a:t>A.A</a:t>
            </a:r>
            <a:r>
              <a:rPr lang="zh-CN" altLang="zh-CN" sz="2400" kern="100" dirty="0">
                <a:latin typeface="Times New Roman"/>
                <a:ea typeface="微软雅黑"/>
                <a:cs typeface="Times New Roman"/>
              </a:rPr>
              <a:t>原子：</a:t>
            </a:r>
            <a:r>
              <a:rPr lang="en-US" altLang="zh-CN" sz="2400" kern="100" dirty="0" err="1" smtClean="0">
                <a:latin typeface="Times New Roman"/>
                <a:ea typeface="微软雅黑"/>
                <a:cs typeface="Courier New"/>
              </a:rPr>
              <a:t>1s</a:t>
            </a:r>
            <a:r>
              <a:rPr lang="en-US" altLang="zh-CN" sz="2400" kern="100" baseline="30000" dirty="0" err="1" smtClean="0">
                <a:latin typeface="Times New Roman"/>
                <a:ea typeface="微软雅黑"/>
                <a:cs typeface="Courier New"/>
              </a:rPr>
              <a:t>2</a:t>
            </a:r>
            <a:r>
              <a:rPr lang="en-US" altLang="zh-CN" sz="2400" kern="100" dirty="0" err="1" smtClean="0">
                <a:latin typeface="Times New Roman"/>
                <a:ea typeface="微软雅黑"/>
                <a:cs typeface="Courier New"/>
              </a:rPr>
              <a:t>2s</a:t>
            </a:r>
            <a:r>
              <a:rPr lang="en-US" altLang="zh-CN" sz="2400" kern="100" baseline="30000" dirty="0" err="1" smtClean="0">
                <a:latin typeface="Times New Roman"/>
                <a:ea typeface="微软雅黑"/>
                <a:cs typeface="Courier New"/>
              </a:rPr>
              <a:t>2</a:t>
            </a:r>
            <a:r>
              <a:rPr lang="en-US" altLang="zh-CN" sz="2400" kern="100" dirty="0" err="1" smtClean="0">
                <a:latin typeface="Times New Roman"/>
                <a:ea typeface="微软雅黑"/>
                <a:cs typeface="Courier New"/>
              </a:rPr>
              <a:t>2p</a:t>
            </a:r>
            <a:r>
              <a:rPr lang="en-US" altLang="zh-CN" sz="2400" kern="100" baseline="30000" dirty="0" err="1" smtClean="0">
                <a:latin typeface="Times New Roman"/>
                <a:ea typeface="微软雅黑"/>
                <a:cs typeface="Courier New"/>
              </a:rPr>
              <a:t>6</a:t>
            </a:r>
            <a:r>
              <a:rPr lang="en-US" altLang="zh-CN" sz="2400" kern="100" dirty="0" err="1" smtClean="0">
                <a:latin typeface="Times New Roman"/>
                <a:ea typeface="微软雅黑"/>
                <a:cs typeface="Courier New"/>
              </a:rPr>
              <a:t>3s</a:t>
            </a:r>
            <a:r>
              <a:rPr lang="en-US" altLang="zh-CN" sz="2400" kern="100" baseline="30000" dirty="0" err="1" smtClean="0">
                <a:latin typeface="Times New Roman"/>
                <a:ea typeface="微软雅黑"/>
                <a:cs typeface="Courier New"/>
              </a:rPr>
              <a:t>2</a:t>
            </a:r>
            <a:r>
              <a:rPr lang="en-US" altLang="zh-CN" sz="2400" kern="100" dirty="0" err="1" smtClean="0">
                <a:latin typeface="Times New Roman"/>
                <a:ea typeface="微软雅黑"/>
                <a:cs typeface="Courier New"/>
              </a:rPr>
              <a:t>3d</a:t>
            </a:r>
            <a:r>
              <a:rPr lang="en-US" altLang="zh-CN" sz="2400" kern="100" baseline="30000" dirty="0" err="1" smtClean="0">
                <a:latin typeface="Times New Roman"/>
                <a:ea typeface="微软雅黑"/>
                <a:cs typeface="Courier New"/>
              </a:rPr>
              <a:t>10</a:t>
            </a:r>
            <a:r>
              <a:rPr lang="en-US" altLang="zh-CN" sz="2400" kern="100" dirty="0" err="1" smtClean="0">
                <a:latin typeface="Times New Roman"/>
                <a:ea typeface="微软雅黑"/>
                <a:cs typeface="Courier New"/>
              </a:rPr>
              <a:t>3p</a:t>
            </a:r>
            <a:r>
              <a:rPr lang="en-US" altLang="zh-CN" sz="2400" kern="100" baseline="30000" dirty="0" err="1" smtClean="0">
                <a:latin typeface="Times New Roman"/>
                <a:ea typeface="微软雅黑"/>
                <a:cs typeface="Courier New"/>
              </a:rPr>
              <a:t>6</a:t>
            </a:r>
            <a:r>
              <a:rPr lang="en-US" altLang="zh-CN" sz="2400" kern="100" baseline="30000" dirty="0" smtClean="0">
                <a:latin typeface="Times New Roman"/>
                <a:ea typeface="微软雅黑"/>
                <a:cs typeface="Courier New"/>
              </a:rPr>
              <a:t>	</a:t>
            </a:r>
            <a:r>
              <a:rPr lang="en-US" altLang="zh-CN" sz="2400" kern="100" dirty="0" err="1" smtClean="0">
                <a:latin typeface="Times New Roman"/>
                <a:ea typeface="微软雅黑"/>
                <a:cs typeface="Courier New"/>
              </a:rPr>
              <a:t>B.B</a:t>
            </a:r>
            <a:r>
              <a:rPr lang="en-US" altLang="zh-CN" sz="2400" kern="100" baseline="30000" dirty="0" err="1" smtClean="0">
                <a:latin typeface="Times New Roman"/>
                <a:ea typeface="微软雅黑"/>
                <a:cs typeface="Courier New"/>
              </a:rPr>
              <a:t>2</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离子：</a:t>
            </a:r>
            <a:r>
              <a:rPr lang="en-US" altLang="zh-CN" sz="2400" kern="100" dirty="0" err="1">
                <a:latin typeface="Times New Roman"/>
                <a:ea typeface="微软雅黑"/>
                <a:cs typeface="Courier New"/>
              </a:rPr>
              <a:t>1s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2p</a:t>
            </a:r>
            <a:r>
              <a:rPr lang="en-US" altLang="zh-CN" sz="2400" kern="100" baseline="30000" dirty="0" err="1">
                <a:latin typeface="Times New Roman"/>
                <a:ea typeface="微软雅黑"/>
                <a:cs typeface="Courier New"/>
              </a:rPr>
              <a:t>6</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err="1">
                <a:latin typeface="Times New Roman"/>
                <a:ea typeface="微软雅黑"/>
                <a:cs typeface="Courier New"/>
              </a:rPr>
              <a:t>C.C</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离子：</a:t>
            </a:r>
            <a:r>
              <a:rPr lang="en-US" altLang="zh-CN" sz="2400" kern="100" dirty="0" err="1" smtClean="0">
                <a:latin typeface="Times New Roman"/>
                <a:ea typeface="微软雅黑"/>
                <a:cs typeface="Courier New"/>
              </a:rPr>
              <a:t>1s</a:t>
            </a:r>
            <a:r>
              <a:rPr lang="en-US" altLang="zh-CN" sz="2400" kern="100" baseline="30000" dirty="0" err="1" smtClean="0">
                <a:latin typeface="Times New Roman"/>
                <a:ea typeface="微软雅黑"/>
                <a:cs typeface="Courier New"/>
              </a:rPr>
              <a:t>2</a:t>
            </a:r>
            <a:r>
              <a:rPr lang="en-US" altLang="zh-CN" sz="2400" kern="100" dirty="0" err="1" smtClean="0">
                <a:latin typeface="Times New Roman"/>
                <a:ea typeface="微软雅黑"/>
                <a:cs typeface="Courier New"/>
              </a:rPr>
              <a:t>2s</a:t>
            </a:r>
            <a:r>
              <a:rPr lang="en-US" altLang="zh-CN" sz="2400" kern="100" baseline="30000" dirty="0" err="1" smtClean="0">
                <a:latin typeface="Times New Roman"/>
                <a:ea typeface="微软雅黑"/>
                <a:cs typeface="Courier New"/>
              </a:rPr>
              <a:t>2</a:t>
            </a:r>
            <a:r>
              <a:rPr lang="en-US" altLang="zh-CN" sz="2400" kern="100" dirty="0" err="1" smtClean="0">
                <a:latin typeface="Times New Roman"/>
                <a:ea typeface="微软雅黑"/>
                <a:cs typeface="Courier New"/>
              </a:rPr>
              <a:t>2p</a:t>
            </a:r>
            <a:r>
              <a:rPr lang="en-US" altLang="zh-CN" sz="2400" kern="100" baseline="30000" dirty="0" err="1" smtClean="0">
                <a:latin typeface="Times New Roman"/>
                <a:ea typeface="微软雅黑"/>
                <a:cs typeface="Courier New"/>
              </a:rPr>
              <a:t>6</a:t>
            </a:r>
            <a:r>
              <a:rPr lang="en-US" altLang="zh-CN" sz="2400" kern="100" baseline="30000" dirty="0" smtClean="0">
                <a:latin typeface="Times New Roman"/>
                <a:ea typeface="微软雅黑"/>
                <a:cs typeface="Courier New"/>
              </a:rPr>
              <a:t>		</a:t>
            </a:r>
            <a:r>
              <a:rPr lang="en-US" altLang="zh-CN" sz="2400" kern="100" dirty="0" err="1" smtClean="0">
                <a:latin typeface="Times New Roman"/>
                <a:ea typeface="微软雅黑"/>
                <a:cs typeface="Courier New"/>
              </a:rPr>
              <a:t>D.D</a:t>
            </a:r>
            <a:r>
              <a:rPr lang="zh-CN" altLang="zh-CN" sz="2400" kern="100" dirty="0">
                <a:latin typeface="Times New Roman"/>
                <a:ea typeface="微软雅黑"/>
                <a:cs typeface="Times New Roman"/>
              </a:rPr>
              <a:t>原子：</a:t>
            </a:r>
            <a:r>
              <a:rPr lang="en-US" altLang="zh-CN" sz="2400" kern="100" dirty="0" err="1">
                <a:latin typeface="Times New Roman"/>
                <a:ea typeface="微软雅黑"/>
                <a:cs typeface="Courier New"/>
              </a:rPr>
              <a:t>1s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2p</a:t>
            </a:r>
            <a:r>
              <a:rPr lang="en-US" altLang="zh-CN" sz="2400" kern="100" baseline="30000" dirty="0" err="1">
                <a:latin typeface="Times New Roman"/>
                <a:ea typeface="微软雅黑"/>
                <a:cs typeface="Courier New"/>
              </a:rPr>
              <a:t>6</a:t>
            </a:r>
            <a:endParaRPr lang="zh-CN" altLang="zh-CN" sz="2400" kern="100" dirty="0">
              <a:latin typeface="宋体"/>
              <a:cs typeface="Courier New"/>
            </a:endParaRPr>
          </a:p>
          <a:p>
            <a:pPr algn="just">
              <a:lnSpc>
                <a:spcPct val="150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原子核外电子排布遵循能量最低原理，即原子核外电子先占有能量低的轨道，然后再依次进入能量较高的轨道，这样使整个原子处于最低的能量状态。在电子排布中应先排</a:t>
            </a:r>
            <a:r>
              <a:rPr lang="en-US" altLang="zh-CN" sz="2400" kern="100" dirty="0">
                <a:latin typeface="Times New Roman"/>
                <a:ea typeface="微软雅黑"/>
                <a:cs typeface="Courier New"/>
              </a:rPr>
              <a:t>4s</a:t>
            </a:r>
            <a:r>
              <a:rPr lang="zh-CN" altLang="zh-CN" sz="2400" kern="100" dirty="0">
                <a:latin typeface="Times New Roman"/>
                <a:ea typeface="微软雅黑"/>
                <a:cs typeface="Times New Roman"/>
              </a:rPr>
              <a:t>轨道再排</a:t>
            </a:r>
            <a:r>
              <a:rPr lang="en-US" altLang="zh-CN" sz="2400" kern="100" dirty="0" err="1">
                <a:latin typeface="Times New Roman"/>
                <a:ea typeface="微软雅黑"/>
                <a:cs typeface="Courier New"/>
              </a:rPr>
              <a:t>3d</a:t>
            </a:r>
            <a:r>
              <a:rPr lang="zh-CN" altLang="zh-CN" sz="2400" kern="100" dirty="0">
                <a:latin typeface="Times New Roman"/>
                <a:ea typeface="微软雅黑"/>
                <a:cs typeface="Times New Roman"/>
              </a:rPr>
              <a:t>轨道，因此，</a:t>
            </a: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原子的基态电子排布式应该是</a:t>
            </a:r>
            <a:r>
              <a:rPr lang="en-US" altLang="zh-CN" sz="2400" kern="100" dirty="0" err="1">
                <a:latin typeface="Times New Roman"/>
                <a:ea typeface="微软雅黑"/>
                <a:cs typeface="Courier New"/>
              </a:rPr>
              <a:t>1s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2p</a:t>
            </a:r>
            <a:r>
              <a:rPr lang="en-US" altLang="zh-CN" sz="2400" kern="100" baseline="30000" dirty="0" err="1">
                <a:latin typeface="Times New Roman"/>
                <a:ea typeface="微软雅黑"/>
                <a:cs typeface="Courier New"/>
              </a:rPr>
              <a:t>6</a:t>
            </a:r>
            <a:r>
              <a:rPr lang="en-US" altLang="zh-CN" sz="2400" kern="100" dirty="0" err="1">
                <a:latin typeface="Times New Roman"/>
                <a:ea typeface="微软雅黑"/>
                <a:cs typeface="Courier New"/>
              </a:rPr>
              <a:t>3s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3p</a:t>
            </a:r>
            <a:r>
              <a:rPr lang="en-US" altLang="zh-CN" sz="2400" kern="100" baseline="30000" dirty="0" err="1">
                <a:latin typeface="Times New Roman"/>
                <a:ea typeface="微软雅黑"/>
                <a:cs typeface="Courier New"/>
              </a:rPr>
              <a:t>6</a:t>
            </a:r>
            <a:r>
              <a:rPr lang="en-US" altLang="zh-CN" sz="2400" kern="100" dirty="0" err="1">
                <a:latin typeface="Times New Roman"/>
                <a:ea typeface="微软雅黑"/>
                <a:cs typeface="Courier New"/>
              </a:rPr>
              <a:t>3d</a:t>
            </a:r>
            <a:r>
              <a:rPr lang="en-US" altLang="zh-CN" sz="2400" kern="100" baseline="30000" dirty="0" err="1">
                <a:latin typeface="Times New Roman"/>
                <a:ea typeface="微软雅黑"/>
                <a:cs typeface="Courier New"/>
              </a:rPr>
              <a:t>8</a:t>
            </a:r>
            <a:r>
              <a:rPr lang="en-US" altLang="zh-CN" sz="2400" kern="100" dirty="0" err="1">
                <a:latin typeface="Times New Roman"/>
                <a:ea typeface="微软雅黑"/>
                <a:cs typeface="Courier New"/>
              </a:rPr>
              <a:t>4s</a:t>
            </a:r>
            <a:r>
              <a:rPr lang="en-US" altLang="zh-CN" sz="2400" kern="100" baseline="30000" dirty="0" err="1">
                <a:latin typeface="Times New Roman"/>
                <a:ea typeface="微软雅黑"/>
                <a:cs typeface="Courier New"/>
              </a:rPr>
              <a:t>2</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p:txBody>
      </p:sp>
      <p:sp>
        <p:nvSpPr>
          <p:cNvPr id="8" name="TextBox 7">
            <a:hlinkClick r:id="rId2" action="ppaction://hlinksldjump"/>
          </p:cNvPr>
          <p:cNvSpPr txBox="1"/>
          <p:nvPr/>
        </p:nvSpPr>
        <p:spPr>
          <a:xfrm>
            <a:off x="7402785"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3" action="ppaction://hlinksldjump"/>
          </p:cNvPr>
          <p:cNvSpPr txBox="1"/>
          <p:nvPr/>
        </p:nvSpPr>
        <p:spPr>
          <a:xfrm>
            <a:off x="7769686"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4" action="ppaction://hlinksldjump"/>
          </p:cNvPr>
          <p:cNvSpPr txBox="1"/>
          <p:nvPr/>
        </p:nvSpPr>
        <p:spPr>
          <a:xfrm>
            <a:off x="8136587"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5" action="ppaction://hlinksldjump"/>
          </p:cNvPr>
          <p:cNvSpPr txBox="1"/>
          <p:nvPr/>
        </p:nvSpPr>
        <p:spPr>
          <a:xfrm>
            <a:off x="8503488"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 name="矩形 1"/>
          <p:cNvSpPr/>
          <p:nvPr/>
        </p:nvSpPr>
        <p:spPr>
          <a:xfrm>
            <a:off x="6084168" y="756692"/>
            <a:ext cx="407484" cy="461665"/>
          </a:xfrm>
          <a:prstGeom prst="rect">
            <a:avLst/>
          </a:prstGeom>
        </p:spPr>
        <p:txBody>
          <a:bodyPr wrap="none">
            <a:spAutoFit/>
          </a:bodyPr>
          <a:lstStyle/>
          <a:p>
            <a:r>
              <a:rPr lang="en-US" altLang="zh-CN" sz="2400" kern="100" dirty="0" smtClean="0">
                <a:solidFill>
                  <a:srgbClr val="E36C0A"/>
                </a:solidFill>
                <a:latin typeface="Times New Roman"/>
                <a:ea typeface="微软雅黑"/>
                <a:cs typeface="Courier New"/>
              </a:rPr>
              <a:t>A</a:t>
            </a:r>
            <a:endParaRPr lang="zh-CN" altLang="en-US" sz="2400" dirty="0"/>
          </a:p>
        </p:txBody>
      </p:sp>
    </p:spTree>
    <p:extLst>
      <p:ext uri="{BB962C8B-B14F-4D97-AF65-F5344CB8AC3E}">
        <p14:creationId xmlns:p14="http://schemas.microsoft.com/office/powerpoint/2010/main" val="397107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6554" y="118722"/>
            <a:ext cx="8892000" cy="4588885"/>
          </a:xfrm>
          <a:prstGeom prst="rect">
            <a:avLst/>
          </a:prstGeom>
        </p:spPr>
        <p:txBody>
          <a:bodyPr wrap="square">
            <a:spAutoFit/>
          </a:bodyPr>
          <a:lstStyle/>
          <a:p>
            <a:pPr algn="just">
              <a:lnSpc>
                <a:spcPct val="137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当镁原子由</a:t>
            </a:r>
            <a:r>
              <a:rPr lang="en-US" altLang="zh-CN" sz="2400" kern="100" dirty="0" err="1">
                <a:latin typeface="Times New Roman"/>
                <a:ea typeface="微软雅黑"/>
                <a:cs typeface="Courier New"/>
              </a:rPr>
              <a:t>1s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2p</a:t>
            </a:r>
            <a:r>
              <a:rPr lang="en-US" altLang="zh-CN" sz="2400" kern="100" baseline="30000" dirty="0" err="1">
                <a:latin typeface="Times New Roman"/>
                <a:ea typeface="微软雅黑"/>
                <a:cs typeface="Courier New"/>
              </a:rPr>
              <a:t>6</a:t>
            </a:r>
            <a:r>
              <a:rPr lang="en-US" altLang="zh-CN" sz="2400" kern="100" dirty="0" err="1">
                <a:latin typeface="Times New Roman"/>
                <a:ea typeface="微软雅黑"/>
                <a:cs typeface="Courier New"/>
              </a:rPr>
              <a:t>3s</a:t>
            </a:r>
            <a:r>
              <a:rPr lang="en-US" altLang="zh-CN" sz="2400" kern="100" baseline="30000" dirty="0" err="1">
                <a:latin typeface="Times New Roman"/>
                <a:ea typeface="微软雅黑"/>
                <a:cs typeface="Courier New"/>
              </a:rPr>
              <a:t>2</a:t>
            </a:r>
            <a:r>
              <a:rPr lang="zh-CN" altLang="zh-CN" sz="2400" kern="100" dirty="0">
                <a:latin typeface="Times New Roman"/>
                <a:ea typeface="微软雅黑"/>
                <a:cs typeface="Times New Roman"/>
              </a:rPr>
              <a:t>跃迁到</a:t>
            </a:r>
            <a:r>
              <a:rPr lang="en-US" altLang="zh-CN" sz="2400" kern="100" dirty="0" err="1">
                <a:latin typeface="Times New Roman"/>
                <a:ea typeface="微软雅黑"/>
                <a:cs typeface="Courier New"/>
              </a:rPr>
              <a:t>1s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2p</a:t>
            </a:r>
            <a:r>
              <a:rPr lang="en-US" altLang="zh-CN" sz="2400" kern="100" baseline="30000" dirty="0" err="1">
                <a:latin typeface="Times New Roman"/>
                <a:ea typeface="微软雅黑"/>
                <a:cs typeface="Courier New"/>
              </a:rPr>
              <a:t>6</a:t>
            </a:r>
            <a:r>
              <a:rPr lang="en-US" altLang="zh-CN" sz="2400" kern="100" dirty="0" err="1">
                <a:latin typeface="Times New Roman"/>
                <a:ea typeface="微软雅黑"/>
                <a:cs typeface="Courier New"/>
              </a:rPr>
              <a:t>3p</a:t>
            </a:r>
            <a:r>
              <a:rPr lang="en-US" altLang="zh-CN" sz="2400" kern="100" baseline="30000" dirty="0" err="1">
                <a:latin typeface="Times New Roman"/>
                <a:ea typeface="微软雅黑"/>
                <a:cs typeface="Courier New"/>
              </a:rPr>
              <a:t>2</a:t>
            </a:r>
            <a:r>
              <a:rPr lang="zh-CN" altLang="zh-CN" sz="2400" kern="100" dirty="0">
                <a:latin typeface="Times New Roman"/>
                <a:ea typeface="微软雅黑"/>
                <a:cs typeface="Times New Roman"/>
              </a:rPr>
              <a:t>时</a:t>
            </a:r>
            <a:r>
              <a:rPr lang="zh-CN" altLang="zh-CN" sz="2400" kern="100" dirty="0" smtClean="0">
                <a:latin typeface="Times New Roman"/>
                <a:ea typeface="微软雅黑"/>
                <a:cs typeface="Times New Roman"/>
              </a:rPr>
              <a:t>，</a:t>
            </a:r>
            <a:endParaRPr lang="en-US" altLang="zh-CN" sz="2400" kern="100" dirty="0" smtClean="0">
              <a:latin typeface="Times New Roman"/>
              <a:ea typeface="微软雅黑"/>
              <a:cs typeface="Times New Roman"/>
            </a:endParaRPr>
          </a:p>
          <a:p>
            <a:pPr algn="just">
              <a:lnSpc>
                <a:spcPct val="137000"/>
              </a:lnSpc>
              <a:spcAft>
                <a:spcPts val="0"/>
              </a:spcAft>
              <a:tabLst>
                <a:tab pos="2070735" algn="l"/>
              </a:tabLst>
            </a:pPr>
            <a:r>
              <a:rPr lang="zh-CN" altLang="zh-CN" sz="2400" kern="100" dirty="0" smtClean="0">
                <a:latin typeface="Times New Roman"/>
                <a:ea typeface="微软雅黑"/>
                <a:cs typeface="Times New Roman"/>
              </a:rPr>
              <a:t>以下</a:t>
            </a:r>
            <a:r>
              <a:rPr lang="zh-CN" altLang="zh-CN" sz="2400" kern="100" dirty="0">
                <a:latin typeface="Times New Roman"/>
                <a:ea typeface="微软雅黑"/>
                <a:cs typeface="Times New Roman"/>
              </a:rPr>
              <a:t>认识正确的是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镁原子由基态转化成激发态，这一过程中吸收热量</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镁原子由基态转化成激发态，这一过程中释放热量</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转化后位于</a:t>
            </a:r>
            <a:r>
              <a:rPr lang="en-US" altLang="zh-CN" sz="2400" kern="100" dirty="0">
                <a:latin typeface="Times New Roman"/>
                <a:ea typeface="微软雅黑"/>
                <a:cs typeface="Courier New"/>
              </a:rPr>
              <a:t>p</a:t>
            </a:r>
            <a:r>
              <a:rPr lang="zh-CN" altLang="zh-CN" sz="2400" kern="100" dirty="0">
                <a:latin typeface="Times New Roman"/>
                <a:ea typeface="微软雅黑"/>
                <a:cs typeface="Times New Roman"/>
              </a:rPr>
              <a:t>能级上的两个电子的能量没有发生任何变化</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转化后镁原子与硅原子电子层结构相同，化学性质相似</a:t>
            </a:r>
            <a:endParaRPr lang="zh-CN" altLang="zh-CN" sz="2400" kern="100" dirty="0">
              <a:latin typeface="宋体"/>
              <a:cs typeface="Courier New"/>
            </a:endParaRPr>
          </a:p>
          <a:p>
            <a:pPr algn="just">
              <a:lnSpc>
                <a:spcPct val="137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由原子核外电子排布可知，内层电子没有变化，只有最外层电子由</a:t>
            </a:r>
            <a:r>
              <a:rPr lang="en-US" altLang="zh-CN" sz="2400" kern="100" dirty="0" err="1">
                <a:latin typeface="Times New Roman"/>
                <a:ea typeface="微软雅黑"/>
                <a:cs typeface="Courier New"/>
              </a:rPr>
              <a:t>3s</a:t>
            </a:r>
            <a:r>
              <a:rPr lang="en-US" altLang="zh-CN" sz="2400" kern="100" baseline="30000" dirty="0" err="1">
                <a:latin typeface="Times New Roman"/>
                <a:ea typeface="微软雅黑"/>
                <a:cs typeface="Courier New"/>
              </a:rPr>
              <a:t>2</a:t>
            </a:r>
            <a:r>
              <a:rPr lang="zh-CN" altLang="zh-CN" sz="2400" kern="100" dirty="0">
                <a:latin typeface="Times New Roman"/>
                <a:ea typeface="微软雅黑"/>
                <a:cs typeface="Times New Roman"/>
              </a:rPr>
              <a:t>变为</a:t>
            </a:r>
            <a:r>
              <a:rPr lang="en-US" altLang="zh-CN" sz="2400" kern="100" dirty="0" err="1">
                <a:latin typeface="Times New Roman"/>
                <a:ea typeface="微软雅黑"/>
                <a:cs typeface="Courier New"/>
              </a:rPr>
              <a:t>3p</a:t>
            </a:r>
            <a:r>
              <a:rPr lang="en-US" altLang="zh-CN" sz="2400" kern="100" baseline="30000" dirty="0" err="1">
                <a:latin typeface="Times New Roman"/>
                <a:ea typeface="微软雅黑"/>
                <a:cs typeface="Courier New"/>
              </a:rPr>
              <a:t>2</a:t>
            </a:r>
            <a:r>
              <a:rPr lang="zh-CN" altLang="zh-CN" sz="2400" kern="100" dirty="0">
                <a:latin typeface="Times New Roman"/>
                <a:ea typeface="微软雅黑"/>
                <a:cs typeface="Times New Roman"/>
              </a:rPr>
              <a:t>，在同一能层中，</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(s)&lt;</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(p)</a:t>
            </a:r>
            <a:r>
              <a:rPr lang="zh-CN" altLang="zh-CN" sz="2400" kern="100" dirty="0">
                <a:latin typeface="Times New Roman"/>
                <a:ea typeface="微软雅黑"/>
                <a:cs typeface="Times New Roman"/>
              </a:rPr>
              <a:t>，说明电子能量增大，吸收能量，原子由基态转化为激发态</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p:txBody>
      </p:sp>
      <p:sp>
        <p:nvSpPr>
          <p:cNvPr id="2" name="矩形 1"/>
          <p:cNvSpPr/>
          <p:nvPr/>
        </p:nvSpPr>
        <p:spPr>
          <a:xfrm>
            <a:off x="2849322" y="709067"/>
            <a:ext cx="407484"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A</a:t>
            </a:r>
            <a:endParaRPr lang="zh-CN" altLang="en-US" sz="2400" dirty="0"/>
          </a:p>
        </p:txBody>
      </p:sp>
      <p:sp>
        <p:nvSpPr>
          <p:cNvPr id="9" name="TextBox 8">
            <a:hlinkClick r:id="rId2" action="ppaction://hlinksldjump"/>
          </p:cNvPr>
          <p:cNvSpPr txBox="1"/>
          <p:nvPr/>
        </p:nvSpPr>
        <p:spPr>
          <a:xfrm>
            <a:off x="7402785"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0" name="TextBox 9">
            <a:hlinkClick r:id="rId3" action="ppaction://hlinksldjump"/>
          </p:cNvPr>
          <p:cNvSpPr txBox="1"/>
          <p:nvPr/>
        </p:nvSpPr>
        <p:spPr>
          <a:xfrm>
            <a:off x="7769686"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1" name="TextBox 10">
            <a:hlinkClick r:id="rId4" action="ppaction://hlinksldjump"/>
          </p:cNvPr>
          <p:cNvSpPr txBox="1"/>
          <p:nvPr/>
        </p:nvSpPr>
        <p:spPr>
          <a:xfrm>
            <a:off x="8136587"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2" name="TextBox 11">
            <a:hlinkClick r:id="rId5" action="ppaction://hlinksldjump"/>
          </p:cNvPr>
          <p:cNvSpPr txBox="1"/>
          <p:nvPr/>
        </p:nvSpPr>
        <p:spPr>
          <a:xfrm>
            <a:off x="8503488"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729052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linds(horizontal)">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hlinkClick r:id="rId2" action="ppaction://hlinksldjump"/>
          </p:cNvPr>
          <p:cNvSpPr txBox="1"/>
          <p:nvPr/>
        </p:nvSpPr>
        <p:spPr>
          <a:xfrm>
            <a:off x="7402785"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TextBox 17">
            <a:hlinkClick r:id="rId3" action="ppaction://hlinksldjump"/>
          </p:cNvPr>
          <p:cNvSpPr txBox="1"/>
          <p:nvPr/>
        </p:nvSpPr>
        <p:spPr>
          <a:xfrm>
            <a:off x="7769686"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a:hlinkClick r:id="rId4" action="ppaction://hlinksldjump"/>
          </p:cNvPr>
          <p:cNvSpPr txBox="1"/>
          <p:nvPr/>
        </p:nvSpPr>
        <p:spPr>
          <a:xfrm>
            <a:off x="8136587"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5" action="ppaction://hlinksldjump"/>
          </p:cNvPr>
          <p:cNvSpPr txBox="1"/>
          <p:nvPr/>
        </p:nvSpPr>
        <p:spPr>
          <a:xfrm>
            <a:off x="8503488"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p:nvSpPr>
        <p:spPr>
          <a:xfrm>
            <a:off x="568127" y="877466"/>
            <a:ext cx="8000076" cy="332398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4.</a:t>
            </a:r>
            <a:r>
              <a:rPr lang="zh-CN" altLang="zh-CN" sz="2800" kern="100" dirty="0">
                <a:latin typeface="Times New Roman"/>
                <a:ea typeface="微软雅黑"/>
                <a:cs typeface="Times New Roman"/>
              </a:rPr>
              <a:t>在多电子原子中，轨道能量是由以下哪些因素决定</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微软雅黑"/>
                <a:cs typeface="Times New Roman"/>
              </a:rPr>
              <a:t>①</a:t>
            </a:r>
            <a:r>
              <a:rPr lang="zh-CN" altLang="zh-CN" sz="2800" kern="100" dirty="0">
                <a:latin typeface="Times New Roman"/>
                <a:ea typeface="微软雅黑"/>
                <a:cs typeface="Times New Roman"/>
              </a:rPr>
              <a:t>能层　</a:t>
            </a:r>
            <a:r>
              <a:rPr lang="en-US" altLang="zh-CN" sz="2800" kern="100" dirty="0">
                <a:latin typeface="宋体"/>
                <a:ea typeface="微软雅黑"/>
                <a:cs typeface="Times New Roman"/>
              </a:rPr>
              <a:t>②</a:t>
            </a:r>
            <a:r>
              <a:rPr lang="zh-CN" altLang="zh-CN" sz="2800" kern="100" dirty="0">
                <a:latin typeface="Times New Roman"/>
                <a:ea typeface="微软雅黑"/>
                <a:cs typeface="Times New Roman"/>
              </a:rPr>
              <a:t>能级　</a:t>
            </a:r>
            <a:r>
              <a:rPr lang="en-US" altLang="zh-CN" sz="2800" kern="100" dirty="0">
                <a:latin typeface="宋体"/>
                <a:ea typeface="微软雅黑"/>
                <a:cs typeface="Times New Roman"/>
              </a:rPr>
              <a:t>③</a:t>
            </a:r>
            <a:r>
              <a:rPr lang="zh-CN" altLang="zh-CN" sz="2800" kern="100" dirty="0">
                <a:latin typeface="Times New Roman"/>
                <a:ea typeface="微软雅黑"/>
                <a:cs typeface="Times New Roman"/>
              </a:rPr>
              <a:t>电子云的伸展方向　</a:t>
            </a:r>
            <a:r>
              <a:rPr lang="en-US" altLang="zh-CN" sz="2800" kern="100" dirty="0">
                <a:latin typeface="宋体"/>
                <a:ea typeface="微软雅黑"/>
                <a:cs typeface="Times New Roman"/>
              </a:rPr>
              <a:t>④</a:t>
            </a:r>
            <a:r>
              <a:rPr lang="zh-CN" altLang="zh-CN" sz="2800" kern="100" dirty="0">
                <a:latin typeface="Times New Roman"/>
                <a:ea typeface="微软雅黑"/>
                <a:cs typeface="Times New Roman"/>
              </a:rPr>
              <a:t>电子自旋状态</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A.</a:t>
            </a:r>
            <a:r>
              <a:rPr lang="en-US" altLang="zh-CN" sz="2800" kern="100" dirty="0">
                <a:latin typeface="宋体"/>
                <a:ea typeface="微软雅黑"/>
                <a:cs typeface="Times New Roman"/>
              </a:rPr>
              <a:t>①②</a:t>
            </a:r>
            <a:r>
              <a:rPr lang="en-US" altLang="zh-CN" sz="2800" kern="100" dirty="0">
                <a:latin typeface="Times New Roman"/>
                <a:ea typeface="微软雅黑"/>
                <a:cs typeface="Courier New"/>
              </a:rPr>
              <a:t>  </a:t>
            </a:r>
            <a:r>
              <a:rPr lang="en-US" altLang="zh-CN" sz="2800" kern="100" dirty="0" smtClean="0">
                <a:latin typeface="Times New Roman"/>
                <a:ea typeface="微软雅黑"/>
                <a:cs typeface="Courier New"/>
              </a:rPr>
              <a:t>       B</a:t>
            </a:r>
            <a:r>
              <a:rPr lang="en-US" altLang="zh-CN" sz="2800" kern="100" dirty="0">
                <a:latin typeface="Times New Roman"/>
                <a:ea typeface="微软雅黑"/>
                <a:cs typeface="Courier New"/>
              </a:rPr>
              <a:t>.</a:t>
            </a:r>
            <a:r>
              <a:rPr lang="en-US" altLang="zh-CN" sz="2800" kern="100" dirty="0">
                <a:latin typeface="宋体"/>
                <a:ea typeface="微软雅黑"/>
                <a:cs typeface="Times New Roman"/>
              </a:rPr>
              <a:t>①④</a:t>
            </a:r>
            <a:r>
              <a:rPr lang="en-US" altLang="zh-CN" sz="2800" kern="100" dirty="0">
                <a:latin typeface="Times New Roman"/>
                <a:ea typeface="微软雅黑"/>
                <a:cs typeface="Courier New"/>
              </a:rPr>
              <a:t>  </a:t>
            </a:r>
            <a:r>
              <a:rPr lang="en-US" altLang="zh-CN" sz="2800" kern="100" dirty="0" smtClean="0">
                <a:latin typeface="Times New Roman"/>
                <a:ea typeface="微软雅黑"/>
                <a:cs typeface="Courier New"/>
              </a:rPr>
              <a:t>       C</a:t>
            </a:r>
            <a:r>
              <a:rPr lang="en-US" altLang="zh-CN" sz="2800" kern="100" dirty="0">
                <a:latin typeface="Times New Roman"/>
                <a:ea typeface="微软雅黑"/>
                <a:cs typeface="Courier New"/>
              </a:rPr>
              <a:t>.</a:t>
            </a:r>
            <a:r>
              <a:rPr lang="en-US" altLang="zh-CN" sz="2800" kern="100" dirty="0">
                <a:latin typeface="宋体"/>
                <a:ea typeface="微软雅黑"/>
                <a:cs typeface="Times New Roman"/>
              </a:rPr>
              <a:t>②③</a:t>
            </a:r>
            <a:r>
              <a:rPr lang="en-US" altLang="zh-CN" sz="2800" kern="100" dirty="0">
                <a:latin typeface="Times New Roman"/>
                <a:ea typeface="微软雅黑"/>
                <a:cs typeface="Courier New"/>
              </a:rPr>
              <a:t>  </a:t>
            </a:r>
            <a:r>
              <a:rPr lang="en-US" altLang="zh-CN" sz="2800" kern="100" dirty="0" smtClean="0">
                <a:latin typeface="Times New Roman"/>
                <a:ea typeface="微软雅黑"/>
                <a:cs typeface="Courier New"/>
              </a:rPr>
              <a:t>       D</a:t>
            </a:r>
            <a:r>
              <a:rPr lang="en-US" altLang="zh-CN" sz="2800" kern="100" dirty="0">
                <a:latin typeface="Times New Roman"/>
                <a:ea typeface="微软雅黑"/>
                <a:cs typeface="Courier New"/>
              </a:rPr>
              <a:t>.</a:t>
            </a:r>
            <a:r>
              <a:rPr lang="en-US" altLang="zh-CN" sz="2800" kern="100" dirty="0" smtClean="0">
                <a:latin typeface="宋体"/>
                <a:ea typeface="微软雅黑"/>
                <a:cs typeface="Times New Roman"/>
              </a:rPr>
              <a:t>③④</a:t>
            </a:r>
            <a:endParaRPr lang="zh-CN" altLang="zh-CN" sz="2800" kern="100" dirty="0">
              <a:latin typeface="宋体"/>
              <a:cs typeface="Courier New"/>
            </a:endParaRPr>
          </a:p>
        </p:txBody>
      </p:sp>
      <p:sp>
        <p:nvSpPr>
          <p:cNvPr id="2" name="矩形 1"/>
          <p:cNvSpPr/>
          <p:nvPr/>
        </p:nvSpPr>
        <p:spPr>
          <a:xfrm>
            <a:off x="1269157" y="1678965"/>
            <a:ext cx="444352" cy="523220"/>
          </a:xfrm>
          <a:prstGeom prst="rect">
            <a:avLst/>
          </a:prstGeom>
        </p:spPr>
        <p:txBody>
          <a:bodyPr wrap="none">
            <a:spAutoFit/>
          </a:bodyPr>
          <a:lstStyle/>
          <a:p>
            <a:r>
              <a:rPr lang="en-US" altLang="zh-CN" sz="2800" kern="100" dirty="0" smtClean="0">
                <a:solidFill>
                  <a:srgbClr val="E36C0A"/>
                </a:solidFill>
                <a:latin typeface="Times New Roman"/>
                <a:ea typeface="微软雅黑"/>
                <a:cs typeface="Courier New"/>
              </a:rPr>
              <a:t>A</a:t>
            </a:r>
            <a:endParaRPr lang="zh-CN" altLang="en-US" sz="2800" dirty="0"/>
          </a:p>
        </p:txBody>
      </p:sp>
      <p:grpSp>
        <p:nvGrpSpPr>
          <p:cNvPr id="9" name="组合 8"/>
          <p:cNvGrpSpPr/>
          <p:nvPr/>
        </p:nvGrpSpPr>
        <p:grpSpPr>
          <a:xfrm>
            <a:off x="8623505" y="4334076"/>
            <a:ext cx="360000" cy="359813"/>
            <a:chOff x="8623505" y="4334074"/>
            <a:chExt cx="360000" cy="359813"/>
          </a:xfrm>
        </p:grpSpPr>
        <p:sp>
          <p:nvSpPr>
            <p:cNvPr id="10" name="椭圆 9">
              <a:hlinkClick r:id="rId6" action="ppaction://hlinksldjump"/>
            </p:cNvPr>
            <p:cNvSpPr/>
            <p:nvPr userDrawn="1"/>
          </p:nvSpPr>
          <p:spPr>
            <a:xfrm rot="5400000">
              <a:off x="8623598" y="4333981"/>
              <a:ext cx="359813" cy="360000"/>
            </a:xfrm>
            <a:prstGeom prst="ellipse">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燕尾形 10">
              <a:hlinkClick r:id="rId6" action="ppaction://hlinksldjump"/>
            </p:cNvPr>
            <p:cNvSpPr/>
            <p:nvPr userDrawn="1"/>
          </p:nvSpPr>
          <p:spPr>
            <a:xfrm rot="5400000" flipH="1">
              <a:off x="8717142" y="4427583"/>
              <a:ext cx="172710" cy="172800"/>
            </a:xfrm>
            <a:prstGeom prst="chevron">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3238802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773213" y="2688945"/>
            <a:ext cx="6349533" cy="530878"/>
          </a:xfrm>
          <a:prstGeom prst="rect">
            <a:avLst/>
          </a:prstGeom>
        </p:spPr>
        <p:txBody>
          <a:bodyPr wrap="square" lIns="68544" tIns="34272" rIns="68544" bIns="34272">
            <a:spAutoFit/>
          </a:bodyPr>
          <a:lstStyle/>
          <a:p>
            <a:pPr fontAlgn="base">
              <a:lnSpc>
                <a:spcPct val="150000"/>
              </a:lnSpc>
              <a:spcBef>
                <a:spcPct val="0"/>
              </a:spcBef>
              <a:spcAft>
                <a:spcPct val="0"/>
              </a:spcAft>
            </a:pPr>
            <a:r>
              <a:rPr lang="zh-CN" altLang="en-US" sz="2000" dirty="0">
                <a:solidFill>
                  <a:srgbClr val="00B0F0"/>
                </a:solidFill>
                <a:latin typeface="微软雅黑" panose="020B0503020204020204" pitchFamily="34" charset="-122"/>
                <a:ea typeface="微软雅黑" panose="020B0503020204020204" pitchFamily="34" charset="-122"/>
              </a:rPr>
              <a:t>更多精彩内容请</a:t>
            </a:r>
            <a:r>
              <a:rPr lang="zh-CN" altLang="en-US" sz="2000" dirty="0" smtClean="0">
                <a:solidFill>
                  <a:srgbClr val="00B0F0"/>
                </a:solidFill>
                <a:latin typeface="微软雅黑" panose="020B0503020204020204" pitchFamily="34" charset="-122"/>
                <a:ea typeface="微软雅黑" panose="020B0503020204020204" pitchFamily="34" charset="-122"/>
              </a:rPr>
              <a:t>登录</a:t>
            </a:r>
            <a:r>
              <a:rPr lang="en-US" altLang="zh-CN" sz="2000" dirty="0" smtClean="0">
                <a:solidFill>
                  <a:srgbClr val="00B0F0"/>
                </a:solidFill>
                <a:latin typeface="微软雅黑" panose="020B0503020204020204" pitchFamily="34" charset="-122"/>
                <a:ea typeface="微软雅黑" panose="020B0503020204020204" pitchFamily="34" charset="-122"/>
              </a:rPr>
              <a:t>http</a:t>
            </a:r>
            <a:r>
              <a:rPr lang="en-US" altLang="zh-CN" sz="2000" dirty="0">
                <a:solidFill>
                  <a:srgbClr val="00B0F0"/>
                </a:solidFill>
                <a:latin typeface="微软雅黑" panose="020B0503020204020204" pitchFamily="34" charset="-122"/>
                <a:ea typeface="微软雅黑" panose="020B0503020204020204" pitchFamily="34" charset="-122"/>
              </a:rPr>
              <a:t>://www.91taoke.com</a:t>
            </a:r>
          </a:p>
        </p:txBody>
      </p:sp>
      <p:sp>
        <p:nvSpPr>
          <p:cNvPr id="5" name="标题 1"/>
          <p:cNvSpPr txBox="1">
            <a:spLocks/>
          </p:cNvSpPr>
          <p:nvPr/>
        </p:nvSpPr>
        <p:spPr>
          <a:xfrm>
            <a:off x="3092847" y="1491630"/>
            <a:ext cx="2847305" cy="1096305"/>
          </a:xfrm>
          <a:prstGeom prst="rect">
            <a:avLst/>
          </a:prstGeom>
        </p:spPr>
        <p:txBody>
          <a:bodyPr lIns="68571" tIns="34285" rIns="68571" bIns="34285"/>
          <a:lstStyle>
            <a:lvl1pPr algn="ctr" defTabSz="914378" rtl="0" eaLnBrk="1" latinLnBrk="0" hangingPunct="1">
              <a:spcBef>
                <a:spcPct val="0"/>
              </a:spcBef>
              <a:buNone/>
              <a:defRPr sz="4400" kern="1200">
                <a:solidFill>
                  <a:schemeClr val="tx1"/>
                </a:solidFill>
                <a:latin typeface="+mj-lt"/>
                <a:ea typeface="+mj-ea"/>
                <a:cs typeface="+mj-cs"/>
              </a:defRPr>
            </a:lvl1pPr>
          </a:lstStyle>
          <a:p>
            <a:pPr algn="l">
              <a:lnSpc>
                <a:spcPct val="150000"/>
              </a:lnSpc>
              <a:defRPr/>
            </a:pPr>
            <a:r>
              <a:rPr lang="zh-CN" altLang="en-US" sz="5000" b="1" kern="100" dirty="0">
                <a:solidFill>
                  <a:schemeClr val="accent6">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谢谢观看</a:t>
            </a:r>
          </a:p>
        </p:txBody>
      </p:sp>
      <p:cxnSp>
        <p:nvCxnSpPr>
          <p:cNvPr id="6" name="直接连接符 5"/>
          <p:cNvCxnSpPr/>
          <p:nvPr/>
        </p:nvCxnSpPr>
        <p:spPr>
          <a:xfrm>
            <a:off x="755576" y="2587936"/>
            <a:ext cx="7632848" cy="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268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26"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80">
                                          <p:stCondLst>
                                            <p:cond delay="0"/>
                                          </p:stCondLst>
                                        </p:cTn>
                                        <p:tgtEl>
                                          <p:spTgt spid="16"/>
                                        </p:tgtEl>
                                      </p:cBhvr>
                                    </p:animEffect>
                                    <p:anim calcmode="lin" valueType="num">
                                      <p:cBhvr>
                                        <p:cTn id="1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4" dur="26">
                                          <p:stCondLst>
                                            <p:cond delay="650"/>
                                          </p:stCondLst>
                                        </p:cTn>
                                        <p:tgtEl>
                                          <p:spTgt spid="16"/>
                                        </p:tgtEl>
                                      </p:cBhvr>
                                      <p:to x="100000" y="60000"/>
                                    </p:animScale>
                                    <p:animScale>
                                      <p:cBhvr>
                                        <p:cTn id="25" dur="166" decel="50000">
                                          <p:stCondLst>
                                            <p:cond delay="676"/>
                                          </p:stCondLst>
                                        </p:cTn>
                                        <p:tgtEl>
                                          <p:spTgt spid="16"/>
                                        </p:tgtEl>
                                      </p:cBhvr>
                                      <p:to x="100000" y="100000"/>
                                    </p:animScale>
                                    <p:animScale>
                                      <p:cBhvr>
                                        <p:cTn id="26" dur="26">
                                          <p:stCondLst>
                                            <p:cond delay="1312"/>
                                          </p:stCondLst>
                                        </p:cTn>
                                        <p:tgtEl>
                                          <p:spTgt spid="16"/>
                                        </p:tgtEl>
                                      </p:cBhvr>
                                      <p:to x="100000" y="80000"/>
                                    </p:animScale>
                                    <p:animScale>
                                      <p:cBhvr>
                                        <p:cTn id="27" dur="166" decel="50000">
                                          <p:stCondLst>
                                            <p:cond delay="1338"/>
                                          </p:stCondLst>
                                        </p:cTn>
                                        <p:tgtEl>
                                          <p:spTgt spid="16"/>
                                        </p:tgtEl>
                                      </p:cBhvr>
                                      <p:to x="100000" y="100000"/>
                                    </p:animScale>
                                    <p:animScale>
                                      <p:cBhvr>
                                        <p:cTn id="28" dur="26">
                                          <p:stCondLst>
                                            <p:cond delay="1642"/>
                                          </p:stCondLst>
                                        </p:cTn>
                                        <p:tgtEl>
                                          <p:spTgt spid="16"/>
                                        </p:tgtEl>
                                      </p:cBhvr>
                                      <p:to x="100000" y="90000"/>
                                    </p:animScale>
                                    <p:animScale>
                                      <p:cBhvr>
                                        <p:cTn id="29" dur="166" decel="50000">
                                          <p:stCondLst>
                                            <p:cond delay="1668"/>
                                          </p:stCondLst>
                                        </p:cTn>
                                        <p:tgtEl>
                                          <p:spTgt spid="16"/>
                                        </p:tgtEl>
                                      </p:cBhvr>
                                      <p:to x="100000" y="100000"/>
                                    </p:animScale>
                                    <p:animScale>
                                      <p:cBhvr>
                                        <p:cTn id="30" dur="26">
                                          <p:stCondLst>
                                            <p:cond delay="1808"/>
                                          </p:stCondLst>
                                        </p:cTn>
                                        <p:tgtEl>
                                          <p:spTgt spid="16"/>
                                        </p:tgtEl>
                                      </p:cBhvr>
                                      <p:to x="100000" y="95000"/>
                                    </p:animScale>
                                    <p:animScale>
                                      <p:cBhvr>
                                        <p:cTn id="31"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8">
            <a:hlinkClick r:id="rId2" action="ppaction://hlinksldjump"/>
          </p:cNvPr>
          <p:cNvSpPr txBox="1"/>
          <p:nvPr/>
        </p:nvSpPr>
        <p:spPr>
          <a:xfrm>
            <a:off x="3333850" y="1847860"/>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01</a:t>
            </a:r>
            <a:endParaRPr lang="zh-CN" altLang="en-US" sz="2600" b="1" dirty="0">
              <a:solidFill>
                <a:schemeClr val="bg1">
                  <a:lumMod val="50000"/>
                </a:schemeClr>
              </a:solidFill>
              <a:latin typeface="Stencil" pitchFamily="82" charset="0"/>
              <a:ea typeface="微软雅黑" pitchFamily="34" charset="-122"/>
            </a:endParaRPr>
          </a:p>
        </p:txBody>
      </p:sp>
      <p:sp>
        <p:nvSpPr>
          <p:cNvPr id="28" name="TextBox 8">
            <a:hlinkClick r:id="rId3" action="ppaction://hlinksldjump"/>
          </p:cNvPr>
          <p:cNvSpPr txBox="1"/>
          <p:nvPr/>
        </p:nvSpPr>
        <p:spPr>
          <a:xfrm>
            <a:off x="7254667" y="1876053"/>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02</a:t>
            </a:r>
            <a:endParaRPr lang="zh-CN" altLang="en-US" sz="2600" b="1" dirty="0">
              <a:solidFill>
                <a:schemeClr val="bg1">
                  <a:lumMod val="50000"/>
                </a:schemeClr>
              </a:solidFill>
              <a:latin typeface="Stencil" pitchFamily="82" charset="0"/>
              <a:ea typeface="微软雅黑" pitchFamily="34" charset="-122"/>
            </a:endParaRPr>
          </a:p>
        </p:txBody>
      </p:sp>
      <p:sp>
        <p:nvSpPr>
          <p:cNvPr id="29" name="TextBox 8">
            <a:hlinkClick r:id="rId4" action="ppaction://hlinksldjump"/>
          </p:cNvPr>
          <p:cNvSpPr txBox="1"/>
          <p:nvPr/>
        </p:nvSpPr>
        <p:spPr>
          <a:xfrm>
            <a:off x="3324325" y="3483272"/>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03</a:t>
            </a:r>
            <a:endParaRPr lang="zh-CN" altLang="en-US" sz="2600" b="1" dirty="0">
              <a:solidFill>
                <a:schemeClr val="bg1">
                  <a:lumMod val="50000"/>
                </a:schemeClr>
              </a:solidFill>
              <a:latin typeface="Stencil" pitchFamily="82" charset="0"/>
              <a:ea typeface="微软雅黑" pitchFamily="34" charset="-122"/>
            </a:endParaRPr>
          </a:p>
        </p:txBody>
      </p:sp>
      <p:sp>
        <p:nvSpPr>
          <p:cNvPr id="31" name="TextBox 8">
            <a:hlinkClick r:id="rId5" action="ppaction://hlinksldjump"/>
          </p:cNvPr>
          <p:cNvSpPr txBox="1"/>
          <p:nvPr/>
        </p:nvSpPr>
        <p:spPr>
          <a:xfrm>
            <a:off x="7265715" y="3460229"/>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04</a:t>
            </a:r>
            <a:endParaRPr lang="zh-CN" altLang="en-US" sz="2600" b="1" dirty="0">
              <a:solidFill>
                <a:schemeClr val="bg1">
                  <a:lumMod val="50000"/>
                </a:schemeClr>
              </a:solidFill>
              <a:latin typeface="Stencil" pitchFamily="82" charset="0"/>
              <a:ea typeface="微软雅黑" pitchFamily="34" charset="-122"/>
            </a:endParaRPr>
          </a:p>
        </p:txBody>
      </p:sp>
      <p:sp>
        <p:nvSpPr>
          <p:cNvPr id="14" name="TextBox 15"/>
          <p:cNvSpPr txBox="1"/>
          <p:nvPr/>
        </p:nvSpPr>
        <p:spPr>
          <a:xfrm>
            <a:off x="341229" y="714935"/>
            <a:ext cx="1133536" cy="253916"/>
          </a:xfrm>
          <a:prstGeom prst="rect">
            <a:avLst/>
          </a:prstGeom>
          <a:noFill/>
        </p:spPr>
        <p:txBody>
          <a:bodyPr wrap="square" lIns="68580" tIns="34290" rIns="68580" bIns="34290"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Contents Page</a:t>
            </a:r>
            <a:endParaRPr lang="zh-CN" altLang="en-US" sz="1200" dirty="0">
              <a:solidFill>
                <a:schemeClr val="bg1"/>
              </a:solidFill>
              <a:latin typeface="Agency FB" panose="020B0503020202020204" pitchFamily="34" charset="0"/>
              <a:ea typeface="Adobe 宋体 Std L" pitchFamily="18" charset="-122"/>
            </a:endParaRPr>
          </a:p>
        </p:txBody>
      </p:sp>
      <p:grpSp>
        <p:nvGrpSpPr>
          <p:cNvPr id="16" name="组合 15"/>
          <p:cNvGrpSpPr/>
          <p:nvPr/>
        </p:nvGrpSpPr>
        <p:grpSpPr>
          <a:xfrm>
            <a:off x="4055271" y="1347432"/>
            <a:ext cx="3312550" cy="3146210"/>
            <a:chOff x="2739133" y="1607123"/>
            <a:chExt cx="3639395" cy="3602227"/>
          </a:xfrm>
        </p:grpSpPr>
        <p:sp>
          <p:nvSpPr>
            <p:cNvPr id="17" name="矩形 20">
              <a:hlinkClick r:id="rId3" action="ppaction://hlinksldjump"/>
            </p:cNvPr>
            <p:cNvSpPr/>
            <p:nvPr/>
          </p:nvSpPr>
          <p:spPr>
            <a:xfrm>
              <a:off x="4636649" y="1607123"/>
              <a:ext cx="1740291" cy="1731152"/>
            </a:xfrm>
            <a:custGeom>
              <a:avLst/>
              <a:gdLst/>
              <a:ahLst/>
              <a:cxnLst/>
              <a:rect l="l" t="t" r="r" b="b"/>
              <a:pathLst>
                <a:path w="1709738" h="1709738">
                  <a:moveTo>
                    <a:pt x="854869" y="0"/>
                  </a:moveTo>
                  <a:cubicBezTo>
                    <a:pt x="1327739" y="0"/>
                    <a:pt x="1709738" y="381998"/>
                    <a:pt x="1709738" y="854869"/>
                  </a:cubicBezTo>
                  <a:cubicBezTo>
                    <a:pt x="1709738" y="1327739"/>
                    <a:pt x="1327739" y="1709738"/>
                    <a:pt x="854869" y="1709738"/>
                  </a:cubicBezTo>
                  <a:cubicBezTo>
                    <a:pt x="0" y="1709738"/>
                    <a:pt x="0" y="1709738"/>
                    <a:pt x="0" y="1709738"/>
                  </a:cubicBezTo>
                  <a:cubicBezTo>
                    <a:pt x="0" y="854869"/>
                    <a:pt x="0" y="854869"/>
                    <a:pt x="0" y="854869"/>
                  </a:cubicBezTo>
                  <a:cubicBezTo>
                    <a:pt x="0" y="381998"/>
                    <a:pt x="381999" y="0"/>
                    <a:pt x="854869" y="0"/>
                  </a:cubicBezTo>
                  <a:close/>
                </a:path>
              </a:pathLst>
            </a:cu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18" name="矩形 22">
              <a:hlinkClick r:id="rId5" action="ppaction://hlinksldjump"/>
            </p:cNvPr>
            <p:cNvSpPr/>
            <p:nvPr/>
          </p:nvSpPr>
          <p:spPr>
            <a:xfrm>
              <a:off x="4638237" y="3478198"/>
              <a:ext cx="1740291" cy="1731152"/>
            </a:xfrm>
            <a:custGeom>
              <a:avLst/>
              <a:gdLst/>
              <a:ahLst/>
              <a:cxnLst/>
              <a:rect l="l" t="t" r="r" b="b"/>
              <a:pathLst>
                <a:path w="2376488" h="2376487">
                  <a:moveTo>
                    <a:pt x="0" y="0"/>
                  </a:moveTo>
                  <a:cubicBezTo>
                    <a:pt x="1188244" y="0"/>
                    <a:pt x="1188244" y="0"/>
                    <a:pt x="1188244" y="0"/>
                  </a:cubicBezTo>
                  <a:cubicBezTo>
                    <a:pt x="1845521" y="0"/>
                    <a:pt x="2376488" y="530967"/>
                    <a:pt x="2376488" y="1188243"/>
                  </a:cubicBezTo>
                  <a:cubicBezTo>
                    <a:pt x="2376488" y="1845520"/>
                    <a:pt x="1845521" y="2376487"/>
                    <a:pt x="1188244" y="2376487"/>
                  </a:cubicBezTo>
                  <a:cubicBezTo>
                    <a:pt x="530967" y="2376487"/>
                    <a:pt x="0" y="1845520"/>
                    <a:pt x="0" y="1188243"/>
                  </a:cubicBezTo>
                  <a:cubicBezTo>
                    <a:pt x="0" y="0"/>
                    <a:pt x="0" y="0"/>
                    <a:pt x="0" y="0"/>
                  </a:cubicBezTo>
                  <a:close/>
                </a:path>
              </a:pathLst>
            </a:custGeom>
            <a:solidFill>
              <a:schemeClr val="accent6">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19" name="矩形 21">
              <a:hlinkClick r:id="rId4" action="ppaction://hlinksldjump"/>
            </p:cNvPr>
            <p:cNvSpPr/>
            <p:nvPr/>
          </p:nvSpPr>
          <p:spPr>
            <a:xfrm>
              <a:off x="2743996" y="3476022"/>
              <a:ext cx="1740291" cy="1731152"/>
            </a:xfrm>
            <a:custGeom>
              <a:avLst/>
              <a:gdLst/>
              <a:ahLst/>
              <a:cxnLst/>
              <a:rect l="l" t="t" r="r" b="b"/>
              <a:pathLst>
                <a:path w="1709737" h="1709738">
                  <a:moveTo>
                    <a:pt x="854868" y="0"/>
                  </a:moveTo>
                  <a:cubicBezTo>
                    <a:pt x="1709737" y="0"/>
                    <a:pt x="1709737" y="0"/>
                    <a:pt x="1709737" y="0"/>
                  </a:cubicBezTo>
                  <a:cubicBezTo>
                    <a:pt x="1709737" y="854869"/>
                    <a:pt x="1709737" y="854869"/>
                    <a:pt x="1709737" y="854869"/>
                  </a:cubicBezTo>
                  <a:cubicBezTo>
                    <a:pt x="1709737" y="1327740"/>
                    <a:pt x="1327738" y="1709738"/>
                    <a:pt x="854868" y="1709738"/>
                  </a:cubicBezTo>
                  <a:cubicBezTo>
                    <a:pt x="381998" y="1709738"/>
                    <a:pt x="0" y="1327740"/>
                    <a:pt x="0" y="854869"/>
                  </a:cubicBezTo>
                  <a:cubicBezTo>
                    <a:pt x="0" y="381999"/>
                    <a:pt x="381998" y="0"/>
                    <a:pt x="854868" y="0"/>
                  </a:cubicBezTo>
                  <a:close/>
                </a:path>
              </a:pathLst>
            </a:cu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20" name="Freeform 37">
              <a:hlinkClick r:id="rId2" action="ppaction://hlinksldjump"/>
            </p:cNvPr>
            <p:cNvSpPr>
              <a:spLocks/>
            </p:cNvSpPr>
            <p:nvPr/>
          </p:nvSpPr>
          <p:spPr bwMode="gray">
            <a:xfrm rot="10800000" flipV="1">
              <a:off x="2739133" y="1607935"/>
              <a:ext cx="1740292" cy="1731152"/>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rgbClr val="0066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dirty="0">
                <a:solidFill>
                  <a:schemeClr val="lt1"/>
                </a:solidFill>
              </a:endParaRPr>
            </a:p>
          </p:txBody>
        </p:sp>
      </p:grpSp>
      <p:sp>
        <p:nvSpPr>
          <p:cNvPr id="21" name="TextBox 20">
            <a:hlinkClick r:id="rId2" action="ppaction://hlinksldjump"/>
          </p:cNvPr>
          <p:cNvSpPr txBox="1"/>
          <p:nvPr/>
        </p:nvSpPr>
        <p:spPr>
          <a:xfrm>
            <a:off x="4149645" y="1491630"/>
            <a:ext cx="1440000" cy="1323439"/>
          </a:xfrm>
          <a:prstGeom prst="rect">
            <a:avLst/>
          </a:prstGeom>
          <a:noFill/>
        </p:spPr>
        <p:txBody>
          <a:bodyPr wrap="square" rtlCol="0">
            <a:spAutoFit/>
          </a:bodyPr>
          <a:lstStyle/>
          <a:p>
            <a:pPr algn="ctr"/>
            <a:r>
              <a:rPr lang="zh-CN" altLang="en-US" sz="2000" b="1" dirty="0">
                <a:solidFill>
                  <a:srgbClr val="FFFF00"/>
                </a:solidFill>
                <a:latin typeface="方正博雅宋_GBK" pitchFamily="2" charset="-122"/>
                <a:ea typeface="方正博雅宋_GBK" pitchFamily="2" charset="-122"/>
              </a:rPr>
              <a:t>能量最低原理和原子的基态与激发态</a:t>
            </a:r>
          </a:p>
        </p:txBody>
      </p:sp>
      <p:sp>
        <p:nvSpPr>
          <p:cNvPr id="22" name="TextBox 21">
            <a:hlinkClick r:id="rId3" action="ppaction://hlinksldjump"/>
          </p:cNvPr>
          <p:cNvSpPr txBox="1"/>
          <p:nvPr/>
        </p:nvSpPr>
        <p:spPr>
          <a:xfrm>
            <a:off x="5868296" y="1753756"/>
            <a:ext cx="1368000" cy="738664"/>
          </a:xfrm>
          <a:prstGeom prst="rect">
            <a:avLst/>
          </a:prstGeom>
          <a:noFill/>
        </p:spPr>
        <p:txBody>
          <a:bodyPr wrap="square" rtlCol="0">
            <a:spAutoFit/>
          </a:bodyPr>
          <a:lstStyle/>
          <a:p>
            <a:pPr algn="ctr"/>
            <a:r>
              <a:rPr lang="zh-CN" altLang="en-US" sz="2100" b="1" dirty="0">
                <a:solidFill>
                  <a:srgbClr val="FFFF00"/>
                </a:solidFill>
                <a:latin typeface="方正博雅宋_GBK" pitchFamily="2" charset="-122"/>
                <a:ea typeface="方正博雅宋_GBK" pitchFamily="2" charset="-122"/>
              </a:rPr>
              <a:t>电子云与原子轨道</a:t>
            </a:r>
          </a:p>
        </p:txBody>
      </p:sp>
      <p:sp>
        <p:nvSpPr>
          <p:cNvPr id="23" name="TextBox 22">
            <a:hlinkClick r:id="rId4" action="ppaction://hlinksldjump"/>
          </p:cNvPr>
          <p:cNvSpPr txBox="1"/>
          <p:nvPr/>
        </p:nvSpPr>
        <p:spPr>
          <a:xfrm>
            <a:off x="4144697" y="3498432"/>
            <a:ext cx="1406840" cy="430887"/>
          </a:xfrm>
          <a:prstGeom prst="rect">
            <a:avLst/>
          </a:prstGeom>
          <a:noFill/>
        </p:spPr>
        <p:txBody>
          <a:bodyPr wrap="square" rtlCol="0">
            <a:spAutoFit/>
          </a:bodyPr>
          <a:lstStyle/>
          <a:p>
            <a:pPr algn="ctr"/>
            <a:r>
              <a:rPr lang="zh-CN" altLang="en-US" sz="2200" b="1" dirty="0" smtClean="0">
                <a:solidFill>
                  <a:srgbClr val="FFFF00"/>
                </a:solidFill>
                <a:latin typeface="方正博雅宋_GBK" pitchFamily="2" charset="-122"/>
                <a:ea typeface="方正博雅宋_GBK" pitchFamily="2" charset="-122"/>
              </a:rPr>
              <a:t>学习小结</a:t>
            </a:r>
            <a:endParaRPr lang="zh-CN" altLang="en-US" sz="2200" b="1" dirty="0">
              <a:solidFill>
                <a:srgbClr val="FFFF00"/>
              </a:solidFill>
              <a:latin typeface="方正博雅宋_GBK" pitchFamily="2" charset="-122"/>
              <a:ea typeface="方正博雅宋_GBK" pitchFamily="2" charset="-122"/>
            </a:endParaRPr>
          </a:p>
        </p:txBody>
      </p:sp>
      <p:sp>
        <p:nvSpPr>
          <p:cNvPr id="24" name="矩形 23"/>
          <p:cNvSpPr/>
          <p:nvPr/>
        </p:nvSpPr>
        <p:spPr>
          <a:xfrm>
            <a:off x="1043608" y="0"/>
            <a:ext cx="720080" cy="12035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TextBox 24"/>
          <p:cNvSpPr txBox="1"/>
          <p:nvPr/>
        </p:nvSpPr>
        <p:spPr>
          <a:xfrm>
            <a:off x="795410" y="510952"/>
            <a:ext cx="1224136" cy="707886"/>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索引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0" name="TextBox 29">
            <a:hlinkClick r:id="rId5" action="ppaction://hlinksldjump"/>
          </p:cNvPr>
          <p:cNvSpPr txBox="1"/>
          <p:nvPr/>
        </p:nvSpPr>
        <p:spPr>
          <a:xfrm>
            <a:off x="5877669" y="3488804"/>
            <a:ext cx="1406840" cy="430887"/>
          </a:xfrm>
          <a:prstGeom prst="rect">
            <a:avLst/>
          </a:prstGeom>
          <a:noFill/>
        </p:spPr>
        <p:txBody>
          <a:bodyPr wrap="square" rtlCol="0">
            <a:spAutoFit/>
          </a:bodyPr>
          <a:lstStyle/>
          <a:p>
            <a:pPr algn="ctr"/>
            <a:r>
              <a:rPr lang="zh-CN" altLang="en-US" sz="2200" b="1" dirty="0" smtClean="0">
                <a:solidFill>
                  <a:srgbClr val="FFFF00"/>
                </a:solidFill>
                <a:latin typeface="方正博雅宋_GBK" pitchFamily="2" charset="-122"/>
                <a:ea typeface="方正博雅宋_GBK" pitchFamily="2" charset="-122"/>
              </a:rPr>
              <a:t>当堂检测</a:t>
            </a:r>
            <a:endParaRPr lang="zh-CN" altLang="en-US" sz="2200" b="1" dirty="0">
              <a:solidFill>
                <a:srgbClr val="FFFF00"/>
              </a:solidFill>
              <a:latin typeface="方正博雅宋_GBK" pitchFamily="2" charset="-122"/>
              <a:ea typeface="方正博雅宋_GBK" pitchFamily="2" charset="-122"/>
            </a:endParaRPr>
          </a:p>
        </p:txBody>
      </p:sp>
    </p:spTree>
    <p:extLst>
      <p:ext uri="{BB962C8B-B14F-4D97-AF65-F5344CB8AC3E}">
        <p14:creationId xmlns:p14="http://schemas.microsoft.com/office/powerpoint/2010/main" val="25681019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对象 8"/>
          <p:cNvGraphicFramePr>
            <a:graphicFrameLocks noChangeAspect="1"/>
          </p:cNvGraphicFramePr>
          <p:nvPr>
            <p:extLst>
              <p:ext uri="{D42A27DB-BD31-4B8C-83A1-F6EECF244321}">
                <p14:modId xmlns:p14="http://schemas.microsoft.com/office/powerpoint/2010/main" val="863860173"/>
              </p:ext>
            </p:extLst>
          </p:nvPr>
        </p:nvGraphicFramePr>
        <p:xfrm>
          <a:off x="1535162" y="3735610"/>
          <a:ext cx="4121150" cy="1030288"/>
        </p:xfrm>
        <a:graphic>
          <a:graphicData uri="http://schemas.openxmlformats.org/presentationml/2006/ole">
            <mc:AlternateContent xmlns:mc="http://schemas.openxmlformats.org/markup-compatibility/2006">
              <mc:Choice xmlns:v="urn:schemas-microsoft-com:vml" Requires="v">
                <p:oleObj spid="_x0000_s1103" name="文档" r:id="rId5" imgW="4120613" imgH="1030160" progId="Word.Document.12">
                  <p:embed/>
                </p:oleObj>
              </mc:Choice>
              <mc:Fallback>
                <p:oleObj name="文档" r:id="rId5" imgW="4120613" imgH="1030160" progId="Word.Document.12">
                  <p:embed/>
                  <p:pic>
                    <p:nvPicPr>
                      <p:cNvPr id="0" name=""/>
                      <p:cNvPicPr/>
                      <p:nvPr/>
                    </p:nvPicPr>
                    <p:blipFill>
                      <a:blip r:embed="rId6"/>
                      <a:stretch>
                        <a:fillRect/>
                      </a:stretch>
                    </p:blipFill>
                    <p:spPr>
                      <a:xfrm>
                        <a:off x="1535162" y="3735610"/>
                        <a:ext cx="4121150" cy="1030288"/>
                      </a:xfrm>
                      <a:prstGeom prst="rect">
                        <a:avLst/>
                      </a:prstGeom>
                    </p:spPr>
                  </p:pic>
                </p:oleObj>
              </mc:Fallback>
            </mc:AlternateContent>
          </a:graphicData>
        </a:graphic>
      </p:graphicFrame>
      <p:sp>
        <p:nvSpPr>
          <p:cNvPr id="7" name="矩形 6"/>
          <p:cNvSpPr/>
          <p:nvPr/>
        </p:nvSpPr>
        <p:spPr>
          <a:xfrm>
            <a:off x="126554" y="733450"/>
            <a:ext cx="8902659" cy="3940694"/>
          </a:xfrm>
          <a:prstGeom prst="rect">
            <a:avLst/>
          </a:prstGeom>
        </p:spPr>
        <p:txBody>
          <a:bodyPr wrap="square">
            <a:spAutoFit/>
          </a:bodyPr>
          <a:lstStyle/>
          <a:p>
            <a:pPr algn="just">
              <a:lnSpc>
                <a:spcPct val="132000"/>
              </a:lnSpc>
              <a:spcAft>
                <a:spcPts val="0"/>
              </a:spcAft>
              <a:tabLst>
                <a:tab pos="2070735" algn="l"/>
              </a:tabLst>
            </a:pPr>
            <a:r>
              <a:rPr lang="en-US" altLang="zh-CN" sz="2400" kern="100" dirty="0">
                <a:latin typeface="Times New Roman"/>
                <a:ea typeface="微软雅黑"/>
                <a:cs typeface="Courier New"/>
              </a:rPr>
              <a:t>1.</a:t>
            </a:r>
            <a:r>
              <a:rPr lang="zh-CN" altLang="zh-CN" sz="2400" kern="100" spc="-130" dirty="0">
                <a:latin typeface="Times New Roman"/>
                <a:ea typeface="微软雅黑"/>
                <a:cs typeface="Times New Roman"/>
              </a:rPr>
              <a:t>原子的电子排布遵循构造原理能</a:t>
            </a:r>
            <a:r>
              <a:rPr lang="zh-CN" altLang="zh-CN" sz="2400" kern="100" spc="-130" dirty="0" smtClean="0">
                <a:latin typeface="Times New Roman"/>
                <a:ea typeface="微软雅黑"/>
                <a:cs typeface="Times New Roman"/>
              </a:rPr>
              <a:t>使</a:t>
            </a:r>
            <a:r>
              <a:rPr lang="en-US" altLang="zh-CN" sz="2400" u="sng" kern="100" dirty="0" smtClean="0">
                <a:latin typeface="Times New Roman"/>
                <a:ea typeface="微软雅黑"/>
                <a:cs typeface="Times New Roman"/>
              </a:rPr>
              <a:t>                                                 </a:t>
            </a:r>
            <a:r>
              <a:rPr lang="zh-CN" altLang="zh-CN" sz="2400" kern="100" spc="-700" dirty="0" smtClean="0">
                <a:latin typeface="Times New Roman"/>
                <a:ea typeface="微软雅黑"/>
                <a:cs typeface="Times New Roman"/>
              </a:rPr>
              <a:t>，</a:t>
            </a:r>
            <a:r>
              <a:rPr lang="zh-CN" altLang="zh-CN" sz="2400" kern="100" dirty="0">
                <a:latin typeface="Times New Roman"/>
                <a:ea typeface="微软雅黑"/>
                <a:cs typeface="Times New Roman"/>
              </a:rPr>
              <a:t>简称能量最低原理。</a:t>
            </a:r>
            <a:endParaRPr lang="zh-CN" altLang="zh-CN" sz="2400" kern="100" dirty="0">
              <a:latin typeface="宋体"/>
              <a:cs typeface="Courier New"/>
            </a:endParaRPr>
          </a:p>
          <a:p>
            <a:pPr algn="just">
              <a:lnSpc>
                <a:spcPct val="132000"/>
              </a:lnSpc>
              <a:spcAft>
                <a:spcPts val="0"/>
              </a:spcAft>
              <a:tabLst>
                <a:tab pos="2070735" algn="l"/>
              </a:tabLst>
            </a:pPr>
            <a:r>
              <a:rPr lang="en-US" altLang="zh-CN" sz="2400" kern="100" dirty="0">
                <a:latin typeface="Times New Roman"/>
                <a:ea typeface="微软雅黑"/>
                <a:cs typeface="Courier New"/>
              </a:rPr>
              <a:t>(1)</a:t>
            </a:r>
            <a:r>
              <a:rPr lang="zh-CN" altLang="zh-CN" sz="2400" kern="100" dirty="0" smtClean="0">
                <a:latin typeface="Times New Roman"/>
                <a:ea typeface="微软雅黑"/>
                <a:cs typeface="Times New Roman"/>
              </a:rPr>
              <a:t>处于</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叫做</a:t>
            </a:r>
            <a:r>
              <a:rPr lang="zh-CN" altLang="zh-CN" sz="2400" kern="100" dirty="0">
                <a:latin typeface="Times New Roman"/>
                <a:ea typeface="微软雅黑"/>
                <a:cs typeface="Times New Roman"/>
              </a:rPr>
              <a:t>基态原子。</a:t>
            </a:r>
            <a:endParaRPr lang="zh-CN" altLang="zh-CN" sz="2400" kern="100" dirty="0">
              <a:latin typeface="宋体"/>
              <a:cs typeface="Courier New"/>
            </a:endParaRPr>
          </a:p>
          <a:p>
            <a:pPr algn="just">
              <a:lnSpc>
                <a:spcPct val="132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当基态原子的</a:t>
            </a:r>
            <a:r>
              <a:rPr lang="zh-CN" altLang="zh-CN" sz="2400" kern="100" dirty="0" smtClean="0">
                <a:latin typeface="Times New Roman"/>
                <a:ea typeface="微软雅黑"/>
                <a:cs typeface="Times New Roman"/>
              </a:rPr>
              <a:t>电子</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能量</a:t>
            </a:r>
            <a:r>
              <a:rPr lang="zh-CN" altLang="zh-CN" sz="2400" kern="100" dirty="0">
                <a:latin typeface="Times New Roman"/>
                <a:ea typeface="微软雅黑"/>
                <a:cs typeface="Times New Roman"/>
              </a:rPr>
              <a:t>后，电子会跃迁</a:t>
            </a:r>
            <a:r>
              <a:rPr lang="zh-CN" altLang="zh-CN" sz="2400" kern="100" dirty="0" smtClean="0">
                <a:latin typeface="Times New Roman"/>
                <a:ea typeface="微软雅黑"/>
                <a:cs typeface="Times New Roman"/>
              </a:rPr>
              <a:t>到</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变成激发态原子。</a:t>
            </a:r>
            <a:endParaRPr lang="zh-CN" altLang="zh-CN" sz="2400" kern="100" dirty="0">
              <a:latin typeface="宋体"/>
              <a:cs typeface="Courier New"/>
            </a:endParaRPr>
          </a:p>
          <a:p>
            <a:pPr algn="just">
              <a:lnSpc>
                <a:spcPct val="132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基态、激发态相互间转化的能量变化</a:t>
            </a:r>
            <a:endParaRPr lang="zh-CN" altLang="zh-CN" sz="2400" kern="100" dirty="0">
              <a:latin typeface="宋体"/>
              <a:cs typeface="Courier New"/>
            </a:endParaRPr>
          </a:p>
          <a:p>
            <a:pPr algn="just">
              <a:lnSpc>
                <a:spcPct val="241000"/>
              </a:lnSpc>
              <a:spcAft>
                <a:spcPts val="0"/>
              </a:spcAft>
              <a:tabLst>
                <a:tab pos="2070735" algn="l"/>
              </a:tabLst>
            </a:pPr>
            <a:r>
              <a:rPr lang="zh-CN" altLang="zh-CN" sz="2400" kern="100" dirty="0">
                <a:latin typeface="Times New Roman"/>
                <a:ea typeface="微软雅黑"/>
                <a:cs typeface="Times New Roman"/>
              </a:rPr>
              <a:t>基态</a:t>
            </a:r>
            <a:r>
              <a:rPr lang="zh-CN" altLang="zh-CN" sz="2400" kern="100" dirty="0" smtClean="0">
                <a:latin typeface="Times New Roman"/>
                <a:ea typeface="微软雅黑"/>
                <a:cs typeface="Times New Roman"/>
              </a:rPr>
              <a:t>原子</a:t>
            </a:r>
            <a:r>
              <a:rPr lang="en-US" altLang="zh-CN" sz="2400" kern="100" dirty="0" smtClean="0">
                <a:latin typeface="微软雅黑"/>
                <a:ea typeface="微软雅黑"/>
                <a:cs typeface="宋体-方正超大字符集"/>
              </a:rPr>
              <a:t>                                            </a:t>
            </a:r>
            <a:r>
              <a:rPr lang="zh-CN" altLang="zh-CN" sz="2400" kern="100" dirty="0" smtClean="0">
                <a:latin typeface="Times New Roman"/>
                <a:ea typeface="微软雅黑"/>
                <a:cs typeface="Times New Roman"/>
              </a:rPr>
              <a:t>激发态</a:t>
            </a:r>
            <a:r>
              <a:rPr lang="zh-CN" altLang="zh-CN" sz="2400" kern="100" dirty="0">
                <a:latin typeface="Times New Roman"/>
                <a:ea typeface="微软雅黑"/>
                <a:cs typeface="Times New Roman"/>
              </a:rPr>
              <a:t>原子</a:t>
            </a:r>
            <a:endParaRPr lang="zh-CN" altLang="zh-CN" sz="2400" kern="100" dirty="0">
              <a:effectLst/>
              <a:latin typeface="宋体"/>
              <a:cs typeface="Courier New"/>
            </a:endParaRPr>
          </a:p>
        </p:txBody>
      </p:sp>
      <p:sp>
        <p:nvSpPr>
          <p:cNvPr id="8" name="文本框 12"/>
          <p:cNvSpPr txBox="1"/>
          <p:nvPr/>
        </p:nvSpPr>
        <p:spPr>
          <a:xfrm>
            <a:off x="718539" y="253744"/>
            <a:ext cx="5725669" cy="492443"/>
          </a:xfrm>
          <a:prstGeom prst="rect">
            <a:avLst/>
          </a:prstGeom>
          <a:noFill/>
        </p:spPr>
        <p:txBody>
          <a:bodyPr wrap="square" rtlCol="0">
            <a:spAutoFit/>
          </a:bodyPr>
          <a:lstStyle/>
          <a:p>
            <a:r>
              <a:rPr lang="zh-CN" altLang="en-US" sz="2600" b="1" dirty="0">
                <a:solidFill>
                  <a:schemeClr val="tx1">
                    <a:lumMod val="65000"/>
                    <a:lumOff val="35000"/>
                  </a:schemeClr>
                </a:solidFill>
                <a:latin typeface="微软雅黑" pitchFamily="34" charset="-122"/>
                <a:ea typeface="微软雅黑" pitchFamily="34" charset="-122"/>
              </a:rPr>
              <a:t>能量最低原理和原子的基态与激发态</a:t>
            </a:r>
          </a:p>
        </p:txBody>
      </p:sp>
      <p:sp>
        <p:nvSpPr>
          <p:cNvPr id="10" name="矩形 9"/>
          <p:cNvSpPr/>
          <p:nvPr/>
        </p:nvSpPr>
        <p:spPr>
          <a:xfrm>
            <a:off x="2" y="365815"/>
            <a:ext cx="646529" cy="225009"/>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 name="矩形 2"/>
          <p:cNvSpPr/>
          <p:nvPr/>
        </p:nvSpPr>
        <p:spPr>
          <a:xfrm>
            <a:off x="4769243" y="4165451"/>
            <a:ext cx="738861" cy="461665"/>
          </a:xfrm>
          <a:prstGeom prst="rect">
            <a:avLst/>
          </a:prstGeom>
        </p:spPr>
        <p:txBody>
          <a:bodyPr wrap="square">
            <a:spAutoFit/>
          </a:bodyPr>
          <a:lstStyle/>
          <a:p>
            <a:pPr lvl="0"/>
            <a:r>
              <a:rPr lang="en-US" altLang="zh-CN" sz="2400" kern="100" dirty="0" smtClean="0">
                <a:solidFill>
                  <a:schemeClr val="accent6">
                    <a:lumMod val="75000"/>
                  </a:schemeClr>
                </a:solidFill>
                <a:latin typeface="微软雅黑"/>
                <a:ea typeface="微软雅黑"/>
                <a:cs typeface="宋体-方正超大字符集"/>
              </a:rPr>
              <a:t>光</a:t>
            </a:r>
            <a:endParaRPr lang="zh-CN" altLang="en-US" dirty="0">
              <a:solidFill>
                <a:schemeClr val="accent6">
                  <a:lumMod val="75000"/>
                </a:schemeClr>
              </a:solidFill>
            </a:endParaRPr>
          </a:p>
        </p:txBody>
      </p:sp>
      <p:sp>
        <p:nvSpPr>
          <p:cNvPr id="12" name="矩形 11"/>
          <p:cNvSpPr/>
          <p:nvPr/>
        </p:nvSpPr>
        <p:spPr>
          <a:xfrm>
            <a:off x="4759449" y="749424"/>
            <a:ext cx="4355976" cy="461665"/>
          </a:xfrm>
          <a:prstGeom prst="rect">
            <a:avLst/>
          </a:prstGeom>
        </p:spPr>
        <p:txBody>
          <a:bodyPr wrap="square">
            <a:spAutoFit/>
          </a:bodyPr>
          <a:lstStyle/>
          <a:p>
            <a:pPr lvl="0"/>
            <a:r>
              <a:rPr lang="zh-CN" altLang="zh-CN" sz="2400" kern="100" spc="-120" dirty="0">
                <a:solidFill>
                  <a:srgbClr val="F79646">
                    <a:lumMod val="75000"/>
                  </a:srgbClr>
                </a:solidFill>
                <a:latin typeface="Times New Roman"/>
                <a:ea typeface="微软雅黑"/>
                <a:cs typeface="Times New Roman"/>
              </a:rPr>
              <a:t>整个原子的能量处于最低状态</a:t>
            </a:r>
          </a:p>
        </p:txBody>
      </p:sp>
      <p:sp>
        <p:nvSpPr>
          <p:cNvPr id="13" name="矩形 12"/>
          <p:cNvSpPr/>
          <p:nvPr/>
        </p:nvSpPr>
        <p:spPr>
          <a:xfrm>
            <a:off x="1250107" y="1707654"/>
            <a:ext cx="2664296" cy="461665"/>
          </a:xfrm>
          <a:prstGeom prst="rect">
            <a:avLst/>
          </a:prstGeom>
        </p:spPr>
        <p:txBody>
          <a:bodyPr wrap="square">
            <a:spAutoFit/>
          </a:bodyPr>
          <a:lstStyle/>
          <a:p>
            <a:pPr lvl="0"/>
            <a:r>
              <a:rPr lang="zh-CN" altLang="zh-CN" sz="2400" kern="100" dirty="0">
                <a:solidFill>
                  <a:srgbClr val="F79646">
                    <a:lumMod val="75000"/>
                  </a:srgbClr>
                </a:solidFill>
                <a:latin typeface="Times New Roman"/>
                <a:ea typeface="微软雅黑"/>
                <a:cs typeface="Times New Roman"/>
              </a:rPr>
              <a:t>最低能量的原子</a:t>
            </a:r>
          </a:p>
        </p:txBody>
      </p:sp>
      <p:sp>
        <p:nvSpPr>
          <p:cNvPr id="14" name="矩形 13"/>
          <p:cNvSpPr/>
          <p:nvPr/>
        </p:nvSpPr>
        <p:spPr>
          <a:xfrm>
            <a:off x="3008268" y="2208510"/>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吸收</a:t>
            </a:r>
          </a:p>
        </p:txBody>
      </p:sp>
      <p:sp>
        <p:nvSpPr>
          <p:cNvPr id="15" name="矩形 14"/>
          <p:cNvSpPr/>
          <p:nvPr/>
        </p:nvSpPr>
        <p:spPr>
          <a:xfrm>
            <a:off x="6881594" y="2189460"/>
            <a:ext cx="1415772"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较高能级</a:t>
            </a:r>
          </a:p>
        </p:txBody>
      </p:sp>
      <p:sp>
        <p:nvSpPr>
          <p:cNvPr id="16" name="矩形 15"/>
          <p:cNvSpPr/>
          <p:nvPr/>
        </p:nvSpPr>
        <p:spPr>
          <a:xfrm>
            <a:off x="2710016" y="3676253"/>
            <a:ext cx="1415772" cy="461665"/>
          </a:xfrm>
          <a:prstGeom prst="rect">
            <a:avLst/>
          </a:prstGeom>
        </p:spPr>
        <p:txBody>
          <a:bodyPr wrap="none">
            <a:spAutoFit/>
          </a:bodyPr>
          <a:lstStyle/>
          <a:p>
            <a:pPr lvl="0"/>
            <a:r>
              <a:rPr lang="en-US" altLang="zh-CN" sz="2400" kern="100" dirty="0" err="1">
                <a:solidFill>
                  <a:srgbClr val="F79646">
                    <a:lumMod val="75000"/>
                  </a:srgbClr>
                </a:solidFill>
                <a:latin typeface="微软雅黑"/>
                <a:ea typeface="微软雅黑"/>
                <a:cs typeface="宋体-方正超大字符集"/>
              </a:rPr>
              <a:t>吸收能量</a:t>
            </a:r>
            <a:endParaRPr lang="en-US" altLang="zh-CN" sz="2400" kern="100" dirty="0">
              <a:solidFill>
                <a:srgbClr val="F79646">
                  <a:lumMod val="75000"/>
                </a:srgbClr>
              </a:solidFill>
              <a:latin typeface="微软雅黑"/>
              <a:ea typeface="微软雅黑"/>
              <a:cs typeface="宋体-方正超大字符集"/>
            </a:endParaRPr>
          </a:p>
        </p:txBody>
      </p:sp>
      <p:sp>
        <p:nvSpPr>
          <p:cNvPr id="17" name="矩形 16"/>
          <p:cNvSpPr/>
          <p:nvPr/>
        </p:nvSpPr>
        <p:spPr>
          <a:xfrm>
            <a:off x="1574662" y="4166493"/>
            <a:ext cx="1415772" cy="461665"/>
          </a:xfrm>
          <a:prstGeom prst="rect">
            <a:avLst/>
          </a:prstGeom>
        </p:spPr>
        <p:txBody>
          <a:bodyPr wrap="none">
            <a:spAutoFit/>
          </a:bodyPr>
          <a:lstStyle/>
          <a:p>
            <a:pPr lvl="0"/>
            <a:r>
              <a:rPr lang="en-US" altLang="zh-CN" sz="2400" kern="100" dirty="0" err="1">
                <a:solidFill>
                  <a:srgbClr val="F79646">
                    <a:lumMod val="75000"/>
                  </a:srgbClr>
                </a:solidFill>
                <a:latin typeface="微软雅黑"/>
                <a:ea typeface="微软雅黑"/>
                <a:cs typeface="宋体-方正超大字符集"/>
              </a:rPr>
              <a:t>释放能量</a:t>
            </a:r>
            <a:endParaRPr lang="en-US" altLang="zh-CN" sz="2400" kern="100" dirty="0">
              <a:solidFill>
                <a:srgbClr val="F79646">
                  <a:lumMod val="75000"/>
                </a:srgbClr>
              </a:solidFill>
              <a:latin typeface="微软雅黑"/>
              <a:ea typeface="微软雅黑"/>
              <a:cs typeface="宋体-方正超大字符集"/>
            </a:endParaRPr>
          </a:p>
        </p:txBody>
      </p:sp>
    </p:spTree>
    <p:extLst>
      <p:ext uri="{BB962C8B-B14F-4D97-AF65-F5344CB8AC3E}">
        <p14:creationId xmlns:p14="http://schemas.microsoft.com/office/powerpoint/2010/main" val="745340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linds(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linds(horizontal)">
                                      <p:cBhvr>
                                        <p:cTn id="25" dur="500"/>
                                        <p:tgtEl>
                                          <p:spTgt spid="16"/>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linds(horizontal)">
                                      <p:cBhvr>
                                        <p:cTn id="28" dur="500"/>
                                        <p:tgtEl>
                                          <p:spTgt spid="17"/>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6554" y="587340"/>
            <a:ext cx="8892000" cy="332398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不同元素的原子发生跃迁时会吸收或释放不同的光，</a:t>
            </a:r>
            <a:r>
              <a:rPr lang="zh-CN" altLang="zh-CN" sz="2800" kern="100" spc="-130" dirty="0">
                <a:latin typeface="Times New Roman"/>
                <a:ea typeface="微软雅黑"/>
                <a:cs typeface="Times New Roman"/>
              </a:rPr>
              <a:t>若用光谱仪摄取各种元素的电子</a:t>
            </a:r>
            <a:r>
              <a:rPr lang="zh-CN" altLang="zh-CN" sz="2800" kern="100" spc="-130" dirty="0" smtClean="0">
                <a:latin typeface="Times New Roman"/>
                <a:ea typeface="微软雅黑"/>
                <a:cs typeface="Times New Roman"/>
              </a:rPr>
              <a:t>的</a:t>
            </a:r>
            <a:r>
              <a:rPr lang="en-US" altLang="zh-CN" sz="2800" u="sng" kern="100" dirty="0" smtClean="0">
                <a:latin typeface="Times New Roman"/>
                <a:ea typeface="微软雅黑"/>
                <a:cs typeface="Times New Roman"/>
              </a:rPr>
              <a:t>         </a:t>
            </a:r>
            <a:r>
              <a:rPr lang="zh-CN" altLang="zh-CN" sz="2800" kern="100" spc="-130" dirty="0" smtClean="0">
                <a:latin typeface="Times New Roman"/>
                <a:ea typeface="微软雅黑"/>
                <a:cs typeface="Times New Roman"/>
              </a:rPr>
              <a:t>光谱或</a:t>
            </a:r>
            <a:r>
              <a:rPr lang="en-US" altLang="zh-CN" sz="2800" u="sng" kern="100" dirty="0" smtClean="0">
                <a:latin typeface="Times New Roman"/>
                <a:ea typeface="微软雅黑"/>
                <a:cs typeface="Times New Roman"/>
              </a:rPr>
              <a:t>         </a:t>
            </a:r>
            <a:r>
              <a:rPr lang="zh-CN" altLang="zh-CN" sz="2800" kern="100" spc="-130" dirty="0" smtClean="0">
                <a:latin typeface="Times New Roman"/>
                <a:ea typeface="微软雅黑"/>
                <a:cs typeface="Times New Roman"/>
              </a:rPr>
              <a:t>光</a:t>
            </a:r>
            <a:r>
              <a:rPr lang="zh-CN" altLang="zh-CN" sz="2800" kern="100" spc="-500" dirty="0" smtClean="0">
                <a:latin typeface="Times New Roman"/>
                <a:ea typeface="微软雅黑"/>
                <a:cs typeface="Times New Roman"/>
              </a:rPr>
              <a:t>谱</a:t>
            </a:r>
            <a:r>
              <a:rPr lang="zh-CN" altLang="zh-CN" sz="2800" kern="100" spc="-500" dirty="0">
                <a:latin typeface="Times New Roman"/>
                <a:ea typeface="微软雅黑"/>
                <a:cs typeface="Times New Roman"/>
              </a:rPr>
              <a:t>，</a:t>
            </a:r>
            <a:r>
              <a:rPr lang="zh-CN" altLang="zh-CN" sz="2800" kern="100" dirty="0">
                <a:latin typeface="Times New Roman"/>
                <a:ea typeface="微软雅黑"/>
                <a:cs typeface="Times New Roman"/>
              </a:rPr>
              <a:t>则可确立某种元素的原子，这些光谱总称原子光谱。</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玻尔原子结构模型证明氢原子光谱为线状光谱。</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氢原子光谱为线状光谱，多电子原子光谱比较复杂。</a:t>
            </a:r>
            <a:endParaRPr lang="zh-CN" altLang="zh-CN" sz="2800" kern="100" dirty="0">
              <a:effectLst/>
              <a:latin typeface="宋体"/>
              <a:cs typeface="Courier New"/>
            </a:endParaRPr>
          </a:p>
        </p:txBody>
      </p:sp>
      <p:sp>
        <p:nvSpPr>
          <p:cNvPr id="2" name="矩形 1"/>
          <p:cNvSpPr/>
          <p:nvPr/>
        </p:nvSpPr>
        <p:spPr>
          <a:xfrm>
            <a:off x="7135713" y="1307306"/>
            <a:ext cx="1368152" cy="523220"/>
          </a:xfrm>
          <a:prstGeom prst="rect">
            <a:avLst/>
          </a:prstGeom>
        </p:spPr>
        <p:txBody>
          <a:bodyPr wrap="square">
            <a:spAutoFit/>
          </a:bodyPr>
          <a:lstStyle/>
          <a:p>
            <a:pPr lvl="0"/>
            <a:r>
              <a:rPr lang="zh-CN" altLang="zh-CN" sz="2800" kern="100" dirty="0" smtClean="0">
                <a:solidFill>
                  <a:schemeClr val="accent6">
                    <a:lumMod val="75000"/>
                  </a:schemeClr>
                </a:solidFill>
                <a:latin typeface="Times New Roman"/>
                <a:ea typeface="微软雅黑"/>
                <a:cs typeface="Times New Roman"/>
              </a:rPr>
              <a:t>发射</a:t>
            </a:r>
            <a:endParaRPr lang="zh-CN" altLang="en-US" dirty="0">
              <a:solidFill>
                <a:schemeClr val="accent6">
                  <a:lumMod val="75000"/>
                </a:schemeClr>
              </a:solidFill>
            </a:endParaRPr>
          </a:p>
        </p:txBody>
      </p:sp>
      <p:sp>
        <p:nvSpPr>
          <p:cNvPr id="3" name="矩形 2"/>
          <p:cNvSpPr/>
          <p:nvPr/>
        </p:nvSpPr>
        <p:spPr>
          <a:xfrm>
            <a:off x="5282555" y="1302087"/>
            <a:ext cx="902811"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吸收</a:t>
            </a:r>
          </a:p>
        </p:txBody>
      </p:sp>
    </p:spTree>
    <p:extLst>
      <p:ext uri="{BB962C8B-B14F-4D97-AF65-F5344CB8AC3E}">
        <p14:creationId xmlns:p14="http://schemas.microsoft.com/office/powerpoint/2010/main" val="206115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7438" y="70520"/>
            <a:ext cx="8748000" cy="1217641"/>
          </a:xfrm>
          <a:prstGeom prst="rect">
            <a:avLst/>
          </a:prstGeom>
        </p:spPr>
        <p:txBody>
          <a:bodyPr wrap="square">
            <a:spAutoFit/>
          </a:bodyPr>
          <a:lstStyle/>
          <a:p>
            <a:pPr algn="just">
              <a:lnSpc>
                <a:spcPct val="150000"/>
              </a:lnSpc>
              <a:spcAft>
                <a:spcPts val="0"/>
              </a:spcAft>
              <a:tabLst>
                <a:tab pos="2070735" algn="l"/>
              </a:tabLst>
            </a:pPr>
            <a:r>
              <a:rPr lang="en-US" altLang="zh-CN" sz="2600" kern="100" dirty="0">
                <a:latin typeface="Times New Roman"/>
                <a:ea typeface="微软雅黑"/>
                <a:cs typeface="Courier New"/>
              </a:rPr>
              <a:t>3.</a:t>
            </a:r>
            <a:r>
              <a:rPr lang="zh-CN" altLang="zh-CN" sz="2600" kern="100" dirty="0">
                <a:latin typeface="Times New Roman"/>
                <a:ea typeface="微软雅黑"/>
                <a:cs typeface="Times New Roman"/>
              </a:rPr>
              <a:t>可见光，如灯光、霓虹灯光、激光、焰火</a:t>
            </a:r>
            <a:r>
              <a:rPr lang="en-US" altLang="zh-CN" sz="2600" kern="100" dirty="0">
                <a:latin typeface="宋体"/>
                <a:ea typeface="微软雅黑"/>
                <a:cs typeface="Times New Roman"/>
              </a:rPr>
              <a:t>……</a:t>
            </a:r>
            <a:r>
              <a:rPr lang="zh-CN" altLang="zh-CN" sz="2600" kern="100" dirty="0">
                <a:latin typeface="Times New Roman"/>
                <a:ea typeface="微软雅黑"/>
                <a:cs typeface="Times New Roman"/>
              </a:rPr>
              <a:t>都与原子核外电子发生</a:t>
            </a:r>
            <a:r>
              <a:rPr lang="zh-CN" altLang="zh-CN" sz="2600" kern="100" dirty="0" smtClean="0">
                <a:latin typeface="Times New Roman"/>
                <a:ea typeface="微软雅黑"/>
                <a:cs typeface="Times New Roman"/>
              </a:rPr>
              <a:t>跃迁</a:t>
            </a:r>
            <a:r>
              <a:rPr lang="en-US" altLang="zh-CN" sz="2600" u="sng" kern="100" dirty="0" smtClean="0">
                <a:latin typeface="Times New Roman"/>
                <a:ea typeface="微软雅黑"/>
                <a:cs typeface="Times New Roman"/>
              </a:rPr>
              <a:t>           </a:t>
            </a:r>
            <a:r>
              <a:rPr lang="zh-CN" altLang="zh-CN" sz="2600" kern="100" dirty="0" smtClean="0">
                <a:latin typeface="Times New Roman"/>
                <a:ea typeface="微软雅黑"/>
                <a:cs typeface="Times New Roman"/>
              </a:rPr>
              <a:t>能量</a:t>
            </a:r>
            <a:r>
              <a:rPr lang="zh-CN" altLang="zh-CN" sz="2600" kern="100" dirty="0">
                <a:latin typeface="Times New Roman"/>
                <a:ea typeface="微软雅黑"/>
                <a:cs typeface="Times New Roman"/>
              </a:rPr>
              <a:t>有关。</a:t>
            </a:r>
            <a:endParaRPr lang="zh-CN" altLang="zh-CN" sz="2600" kern="100" dirty="0">
              <a:effectLst/>
              <a:latin typeface="宋体"/>
              <a:cs typeface="Courier New"/>
            </a:endParaRPr>
          </a:p>
        </p:txBody>
      </p:sp>
      <p:pic>
        <p:nvPicPr>
          <p:cNvPr id="2050" name="Picture 2" descr="R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6350" y="1404763"/>
            <a:ext cx="7132142" cy="3139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627784" y="728117"/>
            <a:ext cx="851515" cy="492443"/>
          </a:xfrm>
          <a:prstGeom prst="rect">
            <a:avLst/>
          </a:prstGeom>
        </p:spPr>
        <p:txBody>
          <a:bodyPr wrap="none">
            <a:spAutoFit/>
          </a:bodyPr>
          <a:lstStyle/>
          <a:p>
            <a:r>
              <a:rPr lang="zh-CN" altLang="zh-CN" sz="2600" kern="100" dirty="0">
                <a:solidFill>
                  <a:schemeClr val="accent6">
                    <a:lumMod val="75000"/>
                  </a:schemeClr>
                </a:solidFill>
                <a:latin typeface="Times New Roman"/>
                <a:ea typeface="微软雅黑"/>
                <a:cs typeface="Times New Roman"/>
              </a:rPr>
              <a:t>释放</a:t>
            </a:r>
            <a:endParaRPr lang="zh-CN" altLang="en-US" dirty="0">
              <a:solidFill>
                <a:schemeClr val="accent6">
                  <a:lumMod val="75000"/>
                </a:schemeClr>
              </a:solidFill>
            </a:endParaRPr>
          </a:p>
        </p:txBody>
      </p:sp>
    </p:spTree>
    <p:extLst>
      <p:ext uri="{BB962C8B-B14F-4D97-AF65-F5344CB8AC3E}">
        <p14:creationId xmlns:p14="http://schemas.microsoft.com/office/powerpoint/2010/main" val="4116403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9512" y="277020"/>
            <a:ext cx="2015791" cy="354487"/>
            <a:chOff x="1415480" y="1598112"/>
            <a:chExt cx="2167620" cy="381325"/>
          </a:xfrm>
        </p:grpSpPr>
        <p:cxnSp>
          <p:nvCxnSpPr>
            <p:cNvPr id="10" name="直接连接符 9"/>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1" name="右箭头 10"/>
            <p:cNvSpPr/>
            <p:nvPr/>
          </p:nvSpPr>
          <p:spPr>
            <a:xfrm>
              <a:off x="1487488" y="1598112"/>
              <a:ext cx="317059" cy="317059"/>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矩形 11"/>
          <p:cNvSpPr/>
          <p:nvPr/>
        </p:nvSpPr>
        <p:spPr>
          <a:xfrm>
            <a:off x="591956" y="113953"/>
            <a:ext cx="1581184" cy="544370"/>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归纳总结</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7" name="矩形 6"/>
          <p:cNvSpPr/>
          <p:nvPr/>
        </p:nvSpPr>
        <p:spPr>
          <a:xfrm>
            <a:off x="141412" y="906041"/>
            <a:ext cx="8856984" cy="332398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电子按照构造原理排布</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即电子优先排布在能量最低的能级里，然后依次排布在能量逐渐升高的能级里</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，会使整个原子的能量处于最低状态，此时为基态原子。</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spc="-70" dirty="0">
                <a:latin typeface="Times New Roman"/>
                <a:ea typeface="微软雅黑"/>
                <a:cs typeface="Times New Roman"/>
              </a:rPr>
              <a:t>不同元素的原子光谱都是特定的，在现代化学中，常利用原子光谱上的特征谱线来鉴定元素，称为光谱分析。</a:t>
            </a:r>
            <a:endParaRPr lang="zh-CN" altLang="zh-CN" sz="2800" kern="100" spc="-70" dirty="0">
              <a:effectLst/>
              <a:latin typeface="宋体"/>
              <a:cs typeface="Courier New"/>
            </a:endParaRPr>
          </a:p>
        </p:txBody>
      </p:sp>
    </p:spTree>
    <p:extLst>
      <p:ext uri="{BB962C8B-B14F-4D97-AF65-F5344CB8AC3E}">
        <p14:creationId xmlns:p14="http://schemas.microsoft.com/office/powerpoint/2010/main" val="7627515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991" y="627534"/>
            <a:ext cx="8928000" cy="4180953"/>
          </a:xfrm>
          <a:prstGeom prst="rect">
            <a:avLst/>
          </a:prstGeom>
        </p:spPr>
        <p:txBody>
          <a:bodyPr wrap="square">
            <a:spAutoFit/>
          </a:bodyPr>
          <a:lstStyle/>
          <a:p>
            <a:pPr algn="just">
              <a:lnSpc>
                <a:spcPct val="123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下列说法正确的是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23000"/>
              </a:lnSpc>
              <a:spcAft>
                <a:spcPts val="0"/>
              </a:spcAft>
              <a:tabLst>
                <a:tab pos="2070735" algn="l"/>
              </a:tabLst>
            </a:pP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自然界中的所有原子都处于基态</a:t>
            </a:r>
            <a:endParaRPr lang="zh-CN" altLang="zh-CN" sz="2400" kern="100" dirty="0">
              <a:latin typeface="宋体"/>
              <a:cs typeface="Courier New"/>
            </a:endParaRPr>
          </a:p>
          <a:p>
            <a:pPr algn="just">
              <a:lnSpc>
                <a:spcPct val="123000"/>
              </a:lnSpc>
              <a:spcAft>
                <a:spcPts val="0"/>
              </a:spcAft>
              <a:tabLst>
                <a:tab pos="2070735" algn="l"/>
              </a:tabLst>
            </a:pP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同一原子处于激发态时的能量一定高于基态时的能量</a:t>
            </a:r>
            <a:endParaRPr lang="zh-CN" altLang="zh-CN" sz="2400" kern="100" dirty="0">
              <a:latin typeface="宋体"/>
              <a:cs typeface="Courier New"/>
            </a:endParaRPr>
          </a:p>
          <a:p>
            <a:pPr algn="just">
              <a:lnSpc>
                <a:spcPct val="123000"/>
              </a:lnSpc>
              <a:spcAft>
                <a:spcPts val="0"/>
              </a:spcAft>
              <a:tabLst>
                <a:tab pos="2070735" algn="l"/>
              </a:tabLst>
            </a:pP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无论原子种类是否相同，基态原子的能量总是低于激发态</a:t>
            </a:r>
            <a:r>
              <a:rPr lang="zh-CN" altLang="zh-CN" sz="2400" kern="100" dirty="0" smtClean="0">
                <a:latin typeface="Times New Roman"/>
                <a:ea typeface="微软雅黑"/>
                <a:cs typeface="Times New Roman"/>
              </a:rPr>
              <a:t>原子</a:t>
            </a:r>
            <a:endParaRPr lang="en-US" altLang="zh-CN" sz="2400" kern="100" dirty="0" smtClean="0">
              <a:latin typeface="Times New Roman"/>
              <a:ea typeface="微软雅黑"/>
              <a:cs typeface="Times New Roman"/>
            </a:endParaRPr>
          </a:p>
          <a:p>
            <a:pPr algn="just">
              <a:lnSpc>
                <a:spcPct val="123000"/>
              </a:lnSpc>
              <a:spcAft>
                <a:spcPts val="0"/>
              </a:spcAft>
              <a:tabLst>
                <a:tab pos="2070735" algn="l"/>
              </a:tabLst>
            </a:pPr>
            <a:r>
              <a:rPr lang="en-US" altLang="zh-CN" sz="2400" kern="100" dirty="0">
                <a:latin typeface="Times New Roman"/>
                <a:ea typeface="微软雅黑"/>
                <a:cs typeface="Times New Roman"/>
              </a:rPr>
              <a:t> </a:t>
            </a:r>
            <a:r>
              <a:rPr lang="en-US" altLang="zh-CN" sz="2400" kern="100" dirty="0" smtClean="0">
                <a:latin typeface="Times New Roman"/>
                <a:ea typeface="微软雅黑"/>
                <a:cs typeface="Times New Roman"/>
              </a:rPr>
              <a:t>   </a:t>
            </a:r>
            <a:r>
              <a:rPr lang="zh-CN" altLang="zh-CN" sz="2400" kern="100" dirty="0" smtClean="0">
                <a:latin typeface="Times New Roman"/>
                <a:ea typeface="微软雅黑"/>
                <a:cs typeface="Times New Roman"/>
              </a:rPr>
              <a:t>的</a:t>
            </a:r>
            <a:r>
              <a:rPr lang="zh-CN" altLang="zh-CN" sz="2400" kern="100" dirty="0">
                <a:latin typeface="Times New Roman"/>
                <a:ea typeface="微软雅黑"/>
                <a:cs typeface="Times New Roman"/>
              </a:rPr>
              <a:t>能量</a:t>
            </a:r>
            <a:endParaRPr lang="zh-CN" altLang="zh-CN" sz="2400" kern="100" dirty="0">
              <a:latin typeface="宋体"/>
              <a:cs typeface="Courier New"/>
            </a:endParaRPr>
          </a:p>
          <a:p>
            <a:pPr algn="just">
              <a:lnSpc>
                <a:spcPct val="123000"/>
              </a:lnSpc>
              <a:spcAft>
                <a:spcPts val="0"/>
              </a:spcAft>
              <a:tabLst>
                <a:tab pos="2070735" algn="l"/>
              </a:tabLst>
            </a:pP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激发态原子的能量较高，极易失去电子，表现出较强的还原性</a:t>
            </a:r>
            <a:endParaRPr lang="zh-CN" altLang="zh-CN" sz="2400" kern="100" dirty="0">
              <a:latin typeface="宋体"/>
              <a:cs typeface="Courier New"/>
            </a:endParaRPr>
          </a:p>
          <a:p>
            <a:pPr algn="just">
              <a:lnSpc>
                <a:spcPct val="123000"/>
              </a:lnSpc>
              <a:spcAft>
                <a:spcPts val="0"/>
              </a:spcAft>
              <a:tabLst>
                <a:tab pos="2070735" algn="l"/>
              </a:tabLst>
            </a:pPr>
            <a:r>
              <a:rPr lang="zh-CN" altLang="zh-CN" sz="2400" b="1" kern="100" dirty="0" smtClean="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a:t>
            </a:r>
            <a:r>
              <a:rPr lang="zh-CN" altLang="zh-CN" sz="2400" kern="100" spc="-100" dirty="0">
                <a:latin typeface="Times New Roman"/>
                <a:ea typeface="微软雅黑"/>
                <a:cs typeface="Times New Roman"/>
              </a:rPr>
              <a:t>处于最低能量的原子叫做基态原子。电子由较低能级向较高能级跃迁，叫激发。激发态原子的能量只是比原来基态原子的能量高。如果电子仅在内层激发，电子未获得足够的能量，不会失去。</a:t>
            </a:r>
            <a:endParaRPr lang="zh-CN" altLang="zh-CN" sz="2400" kern="100" spc="-100" dirty="0">
              <a:effectLst/>
              <a:latin typeface="宋体"/>
              <a:cs typeface="Courier New"/>
            </a:endParaRPr>
          </a:p>
        </p:txBody>
      </p:sp>
      <p:grpSp>
        <p:nvGrpSpPr>
          <p:cNvPr id="6" name="组合 5"/>
          <p:cNvGrpSpPr/>
          <p:nvPr/>
        </p:nvGrpSpPr>
        <p:grpSpPr>
          <a:xfrm>
            <a:off x="179512" y="275715"/>
            <a:ext cx="2015791" cy="354487"/>
            <a:chOff x="1415480" y="1587866"/>
            <a:chExt cx="2167620" cy="381325"/>
          </a:xfrm>
        </p:grpSpPr>
        <p:cxnSp>
          <p:nvCxnSpPr>
            <p:cNvPr id="7" name="直接连接符 6"/>
            <p:cNvCxnSpPr/>
            <p:nvPr/>
          </p:nvCxnSpPr>
          <p:spPr>
            <a:xfrm>
              <a:off x="1415480" y="1969191"/>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右箭头 7"/>
            <p:cNvSpPr/>
            <p:nvPr/>
          </p:nvSpPr>
          <p:spPr>
            <a:xfrm>
              <a:off x="1487488" y="1587866"/>
              <a:ext cx="317059" cy="317059"/>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矩形 8"/>
          <p:cNvSpPr/>
          <p:nvPr/>
        </p:nvSpPr>
        <p:spPr>
          <a:xfrm>
            <a:off x="591956" y="122173"/>
            <a:ext cx="1574772" cy="548794"/>
          </a:xfrm>
          <a:prstGeom prst="rect">
            <a:avLst/>
          </a:prstGeom>
        </p:spPr>
        <p:txBody>
          <a:bodyPr wrap="none" lIns="68571" tIns="34285" rIns="68571" bIns="34285">
            <a:spAutoFit/>
          </a:bodyPr>
          <a:lstStyle/>
          <a:p>
            <a:pPr>
              <a:lnSpc>
                <a:spcPts val="4125"/>
              </a:lnSpc>
            </a:pPr>
            <a:r>
              <a:rPr lang="zh-CN" altLang="en-US" sz="2800" b="1" dirty="0" smtClean="0">
                <a:solidFill>
                  <a:schemeClr val="tx1">
                    <a:lumMod val="75000"/>
                    <a:lumOff val="25000"/>
                  </a:schemeClr>
                </a:solidFill>
                <a:latin typeface="Times New Roman" pitchFamily="18" charset="0"/>
                <a:ea typeface="微软雅黑" pitchFamily="34" charset="-122"/>
                <a:cs typeface="Times New Roman" pitchFamily="18" charset="0"/>
              </a:rPr>
              <a:t>活学活用</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2" name="矩形 1"/>
          <p:cNvSpPr/>
          <p:nvPr/>
        </p:nvSpPr>
        <p:spPr>
          <a:xfrm>
            <a:off x="3078788" y="694308"/>
            <a:ext cx="389850"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B</a:t>
            </a:r>
            <a:endParaRPr lang="zh-CN" altLang="en-US" dirty="0"/>
          </a:p>
        </p:txBody>
      </p:sp>
    </p:spTree>
    <p:extLst>
      <p:ext uri="{BB962C8B-B14F-4D97-AF65-F5344CB8AC3E}">
        <p14:creationId xmlns:p14="http://schemas.microsoft.com/office/powerpoint/2010/main" val="222191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blinds(horizontal)">
                                      <p:cBhvr>
                                        <p:cTn id="7" dur="500"/>
                                        <p:tgtEl>
                                          <p:spTgt spid="5">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5991" y="339502"/>
            <a:ext cx="8928000" cy="388952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对充有氖气的霓虹灯管通电，灯管发出红色光。产生这一现象的主要原因是</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A.</a:t>
            </a:r>
            <a:r>
              <a:rPr lang="zh-CN" altLang="zh-CN" sz="2800" kern="100" dirty="0">
                <a:latin typeface="Times New Roman"/>
                <a:ea typeface="微软雅黑"/>
                <a:cs typeface="Times New Roman"/>
              </a:rPr>
              <a:t>电子由激发态向基态跃迁时以光的形式释放能量</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电子由基态向激发态跃迁时吸收除红光以外的光线</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氖原子获得电子后转变成发出红光的物质</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在电流的作用下，氖原子与构成灯管的物质发生反应</a:t>
            </a:r>
            <a:endParaRPr lang="zh-CN" altLang="zh-CN" sz="2800" kern="100" dirty="0">
              <a:effectLst/>
              <a:latin typeface="宋体"/>
              <a:cs typeface="Courier New"/>
            </a:endParaRPr>
          </a:p>
        </p:txBody>
      </p:sp>
    </p:spTree>
    <p:extLst>
      <p:ext uri="{BB962C8B-B14F-4D97-AF65-F5344CB8AC3E}">
        <p14:creationId xmlns:p14="http://schemas.microsoft.com/office/powerpoint/2010/main" val="12791638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1339</TotalTime>
  <Words>1028</Words>
  <Application>Microsoft Office PowerPoint</Application>
  <PresentationFormat>全屏显示(16:9)</PresentationFormat>
  <Paragraphs>170</Paragraphs>
  <Slides>26</Slides>
  <Notes>3</Notes>
  <HiddenSlides>0</HiddenSlides>
  <MMClips>1</MMClips>
  <ScaleCrop>false</ScaleCrop>
  <HeadingPairs>
    <vt:vector size="6" baseType="variant">
      <vt:variant>
        <vt:lpstr>主题</vt:lpstr>
      </vt:variant>
      <vt:variant>
        <vt:i4>5</vt:i4>
      </vt:variant>
      <vt:variant>
        <vt:lpstr>嵌入 OLE 服务器</vt:lpstr>
      </vt:variant>
      <vt:variant>
        <vt:i4>1</vt:i4>
      </vt:variant>
      <vt:variant>
        <vt:lpstr>幻灯片标题</vt:lpstr>
      </vt:variant>
      <vt:variant>
        <vt:i4>26</vt:i4>
      </vt:variant>
    </vt:vector>
  </HeadingPairs>
  <TitlesOfParts>
    <vt:vector size="32" baseType="lpstr">
      <vt:lpstr>Office 主题</vt:lpstr>
      <vt:lpstr>1_Office 主题</vt:lpstr>
      <vt:lpstr>2_Office 主题</vt:lpstr>
      <vt:lpstr>3_Office 主题</vt:lpstr>
      <vt:lpstr>4_Office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259</cp:revision>
  <dcterms:created xsi:type="dcterms:W3CDTF">2014-11-27T01:03:08Z</dcterms:created>
  <dcterms:modified xsi:type="dcterms:W3CDTF">2015-08-06T02:15:15Z</dcterms:modified>
</cp:coreProperties>
</file>