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theme/theme4.xml" ContentType="application/vnd.openxmlformats-officedocument.theme+xml"/>
  <Override PartName="/ppt/slideLayouts/slideLayout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12" r:id="rId2"/>
    <p:sldMasterId id="2147483726" r:id="rId3"/>
    <p:sldMasterId id="2147483740" r:id="rId4"/>
    <p:sldMasterId id="2147483755" r:id="rId5"/>
  </p:sldMasterIdLst>
  <p:notesMasterIdLst>
    <p:notesMasterId r:id="rId35"/>
  </p:notesMasterIdLst>
  <p:handoutMasterIdLst>
    <p:handoutMasterId r:id="rId36"/>
  </p:handoutMasterIdLst>
  <p:sldIdLst>
    <p:sldId id="307" r:id="rId6"/>
    <p:sldId id="308" r:id="rId7"/>
    <p:sldId id="309" r:id="rId8"/>
    <p:sldId id="258" r:id="rId9"/>
    <p:sldId id="270" r:id="rId10"/>
    <p:sldId id="260" r:id="rId11"/>
    <p:sldId id="329" r:id="rId12"/>
    <p:sldId id="264" r:id="rId13"/>
    <p:sldId id="265" r:id="rId14"/>
    <p:sldId id="266" r:id="rId15"/>
    <p:sldId id="295" r:id="rId16"/>
    <p:sldId id="274" r:id="rId17"/>
    <p:sldId id="275" r:id="rId18"/>
    <p:sldId id="276" r:id="rId19"/>
    <p:sldId id="330" r:id="rId20"/>
    <p:sldId id="331" r:id="rId21"/>
    <p:sldId id="333" r:id="rId22"/>
    <p:sldId id="280" r:id="rId23"/>
    <p:sldId id="332" r:id="rId24"/>
    <p:sldId id="281" r:id="rId25"/>
    <p:sldId id="282" r:id="rId26"/>
    <p:sldId id="317" r:id="rId27"/>
    <p:sldId id="297" r:id="rId28"/>
    <p:sldId id="298" r:id="rId29"/>
    <p:sldId id="299" r:id="rId30"/>
    <p:sldId id="301" r:id="rId31"/>
    <p:sldId id="303" r:id="rId32"/>
    <p:sldId id="306" r:id="rId33"/>
    <p:sldId id="311" r:id="rId34"/>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00CC"/>
    <a:srgbClr val="0066FF"/>
    <a:srgbClr val="0033CC"/>
    <a:srgbClr val="66CCFF"/>
    <a:srgbClr val="FFFFFF"/>
    <a:srgbClr val="FF9933"/>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p:scale>
          <a:sx n="100" d="100"/>
          <a:sy n="100" d="100"/>
        </p:scale>
        <p:origin x="-1248" y="-936"/>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79" d="100"/>
          <a:sy n="79" d="100"/>
        </p:scale>
        <p:origin x="-396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ED594FB-2808-45A5-BDC8-80C0F481B27E}" type="datetimeFigureOut">
              <a:rPr lang="zh-CN" altLang="en-US" smtClean="0"/>
              <a:t>2015/8/6</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85B4082-C5AE-46D0-A000-D929E8B25956}" type="slidenum">
              <a:rPr lang="zh-CN" altLang="en-US" smtClean="0"/>
              <a:t>‹#›</a:t>
            </a:fld>
            <a:endParaRPr lang="zh-CN" altLang="en-US"/>
          </a:p>
        </p:txBody>
      </p:sp>
    </p:spTree>
    <p:extLst>
      <p:ext uri="{BB962C8B-B14F-4D97-AF65-F5344CB8AC3E}">
        <p14:creationId xmlns:p14="http://schemas.microsoft.com/office/powerpoint/2010/main" val="7236699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9FAA0F-2349-45DA-9EBD-9D94C9A1CFA0}" type="datetimeFigureOut">
              <a:rPr lang="zh-CN" altLang="en-US" smtClean="0"/>
              <a:t>2015/8/6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F37086-15D0-443D-AF17-A3F21825C045}" type="slidenum">
              <a:rPr lang="zh-CN" altLang="en-US" smtClean="0"/>
              <a:t>‹#›</a:t>
            </a:fld>
            <a:endParaRPr lang="zh-CN" altLang="en-US"/>
          </a:p>
        </p:txBody>
      </p:sp>
    </p:spTree>
    <p:extLst>
      <p:ext uri="{BB962C8B-B14F-4D97-AF65-F5344CB8AC3E}">
        <p14:creationId xmlns:p14="http://schemas.microsoft.com/office/powerpoint/2010/main" val="19163529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a:t>
            </a:fld>
            <a:endParaRPr lang="zh-CN" altLang="en-US"/>
          </a:p>
        </p:txBody>
      </p:sp>
    </p:spTree>
    <p:extLst>
      <p:ext uri="{BB962C8B-B14F-4D97-AF65-F5344CB8AC3E}">
        <p14:creationId xmlns:p14="http://schemas.microsoft.com/office/powerpoint/2010/main" val="33091644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24452979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24</a:t>
            </a:fld>
            <a:endParaRPr lang="zh-CN" altLang="en-US"/>
          </a:p>
        </p:txBody>
      </p:sp>
    </p:spTree>
    <p:extLst>
      <p:ext uri="{BB962C8B-B14F-4D97-AF65-F5344CB8AC3E}">
        <p14:creationId xmlns:p14="http://schemas.microsoft.com/office/powerpoint/2010/main" val="7000332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
        <p:nvSpPr>
          <p:cNvPr id="12" name="矩形 11"/>
          <p:cNvSpPr/>
          <p:nvPr userDrawn="1"/>
        </p:nvSpPr>
        <p:spPr>
          <a:xfrm>
            <a:off x="2" y="1"/>
            <a:ext cx="381227" cy="734840"/>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171746402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571307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24617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873250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071123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theme" Target="../theme/theme4.xml"/><Relationship Id="rId1" Type="http://schemas.openxmlformats.org/officeDocument/2006/relationships/slideLayout" Target="../slideLayouts/slideLayout5.xml"/><Relationship Id="rId6" Type="http://schemas.openxmlformats.org/officeDocument/2006/relationships/slide" Target="../slides/slide24.xml"/><Relationship Id="rId5" Type="http://schemas.openxmlformats.org/officeDocument/2006/relationships/slide" Target="../slides/slide23.xml"/><Relationship Id="rId4" Type="http://schemas.openxmlformats.org/officeDocument/2006/relationships/slide" Target="../slides/slide11.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矩形 9"/>
          <p:cNvSpPr/>
          <p:nvPr/>
        </p:nvSpPr>
        <p:spPr>
          <a:xfrm>
            <a:off x="1982095" y="4786001"/>
            <a:ext cx="7161907" cy="35750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能层与能级</a:t>
            </a:r>
            <a:endParaRPr kumimoji="0" lang="zh-CN" altLang="en-US" sz="15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11" name="矩形 10"/>
          <p:cNvSpPr/>
          <p:nvPr/>
        </p:nvSpPr>
        <p:spPr>
          <a:xfrm>
            <a:off x="3" y="4786001"/>
            <a:ext cx="1982093" cy="357505"/>
          </a:xfrm>
          <a:prstGeom prst="rec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rgbClr val="00B0F0"/>
              </a:solidFill>
            </a:endParaRPr>
          </a:p>
        </p:txBody>
      </p:sp>
      <p:sp>
        <p:nvSpPr>
          <p:cNvPr id="12" name="TextBox 11"/>
          <p:cNvSpPr txBox="1"/>
          <p:nvPr/>
        </p:nvSpPr>
        <p:spPr>
          <a:xfrm>
            <a:off x="7286281" y="4809080"/>
            <a:ext cx="1857727" cy="300080"/>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1500" dirty="0" smtClean="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91taoke.com</a:t>
            </a:r>
            <a:endParaRPr lang="zh-CN" altLang="en-US" sz="1500" dirty="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4" name="椭圆 13"/>
          <p:cNvSpPr/>
          <p:nvPr/>
        </p:nvSpPr>
        <p:spPr>
          <a:xfrm>
            <a:off x="350778" y="4897247"/>
            <a:ext cx="135000" cy="135000"/>
          </a:xfrm>
          <a:prstGeom prst="ellipse">
            <a:avLst/>
          </a:prstGeom>
          <a:solidFill>
            <a:schemeClr val="tx1">
              <a:lumMod val="75000"/>
              <a:lumOff val="2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a:p>
        </p:txBody>
      </p:sp>
      <p:sp>
        <p:nvSpPr>
          <p:cNvPr id="15" name="椭圆 14"/>
          <p:cNvSpPr/>
          <p:nvPr/>
        </p:nvSpPr>
        <p:spPr>
          <a:xfrm>
            <a:off x="731674" y="4897247"/>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16" name="椭圆 15"/>
          <p:cNvSpPr/>
          <p:nvPr userDrawn="1"/>
        </p:nvSpPr>
        <p:spPr>
          <a:xfrm>
            <a:off x="1103776" y="4895188"/>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17" name="椭圆 16"/>
          <p:cNvSpPr/>
          <p:nvPr userDrawn="1"/>
        </p:nvSpPr>
        <p:spPr>
          <a:xfrm>
            <a:off x="1495786" y="4895188"/>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Tree>
  </p:cSld>
  <p:clrMap bg1="lt1" tx1="dk1" bg2="lt2" tx2="dk2" accent1="accent1" accent2="accent2" accent3="accent3" accent4="accent4" accent5="accent5" accent6="accent6" hlink="hlink" folHlink="folHlink"/>
  <p:sldLayoutIdLst>
    <p:sldLayoutId id="2147483650" r:id="rId1"/>
    <p:sldLayoutId id="2147483710" r:id="rId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矩形 9"/>
          <p:cNvSpPr/>
          <p:nvPr/>
        </p:nvSpPr>
        <p:spPr>
          <a:xfrm>
            <a:off x="1982095" y="4786001"/>
            <a:ext cx="7161907" cy="35750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marL="0" algn="l" defTabSz="914378" rtl="0" eaLnBrk="1" latinLnBrk="0" hangingPunct="1">
              <a:spcBef>
                <a:spcPct val="0"/>
              </a:spcBef>
            </a:pPr>
            <a:r>
              <a:rPr lang="zh-CN" altLang="en-US" sz="1500" kern="1200" baseline="0" dirty="0" smtClean="0">
                <a:solidFill>
                  <a:schemeClr val="bg1"/>
                </a:solidFill>
                <a:latin typeface="微软雅黑" pitchFamily="34" charset="-122"/>
                <a:ea typeface="微软雅黑" pitchFamily="34" charset="-122"/>
                <a:cs typeface="+mn-cs"/>
              </a:rPr>
              <a:t>构造原理与电子排布式</a:t>
            </a:r>
            <a:endParaRPr lang="zh-CN" altLang="en-US" sz="1500" kern="1200" baseline="0" dirty="0">
              <a:solidFill>
                <a:schemeClr val="bg1"/>
              </a:solidFill>
              <a:latin typeface="微软雅黑" pitchFamily="34" charset="-122"/>
              <a:ea typeface="微软雅黑" pitchFamily="34" charset="-122"/>
              <a:cs typeface="+mn-cs"/>
            </a:endParaRPr>
          </a:p>
        </p:txBody>
      </p:sp>
      <p:sp>
        <p:nvSpPr>
          <p:cNvPr id="12" name="TextBox 11"/>
          <p:cNvSpPr txBox="1"/>
          <p:nvPr/>
        </p:nvSpPr>
        <p:spPr>
          <a:xfrm>
            <a:off x="7286281" y="4809080"/>
            <a:ext cx="1857727" cy="300080"/>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1500" dirty="0" smtClean="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91taoke.com</a:t>
            </a:r>
            <a:endParaRPr lang="zh-CN" altLang="en-US" sz="1500" dirty="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6" name="矩形 15"/>
          <p:cNvSpPr/>
          <p:nvPr userDrawn="1"/>
        </p:nvSpPr>
        <p:spPr>
          <a:xfrm>
            <a:off x="3" y="4786001"/>
            <a:ext cx="1982093" cy="357505"/>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rgbClr val="00B0F0"/>
              </a:solidFill>
            </a:endParaRPr>
          </a:p>
        </p:txBody>
      </p:sp>
      <p:sp>
        <p:nvSpPr>
          <p:cNvPr id="17" name="椭圆 16"/>
          <p:cNvSpPr/>
          <p:nvPr userDrawn="1"/>
        </p:nvSpPr>
        <p:spPr>
          <a:xfrm>
            <a:off x="350778" y="4897247"/>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a:p>
        </p:txBody>
      </p:sp>
      <p:sp>
        <p:nvSpPr>
          <p:cNvPr id="18" name="椭圆 17"/>
          <p:cNvSpPr/>
          <p:nvPr userDrawn="1"/>
        </p:nvSpPr>
        <p:spPr>
          <a:xfrm>
            <a:off x="731674" y="4897247"/>
            <a:ext cx="135000" cy="135000"/>
          </a:xfrm>
          <a:prstGeom prst="ellipse">
            <a:avLst/>
          </a:prstGeom>
          <a:solidFill>
            <a:schemeClr val="tx1">
              <a:lumMod val="75000"/>
              <a:lumOff val="2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19" name="椭圆 18"/>
          <p:cNvSpPr/>
          <p:nvPr userDrawn="1"/>
        </p:nvSpPr>
        <p:spPr>
          <a:xfrm>
            <a:off x="1103776" y="4895188"/>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20" name="椭圆 19"/>
          <p:cNvSpPr/>
          <p:nvPr userDrawn="1"/>
        </p:nvSpPr>
        <p:spPr>
          <a:xfrm>
            <a:off x="1495786" y="4895188"/>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Tree>
    <p:extLst>
      <p:ext uri="{BB962C8B-B14F-4D97-AF65-F5344CB8AC3E}">
        <p14:creationId xmlns:p14="http://schemas.microsoft.com/office/powerpoint/2010/main" val="4063700828"/>
      </p:ext>
    </p:extLst>
  </p:cSld>
  <p:clrMap bg1="lt1" tx1="dk1" bg2="lt2" tx2="dk2" accent1="accent1" accent2="accent2" accent3="accent3" accent4="accent4" accent5="accent5" accent6="accent6" hlink="hlink" folHlink="folHlink"/>
  <p:sldLayoutIdLst>
    <p:sldLayoutId id="2147483719" r:id="rId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矩形 9"/>
          <p:cNvSpPr/>
          <p:nvPr/>
        </p:nvSpPr>
        <p:spPr>
          <a:xfrm>
            <a:off x="1982095" y="4786001"/>
            <a:ext cx="7161907" cy="35750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marL="0" marR="0" indent="0" algn="l" defTabSz="914378" rtl="0" eaLnBrk="1" fontAlgn="auto" latinLnBrk="0" hangingPunct="1">
              <a:lnSpc>
                <a:spcPct val="100000"/>
              </a:lnSpc>
              <a:spcBef>
                <a:spcPct val="0"/>
              </a:spcBef>
              <a:spcAft>
                <a:spcPts val="0"/>
              </a:spcAft>
              <a:buClrTx/>
              <a:buSzTx/>
              <a:buFontTx/>
              <a:buNone/>
              <a:tabLst/>
              <a:defRPr/>
            </a:pPr>
            <a:r>
              <a:rPr lang="zh-CN" altLang="en-US" sz="1500" kern="1200" baseline="0" dirty="0" smtClean="0">
                <a:solidFill>
                  <a:schemeClr val="bg1"/>
                </a:solidFill>
                <a:latin typeface="微软雅黑" pitchFamily="34" charset="-122"/>
                <a:ea typeface="微软雅黑" pitchFamily="34" charset="-122"/>
                <a:cs typeface="+mn-cs"/>
              </a:rPr>
              <a:t>学习小结</a:t>
            </a:r>
          </a:p>
        </p:txBody>
      </p:sp>
      <p:sp>
        <p:nvSpPr>
          <p:cNvPr id="12" name="TextBox 11"/>
          <p:cNvSpPr txBox="1"/>
          <p:nvPr/>
        </p:nvSpPr>
        <p:spPr>
          <a:xfrm>
            <a:off x="7286281" y="4809080"/>
            <a:ext cx="1857727" cy="300080"/>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1500" dirty="0" smtClean="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91taoke.com</a:t>
            </a:r>
            <a:endParaRPr lang="zh-CN" altLang="en-US" sz="1500" dirty="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3" name="矩形 12"/>
          <p:cNvSpPr/>
          <p:nvPr userDrawn="1"/>
        </p:nvSpPr>
        <p:spPr>
          <a:xfrm>
            <a:off x="3" y="4786001"/>
            <a:ext cx="1982093" cy="35750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rgbClr val="00B0F0"/>
              </a:solidFill>
            </a:endParaRPr>
          </a:p>
        </p:txBody>
      </p:sp>
      <p:sp>
        <p:nvSpPr>
          <p:cNvPr id="16" name="椭圆 15"/>
          <p:cNvSpPr/>
          <p:nvPr userDrawn="1"/>
        </p:nvSpPr>
        <p:spPr>
          <a:xfrm>
            <a:off x="350778" y="4897247"/>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a:p>
        </p:txBody>
      </p:sp>
      <p:sp>
        <p:nvSpPr>
          <p:cNvPr id="17" name="椭圆 16"/>
          <p:cNvSpPr/>
          <p:nvPr userDrawn="1"/>
        </p:nvSpPr>
        <p:spPr>
          <a:xfrm>
            <a:off x="731674" y="4897247"/>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18" name="椭圆 17"/>
          <p:cNvSpPr/>
          <p:nvPr userDrawn="1"/>
        </p:nvSpPr>
        <p:spPr>
          <a:xfrm>
            <a:off x="1103776" y="4895188"/>
            <a:ext cx="135000" cy="135000"/>
          </a:xfrm>
          <a:prstGeom prst="ellipse">
            <a:avLst/>
          </a:prstGeom>
          <a:solidFill>
            <a:schemeClr val="tx1">
              <a:lumMod val="75000"/>
              <a:lumOff val="2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19" name="椭圆 18"/>
          <p:cNvSpPr/>
          <p:nvPr userDrawn="1"/>
        </p:nvSpPr>
        <p:spPr>
          <a:xfrm>
            <a:off x="1495786" y="4895188"/>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Tree>
    <p:extLst>
      <p:ext uri="{BB962C8B-B14F-4D97-AF65-F5344CB8AC3E}">
        <p14:creationId xmlns:p14="http://schemas.microsoft.com/office/powerpoint/2010/main" val="292973123"/>
      </p:ext>
    </p:extLst>
  </p:cSld>
  <p:clrMap bg1="lt1" tx1="dk1" bg2="lt2" tx2="dk2" accent1="accent1" accent2="accent2" accent3="accent3" accent4="accent4" accent5="accent5" accent6="accent6" hlink="hlink" folHlink="folHlink"/>
  <p:sldLayoutIdLst>
    <p:sldLayoutId id="2147483733" r:id="rId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矩形 9"/>
          <p:cNvSpPr/>
          <p:nvPr/>
        </p:nvSpPr>
        <p:spPr>
          <a:xfrm>
            <a:off x="1982095" y="4786001"/>
            <a:ext cx="7161907" cy="35750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marL="0" algn="l" defTabSz="914378" rtl="0" eaLnBrk="1" latinLnBrk="0" hangingPunct="1">
              <a:spcBef>
                <a:spcPct val="0"/>
              </a:spcBef>
            </a:pPr>
            <a:r>
              <a:rPr lang="zh-CN" altLang="zh-CN" sz="1500" kern="1200" baseline="0" dirty="0" smtClean="0">
                <a:solidFill>
                  <a:schemeClr val="bg1"/>
                </a:solidFill>
                <a:latin typeface="微软雅黑" pitchFamily="34" charset="-122"/>
                <a:ea typeface="微软雅黑" pitchFamily="34" charset="-122"/>
                <a:cs typeface="+mn-cs"/>
              </a:rPr>
              <a:t>当堂检测</a:t>
            </a:r>
            <a:endParaRPr lang="zh-CN" altLang="zh-CN" sz="1500" kern="1200" baseline="0" dirty="0">
              <a:solidFill>
                <a:schemeClr val="bg1"/>
              </a:solidFill>
              <a:latin typeface="微软雅黑" pitchFamily="34" charset="-122"/>
              <a:ea typeface="微软雅黑" pitchFamily="34" charset="-122"/>
              <a:cs typeface="+mn-cs"/>
            </a:endParaRPr>
          </a:p>
        </p:txBody>
      </p:sp>
      <p:sp>
        <p:nvSpPr>
          <p:cNvPr id="12" name="TextBox 11"/>
          <p:cNvSpPr txBox="1"/>
          <p:nvPr userDrawn="1"/>
        </p:nvSpPr>
        <p:spPr>
          <a:xfrm>
            <a:off x="7286281" y="4809080"/>
            <a:ext cx="1857727" cy="300080"/>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1500" dirty="0" smtClean="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91taoke.com</a:t>
            </a:r>
            <a:endParaRPr lang="zh-CN" altLang="en-US" sz="1500" dirty="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3" name="矩形 12"/>
          <p:cNvSpPr/>
          <p:nvPr userDrawn="1"/>
        </p:nvSpPr>
        <p:spPr>
          <a:xfrm>
            <a:off x="3" y="4786001"/>
            <a:ext cx="1982093" cy="35750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rgbClr val="00B0F0"/>
              </a:solidFill>
            </a:endParaRPr>
          </a:p>
        </p:txBody>
      </p:sp>
      <p:sp>
        <p:nvSpPr>
          <p:cNvPr id="16" name="椭圆 15">
            <a:hlinkClick r:id="rId3" action="ppaction://hlinksldjump"/>
          </p:cNvPr>
          <p:cNvSpPr/>
          <p:nvPr userDrawn="1"/>
        </p:nvSpPr>
        <p:spPr>
          <a:xfrm>
            <a:off x="350778" y="4897247"/>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a:p>
        </p:txBody>
      </p:sp>
      <p:sp>
        <p:nvSpPr>
          <p:cNvPr id="17" name="椭圆 16">
            <a:hlinkClick r:id="rId4" action="ppaction://hlinksldjump"/>
          </p:cNvPr>
          <p:cNvSpPr/>
          <p:nvPr userDrawn="1"/>
        </p:nvSpPr>
        <p:spPr>
          <a:xfrm>
            <a:off x="731674" y="4897247"/>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18" name="椭圆 17">
            <a:hlinkClick r:id="rId5" action="ppaction://hlinksldjump"/>
          </p:cNvPr>
          <p:cNvSpPr/>
          <p:nvPr userDrawn="1"/>
        </p:nvSpPr>
        <p:spPr>
          <a:xfrm>
            <a:off x="1103776" y="4895188"/>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19" name="椭圆 18">
            <a:hlinkClick r:id="rId6" action="ppaction://hlinksldjump"/>
          </p:cNvPr>
          <p:cNvSpPr/>
          <p:nvPr userDrawn="1"/>
        </p:nvSpPr>
        <p:spPr>
          <a:xfrm>
            <a:off x="1495786" y="4895188"/>
            <a:ext cx="135000" cy="135000"/>
          </a:xfrm>
          <a:prstGeom prst="ellipse">
            <a:avLst/>
          </a:prstGeom>
          <a:solidFill>
            <a:schemeClr val="tx1">
              <a:lumMod val="75000"/>
              <a:lumOff val="2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Tree>
    <p:extLst>
      <p:ext uri="{BB962C8B-B14F-4D97-AF65-F5344CB8AC3E}">
        <p14:creationId xmlns:p14="http://schemas.microsoft.com/office/powerpoint/2010/main" val="1364061780"/>
      </p:ext>
    </p:extLst>
  </p:cSld>
  <p:clrMap bg1="lt1" tx1="dk1" bg2="lt2" tx2="dk2" accent1="accent1" accent2="accent2" accent3="accent3" accent4="accent4" accent5="accent5" accent6="accent6" hlink="hlink" folHlink="folHlink"/>
  <p:sldLayoutIdLst>
    <p:sldLayoutId id="2147483747" r:id="rId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972925"/>
      </p:ext>
    </p:extLst>
  </p:cSld>
  <p:clrMap bg1="lt1" tx1="dk1" bg2="lt2" tx2="dk2" accent1="accent1" accent2="accent2" accent3="accent3" accent4="accent4" accent5="accent5" accent6="accent6" hlink="hlink" folHlink="folHlink"/>
  <p:sldLayoutIdLst>
    <p:sldLayoutId id="2147483762" r:id="rId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3.xml"/><Relationship Id="rId1" Type="http://schemas.openxmlformats.org/officeDocument/2006/relationships/video" Target="file:///F:\2015&#36213;&#29770;\&#21516;&#27493;\&#21270;&#23398;\&#20154;&#25945;&#36873;&#20462;3\&#31532;&#19968;&#31456;%20&#31532;&#19968;&#33410;%20&#31532;1&#35838;&#26102;\&#30005;&#23376;&#25490;&#24067;.swf"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slide" Target="slide24.xml"/><Relationship Id="rId7" Type="http://schemas.openxmlformats.org/officeDocument/2006/relationships/slide" Target="slide28.xml"/><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slide" Target="slide27.xml"/><Relationship Id="rId5" Type="http://schemas.openxmlformats.org/officeDocument/2006/relationships/slide" Target="slide26.xml"/><Relationship Id="rId4" Type="http://schemas.openxmlformats.org/officeDocument/2006/relationships/slide" Target="slide25.xml"/></Relationships>
</file>

<file path=ppt/slides/_rels/slide25.xml.rels><?xml version="1.0" encoding="UTF-8" standalone="yes"?>
<Relationships xmlns="http://schemas.openxmlformats.org/package/2006/relationships"><Relationship Id="rId3" Type="http://schemas.openxmlformats.org/officeDocument/2006/relationships/slide" Target="slide25.xml"/><Relationship Id="rId7" Type="http://schemas.openxmlformats.org/officeDocument/2006/relationships/image" Target="../media/image8.png"/><Relationship Id="rId2" Type="http://schemas.openxmlformats.org/officeDocument/2006/relationships/slide" Target="slide24.xml"/><Relationship Id="rId1" Type="http://schemas.openxmlformats.org/officeDocument/2006/relationships/slideLayout" Target="../slideLayouts/slideLayout5.xml"/><Relationship Id="rId6" Type="http://schemas.openxmlformats.org/officeDocument/2006/relationships/slide" Target="slide28.xml"/><Relationship Id="rId5" Type="http://schemas.openxmlformats.org/officeDocument/2006/relationships/slide" Target="slide27.xml"/><Relationship Id="rId4"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5.xml"/><Relationship Id="rId6" Type="http://schemas.openxmlformats.org/officeDocument/2006/relationships/slide" Target="slide28.xml"/><Relationship Id="rId5" Type="http://schemas.openxmlformats.org/officeDocument/2006/relationships/slide" Target="slide27.xml"/><Relationship Id="rId4" Type="http://schemas.openxmlformats.org/officeDocument/2006/relationships/slide" Target="slide26.xml"/></Relationships>
</file>

<file path=ppt/slides/_rels/slide27.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5.xml"/><Relationship Id="rId6" Type="http://schemas.openxmlformats.org/officeDocument/2006/relationships/slide" Target="slide28.xml"/><Relationship Id="rId5" Type="http://schemas.openxmlformats.org/officeDocument/2006/relationships/slide" Target="slide27.xml"/><Relationship Id="rId4" Type="http://schemas.openxmlformats.org/officeDocument/2006/relationships/slide" Target="slide26.xml"/></Relationships>
</file>

<file path=ppt/slides/_rels/slide28.xml.rels><?xml version="1.0" encoding="UTF-8" standalone="yes"?>
<Relationships xmlns="http://schemas.openxmlformats.org/package/2006/relationships"><Relationship Id="rId3" Type="http://schemas.openxmlformats.org/officeDocument/2006/relationships/slide" Target="slide25.xml"/><Relationship Id="rId7" Type="http://schemas.openxmlformats.org/officeDocument/2006/relationships/slide" Target="slide3.xml"/><Relationship Id="rId2" Type="http://schemas.openxmlformats.org/officeDocument/2006/relationships/slide" Target="slide24.xml"/><Relationship Id="rId1" Type="http://schemas.openxmlformats.org/officeDocument/2006/relationships/slideLayout" Target="../slideLayouts/slideLayout5.xml"/><Relationship Id="rId6" Type="http://schemas.openxmlformats.org/officeDocument/2006/relationships/slide" Target="slide28.xml"/><Relationship Id="rId5" Type="http://schemas.openxmlformats.org/officeDocument/2006/relationships/slide" Target="slide27.xml"/><Relationship Id="rId4" Type="http://schemas.openxmlformats.org/officeDocument/2006/relationships/slide" Target="slide2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24.xml"/><Relationship Id="rId4" Type="http://schemas.openxmlformats.org/officeDocument/2006/relationships/slide" Target="slide2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322115" y="1565710"/>
            <a:ext cx="5832648" cy="2167693"/>
          </a:xfrm>
          <a:prstGeom prst="rect">
            <a:avLst/>
          </a:prstGeom>
          <a:noFill/>
          <a:effectLst/>
        </p:spPr>
        <p:txBody>
          <a:bodyPr wrap="square" lIns="91426" tIns="45712" rIns="91426" bIns="45712" rtlCol="0">
            <a:spAutoFit/>
          </a:bodyPr>
          <a:lstStyle/>
          <a:p>
            <a:pPr>
              <a:lnSpc>
                <a:spcPct val="150000"/>
              </a:lnSpc>
              <a:defRPr/>
            </a:pPr>
            <a:r>
              <a:rPr lang="zh-CN" altLang="en-US" sz="3700" b="1" dirty="0" smtClean="0">
                <a:ln>
                  <a:solidFill>
                    <a:srgbClr val="002060"/>
                  </a:solidFill>
                </a:ln>
                <a:latin typeface="Times New Roman" panose="02020603050405020304" pitchFamily="18" charset="0"/>
                <a:ea typeface="微软雅黑" pitchFamily="34" charset="-122"/>
                <a:cs typeface="Times New Roman" panose="02020603050405020304" pitchFamily="18" charset="0"/>
              </a:rPr>
              <a:t>第一节</a:t>
            </a:r>
            <a:endParaRPr lang="en-US" altLang="zh-CN" sz="3200" b="1" dirty="0" smtClean="0">
              <a:ln>
                <a:solidFill>
                  <a:srgbClr val="002060"/>
                </a:solidFill>
              </a:ln>
              <a:effectLst/>
              <a:latin typeface="Times New Roman" panose="02020603050405020304" pitchFamily="18" charset="0"/>
              <a:ea typeface="微软雅黑" pitchFamily="34" charset="-122"/>
              <a:cs typeface="Times New Roman" panose="02020603050405020304" pitchFamily="18" charset="0"/>
            </a:endParaRPr>
          </a:p>
          <a:p>
            <a:pPr>
              <a:lnSpc>
                <a:spcPct val="150000"/>
              </a:lnSpc>
              <a:defRPr/>
            </a:pPr>
            <a:r>
              <a:rPr lang="zh-CN" altLang="en-US" sz="6000" b="1" dirty="0" smtClean="0">
                <a:ln>
                  <a:solidFill>
                    <a:srgbClr val="002060"/>
                  </a:solidFill>
                </a:ln>
                <a:solidFill>
                  <a:srgbClr val="FF6600"/>
                </a:solidFill>
                <a:latin typeface="Times New Roman" panose="02020603050405020304" pitchFamily="18" charset="0"/>
                <a:ea typeface="微软雅黑" pitchFamily="34" charset="-122"/>
                <a:cs typeface="Times New Roman" panose="02020603050405020304" pitchFamily="18" charset="0"/>
              </a:rPr>
              <a:t>原子结构</a:t>
            </a:r>
            <a:endParaRPr lang="zh-CN" altLang="en-US" sz="6000" b="1" dirty="0">
              <a:ln>
                <a:solidFill>
                  <a:srgbClr val="002060"/>
                </a:solidFill>
              </a:ln>
              <a:solidFill>
                <a:srgbClr val="FF6600"/>
              </a:solidFill>
              <a:effectLst/>
              <a:latin typeface="Times New Roman" panose="02020603050405020304" pitchFamily="18" charset="0"/>
              <a:ea typeface="微软雅黑" pitchFamily="34" charset="-122"/>
              <a:cs typeface="Times New Roman" panose="02020603050405020304" pitchFamily="18" charset="0"/>
            </a:endParaRPr>
          </a:p>
        </p:txBody>
      </p:sp>
      <p:sp>
        <p:nvSpPr>
          <p:cNvPr id="7" name="椭圆 6"/>
          <p:cNvSpPr/>
          <p:nvPr/>
        </p:nvSpPr>
        <p:spPr>
          <a:xfrm>
            <a:off x="7308304" y="3559324"/>
            <a:ext cx="1771392" cy="1584176"/>
          </a:xfrm>
          <a:prstGeom prst="ellipse">
            <a:avLst/>
          </a:prstGeom>
          <a:blipFill>
            <a:blip r:embed="rId2">
              <a:extLst>
                <a:ext uri="{BEBA8EAE-BF5A-486C-A8C5-ECC9F3942E4B}">
                  <a14:imgProps xmlns:a14="http://schemas.microsoft.com/office/drawing/2010/main">
                    <a14:imgLayer r:embed="rId3">
                      <a14:imgEffect>
                        <a14:colorTemperature colorTemp="11200"/>
                      </a14:imgEffect>
                    </a14:imgLayer>
                  </a14:imgProps>
                </a:ext>
              </a:extLst>
            </a:blip>
            <a:stretch>
              <a:fillRect/>
            </a:stretch>
          </a:blipFill>
        </p:spPr>
        <p:style>
          <a:lnRef idx="0">
            <a:schemeClr val="accent1"/>
          </a:lnRef>
          <a:fillRef idx="3">
            <a:schemeClr val="accent1"/>
          </a:fillRef>
          <a:effectRef idx="3">
            <a:schemeClr val="accent1"/>
          </a:effectRef>
          <a:fontRef idx="minor">
            <a:schemeClr val="lt1"/>
          </a:fontRef>
        </p:style>
        <p:txBody>
          <a:bodyPr anchor="ctr"/>
          <a:lstStyle/>
          <a:p>
            <a:pPr algn="ctr">
              <a:defRPr/>
            </a:pPr>
            <a:endParaRPr lang="zh-CN" altLang="en-US"/>
          </a:p>
        </p:txBody>
      </p:sp>
      <p:sp>
        <p:nvSpPr>
          <p:cNvPr id="4" name="矩形 3"/>
          <p:cNvSpPr/>
          <p:nvPr/>
        </p:nvSpPr>
        <p:spPr>
          <a:xfrm>
            <a:off x="467544" y="410838"/>
            <a:ext cx="2700000" cy="324000"/>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l"/>
            <a:r>
              <a:rPr lang="zh-CN" altLang="en-US" sz="1700" dirty="0" smtClean="0">
                <a:solidFill>
                  <a:schemeClr val="bg1"/>
                </a:solidFill>
                <a:latin typeface="Times New Roman" panose="02020603050405020304" pitchFamily="18" charset="0"/>
                <a:ea typeface="微软雅黑" pitchFamily="34" charset="-122"/>
                <a:cs typeface="Times New Roman" panose="02020603050405020304" pitchFamily="18" charset="0"/>
              </a:rPr>
              <a:t>  第一章</a:t>
            </a:r>
            <a:r>
              <a:rPr lang="en-US" altLang="zh-CN" sz="1700" dirty="0" smtClean="0">
                <a:solidFill>
                  <a:schemeClr val="bg1"/>
                </a:solidFill>
                <a:latin typeface="Times New Roman" panose="02020603050405020304" pitchFamily="18" charset="0"/>
                <a:ea typeface="微软雅黑" pitchFamily="34" charset="-122"/>
                <a:cs typeface="Times New Roman" panose="02020603050405020304" pitchFamily="18" charset="0"/>
              </a:rPr>
              <a:t>   </a:t>
            </a:r>
            <a:r>
              <a:rPr lang="zh-CN" altLang="en-US" sz="1700" dirty="0" smtClean="0">
                <a:solidFill>
                  <a:schemeClr val="bg1"/>
                </a:solidFill>
                <a:latin typeface="Times New Roman" panose="02020603050405020304" pitchFamily="18" charset="0"/>
                <a:ea typeface="微软雅黑" pitchFamily="34" charset="-122"/>
                <a:cs typeface="Times New Roman" panose="02020603050405020304" pitchFamily="18" charset="0"/>
              </a:rPr>
              <a:t>原子结构与性质</a:t>
            </a:r>
            <a:endParaRPr lang="zh-CN" altLang="en-US" sz="12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7373559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5300" y="606390"/>
            <a:ext cx="8784000" cy="3323987"/>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a:ea typeface="微软雅黑"/>
                <a:cs typeface="Courier New"/>
              </a:rPr>
              <a:t>2.</a:t>
            </a:r>
            <a:r>
              <a:rPr lang="zh-CN" altLang="zh-CN" sz="2800" kern="100" dirty="0">
                <a:latin typeface="Times New Roman"/>
                <a:ea typeface="微软雅黑"/>
                <a:cs typeface="Times New Roman"/>
              </a:rPr>
              <a:t>若</a:t>
            </a:r>
            <a:r>
              <a:rPr lang="en-US" altLang="zh-CN" sz="2800" i="1" kern="100" dirty="0">
                <a:latin typeface="Times New Roman"/>
                <a:ea typeface="微软雅黑"/>
                <a:cs typeface="Courier New"/>
              </a:rPr>
              <a:t>n</a:t>
            </a:r>
            <a:r>
              <a:rPr lang="zh-CN" altLang="zh-CN" sz="2800" kern="100" dirty="0">
                <a:latin typeface="Times New Roman"/>
                <a:ea typeface="微软雅黑"/>
                <a:cs typeface="Times New Roman"/>
              </a:rPr>
              <a:t>＝</a:t>
            </a:r>
            <a:r>
              <a:rPr lang="en-US" altLang="zh-CN" sz="2800" kern="100" dirty="0">
                <a:latin typeface="Times New Roman"/>
                <a:ea typeface="微软雅黑"/>
                <a:cs typeface="Courier New"/>
              </a:rPr>
              <a:t>3</a:t>
            </a:r>
            <a:r>
              <a:rPr lang="zh-CN" altLang="zh-CN" sz="2800" kern="100" dirty="0">
                <a:latin typeface="Times New Roman"/>
                <a:ea typeface="微软雅黑"/>
                <a:cs typeface="Times New Roman"/>
              </a:rPr>
              <a:t>，以下能级符号错误的是</a:t>
            </a:r>
            <a:r>
              <a:rPr lang="en-US" altLang="zh-CN" sz="2800" kern="100" dirty="0">
                <a:latin typeface="Times New Roman"/>
                <a:ea typeface="微软雅黑"/>
                <a:cs typeface="Courier New"/>
              </a:rPr>
              <a:t>(</a:t>
            </a:r>
            <a:r>
              <a:rPr lang="zh-CN" altLang="zh-CN" sz="2800" kern="100" dirty="0">
                <a:latin typeface="Times New Roman"/>
                <a:ea typeface="微软雅黑"/>
                <a:cs typeface="Times New Roman"/>
              </a:rPr>
              <a:t>　　</a:t>
            </a:r>
            <a:r>
              <a:rPr lang="en-US" altLang="zh-CN" sz="2800" kern="100" dirty="0">
                <a:latin typeface="Times New Roman"/>
                <a:ea typeface="微软雅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err="1">
                <a:latin typeface="Times New Roman"/>
                <a:ea typeface="微软雅黑"/>
                <a:cs typeface="Courier New"/>
              </a:rPr>
              <a:t>A.</a:t>
            </a:r>
            <a:r>
              <a:rPr lang="en-US" altLang="zh-CN" sz="2800" i="1" kern="100" dirty="0" err="1">
                <a:latin typeface="Times New Roman"/>
                <a:ea typeface="微软雅黑"/>
                <a:cs typeface="Courier New"/>
              </a:rPr>
              <a:t>n</a:t>
            </a:r>
            <a:r>
              <a:rPr lang="en-US" altLang="zh-CN" sz="2800" kern="100" dirty="0" err="1">
                <a:latin typeface="Times New Roman"/>
                <a:ea typeface="微软雅黑"/>
                <a:cs typeface="Courier New"/>
              </a:rPr>
              <a:t>p</a:t>
            </a:r>
            <a:r>
              <a:rPr lang="en-US" altLang="zh-CN" sz="2800" kern="100" dirty="0">
                <a:latin typeface="Times New Roman"/>
                <a:ea typeface="微软雅黑"/>
                <a:cs typeface="Courier New"/>
              </a:rPr>
              <a:t>  </a:t>
            </a:r>
            <a:r>
              <a:rPr lang="en-US" altLang="zh-CN" sz="2800" kern="100" dirty="0" smtClean="0">
                <a:latin typeface="Times New Roman"/>
                <a:ea typeface="微软雅黑"/>
                <a:cs typeface="Courier New"/>
              </a:rPr>
              <a:t>           </a:t>
            </a:r>
            <a:r>
              <a:rPr lang="en-US" altLang="zh-CN" sz="2800" kern="100" dirty="0" err="1" smtClean="0">
                <a:latin typeface="Times New Roman"/>
                <a:ea typeface="微软雅黑"/>
                <a:cs typeface="Courier New"/>
              </a:rPr>
              <a:t>B.</a:t>
            </a:r>
            <a:r>
              <a:rPr lang="en-US" altLang="zh-CN" sz="2800" i="1" kern="100" dirty="0" err="1" smtClean="0">
                <a:latin typeface="Times New Roman"/>
                <a:ea typeface="微软雅黑"/>
                <a:cs typeface="Courier New"/>
              </a:rPr>
              <a:t>n</a:t>
            </a:r>
            <a:r>
              <a:rPr lang="en-US" altLang="zh-CN" sz="2800" kern="100" dirty="0" err="1" smtClean="0">
                <a:latin typeface="Times New Roman"/>
                <a:ea typeface="微软雅黑"/>
                <a:cs typeface="Courier New"/>
              </a:rPr>
              <a:t>f</a:t>
            </a:r>
            <a:r>
              <a:rPr lang="en-US" altLang="zh-CN" sz="2800" kern="100" dirty="0" smtClean="0">
                <a:latin typeface="Times New Roman"/>
                <a:ea typeface="微软雅黑"/>
                <a:cs typeface="Courier New"/>
              </a:rPr>
              <a:t>            </a:t>
            </a:r>
            <a:r>
              <a:rPr lang="en-US" altLang="zh-CN" sz="2800" kern="100" dirty="0" err="1" smtClean="0">
                <a:latin typeface="Times New Roman"/>
                <a:ea typeface="微软雅黑"/>
                <a:cs typeface="Courier New"/>
              </a:rPr>
              <a:t>C.</a:t>
            </a:r>
            <a:r>
              <a:rPr lang="en-US" altLang="zh-CN" sz="2800" i="1" kern="100" dirty="0" err="1" smtClean="0">
                <a:latin typeface="Times New Roman"/>
                <a:ea typeface="微软雅黑"/>
                <a:cs typeface="Courier New"/>
              </a:rPr>
              <a:t>n</a:t>
            </a:r>
            <a:r>
              <a:rPr lang="en-US" altLang="zh-CN" sz="2800" kern="100" dirty="0" err="1" smtClean="0">
                <a:latin typeface="Times New Roman"/>
                <a:ea typeface="微软雅黑"/>
                <a:cs typeface="Courier New"/>
              </a:rPr>
              <a:t>d</a:t>
            </a:r>
            <a:r>
              <a:rPr lang="en-US" altLang="zh-CN" sz="2800" kern="100" dirty="0" smtClean="0">
                <a:latin typeface="Times New Roman"/>
                <a:ea typeface="微软雅黑"/>
                <a:cs typeface="Courier New"/>
              </a:rPr>
              <a:t>            </a:t>
            </a:r>
            <a:r>
              <a:rPr lang="en-US" altLang="zh-CN" sz="2800" kern="100" dirty="0" err="1" smtClean="0">
                <a:latin typeface="Times New Roman"/>
                <a:ea typeface="微软雅黑"/>
                <a:cs typeface="Courier New"/>
              </a:rPr>
              <a:t>D.</a:t>
            </a:r>
            <a:r>
              <a:rPr lang="en-US" altLang="zh-CN" sz="2800" i="1" kern="100" dirty="0" err="1" smtClean="0">
                <a:latin typeface="Times New Roman"/>
                <a:ea typeface="微软雅黑"/>
                <a:cs typeface="Courier New"/>
              </a:rPr>
              <a:t>n</a:t>
            </a:r>
            <a:r>
              <a:rPr lang="en-US" altLang="zh-CN" sz="2800" kern="100" dirty="0" err="1" smtClean="0">
                <a:latin typeface="Times New Roman"/>
                <a:ea typeface="微软雅黑"/>
                <a:cs typeface="Courier New"/>
              </a:rPr>
              <a:t>s</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smtClean="0">
                <a:solidFill>
                  <a:srgbClr val="0066FF"/>
                </a:solidFill>
                <a:latin typeface="Times New Roman"/>
                <a:ea typeface="微软雅黑"/>
                <a:cs typeface="Times New Roman"/>
              </a:rPr>
              <a:t>解析</a:t>
            </a:r>
            <a:r>
              <a:rPr lang="zh-CN" altLang="zh-CN" sz="2800" kern="100" dirty="0">
                <a:latin typeface="Times New Roman"/>
                <a:ea typeface="微软雅黑"/>
                <a:cs typeface="Times New Roman"/>
              </a:rPr>
              <a:t>　能级数等于该能层序数：第一能层只有</a:t>
            </a:r>
            <a:r>
              <a:rPr lang="en-US" altLang="zh-CN" sz="2800" kern="100" dirty="0">
                <a:latin typeface="Times New Roman"/>
                <a:ea typeface="微软雅黑"/>
                <a:cs typeface="Courier New"/>
              </a:rPr>
              <a:t>1</a:t>
            </a:r>
            <a:r>
              <a:rPr lang="zh-CN" altLang="zh-CN" sz="2800" kern="100" dirty="0">
                <a:latin typeface="Times New Roman"/>
                <a:ea typeface="微软雅黑"/>
                <a:cs typeface="Times New Roman"/>
              </a:rPr>
              <a:t>个能级</a:t>
            </a:r>
            <a:r>
              <a:rPr lang="en-US" altLang="zh-CN" sz="2800" kern="100" dirty="0">
                <a:latin typeface="Times New Roman"/>
                <a:ea typeface="微软雅黑"/>
                <a:cs typeface="Courier New"/>
              </a:rPr>
              <a:t>(1s)</a:t>
            </a:r>
            <a:r>
              <a:rPr lang="zh-CN" altLang="zh-CN" sz="2800" kern="100" dirty="0">
                <a:latin typeface="Times New Roman"/>
                <a:ea typeface="微软雅黑"/>
                <a:cs typeface="Times New Roman"/>
              </a:rPr>
              <a:t>，第二能层有</a:t>
            </a:r>
            <a:r>
              <a:rPr lang="en-US" altLang="zh-CN" sz="2800" kern="100" dirty="0">
                <a:latin typeface="Times New Roman"/>
                <a:ea typeface="微软雅黑"/>
                <a:cs typeface="Courier New"/>
              </a:rPr>
              <a:t>2</a:t>
            </a:r>
            <a:r>
              <a:rPr lang="zh-CN" altLang="zh-CN" sz="2800" kern="100" dirty="0">
                <a:latin typeface="Times New Roman"/>
                <a:ea typeface="微软雅黑"/>
                <a:cs typeface="Times New Roman"/>
              </a:rPr>
              <a:t>个能级</a:t>
            </a:r>
            <a:r>
              <a:rPr lang="en-US" altLang="zh-CN" sz="2800" kern="100" dirty="0">
                <a:latin typeface="Times New Roman"/>
                <a:ea typeface="微软雅黑"/>
                <a:cs typeface="Courier New"/>
              </a:rPr>
              <a:t>(2s</a:t>
            </a:r>
            <a:r>
              <a:rPr lang="zh-CN" altLang="zh-CN" sz="2800" kern="100" dirty="0">
                <a:latin typeface="Times New Roman"/>
                <a:ea typeface="微软雅黑"/>
                <a:cs typeface="Times New Roman"/>
              </a:rPr>
              <a:t>和</a:t>
            </a:r>
            <a:r>
              <a:rPr lang="en-US" altLang="zh-CN" sz="2800" kern="100" dirty="0" err="1">
                <a:latin typeface="Times New Roman"/>
                <a:ea typeface="微软雅黑"/>
                <a:cs typeface="Courier New"/>
              </a:rPr>
              <a:t>2p</a:t>
            </a:r>
            <a:r>
              <a:rPr lang="en-US" altLang="zh-CN" sz="2800" kern="100" dirty="0">
                <a:latin typeface="Times New Roman"/>
                <a:ea typeface="微软雅黑"/>
                <a:cs typeface="Courier New"/>
              </a:rPr>
              <a:t>)</a:t>
            </a:r>
            <a:r>
              <a:rPr lang="zh-CN" altLang="zh-CN" sz="2800" kern="100" dirty="0">
                <a:latin typeface="Times New Roman"/>
                <a:ea typeface="微软雅黑"/>
                <a:cs typeface="Times New Roman"/>
              </a:rPr>
              <a:t>，第三能层有</a:t>
            </a:r>
            <a:r>
              <a:rPr lang="en-US" altLang="zh-CN" sz="2800" kern="100" dirty="0">
                <a:latin typeface="Times New Roman"/>
                <a:ea typeface="微软雅黑"/>
                <a:cs typeface="Courier New"/>
              </a:rPr>
              <a:t>3</a:t>
            </a:r>
            <a:r>
              <a:rPr lang="zh-CN" altLang="zh-CN" sz="2800" kern="100" dirty="0">
                <a:latin typeface="Times New Roman"/>
                <a:ea typeface="微软雅黑"/>
                <a:cs typeface="Times New Roman"/>
              </a:rPr>
              <a:t>个能级</a:t>
            </a:r>
            <a:r>
              <a:rPr lang="en-US" altLang="zh-CN" sz="2800" kern="100" dirty="0">
                <a:latin typeface="Times New Roman"/>
                <a:ea typeface="微软雅黑"/>
                <a:cs typeface="Courier New"/>
              </a:rPr>
              <a:t>(3s</a:t>
            </a:r>
            <a:r>
              <a:rPr lang="zh-CN" altLang="zh-CN" sz="2800" kern="100" dirty="0">
                <a:latin typeface="Times New Roman"/>
                <a:ea typeface="微软雅黑"/>
                <a:cs typeface="Times New Roman"/>
              </a:rPr>
              <a:t>、</a:t>
            </a:r>
            <a:r>
              <a:rPr lang="en-US" altLang="zh-CN" sz="2800" kern="100" dirty="0" err="1">
                <a:latin typeface="Times New Roman"/>
                <a:ea typeface="微软雅黑"/>
                <a:cs typeface="Courier New"/>
              </a:rPr>
              <a:t>3p</a:t>
            </a:r>
            <a:r>
              <a:rPr lang="zh-CN" altLang="zh-CN" sz="2800" kern="100" dirty="0">
                <a:latin typeface="Times New Roman"/>
                <a:ea typeface="微软雅黑"/>
                <a:cs typeface="Times New Roman"/>
              </a:rPr>
              <a:t>、</a:t>
            </a:r>
            <a:r>
              <a:rPr lang="en-US" altLang="zh-CN" sz="2800" kern="100" dirty="0" err="1">
                <a:latin typeface="Times New Roman"/>
                <a:ea typeface="微软雅黑"/>
                <a:cs typeface="Courier New"/>
              </a:rPr>
              <a:t>3d</a:t>
            </a:r>
            <a:r>
              <a:rPr lang="en-US" altLang="zh-CN" sz="2800" kern="100" dirty="0">
                <a:latin typeface="Times New Roman"/>
                <a:ea typeface="微软雅黑"/>
                <a:cs typeface="Courier New"/>
              </a:rPr>
              <a:t>)</a:t>
            </a:r>
            <a:r>
              <a:rPr lang="en-US" altLang="zh-CN" sz="2800" kern="100" dirty="0">
                <a:latin typeface="宋体"/>
                <a:ea typeface="微软雅黑"/>
                <a:cs typeface="Times New Roman"/>
              </a:rPr>
              <a:t>……</a:t>
            </a:r>
            <a:endParaRPr lang="zh-CN" altLang="zh-CN" sz="2800" kern="100" dirty="0">
              <a:effectLst/>
              <a:latin typeface="宋体"/>
              <a:cs typeface="Courier New"/>
            </a:endParaRPr>
          </a:p>
        </p:txBody>
      </p:sp>
      <p:sp>
        <p:nvSpPr>
          <p:cNvPr id="2" name="矩形 1"/>
          <p:cNvSpPr/>
          <p:nvPr/>
        </p:nvSpPr>
        <p:spPr>
          <a:xfrm>
            <a:off x="5743178" y="778981"/>
            <a:ext cx="423514" cy="523220"/>
          </a:xfrm>
          <a:prstGeom prst="rect">
            <a:avLst/>
          </a:prstGeom>
        </p:spPr>
        <p:txBody>
          <a:bodyPr wrap="none">
            <a:spAutoFit/>
          </a:bodyPr>
          <a:lstStyle/>
          <a:p>
            <a:r>
              <a:rPr lang="en-US" altLang="zh-CN" sz="2800" kern="100" dirty="0">
                <a:solidFill>
                  <a:srgbClr val="E36C0A"/>
                </a:solidFill>
                <a:latin typeface="Times New Roman"/>
                <a:ea typeface="微软雅黑"/>
                <a:cs typeface="Courier New"/>
              </a:rPr>
              <a:t>B</a:t>
            </a:r>
            <a:endParaRPr lang="zh-CN" altLang="en-US" dirty="0"/>
          </a:p>
        </p:txBody>
      </p:sp>
      <p:grpSp>
        <p:nvGrpSpPr>
          <p:cNvPr id="5" name="组合 4"/>
          <p:cNvGrpSpPr/>
          <p:nvPr/>
        </p:nvGrpSpPr>
        <p:grpSpPr>
          <a:xfrm>
            <a:off x="8623505" y="4334076"/>
            <a:ext cx="360000" cy="359813"/>
            <a:chOff x="8623505" y="4334074"/>
            <a:chExt cx="360000" cy="359813"/>
          </a:xfrm>
        </p:grpSpPr>
        <p:sp>
          <p:nvSpPr>
            <p:cNvPr id="6" name="椭圆 5">
              <a:hlinkClick r:id="rId2" action="ppaction://hlinksldjump"/>
            </p:cNvPr>
            <p:cNvSpPr/>
            <p:nvPr userDrawn="1"/>
          </p:nvSpPr>
          <p:spPr>
            <a:xfrm rot="5400000">
              <a:off x="8623598" y="4333981"/>
              <a:ext cx="359813" cy="360000"/>
            </a:xfrm>
            <a:prstGeom prst="ellipse">
              <a:avLst/>
            </a:prstGeom>
            <a:solidFill>
              <a:srgbClr val="0066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 name="燕尾形 6">
              <a:hlinkClick r:id="rId2" action="ppaction://hlinksldjump"/>
            </p:cNvPr>
            <p:cNvSpPr/>
            <p:nvPr userDrawn="1"/>
          </p:nvSpPr>
          <p:spPr>
            <a:xfrm rot="5400000" flipH="1">
              <a:off x="8717142" y="4427583"/>
              <a:ext cx="172710" cy="172800"/>
            </a:xfrm>
            <a:prstGeom prst="chevron">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grpSp>
    </p:spTree>
    <p:extLst>
      <p:ext uri="{BB962C8B-B14F-4D97-AF65-F5344CB8AC3E}">
        <p14:creationId xmlns:p14="http://schemas.microsoft.com/office/powerpoint/2010/main" val="1701276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11070" y="239533"/>
            <a:ext cx="3518912" cy="492443"/>
          </a:xfrm>
          <a:prstGeom prst="rect">
            <a:avLst/>
          </a:prstGeom>
          <a:noFill/>
        </p:spPr>
        <p:txBody>
          <a:bodyPr wrap="none" rtlCol="0">
            <a:spAutoFit/>
          </a:bodyPr>
          <a:lstStyle/>
          <a:p>
            <a:pPr>
              <a:spcBef>
                <a:spcPct val="0"/>
              </a:spcBef>
            </a:pPr>
            <a:r>
              <a:rPr lang="zh-CN" altLang="en-US" sz="2600" b="1" dirty="0">
                <a:solidFill>
                  <a:schemeClr val="tx1">
                    <a:lumMod val="65000"/>
                    <a:lumOff val="35000"/>
                  </a:schemeClr>
                </a:solidFill>
                <a:latin typeface="微软雅黑" pitchFamily="34" charset="-122"/>
                <a:ea typeface="微软雅黑" pitchFamily="34" charset="-122"/>
              </a:rPr>
              <a:t>构造原理与电子排布式</a:t>
            </a:r>
          </a:p>
        </p:txBody>
      </p:sp>
      <p:sp>
        <p:nvSpPr>
          <p:cNvPr id="3" name="矩形 2"/>
          <p:cNvSpPr/>
          <p:nvPr/>
        </p:nvSpPr>
        <p:spPr>
          <a:xfrm>
            <a:off x="145316" y="925091"/>
            <a:ext cx="8843555" cy="3323987"/>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a:ea typeface="微软雅黑"/>
                <a:cs typeface="Courier New"/>
              </a:rPr>
              <a:t>1.</a:t>
            </a:r>
            <a:r>
              <a:rPr lang="zh-CN" altLang="zh-CN" sz="2800" kern="100" dirty="0">
                <a:latin typeface="Times New Roman"/>
                <a:ea typeface="微软雅黑"/>
                <a:cs typeface="Times New Roman"/>
              </a:rPr>
              <a:t>构造原理</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微软雅黑"/>
                <a:cs typeface="Times New Roman"/>
              </a:rPr>
              <a:t>设想从氢原子开始，随着原子核电荷数的递增，原子核每增加一</a:t>
            </a:r>
            <a:r>
              <a:rPr lang="zh-CN" altLang="zh-CN" sz="2800" kern="100" dirty="0" smtClean="0">
                <a:latin typeface="Times New Roman"/>
                <a:ea typeface="微软雅黑"/>
                <a:cs typeface="Times New Roman"/>
              </a:rPr>
              <a:t>个</a:t>
            </a:r>
            <a:r>
              <a:rPr lang="en-US" altLang="zh-CN" sz="2800" u="sng" kern="100" dirty="0" smtClean="0">
                <a:latin typeface="Times New Roman"/>
                <a:ea typeface="微软雅黑"/>
                <a:cs typeface="Times New Roman"/>
              </a:rPr>
              <a:t>         </a:t>
            </a:r>
            <a:r>
              <a:rPr lang="zh-CN" altLang="zh-CN" sz="2800" kern="100" dirty="0" smtClean="0">
                <a:latin typeface="Times New Roman"/>
                <a:ea typeface="微软雅黑"/>
                <a:cs typeface="Times New Roman"/>
              </a:rPr>
              <a:t>，</a:t>
            </a:r>
            <a:r>
              <a:rPr lang="zh-CN" altLang="zh-CN" sz="2800" kern="100" dirty="0">
                <a:latin typeface="Times New Roman"/>
                <a:ea typeface="微软雅黑"/>
                <a:cs typeface="Times New Roman"/>
              </a:rPr>
              <a:t>原子核外便增加一个</a:t>
            </a:r>
            <a:r>
              <a:rPr lang="zh-CN" altLang="zh-CN" sz="2800" u="sng" kern="100" dirty="0">
                <a:latin typeface="Times New Roman"/>
                <a:ea typeface="微软雅黑"/>
                <a:cs typeface="Times New Roman"/>
              </a:rPr>
              <a:t>电子</a:t>
            </a:r>
            <a:r>
              <a:rPr lang="zh-CN" altLang="zh-CN" sz="2800" kern="100" dirty="0">
                <a:latin typeface="Times New Roman"/>
                <a:ea typeface="微软雅黑"/>
                <a:cs typeface="Times New Roman"/>
              </a:rPr>
              <a:t>，这个电子大多是按下图所示</a:t>
            </a:r>
            <a:r>
              <a:rPr lang="zh-CN" altLang="zh-CN" sz="2800" kern="100" dirty="0" smtClean="0">
                <a:latin typeface="Times New Roman"/>
                <a:ea typeface="微软雅黑"/>
                <a:cs typeface="Times New Roman"/>
              </a:rPr>
              <a:t>的</a:t>
            </a:r>
            <a:r>
              <a:rPr lang="en-US" altLang="zh-CN" sz="2800" u="sng" kern="100" dirty="0" smtClean="0">
                <a:latin typeface="Times New Roman"/>
                <a:ea typeface="微软雅黑"/>
                <a:cs typeface="Times New Roman"/>
              </a:rPr>
              <a:t>                </a:t>
            </a:r>
            <a:r>
              <a:rPr lang="zh-CN" altLang="zh-CN" sz="2800" kern="100" dirty="0" smtClean="0">
                <a:latin typeface="Times New Roman"/>
                <a:ea typeface="微软雅黑"/>
                <a:cs typeface="Times New Roman"/>
              </a:rPr>
              <a:t>填充</a:t>
            </a:r>
            <a:r>
              <a:rPr lang="zh-CN" altLang="zh-CN" sz="2800" kern="100" dirty="0">
                <a:latin typeface="Times New Roman"/>
                <a:ea typeface="微软雅黑"/>
                <a:cs typeface="Times New Roman"/>
              </a:rPr>
              <a:t>的，填满一个能级再填一个新能级。这种规律</a:t>
            </a:r>
            <a:r>
              <a:rPr lang="zh-CN" altLang="zh-CN" sz="2800" kern="100" dirty="0" smtClean="0">
                <a:latin typeface="Times New Roman"/>
                <a:ea typeface="微软雅黑"/>
                <a:cs typeface="Times New Roman"/>
              </a:rPr>
              <a:t>称为</a:t>
            </a:r>
            <a:r>
              <a:rPr lang="en-US" altLang="zh-CN" sz="2800" u="sng" kern="100" dirty="0" smtClean="0">
                <a:latin typeface="Times New Roman"/>
                <a:ea typeface="微软雅黑"/>
                <a:cs typeface="Times New Roman"/>
              </a:rPr>
              <a:t>                 </a:t>
            </a:r>
            <a:r>
              <a:rPr lang="zh-CN" altLang="zh-CN" sz="2800" kern="100" dirty="0" smtClean="0">
                <a:latin typeface="Times New Roman"/>
                <a:ea typeface="微软雅黑"/>
                <a:cs typeface="Times New Roman"/>
              </a:rPr>
              <a:t>。</a:t>
            </a:r>
            <a:endParaRPr lang="zh-CN" altLang="zh-CN" sz="2800" kern="100" dirty="0">
              <a:effectLst/>
              <a:latin typeface="宋体"/>
              <a:cs typeface="Courier New"/>
            </a:endParaRPr>
          </a:p>
        </p:txBody>
      </p:sp>
      <p:sp>
        <p:nvSpPr>
          <p:cNvPr id="9" name="矩形 8"/>
          <p:cNvSpPr/>
          <p:nvPr/>
        </p:nvSpPr>
        <p:spPr>
          <a:xfrm>
            <a:off x="2" y="364425"/>
            <a:ext cx="646529" cy="22500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5" name="矩形 4"/>
          <p:cNvSpPr/>
          <p:nvPr/>
        </p:nvSpPr>
        <p:spPr>
          <a:xfrm>
            <a:off x="4762847" y="3560812"/>
            <a:ext cx="2286000" cy="523220"/>
          </a:xfrm>
          <a:prstGeom prst="rect">
            <a:avLst/>
          </a:prstGeom>
        </p:spPr>
        <p:txBody>
          <a:bodyPr>
            <a:spAutoFit/>
          </a:bodyPr>
          <a:lstStyle/>
          <a:p>
            <a:pPr lvl="0"/>
            <a:r>
              <a:rPr lang="zh-CN" altLang="zh-CN" sz="2800" kern="100" dirty="0" smtClean="0">
                <a:solidFill>
                  <a:schemeClr val="accent6">
                    <a:lumMod val="75000"/>
                  </a:schemeClr>
                </a:solidFill>
                <a:latin typeface="Times New Roman"/>
                <a:ea typeface="微软雅黑"/>
                <a:cs typeface="Times New Roman"/>
              </a:rPr>
              <a:t>构造</a:t>
            </a:r>
            <a:r>
              <a:rPr lang="zh-CN" altLang="zh-CN" sz="2800" kern="100" dirty="0">
                <a:solidFill>
                  <a:schemeClr val="accent6">
                    <a:lumMod val="75000"/>
                  </a:schemeClr>
                </a:solidFill>
                <a:latin typeface="Times New Roman"/>
                <a:ea typeface="微软雅黑"/>
                <a:cs typeface="Times New Roman"/>
              </a:rPr>
              <a:t>原理</a:t>
            </a:r>
            <a:endParaRPr lang="zh-CN" altLang="en-US" dirty="0">
              <a:solidFill>
                <a:schemeClr val="accent6">
                  <a:lumMod val="75000"/>
                </a:schemeClr>
              </a:solidFill>
            </a:endParaRPr>
          </a:p>
        </p:txBody>
      </p:sp>
      <p:sp>
        <p:nvSpPr>
          <p:cNvPr id="11" name="矩形 10"/>
          <p:cNvSpPr/>
          <p:nvPr/>
        </p:nvSpPr>
        <p:spPr>
          <a:xfrm>
            <a:off x="1979712" y="2274193"/>
            <a:ext cx="902811" cy="523220"/>
          </a:xfrm>
          <a:prstGeom prst="rect">
            <a:avLst/>
          </a:prstGeom>
        </p:spPr>
        <p:txBody>
          <a:bodyPr wrap="none">
            <a:spAutoFit/>
          </a:bodyPr>
          <a:lstStyle/>
          <a:p>
            <a:pPr lvl="0"/>
            <a:r>
              <a:rPr lang="zh-CN" altLang="zh-CN" sz="2800" kern="100" dirty="0">
                <a:solidFill>
                  <a:srgbClr val="F79646">
                    <a:lumMod val="75000"/>
                  </a:srgbClr>
                </a:solidFill>
                <a:latin typeface="Times New Roman"/>
                <a:ea typeface="微软雅黑"/>
                <a:cs typeface="Times New Roman"/>
              </a:rPr>
              <a:t>质子</a:t>
            </a:r>
          </a:p>
        </p:txBody>
      </p:sp>
      <p:sp>
        <p:nvSpPr>
          <p:cNvPr id="12" name="矩形 11"/>
          <p:cNvSpPr/>
          <p:nvPr/>
        </p:nvSpPr>
        <p:spPr>
          <a:xfrm>
            <a:off x="3391297" y="2912740"/>
            <a:ext cx="1620957" cy="523220"/>
          </a:xfrm>
          <a:prstGeom prst="rect">
            <a:avLst/>
          </a:prstGeom>
        </p:spPr>
        <p:txBody>
          <a:bodyPr wrap="none">
            <a:spAutoFit/>
          </a:bodyPr>
          <a:lstStyle/>
          <a:p>
            <a:pPr lvl="0"/>
            <a:r>
              <a:rPr lang="zh-CN" altLang="zh-CN" sz="2800" kern="100" dirty="0">
                <a:solidFill>
                  <a:srgbClr val="F79646">
                    <a:lumMod val="75000"/>
                  </a:srgbClr>
                </a:solidFill>
                <a:latin typeface="Times New Roman"/>
                <a:ea typeface="微软雅黑"/>
                <a:cs typeface="Times New Roman"/>
              </a:rPr>
              <a:t>能级顺序</a:t>
            </a:r>
          </a:p>
        </p:txBody>
      </p:sp>
    </p:spTree>
    <p:extLst>
      <p:ext uri="{BB962C8B-B14F-4D97-AF65-F5344CB8AC3E}">
        <p14:creationId xmlns:p14="http://schemas.microsoft.com/office/powerpoint/2010/main" val="780680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3"/>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23728" y="47624"/>
            <a:ext cx="4965278" cy="4703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0550430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2799" y="259226"/>
            <a:ext cx="8909535" cy="4131900"/>
          </a:xfrm>
          <a:prstGeom prst="rect">
            <a:avLst/>
          </a:prstGeom>
        </p:spPr>
        <p:txBody>
          <a:bodyPr>
            <a:spAutoFit/>
          </a:bodyPr>
          <a:lstStyle/>
          <a:p>
            <a:pPr algn="just">
              <a:lnSpc>
                <a:spcPct val="150000"/>
              </a:lnSpc>
              <a:spcAft>
                <a:spcPts val="0"/>
              </a:spcAft>
              <a:tabLst>
                <a:tab pos="2070735" algn="l"/>
              </a:tabLst>
            </a:pPr>
            <a:r>
              <a:rPr lang="zh-CN" altLang="zh-CN" sz="2500" kern="100" dirty="0">
                <a:latin typeface="Times New Roman"/>
                <a:ea typeface="微软雅黑"/>
                <a:cs typeface="Times New Roman"/>
              </a:rPr>
              <a:t>观察分析上述构造原理图</a:t>
            </a:r>
            <a:r>
              <a:rPr lang="en-US" altLang="zh-CN" sz="2500" kern="100" dirty="0">
                <a:latin typeface="Times New Roman"/>
                <a:ea typeface="微软雅黑"/>
                <a:cs typeface="Courier New"/>
              </a:rPr>
              <a:t>(</a:t>
            </a:r>
            <a:r>
              <a:rPr lang="zh-CN" altLang="zh-CN" sz="2500" kern="100" dirty="0">
                <a:latin typeface="Times New Roman"/>
                <a:ea typeface="微软雅黑"/>
                <a:cs typeface="Times New Roman"/>
              </a:rPr>
              <a:t>能级图</a:t>
            </a:r>
            <a:r>
              <a:rPr lang="en-US" altLang="zh-CN" sz="2500" kern="100" dirty="0">
                <a:latin typeface="Times New Roman"/>
                <a:ea typeface="微软雅黑"/>
                <a:cs typeface="Courier New"/>
              </a:rPr>
              <a:t>)</a:t>
            </a:r>
            <a:r>
              <a:rPr lang="zh-CN" altLang="zh-CN" sz="2500" kern="100" dirty="0">
                <a:latin typeface="Times New Roman"/>
                <a:ea typeface="微软雅黑"/>
                <a:cs typeface="Times New Roman"/>
              </a:rPr>
              <a:t>，讨论下列问题：</a:t>
            </a:r>
            <a:endParaRPr lang="zh-CN" altLang="zh-CN" sz="2500" kern="100" dirty="0">
              <a:latin typeface="宋体"/>
              <a:cs typeface="Courier New"/>
            </a:endParaRPr>
          </a:p>
          <a:p>
            <a:pPr algn="just">
              <a:lnSpc>
                <a:spcPct val="150000"/>
              </a:lnSpc>
              <a:spcAft>
                <a:spcPts val="0"/>
              </a:spcAft>
              <a:tabLst>
                <a:tab pos="2070735" algn="l"/>
              </a:tabLst>
            </a:pPr>
            <a:r>
              <a:rPr lang="en-US" altLang="zh-CN" sz="2500" kern="100" dirty="0">
                <a:latin typeface="Times New Roman"/>
                <a:ea typeface="微软雅黑"/>
                <a:cs typeface="Courier New"/>
              </a:rPr>
              <a:t>(1)</a:t>
            </a:r>
            <a:r>
              <a:rPr lang="zh-CN" altLang="zh-CN" sz="2500" kern="100" spc="-70" dirty="0">
                <a:latin typeface="Times New Roman"/>
                <a:ea typeface="微软雅黑"/>
                <a:cs typeface="Times New Roman"/>
              </a:rPr>
              <a:t>在多电子原子中，电子进入能级的先后应遵循的原理是什么？</a:t>
            </a:r>
            <a:endParaRPr lang="zh-CN" altLang="zh-CN" sz="2500" kern="100" spc="-70" dirty="0">
              <a:latin typeface="宋体"/>
              <a:cs typeface="Courier New"/>
            </a:endParaRPr>
          </a:p>
          <a:p>
            <a:pPr algn="just">
              <a:lnSpc>
                <a:spcPct val="150000"/>
              </a:lnSpc>
              <a:spcAft>
                <a:spcPts val="0"/>
              </a:spcAft>
              <a:tabLst>
                <a:tab pos="2070735" algn="l"/>
              </a:tabLst>
            </a:pPr>
            <a:r>
              <a:rPr lang="zh-CN" altLang="zh-CN" sz="2500" b="1" kern="100" dirty="0">
                <a:solidFill>
                  <a:srgbClr val="0066FF"/>
                </a:solidFill>
                <a:latin typeface="Times New Roman"/>
                <a:ea typeface="微软雅黑"/>
                <a:cs typeface="Times New Roman"/>
              </a:rPr>
              <a:t>答案</a:t>
            </a:r>
            <a:r>
              <a:rPr lang="zh-CN" altLang="zh-CN" sz="2500" kern="100" dirty="0">
                <a:latin typeface="Times New Roman"/>
                <a:ea typeface="微软雅黑"/>
                <a:cs typeface="Times New Roman"/>
              </a:rPr>
              <a:t>　</a:t>
            </a:r>
            <a:r>
              <a:rPr lang="zh-CN" altLang="zh-CN" sz="2500" kern="100" dirty="0">
                <a:solidFill>
                  <a:srgbClr val="E36C0A"/>
                </a:solidFill>
                <a:latin typeface="Times New Roman"/>
                <a:ea typeface="微软雅黑"/>
                <a:cs typeface="Times New Roman"/>
              </a:rPr>
              <a:t>能量最低原理。电子最先排布在能量低的能级上，然后依次排布在能量较高的能级上。</a:t>
            </a:r>
            <a:endParaRPr lang="zh-CN" altLang="zh-CN" sz="2500" kern="100" dirty="0">
              <a:latin typeface="宋体"/>
              <a:cs typeface="Courier New"/>
            </a:endParaRPr>
          </a:p>
          <a:p>
            <a:pPr algn="just">
              <a:lnSpc>
                <a:spcPct val="150000"/>
              </a:lnSpc>
              <a:spcAft>
                <a:spcPts val="0"/>
              </a:spcAft>
              <a:tabLst>
                <a:tab pos="2070735" algn="l"/>
              </a:tabLst>
            </a:pPr>
            <a:r>
              <a:rPr lang="en-US" altLang="zh-CN" sz="2500" kern="100" dirty="0">
                <a:latin typeface="Times New Roman"/>
                <a:ea typeface="微软雅黑"/>
                <a:cs typeface="Courier New"/>
              </a:rPr>
              <a:t>(2)</a:t>
            </a:r>
            <a:r>
              <a:rPr lang="zh-CN" altLang="zh-CN" sz="2500" kern="100" dirty="0">
                <a:latin typeface="Times New Roman"/>
                <a:ea typeface="微软雅黑"/>
                <a:cs typeface="Times New Roman"/>
              </a:rPr>
              <a:t>多电子原子核外电子排布是否完全遵循能层顺序？</a:t>
            </a:r>
            <a:endParaRPr lang="zh-CN" altLang="zh-CN" sz="2500" kern="100" dirty="0">
              <a:latin typeface="宋体"/>
              <a:cs typeface="Courier New"/>
            </a:endParaRPr>
          </a:p>
          <a:p>
            <a:pPr algn="just">
              <a:lnSpc>
                <a:spcPct val="150000"/>
              </a:lnSpc>
              <a:spcAft>
                <a:spcPts val="0"/>
              </a:spcAft>
              <a:tabLst>
                <a:tab pos="2070735" algn="l"/>
              </a:tabLst>
            </a:pPr>
            <a:r>
              <a:rPr lang="zh-CN" altLang="zh-CN" sz="2500" b="1" kern="100" dirty="0">
                <a:solidFill>
                  <a:srgbClr val="0066FF"/>
                </a:solidFill>
                <a:latin typeface="Times New Roman"/>
                <a:ea typeface="微软雅黑"/>
                <a:cs typeface="Times New Roman"/>
              </a:rPr>
              <a:t>答案</a:t>
            </a:r>
            <a:r>
              <a:rPr lang="zh-CN" altLang="zh-CN" sz="2500" kern="100" dirty="0">
                <a:latin typeface="Times New Roman"/>
                <a:ea typeface="微软雅黑"/>
                <a:cs typeface="Times New Roman"/>
              </a:rPr>
              <a:t>　</a:t>
            </a:r>
            <a:r>
              <a:rPr lang="zh-CN" altLang="zh-CN" sz="2500" kern="100" dirty="0">
                <a:solidFill>
                  <a:srgbClr val="E36C0A"/>
                </a:solidFill>
                <a:latin typeface="Times New Roman"/>
                <a:ea typeface="微软雅黑"/>
                <a:cs typeface="Times New Roman"/>
              </a:rPr>
              <a:t>由构造原理可知，从第三能层开始各能级不完全遵循能层顺序，产生了能级交错排列，即产生</a:t>
            </a:r>
            <a:r>
              <a:rPr lang="en-US" altLang="zh-CN" sz="2500" kern="100" dirty="0">
                <a:solidFill>
                  <a:srgbClr val="E36C0A"/>
                </a:solidFill>
                <a:latin typeface="宋体"/>
                <a:ea typeface="微软雅黑"/>
                <a:cs typeface="Times New Roman"/>
              </a:rPr>
              <a:t>“</a:t>
            </a:r>
            <a:r>
              <a:rPr lang="zh-CN" altLang="zh-CN" sz="2500" kern="100" dirty="0">
                <a:solidFill>
                  <a:srgbClr val="E36C0A"/>
                </a:solidFill>
                <a:latin typeface="Times New Roman"/>
                <a:ea typeface="微软雅黑"/>
                <a:cs typeface="Times New Roman"/>
              </a:rPr>
              <a:t>能级交错</a:t>
            </a:r>
            <a:r>
              <a:rPr lang="en-US" altLang="zh-CN" sz="2500" kern="100" dirty="0">
                <a:solidFill>
                  <a:srgbClr val="E36C0A"/>
                </a:solidFill>
                <a:latin typeface="宋体"/>
                <a:ea typeface="微软雅黑"/>
                <a:cs typeface="Times New Roman"/>
              </a:rPr>
              <a:t>”</a:t>
            </a:r>
            <a:r>
              <a:rPr lang="zh-CN" altLang="zh-CN" sz="2500" kern="100" dirty="0">
                <a:solidFill>
                  <a:srgbClr val="E36C0A"/>
                </a:solidFill>
                <a:latin typeface="Times New Roman"/>
                <a:ea typeface="微软雅黑"/>
                <a:cs typeface="Times New Roman"/>
              </a:rPr>
              <a:t>现象。</a:t>
            </a:r>
            <a:endParaRPr lang="zh-CN" altLang="zh-CN" sz="2500" kern="100" dirty="0">
              <a:effectLst/>
              <a:latin typeface="宋体"/>
              <a:cs typeface="Courier New"/>
            </a:endParaRPr>
          </a:p>
        </p:txBody>
      </p:sp>
    </p:spTree>
    <p:extLst>
      <p:ext uri="{BB962C8B-B14F-4D97-AF65-F5344CB8AC3E}">
        <p14:creationId xmlns:p14="http://schemas.microsoft.com/office/powerpoint/2010/main" val="2604176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linds(horizontal)">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60462" y="849248"/>
            <a:ext cx="8820000" cy="2677656"/>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a:ea typeface="微软雅黑"/>
                <a:cs typeface="Courier New"/>
              </a:rPr>
              <a:t>(3)</a:t>
            </a:r>
            <a:r>
              <a:rPr lang="zh-CN" altLang="zh-CN" sz="2800" kern="100" dirty="0">
                <a:latin typeface="Times New Roman"/>
                <a:ea typeface="微软雅黑"/>
                <a:cs typeface="Times New Roman"/>
              </a:rPr>
              <a:t>能级的能量高低主要是由哪些因素决定的？</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66FF"/>
                </a:solidFill>
                <a:latin typeface="Times New Roman"/>
                <a:ea typeface="微软雅黑"/>
                <a:cs typeface="Times New Roman"/>
              </a:rPr>
              <a:t>答案</a:t>
            </a:r>
            <a:r>
              <a:rPr lang="zh-CN" altLang="zh-CN" sz="2800" kern="100" dirty="0">
                <a:latin typeface="Times New Roman"/>
                <a:ea typeface="微软雅黑"/>
                <a:cs typeface="Times New Roman"/>
              </a:rPr>
              <a:t>　</a:t>
            </a:r>
            <a:r>
              <a:rPr lang="zh-CN" altLang="zh-CN" sz="2800" kern="100" dirty="0">
                <a:solidFill>
                  <a:srgbClr val="E36C0A"/>
                </a:solidFill>
                <a:latin typeface="Times New Roman"/>
                <a:ea typeface="微软雅黑"/>
                <a:cs typeface="Times New Roman"/>
              </a:rPr>
              <a:t>各能级的能量由能层序数和能级类型共同决定，各能级的能量高低顺序可由下列公式得出：</a:t>
            </a:r>
            <a:r>
              <a:rPr lang="en-US" altLang="zh-CN" sz="2800" i="1" kern="100" dirty="0">
                <a:solidFill>
                  <a:srgbClr val="E36C0A"/>
                </a:solidFill>
                <a:latin typeface="Times New Roman"/>
                <a:ea typeface="微软雅黑"/>
                <a:cs typeface="Courier New"/>
              </a:rPr>
              <a:t>n</a:t>
            </a:r>
            <a:r>
              <a:rPr lang="en-US" altLang="zh-CN" sz="2800" kern="100" dirty="0">
                <a:solidFill>
                  <a:srgbClr val="E36C0A"/>
                </a:solidFill>
                <a:latin typeface="Times New Roman"/>
                <a:ea typeface="微软雅黑"/>
                <a:cs typeface="Courier New"/>
              </a:rPr>
              <a:t>s&lt;(</a:t>
            </a:r>
            <a:r>
              <a:rPr lang="en-US" altLang="zh-CN" sz="2800" i="1" kern="100" dirty="0">
                <a:solidFill>
                  <a:srgbClr val="E36C0A"/>
                </a:solidFill>
                <a:latin typeface="Times New Roman"/>
                <a:ea typeface="微软雅黑"/>
                <a:cs typeface="Courier New"/>
              </a:rPr>
              <a:t>n</a:t>
            </a:r>
            <a:r>
              <a:rPr lang="zh-CN" altLang="zh-CN" sz="2800" kern="100" dirty="0">
                <a:solidFill>
                  <a:srgbClr val="E36C0A"/>
                </a:solidFill>
                <a:latin typeface="Times New Roman"/>
                <a:ea typeface="微软雅黑"/>
                <a:cs typeface="Times New Roman"/>
              </a:rPr>
              <a:t>－</a:t>
            </a:r>
            <a:r>
              <a:rPr lang="en-US" altLang="zh-CN" sz="2800" kern="100" dirty="0" smtClean="0">
                <a:solidFill>
                  <a:srgbClr val="E36C0A"/>
                </a:solidFill>
                <a:latin typeface="Times New Roman"/>
                <a:ea typeface="微软雅黑"/>
                <a:cs typeface="Courier New"/>
              </a:rPr>
              <a:t>2)f &lt;(</a:t>
            </a:r>
            <a:r>
              <a:rPr lang="en-US" altLang="zh-CN" sz="2800" i="1" kern="100" dirty="0">
                <a:solidFill>
                  <a:srgbClr val="E36C0A"/>
                </a:solidFill>
                <a:latin typeface="Times New Roman"/>
                <a:ea typeface="微软雅黑"/>
                <a:cs typeface="Courier New"/>
              </a:rPr>
              <a:t>n</a:t>
            </a:r>
            <a:r>
              <a:rPr lang="zh-CN" altLang="zh-CN" sz="2800" kern="100" dirty="0">
                <a:solidFill>
                  <a:srgbClr val="E36C0A"/>
                </a:solidFill>
                <a:latin typeface="Times New Roman"/>
                <a:ea typeface="微软雅黑"/>
                <a:cs typeface="Times New Roman"/>
              </a:rPr>
              <a:t>－</a:t>
            </a:r>
            <a:r>
              <a:rPr lang="en-US" altLang="zh-CN" sz="2800" kern="100" dirty="0">
                <a:solidFill>
                  <a:srgbClr val="E36C0A"/>
                </a:solidFill>
                <a:latin typeface="Times New Roman"/>
                <a:ea typeface="微软雅黑"/>
                <a:cs typeface="Courier New"/>
              </a:rPr>
              <a:t>1)d&lt;</a:t>
            </a:r>
            <a:r>
              <a:rPr lang="en-US" altLang="zh-CN" sz="2800" i="1" kern="100" dirty="0" err="1">
                <a:solidFill>
                  <a:srgbClr val="E36C0A"/>
                </a:solidFill>
                <a:latin typeface="Times New Roman"/>
                <a:ea typeface="微软雅黑"/>
                <a:cs typeface="Courier New"/>
              </a:rPr>
              <a:t>n</a:t>
            </a:r>
            <a:r>
              <a:rPr lang="en-US" altLang="zh-CN" sz="2800" kern="100" dirty="0" err="1">
                <a:solidFill>
                  <a:srgbClr val="E36C0A"/>
                </a:solidFill>
                <a:latin typeface="Times New Roman"/>
                <a:ea typeface="微软雅黑"/>
                <a:cs typeface="Courier New"/>
              </a:rPr>
              <a:t>p</a:t>
            </a:r>
            <a:r>
              <a:rPr lang="en-US" altLang="zh-CN" sz="2800" kern="100" dirty="0">
                <a:solidFill>
                  <a:srgbClr val="E36C0A"/>
                </a:solidFill>
                <a:latin typeface="Times New Roman"/>
                <a:ea typeface="微软雅黑"/>
                <a:cs typeface="Courier New"/>
              </a:rPr>
              <a:t>(</a:t>
            </a:r>
            <a:r>
              <a:rPr lang="en-US" altLang="zh-CN" sz="2800" i="1" kern="100" dirty="0">
                <a:solidFill>
                  <a:srgbClr val="E36C0A"/>
                </a:solidFill>
                <a:latin typeface="Times New Roman"/>
                <a:ea typeface="微软雅黑"/>
                <a:cs typeface="Courier New"/>
              </a:rPr>
              <a:t>n</a:t>
            </a:r>
            <a:r>
              <a:rPr lang="zh-CN" altLang="zh-CN" sz="2800" kern="100" dirty="0">
                <a:solidFill>
                  <a:srgbClr val="E36C0A"/>
                </a:solidFill>
                <a:latin typeface="Times New Roman"/>
                <a:ea typeface="微软雅黑"/>
                <a:cs typeface="Times New Roman"/>
              </a:rPr>
              <a:t>表示能层序数</a:t>
            </a:r>
            <a:r>
              <a:rPr lang="en-US" altLang="zh-CN" sz="2800" kern="100" dirty="0">
                <a:solidFill>
                  <a:srgbClr val="E36C0A"/>
                </a:solidFill>
                <a:latin typeface="Times New Roman"/>
                <a:ea typeface="微软雅黑"/>
                <a:cs typeface="Courier New"/>
              </a:rPr>
              <a:t>)</a:t>
            </a:r>
            <a:r>
              <a:rPr lang="zh-CN" altLang="zh-CN" sz="2800" kern="100" dirty="0">
                <a:solidFill>
                  <a:srgbClr val="E36C0A"/>
                </a:solidFill>
                <a:latin typeface="Times New Roman"/>
                <a:ea typeface="微软雅黑"/>
                <a:cs typeface="Times New Roman"/>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4013467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60462" y="85378"/>
            <a:ext cx="8820000" cy="2677656"/>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a:ea typeface="微软雅黑"/>
                <a:cs typeface="Courier New"/>
              </a:rPr>
              <a:t>2.</a:t>
            </a:r>
            <a:r>
              <a:rPr lang="zh-CN" altLang="zh-CN" sz="2800" kern="100" dirty="0">
                <a:latin typeface="Times New Roman"/>
                <a:ea typeface="微软雅黑"/>
                <a:cs typeface="Times New Roman"/>
              </a:rPr>
              <a:t>电子排布式</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(1)</a:t>
            </a:r>
            <a:r>
              <a:rPr lang="zh-CN" altLang="zh-CN" sz="2800" kern="100" dirty="0">
                <a:latin typeface="Times New Roman"/>
                <a:ea typeface="微软雅黑"/>
                <a:cs typeface="Times New Roman"/>
              </a:rPr>
              <a:t>电子排布式是用数字</a:t>
            </a:r>
            <a:r>
              <a:rPr lang="zh-CN" altLang="zh-CN" sz="2800" kern="100" dirty="0" smtClean="0">
                <a:latin typeface="Times New Roman"/>
                <a:ea typeface="微软雅黑"/>
                <a:cs typeface="Times New Roman"/>
              </a:rPr>
              <a:t>在</a:t>
            </a:r>
            <a:r>
              <a:rPr lang="en-US" altLang="zh-CN" sz="2800" u="sng" kern="100" dirty="0" smtClean="0">
                <a:latin typeface="Times New Roman"/>
                <a:ea typeface="微软雅黑"/>
                <a:cs typeface="Times New Roman"/>
              </a:rPr>
              <a:t>                                </a:t>
            </a:r>
            <a:r>
              <a:rPr lang="zh-CN" altLang="zh-CN" sz="2800" kern="100" dirty="0" smtClean="0">
                <a:latin typeface="Times New Roman"/>
                <a:ea typeface="微软雅黑"/>
                <a:cs typeface="Times New Roman"/>
              </a:rPr>
              <a:t>标明</a:t>
            </a:r>
            <a:r>
              <a:rPr lang="zh-CN" altLang="zh-CN" sz="2800" kern="100" dirty="0">
                <a:latin typeface="Times New Roman"/>
                <a:ea typeface="微软雅黑"/>
                <a:cs typeface="Times New Roman"/>
              </a:rPr>
              <a:t>该能级上排布的电子数的式子。如：</a:t>
            </a:r>
            <a:r>
              <a:rPr lang="en-US" altLang="zh-CN" sz="2800" kern="100" dirty="0">
                <a:latin typeface="Times New Roman"/>
                <a:ea typeface="微软雅黑"/>
                <a:cs typeface="Courier New"/>
              </a:rPr>
              <a:t>Al</a:t>
            </a:r>
            <a:r>
              <a:rPr lang="zh-CN" altLang="zh-CN" sz="2800" kern="100" dirty="0">
                <a:latin typeface="Times New Roman"/>
                <a:ea typeface="微软雅黑"/>
                <a:cs typeface="Times New Roman"/>
              </a:rPr>
              <a:t>原子电子排布式中各符号、数字的意义为</a:t>
            </a:r>
            <a:endParaRPr lang="zh-CN" altLang="zh-CN" sz="2800" kern="100" dirty="0">
              <a:effectLst/>
              <a:latin typeface="宋体"/>
              <a:cs typeface="Courier New"/>
            </a:endParaRPr>
          </a:p>
        </p:txBody>
      </p:sp>
      <p:pic>
        <p:nvPicPr>
          <p:cNvPr id="23554" name="Picture 2" descr="4"/>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141365" y="2183135"/>
            <a:ext cx="4032448" cy="229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4290044" y="805458"/>
            <a:ext cx="3018260" cy="523220"/>
          </a:xfrm>
          <a:prstGeom prst="rect">
            <a:avLst/>
          </a:prstGeom>
        </p:spPr>
        <p:txBody>
          <a:bodyPr wrap="square">
            <a:spAutoFit/>
          </a:bodyPr>
          <a:lstStyle/>
          <a:p>
            <a:r>
              <a:rPr lang="zh-CN" altLang="zh-CN" sz="2800" kern="100" dirty="0">
                <a:solidFill>
                  <a:schemeClr val="accent6">
                    <a:lumMod val="75000"/>
                  </a:schemeClr>
                </a:solidFill>
                <a:latin typeface="Times New Roman"/>
                <a:ea typeface="微软雅黑"/>
                <a:cs typeface="Times New Roman"/>
              </a:rPr>
              <a:t>能级符号右上角</a:t>
            </a:r>
            <a:endParaRPr lang="zh-CN" altLang="en-US" dirty="0">
              <a:solidFill>
                <a:schemeClr val="accent6">
                  <a:lumMod val="75000"/>
                </a:schemeClr>
              </a:solidFill>
            </a:endParaRPr>
          </a:p>
        </p:txBody>
      </p:sp>
    </p:spTree>
    <p:extLst>
      <p:ext uri="{BB962C8B-B14F-4D97-AF65-F5344CB8AC3E}">
        <p14:creationId xmlns:p14="http://schemas.microsoft.com/office/powerpoint/2010/main" val="816282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32470" y="849248"/>
            <a:ext cx="8660010" cy="2677656"/>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a:ea typeface="微软雅黑"/>
                <a:cs typeface="Courier New"/>
              </a:rPr>
              <a:t>(2)</a:t>
            </a:r>
            <a:r>
              <a:rPr lang="zh-CN" altLang="zh-CN" sz="2800" kern="100" dirty="0">
                <a:latin typeface="Times New Roman"/>
                <a:ea typeface="微软雅黑"/>
                <a:cs typeface="Times New Roman"/>
              </a:rPr>
              <a:t>写出下列原子的电子排布式：</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微软雅黑"/>
                <a:cs typeface="Times New Roman"/>
              </a:rPr>
              <a:t>①</a:t>
            </a:r>
            <a:r>
              <a:rPr lang="en-US" altLang="zh-CN" sz="2800" kern="100" baseline="-25000" dirty="0" err="1">
                <a:latin typeface="Times New Roman"/>
                <a:ea typeface="微软雅黑"/>
                <a:cs typeface="Courier New"/>
              </a:rPr>
              <a:t>8</a:t>
            </a:r>
            <a:r>
              <a:rPr lang="en-US" altLang="zh-CN" sz="2800" kern="100" dirty="0" err="1">
                <a:latin typeface="Times New Roman"/>
                <a:ea typeface="微软雅黑"/>
                <a:cs typeface="Courier New"/>
              </a:rPr>
              <a:t>O</a:t>
            </a:r>
            <a:r>
              <a:rPr lang="zh-CN" altLang="zh-CN" sz="2800" kern="100" dirty="0" smtClean="0">
                <a:latin typeface="Times New Roman"/>
                <a:ea typeface="微软雅黑"/>
                <a:cs typeface="Times New Roman"/>
              </a:rPr>
              <a:t>：</a:t>
            </a:r>
            <a:r>
              <a:rPr lang="en-US" altLang="zh-CN" sz="2800" u="sng" kern="100" dirty="0" smtClean="0">
                <a:latin typeface="Times New Roman"/>
                <a:ea typeface="微软雅黑"/>
                <a:cs typeface="Courier New"/>
              </a:rPr>
              <a:t>                 </a:t>
            </a:r>
            <a:r>
              <a:rPr lang="zh-CN" altLang="zh-CN" sz="2800" kern="100" dirty="0" smtClean="0">
                <a:latin typeface="Times New Roman"/>
                <a:ea typeface="微软雅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微软雅黑"/>
                <a:cs typeface="Times New Roman"/>
              </a:rPr>
              <a:t>②</a:t>
            </a:r>
            <a:r>
              <a:rPr lang="en-US" altLang="zh-CN" sz="2800" kern="100" baseline="-25000" dirty="0" err="1">
                <a:latin typeface="Times New Roman"/>
                <a:ea typeface="微软雅黑"/>
                <a:cs typeface="Courier New"/>
              </a:rPr>
              <a:t>19</a:t>
            </a:r>
            <a:r>
              <a:rPr lang="en-US" altLang="zh-CN" sz="2800" kern="100" dirty="0" err="1">
                <a:latin typeface="Times New Roman"/>
                <a:ea typeface="微软雅黑"/>
                <a:cs typeface="Courier New"/>
              </a:rPr>
              <a:t>K</a:t>
            </a:r>
            <a:r>
              <a:rPr lang="zh-CN" altLang="zh-CN" sz="2800" kern="100" dirty="0" smtClean="0">
                <a:latin typeface="Times New Roman"/>
                <a:ea typeface="微软雅黑"/>
                <a:cs typeface="Times New Roman"/>
              </a:rPr>
              <a:t>：</a:t>
            </a:r>
            <a:r>
              <a:rPr lang="en-US" altLang="zh-CN" sz="2800" u="sng" kern="100" dirty="0" smtClean="0">
                <a:latin typeface="Times New Roman"/>
                <a:ea typeface="微软雅黑"/>
                <a:cs typeface="Courier New"/>
              </a:rPr>
              <a:t>                              </a:t>
            </a:r>
            <a:r>
              <a:rPr lang="zh-CN" altLang="zh-CN" sz="2800" kern="100" dirty="0" smtClean="0">
                <a:latin typeface="Times New Roman"/>
                <a:ea typeface="微软雅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微软雅黑"/>
                <a:cs typeface="Times New Roman"/>
              </a:rPr>
              <a:t>③</a:t>
            </a:r>
            <a:r>
              <a:rPr lang="en-US" altLang="zh-CN" sz="2800" kern="100" baseline="-25000" dirty="0" err="1">
                <a:latin typeface="Times New Roman"/>
                <a:ea typeface="微软雅黑"/>
                <a:cs typeface="Courier New"/>
              </a:rPr>
              <a:t>17</a:t>
            </a:r>
            <a:r>
              <a:rPr lang="en-US" altLang="zh-CN" sz="2800" kern="100" dirty="0" err="1">
                <a:latin typeface="Times New Roman"/>
                <a:ea typeface="微软雅黑"/>
                <a:cs typeface="Courier New"/>
              </a:rPr>
              <a:t>Cl</a:t>
            </a:r>
            <a:r>
              <a:rPr lang="zh-CN" altLang="zh-CN" sz="2800" kern="100" dirty="0" smtClean="0">
                <a:latin typeface="Times New Roman"/>
                <a:ea typeface="微软雅黑"/>
                <a:cs typeface="Times New Roman"/>
              </a:rPr>
              <a:t>：</a:t>
            </a:r>
            <a:r>
              <a:rPr lang="en-US" altLang="zh-CN" sz="2800" u="sng" kern="100" dirty="0" smtClean="0">
                <a:latin typeface="Times New Roman"/>
                <a:ea typeface="微软雅黑"/>
                <a:cs typeface="Courier New"/>
              </a:rPr>
              <a:t>                         </a:t>
            </a:r>
            <a:r>
              <a:rPr lang="zh-CN" altLang="zh-CN" sz="2800" kern="100" dirty="0" smtClean="0">
                <a:latin typeface="Times New Roman"/>
                <a:ea typeface="微软雅黑"/>
                <a:cs typeface="Times New Roman"/>
              </a:rPr>
              <a:t>。</a:t>
            </a:r>
            <a:endParaRPr lang="zh-CN" altLang="zh-CN" sz="2800" kern="100" dirty="0">
              <a:effectLst/>
              <a:latin typeface="宋体"/>
              <a:cs typeface="Courier New"/>
            </a:endParaRPr>
          </a:p>
        </p:txBody>
      </p:sp>
      <p:sp>
        <p:nvSpPr>
          <p:cNvPr id="2" name="矩形 1"/>
          <p:cNvSpPr/>
          <p:nvPr/>
        </p:nvSpPr>
        <p:spPr>
          <a:xfrm>
            <a:off x="1332358" y="1410418"/>
            <a:ext cx="3599681" cy="2031325"/>
          </a:xfrm>
          <a:prstGeom prst="rect">
            <a:avLst/>
          </a:prstGeom>
        </p:spPr>
        <p:txBody>
          <a:bodyPr wrap="square">
            <a:spAutoFit/>
          </a:bodyPr>
          <a:lstStyle/>
          <a:p>
            <a:pPr lvl="0">
              <a:lnSpc>
                <a:spcPct val="150000"/>
              </a:lnSpc>
            </a:pPr>
            <a:r>
              <a:rPr lang="en-US" altLang="zh-CN" sz="2800" kern="100" dirty="0" err="1">
                <a:solidFill>
                  <a:schemeClr val="accent6">
                    <a:lumMod val="75000"/>
                  </a:schemeClr>
                </a:solidFill>
                <a:latin typeface="Times New Roman"/>
                <a:ea typeface="微软雅黑"/>
                <a:cs typeface="Courier New"/>
              </a:rPr>
              <a:t>1s</a:t>
            </a:r>
            <a:r>
              <a:rPr lang="en-US" altLang="zh-CN" sz="2800" kern="100" baseline="30000" dirty="0" err="1">
                <a:solidFill>
                  <a:schemeClr val="accent6">
                    <a:lumMod val="75000"/>
                  </a:schemeClr>
                </a:solidFill>
                <a:latin typeface="Times New Roman"/>
                <a:ea typeface="微软雅黑"/>
                <a:cs typeface="Courier New"/>
              </a:rPr>
              <a:t>2</a:t>
            </a:r>
            <a:r>
              <a:rPr lang="en-US" altLang="zh-CN" sz="2800" kern="100" dirty="0" err="1">
                <a:solidFill>
                  <a:schemeClr val="accent6">
                    <a:lumMod val="75000"/>
                  </a:schemeClr>
                </a:solidFill>
                <a:latin typeface="Times New Roman"/>
                <a:ea typeface="微软雅黑"/>
                <a:cs typeface="Courier New"/>
              </a:rPr>
              <a:t>2s</a:t>
            </a:r>
            <a:r>
              <a:rPr lang="en-US" altLang="zh-CN" sz="2800" kern="100" baseline="30000" dirty="0" err="1">
                <a:solidFill>
                  <a:schemeClr val="accent6">
                    <a:lumMod val="75000"/>
                  </a:schemeClr>
                </a:solidFill>
                <a:latin typeface="Times New Roman"/>
                <a:ea typeface="微软雅黑"/>
                <a:cs typeface="Courier New"/>
              </a:rPr>
              <a:t>2</a:t>
            </a:r>
            <a:r>
              <a:rPr lang="en-US" altLang="zh-CN" sz="2800" kern="100" dirty="0" err="1">
                <a:solidFill>
                  <a:schemeClr val="accent6">
                    <a:lumMod val="75000"/>
                  </a:schemeClr>
                </a:solidFill>
                <a:latin typeface="Times New Roman"/>
                <a:ea typeface="微软雅黑"/>
                <a:cs typeface="Courier New"/>
              </a:rPr>
              <a:t>2p</a:t>
            </a:r>
            <a:r>
              <a:rPr lang="en-US" altLang="zh-CN" sz="2800" kern="100" baseline="30000" dirty="0" err="1">
                <a:solidFill>
                  <a:schemeClr val="accent6">
                    <a:lumMod val="75000"/>
                  </a:schemeClr>
                </a:solidFill>
                <a:latin typeface="Times New Roman"/>
                <a:ea typeface="微软雅黑"/>
                <a:cs typeface="Courier New"/>
              </a:rPr>
              <a:t>4</a:t>
            </a:r>
            <a:endParaRPr lang="en-US" altLang="zh-CN" sz="2800" kern="100" baseline="30000" dirty="0">
              <a:solidFill>
                <a:schemeClr val="accent6">
                  <a:lumMod val="75000"/>
                </a:schemeClr>
              </a:solidFill>
              <a:latin typeface="Times New Roman"/>
              <a:ea typeface="微软雅黑"/>
              <a:cs typeface="Courier New"/>
            </a:endParaRPr>
          </a:p>
          <a:p>
            <a:pPr lvl="0">
              <a:lnSpc>
                <a:spcPct val="150000"/>
              </a:lnSpc>
            </a:pPr>
            <a:r>
              <a:rPr lang="en-US" altLang="zh-CN" sz="2800" kern="100" dirty="0" smtClean="0">
                <a:solidFill>
                  <a:schemeClr val="accent6">
                    <a:lumMod val="75000"/>
                  </a:schemeClr>
                </a:solidFill>
                <a:latin typeface="Times New Roman"/>
                <a:ea typeface="微软雅黑"/>
                <a:cs typeface="Courier New"/>
              </a:rPr>
              <a:t> </a:t>
            </a:r>
            <a:r>
              <a:rPr lang="en-US" altLang="zh-CN" sz="2800" kern="100" dirty="0" err="1" smtClean="0">
                <a:solidFill>
                  <a:schemeClr val="accent6">
                    <a:lumMod val="75000"/>
                  </a:schemeClr>
                </a:solidFill>
                <a:latin typeface="Times New Roman"/>
                <a:ea typeface="微软雅黑"/>
                <a:cs typeface="Courier New"/>
              </a:rPr>
              <a:t>1s</a:t>
            </a:r>
            <a:r>
              <a:rPr lang="en-US" altLang="zh-CN" sz="2800" kern="100" baseline="30000" dirty="0" err="1" smtClean="0">
                <a:solidFill>
                  <a:schemeClr val="accent6">
                    <a:lumMod val="75000"/>
                  </a:schemeClr>
                </a:solidFill>
                <a:latin typeface="Times New Roman"/>
                <a:ea typeface="微软雅黑"/>
                <a:cs typeface="Courier New"/>
              </a:rPr>
              <a:t>2</a:t>
            </a:r>
            <a:r>
              <a:rPr lang="en-US" altLang="zh-CN" sz="2800" kern="100" dirty="0" err="1" smtClean="0">
                <a:solidFill>
                  <a:schemeClr val="accent6">
                    <a:lumMod val="75000"/>
                  </a:schemeClr>
                </a:solidFill>
                <a:latin typeface="Times New Roman"/>
                <a:ea typeface="微软雅黑"/>
                <a:cs typeface="Courier New"/>
              </a:rPr>
              <a:t>2s</a:t>
            </a:r>
            <a:r>
              <a:rPr lang="en-US" altLang="zh-CN" sz="2800" kern="100" baseline="30000" dirty="0" err="1" smtClean="0">
                <a:solidFill>
                  <a:schemeClr val="accent6">
                    <a:lumMod val="75000"/>
                  </a:schemeClr>
                </a:solidFill>
                <a:latin typeface="Times New Roman"/>
                <a:ea typeface="微软雅黑"/>
                <a:cs typeface="Courier New"/>
              </a:rPr>
              <a:t>2</a:t>
            </a:r>
            <a:r>
              <a:rPr lang="en-US" altLang="zh-CN" sz="2800" kern="100" dirty="0" err="1" smtClean="0">
                <a:solidFill>
                  <a:schemeClr val="accent6">
                    <a:lumMod val="75000"/>
                  </a:schemeClr>
                </a:solidFill>
                <a:latin typeface="Times New Roman"/>
                <a:ea typeface="微软雅黑"/>
                <a:cs typeface="Courier New"/>
              </a:rPr>
              <a:t>2p</a:t>
            </a:r>
            <a:r>
              <a:rPr lang="en-US" altLang="zh-CN" sz="2800" kern="100" baseline="30000" dirty="0" err="1" smtClean="0">
                <a:solidFill>
                  <a:schemeClr val="accent6">
                    <a:lumMod val="75000"/>
                  </a:schemeClr>
                </a:solidFill>
                <a:latin typeface="Times New Roman"/>
                <a:ea typeface="微软雅黑"/>
                <a:cs typeface="Courier New"/>
              </a:rPr>
              <a:t>6</a:t>
            </a:r>
            <a:r>
              <a:rPr lang="en-US" altLang="zh-CN" sz="2800" kern="100" dirty="0" err="1" smtClean="0">
                <a:solidFill>
                  <a:schemeClr val="accent6">
                    <a:lumMod val="75000"/>
                  </a:schemeClr>
                </a:solidFill>
                <a:latin typeface="Times New Roman"/>
                <a:ea typeface="微软雅黑"/>
                <a:cs typeface="Courier New"/>
              </a:rPr>
              <a:t>3s</a:t>
            </a:r>
            <a:r>
              <a:rPr lang="en-US" altLang="zh-CN" sz="2800" kern="100" baseline="30000" dirty="0" err="1" smtClean="0">
                <a:solidFill>
                  <a:schemeClr val="accent6">
                    <a:lumMod val="75000"/>
                  </a:schemeClr>
                </a:solidFill>
                <a:latin typeface="Times New Roman"/>
                <a:ea typeface="微软雅黑"/>
                <a:cs typeface="Courier New"/>
              </a:rPr>
              <a:t>2</a:t>
            </a:r>
            <a:r>
              <a:rPr lang="en-US" altLang="zh-CN" sz="2800" kern="100" dirty="0" err="1" smtClean="0">
                <a:solidFill>
                  <a:schemeClr val="accent6">
                    <a:lumMod val="75000"/>
                  </a:schemeClr>
                </a:solidFill>
                <a:latin typeface="Times New Roman"/>
                <a:ea typeface="微软雅黑"/>
                <a:cs typeface="Courier New"/>
              </a:rPr>
              <a:t>3p</a:t>
            </a:r>
            <a:r>
              <a:rPr lang="en-US" altLang="zh-CN" sz="2800" kern="100" baseline="30000" dirty="0" err="1" smtClean="0">
                <a:solidFill>
                  <a:schemeClr val="accent6">
                    <a:lumMod val="75000"/>
                  </a:schemeClr>
                </a:solidFill>
                <a:latin typeface="Times New Roman"/>
                <a:ea typeface="微软雅黑"/>
                <a:cs typeface="Courier New"/>
              </a:rPr>
              <a:t>6</a:t>
            </a:r>
            <a:r>
              <a:rPr lang="en-US" altLang="zh-CN" sz="2800" kern="100" dirty="0" err="1" smtClean="0">
                <a:solidFill>
                  <a:schemeClr val="accent6">
                    <a:lumMod val="75000"/>
                  </a:schemeClr>
                </a:solidFill>
                <a:latin typeface="Times New Roman"/>
                <a:ea typeface="微软雅黑"/>
                <a:cs typeface="Courier New"/>
              </a:rPr>
              <a:t>4s</a:t>
            </a:r>
            <a:r>
              <a:rPr lang="en-US" altLang="zh-CN" sz="2800" kern="100" baseline="30000" dirty="0" err="1" smtClean="0">
                <a:solidFill>
                  <a:schemeClr val="accent6">
                    <a:lumMod val="75000"/>
                  </a:schemeClr>
                </a:solidFill>
                <a:latin typeface="Times New Roman"/>
                <a:ea typeface="微软雅黑"/>
                <a:cs typeface="Courier New"/>
              </a:rPr>
              <a:t>1</a:t>
            </a:r>
            <a:endParaRPr lang="en-US" altLang="zh-CN" sz="2800" kern="100" baseline="30000" dirty="0">
              <a:solidFill>
                <a:schemeClr val="accent6">
                  <a:lumMod val="75000"/>
                </a:schemeClr>
              </a:solidFill>
              <a:latin typeface="Times New Roman"/>
              <a:ea typeface="微软雅黑"/>
              <a:cs typeface="Courier New"/>
            </a:endParaRPr>
          </a:p>
          <a:p>
            <a:pPr lvl="0">
              <a:lnSpc>
                <a:spcPct val="150000"/>
              </a:lnSpc>
            </a:pPr>
            <a:r>
              <a:rPr lang="en-US" altLang="zh-CN" sz="2800" kern="100" dirty="0" smtClean="0">
                <a:solidFill>
                  <a:schemeClr val="accent6">
                    <a:lumMod val="75000"/>
                  </a:schemeClr>
                </a:solidFill>
                <a:latin typeface="Times New Roman"/>
                <a:ea typeface="微软雅黑"/>
                <a:cs typeface="Courier New"/>
              </a:rPr>
              <a:t>  </a:t>
            </a:r>
            <a:r>
              <a:rPr lang="en-US" altLang="zh-CN" sz="2800" kern="100" dirty="0" err="1" smtClean="0">
                <a:solidFill>
                  <a:schemeClr val="accent6">
                    <a:lumMod val="75000"/>
                  </a:schemeClr>
                </a:solidFill>
                <a:latin typeface="Times New Roman"/>
                <a:ea typeface="微软雅黑"/>
                <a:cs typeface="Courier New"/>
              </a:rPr>
              <a:t>1s</a:t>
            </a:r>
            <a:r>
              <a:rPr lang="en-US" altLang="zh-CN" sz="2800" kern="100" baseline="30000" dirty="0" err="1" smtClean="0">
                <a:solidFill>
                  <a:schemeClr val="accent6">
                    <a:lumMod val="75000"/>
                  </a:schemeClr>
                </a:solidFill>
                <a:latin typeface="Times New Roman"/>
                <a:ea typeface="微软雅黑"/>
                <a:cs typeface="Courier New"/>
              </a:rPr>
              <a:t>2</a:t>
            </a:r>
            <a:r>
              <a:rPr lang="en-US" altLang="zh-CN" sz="2800" kern="100" dirty="0" err="1" smtClean="0">
                <a:solidFill>
                  <a:schemeClr val="accent6">
                    <a:lumMod val="75000"/>
                  </a:schemeClr>
                </a:solidFill>
                <a:latin typeface="Times New Roman"/>
                <a:ea typeface="微软雅黑"/>
                <a:cs typeface="Courier New"/>
              </a:rPr>
              <a:t>2s</a:t>
            </a:r>
            <a:r>
              <a:rPr lang="en-US" altLang="zh-CN" sz="2800" kern="100" baseline="30000" dirty="0" err="1" smtClean="0">
                <a:solidFill>
                  <a:schemeClr val="accent6">
                    <a:lumMod val="75000"/>
                  </a:schemeClr>
                </a:solidFill>
                <a:latin typeface="Times New Roman"/>
                <a:ea typeface="微软雅黑"/>
                <a:cs typeface="Courier New"/>
              </a:rPr>
              <a:t>2</a:t>
            </a:r>
            <a:r>
              <a:rPr lang="en-US" altLang="zh-CN" sz="2800" kern="100" dirty="0" err="1" smtClean="0">
                <a:solidFill>
                  <a:schemeClr val="accent6">
                    <a:lumMod val="75000"/>
                  </a:schemeClr>
                </a:solidFill>
                <a:latin typeface="Times New Roman"/>
                <a:ea typeface="微软雅黑"/>
                <a:cs typeface="Courier New"/>
              </a:rPr>
              <a:t>2p</a:t>
            </a:r>
            <a:r>
              <a:rPr lang="en-US" altLang="zh-CN" sz="2800" kern="100" baseline="30000" dirty="0" err="1" smtClean="0">
                <a:solidFill>
                  <a:schemeClr val="accent6">
                    <a:lumMod val="75000"/>
                  </a:schemeClr>
                </a:solidFill>
                <a:latin typeface="Times New Roman"/>
                <a:ea typeface="微软雅黑"/>
                <a:cs typeface="Courier New"/>
              </a:rPr>
              <a:t>6</a:t>
            </a:r>
            <a:r>
              <a:rPr lang="en-US" altLang="zh-CN" sz="2800" kern="100" dirty="0" err="1" smtClean="0">
                <a:solidFill>
                  <a:schemeClr val="accent6">
                    <a:lumMod val="75000"/>
                  </a:schemeClr>
                </a:solidFill>
                <a:latin typeface="Times New Roman"/>
                <a:ea typeface="微软雅黑"/>
                <a:cs typeface="Courier New"/>
              </a:rPr>
              <a:t>3s</a:t>
            </a:r>
            <a:r>
              <a:rPr lang="en-US" altLang="zh-CN" sz="2800" kern="100" baseline="30000" dirty="0" err="1" smtClean="0">
                <a:solidFill>
                  <a:schemeClr val="accent6">
                    <a:lumMod val="75000"/>
                  </a:schemeClr>
                </a:solidFill>
                <a:latin typeface="Times New Roman"/>
                <a:ea typeface="微软雅黑"/>
                <a:cs typeface="Courier New"/>
              </a:rPr>
              <a:t>2</a:t>
            </a:r>
            <a:r>
              <a:rPr lang="en-US" altLang="zh-CN" sz="2800" kern="100" dirty="0" err="1" smtClean="0">
                <a:solidFill>
                  <a:schemeClr val="accent6">
                    <a:lumMod val="75000"/>
                  </a:schemeClr>
                </a:solidFill>
                <a:latin typeface="Times New Roman"/>
                <a:ea typeface="微软雅黑"/>
                <a:cs typeface="Courier New"/>
              </a:rPr>
              <a:t>3p</a:t>
            </a:r>
            <a:r>
              <a:rPr lang="en-US" altLang="zh-CN" sz="2800" kern="100" baseline="30000" dirty="0" err="1" smtClean="0">
                <a:solidFill>
                  <a:schemeClr val="accent6">
                    <a:lumMod val="75000"/>
                  </a:schemeClr>
                </a:solidFill>
                <a:latin typeface="Times New Roman"/>
                <a:ea typeface="微软雅黑"/>
                <a:cs typeface="Courier New"/>
              </a:rPr>
              <a:t>5</a:t>
            </a:r>
            <a:endParaRPr lang="zh-CN" altLang="en-US" dirty="0">
              <a:solidFill>
                <a:schemeClr val="accent6">
                  <a:lumMod val="75000"/>
                </a:schemeClr>
              </a:solidFill>
            </a:endParaRPr>
          </a:p>
        </p:txBody>
      </p:sp>
    </p:spTree>
    <p:extLst>
      <p:ext uri="{BB962C8B-B14F-4D97-AF65-F5344CB8AC3E}">
        <p14:creationId xmlns:p14="http://schemas.microsoft.com/office/powerpoint/2010/main" val="3897397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linds(horizontal)">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linds(horizontal)">
                                      <p:cBhvr>
                                        <p:cTn id="1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电子排布.swf"/>
          <p:cNvPicPr>
            <a:picLocks noRot="1" noChangeAspect="1"/>
          </p:cNvPicPr>
          <p:nvPr>
            <a:videoFile r:link="rId1"/>
          </p:nvPr>
        </p:nvPicPr>
        <p:blipFill>
          <a:blip r:embed="rId3"/>
          <a:stretch>
            <a:fillRect/>
          </a:stretch>
        </p:blipFill>
        <p:spPr>
          <a:xfrm>
            <a:off x="1562142" y="147861"/>
            <a:ext cx="5952661" cy="4464496"/>
          </a:xfrm>
          <a:prstGeom prst="rect">
            <a:avLst/>
          </a:prstGeom>
        </p:spPr>
      </p:pic>
    </p:spTree>
    <p:extLst>
      <p:ext uri="{BB962C8B-B14F-4D97-AF65-F5344CB8AC3E}">
        <p14:creationId xmlns:p14="http://schemas.microsoft.com/office/powerpoint/2010/main" val="482292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525520" y="113953"/>
            <a:ext cx="6294952" cy="4590937"/>
          </a:xfrm>
          <a:prstGeom prst="rect">
            <a:avLst/>
          </a:prstGeom>
        </p:spPr>
        <p:txBody>
          <a:bodyPr wrap="square">
            <a:spAutoFit/>
          </a:bodyPr>
          <a:lstStyle/>
          <a:p>
            <a:pPr algn="just">
              <a:lnSpc>
                <a:spcPct val="123000"/>
              </a:lnSpc>
              <a:spcAft>
                <a:spcPts val="0"/>
              </a:spcAft>
              <a:tabLst>
                <a:tab pos="2070735" algn="l"/>
              </a:tabLst>
            </a:pPr>
            <a:r>
              <a:rPr lang="en-US" altLang="zh-CN" sz="2400" kern="100" dirty="0">
                <a:latin typeface="Times New Roman"/>
                <a:ea typeface="微软雅黑"/>
                <a:cs typeface="Courier New"/>
              </a:rPr>
              <a:t>(1)</a:t>
            </a:r>
            <a:r>
              <a:rPr lang="zh-CN" altLang="zh-CN" sz="2400" kern="100" dirty="0">
                <a:latin typeface="Times New Roman"/>
                <a:ea typeface="微软雅黑"/>
                <a:cs typeface="Times New Roman"/>
              </a:rPr>
              <a:t>原子核外电子排布构造易记图：</a:t>
            </a:r>
            <a:endParaRPr lang="zh-CN" altLang="zh-CN" sz="2400" kern="100" dirty="0">
              <a:latin typeface="宋体"/>
              <a:cs typeface="Courier New"/>
            </a:endParaRPr>
          </a:p>
          <a:p>
            <a:pPr algn="just">
              <a:lnSpc>
                <a:spcPct val="123000"/>
              </a:lnSpc>
              <a:spcAft>
                <a:spcPts val="0"/>
              </a:spcAft>
              <a:tabLst>
                <a:tab pos="2070735" algn="l"/>
              </a:tabLst>
            </a:pPr>
            <a:r>
              <a:rPr lang="en-US" altLang="zh-CN" sz="2400" i="1" kern="100" dirty="0" smtClean="0">
                <a:latin typeface="Times New Roman"/>
                <a:ea typeface="微软雅黑"/>
                <a:cs typeface="Courier New"/>
              </a:rPr>
              <a:t>  n</a:t>
            </a:r>
            <a:r>
              <a:rPr lang="en-US" altLang="zh-CN" sz="2400" kern="100" dirty="0" smtClean="0">
                <a:latin typeface="Times New Roman"/>
                <a:ea typeface="微软雅黑"/>
                <a:cs typeface="Courier New"/>
              </a:rPr>
              <a:t>s</a:t>
            </a:r>
            <a:r>
              <a:rPr lang="zh-CN" altLang="zh-CN" sz="2400" kern="100" dirty="0">
                <a:latin typeface="Times New Roman"/>
                <a:ea typeface="微软雅黑"/>
                <a:cs typeface="Times New Roman"/>
              </a:rPr>
              <a:t>　　</a:t>
            </a:r>
            <a:r>
              <a:rPr lang="en-US" altLang="zh-CN" sz="2400" kern="100" dirty="0">
                <a:latin typeface="Times New Roman"/>
                <a:ea typeface="微软雅黑"/>
                <a:cs typeface="Courier New"/>
              </a:rPr>
              <a:t>(</a:t>
            </a:r>
            <a:r>
              <a:rPr lang="en-US" altLang="zh-CN" sz="2400" i="1" kern="100" dirty="0">
                <a:latin typeface="Times New Roman"/>
                <a:ea typeface="微软雅黑"/>
                <a:cs typeface="Courier New"/>
              </a:rPr>
              <a:t>n</a:t>
            </a:r>
            <a:r>
              <a:rPr lang="zh-CN" altLang="zh-CN" sz="2400" kern="100" dirty="0">
                <a:latin typeface="Times New Roman"/>
                <a:ea typeface="微软雅黑"/>
                <a:cs typeface="Times New Roman"/>
              </a:rPr>
              <a:t>－</a:t>
            </a:r>
            <a:r>
              <a:rPr lang="en-US" altLang="zh-CN" sz="2400" kern="100" dirty="0">
                <a:latin typeface="Times New Roman"/>
                <a:ea typeface="微软雅黑"/>
                <a:cs typeface="Courier New"/>
              </a:rPr>
              <a:t>2)f</a:t>
            </a:r>
            <a:r>
              <a:rPr lang="zh-CN" altLang="zh-CN" sz="2400" kern="100" dirty="0">
                <a:latin typeface="Times New Roman"/>
                <a:ea typeface="微软雅黑"/>
                <a:cs typeface="Times New Roman"/>
              </a:rPr>
              <a:t>　　</a:t>
            </a:r>
            <a:r>
              <a:rPr lang="en-US" altLang="zh-CN" sz="2400" kern="100" dirty="0">
                <a:latin typeface="Times New Roman"/>
                <a:ea typeface="微软雅黑"/>
                <a:cs typeface="Courier New"/>
              </a:rPr>
              <a:t>(</a:t>
            </a:r>
            <a:r>
              <a:rPr lang="en-US" altLang="zh-CN" sz="2400" i="1" kern="100" dirty="0">
                <a:latin typeface="Times New Roman"/>
                <a:ea typeface="微软雅黑"/>
                <a:cs typeface="Courier New"/>
              </a:rPr>
              <a:t>n</a:t>
            </a:r>
            <a:r>
              <a:rPr lang="zh-CN" altLang="zh-CN" sz="2400" kern="100" dirty="0">
                <a:latin typeface="Times New Roman"/>
                <a:ea typeface="微软雅黑"/>
                <a:cs typeface="Times New Roman"/>
              </a:rPr>
              <a:t>－</a:t>
            </a:r>
            <a:r>
              <a:rPr lang="en-US" altLang="zh-CN" sz="2400" kern="100" dirty="0">
                <a:latin typeface="Times New Roman"/>
                <a:ea typeface="微软雅黑"/>
                <a:cs typeface="Courier New"/>
              </a:rPr>
              <a:t>1)d</a:t>
            </a:r>
            <a:r>
              <a:rPr lang="zh-CN" altLang="zh-CN" sz="2400" kern="100" dirty="0">
                <a:latin typeface="Times New Roman"/>
                <a:ea typeface="微软雅黑"/>
                <a:cs typeface="Times New Roman"/>
              </a:rPr>
              <a:t>　　</a:t>
            </a:r>
            <a:r>
              <a:rPr lang="en-US" altLang="zh-CN" sz="2400" i="1" kern="100" dirty="0" err="1">
                <a:latin typeface="Times New Roman"/>
                <a:ea typeface="微软雅黑"/>
                <a:cs typeface="Courier New"/>
              </a:rPr>
              <a:t>n</a:t>
            </a:r>
            <a:r>
              <a:rPr lang="en-US" altLang="zh-CN" sz="2400" kern="100" dirty="0" err="1">
                <a:latin typeface="Times New Roman"/>
                <a:ea typeface="微软雅黑"/>
                <a:cs typeface="Courier New"/>
              </a:rPr>
              <a:t>p</a:t>
            </a:r>
            <a:endParaRPr lang="zh-CN" altLang="zh-CN" sz="2400" kern="100" dirty="0">
              <a:latin typeface="宋体"/>
              <a:cs typeface="Courier New"/>
            </a:endParaRPr>
          </a:p>
          <a:p>
            <a:pPr algn="just">
              <a:lnSpc>
                <a:spcPct val="123000"/>
              </a:lnSpc>
              <a:spcAft>
                <a:spcPts val="0"/>
              </a:spcAft>
              <a:tabLst>
                <a:tab pos="2070735" algn="l"/>
              </a:tabLst>
            </a:pPr>
            <a:r>
              <a:rPr lang="en-US" altLang="zh-CN" sz="2400" kern="100" dirty="0">
                <a:latin typeface="Times New Roman"/>
                <a:ea typeface="微软雅黑"/>
                <a:cs typeface="Courier New"/>
              </a:rPr>
              <a:t>  7s   </a:t>
            </a:r>
            <a:r>
              <a:rPr lang="en-US" altLang="zh-CN" sz="2400" kern="100" dirty="0" smtClean="0">
                <a:latin typeface="Times New Roman"/>
                <a:ea typeface="微软雅黑"/>
                <a:cs typeface="Courier New"/>
              </a:rPr>
              <a:t>     </a:t>
            </a:r>
            <a:r>
              <a:rPr lang="en-US" altLang="zh-CN" sz="2400" kern="100" dirty="0" err="1">
                <a:latin typeface="Times New Roman"/>
                <a:ea typeface="微软雅黑"/>
                <a:cs typeface="Courier New"/>
              </a:rPr>
              <a:t>5f</a:t>
            </a:r>
            <a:r>
              <a:rPr lang="en-US" altLang="zh-CN" sz="2400" kern="100" dirty="0">
                <a:latin typeface="Times New Roman"/>
                <a:ea typeface="微软雅黑"/>
                <a:cs typeface="Courier New"/>
              </a:rPr>
              <a:t>        </a:t>
            </a:r>
            <a:r>
              <a:rPr lang="en-US" altLang="zh-CN" sz="2400" kern="100" dirty="0" smtClean="0">
                <a:latin typeface="Times New Roman"/>
                <a:ea typeface="微软雅黑"/>
                <a:cs typeface="Courier New"/>
              </a:rPr>
              <a:t>        </a:t>
            </a:r>
            <a:r>
              <a:rPr lang="en-US" altLang="zh-CN" sz="2400" kern="100" dirty="0" err="1" smtClean="0">
                <a:latin typeface="Times New Roman"/>
                <a:ea typeface="微软雅黑"/>
                <a:cs typeface="Courier New"/>
              </a:rPr>
              <a:t>6d</a:t>
            </a:r>
            <a:r>
              <a:rPr lang="en-US" altLang="zh-CN" sz="2400" kern="100" dirty="0" smtClean="0">
                <a:latin typeface="Times New Roman"/>
                <a:ea typeface="微软雅黑"/>
                <a:cs typeface="Courier New"/>
              </a:rPr>
              <a:t>                 </a:t>
            </a:r>
            <a:r>
              <a:rPr lang="en-US" altLang="zh-CN" sz="2400" kern="100" dirty="0" err="1" smtClean="0">
                <a:latin typeface="Times New Roman"/>
                <a:ea typeface="微软雅黑"/>
                <a:cs typeface="Courier New"/>
              </a:rPr>
              <a:t>7p</a:t>
            </a:r>
            <a:endParaRPr lang="zh-CN" altLang="zh-CN" sz="2400" kern="100" dirty="0">
              <a:latin typeface="宋体"/>
              <a:cs typeface="Courier New"/>
            </a:endParaRPr>
          </a:p>
          <a:p>
            <a:pPr algn="just">
              <a:lnSpc>
                <a:spcPct val="123000"/>
              </a:lnSpc>
              <a:spcAft>
                <a:spcPts val="0"/>
              </a:spcAft>
              <a:tabLst>
                <a:tab pos="2070735" algn="l"/>
              </a:tabLst>
            </a:pPr>
            <a:r>
              <a:rPr lang="en-US" altLang="zh-CN" sz="2400" kern="100" dirty="0">
                <a:latin typeface="Times New Roman"/>
                <a:ea typeface="微软雅黑"/>
                <a:cs typeface="Courier New"/>
              </a:rPr>
              <a:t>  6s    </a:t>
            </a:r>
            <a:r>
              <a:rPr lang="en-US" altLang="zh-CN" sz="2400" kern="100" dirty="0" smtClean="0">
                <a:latin typeface="Times New Roman"/>
                <a:ea typeface="微软雅黑"/>
                <a:cs typeface="Courier New"/>
              </a:rPr>
              <a:t>    </a:t>
            </a:r>
            <a:r>
              <a:rPr lang="en-US" altLang="zh-CN" sz="2400" kern="100" dirty="0" err="1" smtClean="0">
                <a:latin typeface="Times New Roman"/>
                <a:ea typeface="微软雅黑"/>
                <a:cs typeface="Courier New"/>
              </a:rPr>
              <a:t>4f</a:t>
            </a:r>
            <a:r>
              <a:rPr lang="en-US" altLang="zh-CN" sz="2400" kern="100" dirty="0" smtClean="0">
                <a:latin typeface="Times New Roman"/>
                <a:ea typeface="微软雅黑"/>
                <a:cs typeface="Courier New"/>
              </a:rPr>
              <a:t>                </a:t>
            </a:r>
            <a:r>
              <a:rPr lang="en-US" altLang="zh-CN" sz="2400" kern="100" dirty="0" err="1" smtClean="0">
                <a:latin typeface="Times New Roman"/>
                <a:ea typeface="微软雅黑"/>
                <a:cs typeface="Courier New"/>
              </a:rPr>
              <a:t>5d</a:t>
            </a:r>
            <a:r>
              <a:rPr lang="en-US" altLang="zh-CN" sz="2400" kern="100" dirty="0" smtClean="0">
                <a:latin typeface="Times New Roman"/>
                <a:ea typeface="微软雅黑"/>
                <a:cs typeface="Courier New"/>
              </a:rPr>
              <a:t>                 </a:t>
            </a:r>
            <a:r>
              <a:rPr lang="en-US" altLang="zh-CN" sz="2400" kern="100" dirty="0" err="1">
                <a:latin typeface="Times New Roman"/>
                <a:ea typeface="微软雅黑"/>
                <a:cs typeface="Courier New"/>
              </a:rPr>
              <a:t>6p</a:t>
            </a:r>
            <a:endParaRPr lang="zh-CN" altLang="zh-CN" sz="2400" kern="100" dirty="0">
              <a:latin typeface="宋体"/>
              <a:cs typeface="Courier New"/>
            </a:endParaRPr>
          </a:p>
          <a:p>
            <a:pPr algn="just">
              <a:lnSpc>
                <a:spcPct val="123000"/>
              </a:lnSpc>
              <a:spcAft>
                <a:spcPts val="0"/>
              </a:spcAft>
              <a:tabLst>
                <a:tab pos="2070735" algn="l"/>
              </a:tabLst>
            </a:pPr>
            <a:r>
              <a:rPr lang="en-US" altLang="zh-CN" sz="2400" kern="100" dirty="0">
                <a:latin typeface="Times New Roman"/>
                <a:ea typeface="微软雅黑"/>
                <a:cs typeface="Courier New"/>
              </a:rPr>
              <a:t>  5s              </a:t>
            </a:r>
            <a:r>
              <a:rPr lang="en-US" altLang="zh-CN" sz="2400" kern="100" dirty="0" smtClean="0">
                <a:latin typeface="Times New Roman"/>
                <a:ea typeface="微软雅黑"/>
                <a:cs typeface="Courier New"/>
              </a:rPr>
              <a:t>             </a:t>
            </a:r>
            <a:r>
              <a:rPr lang="en-US" altLang="zh-CN" sz="2400" kern="100" dirty="0" err="1" smtClean="0">
                <a:latin typeface="Times New Roman"/>
                <a:ea typeface="微软雅黑"/>
                <a:cs typeface="Courier New"/>
              </a:rPr>
              <a:t>4d</a:t>
            </a:r>
            <a:r>
              <a:rPr lang="en-US" altLang="zh-CN" sz="2400" kern="100" dirty="0" smtClean="0">
                <a:latin typeface="Times New Roman"/>
                <a:ea typeface="微软雅黑"/>
                <a:cs typeface="Courier New"/>
              </a:rPr>
              <a:t>                 </a:t>
            </a:r>
            <a:r>
              <a:rPr lang="en-US" altLang="zh-CN" sz="2400" kern="100" dirty="0" err="1" smtClean="0">
                <a:latin typeface="Times New Roman"/>
                <a:ea typeface="微软雅黑"/>
                <a:cs typeface="Courier New"/>
              </a:rPr>
              <a:t>5p</a:t>
            </a:r>
            <a:endParaRPr lang="zh-CN" altLang="zh-CN" sz="2400" kern="100" dirty="0">
              <a:latin typeface="宋体"/>
              <a:cs typeface="Courier New"/>
            </a:endParaRPr>
          </a:p>
          <a:p>
            <a:pPr algn="just">
              <a:lnSpc>
                <a:spcPct val="123000"/>
              </a:lnSpc>
              <a:spcAft>
                <a:spcPts val="0"/>
              </a:spcAft>
              <a:tabLst>
                <a:tab pos="2070735" algn="l"/>
              </a:tabLst>
            </a:pPr>
            <a:r>
              <a:rPr lang="en-US" altLang="zh-CN" sz="2400" kern="100" dirty="0">
                <a:latin typeface="Times New Roman"/>
                <a:ea typeface="微软雅黑"/>
                <a:cs typeface="Courier New"/>
              </a:rPr>
              <a:t>  4s              </a:t>
            </a:r>
            <a:r>
              <a:rPr lang="en-US" altLang="zh-CN" sz="2400" kern="100" dirty="0" smtClean="0">
                <a:latin typeface="Times New Roman"/>
                <a:ea typeface="微软雅黑"/>
                <a:cs typeface="Courier New"/>
              </a:rPr>
              <a:t>             </a:t>
            </a:r>
            <a:r>
              <a:rPr lang="en-US" altLang="zh-CN" sz="2400" kern="100" dirty="0" err="1" smtClean="0">
                <a:latin typeface="Times New Roman"/>
                <a:ea typeface="微软雅黑"/>
                <a:cs typeface="Courier New"/>
              </a:rPr>
              <a:t>3d</a:t>
            </a:r>
            <a:r>
              <a:rPr lang="en-US" altLang="zh-CN" sz="2400" kern="100" dirty="0" smtClean="0">
                <a:latin typeface="Times New Roman"/>
                <a:ea typeface="微软雅黑"/>
                <a:cs typeface="Courier New"/>
              </a:rPr>
              <a:t>                 </a:t>
            </a:r>
            <a:r>
              <a:rPr lang="en-US" altLang="zh-CN" sz="2400" kern="100" dirty="0" err="1" smtClean="0">
                <a:latin typeface="Times New Roman"/>
                <a:ea typeface="微软雅黑"/>
                <a:cs typeface="Courier New"/>
              </a:rPr>
              <a:t>4p</a:t>
            </a:r>
            <a:endParaRPr lang="zh-CN" altLang="zh-CN" sz="2400" kern="100" dirty="0">
              <a:latin typeface="宋体"/>
              <a:cs typeface="Courier New"/>
            </a:endParaRPr>
          </a:p>
          <a:p>
            <a:pPr algn="just">
              <a:lnSpc>
                <a:spcPct val="123000"/>
              </a:lnSpc>
              <a:spcAft>
                <a:spcPts val="0"/>
              </a:spcAft>
              <a:tabLst>
                <a:tab pos="2070735" algn="l"/>
              </a:tabLst>
            </a:pPr>
            <a:r>
              <a:rPr lang="en-US" altLang="zh-CN" sz="2400" kern="100" dirty="0">
                <a:latin typeface="Times New Roman"/>
                <a:ea typeface="微软雅黑"/>
                <a:cs typeface="Courier New"/>
              </a:rPr>
              <a:t>  3s                        </a:t>
            </a:r>
            <a:r>
              <a:rPr lang="en-US" altLang="zh-CN" sz="2400" kern="100" dirty="0" smtClean="0">
                <a:latin typeface="Times New Roman"/>
                <a:ea typeface="微软雅黑"/>
                <a:cs typeface="Courier New"/>
              </a:rPr>
              <a:t>                        </a:t>
            </a:r>
            <a:r>
              <a:rPr lang="en-US" altLang="zh-CN" sz="2400" kern="100" dirty="0" err="1" smtClean="0">
                <a:latin typeface="Times New Roman"/>
                <a:ea typeface="微软雅黑"/>
                <a:cs typeface="Courier New"/>
              </a:rPr>
              <a:t>3p</a:t>
            </a:r>
            <a:endParaRPr lang="zh-CN" altLang="zh-CN" sz="2400" kern="100" dirty="0">
              <a:latin typeface="宋体"/>
              <a:cs typeface="Courier New"/>
            </a:endParaRPr>
          </a:p>
          <a:p>
            <a:pPr algn="just">
              <a:lnSpc>
                <a:spcPct val="123000"/>
              </a:lnSpc>
              <a:spcAft>
                <a:spcPts val="0"/>
              </a:spcAft>
              <a:tabLst>
                <a:tab pos="2070735" algn="l"/>
              </a:tabLst>
            </a:pPr>
            <a:r>
              <a:rPr lang="en-US" altLang="zh-CN" sz="2400" kern="100" dirty="0">
                <a:latin typeface="Times New Roman"/>
                <a:ea typeface="微软雅黑"/>
                <a:cs typeface="Courier New"/>
              </a:rPr>
              <a:t>  2s                        </a:t>
            </a:r>
            <a:r>
              <a:rPr lang="en-US" altLang="zh-CN" sz="2400" kern="100" dirty="0" smtClean="0">
                <a:latin typeface="Times New Roman"/>
                <a:ea typeface="微软雅黑"/>
                <a:cs typeface="Courier New"/>
              </a:rPr>
              <a:t>                        </a:t>
            </a:r>
            <a:r>
              <a:rPr lang="en-US" altLang="zh-CN" sz="2400" kern="100" dirty="0" err="1" smtClean="0">
                <a:latin typeface="Times New Roman"/>
                <a:ea typeface="微软雅黑"/>
                <a:cs typeface="Courier New"/>
              </a:rPr>
              <a:t>2p</a:t>
            </a:r>
            <a:endParaRPr lang="zh-CN" altLang="zh-CN" sz="2400" kern="100" dirty="0">
              <a:latin typeface="宋体"/>
              <a:cs typeface="Courier New"/>
            </a:endParaRPr>
          </a:p>
          <a:p>
            <a:pPr algn="just">
              <a:lnSpc>
                <a:spcPct val="123000"/>
              </a:lnSpc>
              <a:spcAft>
                <a:spcPts val="0"/>
              </a:spcAft>
              <a:tabLst>
                <a:tab pos="2070735" algn="l"/>
              </a:tabLst>
            </a:pPr>
            <a:r>
              <a:rPr lang="en-US" altLang="zh-CN" sz="2400" kern="100" dirty="0">
                <a:latin typeface="Times New Roman"/>
                <a:ea typeface="微软雅黑"/>
                <a:cs typeface="Courier New"/>
              </a:rPr>
              <a:t>  1s</a:t>
            </a:r>
            <a:endParaRPr lang="zh-CN" altLang="zh-CN" sz="2400" kern="100" dirty="0">
              <a:latin typeface="宋体"/>
              <a:cs typeface="Courier New"/>
            </a:endParaRPr>
          </a:p>
          <a:p>
            <a:pPr algn="just">
              <a:lnSpc>
                <a:spcPct val="123000"/>
              </a:lnSpc>
              <a:spcAft>
                <a:spcPts val="0"/>
              </a:spcAft>
              <a:tabLst>
                <a:tab pos="2070735" algn="l"/>
              </a:tabLst>
            </a:pPr>
            <a:r>
              <a:rPr lang="zh-CN" altLang="zh-CN" sz="2400" kern="100" dirty="0">
                <a:latin typeface="Times New Roman"/>
                <a:ea typeface="微软雅黑"/>
                <a:cs typeface="Times New Roman"/>
              </a:rPr>
              <a:t>自左往右、自下而上，依次填充。</a:t>
            </a:r>
            <a:endParaRPr lang="zh-CN" altLang="zh-CN" sz="2400" kern="100" dirty="0">
              <a:effectLst/>
              <a:latin typeface="宋体"/>
              <a:cs typeface="Courier New"/>
            </a:endParaRPr>
          </a:p>
        </p:txBody>
      </p:sp>
      <p:grpSp>
        <p:nvGrpSpPr>
          <p:cNvPr id="10" name="组合 9"/>
          <p:cNvGrpSpPr/>
          <p:nvPr/>
        </p:nvGrpSpPr>
        <p:grpSpPr>
          <a:xfrm>
            <a:off x="179512" y="277020"/>
            <a:ext cx="2015791" cy="354487"/>
            <a:chOff x="1415480" y="1598112"/>
            <a:chExt cx="2167620" cy="381325"/>
          </a:xfrm>
        </p:grpSpPr>
        <p:cxnSp>
          <p:nvCxnSpPr>
            <p:cNvPr id="12" name="直接连接符 11"/>
            <p:cNvCxnSpPr/>
            <p:nvPr/>
          </p:nvCxnSpPr>
          <p:spPr>
            <a:xfrm>
              <a:off x="1415480" y="1979437"/>
              <a:ext cx="2167620" cy="0"/>
            </a:xfrm>
            <a:prstGeom prst="line">
              <a:avLst/>
            </a:prstGeom>
          </p:spPr>
          <p:style>
            <a:lnRef idx="1">
              <a:schemeClr val="accent6"/>
            </a:lnRef>
            <a:fillRef idx="0">
              <a:schemeClr val="accent6"/>
            </a:fillRef>
            <a:effectRef idx="0">
              <a:schemeClr val="accent6"/>
            </a:effectRef>
            <a:fontRef idx="minor">
              <a:schemeClr val="tx1"/>
            </a:fontRef>
          </p:style>
        </p:cxnSp>
        <p:sp>
          <p:nvSpPr>
            <p:cNvPr id="13" name="右箭头 12"/>
            <p:cNvSpPr/>
            <p:nvPr/>
          </p:nvSpPr>
          <p:spPr>
            <a:xfrm>
              <a:off x="1487488" y="1598112"/>
              <a:ext cx="317059" cy="317059"/>
            </a:xfrm>
            <a:prstGeom prst="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4" name="矩形 13"/>
          <p:cNvSpPr/>
          <p:nvPr/>
        </p:nvSpPr>
        <p:spPr>
          <a:xfrm>
            <a:off x="591956" y="113953"/>
            <a:ext cx="1581184" cy="544370"/>
          </a:xfrm>
          <a:prstGeom prst="rect">
            <a:avLst/>
          </a:prstGeom>
        </p:spPr>
        <p:txBody>
          <a:bodyPr wrap="none" lIns="68571" tIns="34285" rIns="68571" bIns="34285">
            <a:spAutoFit/>
          </a:bodyPr>
          <a:lstStyle/>
          <a:p>
            <a:pPr>
              <a:lnSpc>
                <a:spcPts val="4125"/>
              </a:lnSpc>
            </a:pPr>
            <a:r>
              <a:rPr lang="zh-CN" altLang="zh-CN" sz="2800" b="1" dirty="0">
                <a:solidFill>
                  <a:schemeClr val="tx1">
                    <a:lumMod val="75000"/>
                    <a:lumOff val="25000"/>
                  </a:schemeClr>
                </a:solidFill>
                <a:latin typeface="Times New Roman" pitchFamily="18" charset="0"/>
                <a:ea typeface="微软雅黑" pitchFamily="34" charset="-122"/>
                <a:cs typeface="Times New Roman" pitchFamily="18" charset="0"/>
              </a:rPr>
              <a:t>归纳总结</a:t>
            </a:r>
            <a:endParaRPr lang="zh-CN" altLang="en-US" sz="2800" b="1" dirty="0">
              <a:solidFill>
                <a:schemeClr val="tx1">
                  <a:lumMod val="75000"/>
                  <a:lumOff val="25000"/>
                </a:schemeClr>
              </a:solidFill>
              <a:latin typeface="Times New Roman" pitchFamily="18" charset="0"/>
              <a:ea typeface="微软雅黑" pitchFamily="34" charset="-122"/>
              <a:cs typeface="Times New Roman" pitchFamily="18" charset="0"/>
            </a:endParaRPr>
          </a:p>
        </p:txBody>
      </p:sp>
    </p:spTree>
    <p:extLst>
      <p:ext uri="{BB962C8B-B14F-4D97-AF65-F5344CB8AC3E}">
        <p14:creationId xmlns:p14="http://schemas.microsoft.com/office/powerpoint/2010/main" val="33307475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85428" y="830198"/>
            <a:ext cx="8568952" cy="2677656"/>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a:ea typeface="微软雅黑"/>
                <a:cs typeface="Courier New"/>
              </a:rPr>
              <a:t>(2)</a:t>
            </a:r>
            <a:r>
              <a:rPr lang="zh-CN" altLang="zh-CN" sz="2800" kern="100" dirty="0">
                <a:latin typeface="Times New Roman"/>
                <a:ea typeface="微软雅黑"/>
                <a:cs typeface="Times New Roman"/>
              </a:rPr>
              <a:t>能级交错</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微软雅黑"/>
                <a:cs typeface="Times New Roman"/>
              </a:rPr>
              <a:t>能级交错指电子层数较大的某些能级的能量反而低于电子层数较小的某些能级的能量的现象，如：</a:t>
            </a:r>
            <a:r>
              <a:rPr lang="en-US" altLang="zh-CN" sz="2800" kern="100" dirty="0">
                <a:latin typeface="Times New Roman"/>
                <a:ea typeface="微软雅黑"/>
                <a:cs typeface="Courier New"/>
              </a:rPr>
              <a:t>4s&lt;</a:t>
            </a:r>
            <a:r>
              <a:rPr lang="en-US" altLang="zh-CN" sz="2800" kern="100" dirty="0" err="1">
                <a:latin typeface="Times New Roman"/>
                <a:ea typeface="微软雅黑"/>
                <a:cs typeface="Courier New"/>
              </a:rPr>
              <a:t>3d</a:t>
            </a:r>
            <a:r>
              <a:rPr lang="zh-CN" altLang="zh-CN" sz="2800" kern="100" dirty="0">
                <a:latin typeface="Times New Roman"/>
                <a:ea typeface="微软雅黑"/>
                <a:cs typeface="Times New Roman"/>
              </a:rPr>
              <a:t>、</a:t>
            </a:r>
            <a:r>
              <a:rPr lang="en-US" altLang="zh-CN" sz="2800" kern="100" dirty="0">
                <a:latin typeface="Times New Roman"/>
                <a:ea typeface="微软雅黑"/>
                <a:cs typeface="Courier New"/>
              </a:rPr>
              <a:t>6s&lt;</a:t>
            </a:r>
            <a:r>
              <a:rPr lang="en-US" altLang="zh-CN" sz="2800" kern="100" dirty="0" err="1">
                <a:latin typeface="Times New Roman"/>
                <a:ea typeface="微软雅黑"/>
                <a:cs typeface="Courier New"/>
              </a:rPr>
              <a:t>4f</a:t>
            </a:r>
            <a:r>
              <a:rPr lang="en-US" altLang="zh-CN" sz="2800" kern="100" dirty="0">
                <a:latin typeface="Times New Roman"/>
                <a:ea typeface="微软雅黑"/>
                <a:cs typeface="Courier New"/>
              </a:rPr>
              <a:t>&lt;</a:t>
            </a:r>
            <a:r>
              <a:rPr lang="en-US" altLang="zh-CN" sz="2800" kern="100" dirty="0" err="1">
                <a:latin typeface="Times New Roman"/>
                <a:ea typeface="微软雅黑"/>
                <a:cs typeface="Courier New"/>
              </a:rPr>
              <a:t>5d</a:t>
            </a:r>
            <a:r>
              <a:rPr lang="zh-CN" altLang="zh-CN" sz="2800" kern="100" dirty="0">
                <a:latin typeface="Times New Roman"/>
                <a:ea typeface="微软雅黑"/>
                <a:cs typeface="Times New Roman"/>
              </a:rPr>
              <a:t>，一般规律</a:t>
            </a:r>
            <a:r>
              <a:rPr lang="zh-CN" altLang="zh-CN" sz="2800" kern="100" dirty="0" smtClean="0">
                <a:latin typeface="Times New Roman"/>
                <a:ea typeface="微软雅黑"/>
                <a:cs typeface="Times New Roman"/>
              </a:rPr>
              <a:t>为</a:t>
            </a:r>
            <a:r>
              <a:rPr lang="en-US" altLang="zh-CN" sz="2800" i="1" u="sng" kern="100" dirty="0" smtClean="0">
                <a:latin typeface="Times New Roman"/>
                <a:ea typeface="微软雅黑"/>
                <a:cs typeface="Courier New"/>
              </a:rPr>
              <a:t>                                         </a:t>
            </a:r>
            <a:r>
              <a:rPr lang="zh-CN" altLang="zh-CN" sz="2800" kern="100" dirty="0" smtClean="0">
                <a:latin typeface="Times New Roman"/>
                <a:ea typeface="微软雅黑"/>
                <a:cs typeface="Times New Roman"/>
              </a:rPr>
              <a:t>。</a:t>
            </a:r>
            <a:endParaRPr lang="zh-CN" altLang="zh-CN" sz="2800" kern="100" dirty="0">
              <a:effectLst/>
              <a:latin typeface="宋体"/>
              <a:cs typeface="Courier New"/>
            </a:endParaRPr>
          </a:p>
        </p:txBody>
      </p:sp>
      <p:sp>
        <p:nvSpPr>
          <p:cNvPr id="2" name="矩形 1"/>
          <p:cNvSpPr/>
          <p:nvPr/>
        </p:nvSpPr>
        <p:spPr>
          <a:xfrm>
            <a:off x="3830190" y="2797299"/>
            <a:ext cx="4198194" cy="523220"/>
          </a:xfrm>
          <a:prstGeom prst="rect">
            <a:avLst/>
          </a:prstGeom>
        </p:spPr>
        <p:txBody>
          <a:bodyPr wrap="square">
            <a:spAutoFit/>
          </a:bodyPr>
          <a:lstStyle/>
          <a:p>
            <a:r>
              <a:rPr lang="en-US" altLang="zh-CN" sz="2800" i="1" kern="100" dirty="0">
                <a:solidFill>
                  <a:schemeClr val="accent6">
                    <a:lumMod val="75000"/>
                  </a:schemeClr>
                </a:solidFill>
                <a:latin typeface="Times New Roman"/>
                <a:ea typeface="微软雅黑"/>
                <a:cs typeface="Courier New"/>
              </a:rPr>
              <a:t>n</a:t>
            </a:r>
            <a:r>
              <a:rPr lang="en-US" altLang="zh-CN" sz="2800" kern="100" dirty="0">
                <a:solidFill>
                  <a:schemeClr val="accent6">
                    <a:lumMod val="75000"/>
                  </a:schemeClr>
                </a:solidFill>
                <a:latin typeface="Times New Roman"/>
                <a:ea typeface="微软雅黑"/>
                <a:cs typeface="Courier New"/>
              </a:rPr>
              <a:t>s&lt;(</a:t>
            </a:r>
            <a:r>
              <a:rPr lang="en-US" altLang="zh-CN" sz="2800" i="1" kern="100" dirty="0">
                <a:solidFill>
                  <a:schemeClr val="accent6">
                    <a:lumMod val="75000"/>
                  </a:schemeClr>
                </a:solidFill>
                <a:latin typeface="Times New Roman"/>
                <a:ea typeface="微软雅黑"/>
                <a:cs typeface="Courier New"/>
              </a:rPr>
              <a:t>n</a:t>
            </a:r>
            <a:r>
              <a:rPr lang="zh-CN" altLang="zh-CN" sz="2800" kern="100" dirty="0">
                <a:solidFill>
                  <a:schemeClr val="accent6">
                    <a:lumMod val="75000"/>
                  </a:schemeClr>
                </a:solidFill>
                <a:latin typeface="Times New Roman"/>
                <a:ea typeface="微软雅黑"/>
                <a:cs typeface="Times New Roman"/>
              </a:rPr>
              <a:t>－</a:t>
            </a:r>
            <a:r>
              <a:rPr lang="en-US" altLang="zh-CN" sz="2800" kern="100" dirty="0">
                <a:solidFill>
                  <a:schemeClr val="accent6">
                    <a:lumMod val="75000"/>
                  </a:schemeClr>
                </a:solidFill>
                <a:latin typeface="Times New Roman"/>
                <a:ea typeface="微软雅黑"/>
                <a:cs typeface="Courier New"/>
              </a:rPr>
              <a:t>2)f&lt;(</a:t>
            </a:r>
            <a:r>
              <a:rPr lang="en-US" altLang="zh-CN" sz="2800" i="1" kern="100" dirty="0">
                <a:solidFill>
                  <a:schemeClr val="accent6">
                    <a:lumMod val="75000"/>
                  </a:schemeClr>
                </a:solidFill>
                <a:latin typeface="Times New Roman"/>
                <a:ea typeface="微软雅黑"/>
                <a:cs typeface="Courier New"/>
              </a:rPr>
              <a:t>n</a:t>
            </a:r>
            <a:r>
              <a:rPr lang="zh-CN" altLang="zh-CN" sz="2800" kern="100" dirty="0">
                <a:solidFill>
                  <a:schemeClr val="accent6">
                    <a:lumMod val="75000"/>
                  </a:schemeClr>
                </a:solidFill>
                <a:latin typeface="Times New Roman"/>
                <a:ea typeface="微软雅黑"/>
                <a:cs typeface="Times New Roman"/>
              </a:rPr>
              <a:t>－</a:t>
            </a:r>
            <a:r>
              <a:rPr lang="en-US" altLang="zh-CN" sz="2800" kern="100" dirty="0">
                <a:solidFill>
                  <a:schemeClr val="accent6">
                    <a:lumMod val="75000"/>
                  </a:schemeClr>
                </a:solidFill>
                <a:latin typeface="Times New Roman"/>
                <a:ea typeface="微软雅黑"/>
                <a:cs typeface="Courier New"/>
              </a:rPr>
              <a:t>1)d&lt;</a:t>
            </a:r>
            <a:r>
              <a:rPr lang="en-US" altLang="zh-CN" sz="2800" i="1" kern="100" dirty="0" err="1">
                <a:solidFill>
                  <a:schemeClr val="accent6">
                    <a:lumMod val="75000"/>
                  </a:schemeClr>
                </a:solidFill>
                <a:latin typeface="Times New Roman"/>
                <a:ea typeface="微软雅黑"/>
                <a:cs typeface="Courier New"/>
              </a:rPr>
              <a:t>n</a:t>
            </a:r>
            <a:r>
              <a:rPr lang="en-US" altLang="zh-CN" sz="2800" kern="100" dirty="0" err="1">
                <a:solidFill>
                  <a:schemeClr val="accent6">
                    <a:lumMod val="75000"/>
                  </a:schemeClr>
                </a:solidFill>
                <a:latin typeface="Times New Roman"/>
                <a:ea typeface="微软雅黑"/>
                <a:cs typeface="Courier New"/>
              </a:rPr>
              <a:t>p</a:t>
            </a:r>
            <a:endParaRPr lang="zh-CN" altLang="en-US" dirty="0">
              <a:solidFill>
                <a:schemeClr val="accent6">
                  <a:lumMod val="75000"/>
                </a:schemeClr>
              </a:solidFill>
            </a:endParaRPr>
          </a:p>
        </p:txBody>
      </p:sp>
    </p:spTree>
    <p:extLst>
      <p:ext uri="{BB962C8B-B14F-4D97-AF65-F5344CB8AC3E}">
        <p14:creationId xmlns:p14="http://schemas.microsoft.com/office/powerpoint/2010/main" val="4275040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1547665" y="1169690"/>
            <a:ext cx="6480720" cy="720080"/>
          </a:xfrm>
          <a:prstGeom prst="rect">
            <a:avLst/>
          </a:prstGeom>
        </p:spPr>
        <p:txBody>
          <a:bodyPr lIns="68571" tIns="34285" rIns="68571" bIns="34285"/>
          <a:lstStyle>
            <a:lvl1pPr algn="ctr" defTabSz="914378" rtl="0" eaLnBrk="1" latinLnBrk="0" hangingPunct="1">
              <a:spcBef>
                <a:spcPct val="0"/>
              </a:spcBef>
              <a:buNone/>
              <a:defRPr sz="4400" kern="1200">
                <a:solidFill>
                  <a:schemeClr val="tx1"/>
                </a:solidFill>
                <a:latin typeface="+mj-lt"/>
                <a:ea typeface="+mj-ea"/>
                <a:cs typeface="+mj-cs"/>
              </a:defRPr>
            </a:lvl1pPr>
          </a:lstStyle>
          <a:p>
            <a:pPr algn="l">
              <a:defRPr/>
            </a:pPr>
            <a:r>
              <a:rPr lang="zh-CN" altLang="en-US" sz="4500" b="1" dirty="0">
                <a:latin typeface="微软雅黑" pitchFamily="34" charset="-122"/>
                <a:ea typeface="微软雅黑" pitchFamily="34" charset="-122"/>
              </a:rPr>
              <a:t>能层与能级　构造原理</a:t>
            </a:r>
            <a:endParaRPr lang="en-US" altLang="zh-CN" sz="4500" b="1" dirty="0">
              <a:latin typeface="微软雅黑" pitchFamily="34" charset="-122"/>
              <a:ea typeface="微软雅黑" pitchFamily="34" charset="-122"/>
            </a:endParaRPr>
          </a:p>
        </p:txBody>
      </p:sp>
      <p:sp>
        <p:nvSpPr>
          <p:cNvPr id="4" name="圆角矩形 3"/>
          <p:cNvSpPr/>
          <p:nvPr/>
        </p:nvSpPr>
        <p:spPr bwMode="auto">
          <a:xfrm>
            <a:off x="854048" y="540668"/>
            <a:ext cx="471600" cy="1332000"/>
          </a:xfrm>
          <a:prstGeom prst="roundRec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r>
              <a:rPr lang="zh-CN" altLang="en-US" sz="2000" dirty="0">
                <a:solidFill>
                  <a:prstClr val="white"/>
                </a:solidFill>
              </a:rPr>
              <a:t>第</a:t>
            </a:r>
            <a:endParaRPr lang="en-US" altLang="zh-CN" sz="2000" dirty="0">
              <a:solidFill>
                <a:prstClr val="white"/>
              </a:solidFill>
            </a:endParaRPr>
          </a:p>
          <a:p>
            <a:pPr lvl="0" algn="ctr"/>
            <a:r>
              <a:rPr lang="en-US" altLang="zh-CN" sz="2000" dirty="0" smtClean="0">
                <a:solidFill>
                  <a:prstClr val="white"/>
                </a:solidFill>
                <a:latin typeface="Times New Roman" pitchFamily="18" charset="0"/>
                <a:ea typeface="Times New Roman" pitchFamily="18" charset="0"/>
                <a:cs typeface="Times New Roman" pitchFamily="18" charset="0"/>
              </a:rPr>
              <a:t>1</a:t>
            </a:r>
            <a:endParaRPr lang="en-US" altLang="zh-CN" sz="2000" dirty="0">
              <a:solidFill>
                <a:prstClr val="white"/>
              </a:solidFill>
              <a:latin typeface="Times New Roman" pitchFamily="18" charset="0"/>
              <a:ea typeface="Times New Roman" pitchFamily="18" charset="0"/>
              <a:cs typeface="Times New Roman" pitchFamily="18" charset="0"/>
            </a:endParaRPr>
          </a:p>
          <a:p>
            <a:pPr lvl="0"/>
            <a:r>
              <a:rPr lang="zh-CN" altLang="en-US" sz="2000" dirty="0">
                <a:solidFill>
                  <a:prstClr val="white"/>
                </a:solidFill>
              </a:rPr>
              <a:t>课</a:t>
            </a:r>
            <a:endParaRPr lang="en-US" altLang="zh-CN" sz="2000" dirty="0">
              <a:solidFill>
                <a:prstClr val="white"/>
              </a:solidFill>
            </a:endParaRPr>
          </a:p>
          <a:p>
            <a:pPr lvl="0"/>
            <a:r>
              <a:rPr lang="zh-CN" altLang="en-US" sz="2000" dirty="0">
                <a:solidFill>
                  <a:prstClr val="white"/>
                </a:solidFill>
              </a:rPr>
              <a:t>时</a:t>
            </a:r>
          </a:p>
        </p:txBody>
      </p:sp>
      <p:cxnSp>
        <p:nvCxnSpPr>
          <p:cNvPr id="6" name="直接连接符 5"/>
          <p:cNvCxnSpPr/>
          <p:nvPr/>
        </p:nvCxnSpPr>
        <p:spPr>
          <a:xfrm>
            <a:off x="827584" y="1923678"/>
            <a:ext cx="6768752" cy="0"/>
          </a:xfrm>
          <a:prstGeom prst="line">
            <a:avLst/>
          </a:prstGeom>
          <a:ln>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1187624" y="2177470"/>
            <a:ext cx="6912768" cy="2169825"/>
          </a:xfrm>
          <a:prstGeom prst="rect">
            <a:avLst/>
          </a:prstGeom>
        </p:spPr>
        <p:txBody>
          <a:bodyPr wrap="square">
            <a:spAutoFit/>
          </a:bodyPr>
          <a:lstStyle/>
          <a:p>
            <a:pPr marL="342900" indent="-342900">
              <a:lnSpc>
                <a:spcPct val="150000"/>
              </a:lnSpc>
              <a:buFont typeface="Wingdings" panose="05000000000000000000" pitchFamily="2" charset="2"/>
              <a:buChar char="u"/>
            </a:pPr>
            <a:r>
              <a:rPr lang="zh-CN" altLang="zh-CN" sz="2400" b="1" kern="100" dirty="0" smtClean="0">
                <a:solidFill>
                  <a:schemeClr val="accent6">
                    <a:lumMod val="75000"/>
                  </a:schemeClr>
                </a:solidFill>
                <a:latin typeface="Times New Roman" panose="02020603050405020304" pitchFamily="18" charset="0"/>
                <a:ea typeface="最像素EX2" pitchFamily="2" charset="-122"/>
                <a:cs typeface="Times New Roman" panose="02020603050405020304" pitchFamily="18" charset="0"/>
              </a:rPr>
              <a:t>学习</a:t>
            </a:r>
            <a:r>
              <a:rPr lang="zh-CN" altLang="zh-CN" sz="2400" b="1" kern="100" dirty="0">
                <a:solidFill>
                  <a:schemeClr val="accent6">
                    <a:lumMod val="75000"/>
                  </a:schemeClr>
                </a:solidFill>
                <a:latin typeface="Times New Roman" panose="02020603050405020304" pitchFamily="18" charset="0"/>
                <a:ea typeface="最像素EX2" pitchFamily="2" charset="-122"/>
                <a:cs typeface="Times New Roman" panose="02020603050405020304" pitchFamily="18" charset="0"/>
              </a:rPr>
              <a:t>目标</a:t>
            </a:r>
            <a:r>
              <a:rPr lang="zh-CN" altLang="zh-CN" sz="2400" b="1" kern="100" dirty="0" smtClean="0">
                <a:solidFill>
                  <a:schemeClr val="accent6">
                    <a:lumMod val="75000"/>
                  </a:schemeClr>
                </a:solidFill>
                <a:latin typeface="Times New Roman" panose="02020603050405020304" pitchFamily="18" charset="0"/>
                <a:ea typeface="最像素EX2" pitchFamily="2" charset="-122"/>
                <a:cs typeface="Times New Roman" panose="02020603050405020304" pitchFamily="18" charset="0"/>
              </a:rPr>
              <a:t>定位</a:t>
            </a:r>
            <a:r>
              <a:rPr lang="en-US" altLang="zh-CN" sz="2400" b="1" kern="100" dirty="0" smtClean="0">
                <a:solidFill>
                  <a:schemeClr val="accent6">
                    <a:lumMod val="75000"/>
                  </a:schemeClr>
                </a:solidFill>
                <a:latin typeface="Times New Roman" panose="02020603050405020304" pitchFamily="18" charset="0"/>
                <a:ea typeface="最像素EX2" pitchFamily="2" charset="-122"/>
                <a:cs typeface="Times New Roman" panose="02020603050405020304" pitchFamily="18" charset="0"/>
              </a:rPr>
              <a:t>  </a:t>
            </a:r>
          </a:p>
          <a:p>
            <a:pPr lvl="0">
              <a:lnSpc>
                <a:spcPct val="150000"/>
              </a:lnSpc>
            </a:pPr>
            <a:r>
              <a:rPr lang="en-US" altLang="zh-CN" sz="2200" kern="100" dirty="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rPr>
              <a:t>1.</a:t>
            </a:r>
            <a:r>
              <a:rPr lang="zh-CN" altLang="en-US" sz="2200" kern="100" dirty="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rPr>
              <a:t>知道原子的诞生及人类认识原子结构的演变过程</a:t>
            </a:r>
            <a:r>
              <a:rPr lang="zh-CN" altLang="en-US" sz="2200" kern="100" dirty="0" smtClean="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rPr>
              <a:t>。</a:t>
            </a:r>
            <a:endParaRPr lang="en-US" altLang="zh-CN" sz="2200" kern="100" dirty="0" smtClean="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endParaRPr>
          </a:p>
          <a:p>
            <a:pPr lvl="0">
              <a:lnSpc>
                <a:spcPct val="150000"/>
              </a:lnSpc>
            </a:pPr>
            <a:r>
              <a:rPr lang="en-US" altLang="zh-CN" sz="2200" kern="100" dirty="0" smtClean="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rPr>
              <a:t>2</a:t>
            </a:r>
            <a:r>
              <a:rPr lang="en-US" altLang="zh-CN" sz="2200" kern="100" dirty="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rPr>
              <a:t>.</a:t>
            </a:r>
            <a:r>
              <a:rPr lang="zh-CN" altLang="en-US" sz="2200" kern="100" dirty="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rPr>
              <a:t>熟知核外电子能层与电子层的关系，能级的分布</a:t>
            </a:r>
            <a:r>
              <a:rPr lang="zh-CN" altLang="en-US" sz="2200" kern="100" dirty="0" smtClean="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rPr>
              <a:t>。</a:t>
            </a:r>
            <a:endParaRPr lang="en-US" altLang="zh-CN" sz="2200" kern="100" dirty="0" smtClean="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endParaRPr>
          </a:p>
          <a:p>
            <a:pPr lvl="0">
              <a:lnSpc>
                <a:spcPct val="150000"/>
              </a:lnSpc>
            </a:pPr>
            <a:r>
              <a:rPr lang="en-US" altLang="zh-CN" sz="2200" kern="100" dirty="0" smtClean="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rPr>
              <a:t>3</a:t>
            </a:r>
            <a:r>
              <a:rPr lang="en-US" altLang="zh-CN" sz="2200" kern="100" dirty="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rPr>
              <a:t>.</a:t>
            </a:r>
            <a:r>
              <a:rPr lang="zh-CN" altLang="en-US" sz="2200" kern="100" dirty="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rPr>
              <a:t>能根据构造原理写出</a:t>
            </a:r>
            <a:r>
              <a:rPr lang="en-US" altLang="zh-CN" sz="2200" kern="100" dirty="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rPr>
              <a:t>1</a:t>
            </a:r>
            <a:r>
              <a:rPr lang="zh-CN" altLang="en-US" sz="2200" kern="100" dirty="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rPr>
              <a:t>～</a:t>
            </a:r>
            <a:r>
              <a:rPr lang="en-US" altLang="zh-CN" sz="2200" kern="100" dirty="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rPr>
              <a:t>36</a:t>
            </a:r>
            <a:r>
              <a:rPr lang="zh-CN" altLang="en-US" sz="2200" kern="100" dirty="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rPr>
              <a:t>号元素的核外电子排布。</a:t>
            </a:r>
          </a:p>
        </p:txBody>
      </p:sp>
      <p:pic>
        <p:nvPicPr>
          <p:cNvPr id="12" name="Picture 3" descr="C:\TDDOWNLOAD\pencil.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4559198">
            <a:off x="7973446" y="3754247"/>
            <a:ext cx="806905" cy="743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6803523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07504" y="637059"/>
            <a:ext cx="8928000" cy="4140108"/>
          </a:xfrm>
          <a:prstGeom prst="rect">
            <a:avLst/>
          </a:prstGeom>
        </p:spPr>
        <p:txBody>
          <a:bodyPr>
            <a:spAutoFit/>
          </a:bodyPr>
          <a:lstStyle/>
          <a:p>
            <a:pPr algn="just">
              <a:lnSpc>
                <a:spcPct val="137000"/>
              </a:lnSpc>
              <a:spcAft>
                <a:spcPts val="0"/>
              </a:spcAft>
              <a:tabLst>
                <a:tab pos="2070735" algn="l"/>
              </a:tabLst>
            </a:pPr>
            <a:r>
              <a:rPr lang="en-US" altLang="zh-CN" sz="2400" kern="100" dirty="0">
                <a:latin typeface="Times New Roman"/>
                <a:ea typeface="微软雅黑"/>
                <a:cs typeface="Courier New"/>
              </a:rPr>
              <a:t>3.</a:t>
            </a:r>
            <a:r>
              <a:rPr lang="zh-CN" altLang="zh-CN" sz="2400" kern="100" dirty="0">
                <a:latin typeface="Times New Roman"/>
                <a:ea typeface="微软雅黑"/>
                <a:cs typeface="Times New Roman"/>
              </a:rPr>
              <a:t>构造原理揭示的电子排布能级顺序，实质是各能级能量高低。若以</a:t>
            </a:r>
            <a:r>
              <a:rPr lang="en-US" altLang="zh-CN" sz="2400" i="1" kern="100" dirty="0">
                <a:latin typeface="Times New Roman"/>
                <a:ea typeface="微软雅黑"/>
                <a:cs typeface="Courier New"/>
              </a:rPr>
              <a:t>E</a:t>
            </a:r>
            <a:r>
              <a:rPr lang="en-US" altLang="zh-CN" sz="2400" kern="100" dirty="0">
                <a:latin typeface="Times New Roman"/>
                <a:ea typeface="微软雅黑"/>
                <a:cs typeface="Courier New"/>
              </a:rPr>
              <a:t>(</a:t>
            </a:r>
            <a:r>
              <a:rPr lang="en-US" altLang="zh-CN" sz="2400" i="1" kern="100" dirty="0" err="1">
                <a:latin typeface="Times New Roman"/>
                <a:ea typeface="微软雅黑"/>
                <a:cs typeface="Courier New"/>
              </a:rPr>
              <a:t>n</a:t>
            </a:r>
            <a:r>
              <a:rPr lang="en-US" altLang="zh-CN" sz="2400" kern="100" dirty="0" err="1">
                <a:latin typeface="Times New Roman"/>
                <a:ea typeface="微软雅黑"/>
                <a:cs typeface="Courier New"/>
              </a:rPr>
              <a:t>l</a:t>
            </a:r>
            <a:r>
              <a:rPr lang="en-US" altLang="zh-CN" sz="2400" kern="100" dirty="0">
                <a:latin typeface="Times New Roman"/>
                <a:ea typeface="微软雅黑"/>
                <a:cs typeface="Courier New"/>
              </a:rPr>
              <a:t>)</a:t>
            </a:r>
            <a:r>
              <a:rPr lang="zh-CN" altLang="zh-CN" sz="2400" kern="100" dirty="0">
                <a:latin typeface="Times New Roman"/>
                <a:ea typeface="微软雅黑"/>
                <a:cs typeface="Times New Roman"/>
              </a:rPr>
              <a:t>表示某能级的能量，以下各式中正确的是</a:t>
            </a:r>
            <a:r>
              <a:rPr lang="en-US" altLang="zh-CN" sz="2400" kern="100" dirty="0">
                <a:latin typeface="Times New Roman"/>
                <a:ea typeface="微软雅黑"/>
                <a:cs typeface="Courier New"/>
              </a:rPr>
              <a:t>(</a:t>
            </a:r>
            <a:r>
              <a:rPr lang="zh-CN" altLang="zh-CN" sz="2400" kern="100" dirty="0">
                <a:latin typeface="Times New Roman"/>
                <a:ea typeface="微软雅黑"/>
                <a:cs typeface="Times New Roman"/>
              </a:rPr>
              <a:t>　　</a:t>
            </a:r>
            <a:r>
              <a:rPr lang="en-US" altLang="zh-CN" sz="2400" kern="100" dirty="0">
                <a:latin typeface="Times New Roman"/>
                <a:ea typeface="微软雅黑"/>
                <a:cs typeface="Courier New"/>
              </a:rPr>
              <a:t>)</a:t>
            </a:r>
            <a:endParaRPr lang="zh-CN" altLang="zh-CN" sz="2400" kern="100" dirty="0">
              <a:latin typeface="宋体"/>
              <a:cs typeface="Courier New"/>
            </a:endParaRPr>
          </a:p>
          <a:p>
            <a:pPr algn="just">
              <a:lnSpc>
                <a:spcPct val="137000"/>
              </a:lnSpc>
              <a:spcAft>
                <a:spcPts val="0"/>
              </a:spcAft>
              <a:tabLst>
                <a:tab pos="2070735" algn="l"/>
              </a:tabLst>
            </a:pPr>
            <a:r>
              <a:rPr lang="en-US" altLang="zh-CN" sz="2400" kern="100" dirty="0" err="1">
                <a:latin typeface="Times New Roman"/>
                <a:ea typeface="微软雅黑"/>
                <a:cs typeface="Courier New"/>
              </a:rPr>
              <a:t>A.</a:t>
            </a:r>
            <a:r>
              <a:rPr lang="en-US" altLang="zh-CN" sz="2400" i="1" kern="100" dirty="0" err="1">
                <a:latin typeface="Times New Roman"/>
                <a:ea typeface="微软雅黑"/>
                <a:cs typeface="Courier New"/>
              </a:rPr>
              <a:t>E</a:t>
            </a:r>
            <a:r>
              <a:rPr lang="en-US" altLang="zh-CN" sz="2400" kern="100" dirty="0">
                <a:latin typeface="Times New Roman"/>
                <a:ea typeface="微软雅黑"/>
                <a:cs typeface="Courier New"/>
              </a:rPr>
              <a:t>(5s)&gt;</a:t>
            </a:r>
            <a:r>
              <a:rPr lang="en-US" altLang="zh-CN" sz="2400" i="1" kern="100" dirty="0">
                <a:latin typeface="Times New Roman"/>
                <a:ea typeface="微软雅黑"/>
                <a:cs typeface="Courier New"/>
              </a:rPr>
              <a:t>E</a:t>
            </a:r>
            <a:r>
              <a:rPr lang="en-US" altLang="zh-CN" sz="2400" kern="100" dirty="0">
                <a:latin typeface="Times New Roman"/>
                <a:ea typeface="微软雅黑"/>
                <a:cs typeface="Courier New"/>
              </a:rPr>
              <a:t>(</a:t>
            </a:r>
            <a:r>
              <a:rPr lang="en-US" altLang="zh-CN" sz="2400" kern="100" dirty="0" err="1">
                <a:latin typeface="Times New Roman"/>
                <a:ea typeface="微软雅黑"/>
                <a:cs typeface="Courier New"/>
              </a:rPr>
              <a:t>4f</a:t>
            </a:r>
            <a:r>
              <a:rPr lang="en-US" altLang="zh-CN" sz="2400" kern="100" dirty="0">
                <a:latin typeface="Times New Roman"/>
                <a:ea typeface="微软雅黑"/>
                <a:cs typeface="Courier New"/>
              </a:rPr>
              <a:t>)&gt;</a:t>
            </a:r>
            <a:r>
              <a:rPr lang="en-US" altLang="zh-CN" sz="2400" i="1" kern="100" dirty="0">
                <a:latin typeface="Times New Roman"/>
                <a:ea typeface="微软雅黑"/>
                <a:cs typeface="Courier New"/>
              </a:rPr>
              <a:t>E</a:t>
            </a:r>
            <a:r>
              <a:rPr lang="en-US" altLang="zh-CN" sz="2400" kern="100" dirty="0">
                <a:latin typeface="Times New Roman"/>
                <a:ea typeface="微软雅黑"/>
                <a:cs typeface="Courier New"/>
              </a:rPr>
              <a:t>(4s)&gt;</a:t>
            </a:r>
            <a:r>
              <a:rPr lang="en-US" altLang="zh-CN" sz="2400" i="1" kern="100" dirty="0" smtClean="0">
                <a:latin typeface="Times New Roman"/>
                <a:ea typeface="微软雅黑"/>
                <a:cs typeface="Courier New"/>
              </a:rPr>
              <a:t>E</a:t>
            </a:r>
            <a:r>
              <a:rPr lang="en-US" altLang="zh-CN" sz="2400" kern="100" dirty="0" smtClean="0">
                <a:latin typeface="Times New Roman"/>
                <a:ea typeface="微软雅黑"/>
                <a:cs typeface="Courier New"/>
              </a:rPr>
              <a:t>(</a:t>
            </a:r>
            <a:r>
              <a:rPr lang="en-US" altLang="zh-CN" sz="2400" kern="100" dirty="0" err="1" smtClean="0">
                <a:latin typeface="Times New Roman"/>
                <a:ea typeface="微软雅黑"/>
                <a:cs typeface="Courier New"/>
              </a:rPr>
              <a:t>3d</a:t>
            </a:r>
            <a:r>
              <a:rPr lang="en-US" altLang="zh-CN" sz="2400" kern="100" dirty="0" smtClean="0">
                <a:latin typeface="Times New Roman"/>
                <a:ea typeface="微软雅黑"/>
                <a:cs typeface="Courier New"/>
              </a:rPr>
              <a:t>)	</a:t>
            </a:r>
            <a:r>
              <a:rPr lang="en-US" altLang="zh-CN" sz="2400" kern="100" dirty="0" err="1" smtClean="0">
                <a:latin typeface="Times New Roman"/>
                <a:ea typeface="微软雅黑"/>
                <a:cs typeface="Courier New"/>
              </a:rPr>
              <a:t>B.</a:t>
            </a:r>
            <a:r>
              <a:rPr lang="en-US" altLang="zh-CN" sz="2400" i="1" kern="100" dirty="0" err="1" smtClean="0">
                <a:latin typeface="Times New Roman"/>
                <a:ea typeface="微软雅黑"/>
                <a:cs typeface="Courier New"/>
              </a:rPr>
              <a:t>E</a:t>
            </a:r>
            <a:r>
              <a:rPr lang="en-US" altLang="zh-CN" sz="2400" kern="100" dirty="0" smtClean="0">
                <a:latin typeface="Times New Roman"/>
                <a:ea typeface="微软雅黑"/>
                <a:cs typeface="Courier New"/>
              </a:rPr>
              <a:t>(</a:t>
            </a:r>
            <a:r>
              <a:rPr lang="en-US" altLang="zh-CN" sz="2400" kern="100" dirty="0" err="1" smtClean="0">
                <a:latin typeface="Times New Roman"/>
                <a:ea typeface="微软雅黑"/>
                <a:cs typeface="Courier New"/>
              </a:rPr>
              <a:t>3d</a:t>
            </a:r>
            <a:r>
              <a:rPr lang="en-US" altLang="zh-CN" sz="2400" kern="100" dirty="0">
                <a:latin typeface="Times New Roman"/>
                <a:ea typeface="微软雅黑"/>
                <a:cs typeface="Courier New"/>
              </a:rPr>
              <a:t>)&gt;</a:t>
            </a:r>
            <a:r>
              <a:rPr lang="en-US" altLang="zh-CN" sz="2400" i="1" kern="100" dirty="0">
                <a:latin typeface="Times New Roman"/>
                <a:ea typeface="微软雅黑"/>
                <a:cs typeface="Courier New"/>
              </a:rPr>
              <a:t>E</a:t>
            </a:r>
            <a:r>
              <a:rPr lang="en-US" altLang="zh-CN" sz="2400" kern="100" dirty="0">
                <a:latin typeface="Times New Roman"/>
                <a:ea typeface="微软雅黑"/>
                <a:cs typeface="Courier New"/>
              </a:rPr>
              <a:t>(4s)&gt;</a:t>
            </a:r>
            <a:r>
              <a:rPr lang="en-US" altLang="zh-CN" sz="2400" i="1" kern="100" dirty="0">
                <a:latin typeface="Times New Roman"/>
                <a:ea typeface="微软雅黑"/>
                <a:cs typeface="Courier New"/>
              </a:rPr>
              <a:t>E</a:t>
            </a:r>
            <a:r>
              <a:rPr lang="en-US" altLang="zh-CN" sz="2400" kern="100" dirty="0">
                <a:latin typeface="Times New Roman"/>
                <a:ea typeface="微软雅黑"/>
                <a:cs typeface="Courier New"/>
              </a:rPr>
              <a:t>(</a:t>
            </a:r>
            <a:r>
              <a:rPr lang="en-US" altLang="zh-CN" sz="2400" kern="100" dirty="0" err="1">
                <a:latin typeface="Times New Roman"/>
                <a:ea typeface="微软雅黑"/>
                <a:cs typeface="Courier New"/>
              </a:rPr>
              <a:t>3p</a:t>
            </a:r>
            <a:r>
              <a:rPr lang="en-US" altLang="zh-CN" sz="2400" kern="100" dirty="0">
                <a:latin typeface="Times New Roman"/>
                <a:ea typeface="微软雅黑"/>
                <a:cs typeface="Courier New"/>
              </a:rPr>
              <a:t>)&gt;</a:t>
            </a:r>
            <a:r>
              <a:rPr lang="en-US" altLang="zh-CN" sz="2400" i="1" kern="100" dirty="0">
                <a:latin typeface="Times New Roman"/>
                <a:ea typeface="微软雅黑"/>
                <a:cs typeface="Courier New"/>
              </a:rPr>
              <a:t>E</a:t>
            </a:r>
            <a:r>
              <a:rPr lang="en-US" altLang="zh-CN" sz="2400" kern="100" dirty="0">
                <a:latin typeface="Times New Roman"/>
                <a:ea typeface="微软雅黑"/>
                <a:cs typeface="Courier New"/>
              </a:rPr>
              <a:t>(3s)</a:t>
            </a:r>
            <a:endParaRPr lang="zh-CN" altLang="zh-CN" sz="2400" kern="100" dirty="0">
              <a:latin typeface="宋体"/>
              <a:cs typeface="Courier New"/>
            </a:endParaRPr>
          </a:p>
          <a:p>
            <a:pPr algn="just">
              <a:lnSpc>
                <a:spcPct val="137000"/>
              </a:lnSpc>
              <a:spcAft>
                <a:spcPts val="0"/>
              </a:spcAft>
              <a:tabLst>
                <a:tab pos="2070735" algn="l"/>
              </a:tabLst>
            </a:pPr>
            <a:r>
              <a:rPr lang="en-US" altLang="zh-CN" sz="2400" kern="100" dirty="0" err="1">
                <a:latin typeface="Times New Roman"/>
                <a:ea typeface="微软雅黑"/>
                <a:cs typeface="Courier New"/>
              </a:rPr>
              <a:t>C.</a:t>
            </a:r>
            <a:r>
              <a:rPr lang="en-US" altLang="zh-CN" sz="2400" i="1" kern="100" dirty="0" err="1">
                <a:latin typeface="Times New Roman"/>
                <a:ea typeface="微软雅黑"/>
                <a:cs typeface="Courier New"/>
              </a:rPr>
              <a:t>E</a:t>
            </a:r>
            <a:r>
              <a:rPr lang="en-US" altLang="zh-CN" sz="2400" kern="100" dirty="0">
                <a:latin typeface="Times New Roman"/>
                <a:ea typeface="微软雅黑"/>
                <a:cs typeface="Courier New"/>
              </a:rPr>
              <a:t>(4s)&lt;</a:t>
            </a:r>
            <a:r>
              <a:rPr lang="en-US" altLang="zh-CN" sz="2400" i="1" kern="100" dirty="0">
                <a:latin typeface="Times New Roman"/>
                <a:ea typeface="微软雅黑"/>
                <a:cs typeface="Courier New"/>
              </a:rPr>
              <a:t>E</a:t>
            </a:r>
            <a:r>
              <a:rPr lang="en-US" altLang="zh-CN" sz="2400" kern="100" dirty="0">
                <a:latin typeface="Times New Roman"/>
                <a:ea typeface="微软雅黑"/>
                <a:cs typeface="Courier New"/>
              </a:rPr>
              <a:t>(3s)&lt;</a:t>
            </a:r>
            <a:r>
              <a:rPr lang="en-US" altLang="zh-CN" sz="2400" i="1" kern="100" dirty="0">
                <a:latin typeface="Times New Roman"/>
                <a:ea typeface="微软雅黑"/>
                <a:cs typeface="Courier New"/>
              </a:rPr>
              <a:t>E</a:t>
            </a:r>
            <a:r>
              <a:rPr lang="en-US" altLang="zh-CN" sz="2400" kern="100" dirty="0">
                <a:latin typeface="Times New Roman"/>
                <a:ea typeface="微软雅黑"/>
                <a:cs typeface="Courier New"/>
              </a:rPr>
              <a:t>(2s)&lt;</a:t>
            </a:r>
            <a:r>
              <a:rPr lang="en-US" altLang="zh-CN" sz="2400" i="1" kern="100" dirty="0" smtClean="0">
                <a:latin typeface="Times New Roman"/>
                <a:ea typeface="微软雅黑"/>
                <a:cs typeface="Courier New"/>
              </a:rPr>
              <a:t>E</a:t>
            </a:r>
            <a:r>
              <a:rPr lang="en-US" altLang="zh-CN" sz="2400" kern="100" dirty="0" smtClean="0">
                <a:latin typeface="Times New Roman"/>
                <a:ea typeface="微软雅黑"/>
                <a:cs typeface="Courier New"/>
              </a:rPr>
              <a:t>(1s)	</a:t>
            </a:r>
            <a:r>
              <a:rPr lang="en-US" altLang="zh-CN" sz="2400" kern="100" dirty="0" err="1" smtClean="0">
                <a:latin typeface="Times New Roman"/>
                <a:ea typeface="微软雅黑"/>
                <a:cs typeface="Courier New"/>
              </a:rPr>
              <a:t>D.</a:t>
            </a:r>
            <a:r>
              <a:rPr lang="en-US" altLang="zh-CN" sz="2400" i="1" kern="100" dirty="0" err="1" smtClean="0">
                <a:latin typeface="Times New Roman"/>
                <a:ea typeface="微软雅黑"/>
                <a:cs typeface="Courier New"/>
              </a:rPr>
              <a:t>E</a:t>
            </a:r>
            <a:r>
              <a:rPr lang="en-US" altLang="zh-CN" sz="2400" kern="100" dirty="0" smtClean="0">
                <a:latin typeface="Times New Roman"/>
                <a:ea typeface="微软雅黑"/>
                <a:cs typeface="Courier New"/>
              </a:rPr>
              <a:t>(5s</a:t>
            </a:r>
            <a:r>
              <a:rPr lang="en-US" altLang="zh-CN" sz="2400" kern="100" dirty="0">
                <a:latin typeface="Times New Roman"/>
                <a:ea typeface="微软雅黑"/>
                <a:cs typeface="Courier New"/>
              </a:rPr>
              <a:t>)&gt;</a:t>
            </a:r>
            <a:r>
              <a:rPr lang="en-US" altLang="zh-CN" sz="2400" i="1" kern="100" dirty="0">
                <a:latin typeface="Times New Roman"/>
                <a:ea typeface="微软雅黑"/>
                <a:cs typeface="Courier New"/>
              </a:rPr>
              <a:t>E</a:t>
            </a:r>
            <a:r>
              <a:rPr lang="en-US" altLang="zh-CN" sz="2400" kern="100" dirty="0">
                <a:latin typeface="Times New Roman"/>
                <a:ea typeface="微软雅黑"/>
                <a:cs typeface="Courier New"/>
              </a:rPr>
              <a:t>(4s)&gt;</a:t>
            </a:r>
            <a:r>
              <a:rPr lang="en-US" altLang="zh-CN" sz="2400" i="1" kern="100" dirty="0">
                <a:latin typeface="Times New Roman"/>
                <a:ea typeface="微软雅黑"/>
                <a:cs typeface="Courier New"/>
              </a:rPr>
              <a:t>E</a:t>
            </a:r>
            <a:r>
              <a:rPr lang="en-US" altLang="zh-CN" sz="2400" kern="100" dirty="0">
                <a:latin typeface="Times New Roman"/>
                <a:ea typeface="微软雅黑"/>
                <a:cs typeface="Courier New"/>
              </a:rPr>
              <a:t>(</a:t>
            </a:r>
            <a:r>
              <a:rPr lang="en-US" altLang="zh-CN" sz="2400" kern="100" dirty="0" err="1">
                <a:latin typeface="Times New Roman"/>
                <a:ea typeface="微软雅黑"/>
                <a:cs typeface="Courier New"/>
              </a:rPr>
              <a:t>4f</a:t>
            </a:r>
            <a:r>
              <a:rPr lang="en-US" altLang="zh-CN" sz="2400" kern="100" dirty="0">
                <a:latin typeface="Times New Roman"/>
                <a:ea typeface="微软雅黑"/>
                <a:cs typeface="Courier New"/>
              </a:rPr>
              <a:t>)&gt;</a:t>
            </a:r>
            <a:r>
              <a:rPr lang="en-US" altLang="zh-CN" sz="2400" i="1" kern="100" dirty="0">
                <a:latin typeface="Times New Roman"/>
                <a:ea typeface="微软雅黑"/>
                <a:cs typeface="Courier New"/>
              </a:rPr>
              <a:t>E</a:t>
            </a:r>
            <a:r>
              <a:rPr lang="en-US" altLang="zh-CN" sz="2400" kern="100" dirty="0">
                <a:latin typeface="Times New Roman"/>
                <a:ea typeface="微软雅黑"/>
                <a:cs typeface="Courier New"/>
              </a:rPr>
              <a:t>(</a:t>
            </a:r>
            <a:r>
              <a:rPr lang="en-US" altLang="zh-CN" sz="2400" kern="100" dirty="0" err="1">
                <a:latin typeface="Times New Roman"/>
                <a:ea typeface="微软雅黑"/>
                <a:cs typeface="Courier New"/>
              </a:rPr>
              <a:t>3d</a:t>
            </a:r>
            <a:r>
              <a:rPr lang="en-US" altLang="zh-CN" sz="2400" kern="100" dirty="0">
                <a:latin typeface="Times New Roman"/>
                <a:ea typeface="微软雅黑"/>
                <a:cs typeface="Courier New"/>
              </a:rPr>
              <a:t>)</a:t>
            </a:r>
            <a:endParaRPr lang="zh-CN" altLang="zh-CN" sz="2400" kern="100" dirty="0">
              <a:latin typeface="宋体"/>
              <a:cs typeface="Courier New"/>
            </a:endParaRPr>
          </a:p>
          <a:p>
            <a:pPr algn="just">
              <a:lnSpc>
                <a:spcPct val="137000"/>
              </a:lnSpc>
              <a:spcAft>
                <a:spcPts val="0"/>
              </a:spcAft>
              <a:tabLst>
                <a:tab pos="2070735" algn="l"/>
              </a:tabLst>
            </a:pPr>
            <a:r>
              <a:rPr lang="zh-CN" altLang="zh-CN" sz="2400" b="1" kern="100" dirty="0">
                <a:solidFill>
                  <a:srgbClr val="0066FF"/>
                </a:solidFill>
                <a:latin typeface="Times New Roman"/>
                <a:ea typeface="微软雅黑"/>
                <a:cs typeface="Times New Roman"/>
              </a:rPr>
              <a:t>解析</a:t>
            </a:r>
            <a:r>
              <a:rPr lang="zh-CN" altLang="zh-CN" sz="2400" kern="100" dirty="0">
                <a:latin typeface="Times New Roman"/>
                <a:ea typeface="微软雅黑"/>
                <a:cs typeface="Times New Roman"/>
              </a:rPr>
              <a:t>　根据构造原理，各能级能量的大小顺序为</a:t>
            </a:r>
            <a:r>
              <a:rPr lang="en-US" altLang="zh-CN" sz="2400" kern="100" dirty="0">
                <a:latin typeface="Times New Roman"/>
                <a:ea typeface="微软雅黑"/>
                <a:cs typeface="Courier New"/>
              </a:rPr>
              <a:t>1s 2s </a:t>
            </a:r>
            <a:r>
              <a:rPr lang="en-US" altLang="zh-CN" sz="2400" kern="100" dirty="0" err="1">
                <a:latin typeface="Times New Roman"/>
                <a:ea typeface="微软雅黑"/>
                <a:cs typeface="Courier New"/>
              </a:rPr>
              <a:t>2p</a:t>
            </a:r>
            <a:r>
              <a:rPr lang="en-US" altLang="zh-CN" sz="2400" kern="100" dirty="0">
                <a:latin typeface="Times New Roman"/>
                <a:ea typeface="微软雅黑"/>
                <a:cs typeface="Courier New"/>
              </a:rPr>
              <a:t> 3s </a:t>
            </a:r>
            <a:r>
              <a:rPr lang="en-US" altLang="zh-CN" sz="2400" kern="100" dirty="0" err="1">
                <a:latin typeface="Times New Roman"/>
                <a:ea typeface="微软雅黑"/>
                <a:cs typeface="Courier New"/>
              </a:rPr>
              <a:t>3p</a:t>
            </a:r>
            <a:r>
              <a:rPr lang="en-US" altLang="zh-CN" sz="2400" kern="100" dirty="0">
                <a:latin typeface="Times New Roman"/>
                <a:ea typeface="微软雅黑"/>
                <a:cs typeface="Courier New"/>
              </a:rPr>
              <a:t> 4s </a:t>
            </a:r>
            <a:r>
              <a:rPr lang="en-US" altLang="zh-CN" sz="2400" kern="100" dirty="0" err="1">
                <a:latin typeface="Times New Roman"/>
                <a:ea typeface="微软雅黑"/>
                <a:cs typeface="Courier New"/>
              </a:rPr>
              <a:t>3d</a:t>
            </a:r>
            <a:r>
              <a:rPr lang="en-US" altLang="zh-CN" sz="2400" kern="100" dirty="0">
                <a:latin typeface="Times New Roman"/>
                <a:ea typeface="微软雅黑"/>
                <a:cs typeface="Courier New"/>
              </a:rPr>
              <a:t> </a:t>
            </a:r>
            <a:r>
              <a:rPr lang="en-US" altLang="zh-CN" sz="2400" kern="100" dirty="0" err="1">
                <a:latin typeface="Times New Roman"/>
                <a:ea typeface="微软雅黑"/>
                <a:cs typeface="Courier New"/>
              </a:rPr>
              <a:t>4p</a:t>
            </a:r>
            <a:r>
              <a:rPr lang="en-US" altLang="zh-CN" sz="2400" kern="100" dirty="0">
                <a:latin typeface="Times New Roman"/>
                <a:ea typeface="微软雅黑"/>
                <a:cs typeface="Courier New"/>
              </a:rPr>
              <a:t> 5s</a:t>
            </a:r>
            <a:r>
              <a:rPr lang="en-US" altLang="zh-CN" sz="2400" kern="100" dirty="0">
                <a:latin typeface="宋体"/>
                <a:ea typeface="微软雅黑"/>
                <a:cs typeface="Times New Roman"/>
              </a:rPr>
              <a:t>……</a:t>
            </a:r>
            <a:r>
              <a:rPr lang="zh-CN" altLang="zh-CN" sz="2400" kern="100" dirty="0">
                <a:latin typeface="Times New Roman"/>
                <a:ea typeface="微软雅黑"/>
                <a:cs typeface="Times New Roman"/>
              </a:rPr>
              <a:t>能量由低到高，</a:t>
            </a:r>
            <a:r>
              <a:rPr lang="en-US" altLang="zh-CN" sz="2400" kern="100" dirty="0">
                <a:latin typeface="Times New Roman"/>
                <a:ea typeface="微软雅黑"/>
                <a:cs typeface="Courier New"/>
              </a:rPr>
              <a:t>A</a:t>
            </a:r>
            <a:r>
              <a:rPr lang="zh-CN" altLang="zh-CN" sz="2400" kern="100" dirty="0">
                <a:latin typeface="Times New Roman"/>
                <a:ea typeface="微软雅黑"/>
                <a:cs typeface="Times New Roman"/>
              </a:rPr>
              <a:t>项和</a:t>
            </a:r>
            <a:r>
              <a:rPr lang="en-US" altLang="zh-CN" sz="2400" kern="100" dirty="0">
                <a:latin typeface="Times New Roman"/>
                <a:ea typeface="微软雅黑"/>
                <a:cs typeface="Courier New"/>
              </a:rPr>
              <a:t>D</a:t>
            </a:r>
            <a:r>
              <a:rPr lang="zh-CN" altLang="zh-CN" sz="2400" kern="100" dirty="0">
                <a:latin typeface="Times New Roman"/>
                <a:ea typeface="微软雅黑"/>
                <a:cs typeface="Times New Roman"/>
              </a:rPr>
              <a:t>项正确顺序为</a:t>
            </a:r>
            <a:r>
              <a:rPr lang="en-US" altLang="zh-CN" sz="2400" i="1" kern="100" dirty="0">
                <a:latin typeface="Times New Roman"/>
                <a:ea typeface="微软雅黑"/>
                <a:cs typeface="Courier New"/>
              </a:rPr>
              <a:t>E</a:t>
            </a:r>
            <a:r>
              <a:rPr lang="en-US" altLang="zh-CN" sz="2400" kern="100" dirty="0">
                <a:latin typeface="Times New Roman"/>
                <a:ea typeface="微软雅黑"/>
                <a:cs typeface="Courier New"/>
              </a:rPr>
              <a:t>(</a:t>
            </a:r>
            <a:r>
              <a:rPr lang="en-US" altLang="zh-CN" sz="2400" kern="100" dirty="0" err="1">
                <a:latin typeface="Times New Roman"/>
                <a:ea typeface="微软雅黑"/>
                <a:cs typeface="Courier New"/>
              </a:rPr>
              <a:t>4f</a:t>
            </a:r>
            <a:r>
              <a:rPr lang="en-US" altLang="zh-CN" sz="2400" kern="100" dirty="0" smtClean="0">
                <a:latin typeface="Times New Roman"/>
                <a:ea typeface="微软雅黑"/>
                <a:cs typeface="Courier New"/>
              </a:rPr>
              <a:t>)&gt;</a:t>
            </a:r>
            <a:r>
              <a:rPr lang="en-US" altLang="zh-CN" sz="2400" i="1" kern="100" dirty="0" smtClean="0">
                <a:latin typeface="Times New Roman"/>
                <a:ea typeface="微软雅黑"/>
                <a:cs typeface="Courier New"/>
              </a:rPr>
              <a:t>E</a:t>
            </a:r>
            <a:r>
              <a:rPr lang="en-US" altLang="zh-CN" sz="2400" kern="100" dirty="0" smtClean="0">
                <a:latin typeface="Times New Roman"/>
                <a:ea typeface="微软雅黑"/>
                <a:cs typeface="Courier New"/>
              </a:rPr>
              <a:t>(5s)&gt; </a:t>
            </a:r>
            <a:r>
              <a:rPr lang="en-US" altLang="zh-CN" sz="2400" i="1" kern="100" dirty="0" smtClean="0">
                <a:latin typeface="Times New Roman"/>
                <a:ea typeface="微软雅黑"/>
                <a:cs typeface="Courier New"/>
              </a:rPr>
              <a:t>E</a:t>
            </a:r>
            <a:r>
              <a:rPr lang="en-US" altLang="zh-CN" sz="2400" kern="100" dirty="0" smtClean="0">
                <a:latin typeface="Times New Roman"/>
                <a:ea typeface="微软雅黑"/>
                <a:cs typeface="Courier New"/>
              </a:rPr>
              <a:t>(</a:t>
            </a:r>
            <a:r>
              <a:rPr lang="en-US" altLang="zh-CN" sz="2400" kern="100" dirty="0" err="1" smtClean="0">
                <a:latin typeface="Times New Roman"/>
                <a:ea typeface="微软雅黑"/>
                <a:cs typeface="Courier New"/>
              </a:rPr>
              <a:t>3d</a:t>
            </a:r>
            <a:r>
              <a:rPr lang="en-US" altLang="zh-CN" sz="2400" kern="100" dirty="0" smtClean="0">
                <a:latin typeface="Times New Roman"/>
                <a:ea typeface="微软雅黑"/>
                <a:cs typeface="Courier New"/>
              </a:rPr>
              <a:t>)&gt;</a:t>
            </a:r>
            <a:r>
              <a:rPr lang="en-US" altLang="zh-CN" sz="2400" i="1" kern="100" dirty="0" smtClean="0">
                <a:latin typeface="Times New Roman"/>
                <a:ea typeface="微软雅黑"/>
                <a:cs typeface="Courier New"/>
              </a:rPr>
              <a:t>E</a:t>
            </a:r>
            <a:r>
              <a:rPr lang="en-US" altLang="zh-CN" sz="2400" kern="100" dirty="0" smtClean="0">
                <a:latin typeface="Times New Roman"/>
                <a:ea typeface="微软雅黑"/>
                <a:cs typeface="Courier New"/>
              </a:rPr>
              <a:t>(4s</a:t>
            </a:r>
            <a:r>
              <a:rPr lang="en-US" altLang="zh-CN" sz="2400" kern="100" dirty="0">
                <a:latin typeface="Times New Roman"/>
                <a:ea typeface="微软雅黑"/>
                <a:cs typeface="Courier New"/>
              </a:rPr>
              <a:t>)</a:t>
            </a:r>
            <a:r>
              <a:rPr lang="zh-CN" altLang="zh-CN" sz="2400" kern="100" dirty="0">
                <a:latin typeface="Times New Roman"/>
                <a:ea typeface="微软雅黑"/>
                <a:cs typeface="Times New Roman"/>
              </a:rPr>
              <a:t>；对于不同能层的相同能级，能层序数越大，能量越高，所以</a:t>
            </a:r>
            <a:r>
              <a:rPr lang="en-US" altLang="zh-CN" sz="2400" kern="100" dirty="0">
                <a:latin typeface="Times New Roman"/>
                <a:ea typeface="微软雅黑"/>
                <a:cs typeface="Courier New"/>
              </a:rPr>
              <a:t>C</a:t>
            </a:r>
            <a:r>
              <a:rPr lang="zh-CN" altLang="zh-CN" sz="2400" kern="100" dirty="0">
                <a:latin typeface="Times New Roman"/>
                <a:ea typeface="微软雅黑"/>
                <a:cs typeface="Times New Roman"/>
              </a:rPr>
              <a:t>项错误</a:t>
            </a:r>
            <a:r>
              <a:rPr lang="zh-CN" altLang="zh-CN" sz="2400" kern="100" dirty="0" smtClean="0">
                <a:latin typeface="Times New Roman"/>
                <a:ea typeface="微软雅黑"/>
                <a:cs typeface="Times New Roman"/>
              </a:rPr>
              <a:t>。</a:t>
            </a:r>
            <a:endParaRPr lang="zh-CN" altLang="zh-CN" sz="2400" kern="100" dirty="0">
              <a:latin typeface="宋体"/>
              <a:cs typeface="Courier New"/>
            </a:endParaRPr>
          </a:p>
        </p:txBody>
      </p:sp>
      <p:grpSp>
        <p:nvGrpSpPr>
          <p:cNvPr id="12" name="组合 11"/>
          <p:cNvGrpSpPr/>
          <p:nvPr/>
        </p:nvGrpSpPr>
        <p:grpSpPr>
          <a:xfrm>
            <a:off x="179512" y="277020"/>
            <a:ext cx="2015791" cy="354487"/>
            <a:chOff x="1415480" y="1598112"/>
            <a:chExt cx="2167620" cy="381325"/>
          </a:xfrm>
        </p:grpSpPr>
        <p:cxnSp>
          <p:nvCxnSpPr>
            <p:cNvPr id="13" name="直接连接符 12"/>
            <p:cNvCxnSpPr/>
            <p:nvPr/>
          </p:nvCxnSpPr>
          <p:spPr>
            <a:xfrm>
              <a:off x="1415480" y="1979437"/>
              <a:ext cx="2167620" cy="0"/>
            </a:xfrm>
            <a:prstGeom prst="line">
              <a:avLst/>
            </a:prstGeom>
          </p:spPr>
          <p:style>
            <a:lnRef idx="1">
              <a:schemeClr val="accent6"/>
            </a:lnRef>
            <a:fillRef idx="0">
              <a:schemeClr val="accent6"/>
            </a:fillRef>
            <a:effectRef idx="0">
              <a:schemeClr val="accent6"/>
            </a:effectRef>
            <a:fontRef idx="minor">
              <a:schemeClr val="tx1"/>
            </a:fontRef>
          </p:style>
        </p:cxnSp>
        <p:sp>
          <p:nvSpPr>
            <p:cNvPr id="14" name="右箭头 13"/>
            <p:cNvSpPr/>
            <p:nvPr/>
          </p:nvSpPr>
          <p:spPr>
            <a:xfrm>
              <a:off x="1487488" y="1598112"/>
              <a:ext cx="317059" cy="317059"/>
            </a:xfrm>
            <a:prstGeom prst="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5" name="矩形 14"/>
          <p:cNvSpPr/>
          <p:nvPr/>
        </p:nvSpPr>
        <p:spPr>
          <a:xfrm>
            <a:off x="591956" y="113953"/>
            <a:ext cx="1574772" cy="548794"/>
          </a:xfrm>
          <a:prstGeom prst="rect">
            <a:avLst/>
          </a:prstGeom>
        </p:spPr>
        <p:txBody>
          <a:bodyPr wrap="none" lIns="68571" tIns="34285" rIns="68571" bIns="34285">
            <a:spAutoFit/>
          </a:bodyPr>
          <a:lstStyle/>
          <a:p>
            <a:pPr>
              <a:lnSpc>
                <a:spcPts val="4125"/>
              </a:lnSpc>
            </a:pPr>
            <a:r>
              <a:rPr lang="zh-CN" altLang="en-US" sz="2800" b="1" dirty="0" smtClean="0">
                <a:solidFill>
                  <a:schemeClr val="tx1">
                    <a:lumMod val="75000"/>
                    <a:lumOff val="25000"/>
                  </a:schemeClr>
                </a:solidFill>
                <a:latin typeface="Times New Roman" pitchFamily="18" charset="0"/>
                <a:ea typeface="微软雅黑" pitchFamily="34" charset="-122"/>
                <a:cs typeface="Times New Roman" pitchFamily="18" charset="0"/>
              </a:rPr>
              <a:t>活学活用</a:t>
            </a:r>
            <a:endParaRPr lang="zh-CN" altLang="en-US" sz="2800" b="1" dirty="0">
              <a:solidFill>
                <a:schemeClr val="tx1">
                  <a:lumMod val="75000"/>
                  <a:lumOff val="25000"/>
                </a:schemeClr>
              </a:solidFill>
              <a:latin typeface="Times New Roman" pitchFamily="18" charset="0"/>
              <a:ea typeface="微软雅黑" pitchFamily="34" charset="-122"/>
              <a:cs typeface="Times New Roman" pitchFamily="18" charset="0"/>
            </a:endParaRPr>
          </a:p>
        </p:txBody>
      </p:sp>
      <p:sp>
        <p:nvSpPr>
          <p:cNvPr id="2" name="矩形 1"/>
          <p:cNvSpPr/>
          <p:nvPr/>
        </p:nvSpPr>
        <p:spPr>
          <a:xfrm>
            <a:off x="7134478" y="1247031"/>
            <a:ext cx="389850" cy="461665"/>
          </a:xfrm>
          <a:prstGeom prst="rect">
            <a:avLst/>
          </a:prstGeom>
        </p:spPr>
        <p:txBody>
          <a:bodyPr wrap="none">
            <a:spAutoFit/>
          </a:bodyPr>
          <a:lstStyle/>
          <a:p>
            <a:r>
              <a:rPr lang="en-US" altLang="zh-CN" sz="2400" kern="100" dirty="0">
                <a:solidFill>
                  <a:srgbClr val="E36C0A"/>
                </a:solidFill>
                <a:latin typeface="Times New Roman"/>
                <a:ea typeface="微软雅黑"/>
                <a:cs typeface="Courier New"/>
              </a:rPr>
              <a:t>B</a:t>
            </a:r>
            <a:endParaRPr lang="zh-CN" altLang="en-US" dirty="0"/>
          </a:p>
        </p:txBody>
      </p:sp>
    </p:spTree>
    <p:extLst>
      <p:ext uri="{BB962C8B-B14F-4D97-AF65-F5344CB8AC3E}">
        <p14:creationId xmlns:p14="http://schemas.microsoft.com/office/powerpoint/2010/main" val="3280249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3" end="3"/>
                                            </p:txEl>
                                          </p:spTgt>
                                        </p:tgtEl>
                                        <p:attrNameLst>
                                          <p:attrName>style.visibility</p:attrName>
                                        </p:attrNameLst>
                                      </p:cBhvr>
                                      <p:to>
                                        <p:strVal val="visible"/>
                                      </p:to>
                                    </p:set>
                                    <p:animEffect transition="in" filter="blinds(horizontal)">
                                      <p:cBhvr>
                                        <p:cTn id="7" dur="500"/>
                                        <p:tgtEl>
                                          <p:spTgt spid="8">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60462" y="32420"/>
            <a:ext cx="8821322" cy="4535857"/>
          </a:xfrm>
          <a:prstGeom prst="rect">
            <a:avLst/>
          </a:prstGeom>
        </p:spPr>
        <p:txBody>
          <a:bodyPr>
            <a:spAutoFit/>
          </a:bodyPr>
          <a:lstStyle/>
          <a:p>
            <a:pPr algn="just">
              <a:lnSpc>
                <a:spcPct val="150000"/>
              </a:lnSpc>
              <a:spcAft>
                <a:spcPts val="0"/>
              </a:spcAft>
              <a:tabLst>
                <a:tab pos="2070735" algn="l"/>
              </a:tabLst>
            </a:pPr>
            <a:r>
              <a:rPr lang="en-US" altLang="zh-CN" sz="2800" kern="100" dirty="0">
                <a:latin typeface="Times New Roman"/>
                <a:ea typeface="微软雅黑"/>
                <a:cs typeface="Courier New"/>
              </a:rPr>
              <a:t>4.</a:t>
            </a:r>
            <a:r>
              <a:rPr lang="zh-CN" altLang="zh-CN" sz="2800" kern="100" dirty="0">
                <a:latin typeface="Times New Roman"/>
                <a:ea typeface="微软雅黑"/>
                <a:cs typeface="Times New Roman"/>
              </a:rPr>
              <a:t>主族元素原子失去最外层电子形成阳离子，主族元素原子得到电子填充在最外层形成阴离子。下列各原子或离子的电子排布式错误的是</a:t>
            </a:r>
            <a:r>
              <a:rPr lang="en-US" altLang="zh-CN" sz="2800" kern="100" dirty="0">
                <a:latin typeface="Times New Roman"/>
                <a:ea typeface="微软雅黑"/>
                <a:cs typeface="Courier New"/>
              </a:rPr>
              <a:t>(</a:t>
            </a:r>
            <a:r>
              <a:rPr lang="zh-CN" altLang="zh-CN" sz="2800" kern="100" dirty="0">
                <a:latin typeface="Times New Roman"/>
                <a:ea typeface="微软雅黑"/>
                <a:cs typeface="Times New Roman"/>
              </a:rPr>
              <a:t>　　</a:t>
            </a:r>
            <a:r>
              <a:rPr lang="en-US" altLang="zh-CN" sz="2800" kern="100" dirty="0">
                <a:latin typeface="Times New Roman"/>
                <a:ea typeface="微软雅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err="1">
                <a:latin typeface="Times New Roman"/>
                <a:ea typeface="微软雅黑"/>
                <a:cs typeface="Courier New"/>
              </a:rPr>
              <a:t>A.Ca</a:t>
            </a:r>
            <a:r>
              <a:rPr lang="en-US" altLang="zh-CN" sz="2800" kern="100" baseline="30000" dirty="0" err="1">
                <a:latin typeface="Times New Roman"/>
                <a:ea typeface="微软雅黑"/>
                <a:cs typeface="Courier New"/>
              </a:rPr>
              <a:t>2</a:t>
            </a:r>
            <a:r>
              <a:rPr lang="zh-CN" altLang="zh-CN" sz="2800" kern="100" baseline="30000" dirty="0">
                <a:latin typeface="Times New Roman"/>
                <a:ea typeface="微软雅黑"/>
                <a:cs typeface="Times New Roman"/>
              </a:rPr>
              <a:t>＋</a:t>
            </a:r>
            <a:r>
              <a:rPr lang="zh-CN" altLang="zh-CN" sz="2800" kern="100" dirty="0">
                <a:latin typeface="Times New Roman"/>
                <a:ea typeface="微软雅黑"/>
                <a:cs typeface="Times New Roman"/>
              </a:rPr>
              <a:t>　</a:t>
            </a:r>
            <a:r>
              <a:rPr lang="en-US" altLang="zh-CN" sz="2800" kern="100" dirty="0" err="1">
                <a:latin typeface="Times New Roman"/>
                <a:ea typeface="微软雅黑"/>
                <a:cs typeface="Courier New"/>
              </a:rPr>
              <a:t>1s</a:t>
            </a:r>
            <a:r>
              <a:rPr lang="en-US" altLang="zh-CN" sz="2800" kern="100" baseline="30000" dirty="0" err="1">
                <a:latin typeface="Times New Roman"/>
                <a:ea typeface="微软雅黑"/>
                <a:cs typeface="Courier New"/>
              </a:rPr>
              <a:t>2</a:t>
            </a:r>
            <a:r>
              <a:rPr lang="en-US" altLang="zh-CN" sz="2800" kern="100" dirty="0" err="1">
                <a:latin typeface="Times New Roman"/>
                <a:ea typeface="微软雅黑"/>
                <a:cs typeface="Courier New"/>
              </a:rPr>
              <a:t>2s</a:t>
            </a:r>
            <a:r>
              <a:rPr lang="en-US" altLang="zh-CN" sz="2800" kern="100" baseline="30000" dirty="0" err="1">
                <a:latin typeface="Times New Roman"/>
                <a:ea typeface="微软雅黑"/>
                <a:cs typeface="Courier New"/>
              </a:rPr>
              <a:t>2</a:t>
            </a:r>
            <a:r>
              <a:rPr lang="en-US" altLang="zh-CN" sz="2800" kern="100" dirty="0" err="1">
                <a:latin typeface="Times New Roman"/>
                <a:ea typeface="微软雅黑"/>
                <a:cs typeface="Courier New"/>
              </a:rPr>
              <a:t>2p</a:t>
            </a:r>
            <a:r>
              <a:rPr lang="en-US" altLang="zh-CN" sz="2800" kern="100" baseline="30000" dirty="0" err="1">
                <a:latin typeface="Times New Roman"/>
                <a:ea typeface="微软雅黑"/>
                <a:cs typeface="Courier New"/>
              </a:rPr>
              <a:t>6</a:t>
            </a:r>
            <a:r>
              <a:rPr lang="en-US" altLang="zh-CN" sz="2800" kern="100" dirty="0" err="1">
                <a:latin typeface="Times New Roman"/>
                <a:ea typeface="微软雅黑"/>
                <a:cs typeface="Courier New"/>
              </a:rPr>
              <a:t>3s</a:t>
            </a:r>
            <a:r>
              <a:rPr lang="en-US" altLang="zh-CN" sz="2800" kern="100" baseline="30000" dirty="0" err="1">
                <a:latin typeface="Times New Roman"/>
                <a:ea typeface="微软雅黑"/>
                <a:cs typeface="Courier New"/>
              </a:rPr>
              <a:t>2</a:t>
            </a:r>
            <a:r>
              <a:rPr lang="en-US" altLang="zh-CN" sz="2800" kern="100" dirty="0" err="1">
                <a:latin typeface="Times New Roman"/>
                <a:ea typeface="微软雅黑"/>
                <a:cs typeface="Courier New"/>
              </a:rPr>
              <a:t>3p</a:t>
            </a:r>
            <a:r>
              <a:rPr lang="en-US" altLang="zh-CN" sz="2800" kern="100" baseline="30000" dirty="0" err="1">
                <a:latin typeface="Times New Roman"/>
                <a:ea typeface="微软雅黑"/>
                <a:cs typeface="Courier New"/>
              </a:rPr>
              <a:t>6</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err="1">
                <a:latin typeface="Times New Roman"/>
                <a:ea typeface="微软雅黑"/>
                <a:cs typeface="Courier New"/>
              </a:rPr>
              <a:t>B.O</a:t>
            </a:r>
            <a:r>
              <a:rPr lang="en-US" altLang="zh-CN" sz="2800" kern="100" baseline="30000" dirty="0" err="1">
                <a:latin typeface="Times New Roman"/>
                <a:ea typeface="微软雅黑"/>
                <a:cs typeface="Courier New"/>
              </a:rPr>
              <a:t>2</a:t>
            </a:r>
            <a:r>
              <a:rPr lang="zh-CN" altLang="zh-CN" sz="2800" kern="100" baseline="30000" dirty="0">
                <a:latin typeface="Times New Roman"/>
                <a:ea typeface="微软雅黑"/>
                <a:cs typeface="Times New Roman"/>
              </a:rPr>
              <a:t>－</a:t>
            </a:r>
            <a:r>
              <a:rPr lang="zh-CN" altLang="zh-CN" sz="2800" kern="100" dirty="0">
                <a:latin typeface="Times New Roman"/>
                <a:ea typeface="微软雅黑"/>
                <a:cs typeface="Times New Roman"/>
              </a:rPr>
              <a:t>　</a:t>
            </a:r>
            <a:r>
              <a:rPr lang="en-US" altLang="zh-CN" sz="2800" kern="100" dirty="0" err="1">
                <a:latin typeface="Times New Roman"/>
                <a:ea typeface="微软雅黑"/>
                <a:cs typeface="Courier New"/>
              </a:rPr>
              <a:t>1s</a:t>
            </a:r>
            <a:r>
              <a:rPr lang="en-US" altLang="zh-CN" sz="2800" kern="100" baseline="30000" dirty="0" err="1">
                <a:latin typeface="Times New Roman"/>
                <a:ea typeface="微软雅黑"/>
                <a:cs typeface="Courier New"/>
              </a:rPr>
              <a:t>2</a:t>
            </a:r>
            <a:r>
              <a:rPr lang="en-US" altLang="zh-CN" sz="2800" kern="100" dirty="0" err="1">
                <a:latin typeface="Times New Roman"/>
                <a:ea typeface="微软雅黑"/>
                <a:cs typeface="Courier New"/>
              </a:rPr>
              <a:t>2s</a:t>
            </a:r>
            <a:r>
              <a:rPr lang="en-US" altLang="zh-CN" sz="2800" kern="100" baseline="30000" dirty="0" err="1">
                <a:latin typeface="Times New Roman"/>
                <a:ea typeface="微软雅黑"/>
                <a:cs typeface="Courier New"/>
              </a:rPr>
              <a:t>2</a:t>
            </a:r>
            <a:r>
              <a:rPr lang="en-US" altLang="zh-CN" sz="2800" kern="100" dirty="0" err="1">
                <a:latin typeface="Times New Roman"/>
                <a:ea typeface="微软雅黑"/>
                <a:cs typeface="Courier New"/>
              </a:rPr>
              <a:t>3p</a:t>
            </a:r>
            <a:r>
              <a:rPr lang="en-US" altLang="zh-CN" sz="2800" kern="100" baseline="30000" dirty="0" err="1">
                <a:latin typeface="Times New Roman"/>
                <a:ea typeface="微软雅黑"/>
                <a:cs typeface="Courier New"/>
              </a:rPr>
              <a:t>4</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err="1">
                <a:latin typeface="Times New Roman"/>
                <a:ea typeface="微软雅黑"/>
                <a:cs typeface="Courier New"/>
              </a:rPr>
              <a:t>C.Fe</a:t>
            </a:r>
            <a:r>
              <a:rPr lang="zh-CN" altLang="zh-CN" sz="2800" kern="100" dirty="0">
                <a:latin typeface="Times New Roman"/>
                <a:ea typeface="微软雅黑"/>
                <a:cs typeface="Times New Roman"/>
              </a:rPr>
              <a:t>　</a:t>
            </a:r>
            <a:r>
              <a:rPr lang="en-US" altLang="zh-CN" sz="2800" kern="100" dirty="0" err="1">
                <a:latin typeface="Times New Roman"/>
                <a:ea typeface="微软雅黑"/>
                <a:cs typeface="Courier New"/>
              </a:rPr>
              <a:t>1s</a:t>
            </a:r>
            <a:r>
              <a:rPr lang="en-US" altLang="zh-CN" sz="2800" kern="100" baseline="30000" dirty="0" err="1">
                <a:latin typeface="Times New Roman"/>
                <a:ea typeface="微软雅黑"/>
                <a:cs typeface="Courier New"/>
              </a:rPr>
              <a:t>2</a:t>
            </a:r>
            <a:r>
              <a:rPr lang="en-US" altLang="zh-CN" sz="2800" kern="100" dirty="0" err="1">
                <a:latin typeface="Times New Roman"/>
                <a:ea typeface="微软雅黑"/>
                <a:cs typeface="Courier New"/>
              </a:rPr>
              <a:t>2s</a:t>
            </a:r>
            <a:r>
              <a:rPr lang="en-US" altLang="zh-CN" sz="2800" kern="100" baseline="30000" dirty="0" err="1">
                <a:latin typeface="Times New Roman"/>
                <a:ea typeface="微软雅黑"/>
                <a:cs typeface="Courier New"/>
              </a:rPr>
              <a:t>2</a:t>
            </a:r>
            <a:r>
              <a:rPr lang="en-US" altLang="zh-CN" sz="2800" kern="100" dirty="0" err="1">
                <a:latin typeface="Times New Roman"/>
                <a:ea typeface="微软雅黑"/>
                <a:cs typeface="Courier New"/>
              </a:rPr>
              <a:t>2p</a:t>
            </a:r>
            <a:r>
              <a:rPr lang="en-US" altLang="zh-CN" sz="2800" kern="100" baseline="30000" dirty="0" err="1">
                <a:latin typeface="Times New Roman"/>
                <a:ea typeface="微软雅黑"/>
                <a:cs typeface="Courier New"/>
              </a:rPr>
              <a:t>6</a:t>
            </a:r>
            <a:r>
              <a:rPr lang="en-US" altLang="zh-CN" sz="2800" kern="100" dirty="0" err="1">
                <a:latin typeface="Times New Roman"/>
                <a:ea typeface="微软雅黑"/>
                <a:cs typeface="Courier New"/>
              </a:rPr>
              <a:t>3s</a:t>
            </a:r>
            <a:r>
              <a:rPr lang="en-US" altLang="zh-CN" sz="2800" kern="100" baseline="30000" dirty="0" err="1">
                <a:latin typeface="Times New Roman"/>
                <a:ea typeface="微软雅黑"/>
                <a:cs typeface="Courier New"/>
              </a:rPr>
              <a:t>2</a:t>
            </a:r>
            <a:r>
              <a:rPr lang="en-US" altLang="zh-CN" sz="2800" kern="100" dirty="0" err="1">
                <a:latin typeface="Times New Roman"/>
                <a:ea typeface="微软雅黑"/>
                <a:cs typeface="Courier New"/>
              </a:rPr>
              <a:t>3p</a:t>
            </a:r>
            <a:r>
              <a:rPr lang="en-US" altLang="zh-CN" sz="2800" kern="100" baseline="30000" dirty="0" err="1">
                <a:latin typeface="Times New Roman"/>
                <a:ea typeface="微软雅黑"/>
                <a:cs typeface="Courier New"/>
              </a:rPr>
              <a:t>6</a:t>
            </a:r>
            <a:r>
              <a:rPr lang="en-US" altLang="zh-CN" sz="2800" kern="100" dirty="0" err="1">
                <a:latin typeface="Times New Roman"/>
                <a:ea typeface="微软雅黑"/>
                <a:cs typeface="Courier New"/>
              </a:rPr>
              <a:t>3d</a:t>
            </a:r>
            <a:r>
              <a:rPr lang="en-US" altLang="zh-CN" sz="2800" kern="100" baseline="30000" dirty="0" err="1">
                <a:latin typeface="Times New Roman"/>
                <a:ea typeface="微软雅黑"/>
                <a:cs typeface="Courier New"/>
              </a:rPr>
              <a:t>6</a:t>
            </a:r>
            <a:r>
              <a:rPr lang="en-US" altLang="zh-CN" sz="2800" kern="100" dirty="0" err="1">
                <a:latin typeface="Times New Roman"/>
                <a:ea typeface="微软雅黑"/>
                <a:cs typeface="Courier New"/>
              </a:rPr>
              <a:t>4s</a:t>
            </a:r>
            <a:r>
              <a:rPr lang="en-US" altLang="zh-CN" sz="2800" kern="100" baseline="30000" dirty="0" err="1">
                <a:latin typeface="Times New Roman"/>
                <a:ea typeface="微软雅黑"/>
                <a:cs typeface="Courier New"/>
              </a:rPr>
              <a:t>2</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err="1">
                <a:latin typeface="Times New Roman"/>
                <a:ea typeface="微软雅黑"/>
                <a:cs typeface="Courier New"/>
              </a:rPr>
              <a:t>D.Fe</a:t>
            </a:r>
            <a:r>
              <a:rPr lang="en-US" altLang="zh-CN" sz="2800" kern="100" baseline="30000" dirty="0" err="1">
                <a:latin typeface="Times New Roman"/>
                <a:ea typeface="微软雅黑"/>
                <a:cs typeface="Courier New"/>
              </a:rPr>
              <a:t>2</a:t>
            </a:r>
            <a:r>
              <a:rPr lang="zh-CN" altLang="zh-CN" sz="2800" kern="100" baseline="30000" dirty="0">
                <a:latin typeface="Times New Roman"/>
                <a:ea typeface="微软雅黑"/>
                <a:cs typeface="Times New Roman"/>
              </a:rPr>
              <a:t>＋</a:t>
            </a:r>
            <a:r>
              <a:rPr lang="zh-CN" altLang="zh-CN" sz="2800" kern="100" dirty="0">
                <a:latin typeface="Times New Roman"/>
                <a:ea typeface="微软雅黑"/>
                <a:cs typeface="Times New Roman"/>
              </a:rPr>
              <a:t>　</a:t>
            </a:r>
            <a:r>
              <a:rPr lang="en-US" altLang="zh-CN" sz="2800" kern="100" dirty="0" err="1">
                <a:latin typeface="Times New Roman"/>
                <a:ea typeface="微软雅黑"/>
                <a:cs typeface="Courier New"/>
              </a:rPr>
              <a:t>1s</a:t>
            </a:r>
            <a:r>
              <a:rPr lang="en-US" altLang="zh-CN" sz="2800" kern="100" baseline="30000" dirty="0" err="1">
                <a:latin typeface="Times New Roman"/>
                <a:ea typeface="微软雅黑"/>
                <a:cs typeface="Courier New"/>
              </a:rPr>
              <a:t>2</a:t>
            </a:r>
            <a:r>
              <a:rPr lang="en-US" altLang="zh-CN" sz="2800" kern="100" dirty="0" err="1">
                <a:latin typeface="Times New Roman"/>
                <a:ea typeface="微软雅黑"/>
                <a:cs typeface="Courier New"/>
              </a:rPr>
              <a:t>2s</a:t>
            </a:r>
            <a:r>
              <a:rPr lang="en-US" altLang="zh-CN" sz="2800" kern="100" baseline="30000" dirty="0" err="1">
                <a:latin typeface="Times New Roman"/>
                <a:ea typeface="微软雅黑"/>
                <a:cs typeface="Courier New"/>
              </a:rPr>
              <a:t>2</a:t>
            </a:r>
            <a:r>
              <a:rPr lang="en-US" altLang="zh-CN" sz="2800" kern="100" dirty="0" err="1">
                <a:latin typeface="Times New Roman"/>
                <a:ea typeface="微软雅黑"/>
                <a:cs typeface="Courier New"/>
              </a:rPr>
              <a:t>2p</a:t>
            </a:r>
            <a:r>
              <a:rPr lang="en-US" altLang="zh-CN" sz="2800" kern="100" baseline="30000" dirty="0" err="1">
                <a:latin typeface="Times New Roman"/>
                <a:ea typeface="微软雅黑"/>
                <a:cs typeface="Courier New"/>
              </a:rPr>
              <a:t>6</a:t>
            </a:r>
            <a:r>
              <a:rPr lang="en-US" altLang="zh-CN" sz="2800" kern="100" dirty="0" err="1">
                <a:latin typeface="Times New Roman"/>
                <a:ea typeface="微软雅黑"/>
                <a:cs typeface="Courier New"/>
              </a:rPr>
              <a:t>3s</a:t>
            </a:r>
            <a:r>
              <a:rPr lang="en-US" altLang="zh-CN" sz="2800" kern="100" baseline="30000" dirty="0" err="1">
                <a:latin typeface="Times New Roman"/>
                <a:ea typeface="微软雅黑"/>
                <a:cs typeface="Courier New"/>
              </a:rPr>
              <a:t>2</a:t>
            </a:r>
            <a:r>
              <a:rPr lang="en-US" altLang="zh-CN" sz="2800" kern="100" dirty="0" err="1">
                <a:latin typeface="Times New Roman"/>
                <a:ea typeface="微软雅黑"/>
                <a:cs typeface="Courier New"/>
              </a:rPr>
              <a:t>3p</a:t>
            </a:r>
            <a:r>
              <a:rPr lang="en-US" altLang="zh-CN" sz="2800" kern="100" baseline="30000" dirty="0" err="1">
                <a:latin typeface="Times New Roman"/>
                <a:ea typeface="微软雅黑"/>
                <a:cs typeface="Courier New"/>
              </a:rPr>
              <a:t>6</a:t>
            </a:r>
            <a:r>
              <a:rPr lang="en-US" altLang="zh-CN" sz="2800" kern="100" dirty="0" err="1">
                <a:latin typeface="Times New Roman"/>
                <a:ea typeface="微软雅黑"/>
                <a:cs typeface="Courier New"/>
              </a:rPr>
              <a:t>3d</a:t>
            </a:r>
            <a:r>
              <a:rPr lang="en-US" altLang="zh-CN" sz="2800" kern="100" baseline="30000" dirty="0" err="1">
                <a:latin typeface="Times New Roman"/>
                <a:ea typeface="微软雅黑"/>
                <a:cs typeface="Courier New"/>
              </a:rPr>
              <a:t>6</a:t>
            </a:r>
            <a:endParaRPr lang="zh-CN" altLang="zh-CN" sz="2800" kern="100" dirty="0">
              <a:effectLst/>
              <a:latin typeface="宋体"/>
              <a:cs typeface="Courier New"/>
            </a:endParaRPr>
          </a:p>
        </p:txBody>
      </p:sp>
    </p:spTree>
    <p:extLst>
      <p:ext uri="{BB962C8B-B14F-4D97-AF65-F5344CB8AC3E}">
        <p14:creationId xmlns:p14="http://schemas.microsoft.com/office/powerpoint/2010/main" val="86264506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97438" y="60995"/>
            <a:ext cx="8748000" cy="4535857"/>
          </a:xfrm>
          <a:prstGeom prst="rect">
            <a:avLst/>
          </a:prstGeom>
        </p:spPr>
        <p:txBody>
          <a:bodyPr>
            <a:spAutoFit/>
          </a:bodyPr>
          <a:lstStyle/>
          <a:p>
            <a:pPr algn="just">
              <a:lnSpc>
                <a:spcPct val="150000"/>
              </a:lnSpc>
              <a:spcAft>
                <a:spcPts val="0"/>
              </a:spcAft>
              <a:tabLst>
                <a:tab pos="2070735" algn="l"/>
              </a:tabLst>
            </a:pPr>
            <a:r>
              <a:rPr lang="zh-CN" altLang="zh-CN" sz="2800" b="1" kern="100" dirty="0">
                <a:solidFill>
                  <a:srgbClr val="0066FF"/>
                </a:solidFill>
                <a:latin typeface="Times New Roman"/>
                <a:ea typeface="微软雅黑"/>
                <a:cs typeface="Times New Roman"/>
              </a:rPr>
              <a:t>解析</a:t>
            </a:r>
            <a:r>
              <a:rPr lang="zh-CN" altLang="zh-CN" sz="2800" kern="100" dirty="0">
                <a:latin typeface="Times New Roman"/>
                <a:ea typeface="微软雅黑"/>
                <a:cs typeface="Times New Roman"/>
              </a:rPr>
              <a:t>　氧原子的电子排布式为</a:t>
            </a:r>
            <a:r>
              <a:rPr lang="en-US" altLang="zh-CN" sz="2800" kern="100" dirty="0" err="1">
                <a:latin typeface="Times New Roman"/>
                <a:ea typeface="微软雅黑"/>
                <a:cs typeface="Courier New"/>
              </a:rPr>
              <a:t>1s</a:t>
            </a:r>
            <a:r>
              <a:rPr lang="en-US" altLang="zh-CN" sz="2800" kern="100" baseline="30000" dirty="0" err="1">
                <a:latin typeface="Times New Roman"/>
                <a:ea typeface="微软雅黑"/>
                <a:cs typeface="Courier New"/>
              </a:rPr>
              <a:t>2</a:t>
            </a:r>
            <a:r>
              <a:rPr lang="en-US" altLang="zh-CN" sz="2800" kern="100" dirty="0" err="1">
                <a:latin typeface="Times New Roman"/>
                <a:ea typeface="微软雅黑"/>
                <a:cs typeface="Courier New"/>
              </a:rPr>
              <a:t>2s</a:t>
            </a:r>
            <a:r>
              <a:rPr lang="en-US" altLang="zh-CN" sz="2800" kern="100" baseline="30000" dirty="0" err="1">
                <a:latin typeface="Times New Roman"/>
                <a:ea typeface="微软雅黑"/>
                <a:cs typeface="Courier New"/>
              </a:rPr>
              <a:t>2</a:t>
            </a:r>
            <a:r>
              <a:rPr lang="en-US" altLang="zh-CN" sz="2800" kern="100" dirty="0" err="1">
                <a:latin typeface="Times New Roman"/>
                <a:ea typeface="微软雅黑"/>
                <a:cs typeface="Courier New"/>
              </a:rPr>
              <a:t>2p</a:t>
            </a:r>
            <a:r>
              <a:rPr lang="en-US" altLang="zh-CN" sz="2800" kern="100" baseline="30000" dirty="0" err="1">
                <a:latin typeface="Times New Roman"/>
                <a:ea typeface="微软雅黑"/>
                <a:cs typeface="Courier New"/>
              </a:rPr>
              <a:t>4</a:t>
            </a:r>
            <a:r>
              <a:rPr lang="zh-CN" altLang="zh-CN" sz="2800" kern="100" dirty="0">
                <a:latin typeface="Times New Roman"/>
                <a:ea typeface="微软雅黑"/>
                <a:cs typeface="Times New Roman"/>
              </a:rPr>
              <a:t>，因此</a:t>
            </a:r>
            <a:r>
              <a:rPr lang="en-US" altLang="zh-CN" sz="2800" kern="100" dirty="0" err="1">
                <a:latin typeface="Times New Roman"/>
                <a:ea typeface="微软雅黑"/>
                <a:cs typeface="Courier New"/>
              </a:rPr>
              <a:t>O</a:t>
            </a:r>
            <a:r>
              <a:rPr lang="en-US" altLang="zh-CN" sz="2800" kern="100" baseline="30000" dirty="0" err="1">
                <a:latin typeface="Times New Roman"/>
                <a:ea typeface="微软雅黑"/>
                <a:cs typeface="Courier New"/>
              </a:rPr>
              <a:t>2</a:t>
            </a:r>
            <a:r>
              <a:rPr lang="zh-CN" altLang="zh-CN" sz="2800" kern="100" baseline="30000" dirty="0">
                <a:latin typeface="Times New Roman"/>
                <a:ea typeface="微软雅黑"/>
                <a:cs typeface="Times New Roman"/>
              </a:rPr>
              <a:t>－</a:t>
            </a:r>
            <a:r>
              <a:rPr lang="zh-CN" altLang="zh-CN" sz="2800" kern="100" dirty="0">
                <a:latin typeface="Times New Roman"/>
                <a:ea typeface="微软雅黑"/>
                <a:cs typeface="Times New Roman"/>
              </a:rPr>
              <a:t>的电子排布式为</a:t>
            </a:r>
            <a:r>
              <a:rPr lang="en-US" altLang="zh-CN" sz="2800" kern="100" dirty="0" err="1">
                <a:latin typeface="Times New Roman"/>
                <a:ea typeface="微软雅黑"/>
                <a:cs typeface="Courier New"/>
              </a:rPr>
              <a:t>1s</a:t>
            </a:r>
            <a:r>
              <a:rPr lang="en-US" altLang="zh-CN" sz="2800" kern="100" baseline="30000" dirty="0" err="1">
                <a:latin typeface="Times New Roman"/>
                <a:ea typeface="微软雅黑"/>
                <a:cs typeface="Courier New"/>
              </a:rPr>
              <a:t>2</a:t>
            </a:r>
            <a:r>
              <a:rPr lang="en-US" altLang="zh-CN" sz="2800" kern="100" dirty="0" err="1">
                <a:latin typeface="Times New Roman"/>
                <a:ea typeface="微软雅黑"/>
                <a:cs typeface="Courier New"/>
              </a:rPr>
              <a:t>2s</a:t>
            </a:r>
            <a:r>
              <a:rPr lang="en-US" altLang="zh-CN" sz="2800" kern="100" baseline="30000" dirty="0" err="1">
                <a:latin typeface="Times New Roman"/>
                <a:ea typeface="微软雅黑"/>
                <a:cs typeface="Courier New"/>
              </a:rPr>
              <a:t>2</a:t>
            </a:r>
            <a:r>
              <a:rPr lang="en-US" altLang="zh-CN" sz="2800" kern="100" dirty="0" err="1">
                <a:latin typeface="Times New Roman"/>
                <a:ea typeface="微软雅黑"/>
                <a:cs typeface="Courier New"/>
              </a:rPr>
              <a:t>2p</a:t>
            </a:r>
            <a:r>
              <a:rPr lang="en-US" altLang="zh-CN" sz="2800" kern="100" baseline="30000" dirty="0" err="1">
                <a:latin typeface="Times New Roman"/>
                <a:ea typeface="微软雅黑"/>
                <a:cs typeface="Courier New"/>
              </a:rPr>
              <a:t>6</a:t>
            </a:r>
            <a:r>
              <a:rPr lang="zh-CN" altLang="zh-CN" sz="2800" kern="100" dirty="0">
                <a:latin typeface="Times New Roman"/>
                <a:ea typeface="微软雅黑"/>
                <a:cs typeface="Times New Roman"/>
              </a:rPr>
              <a:t>，故</a:t>
            </a:r>
            <a:r>
              <a:rPr lang="en-US" altLang="zh-CN" sz="2800" kern="100" dirty="0">
                <a:latin typeface="Times New Roman"/>
                <a:ea typeface="微软雅黑"/>
                <a:cs typeface="Courier New"/>
              </a:rPr>
              <a:t>B</a:t>
            </a:r>
            <a:r>
              <a:rPr lang="zh-CN" altLang="zh-CN" sz="2800" kern="100" dirty="0">
                <a:latin typeface="Times New Roman"/>
                <a:ea typeface="微软雅黑"/>
                <a:cs typeface="Times New Roman"/>
              </a:rPr>
              <a:t>错；原子失去电子形成离子时，应先失去最外层上的电子。</a:t>
            </a:r>
            <a:r>
              <a:rPr lang="en-US" altLang="zh-CN" sz="2800" kern="100" dirty="0">
                <a:latin typeface="Times New Roman"/>
                <a:ea typeface="微软雅黑"/>
                <a:cs typeface="Courier New"/>
              </a:rPr>
              <a:t>Fe</a:t>
            </a:r>
            <a:r>
              <a:rPr lang="zh-CN" altLang="zh-CN" sz="2800" kern="100" dirty="0">
                <a:latin typeface="Times New Roman"/>
                <a:ea typeface="微软雅黑"/>
                <a:cs typeface="Times New Roman"/>
              </a:rPr>
              <a:t>的电子排布式为</a:t>
            </a:r>
            <a:r>
              <a:rPr lang="en-US" altLang="zh-CN" sz="2800" kern="100" dirty="0" err="1">
                <a:latin typeface="Times New Roman"/>
                <a:ea typeface="微软雅黑"/>
                <a:cs typeface="Courier New"/>
              </a:rPr>
              <a:t>1s</a:t>
            </a:r>
            <a:r>
              <a:rPr lang="en-US" altLang="zh-CN" sz="2800" kern="100" baseline="30000" dirty="0" err="1">
                <a:latin typeface="Times New Roman"/>
                <a:ea typeface="微软雅黑"/>
                <a:cs typeface="Courier New"/>
              </a:rPr>
              <a:t>2</a:t>
            </a:r>
            <a:r>
              <a:rPr lang="en-US" altLang="zh-CN" sz="2800" kern="100" dirty="0" err="1">
                <a:latin typeface="Times New Roman"/>
                <a:ea typeface="微软雅黑"/>
                <a:cs typeface="Courier New"/>
              </a:rPr>
              <a:t>2s</a:t>
            </a:r>
            <a:r>
              <a:rPr lang="en-US" altLang="zh-CN" sz="2800" kern="100" baseline="30000" dirty="0" err="1">
                <a:latin typeface="Times New Roman"/>
                <a:ea typeface="微软雅黑"/>
                <a:cs typeface="Courier New"/>
              </a:rPr>
              <a:t>2</a:t>
            </a:r>
            <a:r>
              <a:rPr lang="en-US" altLang="zh-CN" sz="2800" kern="100" dirty="0" err="1">
                <a:latin typeface="Times New Roman"/>
                <a:ea typeface="微软雅黑"/>
                <a:cs typeface="Courier New"/>
              </a:rPr>
              <a:t>2p</a:t>
            </a:r>
            <a:r>
              <a:rPr lang="en-US" altLang="zh-CN" sz="2800" kern="100" baseline="30000" dirty="0" err="1">
                <a:latin typeface="Times New Roman"/>
                <a:ea typeface="微软雅黑"/>
                <a:cs typeface="Courier New"/>
              </a:rPr>
              <a:t>6</a:t>
            </a:r>
            <a:r>
              <a:rPr lang="en-US" altLang="zh-CN" sz="2800" kern="100" dirty="0" err="1">
                <a:latin typeface="Times New Roman"/>
                <a:ea typeface="微软雅黑"/>
                <a:cs typeface="Courier New"/>
              </a:rPr>
              <a:t>3s</a:t>
            </a:r>
            <a:r>
              <a:rPr lang="en-US" altLang="zh-CN" sz="2800" kern="100" baseline="30000" dirty="0" err="1">
                <a:latin typeface="Times New Roman"/>
                <a:ea typeface="微软雅黑"/>
                <a:cs typeface="Courier New"/>
              </a:rPr>
              <a:t>2</a:t>
            </a:r>
            <a:r>
              <a:rPr lang="en-US" altLang="zh-CN" sz="2800" kern="100" dirty="0" err="1">
                <a:latin typeface="Times New Roman"/>
                <a:ea typeface="微软雅黑"/>
                <a:cs typeface="Courier New"/>
              </a:rPr>
              <a:t>3p</a:t>
            </a:r>
            <a:r>
              <a:rPr lang="en-US" altLang="zh-CN" sz="2800" kern="100" baseline="30000" dirty="0" err="1">
                <a:latin typeface="Times New Roman"/>
                <a:ea typeface="微软雅黑"/>
                <a:cs typeface="Courier New"/>
              </a:rPr>
              <a:t>6</a:t>
            </a:r>
            <a:r>
              <a:rPr lang="en-US" altLang="zh-CN" sz="2800" kern="100" dirty="0" err="1">
                <a:latin typeface="Times New Roman"/>
                <a:ea typeface="微软雅黑"/>
                <a:cs typeface="Courier New"/>
              </a:rPr>
              <a:t>3d</a:t>
            </a:r>
            <a:r>
              <a:rPr lang="en-US" altLang="zh-CN" sz="2800" kern="100" baseline="30000" dirty="0" err="1">
                <a:latin typeface="Times New Roman"/>
                <a:ea typeface="微软雅黑"/>
                <a:cs typeface="Courier New"/>
              </a:rPr>
              <a:t>6</a:t>
            </a:r>
            <a:r>
              <a:rPr lang="en-US" altLang="zh-CN" sz="2800" kern="100" dirty="0" err="1">
                <a:latin typeface="Times New Roman"/>
                <a:ea typeface="微软雅黑"/>
                <a:cs typeface="Courier New"/>
              </a:rPr>
              <a:t>4s</a:t>
            </a:r>
            <a:r>
              <a:rPr lang="en-US" altLang="zh-CN" sz="2800" kern="100" baseline="30000" dirty="0" err="1">
                <a:latin typeface="Times New Roman"/>
                <a:ea typeface="微软雅黑"/>
                <a:cs typeface="Courier New"/>
              </a:rPr>
              <a:t>2</a:t>
            </a:r>
            <a:r>
              <a:rPr lang="zh-CN" altLang="zh-CN" sz="2800" kern="100" dirty="0">
                <a:latin typeface="Times New Roman"/>
                <a:ea typeface="微软雅黑"/>
                <a:cs typeface="Times New Roman"/>
              </a:rPr>
              <a:t>，铁元素生成</a:t>
            </a:r>
            <a:r>
              <a:rPr lang="en-US" altLang="zh-CN" sz="2800" kern="100" dirty="0" err="1">
                <a:latin typeface="Times New Roman"/>
                <a:ea typeface="微软雅黑"/>
                <a:cs typeface="Courier New"/>
              </a:rPr>
              <a:t>Fe</a:t>
            </a:r>
            <a:r>
              <a:rPr lang="en-US" altLang="zh-CN" sz="2800" kern="100" baseline="30000" dirty="0" err="1">
                <a:latin typeface="Times New Roman"/>
                <a:ea typeface="微软雅黑"/>
                <a:cs typeface="Courier New"/>
              </a:rPr>
              <a:t>2</a:t>
            </a:r>
            <a:r>
              <a:rPr lang="zh-CN" altLang="zh-CN" sz="2800" kern="100" baseline="30000" dirty="0">
                <a:latin typeface="Times New Roman"/>
                <a:ea typeface="微软雅黑"/>
                <a:cs typeface="Times New Roman"/>
              </a:rPr>
              <a:t>＋</a:t>
            </a:r>
            <a:r>
              <a:rPr lang="zh-CN" altLang="zh-CN" sz="2800" kern="100" dirty="0">
                <a:latin typeface="Times New Roman"/>
                <a:ea typeface="微软雅黑"/>
                <a:cs typeface="Times New Roman"/>
              </a:rPr>
              <a:t>时，应先失去</a:t>
            </a:r>
            <a:r>
              <a:rPr lang="en-US" altLang="zh-CN" sz="2800" kern="100" dirty="0">
                <a:latin typeface="Times New Roman"/>
                <a:ea typeface="微软雅黑"/>
                <a:cs typeface="Courier New"/>
              </a:rPr>
              <a:t>4s</a:t>
            </a:r>
            <a:r>
              <a:rPr lang="zh-CN" altLang="zh-CN" sz="2800" kern="100" dirty="0">
                <a:latin typeface="Times New Roman"/>
                <a:ea typeface="微软雅黑"/>
                <a:cs typeface="Times New Roman"/>
              </a:rPr>
              <a:t>上的电子，故</a:t>
            </a:r>
            <a:r>
              <a:rPr lang="en-US" altLang="zh-CN" sz="2800" kern="100" dirty="0" err="1">
                <a:latin typeface="Times New Roman"/>
                <a:ea typeface="微软雅黑"/>
                <a:cs typeface="Courier New"/>
              </a:rPr>
              <a:t>Fe</a:t>
            </a:r>
            <a:r>
              <a:rPr lang="en-US" altLang="zh-CN" sz="2800" kern="100" baseline="30000" dirty="0" err="1">
                <a:latin typeface="Times New Roman"/>
                <a:ea typeface="微软雅黑"/>
                <a:cs typeface="Courier New"/>
              </a:rPr>
              <a:t>2</a:t>
            </a:r>
            <a:r>
              <a:rPr lang="zh-CN" altLang="zh-CN" sz="2800" kern="100" baseline="30000" dirty="0">
                <a:latin typeface="Times New Roman"/>
                <a:ea typeface="微软雅黑"/>
                <a:cs typeface="Times New Roman"/>
              </a:rPr>
              <a:t>＋</a:t>
            </a:r>
            <a:r>
              <a:rPr lang="zh-CN" altLang="zh-CN" sz="2800" kern="100" dirty="0">
                <a:latin typeface="Times New Roman"/>
                <a:ea typeface="微软雅黑"/>
                <a:cs typeface="Times New Roman"/>
              </a:rPr>
              <a:t>的电子排布式为</a:t>
            </a:r>
            <a:r>
              <a:rPr lang="en-US" altLang="zh-CN" sz="2800" kern="100" dirty="0" err="1">
                <a:latin typeface="Times New Roman"/>
                <a:ea typeface="微软雅黑"/>
                <a:cs typeface="Courier New"/>
              </a:rPr>
              <a:t>1s</a:t>
            </a:r>
            <a:r>
              <a:rPr lang="en-US" altLang="zh-CN" sz="2800" kern="100" baseline="30000" dirty="0" err="1">
                <a:latin typeface="Times New Roman"/>
                <a:ea typeface="微软雅黑"/>
                <a:cs typeface="Courier New"/>
              </a:rPr>
              <a:t>2</a:t>
            </a:r>
            <a:r>
              <a:rPr lang="en-US" altLang="zh-CN" sz="2800" kern="100" dirty="0" err="1">
                <a:latin typeface="Times New Roman"/>
                <a:ea typeface="微软雅黑"/>
                <a:cs typeface="Courier New"/>
              </a:rPr>
              <a:t>2s</a:t>
            </a:r>
            <a:r>
              <a:rPr lang="en-US" altLang="zh-CN" sz="2800" kern="100" baseline="30000" dirty="0" err="1">
                <a:latin typeface="Times New Roman"/>
                <a:ea typeface="微软雅黑"/>
                <a:cs typeface="Courier New"/>
              </a:rPr>
              <a:t>2</a:t>
            </a:r>
            <a:r>
              <a:rPr lang="en-US" altLang="zh-CN" sz="2800" kern="100" dirty="0" err="1">
                <a:latin typeface="Times New Roman"/>
                <a:ea typeface="微软雅黑"/>
                <a:cs typeface="Courier New"/>
              </a:rPr>
              <a:t>2p</a:t>
            </a:r>
            <a:r>
              <a:rPr lang="en-US" altLang="zh-CN" sz="2800" kern="100" baseline="30000" dirty="0" err="1">
                <a:latin typeface="Times New Roman"/>
                <a:ea typeface="微软雅黑"/>
                <a:cs typeface="Courier New"/>
              </a:rPr>
              <a:t>6</a:t>
            </a:r>
            <a:r>
              <a:rPr lang="en-US" altLang="zh-CN" sz="2800" kern="100" dirty="0" err="1">
                <a:latin typeface="Times New Roman"/>
                <a:ea typeface="微软雅黑"/>
                <a:cs typeface="Courier New"/>
              </a:rPr>
              <a:t>3s</a:t>
            </a:r>
            <a:r>
              <a:rPr lang="en-US" altLang="zh-CN" sz="2800" kern="100" baseline="30000" dirty="0" err="1">
                <a:latin typeface="Times New Roman"/>
                <a:ea typeface="微软雅黑"/>
                <a:cs typeface="Courier New"/>
              </a:rPr>
              <a:t>2</a:t>
            </a:r>
            <a:r>
              <a:rPr lang="en-US" altLang="zh-CN" sz="2800" kern="100" dirty="0" err="1">
                <a:latin typeface="Times New Roman"/>
                <a:ea typeface="微软雅黑"/>
                <a:cs typeface="Courier New"/>
              </a:rPr>
              <a:t>3p</a:t>
            </a:r>
            <a:r>
              <a:rPr lang="en-US" altLang="zh-CN" sz="2800" kern="100" baseline="30000" dirty="0" err="1">
                <a:latin typeface="Times New Roman"/>
                <a:ea typeface="微软雅黑"/>
                <a:cs typeface="Courier New"/>
              </a:rPr>
              <a:t>6</a:t>
            </a:r>
            <a:r>
              <a:rPr lang="en-US" altLang="zh-CN" sz="2800" kern="100" dirty="0" err="1">
                <a:latin typeface="Times New Roman"/>
                <a:ea typeface="微软雅黑"/>
                <a:cs typeface="Courier New"/>
              </a:rPr>
              <a:t>3d</a:t>
            </a:r>
            <a:r>
              <a:rPr lang="en-US" altLang="zh-CN" sz="2800" kern="100" baseline="30000" dirty="0" err="1">
                <a:latin typeface="Times New Roman"/>
                <a:ea typeface="微软雅黑"/>
                <a:cs typeface="Courier New"/>
              </a:rPr>
              <a:t>6</a:t>
            </a:r>
            <a:r>
              <a:rPr lang="zh-CN" altLang="zh-CN" sz="2800" kern="100" dirty="0">
                <a:latin typeface="Times New Roman"/>
                <a:ea typeface="微软雅黑"/>
                <a:cs typeface="Times New Roman"/>
              </a:rPr>
              <a:t>。故选</a:t>
            </a:r>
            <a:r>
              <a:rPr lang="en-US" altLang="zh-CN" sz="2800" kern="100" dirty="0">
                <a:latin typeface="Times New Roman"/>
                <a:ea typeface="微软雅黑"/>
                <a:cs typeface="Courier New"/>
              </a:rPr>
              <a:t>B</a:t>
            </a:r>
            <a:r>
              <a:rPr lang="zh-CN" altLang="zh-CN" sz="2800" kern="100" dirty="0">
                <a:latin typeface="Times New Roman"/>
                <a:ea typeface="微软雅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66FF"/>
                </a:solidFill>
                <a:latin typeface="Times New Roman"/>
                <a:ea typeface="微软雅黑"/>
                <a:cs typeface="Times New Roman"/>
              </a:rPr>
              <a:t>答案</a:t>
            </a:r>
            <a:r>
              <a:rPr lang="zh-CN" altLang="zh-CN" sz="2800" kern="100" dirty="0">
                <a:latin typeface="Times New Roman"/>
                <a:ea typeface="微软雅黑"/>
                <a:cs typeface="Times New Roman"/>
              </a:rPr>
              <a:t>　</a:t>
            </a:r>
            <a:r>
              <a:rPr lang="en-US" altLang="zh-CN" sz="2800" kern="100" dirty="0">
                <a:solidFill>
                  <a:srgbClr val="E36C0A"/>
                </a:solidFill>
                <a:latin typeface="Times New Roman"/>
                <a:ea typeface="微软雅黑"/>
                <a:cs typeface="Courier New"/>
              </a:rPr>
              <a:t>B</a:t>
            </a:r>
            <a:endParaRPr lang="zh-CN" altLang="zh-CN" sz="2800" kern="100" dirty="0">
              <a:effectLst/>
              <a:latin typeface="宋体"/>
              <a:cs typeface="Courier New"/>
            </a:endParaRPr>
          </a:p>
        </p:txBody>
      </p:sp>
      <p:grpSp>
        <p:nvGrpSpPr>
          <p:cNvPr id="10" name="组合 9"/>
          <p:cNvGrpSpPr/>
          <p:nvPr/>
        </p:nvGrpSpPr>
        <p:grpSpPr>
          <a:xfrm>
            <a:off x="8623505" y="4334076"/>
            <a:ext cx="360000" cy="359813"/>
            <a:chOff x="8623505" y="4334074"/>
            <a:chExt cx="360000" cy="359813"/>
          </a:xfrm>
        </p:grpSpPr>
        <p:sp>
          <p:nvSpPr>
            <p:cNvPr id="11" name="椭圆 10">
              <a:hlinkClick r:id="rId2" action="ppaction://hlinksldjump"/>
            </p:cNvPr>
            <p:cNvSpPr/>
            <p:nvPr userDrawn="1"/>
          </p:nvSpPr>
          <p:spPr>
            <a:xfrm rot="5400000">
              <a:off x="8623598" y="4333981"/>
              <a:ext cx="359813" cy="360000"/>
            </a:xfrm>
            <a:prstGeom prst="ellipse">
              <a:avLst/>
            </a:prstGeom>
            <a:solidFill>
              <a:schemeClr val="bg1">
                <a:lumMod val="65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2" name="燕尾形 11">
              <a:hlinkClick r:id="rId2" action="ppaction://hlinksldjump"/>
            </p:cNvPr>
            <p:cNvSpPr/>
            <p:nvPr userDrawn="1"/>
          </p:nvSpPr>
          <p:spPr>
            <a:xfrm rot="5400000" flipH="1">
              <a:off x="8717142" y="4427583"/>
              <a:ext cx="172710" cy="172800"/>
            </a:xfrm>
            <a:prstGeom prst="chevron">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grpSp>
    </p:spTree>
    <p:extLst>
      <p:ext uri="{BB962C8B-B14F-4D97-AF65-F5344CB8AC3E}">
        <p14:creationId xmlns:p14="http://schemas.microsoft.com/office/powerpoint/2010/main" val="223747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animEffect transition="in" filter="blinds(horizontal)">
                                      <p:cBhvr>
                                        <p:cTn id="7" dur="500"/>
                                        <p:tgtEl>
                                          <p:spTgt spid="1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11074" y="249058"/>
            <a:ext cx="1518364" cy="492443"/>
          </a:xfrm>
          <a:prstGeom prst="rect">
            <a:avLst/>
          </a:prstGeom>
          <a:noFill/>
        </p:spPr>
        <p:txBody>
          <a:bodyPr wrap="none" rtlCol="0">
            <a:spAutoFit/>
          </a:bodyPr>
          <a:lstStyle/>
          <a:p>
            <a:pPr>
              <a:spcBef>
                <a:spcPct val="0"/>
              </a:spcBef>
            </a:pPr>
            <a:r>
              <a:rPr lang="zh-CN" altLang="en-US" sz="2600" b="1" dirty="0" smtClean="0">
                <a:solidFill>
                  <a:schemeClr val="tx1">
                    <a:lumMod val="65000"/>
                    <a:lumOff val="35000"/>
                  </a:schemeClr>
                </a:solidFill>
                <a:latin typeface="微软雅黑" pitchFamily="34" charset="-122"/>
                <a:ea typeface="微软雅黑" pitchFamily="34" charset="-122"/>
              </a:rPr>
              <a:t>学习小结</a:t>
            </a:r>
            <a:endParaRPr lang="zh-CN" altLang="en-US" sz="2600" b="1" dirty="0">
              <a:solidFill>
                <a:schemeClr val="tx1">
                  <a:lumMod val="65000"/>
                  <a:lumOff val="35000"/>
                </a:schemeClr>
              </a:solidFill>
              <a:latin typeface="微软雅黑" pitchFamily="34" charset="-122"/>
              <a:ea typeface="微软雅黑" pitchFamily="34" charset="-122"/>
            </a:endParaRPr>
          </a:p>
        </p:txBody>
      </p:sp>
      <p:sp>
        <p:nvSpPr>
          <p:cNvPr id="8" name="矩形 7"/>
          <p:cNvSpPr/>
          <p:nvPr/>
        </p:nvSpPr>
        <p:spPr>
          <a:xfrm>
            <a:off x="2" y="365815"/>
            <a:ext cx="646529" cy="22500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24578" name="Picture 2" descr="W3"/>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21085" y="1085435"/>
            <a:ext cx="7900910" cy="3080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 name="组合 8"/>
          <p:cNvGrpSpPr/>
          <p:nvPr/>
        </p:nvGrpSpPr>
        <p:grpSpPr>
          <a:xfrm>
            <a:off x="8623505" y="4334076"/>
            <a:ext cx="360000" cy="359813"/>
            <a:chOff x="8623505" y="4334074"/>
            <a:chExt cx="360000" cy="359813"/>
          </a:xfrm>
        </p:grpSpPr>
        <p:sp>
          <p:nvSpPr>
            <p:cNvPr id="10" name="椭圆 9">
              <a:hlinkClick r:id="rId3" action="ppaction://hlinksldjump"/>
            </p:cNvPr>
            <p:cNvSpPr/>
            <p:nvPr userDrawn="1"/>
          </p:nvSpPr>
          <p:spPr>
            <a:xfrm rot="5400000">
              <a:off x="8623598" y="4333981"/>
              <a:ext cx="359813" cy="360000"/>
            </a:xfrm>
            <a:prstGeom prst="ellipse">
              <a:avLst/>
            </a:prstGeom>
            <a:solidFill>
              <a:srgbClr val="92D05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4" name="燕尾形 13">
              <a:hlinkClick r:id="rId3" action="ppaction://hlinksldjump"/>
            </p:cNvPr>
            <p:cNvSpPr/>
            <p:nvPr userDrawn="1"/>
          </p:nvSpPr>
          <p:spPr>
            <a:xfrm rot="5400000" flipH="1">
              <a:off x="8717142" y="4427583"/>
              <a:ext cx="172710" cy="172800"/>
            </a:xfrm>
            <a:prstGeom prst="chevron">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grpSp>
    </p:spTree>
    <p:extLst>
      <p:ext uri="{BB962C8B-B14F-4D97-AF65-F5344CB8AC3E}">
        <p14:creationId xmlns:p14="http://schemas.microsoft.com/office/powerpoint/2010/main" val="30739372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11073" y="249058"/>
            <a:ext cx="1518364" cy="492443"/>
          </a:xfrm>
          <a:prstGeom prst="rect">
            <a:avLst/>
          </a:prstGeom>
          <a:noFill/>
        </p:spPr>
        <p:txBody>
          <a:bodyPr wrap="none" rtlCol="0">
            <a:spAutoFit/>
          </a:bodyPr>
          <a:lstStyle/>
          <a:p>
            <a:pPr>
              <a:spcBef>
                <a:spcPct val="0"/>
              </a:spcBef>
            </a:pPr>
            <a:r>
              <a:rPr lang="zh-CN" altLang="zh-CN" sz="2600" b="1" dirty="0">
                <a:solidFill>
                  <a:schemeClr val="tx1">
                    <a:lumMod val="65000"/>
                    <a:lumOff val="35000"/>
                  </a:schemeClr>
                </a:solidFill>
                <a:latin typeface="微软雅黑" pitchFamily="34" charset="-122"/>
                <a:ea typeface="微软雅黑" pitchFamily="34" charset="-122"/>
              </a:rPr>
              <a:t>当堂检测</a:t>
            </a:r>
            <a:endParaRPr lang="zh-CN" altLang="en-US" sz="2600" b="1" dirty="0">
              <a:solidFill>
                <a:schemeClr val="tx1">
                  <a:lumMod val="65000"/>
                  <a:lumOff val="35000"/>
                </a:schemeClr>
              </a:solidFill>
              <a:latin typeface="微软雅黑" pitchFamily="34" charset="-122"/>
              <a:ea typeface="微软雅黑" pitchFamily="34" charset="-122"/>
            </a:endParaRPr>
          </a:p>
        </p:txBody>
      </p:sp>
      <p:sp>
        <p:nvSpPr>
          <p:cNvPr id="3" name="矩形 2"/>
          <p:cNvSpPr/>
          <p:nvPr/>
        </p:nvSpPr>
        <p:spPr>
          <a:xfrm>
            <a:off x="118920" y="709067"/>
            <a:ext cx="8909535" cy="4025717"/>
          </a:xfrm>
          <a:prstGeom prst="rect">
            <a:avLst/>
          </a:prstGeom>
        </p:spPr>
        <p:txBody>
          <a:bodyPr>
            <a:spAutoFit/>
          </a:bodyPr>
          <a:lstStyle/>
          <a:p>
            <a:pPr algn="just">
              <a:lnSpc>
                <a:spcPct val="135000"/>
              </a:lnSpc>
              <a:spcAft>
                <a:spcPts val="0"/>
              </a:spcAft>
              <a:tabLst>
                <a:tab pos="2070735" algn="l"/>
              </a:tabLst>
            </a:pPr>
            <a:r>
              <a:rPr lang="en-US" altLang="zh-CN" sz="2400" kern="100" dirty="0">
                <a:latin typeface="Times New Roman"/>
                <a:ea typeface="微软雅黑"/>
                <a:cs typeface="Courier New"/>
              </a:rPr>
              <a:t>1.</a:t>
            </a:r>
            <a:r>
              <a:rPr lang="zh-CN" altLang="zh-CN" sz="2400" kern="100" dirty="0">
                <a:latin typeface="Times New Roman"/>
                <a:ea typeface="微软雅黑"/>
                <a:cs typeface="Times New Roman"/>
              </a:rPr>
              <a:t>下列说法中不符合现代大爆炸宇宙学理论的是</a:t>
            </a:r>
            <a:r>
              <a:rPr lang="en-US" altLang="zh-CN" sz="2400" kern="100" dirty="0">
                <a:latin typeface="Times New Roman"/>
                <a:ea typeface="微软雅黑"/>
                <a:cs typeface="Courier New"/>
              </a:rPr>
              <a:t>(</a:t>
            </a:r>
            <a:r>
              <a:rPr lang="zh-CN" altLang="zh-CN" sz="2400" kern="100" dirty="0">
                <a:latin typeface="Times New Roman"/>
                <a:ea typeface="微软雅黑"/>
                <a:cs typeface="Times New Roman"/>
              </a:rPr>
              <a:t>　　</a:t>
            </a:r>
            <a:r>
              <a:rPr lang="en-US" altLang="zh-CN" sz="2400" kern="100" dirty="0">
                <a:latin typeface="Times New Roman"/>
                <a:ea typeface="微软雅黑"/>
                <a:cs typeface="Courier New"/>
              </a:rPr>
              <a:t>)</a:t>
            </a:r>
            <a:endParaRPr lang="zh-CN" altLang="zh-CN" sz="2400" kern="100" dirty="0">
              <a:latin typeface="宋体"/>
              <a:cs typeface="Courier New"/>
            </a:endParaRPr>
          </a:p>
          <a:p>
            <a:pPr algn="just">
              <a:lnSpc>
                <a:spcPct val="135000"/>
              </a:lnSpc>
              <a:spcAft>
                <a:spcPts val="0"/>
              </a:spcAft>
              <a:tabLst>
                <a:tab pos="2070735" algn="l"/>
              </a:tabLst>
            </a:pPr>
            <a:r>
              <a:rPr lang="en-US" altLang="zh-CN" sz="2400" kern="100" dirty="0">
                <a:latin typeface="Times New Roman"/>
                <a:ea typeface="微软雅黑"/>
                <a:cs typeface="Courier New"/>
              </a:rPr>
              <a:t>A.</a:t>
            </a:r>
            <a:r>
              <a:rPr lang="zh-CN" altLang="zh-CN" sz="2400" kern="100" dirty="0">
                <a:latin typeface="Times New Roman"/>
                <a:ea typeface="微软雅黑"/>
                <a:cs typeface="Times New Roman"/>
              </a:rPr>
              <a:t>我们所在的宇宙诞生于一次大爆炸</a:t>
            </a:r>
            <a:endParaRPr lang="zh-CN" altLang="zh-CN" sz="2400" kern="100" dirty="0">
              <a:latin typeface="宋体"/>
              <a:cs typeface="Courier New"/>
            </a:endParaRPr>
          </a:p>
          <a:p>
            <a:pPr algn="just">
              <a:lnSpc>
                <a:spcPct val="135000"/>
              </a:lnSpc>
              <a:spcAft>
                <a:spcPts val="0"/>
              </a:spcAft>
              <a:tabLst>
                <a:tab pos="2070735" algn="l"/>
              </a:tabLst>
            </a:pPr>
            <a:r>
              <a:rPr lang="en-US" altLang="zh-CN" sz="2400" kern="100" dirty="0">
                <a:latin typeface="Times New Roman"/>
                <a:ea typeface="微软雅黑"/>
                <a:cs typeface="Courier New"/>
              </a:rPr>
              <a:t>B.</a:t>
            </a:r>
            <a:r>
              <a:rPr lang="zh-CN" altLang="zh-CN" sz="2400" kern="100" dirty="0">
                <a:latin typeface="Times New Roman"/>
                <a:ea typeface="微软雅黑"/>
                <a:cs typeface="Times New Roman"/>
              </a:rPr>
              <a:t>恒星正在不断地合成自然界中没有的新元素</a:t>
            </a:r>
            <a:endParaRPr lang="zh-CN" altLang="zh-CN" sz="2400" kern="100" dirty="0">
              <a:latin typeface="宋体"/>
              <a:cs typeface="Courier New"/>
            </a:endParaRPr>
          </a:p>
          <a:p>
            <a:pPr algn="just">
              <a:lnSpc>
                <a:spcPct val="135000"/>
              </a:lnSpc>
              <a:spcAft>
                <a:spcPts val="0"/>
              </a:spcAft>
              <a:tabLst>
                <a:tab pos="2070735" algn="l"/>
              </a:tabLst>
            </a:pPr>
            <a:r>
              <a:rPr lang="en-US" altLang="zh-CN" sz="2400" kern="100" dirty="0">
                <a:latin typeface="Times New Roman"/>
                <a:ea typeface="微软雅黑"/>
                <a:cs typeface="Courier New"/>
              </a:rPr>
              <a:t>C.</a:t>
            </a:r>
            <a:r>
              <a:rPr lang="zh-CN" altLang="zh-CN" sz="2400" kern="100" dirty="0">
                <a:latin typeface="Times New Roman"/>
                <a:ea typeface="微软雅黑"/>
                <a:cs typeface="Times New Roman"/>
              </a:rPr>
              <a:t>氢、氦等轻核元素是宇宙中天然元素之母</a:t>
            </a:r>
            <a:endParaRPr lang="zh-CN" altLang="zh-CN" sz="2400" kern="100" dirty="0">
              <a:latin typeface="宋体"/>
              <a:cs typeface="Courier New"/>
            </a:endParaRPr>
          </a:p>
          <a:p>
            <a:pPr algn="just">
              <a:lnSpc>
                <a:spcPct val="135000"/>
              </a:lnSpc>
              <a:spcAft>
                <a:spcPts val="0"/>
              </a:spcAft>
              <a:tabLst>
                <a:tab pos="2070735" algn="l"/>
              </a:tabLst>
            </a:pPr>
            <a:r>
              <a:rPr lang="en-US" altLang="zh-CN" sz="2400" kern="100" dirty="0">
                <a:latin typeface="Times New Roman"/>
                <a:ea typeface="微软雅黑"/>
                <a:cs typeface="Courier New"/>
              </a:rPr>
              <a:t>D.</a:t>
            </a:r>
            <a:r>
              <a:rPr lang="zh-CN" altLang="zh-CN" sz="2400" kern="100" dirty="0">
                <a:latin typeface="Times New Roman"/>
                <a:ea typeface="微软雅黑"/>
                <a:cs typeface="Times New Roman"/>
              </a:rPr>
              <a:t>宇宙的所有原子中，最多的是氢元素的原子</a:t>
            </a:r>
            <a:endParaRPr lang="zh-CN" altLang="zh-CN" sz="2400" kern="100" dirty="0">
              <a:latin typeface="宋体"/>
              <a:cs typeface="Courier New"/>
            </a:endParaRPr>
          </a:p>
          <a:p>
            <a:pPr algn="just">
              <a:lnSpc>
                <a:spcPct val="135000"/>
              </a:lnSpc>
              <a:spcAft>
                <a:spcPts val="0"/>
              </a:spcAft>
              <a:tabLst>
                <a:tab pos="2070735" algn="l"/>
              </a:tabLst>
            </a:pPr>
            <a:r>
              <a:rPr lang="zh-CN" altLang="zh-CN" sz="2400" b="1" kern="100" dirty="0">
                <a:solidFill>
                  <a:srgbClr val="0066FF"/>
                </a:solidFill>
                <a:latin typeface="Times New Roman"/>
                <a:ea typeface="微软雅黑"/>
                <a:cs typeface="Times New Roman"/>
              </a:rPr>
              <a:t>解析</a:t>
            </a:r>
            <a:r>
              <a:rPr lang="zh-CN" altLang="zh-CN" sz="2400" kern="100" dirty="0">
                <a:latin typeface="Times New Roman"/>
                <a:ea typeface="微软雅黑"/>
                <a:cs typeface="Times New Roman"/>
              </a:rPr>
              <a:t>　根据现代大爆炸宇宙学理论，自然界中的元素在大爆炸中已经全部生成，但恒星间仍然存在着不同元素间的转化</a:t>
            </a:r>
            <a:r>
              <a:rPr lang="en-US" altLang="zh-CN" sz="2400" kern="100" dirty="0">
                <a:latin typeface="Times New Roman"/>
                <a:ea typeface="微软雅黑"/>
                <a:cs typeface="Courier New"/>
              </a:rPr>
              <a:t>(</a:t>
            </a:r>
            <a:r>
              <a:rPr lang="zh-CN" altLang="zh-CN" sz="2400" kern="100" dirty="0">
                <a:latin typeface="Times New Roman"/>
                <a:ea typeface="微软雅黑"/>
                <a:cs typeface="Times New Roman"/>
              </a:rPr>
              <a:t>核裂变和核聚变</a:t>
            </a:r>
            <a:r>
              <a:rPr lang="en-US" altLang="zh-CN" sz="2400" kern="100" dirty="0">
                <a:latin typeface="Times New Roman"/>
                <a:ea typeface="微软雅黑"/>
                <a:cs typeface="Courier New"/>
              </a:rPr>
              <a:t>)</a:t>
            </a:r>
            <a:r>
              <a:rPr lang="zh-CN" altLang="zh-CN" sz="2400" kern="100" dirty="0">
                <a:latin typeface="Times New Roman"/>
                <a:ea typeface="微软雅黑"/>
                <a:cs typeface="Times New Roman"/>
              </a:rPr>
              <a:t>，这一过程中没有新元素</a:t>
            </a:r>
            <a:r>
              <a:rPr lang="en-US" altLang="zh-CN" sz="2400" kern="100" dirty="0">
                <a:latin typeface="Times New Roman"/>
                <a:ea typeface="微软雅黑"/>
                <a:cs typeface="Courier New"/>
              </a:rPr>
              <a:t>(</a:t>
            </a:r>
            <a:r>
              <a:rPr lang="zh-CN" altLang="zh-CN" sz="2400" kern="100" dirty="0">
                <a:latin typeface="Times New Roman"/>
                <a:ea typeface="微软雅黑"/>
                <a:cs typeface="Times New Roman"/>
              </a:rPr>
              <a:t>未被发现的元素</a:t>
            </a:r>
            <a:r>
              <a:rPr lang="en-US" altLang="zh-CN" sz="2400" kern="100" dirty="0">
                <a:latin typeface="Times New Roman"/>
                <a:ea typeface="微软雅黑"/>
                <a:cs typeface="Courier New"/>
              </a:rPr>
              <a:t>)</a:t>
            </a:r>
            <a:r>
              <a:rPr lang="zh-CN" altLang="zh-CN" sz="2400" kern="100" dirty="0">
                <a:latin typeface="Times New Roman"/>
                <a:ea typeface="微软雅黑"/>
                <a:cs typeface="Times New Roman"/>
              </a:rPr>
              <a:t>生成</a:t>
            </a:r>
            <a:r>
              <a:rPr lang="zh-CN" altLang="zh-CN" sz="2400" kern="100" dirty="0" smtClean="0">
                <a:latin typeface="Times New Roman"/>
                <a:ea typeface="微软雅黑"/>
                <a:cs typeface="Times New Roman"/>
              </a:rPr>
              <a:t>。</a:t>
            </a:r>
            <a:endParaRPr lang="zh-CN" altLang="zh-CN" sz="2400" kern="100" dirty="0">
              <a:latin typeface="宋体"/>
              <a:cs typeface="Courier New"/>
            </a:endParaRPr>
          </a:p>
        </p:txBody>
      </p:sp>
      <p:sp>
        <p:nvSpPr>
          <p:cNvPr id="11" name="TextBox 10">
            <a:hlinkClick r:id="rId3" action="ppaction://hlinksldjump"/>
          </p:cNvPr>
          <p:cNvSpPr txBox="1"/>
          <p:nvPr/>
        </p:nvSpPr>
        <p:spPr>
          <a:xfrm>
            <a:off x="7092280"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a:t>
            </a:r>
            <a:endParaRPr lang="zh-CN" altLang="en-US" sz="2200" dirty="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2" name="TextBox 11">
            <a:hlinkClick r:id="rId4" action="ppaction://hlinksldjump"/>
          </p:cNvPr>
          <p:cNvSpPr txBox="1"/>
          <p:nvPr/>
        </p:nvSpPr>
        <p:spPr>
          <a:xfrm>
            <a:off x="7459181"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2</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3" name="TextBox 12">
            <a:hlinkClick r:id="rId5" action="ppaction://hlinksldjump"/>
          </p:cNvPr>
          <p:cNvSpPr txBox="1"/>
          <p:nvPr/>
        </p:nvSpPr>
        <p:spPr>
          <a:xfrm>
            <a:off x="7826082"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3</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4" name="TextBox 13">
            <a:hlinkClick r:id="rId6" action="ppaction://hlinksldjump"/>
          </p:cNvPr>
          <p:cNvSpPr txBox="1"/>
          <p:nvPr/>
        </p:nvSpPr>
        <p:spPr>
          <a:xfrm>
            <a:off x="8192983"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5" name="TextBox 14">
            <a:hlinkClick r:id="rId7" action="ppaction://hlinksldjump"/>
          </p:cNvPr>
          <p:cNvSpPr txBox="1"/>
          <p:nvPr/>
        </p:nvSpPr>
        <p:spPr>
          <a:xfrm>
            <a:off x="8559884"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6" name="矩形 15"/>
          <p:cNvSpPr/>
          <p:nvPr/>
        </p:nvSpPr>
        <p:spPr>
          <a:xfrm>
            <a:off x="2" y="365815"/>
            <a:ext cx="646529" cy="22500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 name="矩形 1"/>
          <p:cNvSpPr/>
          <p:nvPr/>
        </p:nvSpPr>
        <p:spPr>
          <a:xfrm>
            <a:off x="6760815" y="814983"/>
            <a:ext cx="389850" cy="461665"/>
          </a:xfrm>
          <a:prstGeom prst="rect">
            <a:avLst/>
          </a:prstGeom>
        </p:spPr>
        <p:txBody>
          <a:bodyPr wrap="none">
            <a:spAutoFit/>
          </a:bodyPr>
          <a:lstStyle/>
          <a:p>
            <a:r>
              <a:rPr lang="en-US" altLang="zh-CN" sz="2400" kern="100" dirty="0">
                <a:solidFill>
                  <a:srgbClr val="E36C0A"/>
                </a:solidFill>
                <a:latin typeface="Times New Roman"/>
                <a:ea typeface="微软雅黑"/>
                <a:cs typeface="Courier New"/>
              </a:rPr>
              <a:t>B</a:t>
            </a:r>
            <a:endParaRPr lang="zh-CN" altLang="en-US" dirty="0"/>
          </a:p>
        </p:txBody>
      </p:sp>
    </p:spTree>
    <p:extLst>
      <p:ext uri="{BB962C8B-B14F-4D97-AF65-F5344CB8AC3E}">
        <p14:creationId xmlns:p14="http://schemas.microsoft.com/office/powerpoint/2010/main" val="1686756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blinds(horizontal)">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4366" y="612676"/>
            <a:ext cx="8998630" cy="4081117"/>
          </a:xfrm>
          <a:prstGeom prst="rect">
            <a:avLst/>
          </a:prstGeom>
        </p:spPr>
        <p:txBody>
          <a:bodyPr>
            <a:spAutoFit/>
          </a:bodyPr>
          <a:lstStyle/>
          <a:p>
            <a:pPr algn="just">
              <a:lnSpc>
                <a:spcPct val="150000"/>
              </a:lnSpc>
              <a:spcAft>
                <a:spcPts val="0"/>
              </a:spcAft>
              <a:tabLst>
                <a:tab pos="2070735" algn="l"/>
              </a:tabLst>
            </a:pPr>
            <a:r>
              <a:rPr lang="en-US" altLang="zh-CN" sz="2400" kern="100" dirty="0">
                <a:latin typeface="Times New Roman"/>
                <a:ea typeface="微软雅黑"/>
                <a:cs typeface="Courier New"/>
              </a:rPr>
              <a:t>2.</a:t>
            </a:r>
            <a:r>
              <a:rPr lang="zh-CN" altLang="zh-CN" sz="2400" kern="100" dirty="0">
                <a:latin typeface="Times New Roman"/>
                <a:ea typeface="微软雅黑"/>
                <a:cs typeface="Times New Roman"/>
              </a:rPr>
              <a:t>下列各微粒中，各能层电子数均达到</a:t>
            </a:r>
            <a:r>
              <a:rPr lang="en-US" altLang="zh-CN" sz="2400" kern="100" dirty="0" err="1">
                <a:latin typeface="Times New Roman"/>
                <a:ea typeface="微软雅黑"/>
                <a:cs typeface="Courier New"/>
              </a:rPr>
              <a:t>2</a:t>
            </a:r>
            <a:r>
              <a:rPr lang="en-US" altLang="zh-CN" sz="2400" i="1" kern="100" dirty="0" err="1">
                <a:latin typeface="Times New Roman"/>
                <a:ea typeface="微软雅黑"/>
                <a:cs typeface="Courier New"/>
              </a:rPr>
              <a:t>n</a:t>
            </a:r>
            <a:r>
              <a:rPr lang="en-US" altLang="zh-CN" sz="2400" kern="100" baseline="30000" dirty="0" err="1">
                <a:latin typeface="Times New Roman"/>
                <a:ea typeface="微软雅黑"/>
                <a:cs typeface="Courier New"/>
              </a:rPr>
              <a:t>2</a:t>
            </a:r>
            <a:r>
              <a:rPr lang="en-US" altLang="zh-CN" sz="2400" kern="100" dirty="0">
                <a:latin typeface="Times New Roman"/>
                <a:ea typeface="微软雅黑"/>
                <a:cs typeface="Courier New"/>
              </a:rPr>
              <a:t> </a:t>
            </a:r>
            <a:r>
              <a:rPr lang="zh-CN" altLang="zh-CN" sz="2400" kern="100" dirty="0">
                <a:latin typeface="Times New Roman"/>
                <a:ea typeface="微软雅黑"/>
                <a:cs typeface="Times New Roman"/>
              </a:rPr>
              <a:t>的是</a:t>
            </a:r>
            <a:r>
              <a:rPr lang="en-US" altLang="zh-CN" sz="2400" kern="100" dirty="0">
                <a:latin typeface="Times New Roman"/>
                <a:ea typeface="微软雅黑"/>
                <a:cs typeface="Courier New"/>
              </a:rPr>
              <a:t>(</a:t>
            </a:r>
            <a:r>
              <a:rPr lang="zh-CN" altLang="zh-CN" sz="2400" kern="100" dirty="0">
                <a:latin typeface="Times New Roman"/>
                <a:ea typeface="微软雅黑"/>
                <a:cs typeface="Times New Roman"/>
              </a:rPr>
              <a:t>　　</a:t>
            </a:r>
            <a:r>
              <a:rPr lang="en-US" altLang="zh-CN" sz="2400" kern="100" dirty="0">
                <a:latin typeface="Times New Roman"/>
                <a:ea typeface="微软雅黑"/>
                <a:cs typeface="Courier New"/>
              </a:rPr>
              <a:t>)</a:t>
            </a:r>
            <a:endParaRPr lang="zh-CN" altLang="zh-CN" sz="2400" kern="100" dirty="0">
              <a:latin typeface="宋体"/>
              <a:cs typeface="Courier New"/>
            </a:endParaRPr>
          </a:p>
          <a:p>
            <a:pPr algn="just">
              <a:lnSpc>
                <a:spcPct val="150000"/>
              </a:lnSpc>
              <a:spcAft>
                <a:spcPts val="0"/>
              </a:spcAft>
              <a:tabLst>
                <a:tab pos="2070735" algn="l"/>
              </a:tabLst>
            </a:pPr>
            <a:r>
              <a:rPr lang="en-US" altLang="zh-CN" sz="2400" kern="100" dirty="0" err="1">
                <a:latin typeface="Times New Roman"/>
                <a:ea typeface="微软雅黑"/>
                <a:cs typeface="Courier New"/>
              </a:rPr>
              <a:t>A.Ne</a:t>
            </a:r>
            <a:r>
              <a:rPr lang="zh-CN" altLang="zh-CN" sz="2400" kern="100" dirty="0">
                <a:latin typeface="Times New Roman"/>
                <a:ea typeface="微软雅黑"/>
                <a:cs typeface="Times New Roman"/>
              </a:rPr>
              <a:t>，</a:t>
            </a:r>
            <a:r>
              <a:rPr lang="en-US" altLang="zh-CN" sz="2400" kern="100" dirty="0" err="1">
                <a:latin typeface="Times New Roman"/>
                <a:ea typeface="微软雅黑"/>
                <a:cs typeface="Courier New"/>
              </a:rPr>
              <a:t>Ar</a:t>
            </a:r>
            <a:r>
              <a:rPr lang="en-US" altLang="zh-CN" sz="2400" kern="100" dirty="0">
                <a:latin typeface="Times New Roman"/>
                <a:ea typeface="微软雅黑"/>
                <a:cs typeface="Courier New"/>
              </a:rPr>
              <a:t>  	</a:t>
            </a:r>
            <a:r>
              <a:rPr lang="en-US" altLang="zh-CN" sz="2400" kern="100" dirty="0" smtClean="0">
                <a:latin typeface="Times New Roman"/>
                <a:ea typeface="微软雅黑"/>
                <a:cs typeface="Courier New"/>
              </a:rPr>
              <a:t>		</a:t>
            </a:r>
            <a:r>
              <a:rPr lang="en-US" altLang="zh-CN" sz="2400" kern="100" dirty="0" err="1" smtClean="0">
                <a:latin typeface="Times New Roman"/>
                <a:ea typeface="微软雅黑"/>
                <a:cs typeface="Courier New"/>
              </a:rPr>
              <a:t>B.F</a:t>
            </a:r>
            <a:r>
              <a:rPr lang="zh-CN" altLang="zh-CN" sz="2400" kern="100" baseline="30000" dirty="0">
                <a:latin typeface="Times New Roman"/>
                <a:ea typeface="微软雅黑"/>
                <a:cs typeface="Times New Roman"/>
              </a:rPr>
              <a:t>－</a:t>
            </a:r>
            <a:r>
              <a:rPr lang="zh-CN" altLang="zh-CN" sz="2400" kern="100" dirty="0">
                <a:latin typeface="Times New Roman"/>
                <a:ea typeface="微软雅黑"/>
                <a:cs typeface="Times New Roman"/>
              </a:rPr>
              <a:t>，</a:t>
            </a:r>
            <a:r>
              <a:rPr lang="en-US" altLang="zh-CN" sz="2400" kern="100" dirty="0" err="1">
                <a:latin typeface="Times New Roman"/>
                <a:ea typeface="微软雅黑"/>
                <a:cs typeface="Courier New"/>
              </a:rPr>
              <a:t>Mg</a:t>
            </a:r>
            <a:r>
              <a:rPr lang="en-US" altLang="zh-CN" sz="2400" kern="100" baseline="30000" dirty="0" err="1">
                <a:latin typeface="Times New Roman"/>
                <a:ea typeface="微软雅黑"/>
                <a:cs typeface="Courier New"/>
              </a:rPr>
              <a:t>2</a:t>
            </a:r>
            <a:r>
              <a:rPr lang="zh-CN" altLang="zh-CN" sz="2400" kern="100" baseline="30000" dirty="0">
                <a:latin typeface="Times New Roman"/>
                <a:ea typeface="微软雅黑"/>
                <a:cs typeface="Times New Roman"/>
              </a:rPr>
              <a:t>＋</a:t>
            </a:r>
            <a:endParaRPr lang="zh-CN" altLang="zh-CN" sz="2400" kern="100" dirty="0">
              <a:latin typeface="宋体"/>
              <a:cs typeface="Courier New"/>
            </a:endParaRPr>
          </a:p>
          <a:p>
            <a:pPr algn="just">
              <a:lnSpc>
                <a:spcPct val="150000"/>
              </a:lnSpc>
              <a:spcAft>
                <a:spcPts val="0"/>
              </a:spcAft>
              <a:tabLst>
                <a:tab pos="2070735" algn="l"/>
              </a:tabLst>
            </a:pPr>
            <a:r>
              <a:rPr lang="en-US" altLang="zh-CN" sz="2400" kern="100" dirty="0" err="1">
                <a:latin typeface="Times New Roman"/>
                <a:ea typeface="微软雅黑"/>
                <a:cs typeface="Courier New"/>
              </a:rPr>
              <a:t>C.Al</a:t>
            </a:r>
            <a:r>
              <a:rPr lang="zh-CN" altLang="zh-CN" sz="2400" kern="100" dirty="0">
                <a:latin typeface="Times New Roman"/>
                <a:ea typeface="微软雅黑"/>
                <a:cs typeface="Times New Roman"/>
              </a:rPr>
              <a:t>，</a:t>
            </a:r>
            <a:r>
              <a:rPr lang="en-US" altLang="zh-CN" sz="2400" kern="100" dirty="0" err="1">
                <a:latin typeface="Times New Roman"/>
                <a:ea typeface="微软雅黑"/>
                <a:cs typeface="Courier New"/>
              </a:rPr>
              <a:t>O</a:t>
            </a:r>
            <a:r>
              <a:rPr lang="en-US" altLang="zh-CN" sz="2400" kern="100" baseline="30000" dirty="0" err="1">
                <a:latin typeface="Times New Roman"/>
                <a:ea typeface="微软雅黑"/>
                <a:cs typeface="Courier New"/>
              </a:rPr>
              <a:t>2</a:t>
            </a:r>
            <a:r>
              <a:rPr lang="zh-CN" altLang="zh-CN" sz="2400" kern="100" baseline="30000" dirty="0">
                <a:latin typeface="Times New Roman"/>
                <a:ea typeface="微软雅黑"/>
                <a:cs typeface="Times New Roman"/>
              </a:rPr>
              <a:t>－</a:t>
            </a:r>
            <a:r>
              <a:rPr lang="en-US" altLang="zh-CN" sz="2400" kern="100" dirty="0">
                <a:latin typeface="Times New Roman"/>
                <a:ea typeface="微软雅黑"/>
                <a:cs typeface="Courier New"/>
              </a:rPr>
              <a:t>  	</a:t>
            </a:r>
            <a:r>
              <a:rPr lang="en-US" altLang="zh-CN" sz="2400" kern="100" dirty="0" smtClean="0">
                <a:latin typeface="Times New Roman"/>
                <a:ea typeface="微软雅黑"/>
                <a:cs typeface="Courier New"/>
              </a:rPr>
              <a:t>		</a:t>
            </a:r>
            <a:r>
              <a:rPr lang="en-US" altLang="zh-CN" sz="2400" kern="100" dirty="0" err="1" smtClean="0">
                <a:latin typeface="Times New Roman"/>
                <a:ea typeface="微软雅黑"/>
                <a:cs typeface="Courier New"/>
              </a:rPr>
              <a:t>D.Cl</a:t>
            </a:r>
            <a:r>
              <a:rPr lang="zh-CN" altLang="zh-CN" sz="2400" kern="100" baseline="30000" dirty="0">
                <a:latin typeface="Times New Roman"/>
                <a:ea typeface="微软雅黑"/>
                <a:cs typeface="Times New Roman"/>
              </a:rPr>
              <a:t>－</a:t>
            </a:r>
            <a:r>
              <a:rPr lang="zh-CN" altLang="zh-CN" sz="2400" kern="100" dirty="0">
                <a:latin typeface="Times New Roman"/>
                <a:ea typeface="微软雅黑"/>
                <a:cs typeface="Times New Roman"/>
              </a:rPr>
              <a:t>，</a:t>
            </a:r>
            <a:r>
              <a:rPr lang="en-US" altLang="zh-CN" sz="2400" kern="100" dirty="0" err="1">
                <a:latin typeface="Times New Roman"/>
                <a:ea typeface="微软雅黑"/>
                <a:cs typeface="Courier New"/>
              </a:rPr>
              <a:t>Ar</a:t>
            </a:r>
            <a:endParaRPr lang="zh-CN" altLang="zh-CN" sz="2400" kern="100" dirty="0">
              <a:latin typeface="宋体"/>
              <a:cs typeface="Courier New"/>
            </a:endParaRPr>
          </a:p>
          <a:p>
            <a:pPr algn="just">
              <a:lnSpc>
                <a:spcPct val="110000"/>
              </a:lnSpc>
              <a:spcAft>
                <a:spcPts val="0"/>
              </a:spcAft>
              <a:tabLst>
                <a:tab pos="2070735" algn="l"/>
              </a:tabLst>
            </a:pPr>
            <a:endParaRPr lang="en-US" altLang="zh-CN" sz="2400" b="1" kern="100" dirty="0" smtClean="0">
              <a:solidFill>
                <a:srgbClr val="0066FF"/>
              </a:solidFill>
              <a:latin typeface="Times New Roman"/>
              <a:ea typeface="微软雅黑"/>
              <a:cs typeface="Times New Roman"/>
            </a:endParaRPr>
          </a:p>
          <a:p>
            <a:pPr algn="just">
              <a:lnSpc>
                <a:spcPct val="110000"/>
              </a:lnSpc>
              <a:spcAft>
                <a:spcPts val="0"/>
              </a:spcAft>
              <a:tabLst>
                <a:tab pos="2070735" algn="l"/>
              </a:tabLst>
            </a:pPr>
            <a:r>
              <a:rPr lang="zh-CN" altLang="zh-CN" sz="2400" b="1" kern="100" dirty="0" smtClean="0">
                <a:solidFill>
                  <a:srgbClr val="0066FF"/>
                </a:solidFill>
                <a:latin typeface="Times New Roman"/>
                <a:ea typeface="微软雅黑"/>
                <a:cs typeface="Times New Roman"/>
              </a:rPr>
              <a:t>解析</a:t>
            </a:r>
            <a:r>
              <a:rPr lang="zh-CN" altLang="zh-CN" sz="2400" kern="100" dirty="0">
                <a:latin typeface="Times New Roman"/>
                <a:ea typeface="微软雅黑"/>
                <a:cs typeface="Times New Roman"/>
              </a:rPr>
              <a:t>　</a:t>
            </a:r>
            <a:r>
              <a:rPr lang="en-US" altLang="zh-CN" sz="2400" kern="100" dirty="0">
                <a:latin typeface="Times New Roman"/>
                <a:ea typeface="微软雅黑"/>
                <a:cs typeface="Courier New"/>
              </a:rPr>
              <a:t>A</a:t>
            </a:r>
            <a:r>
              <a:rPr lang="zh-CN" altLang="zh-CN" sz="2400" kern="100" spc="-70" dirty="0">
                <a:latin typeface="Times New Roman"/>
                <a:ea typeface="微软雅黑"/>
                <a:cs typeface="Times New Roman"/>
              </a:rPr>
              <a:t>项</a:t>
            </a:r>
            <a:r>
              <a:rPr lang="zh-CN" altLang="zh-CN" sz="2400" kern="100" spc="-100" dirty="0">
                <a:latin typeface="Times New Roman"/>
                <a:ea typeface="微软雅黑"/>
                <a:cs typeface="Times New Roman"/>
              </a:rPr>
              <a:t>，</a:t>
            </a:r>
            <a:r>
              <a:rPr lang="en-US" altLang="zh-CN" sz="2400" kern="100" spc="-70" dirty="0" err="1">
                <a:latin typeface="Times New Roman"/>
                <a:ea typeface="微软雅黑"/>
                <a:cs typeface="Courier New"/>
              </a:rPr>
              <a:t>Ar</a:t>
            </a:r>
            <a:r>
              <a:rPr lang="zh-CN" altLang="zh-CN" sz="2400" kern="100" spc="-70" dirty="0">
                <a:latin typeface="Times New Roman"/>
                <a:ea typeface="微软雅黑"/>
                <a:cs typeface="Times New Roman"/>
              </a:rPr>
              <a:t>的原子结构示意图</a:t>
            </a:r>
            <a:r>
              <a:rPr lang="zh-CN" altLang="zh-CN" sz="2400" kern="100" dirty="0">
                <a:latin typeface="Times New Roman"/>
                <a:ea typeface="微软雅黑"/>
                <a:cs typeface="Times New Roman"/>
              </a:rPr>
              <a:t>为</a:t>
            </a:r>
            <a:r>
              <a:rPr lang="en-US" altLang="zh-CN" sz="2400" kern="100" dirty="0">
                <a:latin typeface="Times New Roman"/>
                <a:ea typeface="微软雅黑"/>
                <a:cs typeface="Courier New"/>
              </a:rPr>
              <a:t> </a:t>
            </a:r>
            <a:r>
              <a:rPr lang="en-US" altLang="zh-CN" sz="2400" kern="100" dirty="0" smtClean="0">
                <a:latin typeface="Times New Roman"/>
                <a:ea typeface="微软雅黑"/>
                <a:cs typeface="Courier New"/>
              </a:rPr>
              <a:t>            </a:t>
            </a:r>
            <a:r>
              <a:rPr lang="zh-CN" altLang="zh-CN" sz="2400" kern="100" spc="-100" dirty="0" smtClean="0">
                <a:latin typeface="Times New Roman"/>
                <a:ea typeface="微软雅黑"/>
                <a:cs typeface="Times New Roman"/>
              </a:rPr>
              <a:t>，</a:t>
            </a:r>
            <a:r>
              <a:rPr lang="zh-CN" altLang="zh-CN" sz="2400" kern="100" spc="-70" dirty="0">
                <a:latin typeface="Times New Roman"/>
                <a:ea typeface="微软雅黑"/>
                <a:cs typeface="Times New Roman"/>
              </a:rPr>
              <a:t>第三层为</a:t>
            </a:r>
            <a:r>
              <a:rPr lang="en-US" altLang="zh-CN" sz="2400" kern="100" spc="-70" dirty="0">
                <a:latin typeface="Times New Roman"/>
                <a:ea typeface="微软雅黑"/>
                <a:cs typeface="Courier New"/>
              </a:rPr>
              <a:t>8</a:t>
            </a:r>
            <a:r>
              <a:rPr lang="zh-CN" altLang="zh-CN" sz="2400" kern="100" spc="-70" dirty="0">
                <a:latin typeface="Times New Roman"/>
                <a:ea typeface="微软雅黑"/>
                <a:cs typeface="Times New Roman"/>
              </a:rPr>
              <a:t>电子</a:t>
            </a:r>
            <a:r>
              <a:rPr lang="zh-CN" altLang="zh-CN" sz="2400" kern="100" spc="-100" dirty="0">
                <a:latin typeface="Times New Roman"/>
                <a:ea typeface="微软雅黑"/>
                <a:cs typeface="Times New Roman"/>
              </a:rPr>
              <a:t>，</a:t>
            </a:r>
            <a:r>
              <a:rPr lang="zh-CN" altLang="zh-CN" sz="2400" kern="100" spc="-70" dirty="0" smtClean="0">
                <a:latin typeface="Times New Roman"/>
                <a:ea typeface="微软雅黑"/>
                <a:cs typeface="Times New Roman"/>
              </a:rPr>
              <a:t>并</a:t>
            </a:r>
            <a:r>
              <a:rPr lang="zh-CN" altLang="zh-CN" sz="2400" kern="100" dirty="0" smtClean="0">
                <a:latin typeface="Times New Roman"/>
                <a:ea typeface="微软雅黑"/>
                <a:cs typeface="Times New Roman"/>
              </a:rPr>
              <a:t>不</a:t>
            </a:r>
            <a:endParaRPr lang="en-US" altLang="zh-CN" sz="2400" kern="100" dirty="0" smtClean="0">
              <a:latin typeface="Times New Roman"/>
              <a:ea typeface="微软雅黑"/>
              <a:cs typeface="Times New Roman"/>
            </a:endParaRPr>
          </a:p>
          <a:p>
            <a:pPr algn="just">
              <a:lnSpc>
                <a:spcPct val="110000"/>
              </a:lnSpc>
              <a:spcAft>
                <a:spcPts val="0"/>
              </a:spcAft>
              <a:tabLst>
                <a:tab pos="2070735" algn="l"/>
              </a:tabLst>
            </a:pPr>
            <a:endParaRPr lang="en-US" altLang="zh-CN" sz="2400" kern="100" dirty="0">
              <a:latin typeface="Times New Roman"/>
              <a:ea typeface="微软雅黑"/>
              <a:cs typeface="Times New Roman"/>
            </a:endParaRPr>
          </a:p>
          <a:p>
            <a:pPr algn="just">
              <a:lnSpc>
                <a:spcPct val="150000"/>
              </a:lnSpc>
              <a:spcAft>
                <a:spcPts val="0"/>
              </a:spcAft>
              <a:tabLst>
                <a:tab pos="2070735" algn="l"/>
              </a:tabLst>
            </a:pPr>
            <a:r>
              <a:rPr lang="zh-CN" altLang="zh-CN" sz="2400" kern="100" dirty="0" smtClean="0">
                <a:latin typeface="Times New Roman"/>
                <a:ea typeface="微软雅黑"/>
                <a:cs typeface="Times New Roman"/>
              </a:rPr>
              <a:t>是</a:t>
            </a:r>
            <a:r>
              <a:rPr lang="en-US" altLang="zh-CN" sz="2400" kern="100" dirty="0" err="1">
                <a:latin typeface="Times New Roman"/>
                <a:ea typeface="微软雅黑"/>
                <a:cs typeface="Courier New"/>
              </a:rPr>
              <a:t>2</a:t>
            </a:r>
            <a:r>
              <a:rPr lang="en-US" altLang="zh-CN" sz="2400" i="1" kern="100" dirty="0" err="1">
                <a:latin typeface="Times New Roman"/>
                <a:ea typeface="微软雅黑"/>
                <a:cs typeface="Courier New"/>
              </a:rPr>
              <a:t>n</a:t>
            </a:r>
            <a:r>
              <a:rPr lang="en-US" altLang="zh-CN" sz="2400" kern="100" baseline="30000" dirty="0" err="1">
                <a:latin typeface="Times New Roman"/>
                <a:ea typeface="微软雅黑"/>
                <a:cs typeface="Courier New"/>
              </a:rPr>
              <a:t>2</a:t>
            </a:r>
            <a:r>
              <a:rPr lang="zh-CN" altLang="zh-CN" sz="2400" kern="100" dirty="0">
                <a:latin typeface="Times New Roman"/>
                <a:ea typeface="微软雅黑"/>
                <a:cs typeface="Times New Roman"/>
              </a:rPr>
              <a:t>＝</a:t>
            </a:r>
            <a:r>
              <a:rPr lang="en-US" altLang="zh-CN" sz="2400" kern="100" dirty="0">
                <a:latin typeface="Times New Roman"/>
                <a:ea typeface="微软雅黑"/>
                <a:cs typeface="Courier New"/>
              </a:rPr>
              <a:t>2</a:t>
            </a:r>
            <a:r>
              <a:rPr lang="en-US" altLang="zh-CN" sz="2400" kern="100" dirty="0">
                <a:latin typeface="宋体"/>
                <a:ea typeface="微软雅黑"/>
                <a:cs typeface="Times New Roman"/>
              </a:rPr>
              <a:t>×</a:t>
            </a:r>
            <a:r>
              <a:rPr lang="en-US" altLang="zh-CN" sz="2400" kern="100" dirty="0">
                <a:latin typeface="Times New Roman"/>
                <a:ea typeface="微软雅黑"/>
                <a:cs typeface="Courier New"/>
              </a:rPr>
              <a:t>3</a:t>
            </a:r>
            <a:r>
              <a:rPr lang="en-US" altLang="zh-CN" sz="2400" kern="100" baseline="30000" dirty="0">
                <a:latin typeface="Times New Roman"/>
                <a:ea typeface="微软雅黑"/>
                <a:cs typeface="Courier New"/>
              </a:rPr>
              <a:t>2</a:t>
            </a:r>
            <a:r>
              <a:rPr lang="zh-CN" altLang="zh-CN" sz="2400" kern="100" dirty="0">
                <a:latin typeface="Times New Roman"/>
                <a:ea typeface="微软雅黑"/>
                <a:cs typeface="Times New Roman"/>
              </a:rPr>
              <a:t>＝</a:t>
            </a:r>
            <a:r>
              <a:rPr lang="en-US" altLang="zh-CN" sz="2400" kern="100" dirty="0">
                <a:latin typeface="Times New Roman"/>
                <a:ea typeface="微软雅黑"/>
                <a:cs typeface="Courier New"/>
              </a:rPr>
              <a:t>2</a:t>
            </a:r>
            <a:r>
              <a:rPr lang="en-US" altLang="zh-CN" sz="2400" kern="100" dirty="0">
                <a:latin typeface="宋体"/>
                <a:ea typeface="微软雅黑"/>
                <a:cs typeface="Times New Roman"/>
              </a:rPr>
              <a:t>×</a:t>
            </a:r>
            <a:r>
              <a:rPr lang="en-US" altLang="zh-CN" sz="2400" kern="100" dirty="0">
                <a:latin typeface="Times New Roman"/>
                <a:ea typeface="微软雅黑"/>
                <a:cs typeface="Courier New"/>
              </a:rPr>
              <a:t>9</a:t>
            </a:r>
            <a:r>
              <a:rPr lang="zh-CN" altLang="zh-CN" sz="2400" kern="100" dirty="0">
                <a:latin typeface="Times New Roman"/>
                <a:ea typeface="微软雅黑"/>
                <a:cs typeface="Times New Roman"/>
              </a:rPr>
              <a:t>＝</a:t>
            </a:r>
            <a:r>
              <a:rPr lang="en-US" altLang="zh-CN" sz="2400" kern="100" dirty="0">
                <a:latin typeface="Times New Roman"/>
                <a:ea typeface="微软雅黑"/>
                <a:cs typeface="Courier New"/>
              </a:rPr>
              <a:t>18</a:t>
            </a:r>
            <a:r>
              <a:rPr lang="zh-CN" altLang="zh-CN" sz="2400" kern="100" dirty="0">
                <a:latin typeface="Times New Roman"/>
                <a:ea typeface="微软雅黑"/>
                <a:cs typeface="Times New Roman"/>
              </a:rPr>
              <a:t>电子；</a:t>
            </a:r>
            <a:r>
              <a:rPr lang="en-US" altLang="zh-CN" sz="2400" kern="100" dirty="0">
                <a:latin typeface="Times New Roman"/>
                <a:ea typeface="微软雅黑"/>
                <a:cs typeface="Courier New"/>
              </a:rPr>
              <a:t>C</a:t>
            </a:r>
            <a:r>
              <a:rPr lang="zh-CN" altLang="zh-CN" sz="2400" kern="100" dirty="0">
                <a:latin typeface="Times New Roman"/>
                <a:ea typeface="微软雅黑"/>
                <a:cs typeface="Times New Roman"/>
              </a:rPr>
              <a:t>项，</a:t>
            </a:r>
            <a:r>
              <a:rPr lang="en-US" altLang="zh-CN" sz="2400" kern="100" dirty="0">
                <a:latin typeface="Times New Roman"/>
                <a:ea typeface="微软雅黑"/>
                <a:cs typeface="Courier New"/>
              </a:rPr>
              <a:t>Al</a:t>
            </a:r>
            <a:r>
              <a:rPr lang="zh-CN" altLang="zh-CN" sz="2400" kern="100" dirty="0">
                <a:latin typeface="Times New Roman"/>
                <a:ea typeface="微软雅黑"/>
                <a:cs typeface="Times New Roman"/>
              </a:rPr>
              <a:t>的第三层为</a:t>
            </a:r>
            <a:r>
              <a:rPr lang="en-US" altLang="zh-CN" sz="2400" kern="100" dirty="0">
                <a:latin typeface="Times New Roman"/>
                <a:ea typeface="微软雅黑"/>
                <a:cs typeface="Courier New"/>
              </a:rPr>
              <a:t>3</a:t>
            </a:r>
            <a:r>
              <a:rPr lang="zh-CN" altLang="zh-CN" sz="2400" kern="100" dirty="0">
                <a:latin typeface="Times New Roman"/>
                <a:ea typeface="微软雅黑"/>
                <a:cs typeface="Times New Roman"/>
              </a:rPr>
              <a:t>电子，不是</a:t>
            </a:r>
            <a:r>
              <a:rPr lang="en-US" altLang="zh-CN" sz="2400" kern="100" dirty="0">
                <a:latin typeface="Times New Roman"/>
                <a:ea typeface="微软雅黑"/>
                <a:cs typeface="Courier New"/>
              </a:rPr>
              <a:t>18</a:t>
            </a:r>
            <a:r>
              <a:rPr lang="zh-CN" altLang="zh-CN" sz="2400" kern="100" dirty="0">
                <a:latin typeface="Times New Roman"/>
                <a:ea typeface="微软雅黑"/>
                <a:cs typeface="Times New Roman"/>
              </a:rPr>
              <a:t>电子；</a:t>
            </a:r>
            <a:r>
              <a:rPr lang="en-US" altLang="zh-CN" sz="2400" kern="100" dirty="0">
                <a:latin typeface="Times New Roman"/>
                <a:ea typeface="微软雅黑"/>
                <a:cs typeface="Courier New"/>
              </a:rPr>
              <a:t>D</a:t>
            </a:r>
            <a:r>
              <a:rPr lang="zh-CN" altLang="zh-CN" sz="2400" kern="100" dirty="0">
                <a:latin typeface="Times New Roman"/>
                <a:ea typeface="微软雅黑"/>
                <a:cs typeface="Times New Roman"/>
              </a:rPr>
              <a:t>项，</a:t>
            </a:r>
            <a:r>
              <a:rPr lang="en-US" altLang="zh-CN" sz="2400" kern="100" dirty="0" err="1">
                <a:latin typeface="Times New Roman"/>
                <a:ea typeface="微软雅黑"/>
                <a:cs typeface="Courier New"/>
              </a:rPr>
              <a:t>Cl</a:t>
            </a:r>
            <a:r>
              <a:rPr lang="zh-CN" altLang="zh-CN" sz="2400" kern="100" baseline="30000" dirty="0">
                <a:latin typeface="Times New Roman"/>
                <a:ea typeface="微软雅黑"/>
                <a:cs typeface="Times New Roman"/>
              </a:rPr>
              <a:t>－</a:t>
            </a:r>
            <a:r>
              <a:rPr lang="zh-CN" altLang="zh-CN" sz="2400" kern="100" dirty="0">
                <a:latin typeface="Times New Roman"/>
                <a:ea typeface="微软雅黑"/>
                <a:cs typeface="Times New Roman"/>
              </a:rPr>
              <a:t>和</a:t>
            </a:r>
            <a:r>
              <a:rPr lang="en-US" altLang="zh-CN" sz="2400" kern="100" dirty="0" err="1">
                <a:latin typeface="Times New Roman"/>
                <a:ea typeface="微软雅黑"/>
                <a:cs typeface="Courier New"/>
              </a:rPr>
              <a:t>Ar</a:t>
            </a:r>
            <a:r>
              <a:rPr lang="zh-CN" altLang="zh-CN" sz="2400" kern="100" dirty="0">
                <a:latin typeface="Times New Roman"/>
                <a:ea typeface="微软雅黑"/>
                <a:cs typeface="Times New Roman"/>
              </a:rPr>
              <a:t>原子的第三层，均为</a:t>
            </a:r>
            <a:r>
              <a:rPr lang="en-US" altLang="zh-CN" sz="2400" kern="100" dirty="0">
                <a:latin typeface="Times New Roman"/>
                <a:ea typeface="微软雅黑"/>
                <a:cs typeface="Courier New"/>
              </a:rPr>
              <a:t>8</a:t>
            </a:r>
            <a:r>
              <a:rPr lang="zh-CN" altLang="zh-CN" sz="2400" kern="100" dirty="0">
                <a:latin typeface="Times New Roman"/>
                <a:ea typeface="微软雅黑"/>
                <a:cs typeface="Times New Roman"/>
              </a:rPr>
              <a:t>电子，不是</a:t>
            </a:r>
            <a:r>
              <a:rPr lang="en-US" altLang="zh-CN" sz="2400" kern="100" dirty="0">
                <a:latin typeface="Times New Roman"/>
                <a:ea typeface="微软雅黑"/>
                <a:cs typeface="Courier New"/>
              </a:rPr>
              <a:t>18</a:t>
            </a:r>
            <a:r>
              <a:rPr lang="zh-CN" altLang="zh-CN" sz="2400" kern="100" dirty="0">
                <a:latin typeface="Times New Roman"/>
                <a:ea typeface="微软雅黑"/>
                <a:cs typeface="Times New Roman"/>
              </a:rPr>
              <a:t>电子</a:t>
            </a:r>
            <a:r>
              <a:rPr lang="zh-CN" altLang="zh-CN" sz="2400" kern="100" dirty="0" smtClean="0">
                <a:latin typeface="Times New Roman"/>
                <a:ea typeface="微软雅黑"/>
                <a:cs typeface="Times New Roman"/>
              </a:rPr>
              <a:t>。</a:t>
            </a:r>
            <a:endParaRPr lang="zh-CN" altLang="zh-CN" sz="2400" kern="100" dirty="0">
              <a:latin typeface="宋体"/>
              <a:cs typeface="Courier New"/>
            </a:endParaRPr>
          </a:p>
        </p:txBody>
      </p:sp>
      <p:sp>
        <p:nvSpPr>
          <p:cNvPr id="8" name="TextBox 7">
            <a:hlinkClick r:id="rId2" action="ppaction://hlinksldjump"/>
          </p:cNvPr>
          <p:cNvSpPr txBox="1"/>
          <p:nvPr/>
        </p:nvSpPr>
        <p:spPr>
          <a:xfrm>
            <a:off x="7092280"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4" name="TextBox 13">
            <a:hlinkClick r:id="rId3" action="ppaction://hlinksldjump"/>
          </p:cNvPr>
          <p:cNvSpPr txBox="1"/>
          <p:nvPr/>
        </p:nvSpPr>
        <p:spPr>
          <a:xfrm>
            <a:off x="7459181"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rPr>
              <a:t>2</a:t>
            </a:r>
            <a:endParaRPr lang="zh-CN" altLang="en-US" sz="2200" dirty="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5" name="TextBox 14">
            <a:hlinkClick r:id="rId4" action="ppaction://hlinksldjump"/>
          </p:cNvPr>
          <p:cNvSpPr txBox="1"/>
          <p:nvPr/>
        </p:nvSpPr>
        <p:spPr>
          <a:xfrm>
            <a:off x="7826082"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3</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6" name="TextBox 15">
            <a:hlinkClick r:id="rId5" action="ppaction://hlinksldjump"/>
          </p:cNvPr>
          <p:cNvSpPr txBox="1"/>
          <p:nvPr/>
        </p:nvSpPr>
        <p:spPr>
          <a:xfrm>
            <a:off x="8192983"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7" name="TextBox 16">
            <a:hlinkClick r:id="rId6" action="ppaction://hlinksldjump"/>
          </p:cNvPr>
          <p:cNvSpPr txBox="1"/>
          <p:nvPr/>
        </p:nvSpPr>
        <p:spPr>
          <a:xfrm>
            <a:off x="8559884"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 name="矩形 1"/>
          <p:cNvSpPr/>
          <p:nvPr/>
        </p:nvSpPr>
        <p:spPr>
          <a:xfrm>
            <a:off x="6578699" y="756692"/>
            <a:ext cx="389850" cy="461665"/>
          </a:xfrm>
          <a:prstGeom prst="rect">
            <a:avLst/>
          </a:prstGeom>
        </p:spPr>
        <p:txBody>
          <a:bodyPr wrap="none">
            <a:spAutoFit/>
          </a:bodyPr>
          <a:lstStyle/>
          <a:p>
            <a:r>
              <a:rPr lang="en-US" altLang="zh-CN" sz="2400" kern="100" dirty="0">
                <a:solidFill>
                  <a:srgbClr val="E36C0A"/>
                </a:solidFill>
                <a:latin typeface="Times New Roman"/>
                <a:ea typeface="微软雅黑"/>
                <a:cs typeface="Courier New"/>
              </a:rPr>
              <a:t>B</a:t>
            </a:r>
            <a:endParaRPr lang="zh-CN" altLang="en-US" sz="2400" dirty="0"/>
          </a:p>
        </p:txBody>
      </p:sp>
      <p:pic>
        <p:nvPicPr>
          <p:cNvPr id="25602" name="Picture 2" descr="F1"/>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912990" y="2332150"/>
            <a:ext cx="936104" cy="1073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71075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blinds(horizontal)">
                                      <p:cBhvr>
                                        <p:cTn id="7" dur="500"/>
                                        <p:tgtEl>
                                          <p:spTgt spid="3">
                                            <p:txEl>
                                              <p:pRg st="4" end="4"/>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6" end="6"/>
                                            </p:txEl>
                                          </p:spTgt>
                                        </p:tgtEl>
                                        <p:attrNameLst>
                                          <p:attrName>style.visibility</p:attrName>
                                        </p:attrNameLst>
                                      </p:cBhvr>
                                      <p:to>
                                        <p:strVal val="visible"/>
                                      </p:to>
                                    </p:set>
                                    <p:animEffect transition="in" filter="blinds(horizontal)">
                                      <p:cBhvr>
                                        <p:cTn id="10" dur="500"/>
                                        <p:tgtEl>
                                          <p:spTgt spid="3">
                                            <p:txEl>
                                              <p:pRg st="6" end="6"/>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5602"/>
                                        </p:tgtEl>
                                        <p:attrNameLst>
                                          <p:attrName>style.visibility</p:attrName>
                                        </p:attrNameLst>
                                      </p:cBhvr>
                                      <p:to>
                                        <p:strVal val="visible"/>
                                      </p:to>
                                    </p:set>
                                    <p:animEffect transition="in" filter="blinds(horizontal)">
                                      <p:cBhvr>
                                        <p:cTn id="13" dur="500"/>
                                        <p:tgtEl>
                                          <p:spTgt spid="25602"/>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linds(horizontal)">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6554" y="862608"/>
            <a:ext cx="8892000" cy="3323987"/>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a:ea typeface="微软雅黑"/>
                <a:cs typeface="Courier New"/>
              </a:rPr>
              <a:t>3.</a:t>
            </a:r>
            <a:r>
              <a:rPr lang="zh-CN" altLang="zh-CN" sz="2800" kern="100" dirty="0">
                <a:latin typeface="Times New Roman"/>
                <a:ea typeface="微软雅黑"/>
                <a:cs typeface="Times New Roman"/>
              </a:rPr>
              <a:t>下列能级符号正确的是</a:t>
            </a:r>
            <a:r>
              <a:rPr lang="en-US" altLang="zh-CN" sz="2800" kern="100" dirty="0">
                <a:latin typeface="Times New Roman"/>
                <a:ea typeface="微软雅黑"/>
                <a:cs typeface="Courier New"/>
              </a:rPr>
              <a:t>(</a:t>
            </a:r>
            <a:r>
              <a:rPr lang="zh-CN" altLang="zh-CN" sz="2800" kern="100" dirty="0">
                <a:latin typeface="Times New Roman"/>
                <a:ea typeface="微软雅黑"/>
                <a:cs typeface="Times New Roman"/>
              </a:rPr>
              <a:t>　　</a:t>
            </a:r>
            <a:r>
              <a:rPr lang="en-US" altLang="zh-CN" sz="2800" kern="100" dirty="0">
                <a:latin typeface="Times New Roman"/>
                <a:ea typeface="微软雅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err="1">
                <a:latin typeface="Times New Roman"/>
                <a:ea typeface="微软雅黑"/>
                <a:cs typeface="Courier New"/>
              </a:rPr>
              <a:t>A.5s</a:t>
            </a:r>
            <a:r>
              <a:rPr lang="en-US" altLang="zh-CN" sz="2800" kern="100" dirty="0">
                <a:latin typeface="Times New Roman"/>
                <a:ea typeface="微软雅黑"/>
                <a:cs typeface="Courier New"/>
              </a:rPr>
              <a:t>  </a:t>
            </a:r>
            <a:r>
              <a:rPr lang="en-US" altLang="zh-CN" sz="2800" kern="100" dirty="0" smtClean="0">
                <a:latin typeface="Times New Roman"/>
                <a:ea typeface="微软雅黑"/>
                <a:cs typeface="Courier New"/>
              </a:rPr>
              <a:t>           </a:t>
            </a:r>
            <a:r>
              <a:rPr lang="en-US" altLang="zh-CN" sz="2800" kern="100" dirty="0" err="1" smtClean="0">
                <a:latin typeface="Times New Roman"/>
                <a:ea typeface="微软雅黑"/>
                <a:cs typeface="Courier New"/>
              </a:rPr>
              <a:t>B.2d</a:t>
            </a:r>
            <a:r>
              <a:rPr lang="en-US" altLang="zh-CN" sz="2800" kern="100" dirty="0" smtClean="0">
                <a:latin typeface="Times New Roman"/>
                <a:ea typeface="微软雅黑"/>
                <a:cs typeface="Courier New"/>
              </a:rPr>
              <a:t>             </a:t>
            </a:r>
            <a:r>
              <a:rPr lang="en-US" altLang="zh-CN" sz="2800" kern="100" dirty="0" err="1" smtClean="0">
                <a:latin typeface="Times New Roman"/>
                <a:ea typeface="微软雅黑"/>
                <a:cs typeface="Courier New"/>
              </a:rPr>
              <a:t>C.3f</a:t>
            </a:r>
            <a:r>
              <a:rPr lang="en-US" altLang="zh-CN" sz="2800" kern="100" dirty="0" smtClean="0">
                <a:latin typeface="Times New Roman"/>
                <a:ea typeface="微软雅黑"/>
                <a:cs typeface="Courier New"/>
              </a:rPr>
              <a:t>             </a:t>
            </a:r>
            <a:r>
              <a:rPr lang="en-US" altLang="zh-CN" sz="2800" kern="100" dirty="0" err="1" smtClean="0">
                <a:latin typeface="Times New Roman"/>
                <a:ea typeface="微软雅黑"/>
                <a:cs typeface="Courier New"/>
              </a:rPr>
              <a:t>D.1p</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66FF"/>
                </a:solidFill>
                <a:latin typeface="Times New Roman"/>
                <a:ea typeface="微软雅黑"/>
                <a:cs typeface="Times New Roman"/>
              </a:rPr>
              <a:t>解析</a:t>
            </a:r>
            <a:r>
              <a:rPr lang="zh-CN" altLang="zh-CN" sz="2800" kern="100" dirty="0">
                <a:latin typeface="Times New Roman"/>
                <a:ea typeface="微软雅黑"/>
                <a:cs typeface="Times New Roman"/>
              </a:rPr>
              <a:t>　每一能层的能级数与能层序数相同，且具有的能级依次为</a:t>
            </a:r>
            <a:r>
              <a:rPr lang="en-US" altLang="zh-CN" sz="2800" kern="100" dirty="0">
                <a:latin typeface="Times New Roman"/>
                <a:ea typeface="微软雅黑"/>
                <a:cs typeface="Courier New"/>
              </a:rPr>
              <a:t>s</a:t>
            </a:r>
            <a:r>
              <a:rPr lang="zh-CN" altLang="zh-CN" sz="2800" kern="100" dirty="0">
                <a:latin typeface="Times New Roman"/>
                <a:ea typeface="微软雅黑"/>
                <a:cs typeface="Times New Roman"/>
              </a:rPr>
              <a:t>、</a:t>
            </a:r>
            <a:r>
              <a:rPr lang="en-US" altLang="zh-CN" sz="2800" kern="100" dirty="0">
                <a:latin typeface="Times New Roman"/>
                <a:ea typeface="微软雅黑"/>
                <a:cs typeface="Courier New"/>
              </a:rPr>
              <a:t>p</a:t>
            </a:r>
            <a:r>
              <a:rPr lang="zh-CN" altLang="zh-CN" sz="2800" kern="100" dirty="0">
                <a:latin typeface="Times New Roman"/>
                <a:ea typeface="微软雅黑"/>
                <a:cs typeface="Times New Roman"/>
              </a:rPr>
              <a:t>、</a:t>
            </a:r>
            <a:r>
              <a:rPr lang="en-US" altLang="zh-CN" sz="2800" kern="100" dirty="0">
                <a:latin typeface="Times New Roman"/>
                <a:ea typeface="微软雅黑"/>
                <a:cs typeface="Courier New"/>
              </a:rPr>
              <a:t>d</a:t>
            </a:r>
            <a:r>
              <a:rPr lang="zh-CN" altLang="zh-CN" sz="2800" kern="100" dirty="0">
                <a:latin typeface="Times New Roman"/>
                <a:ea typeface="微软雅黑"/>
                <a:cs typeface="Times New Roman"/>
              </a:rPr>
              <a:t>、</a:t>
            </a:r>
            <a:r>
              <a:rPr lang="en-US" altLang="zh-CN" sz="2800" kern="100" dirty="0">
                <a:latin typeface="Times New Roman"/>
                <a:ea typeface="微软雅黑"/>
                <a:cs typeface="Courier New"/>
              </a:rPr>
              <a:t>f</a:t>
            </a:r>
            <a:r>
              <a:rPr lang="en-US" altLang="zh-CN" sz="2800" kern="100" dirty="0">
                <a:latin typeface="宋体"/>
                <a:ea typeface="微软雅黑"/>
                <a:cs typeface="Times New Roman"/>
              </a:rPr>
              <a:t>…</a:t>
            </a:r>
            <a:r>
              <a:rPr lang="zh-CN" altLang="zh-CN" sz="2800" kern="100" dirty="0">
                <a:latin typeface="Times New Roman"/>
                <a:ea typeface="微软雅黑"/>
                <a:cs typeface="Times New Roman"/>
              </a:rPr>
              <a:t>，故</a:t>
            </a:r>
            <a:r>
              <a:rPr lang="en-US" altLang="zh-CN" sz="2800" kern="100" dirty="0">
                <a:latin typeface="Times New Roman"/>
                <a:ea typeface="微软雅黑"/>
                <a:cs typeface="Courier New"/>
              </a:rPr>
              <a:t>K</a:t>
            </a:r>
            <a:r>
              <a:rPr lang="zh-CN" altLang="zh-CN" sz="2800" kern="100" dirty="0">
                <a:latin typeface="Times New Roman"/>
                <a:ea typeface="微软雅黑"/>
                <a:cs typeface="Times New Roman"/>
              </a:rPr>
              <a:t>能层只有</a:t>
            </a:r>
            <a:r>
              <a:rPr lang="en-US" altLang="zh-CN" sz="2800" kern="100" dirty="0">
                <a:latin typeface="Times New Roman"/>
                <a:ea typeface="微软雅黑"/>
                <a:cs typeface="Courier New"/>
              </a:rPr>
              <a:t>1s</a:t>
            </a:r>
            <a:r>
              <a:rPr lang="zh-CN" altLang="zh-CN" sz="2800" kern="100" dirty="0">
                <a:latin typeface="Times New Roman"/>
                <a:ea typeface="微软雅黑"/>
                <a:cs typeface="Times New Roman"/>
              </a:rPr>
              <a:t>能级，</a:t>
            </a:r>
            <a:r>
              <a:rPr lang="en-US" altLang="zh-CN" sz="2800" kern="100" dirty="0">
                <a:latin typeface="Times New Roman"/>
                <a:ea typeface="微软雅黑"/>
                <a:cs typeface="Courier New"/>
              </a:rPr>
              <a:t>L</a:t>
            </a:r>
            <a:r>
              <a:rPr lang="zh-CN" altLang="zh-CN" sz="2800" kern="100" dirty="0">
                <a:latin typeface="Times New Roman"/>
                <a:ea typeface="微软雅黑"/>
                <a:cs typeface="Times New Roman"/>
              </a:rPr>
              <a:t>能层只有</a:t>
            </a:r>
            <a:r>
              <a:rPr lang="en-US" altLang="zh-CN" sz="2800" kern="100" dirty="0">
                <a:latin typeface="Times New Roman"/>
                <a:ea typeface="微软雅黑"/>
                <a:cs typeface="Courier New"/>
              </a:rPr>
              <a:t>2s</a:t>
            </a:r>
            <a:r>
              <a:rPr lang="zh-CN" altLang="zh-CN" sz="2800" kern="100" dirty="0">
                <a:latin typeface="Times New Roman"/>
                <a:ea typeface="微软雅黑"/>
                <a:cs typeface="Times New Roman"/>
              </a:rPr>
              <a:t>、</a:t>
            </a:r>
            <a:r>
              <a:rPr lang="en-US" altLang="zh-CN" sz="2800" kern="100" dirty="0" err="1">
                <a:latin typeface="Times New Roman"/>
                <a:ea typeface="微软雅黑"/>
                <a:cs typeface="Courier New"/>
              </a:rPr>
              <a:t>2p</a:t>
            </a:r>
            <a:r>
              <a:rPr lang="zh-CN" altLang="zh-CN" sz="2800" kern="100" dirty="0">
                <a:latin typeface="Times New Roman"/>
                <a:ea typeface="微软雅黑"/>
                <a:cs typeface="Times New Roman"/>
              </a:rPr>
              <a:t>能级，没有</a:t>
            </a:r>
            <a:r>
              <a:rPr lang="en-US" altLang="zh-CN" sz="2800" kern="100" dirty="0" err="1">
                <a:latin typeface="Times New Roman"/>
                <a:ea typeface="微软雅黑"/>
                <a:cs typeface="Courier New"/>
              </a:rPr>
              <a:t>2d</a:t>
            </a:r>
            <a:r>
              <a:rPr lang="zh-CN" altLang="zh-CN" sz="2800" kern="100" dirty="0">
                <a:latin typeface="Times New Roman"/>
                <a:ea typeface="微软雅黑"/>
                <a:cs typeface="Times New Roman"/>
              </a:rPr>
              <a:t>能级，</a:t>
            </a:r>
            <a:r>
              <a:rPr lang="en-US" altLang="zh-CN" sz="2800" kern="100" dirty="0">
                <a:latin typeface="Times New Roman"/>
                <a:ea typeface="微软雅黑"/>
                <a:cs typeface="Courier New"/>
              </a:rPr>
              <a:t>M</a:t>
            </a:r>
            <a:r>
              <a:rPr lang="zh-CN" altLang="zh-CN" sz="2800" kern="100" dirty="0">
                <a:latin typeface="Times New Roman"/>
                <a:ea typeface="微软雅黑"/>
                <a:cs typeface="Times New Roman"/>
              </a:rPr>
              <a:t>能层也没有</a:t>
            </a:r>
            <a:r>
              <a:rPr lang="en-US" altLang="zh-CN" sz="2800" kern="100" dirty="0" err="1">
                <a:latin typeface="Times New Roman"/>
                <a:ea typeface="微软雅黑"/>
                <a:cs typeface="Courier New"/>
              </a:rPr>
              <a:t>3f</a:t>
            </a:r>
            <a:r>
              <a:rPr lang="zh-CN" altLang="zh-CN" sz="2800" kern="100" dirty="0">
                <a:latin typeface="Times New Roman"/>
                <a:ea typeface="微软雅黑"/>
                <a:cs typeface="Times New Roman"/>
              </a:rPr>
              <a:t>能级</a:t>
            </a:r>
            <a:r>
              <a:rPr lang="zh-CN" altLang="zh-CN" sz="2800" kern="100" dirty="0" smtClean="0">
                <a:latin typeface="Times New Roman"/>
                <a:ea typeface="微软雅黑"/>
                <a:cs typeface="Times New Roman"/>
              </a:rPr>
              <a:t>。</a:t>
            </a:r>
            <a:endParaRPr lang="zh-CN" altLang="zh-CN" sz="2800" kern="100" dirty="0">
              <a:latin typeface="宋体"/>
              <a:cs typeface="Courier New"/>
            </a:endParaRPr>
          </a:p>
        </p:txBody>
      </p:sp>
      <p:sp>
        <p:nvSpPr>
          <p:cNvPr id="8" name="TextBox 7">
            <a:hlinkClick r:id="rId2" action="ppaction://hlinksldjump"/>
          </p:cNvPr>
          <p:cNvSpPr txBox="1"/>
          <p:nvPr/>
        </p:nvSpPr>
        <p:spPr>
          <a:xfrm>
            <a:off x="7092280"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4" name="TextBox 13">
            <a:hlinkClick r:id="rId3" action="ppaction://hlinksldjump"/>
          </p:cNvPr>
          <p:cNvSpPr txBox="1"/>
          <p:nvPr/>
        </p:nvSpPr>
        <p:spPr>
          <a:xfrm>
            <a:off x="7459181"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2</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5" name="TextBox 14">
            <a:hlinkClick r:id="rId4" action="ppaction://hlinksldjump"/>
          </p:cNvPr>
          <p:cNvSpPr txBox="1"/>
          <p:nvPr/>
        </p:nvSpPr>
        <p:spPr>
          <a:xfrm>
            <a:off x="7826082"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rPr>
              <a:t>3</a:t>
            </a:r>
            <a:endParaRPr lang="zh-CN" altLang="en-US" sz="2200" dirty="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6" name="TextBox 15">
            <a:hlinkClick r:id="rId5" action="ppaction://hlinksldjump"/>
          </p:cNvPr>
          <p:cNvSpPr txBox="1"/>
          <p:nvPr/>
        </p:nvSpPr>
        <p:spPr>
          <a:xfrm>
            <a:off x="8192983"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7" name="TextBox 16">
            <a:hlinkClick r:id="rId6" action="ppaction://hlinksldjump"/>
          </p:cNvPr>
          <p:cNvSpPr txBox="1"/>
          <p:nvPr/>
        </p:nvSpPr>
        <p:spPr>
          <a:xfrm>
            <a:off x="8559884"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 name="矩形 1"/>
          <p:cNvSpPr/>
          <p:nvPr/>
        </p:nvSpPr>
        <p:spPr>
          <a:xfrm>
            <a:off x="4275271" y="1019755"/>
            <a:ext cx="444352" cy="523220"/>
          </a:xfrm>
          <a:prstGeom prst="rect">
            <a:avLst/>
          </a:prstGeom>
        </p:spPr>
        <p:txBody>
          <a:bodyPr wrap="none">
            <a:spAutoFit/>
          </a:bodyPr>
          <a:lstStyle/>
          <a:p>
            <a:r>
              <a:rPr lang="en-US" altLang="zh-CN" sz="2800" kern="100" dirty="0">
                <a:solidFill>
                  <a:srgbClr val="E36C0A"/>
                </a:solidFill>
                <a:latin typeface="Times New Roman"/>
                <a:ea typeface="微软雅黑"/>
                <a:cs typeface="Courier New"/>
              </a:rPr>
              <a:t>A</a:t>
            </a:r>
            <a:endParaRPr lang="zh-CN" altLang="en-US" dirty="0"/>
          </a:p>
        </p:txBody>
      </p:sp>
    </p:spTree>
    <p:extLst>
      <p:ext uri="{BB962C8B-B14F-4D97-AF65-F5344CB8AC3E}">
        <p14:creationId xmlns:p14="http://schemas.microsoft.com/office/powerpoint/2010/main" val="2729052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hlinkClick r:id="rId2" action="ppaction://hlinksldjump"/>
          </p:cNvPr>
          <p:cNvSpPr txBox="1"/>
          <p:nvPr/>
        </p:nvSpPr>
        <p:spPr>
          <a:xfrm>
            <a:off x="7092280"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8" name="TextBox 17">
            <a:hlinkClick r:id="rId3" action="ppaction://hlinksldjump"/>
          </p:cNvPr>
          <p:cNvSpPr txBox="1"/>
          <p:nvPr/>
        </p:nvSpPr>
        <p:spPr>
          <a:xfrm>
            <a:off x="7459181"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2</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9" name="TextBox 18">
            <a:hlinkClick r:id="rId4" action="ppaction://hlinksldjump"/>
          </p:cNvPr>
          <p:cNvSpPr txBox="1"/>
          <p:nvPr/>
        </p:nvSpPr>
        <p:spPr>
          <a:xfrm>
            <a:off x="7826082"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3</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0" name="TextBox 19">
            <a:hlinkClick r:id="rId5" action="ppaction://hlinksldjump"/>
          </p:cNvPr>
          <p:cNvSpPr txBox="1"/>
          <p:nvPr/>
        </p:nvSpPr>
        <p:spPr>
          <a:xfrm>
            <a:off x="8192983"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zh-CN" altLang="en-US" sz="2200" dirty="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1" name="TextBox 20">
            <a:hlinkClick r:id="rId6" action="ppaction://hlinksldjump"/>
          </p:cNvPr>
          <p:cNvSpPr txBox="1"/>
          <p:nvPr/>
        </p:nvSpPr>
        <p:spPr>
          <a:xfrm>
            <a:off x="8559884"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3" name="矩形 12"/>
          <p:cNvSpPr/>
          <p:nvPr/>
        </p:nvSpPr>
        <p:spPr>
          <a:xfrm>
            <a:off x="107503" y="661089"/>
            <a:ext cx="8928000" cy="3970318"/>
          </a:xfrm>
          <a:prstGeom prst="rect">
            <a:avLst/>
          </a:prstGeom>
        </p:spPr>
        <p:txBody>
          <a:bodyPr wrap="square">
            <a:spAutoFit/>
          </a:bodyPr>
          <a:lstStyle/>
          <a:p>
            <a:pPr algn="just">
              <a:lnSpc>
                <a:spcPct val="150000"/>
              </a:lnSpc>
              <a:spcAft>
                <a:spcPts val="0"/>
              </a:spcAft>
              <a:tabLst>
                <a:tab pos="2070735" algn="l"/>
              </a:tabLst>
            </a:pPr>
            <a:r>
              <a:rPr lang="en-US" altLang="zh-CN" sz="2400" kern="100" dirty="0">
                <a:latin typeface="Times New Roman"/>
                <a:ea typeface="微软雅黑"/>
                <a:cs typeface="Courier New"/>
              </a:rPr>
              <a:t>4.</a:t>
            </a:r>
            <a:r>
              <a:rPr lang="zh-CN" altLang="zh-CN" sz="2400" kern="100" dirty="0">
                <a:latin typeface="Times New Roman"/>
                <a:ea typeface="微软雅黑"/>
                <a:cs typeface="Times New Roman"/>
              </a:rPr>
              <a:t>电子在一个原子的下列能级中排布时，最后一个排布的是</a:t>
            </a:r>
            <a:r>
              <a:rPr lang="en-US" altLang="zh-CN" sz="2400" kern="100" dirty="0">
                <a:latin typeface="Times New Roman"/>
                <a:ea typeface="微软雅黑"/>
                <a:cs typeface="Courier New"/>
              </a:rPr>
              <a:t>(</a:t>
            </a:r>
            <a:r>
              <a:rPr lang="zh-CN" altLang="zh-CN" sz="2400" kern="100" dirty="0">
                <a:latin typeface="Times New Roman"/>
                <a:ea typeface="微软雅黑"/>
                <a:cs typeface="Times New Roman"/>
              </a:rPr>
              <a:t>　　</a:t>
            </a:r>
            <a:r>
              <a:rPr lang="en-US" altLang="zh-CN" sz="2400" kern="100" dirty="0">
                <a:latin typeface="Times New Roman"/>
                <a:ea typeface="微软雅黑"/>
                <a:cs typeface="Courier New"/>
              </a:rPr>
              <a:t>)</a:t>
            </a:r>
            <a:endParaRPr lang="zh-CN" altLang="zh-CN" sz="2400" kern="100" dirty="0">
              <a:latin typeface="宋体"/>
              <a:cs typeface="Courier New"/>
            </a:endParaRPr>
          </a:p>
          <a:p>
            <a:pPr algn="just">
              <a:lnSpc>
                <a:spcPct val="150000"/>
              </a:lnSpc>
              <a:spcAft>
                <a:spcPts val="0"/>
              </a:spcAft>
              <a:tabLst>
                <a:tab pos="2070735" algn="l"/>
              </a:tabLst>
            </a:pPr>
            <a:r>
              <a:rPr lang="en-US" altLang="zh-CN" sz="2400" kern="100" dirty="0" err="1">
                <a:latin typeface="Times New Roman"/>
                <a:ea typeface="微软雅黑"/>
                <a:cs typeface="Courier New"/>
              </a:rPr>
              <a:t>A.</a:t>
            </a:r>
            <a:r>
              <a:rPr lang="en-US" altLang="zh-CN" sz="2400" i="1" kern="100" dirty="0" err="1">
                <a:latin typeface="Times New Roman"/>
                <a:ea typeface="微软雅黑"/>
                <a:cs typeface="Courier New"/>
              </a:rPr>
              <a:t>n</a:t>
            </a:r>
            <a:r>
              <a:rPr lang="en-US" altLang="zh-CN" sz="2400" kern="100" dirty="0" err="1">
                <a:latin typeface="Times New Roman"/>
                <a:ea typeface="微软雅黑"/>
                <a:cs typeface="Courier New"/>
              </a:rPr>
              <a:t>s</a:t>
            </a:r>
            <a:r>
              <a:rPr lang="en-US" altLang="zh-CN" sz="2400" kern="100" dirty="0">
                <a:latin typeface="Times New Roman"/>
                <a:ea typeface="微软雅黑"/>
                <a:cs typeface="Courier New"/>
              </a:rPr>
              <a:t>  	</a:t>
            </a:r>
            <a:r>
              <a:rPr lang="en-US" altLang="zh-CN" sz="2400" kern="100" dirty="0" smtClean="0">
                <a:latin typeface="Times New Roman"/>
                <a:ea typeface="微软雅黑"/>
                <a:cs typeface="Courier New"/>
              </a:rPr>
              <a:t>		</a:t>
            </a:r>
            <a:r>
              <a:rPr lang="en-US" altLang="zh-CN" sz="2400" kern="100" dirty="0" err="1" smtClean="0">
                <a:latin typeface="Times New Roman"/>
                <a:ea typeface="微软雅黑"/>
                <a:cs typeface="Courier New"/>
              </a:rPr>
              <a:t>B.</a:t>
            </a:r>
            <a:r>
              <a:rPr lang="en-US" altLang="zh-CN" sz="2400" i="1" kern="100" dirty="0" err="1" smtClean="0">
                <a:latin typeface="Times New Roman"/>
                <a:ea typeface="微软雅黑"/>
                <a:cs typeface="Courier New"/>
              </a:rPr>
              <a:t>n</a:t>
            </a:r>
            <a:r>
              <a:rPr lang="en-US" altLang="zh-CN" sz="2400" kern="100" dirty="0" err="1" smtClean="0">
                <a:latin typeface="Times New Roman"/>
                <a:ea typeface="微软雅黑"/>
                <a:cs typeface="Courier New"/>
              </a:rPr>
              <a:t>p</a:t>
            </a:r>
            <a:endParaRPr lang="zh-CN" altLang="zh-CN" sz="2400" kern="100" dirty="0">
              <a:latin typeface="宋体"/>
              <a:cs typeface="Courier New"/>
            </a:endParaRPr>
          </a:p>
          <a:p>
            <a:pPr algn="just">
              <a:lnSpc>
                <a:spcPct val="150000"/>
              </a:lnSpc>
              <a:spcAft>
                <a:spcPts val="0"/>
              </a:spcAft>
              <a:tabLst>
                <a:tab pos="2070735" algn="l"/>
              </a:tabLst>
            </a:pPr>
            <a:r>
              <a:rPr lang="en-US" altLang="zh-CN" sz="2400" kern="100" dirty="0">
                <a:latin typeface="Times New Roman"/>
                <a:ea typeface="微软雅黑"/>
                <a:cs typeface="Courier New"/>
              </a:rPr>
              <a:t>C.(</a:t>
            </a:r>
            <a:r>
              <a:rPr lang="en-US" altLang="zh-CN" sz="2400" i="1" kern="100" dirty="0">
                <a:latin typeface="Times New Roman"/>
                <a:ea typeface="微软雅黑"/>
                <a:cs typeface="Courier New"/>
              </a:rPr>
              <a:t>n</a:t>
            </a:r>
            <a:r>
              <a:rPr lang="zh-CN" altLang="zh-CN" sz="2400" kern="100" dirty="0">
                <a:latin typeface="Times New Roman"/>
                <a:ea typeface="微软雅黑"/>
                <a:cs typeface="Times New Roman"/>
              </a:rPr>
              <a:t>－</a:t>
            </a:r>
            <a:r>
              <a:rPr lang="en-US" altLang="zh-CN" sz="2400" kern="100" dirty="0">
                <a:latin typeface="Times New Roman"/>
                <a:ea typeface="微软雅黑"/>
                <a:cs typeface="Courier New"/>
              </a:rPr>
              <a:t>1)d  	</a:t>
            </a:r>
            <a:r>
              <a:rPr lang="en-US" altLang="zh-CN" sz="2400" kern="100" dirty="0" smtClean="0">
                <a:latin typeface="Times New Roman"/>
                <a:ea typeface="微软雅黑"/>
                <a:cs typeface="Courier New"/>
              </a:rPr>
              <a:t>		D</a:t>
            </a:r>
            <a:r>
              <a:rPr lang="en-US" altLang="zh-CN" sz="2400" kern="100" dirty="0">
                <a:latin typeface="Times New Roman"/>
                <a:ea typeface="微软雅黑"/>
                <a:cs typeface="Courier New"/>
              </a:rPr>
              <a:t>.(</a:t>
            </a:r>
            <a:r>
              <a:rPr lang="en-US" altLang="zh-CN" sz="2400" i="1" kern="100" dirty="0">
                <a:latin typeface="Times New Roman"/>
                <a:ea typeface="微软雅黑"/>
                <a:cs typeface="Courier New"/>
              </a:rPr>
              <a:t>n</a:t>
            </a:r>
            <a:r>
              <a:rPr lang="zh-CN" altLang="zh-CN" sz="2400" kern="100" dirty="0">
                <a:latin typeface="Times New Roman"/>
                <a:ea typeface="微软雅黑"/>
                <a:cs typeface="Times New Roman"/>
              </a:rPr>
              <a:t>－</a:t>
            </a:r>
            <a:r>
              <a:rPr lang="en-US" altLang="zh-CN" sz="2400" kern="100" dirty="0">
                <a:latin typeface="Times New Roman"/>
                <a:ea typeface="微软雅黑"/>
                <a:cs typeface="Courier New"/>
              </a:rPr>
              <a:t>2)f</a:t>
            </a:r>
            <a:endParaRPr lang="zh-CN" altLang="zh-CN" sz="2400" kern="100" dirty="0">
              <a:latin typeface="宋体"/>
              <a:cs typeface="Courier New"/>
            </a:endParaRPr>
          </a:p>
          <a:p>
            <a:pPr algn="just">
              <a:lnSpc>
                <a:spcPct val="150000"/>
              </a:lnSpc>
              <a:spcAft>
                <a:spcPts val="0"/>
              </a:spcAft>
              <a:tabLst>
                <a:tab pos="2070735" algn="l"/>
              </a:tabLst>
            </a:pPr>
            <a:r>
              <a:rPr lang="zh-CN" altLang="zh-CN" sz="2400" b="1" kern="100" dirty="0">
                <a:solidFill>
                  <a:srgbClr val="0066FF"/>
                </a:solidFill>
                <a:latin typeface="Times New Roman"/>
                <a:ea typeface="微软雅黑"/>
                <a:cs typeface="Times New Roman"/>
              </a:rPr>
              <a:t>解析</a:t>
            </a:r>
            <a:r>
              <a:rPr lang="zh-CN" altLang="zh-CN" sz="2400" kern="100" dirty="0">
                <a:latin typeface="Times New Roman"/>
                <a:ea typeface="微软雅黑"/>
                <a:cs typeface="Times New Roman"/>
              </a:rPr>
              <a:t>　</a:t>
            </a:r>
            <a:r>
              <a:rPr lang="zh-CN" altLang="zh-CN" sz="2400" kern="100" spc="-70" dirty="0">
                <a:latin typeface="Times New Roman"/>
                <a:ea typeface="微软雅黑"/>
                <a:cs typeface="Times New Roman"/>
              </a:rPr>
              <a:t>根据原子中上述能级的能量高低顺序：</a:t>
            </a:r>
            <a:r>
              <a:rPr lang="en-US" altLang="zh-CN" sz="2400" i="1" kern="100" spc="-70" dirty="0">
                <a:latin typeface="Times New Roman"/>
                <a:ea typeface="微软雅黑"/>
                <a:cs typeface="Courier New"/>
              </a:rPr>
              <a:t>n</a:t>
            </a:r>
            <a:r>
              <a:rPr lang="en-US" altLang="zh-CN" sz="2400" kern="100" spc="-70" dirty="0">
                <a:latin typeface="Times New Roman"/>
                <a:ea typeface="微软雅黑"/>
                <a:cs typeface="Courier New"/>
              </a:rPr>
              <a:t>s&lt;(</a:t>
            </a:r>
            <a:r>
              <a:rPr lang="en-US" altLang="zh-CN" sz="2400" i="1" kern="100" spc="-70" dirty="0">
                <a:latin typeface="Times New Roman"/>
                <a:ea typeface="微软雅黑"/>
                <a:cs typeface="Courier New"/>
              </a:rPr>
              <a:t>n</a:t>
            </a:r>
            <a:r>
              <a:rPr lang="zh-CN" altLang="zh-CN" sz="2400" kern="100" spc="-70" dirty="0">
                <a:latin typeface="Times New Roman"/>
                <a:ea typeface="微软雅黑"/>
                <a:cs typeface="Times New Roman"/>
              </a:rPr>
              <a:t>－</a:t>
            </a:r>
            <a:r>
              <a:rPr lang="en-US" altLang="zh-CN" sz="2400" kern="100" spc="-70" dirty="0">
                <a:latin typeface="Times New Roman"/>
                <a:ea typeface="微软雅黑"/>
                <a:cs typeface="Courier New"/>
              </a:rPr>
              <a:t>2)f&lt;(</a:t>
            </a:r>
            <a:r>
              <a:rPr lang="en-US" altLang="zh-CN" sz="2400" i="1" kern="100" spc="-70" dirty="0">
                <a:latin typeface="Times New Roman"/>
                <a:ea typeface="微软雅黑"/>
                <a:cs typeface="Courier New"/>
              </a:rPr>
              <a:t>n</a:t>
            </a:r>
            <a:r>
              <a:rPr lang="zh-CN" altLang="zh-CN" sz="2400" kern="100" spc="-70" dirty="0">
                <a:latin typeface="Times New Roman"/>
                <a:ea typeface="微软雅黑"/>
                <a:cs typeface="Times New Roman"/>
              </a:rPr>
              <a:t>－</a:t>
            </a:r>
            <a:r>
              <a:rPr lang="en-US" altLang="zh-CN" sz="2400" kern="100" spc="-70" dirty="0" smtClean="0">
                <a:latin typeface="Times New Roman"/>
                <a:ea typeface="微软雅黑"/>
                <a:cs typeface="Courier New"/>
              </a:rPr>
              <a:t>1)d&lt; </a:t>
            </a:r>
            <a:r>
              <a:rPr lang="en-US" altLang="zh-CN" sz="2400" i="1" kern="100" spc="-70" dirty="0" err="1" smtClean="0">
                <a:latin typeface="Times New Roman"/>
                <a:ea typeface="微软雅黑"/>
                <a:cs typeface="Courier New"/>
              </a:rPr>
              <a:t>n</a:t>
            </a:r>
            <a:r>
              <a:rPr lang="en-US" altLang="zh-CN" sz="2400" kern="100" spc="-70" dirty="0" err="1" smtClean="0">
                <a:latin typeface="Times New Roman"/>
                <a:ea typeface="微软雅黑"/>
                <a:cs typeface="Courier New"/>
              </a:rPr>
              <a:t>p</a:t>
            </a:r>
            <a:r>
              <a:rPr lang="zh-CN" altLang="zh-CN" sz="2400" kern="100" spc="-70" dirty="0">
                <a:latin typeface="Times New Roman"/>
                <a:ea typeface="微软雅黑"/>
                <a:cs typeface="Times New Roman"/>
              </a:rPr>
              <a:t>，所以最后一个排布的应是能量最高的能级，应为</a:t>
            </a:r>
            <a:r>
              <a:rPr lang="en-US" altLang="zh-CN" sz="2400" i="1" kern="100" spc="-70" dirty="0" err="1">
                <a:latin typeface="Times New Roman"/>
                <a:ea typeface="微软雅黑"/>
                <a:cs typeface="Courier New"/>
              </a:rPr>
              <a:t>n</a:t>
            </a:r>
            <a:r>
              <a:rPr lang="en-US" altLang="zh-CN" sz="2400" kern="100" spc="-70" dirty="0" err="1">
                <a:latin typeface="Times New Roman"/>
                <a:ea typeface="微软雅黑"/>
                <a:cs typeface="Courier New"/>
              </a:rPr>
              <a:t>p</a:t>
            </a:r>
            <a:r>
              <a:rPr lang="zh-CN" altLang="zh-CN" sz="2400" kern="100" spc="-70" dirty="0">
                <a:latin typeface="Times New Roman"/>
                <a:ea typeface="微软雅黑"/>
                <a:cs typeface="Times New Roman"/>
              </a:rPr>
              <a:t>能级</a:t>
            </a:r>
            <a:r>
              <a:rPr lang="zh-CN" altLang="zh-CN" sz="2400" kern="100" spc="-700" dirty="0">
                <a:latin typeface="Times New Roman"/>
                <a:ea typeface="微软雅黑"/>
                <a:cs typeface="Times New Roman"/>
              </a:rPr>
              <a:t>。</a:t>
            </a:r>
            <a:r>
              <a:rPr lang="zh-CN" altLang="zh-CN" sz="2400" kern="100" spc="-70" dirty="0">
                <a:latin typeface="Times New Roman"/>
                <a:ea typeface="微软雅黑"/>
                <a:cs typeface="Times New Roman"/>
              </a:rPr>
              <a:t>可见</a:t>
            </a:r>
            <a:r>
              <a:rPr lang="zh-CN" altLang="zh-CN" sz="2400" kern="100" spc="-700" dirty="0">
                <a:latin typeface="Times New Roman"/>
                <a:ea typeface="微软雅黑"/>
                <a:cs typeface="Times New Roman"/>
              </a:rPr>
              <a:t>，</a:t>
            </a:r>
            <a:r>
              <a:rPr lang="zh-CN" altLang="zh-CN" sz="2400" kern="100" spc="-70" dirty="0">
                <a:latin typeface="Times New Roman"/>
                <a:ea typeface="微软雅黑"/>
                <a:cs typeface="Times New Roman"/>
              </a:rPr>
              <a:t>解此类题，应从构造原理入手，判断出能级的能量高低。电子在排布时应先进入能量低的能级，填满后再进入能量高的能级</a:t>
            </a:r>
            <a:r>
              <a:rPr lang="zh-CN" altLang="zh-CN" sz="2400" kern="100" spc="-70" dirty="0" smtClean="0">
                <a:latin typeface="Times New Roman"/>
                <a:ea typeface="微软雅黑"/>
                <a:cs typeface="Times New Roman"/>
              </a:rPr>
              <a:t>。</a:t>
            </a:r>
            <a:endParaRPr lang="zh-CN" altLang="zh-CN" sz="2400" kern="100" spc="-70" dirty="0">
              <a:latin typeface="宋体"/>
              <a:cs typeface="Courier New"/>
            </a:endParaRPr>
          </a:p>
        </p:txBody>
      </p:sp>
      <p:sp>
        <p:nvSpPr>
          <p:cNvPr id="2" name="矩形 1"/>
          <p:cNvSpPr/>
          <p:nvPr/>
        </p:nvSpPr>
        <p:spPr>
          <a:xfrm>
            <a:off x="8263458" y="800125"/>
            <a:ext cx="389850" cy="461665"/>
          </a:xfrm>
          <a:prstGeom prst="rect">
            <a:avLst/>
          </a:prstGeom>
        </p:spPr>
        <p:txBody>
          <a:bodyPr wrap="none">
            <a:spAutoFit/>
          </a:bodyPr>
          <a:lstStyle/>
          <a:p>
            <a:r>
              <a:rPr lang="en-US" altLang="zh-CN" sz="2400" kern="100" dirty="0">
                <a:solidFill>
                  <a:srgbClr val="E36C0A"/>
                </a:solidFill>
                <a:latin typeface="Times New Roman"/>
                <a:ea typeface="微软雅黑"/>
                <a:cs typeface="Courier New"/>
              </a:rPr>
              <a:t>B</a:t>
            </a:r>
            <a:endParaRPr lang="zh-CN" altLang="en-US" sz="2400" dirty="0"/>
          </a:p>
        </p:txBody>
      </p:sp>
    </p:spTree>
    <p:extLst>
      <p:ext uri="{BB962C8B-B14F-4D97-AF65-F5344CB8AC3E}">
        <p14:creationId xmlns:p14="http://schemas.microsoft.com/office/powerpoint/2010/main" val="3238802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3" end="3"/>
                                            </p:txEl>
                                          </p:spTgt>
                                        </p:tgtEl>
                                        <p:attrNameLst>
                                          <p:attrName>style.visibility</p:attrName>
                                        </p:attrNameLst>
                                      </p:cBhvr>
                                      <p:to>
                                        <p:strVal val="visible"/>
                                      </p:to>
                                    </p:set>
                                    <p:animEffect transition="in" filter="blinds(horizontal)">
                                      <p:cBhvr>
                                        <p:cTn id="7" dur="500"/>
                                        <p:tgtEl>
                                          <p:spTgt spid="1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31051" y="628288"/>
            <a:ext cx="8876870" cy="4041235"/>
          </a:xfrm>
          <a:prstGeom prst="rect">
            <a:avLst/>
          </a:prstGeom>
        </p:spPr>
        <p:txBody>
          <a:bodyPr wrap="square">
            <a:spAutoFit/>
          </a:bodyPr>
          <a:lstStyle/>
          <a:p>
            <a:pPr algn="just">
              <a:lnSpc>
                <a:spcPct val="141000"/>
              </a:lnSpc>
              <a:spcAft>
                <a:spcPts val="0"/>
              </a:spcAft>
              <a:tabLst>
                <a:tab pos="2070735" algn="l"/>
              </a:tabLst>
            </a:pPr>
            <a:r>
              <a:rPr lang="en-US" altLang="zh-CN" sz="2600" kern="100" dirty="0">
                <a:latin typeface="Times New Roman"/>
                <a:ea typeface="微软雅黑"/>
                <a:cs typeface="Courier New"/>
              </a:rPr>
              <a:t>5.</a:t>
            </a:r>
            <a:r>
              <a:rPr lang="zh-CN" altLang="zh-CN" sz="2600" kern="100" dirty="0">
                <a:latin typeface="Times New Roman"/>
                <a:ea typeface="微软雅黑"/>
                <a:cs typeface="Times New Roman"/>
              </a:rPr>
              <a:t>具有下列电子排布式的原子中，半径最大的是</a:t>
            </a:r>
            <a:r>
              <a:rPr lang="en-US" altLang="zh-CN" sz="2600" kern="100" dirty="0">
                <a:latin typeface="Times New Roman"/>
                <a:ea typeface="微软雅黑"/>
                <a:cs typeface="Courier New"/>
              </a:rPr>
              <a:t>(</a:t>
            </a:r>
            <a:r>
              <a:rPr lang="zh-CN" altLang="zh-CN" sz="2600" kern="100" dirty="0">
                <a:latin typeface="Times New Roman"/>
                <a:ea typeface="微软雅黑"/>
                <a:cs typeface="Times New Roman"/>
              </a:rPr>
              <a:t>　　</a:t>
            </a:r>
            <a:r>
              <a:rPr lang="en-US" altLang="zh-CN" sz="2600" kern="100" dirty="0">
                <a:latin typeface="Times New Roman"/>
                <a:ea typeface="微软雅黑"/>
                <a:cs typeface="Courier New"/>
              </a:rPr>
              <a:t>)</a:t>
            </a:r>
            <a:endParaRPr lang="zh-CN" altLang="zh-CN" sz="2600" kern="100" dirty="0">
              <a:latin typeface="宋体"/>
              <a:cs typeface="Courier New"/>
            </a:endParaRPr>
          </a:p>
          <a:p>
            <a:pPr algn="just">
              <a:lnSpc>
                <a:spcPct val="141000"/>
              </a:lnSpc>
              <a:spcAft>
                <a:spcPts val="0"/>
              </a:spcAft>
              <a:tabLst>
                <a:tab pos="2070735" algn="l"/>
              </a:tabLst>
            </a:pPr>
            <a:r>
              <a:rPr lang="en-US" altLang="zh-CN" sz="2600" kern="100" dirty="0" err="1">
                <a:latin typeface="Times New Roman"/>
                <a:ea typeface="微软雅黑"/>
                <a:cs typeface="Courier New"/>
              </a:rPr>
              <a:t>A.1s</a:t>
            </a:r>
            <a:r>
              <a:rPr lang="en-US" altLang="zh-CN" sz="2600" kern="100" baseline="30000" dirty="0" err="1">
                <a:latin typeface="Times New Roman"/>
                <a:ea typeface="微软雅黑"/>
                <a:cs typeface="Courier New"/>
              </a:rPr>
              <a:t>2</a:t>
            </a:r>
            <a:r>
              <a:rPr lang="en-US" altLang="zh-CN" sz="2600" kern="100" dirty="0" err="1">
                <a:latin typeface="Times New Roman"/>
                <a:ea typeface="微软雅黑"/>
                <a:cs typeface="Courier New"/>
              </a:rPr>
              <a:t>2s</a:t>
            </a:r>
            <a:r>
              <a:rPr lang="en-US" altLang="zh-CN" sz="2600" kern="100" baseline="30000" dirty="0" err="1">
                <a:latin typeface="Times New Roman"/>
                <a:ea typeface="微软雅黑"/>
                <a:cs typeface="Courier New"/>
              </a:rPr>
              <a:t>2</a:t>
            </a:r>
            <a:r>
              <a:rPr lang="en-US" altLang="zh-CN" sz="2600" kern="100" dirty="0" err="1">
                <a:latin typeface="Times New Roman"/>
                <a:ea typeface="微软雅黑"/>
                <a:cs typeface="Courier New"/>
              </a:rPr>
              <a:t>2p</a:t>
            </a:r>
            <a:r>
              <a:rPr lang="en-US" altLang="zh-CN" sz="2600" kern="100" baseline="30000" dirty="0" err="1">
                <a:latin typeface="Times New Roman"/>
                <a:ea typeface="微软雅黑"/>
                <a:cs typeface="Courier New"/>
              </a:rPr>
              <a:t>6</a:t>
            </a:r>
            <a:r>
              <a:rPr lang="en-US" altLang="zh-CN" sz="2600" kern="100" dirty="0" err="1">
                <a:latin typeface="Times New Roman"/>
                <a:ea typeface="微软雅黑"/>
                <a:cs typeface="Courier New"/>
              </a:rPr>
              <a:t>3s</a:t>
            </a:r>
            <a:r>
              <a:rPr lang="en-US" altLang="zh-CN" sz="2600" kern="100" baseline="30000" dirty="0" err="1">
                <a:latin typeface="Times New Roman"/>
                <a:ea typeface="微软雅黑"/>
                <a:cs typeface="Courier New"/>
              </a:rPr>
              <a:t>2</a:t>
            </a:r>
            <a:r>
              <a:rPr lang="en-US" altLang="zh-CN" sz="2600" kern="100" dirty="0" err="1">
                <a:latin typeface="Times New Roman"/>
                <a:ea typeface="微软雅黑"/>
                <a:cs typeface="Courier New"/>
              </a:rPr>
              <a:t>3p</a:t>
            </a:r>
            <a:r>
              <a:rPr lang="en-US" altLang="zh-CN" sz="2600" kern="100" baseline="30000" dirty="0" err="1">
                <a:latin typeface="Times New Roman"/>
                <a:ea typeface="微软雅黑"/>
                <a:cs typeface="Courier New"/>
              </a:rPr>
              <a:t>1</a:t>
            </a:r>
            <a:r>
              <a:rPr lang="en-US" altLang="zh-CN" sz="2600" kern="100" dirty="0">
                <a:latin typeface="Times New Roman"/>
                <a:ea typeface="微软雅黑"/>
                <a:cs typeface="Courier New"/>
              </a:rPr>
              <a:t>  	</a:t>
            </a:r>
            <a:r>
              <a:rPr lang="en-US" altLang="zh-CN" sz="2600" kern="100" dirty="0" smtClean="0">
                <a:latin typeface="Times New Roman"/>
                <a:ea typeface="微软雅黑"/>
                <a:cs typeface="Courier New"/>
              </a:rPr>
              <a:t>	</a:t>
            </a:r>
            <a:r>
              <a:rPr lang="en-US" altLang="zh-CN" sz="2600" kern="100" dirty="0" err="1" smtClean="0">
                <a:latin typeface="Times New Roman"/>
                <a:ea typeface="微软雅黑"/>
                <a:cs typeface="Courier New"/>
              </a:rPr>
              <a:t>B.1s</a:t>
            </a:r>
            <a:r>
              <a:rPr lang="en-US" altLang="zh-CN" sz="2600" kern="100" baseline="30000" dirty="0" err="1" smtClean="0">
                <a:latin typeface="Times New Roman"/>
                <a:ea typeface="微软雅黑"/>
                <a:cs typeface="Courier New"/>
              </a:rPr>
              <a:t>2</a:t>
            </a:r>
            <a:r>
              <a:rPr lang="en-US" altLang="zh-CN" sz="2600" kern="100" dirty="0" err="1" smtClean="0">
                <a:latin typeface="Times New Roman"/>
                <a:ea typeface="微软雅黑"/>
                <a:cs typeface="Courier New"/>
              </a:rPr>
              <a:t>2s</a:t>
            </a:r>
            <a:r>
              <a:rPr lang="en-US" altLang="zh-CN" sz="2600" kern="100" baseline="30000" dirty="0" err="1" smtClean="0">
                <a:latin typeface="Times New Roman"/>
                <a:ea typeface="微软雅黑"/>
                <a:cs typeface="Courier New"/>
              </a:rPr>
              <a:t>2</a:t>
            </a:r>
            <a:r>
              <a:rPr lang="en-US" altLang="zh-CN" sz="2600" kern="100" dirty="0" err="1" smtClean="0">
                <a:latin typeface="Times New Roman"/>
                <a:ea typeface="微软雅黑"/>
                <a:cs typeface="Courier New"/>
              </a:rPr>
              <a:t>2p</a:t>
            </a:r>
            <a:r>
              <a:rPr lang="en-US" altLang="zh-CN" sz="2600" kern="100" baseline="30000" dirty="0" err="1" smtClean="0">
                <a:latin typeface="Times New Roman"/>
                <a:ea typeface="微软雅黑"/>
                <a:cs typeface="Courier New"/>
              </a:rPr>
              <a:t>3</a:t>
            </a:r>
            <a:endParaRPr lang="zh-CN" altLang="zh-CN" sz="2600" kern="100" dirty="0">
              <a:latin typeface="宋体"/>
              <a:cs typeface="Courier New"/>
            </a:endParaRPr>
          </a:p>
          <a:p>
            <a:pPr algn="just">
              <a:lnSpc>
                <a:spcPct val="141000"/>
              </a:lnSpc>
              <a:spcAft>
                <a:spcPts val="0"/>
              </a:spcAft>
              <a:tabLst>
                <a:tab pos="2070735" algn="l"/>
              </a:tabLst>
            </a:pPr>
            <a:r>
              <a:rPr lang="en-US" altLang="zh-CN" sz="2600" kern="100" dirty="0" err="1">
                <a:latin typeface="Times New Roman"/>
                <a:ea typeface="微软雅黑"/>
                <a:cs typeface="Courier New"/>
              </a:rPr>
              <a:t>C.1s</a:t>
            </a:r>
            <a:r>
              <a:rPr lang="en-US" altLang="zh-CN" sz="2600" kern="100" baseline="30000" dirty="0" err="1">
                <a:latin typeface="Times New Roman"/>
                <a:ea typeface="微软雅黑"/>
                <a:cs typeface="Courier New"/>
              </a:rPr>
              <a:t>2</a:t>
            </a:r>
            <a:r>
              <a:rPr lang="en-US" altLang="zh-CN" sz="2600" kern="100" dirty="0" err="1">
                <a:latin typeface="Times New Roman"/>
                <a:ea typeface="微软雅黑"/>
                <a:cs typeface="Courier New"/>
              </a:rPr>
              <a:t>2s</a:t>
            </a:r>
            <a:r>
              <a:rPr lang="en-US" altLang="zh-CN" sz="2600" kern="100" baseline="30000" dirty="0" err="1">
                <a:latin typeface="Times New Roman"/>
                <a:ea typeface="微软雅黑"/>
                <a:cs typeface="Courier New"/>
              </a:rPr>
              <a:t>2</a:t>
            </a:r>
            <a:r>
              <a:rPr lang="en-US" altLang="zh-CN" sz="2600" kern="100" dirty="0" err="1">
                <a:latin typeface="Times New Roman"/>
                <a:ea typeface="微软雅黑"/>
                <a:cs typeface="Courier New"/>
              </a:rPr>
              <a:t>2p</a:t>
            </a:r>
            <a:r>
              <a:rPr lang="en-US" altLang="zh-CN" sz="2600" kern="100" baseline="30000" dirty="0" err="1">
                <a:latin typeface="Times New Roman"/>
                <a:ea typeface="微软雅黑"/>
                <a:cs typeface="Courier New"/>
              </a:rPr>
              <a:t>2</a:t>
            </a:r>
            <a:r>
              <a:rPr lang="en-US" altLang="zh-CN" sz="2600" kern="100" dirty="0">
                <a:latin typeface="Times New Roman"/>
                <a:ea typeface="微软雅黑"/>
                <a:cs typeface="Courier New"/>
              </a:rPr>
              <a:t>  	</a:t>
            </a:r>
            <a:r>
              <a:rPr lang="en-US" altLang="zh-CN" sz="2600" kern="100" dirty="0" smtClean="0">
                <a:latin typeface="Times New Roman"/>
                <a:ea typeface="微软雅黑"/>
                <a:cs typeface="Courier New"/>
              </a:rPr>
              <a:t>		</a:t>
            </a:r>
            <a:r>
              <a:rPr lang="en-US" altLang="zh-CN" sz="2600" kern="100" dirty="0" err="1" smtClean="0">
                <a:latin typeface="Times New Roman"/>
                <a:ea typeface="微软雅黑"/>
                <a:cs typeface="Courier New"/>
              </a:rPr>
              <a:t>D.1s</a:t>
            </a:r>
            <a:r>
              <a:rPr lang="en-US" altLang="zh-CN" sz="2600" kern="100" baseline="30000" dirty="0" err="1" smtClean="0">
                <a:latin typeface="Times New Roman"/>
                <a:ea typeface="微软雅黑"/>
                <a:cs typeface="Courier New"/>
              </a:rPr>
              <a:t>2</a:t>
            </a:r>
            <a:r>
              <a:rPr lang="en-US" altLang="zh-CN" sz="2600" kern="100" dirty="0" err="1" smtClean="0">
                <a:latin typeface="Times New Roman"/>
                <a:ea typeface="微软雅黑"/>
                <a:cs typeface="Courier New"/>
              </a:rPr>
              <a:t>2s</a:t>
            </a:r>
            <a:r>
              <a:rPr lang="en-US" altLang="zh-CN" sz="2600" kern="100" baseline="30000" dirty="0" err="1" smtClean="0">
                <a:latin typeface="Times New Roman"/>
                <a:ea typeface="微软雅黑"/>
                <a:cs typeface="Courier New"/>
              </a:rPr>
              <a:t>2</a:t>
            </a:r>
            <a:r>
              <a:rPr lang="en-US" altLang="zh-CN" sz="2600" kern="100" dirty="0" err="1" smtClean="0">
                <a:latin typeface="Times New Roman"/>
                <a:ea typeface="微软雅黑"/>
                <a:cs typeface="Courier New"/>
              </a:rPr>
              <a:t>2p</a:t>
            </a:r>
            <a:r>
              <a:rPr lang="en-US" altLang="zh-CN" sz="2600" kern="100" baseline="30000" dirty="0" err="1" smtClean="0">
                <a:latin typeface="Times New Roman"/>
                <a:ea typeface="微软雅黑"/>
                <a:cs typeface="Courier New"/>
              </a:rPr>
              <a:t>6</a:t>
            </a:r>
            <a:r>
              <a:rPr lang="en-US" altLang="zh-CN" sz="2600" kern="100" dirty="0" err="1" smtClean="0">
                <a:latin typeface="Times New Roman"/>
                <a:ea typeface="微软雅黑"/>
                <a:cs typeface="Courier New"/>
              </a:rPr>
              <a:t>3s</a:t>
            </a:r>
            <a:r>
              <a:rPr lang="en-US" altLang="zh-CN" sz="2600" kern="100" baseline="30000" dirty="0" err="1" smtClean="0">
                <a:latin typeface="Times New Roman"/>
                <a:ea typeface="微软雅黑"/>
                <a:cs typeface="Courier New"/>
              </a:rPr>
              <a:t>2</a:t>
            </a:r>
            <a:r>
              <a:rPr lang="en-US" altLang="zh-CN" sz="2600" kern="100" dirty="0" err="1" smtClean="0">
                <a:latin typeface="Times New Roman"/>
                <a:ea typeface="微软雅黑"/>
                <a:cs typeface="Courier New"/>
              </a:rPr>
              <a:t>3p</a:t>
            </a:r>
            <a:r>
              <a:rPr lang="en-US" altLang="zh-CN" sz="2600" kern="100" baseline="30000" dirty="0" err="1" smtClean="0">
                <a:latin typeface="Times New Roman"/>
                <a:ea typeface="微软雅黑"/>
                <a:cs typeface="Courier New"/>
              </a:rPr>
              <a:t>4</a:t>
            </a:r>
            <a:endParaRPr lang="zh-CN" altLang="zh-CN" sz="2600" kern="100" dirty="0">
              <a:latin typeface="宋体"/>
              <a:cs typeface="Courier New"/>
            </a:endParaRPr>
          </a:p>
          <a:p>
            <a:pPr algn="just">
              <a:lnSpc>
                <a:spcPct val="141000"/>
              </a:lnSpc>
              <a:spcAft>
                <a:spcPts val="0"/>
              </a:spcAft>
              <a:tabLst>
                <a:tab pos="2070735" algn="l"/>
              </a:tabLst>
            </a:pPr>
            <a:r>
              <a:rPr lang="zh-CN" altLang="zh-CN" sz="2600" b="1" kern="100" dirty="0">
                <a:solidFill>
                  <a:srgbClr val="0066FF"/>
                </a:solidFill>
                <a:latin typeface="Times New Roman"/>
                <a:ea typeface="微软雅黑"/>
                <a:cs typeface="Times New Roman"/>
              </a:rPr>
              <a:t>解析</a:t>
            </a:r>
            <a:r>
              <a:rPr lang="zh-CN" altLang="zh-CN" sz="2600" kern="100" dirty="0">
                <a:latin typeface="Times New Roman"/>
                <a:ea typeface="微软雅黑"/>
                <a:cs typeface="Times New Roman"/>
              </a:rPr>
              <a:t>　一般情况下，原子半径最大的原子应是能层数最多的。能层数相同的原子，即同周期元素</a:t>
            </a:r>
            <a:r>
              <a:rPr lang="en-US" altLang="zh-CN" sz="2600" kern="100" dirty="0">
                <a:latin typeface="Times New Roman"/>
                <a:ea typeface="微软雅黑"/>
                <a:cs typeface="Courier New"/>
              </a:rPr>
              <a:t>(</a:t>
            </a:r>
            <a:r>
              <a:rPr lang="zh-CN" altLang="zh-CN" sz="2600" kern="100" dirty="0">
                <a:latin typeface="Times New Roman"/>
                <a:ea typeface="微软雅黑"/>
                <a:cs typeface="Times New Roman"/>
              </a:rPr>
              <a:t>稀有气体元素除外</a:t>
            </a:r>
            <a:r>
              <a:rPr lang="en-US" altLang="zh-CN" sz="2600" kern="100" dirty="0">
                <a:latin typeface="Times New Roman"/>
                <a:ea typeface="微软雅黑"/>
                <a:cs typeface="Courier New"/>
              </a:rPr>
              <a:t>)</a:t>
            </a:r>
            <a:r>
              <a:rPr lang="zh-CN" altLang="zh-CN" sz="2600" kern="100" dirty="0">
                <a:latin typeface="Times New Roman"/>
                <a:ea typeface="微软雅黑"/>
                <a:cs typeface="Times New Roman"/>
              </a:rPr>
              <a:t>的原子，因同周期元素从左到右原子半径逐渐减小，所以最外层电子数最少的原子半径最大</a:t>
            </a:r>
            <a:r>
              <a:rPr lang="zh-CN" altLang="zh-CN" sz="2600" kern="100" dirty="0" smtClean="0">
                <a:latin typeface="Times New Roman"/>
                <a:ea typeface="微软雅黑"/>
                <a:cs typeface="Times New Roman"/>
              </a:rPr>
              <a:t>。</a:t>
            </a:r>
            <a:endParaRPr lang="zh-CN" altLang="zh-CN" sz="2600" kern="100" dirty="0">
              <a:latin typeface="宋体"/>
              <a:cs typeface="Courier New"/>
            </a:endParaRPr>
          </a:p>
        </p:txBody>
      </p:sp>
      <p:sp>
        <p:nvSpPr>
          <p:cNvPr id="12" name="TextBox 11">
            <a:hlinkClick r:id="rId2" action="ppaction://hlinksldjump"/>
          </p:cNvPr>
          <p:cNvSpPr txBox="1"/>
          <p:nvPr/>
        </p:nvSpPr>
        <p:spPr>
          <a:xfrm>
            <a:off x="7092280"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3" name="TextBox 12">
            <a:hlinkClick r:id="rId3" action="ppaction://hlinksldjump"/>
          </p:cNvPr>
          <p:cNvSpPr txBox="1"/>
          <p:nvPr/>
        </p:nvSpPr>
        <p:spPr>
          <a:xfrm>
            <a:off x="7459181"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2</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4" name="TextBox 13">
            <a:hlinkClick r:id="rId4" action="ppaction://hlinksldjump"/>
          </p:cNvPr>
          <p:cNvSpPr txBox="1"/>
          <p:nvPr/>
        </p:nvSpPr>
        <p:spPr>
          <a:xfrm>
            <a:off x="7826082"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3</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0" name="TextBox 19">
            <a:hlinkClick r:id="rId5" action="ppaction://hlinksldjump"/>
          </p:cNvPr>
          <p:cNvSpPr txBox="1"/>
          <p:nvPr/>
        </p:nvSpPr>
        <p:spPr>
          <a:xfrm>
            <a:off x="8192983"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1" name="TextBox 20">
            <a:hlinkClick r:id="rId6" action="ppaction://hlinksldjump"/>
          </p:cNvPr>
          <p:cNvSpPr txBox="1"/>
          <p:nvPr/>
        </p:nvSpPr>
        <p:spPr>
          <a:xfrm>
            <a:off x="8559884"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zh-CN" altLang="en-US" sz="2200" dirty="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 name="矩形 1"/>
          <p:cNvSpPr/>
          <p:nvPr/>
        </p:nvSpPr>
        <p:spPr>
          <a:xfrm>
            <a:off x="7317829" y="737642"/>
            <a:ext cx="425116" cy="492443"/>
          </a:xfrm>
          <a:prstGeom prst="rect">
            <a:avLst/>
          </a:prstGeom>
        </p:spPr>
        <p:txBody>
          <a:bodyPr wrap="none">
            <a:spAutoFit/>
          </a:bodyPr>
          <a:lstStyle/>
          <a:p>
            <a:r>
              <a:rPr lang="en-US" altLang="zh-CN" sz="2600" kern="100" dirty="0">
                <a:solidFill>
                  <a:srgbClr val="E36C0A"/>
                </a:solidFill>
                <a:latin typeface="Times New Roman"/>
                <a:ea typeface="微软雅黑"/>
                <a:cs typeface="Courier New"/>
              </a:rPr>
              <a:t>A</a:t>
            </a:r>
            <a:endParaRPr lang="zh-CN" altLang="en-US" sz="2600" dirty="0"/>
          </a:p>
        </p:txBody>
      </p:sp>
      <p:grpSp>
        <p:nvGrpSpPr>
          <p:cNvPr id="9" name="组合 8"/>
          <p:cNvGrpSpPr/>
          <p:nvPr/>
        </p:nvGrpSpPr>
        <p:grpSpPr>
          <a:xfrm>
            <a:off x="8623505" y="4334076"/>
            <a:ext cx="360000" cy="359813"/>
            <a:chOff x="8623505" y="4334074"/>
            <a:chExt cx="360000" cy="359813"/>
          </a:xfrm>
        </p:grpSpPr>
        <p:sp>
          <p:nvSpPr>
            <p:cNvPr id="10" name="椭圆 9">
              <a:hlinkClick r:id="rId7" action="ppaction://hlinksldjump"/>
            </p:cNvPr>
            <p:cNvSpPr/>
            <p:nvPr userDrawn="1"/>
          </p:nvSpPr>
          <p:spPr>
            <a:xfrm rot="5400000">
              <a:off x="8623598" y="4333981"/>
              <a:ext cx="359813" cy="360000"/>
            </a:xfrm>
            <a:prstGeom prst="ellipse">
              <a:avLst/>
            </a:prstGeom>
            <a:solidFill>
              <a:schemeClr val="accent6">
                <a:lumMod val="75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1" name="燕尾形 10">
              <a:hlinkClick r:id="rId7" action="ppaction://hlinksldjump"/>
            </p:cNvPr>
            <p:cNvSpPr/>
            <p:nvPr userDrawn="1"/>
          </p:nvSpPr>
          <p:spPr>
            <a:xfrm rot="5400000" flipH="1">
              <a:off x="8717142" y="4427583"/>
              <a:ext cx="172710" cy="172800"/>
            </a:xfrm>
            <a:prstGeom prst="chevron">
              <a:avLst/>
            </a:prstGeom>
            <a:solidFill>
              <a:schemeClr val="bg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grpSp>
    </p:spTree>
    <p:extLst>
      <p:ext uri="{BB962C8B-B14F-4D97-AF65-F5344CB8AC3E}">
        <p14:creationId xmlns:p14="http://schemas.microsoft.com/office/powerpoint/2010/main" val="968288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1773213" y="2688945"/>
            <a:ext cx="6349533" cy="530878"/>
          </a:xfrm>
          <a:prstGeom prst="rect">
            <a:avLst/>
          </a:prstGeom>
        </p:spPr>
        <p:txBody>
          <a:bodyPr wrap="square" lIns="68544" tIns="34272" rIns="68544" bIns="34272">
            <a:spAutoFit/>
          </a:bodyPr>
          <a:lstStyle/>
          <a:p>
            <a:pPr fontAlgn="base">
              <a:lnSpc>
                <a:spcPct val="150000"/>
              </a:lnSpc>
              <a:spcBef>
                <a:spcPct val="0"/>
              </a:spcBef>
              <a:spcAft>
                <a:spcPct val="0"/>
              </a:spcAft>
            </a:pPr>
            <a:r>
              <a:rPr lang="zh-CN" altLang="en-US" sz="2000" dirty="0">
                <a:solidFill>
                  <a:srgbClr val="00B0F0"/>
                </a:solidFill>
                <a:latin typeface="微软雅黑" panose="020B0503020204020204" pitchFamily="34" charset="-122"/>
                <a:ea typeface="微软雅黑" panose="020B0503020204020204" pitchFamily="34" charset="-122"/>
              </a:rPr>
              <a:t>更多精彩内容请</a:t>
            </a:r>
            <a:r>
              <a:rPr lang="zh-CN" altLang="en-US" sz="2000" dirty="0" smtClean="0">
                <a:solidFill>
                  <a:srgbClr val="00B0F0"/>
                </a:solidFill>
                <a:latin typeface="微软雅黑" panose="020B0503020204020204" pitchFamily="34" charset="-122"/>
                <a:ea typeface="微软雅黑" panose="020B0503020204020204" pitchFamily="34" charset="-122"/>
              </a:rPr>
              <a:t>登录</a:t>
            </a:r>
            <a:r>
              <a:rPr lang="en-US" altLang="zh-CN" sz="2000" dirty="0" smtClean="0">
                <a:solidFill>
                  <a:srgbClr val="00B0F0"/>
                </a:solidFill>
                <a:latin typeface="微软雅黑" panose="020B0503020204020204" pitchFamily="34" charset="-122"/>
                <a:ea typeface="微软雅黑" panose="020B0503020204020204" pitchFamily="34" charset="-122"/>
              </a:rPr>
              <a:t>http</a:t>
            </a:r>
            <a:r>
              <a:rPr lang="en-US" altLang="zh-CN" sz="2000" dirty="0">
                <a:solidFill>
                  <a:srgbClr val="00B0F0"/>
                </a:solidFill>
                <a:latin typeface="微软雅黑" panose="020B0503020204020204" pitchFamily="34" charset="-122"/>
                <a:ea typeface="微软雅黑" panose="020B0503020204020204" pitchFamily="34" charset="-122"/>
              </a:rPr>
              <a:t>://www.91taoke.com</a:t>
            </a:r>
          </a:p>
        </p:txBody>
      </p:sp>
      <p:sp>
        <p:nvSpPr>
          <p:cNvPr id="5" name="标题 1"/>
          <p:cNvSpPr txBox="1">
            <a:spLocks/>
          </p:cNvSpPr>
          <p:nvPr/>
        </p:nvSpPr>
        <p:spPr>
          <a:xfrm>
            <a:off x="3092847" y="1491630"/>
            <a:ext cx="2847305" cy="1096305"/>
          </a:xfrm>
          <a:prstGeom prst="rect">
            <a:avLst/>
          </a:prstGeom>
        </p:spPr>
        <p:txBody>
          <a:bodyPr lIns="68571" tIns="34285" rIns="68571" bIns="34285"/>
          <a:lstStyle>
            <a:lvl1pPr algn="ctr" defTabSz="914378" rtl="0" eaLnBrk="1" latinLnBrk="0" hangingPunct="1">
              <a:spcBef>
                <a:spcPct val="0"/>
              </a:spcBef>
              <a:buNone/>
              <a:defRPr sz="4400" kern="1200">
                <a:solidFill>
                  <a:schemeClr val="tx1"/>
                </a:solidFill>
                <a:latin typeface="+mj-lt"/>
                <a:ea typeface="+mj-ea"/>
                <a:cs typeface="+mj-cs"/>
              </a:defRPr>
            </a:lvl1pPr>
          </a:lstStyle>
          <a:p>
            <a:pPr algn="l">
              <a:lnSpc>
                <a:spcPct val="150000"/>
              </a:lnSpc>
              <a:defRPr/>
            </a:pPr>
            <a:r>
              <a:rPr lang="zh-CN" altLang="en-US" sz="5000" b="1" kern="100" dirty="0">
                <a:solidFill>
                  <a:schemeClr val="accent6">
                    <a:lumMod val="75000"/>
                  </a:schemeClr>
                </a:solidFill>
                <a:latin typeface="微软雅黑" panose="020B0503020204020204" pitchFamily="34" charset="-122"/>
                <a:ea typeface="微软雅黑" panose="020B0503020204020204" pitchFamily="34" charset="-122"/>
                <a:cs typeface="Times New Roman" panose="02020603050405020304" pitchFamily="18" charset="0"/>
              </a:rPr>
              <a:t>谢谢观看</a:t>
            </a:r>
          </a:p>
        </p:txBody>
      </p:sp>
      <p:cxnSp>
        <p:nvCxnSpPr>
          <p:cNvPr id="6" name="直接连接符 5"/>
          <p:cNvCxnSpPr/>
          <p:nvPr/>
        </p:nvCxnSpPr>
        <p:spPr>
          <a:xfrm>
            <a:off x="755576" y="2587936"/>
            <a:ext cx="7632848" cy="0"/>
          </a:xfrm>
          <a:prstGeom prst="line">
            <a:avLst/>
          </a:prstGeom>
          <a:ln>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5268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par>
                                <p:cTn id="11" presetID="53" presetClass="entr" presetSubtype="16"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par>
                                <p:cTn id="16" presetID="26" presetClass="entr" presetSubtype="0"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down)">
                                      <p:cBhvr>
                                        <p:cTn id="18" dur="580">
                                          <p:stCondLst>
                                            <p:cond delay="0"/>
                                          </p:stCondLst>
                                        </p:cTn>
                                        <p:tgtEl>
                                          <p:spTgt spid="16"/>
                                        </p:tgtEl>
                                      </p:cBhvr>
                                    </p:animEffect>
                                    <p:anim calcmode="lin" valueType="num">
                                      <p:cBhvr>
                                        <p:cTn id="19"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24" dur="26">
                                          <p:stCondLst>
                                            <p:cond delay="650"/>
                                          </p:stCondLst>
                                        </p:cTn>
                                        <p:tgtEl>
                                          <p:spTgt spid="16"/>
                                        </p:tgtEl>
                                      </p:cBhvr>
                                      <p:to x="100000" y="60000"/>
                                    </p:animScale>
                                    <p:animScale>
                                      <p:cBhvr>
                                        <p:cTn id="25" dur="166" decel="50000">
                                          <p:stCondLst>
                                            <p:cond delay="676"/>
                                          </p:stCondLst>
                                        </p:cTn>
                                        <p:tgtEl>
                                          <p:spTgt spid="16"/>
                                        </p:tgtEl>
                                      </p:cBhvr>
                                      <p:to x="100000" y="100000"/>
                                    </p:animScale>
                                    <p:animScale>
                                      <p:cBhvr>
                                        <p:cTn id="26" dur="26">
                                          <p:stCondLst>
                                            <p:cond delay="1312"/>
                                          </p:stCondLst>
                                        </p:cTn>
                                        <p:tgtEl>
                                          <p:spTgt spid="16"/>
                                        </p:tgtEl>
                                      </p:cBhvr>
                                      <p:to x="100000" y="80000"/>
                                    </p:animScale>
                                    <p:animScale>
                                      <p:cBhvr>
                                        <p:cTn id="27" dur="166" decel="50000">
                                          <p:stCondLst>
                                            <p:cond delay="1338"/>
                                          </p:stCondLst>
                                        </p:cTn>
                                        <p:tgtEl>
                                          <p:spTgt spid="16"/>
                                        </p:tgtEl>
                                      </p:cBhvr>
                                      <p:to x="100000" y="100000"/>
                                    </p:animScale>
                                    <p:animScale>
                                      <p:cBhvr>
                                        <p:cTn id="28" dur="26">
                                          <p:stCondLst>
                                            <p:cond delay="1642"/>
                                          </p:stCondLst>
                                        </p:cTn>
                                        <p:tgtEl>
                                          <p:spTgt spid="16"/>
                                        </p:tgtEl>
                                      </p:cBhvr>
                                      <p:to x="100000" y="90000"/>
                                    </p:animScale>
                                    <p:animScale>
                                      <p:cBhvr>
                                        <p:cTn id="29" dur="166" decel="50000">
                                          <p:stCondLst>
                                            <p:cond delay="1668"/>
                                          </p:stCondLst>
                                        </p:cTn>
                                        <p:tgtEl>
                                          <p:spTgt spid="16"/>
                                        </p:tgtEl>
                                      </p:cBhvr>
                                      <p:to x="100000" y="100000"/>
                                    </p:animScale>
                                    <p:animScale>
                                      <p:cBhvr>
                                        <p:cTn id="30" dur="26">
                                          <p:stCondLst>
                                            <p:cond delay="1808"/>
                                          </p:stCondLst>
                                        </p:cTn>
                                        <p:tgtEl>
                                          <p:spTgt spid="16"/>
                                        </p:tgtEl>
                                      </p:cBhvr>
                                      <p:to x="100000" y="95000"/>
                                    </p:animScale>
                                    <p:animScale>
                                      <p:cBhvr>
                                        <p:cTn id="31" dur="166" decel="50000">
                                          <p:stCondLst>
                                            <p:cond delay="1834"/>
                                          </p:stCondLst>
                                        </p:cTn>
                                        <p:tgtEl>
                                          <p:spTgt spid="1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8">
            <a:hlinkClick r:id="rId2" action="ppaction://hlinksldjump"/>
          </p:cNvPr>
          <p:cNvSpPr txBox="1"/>
          <p:nvPr/>
        </p:nvSpPr>
        <p:spPr>
          <a:xfrm>
            <a:off x="3333850" y="1847860"/>
            <a:ext cx="878110" cy="492443"/>
          </a:xfrm>
          <a:prstGeom prst="rect">
            <a:avLst/>
          </a:prstGeom>
          <a:noFill/>
        </p:spPr>
        <p:txBody>
          <a:bodyPr wrap="square" rtlCol="0">
            <a:spAutoFit/>
          </a:bodyPr>
          <a:lstStyle/>
          <a:p>
            <a:pPr algn="ctr"/>
            <a:r>
              <a:rPr lang="en-US" altLang="zh-CN" sz="2600" b="1" dirty="0" smtClean="0">
                <a:solidFill>
                  <a:schemeClr val="bg1">
                    <a:lumMod val="50000"/>
                  </a:schemeClr>
                </a:solidFill>
                <a:latin typeface="Stencil" pitchFamily="82" charset="0"/>
                <a:ea typeface="微软雅黑" pitchFamily="34" charset="-122"/>
              </a:rPr>
              <a:t>01</a:t>
            </a:r>
            <a:endParaRPr lang="zh-CN" altLang="en-US" sz="2600" b="1" dirty="0">
              <a:solidFill>
                <a:schemeClr val="bg1">
                  <a:lumMod val="50000"/>
                </a:schemeClr>
              </a:solidFill>
              <a:latin typeface="Stencil" pitchFamily="82" charset="0"/>
              <a:ea typeface="微软雅黑" pitchFamily="34" charset="-122"/>
            </a:endParaRPr>
          </a:p>
        </p:txBody>
      </p:sp>
      <p:sp>
        <p:nvSpPr>
          <p:cNvPr id="28" name="TextBox 8">
            <a:hlinkClick r:id="rId3" action="ppaction://hlinksldjump"/>
          </p:cNvPr>
          <p:cNvSpPr txBox="1"/>
          <p:nvPr/>
        </p:nvSpPr>
        <p:spPr>
          <a:xfrm>
            <a:off x="7254667" y="1876053"/>
            <a:ext cx="878110" cy="492443"/>
          </a:xfrm>
          <a:prstGeom prst="rect">
            <a:avLst/>
          </a:prstGeom>
          <a:noFill/>
        </p:spPr>
        <p:txBody>
          <a:bodyPr wrap="square" rtlCol="0">
            <a:spAutoFit/>
          </a:bodyPr>
          <a:lstStyle/>
          <a:p>
            <a:pPr algn="ctr"/>
            <a:r>
              <a:rPr lang="en-US" altLang="zh-CN" sz="2600" b="1" dirty="0" smtClean="0">
                <a:solidFill>
                  <a:schemeClr val="bg1">
                    <a:lumMod val="50000"/>
                  </a:schemeClr>
                </a:solidFill>
                <a:latin typeface="Stencil" pitchFamily="82" charset="0"/>
                <a:ea typeface="微软雅黑" pitchFamily="34" charset="-122"/>
              </a:rPr>
              <a:t>02</a:t>
            </a:r>
            <a:endParaRPr lang="zh-CN" altLang="en-US" sz="2600" b="1" dirty="0">
              <a:solidFill>
                <a:schemeClr val="bg1">
                  <a:lumMod val="50000"/>
                </a:schemeClr>
              </a:solidFill>
              <a:latin typeface="Stencil" pitchFamily="82" charset="0"/>
              <a:ea typeface="微软雅黑" pitchFamily="34" charset="-122"/>
            </a:endParaRPr>
          </a:p>
        </p:txBody>
      </p:sp>
      <p:sp>
        <p:nvSpPr>
          <p:cNvPr id="29" name="TextBox 8">
            <a:hlinkClick r:id="rId4" action="ppaction://hlinksldjump"/>
          </p:cNvPr>
          <p:cNvSpPr txBox="1"/>
          <p:nvPr/>
        </p:nvSpPr>
        <p:spPr>
          <a:xfrm>
            <a:off x="3324325" y="3483272"/>
            <a:ext cx="878110" cy="492443"/>
          </a:xfrm>
          <a:prstGeom prst="rect">
            <a:avLst/>
          </a:prstGeom>
          <a:noFill/>
        </p:spPr>
        <p:txBody>
          <a:bodyPr wrap="square" rtlCol="0">
            <a:spAutoFit/>
          </a:bodyPr>
          <a:lstStyle/>
          <a:p>
            <a:pPr algn="ctr"/>
            <a:r>
              <a:rPr lang="en-US" altLang="zh-CN" sz="2600" b="1" dirty="0" smtClean="0">
                <a:solidFill>
                  <a:schemeClr val="bg1">
                    <a:lumMod val="50000"/>
                  </a:schemeClr>
                </a:solidFill>
                <a:latin typeface="Stencil" pitchFamily="82" charset="0"/>
                <a:ea typeface="微软雅黑" pitchFamily="34" charset="-122"/>
              </a:rPr>
              <a:t>03</a:t>
            </a:r>
            <a:endParaRPr lang="zh-CN" altLang="en-US" sz="2600" b="1" dirty="0">
              <a:solidFill>
                <a:schemeClr val="bg1">
                  <a:lumMod val="50000"/>
                </a:schemeClr>
              </a:solidFill>
              <a:latin typeface="Stencil" pitchFamily="82" charset="0"/>
              <a:ea typeface="微软雅黑" pitchFamily="34" charset="-122"/>
            </a:endParaRPr>
          </a:p>
        </p:txBody>
      </p:sp>
      <p:sp>
        <p:nvSpPr>
          <p:cNvPr id="31" name="TextBox 8">
            <a:hlinkClick r:id="rId5" action="ppaction://hlinksldjump"/>
          </p:cNvPr>
          <p:cNvSpPr txBox="1"/>
          <p:nvPr/>
        </p:nvSpPr>
        <p:spPr>
          <a:xfrm>
            <a:off x="7265715" y="3460229"/>
            <a:ext cx="878110" cy="492443"/>
          </a:xfrm>
          <a:prstGeom prst="rect">
            <a:avLst/>
          </a:prstGeom>
          <a:noFill/>
        </p:spPr>
        <p:txBody>
          <a:bodyPr wrap="square" rtlCol="0">
            <a:spAutoFit/>
          </a:bodyPr>
          <a:lstStyle/>
          <a:p>
            <a:pPr algn="ctr"/>
            <a:r>
              <a:rPr lang="en-US" altLang="zh-CN" sz="2600" b="1" dirty="0" smtClean="0">
                <a:solidFill>
                  <a:schemeClr val="bg1">
                    <a:lumMod val="50000"/>
                  </a:schemeClr>
                </a:solidFill>
                <a:latin typeface="Stencil" pitchFamily="82" charset="0"/>
                <a:ea typeface="微软雅黑" pitchFamily="34" charset="-122"/>
              </a:rPr>
              <a:t>04</a:t>
            </a:r>
            <a:endParaRPr lang="zh-CN" altLang="en-US" sz="2600" b="1" dirty="0">
              <a:solidFill>
                <a:schemeClr val="bg1">
                  <a:lumMod val="50000"/>
                </a:schemeClr>
              </a:solidFill>
              <a:latin typeface="Stencil" pitchFamily="82" charset="0"/>
              <a:ea typeface="微软雅黑" pitchFamily="34" charset="-122"/>
            </a:endParaRPr>
          </a:p>
        </p:txBody>
      </p:sp>
      <p:sp>
        <p:nvSpPr>
          <p:cNvPr id="14" name="TextBox 15"/>
          <p:cNvSpPr txBox="1"/>
          <p:nvPr/>
        </p:nvSpPr>
        <p:spPr>
          <a:xfrm>
            <a:off x="341229" y="714935"/>
            <a:ext cx="1133536" cy="253916"/>
          </a:xfrm>
          <a:prstGeom prst="rect">
            <a:avLst/>
          </a:prstGeom>
          <a:noFill/>
        </p:spPr>
        <p:txBody>
          <a:bodyPr wrap="square" lIns="68580" tIns="34290" rIns="68580" bIns="34290" rtlCol="0">
            <a:spAutoFit/>
          </a:bodyPr>
          <a:lstStyle/>
          <a:p>
            <a:pPr algn="ctr"/>
            <a:r>
              <a:rPr lang="en-US" altLang="zh-CN" sz="1200" dirty="0" smtClean="0">
                <a:solidFill>
                  <a:schemeClr val="bg1"/>
                </a:solidFill>
                <a:latin typeface="Agency FB" panose="020B0503020202020204" pitchFamily="34" charset="0"/>
                <a:ea typeface="Adobe 宋体 Std L" pitchFamily="18" charset="-122"/>
              </a:rPr>
              <a:t>Contents Page</a:t>
            </a:r>
            <a:endParaRPr lang="zh-CN" altLang="en-US" sz="1200" dirty="0">
              <a:solidFill>
                <a:schemeClr val="bg1"/>
              </a:solidFill>
              <a:latin typeface="Agency FB" panose="020B0503020202020204" pitchFamily="34" charset="0"/>
              <a:ea typeface="Adobe 宋体 Std L" pitchFamily="18" charset="-122"/>
            </a:endParaRPr>
          </a:p>
        </p:txBody>
      </p:sp>
      <p:grpSp>
        <p:nvGrpSpPr>
          <p:cNvPr id="16" name="组合 15"/>
          <p:cNvGrpSpPr/>
          <p:nvPr/>
        </p:nvGrpSpPr>
        <p:grpSpPr>
          <a:xfrm>
            <a:off x="4055271" y="1347432"/>
            <a:ext cx="3312550" cy="3146210"/>
            <a:chOff x="2739133" y="1607123"/>
            <a:chExt cx="3639395" cy="3602227"/>
          </a:xfrm>
        </p:grpSpPr>
        <p:sp>
          <p:nvSpPr>
            <p:cNvPr id="17" name="矩形 20">
              <a:hlinkClick r:id="rId3" action="ppaction://hlinksldjump"/>
            </p:cNvPr>
            <p:cNvSpPr/>
            <p:nvPr/>
          </p:nvSpPr>
          <p:spPr>
            <a:xfrm>
              <a:off x="4636649" y="1607123"/>
              <a:ext cx="1740291" cy="1731152"/>
            </a:xfrm>
            <a:custGeom>
              <a:avLst/>
              <a:gdLst/>
              <a:ahLst/>
              <a:cxnLst/>
              <a:rect l="l" t="t" r="r" b="b"/>
              <a:pathLst>
                <a:path w="1709738" h="1709738">
                  <a:moveTo>
                    <a:pt x="854869" y="0"/>
                  </a:moveTo>
                  <a:cubicBezTo>
                    <a:pt x="1327739" y="0"/>
                    <a:pt x="1709738" y="381998"/>
                    <a:pt x="1709738" y="854869"/>
                  </a:cubicBezTo>
                  <a:cubicBezTo>
                    <a:pt x="1709738" y="1327739"/>
                    <a:pt x="1327739" y="1709738"/>
                    <a:pt x="854869" y="1709738"/>
                  </a:cubicBezTo>
                  <a:cubicBezTo>
                    <a:pt x="0" y="1709738"/>
                    <a:pt x="0" y="1709738"/>
                    <a:pt x="0" y="1709738"/>
                  </a:cubicBezTo>
                  <a:cubicBezTo>
                    <a:pt x="0" y="854869"/>
                    <a:pt x="0" y="854869"/>
                    <a:pt x="0" y="854869"/>
                  </a:cubicBezTo>
                  <a:cubicBezTo>
                    <a:pt x="0" y="381998"/>
                    <a:pt x="381999" y="0"/>
                    <a:pt x="854869" y="0"/>
                  </a:cubicBezTo>
                  <a:close/>
                </a:path>
              </a:pathLst>
            </a:custGeom>
            <a:solidFill>
              <a:schemeClr val="bg1">
                <a:lumMod val="6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noProof="0">
                <a:solidFill>
                  <a:schemeClr val="lt1"/>
                </a:solidFill>
              </a:endParaRPr>
            </a:p>
          </p:txBody>
        </p:sp>
        <p:sp>
          <p:nvSpPr>
            <p:cNvPr id="18" name="矩形 22">
              <a:hlinkClick r:id="rId5" action="ppaction://hlinksldjump"/>
            </p:cNvPr>
            <p:cNvSpPr/>
            <p:nvPr/>
          </p:nvSpPr>
          <p:spPr>
            <a:xfrm>
              <a:off x="4638237" y="3478198"/>
              <a:ext cx="1740291" cy="1731152"/>
            </a:xfrm>
            <a:custGeom>
              <a:avLst/>
              <a:gdLst/>
              <a:ahLst/>
              <a:cxnLst/>
              <a:rect l="l" t="t" r="r" b="b"/>
              <a:pathLst>
                <a:path w="2376488" h="2376487">
                  <a:moveTo>
                    <a:pt x="0" y="0"/>
                  </a:moveTo>
                  <a:cubicBezTo>
                    <a:pt x="1188244" y="0"/>
                    <a:pt x="1188244" y="0"/>
                    <a:pt x="1188244" y="0"/>
                  </a:cubicBezTo>
                  <a:cubicBezTo>
                    <a:pt x="1845521" y="0"/>
                    <a:pt x="2376488" y="530967"/>
                    <a:pt x="2376488" y="1188243"/>
                  </a:cubicBezTo>
                  <a:cubicBezTo>
                    <a:pt x="2376488" y="1845520"/>
                    <a:pt x="1845521" y="2376487"/>
                    <a:pt x="1188244" y="2376487"/>
                  </a:cubicBezTo>
                  <a:cubicBezTo>
                    <a:pt x="530967" y="2376487"/>
                    <a:pt x="0" y="1845520"/>
                    <a:pt x="0" y="1188243"/>
                  </a:cubicBezTo>
                  <a:cubicBezTo>
                    <a:pt x="0" y="0"/>
                    <a:pt x="0" y="0"/>
                    <a:pt x="0" y="0"/>
                  </a:cubicBezTo>
                  <a:close/>
                </a:path>
              </a:pathLst>
            </a:custGeom>
            <a:solidFill>
              <a:schemeClr val="accent6">
                <a:lumMod val="7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noProof="0">
                <a:solidFill>
                  <a:schemeClr val="lt1"/>
                </a:solidFill>
              </a:endParaRPr>
            </a:p>
          </p:txBody>
        </p:sp>
        <p:sp>
          <p:nvSpPr>
            <p:cNvPr id="19" name="矩形 21">
              <a:hlinkClick r:id="rId4" action="ppaction://hlinksldjump"/>
            </p:cNvPr>
            <p:cNvSpPr/>
            <p:nvPr/>
          </p:nvSpPr>
          <p:spPr>
            <a:xfrm>
              <a:off x="2743996" y="3476022"/>
              <a:ext cx="1740291" cy="1731152"/>
            </a:xfrm>
            <a:custGeom>
              <a:avLst/>
              <a:gdLst/>
              <a:ahLst/>
              <a:cxnLst/>
              <a:rect l="l" t="t" r="r" b="b"/>
              <a:pathLst>
                <a:path w="1709737" h="1709738">
                  <a:moveTo>
                    <a:pt x="854868" y="0"/>
                  </a:moveTo>
                  <a:cubicBezTo>
                    <a:pt x="1709737" y="0"/>
                    <a:pt x="1709737" y="0"/>
                    <a:pt x="1709737" y="0"/>
                  </a:cubicBezTo>
                  <a:cubicBezTo>
                    <a:pt x="1709737" y="854869"/>
                    <a:pt x="1709737" y="854869"/>
                    <a:pt x="1709737" y="854869"/>
                  </a:cubicBezTo>
                  <a:cubicBezTo>
                    <a:pt x="1709737" y="1327740"/>
                    <a:pt x="1327738" y="1709738"/>
                    <a:pt x="854868" y="1709738"/>
                  </a:cubicBezTo>
                  <a:cubicBezTo>
                    <a:pt x="381998" y="1709738"/>
                    <a:pt x="0" y="1327740"/>
                    <a:pt x="0" y="854869"/>
                  </a:cubicBezTo>
                  <a:cubicBezTo>
                    <a:pt x="0" y="381999"/>
                    <a:pt x="381998" y="0"/>
                    <a:pt x="854868" y="0"/>
                  </a:cubicBezTo>
                  <a:close/>
                </a:path>
              </a:pathLst>
            </a:custGeom>
            <a:solidFill>
              <a:srgbClr val="92D05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noProof="0">
                <a:solidFill>
                  <a:schemeClr val="lt1"/>
                </a:solidFill>
              </a:endParaRPr>
            </a:p>
          </p:txBody>
        </p:sp>
        <p:sp>
          <p:nvSpPr>
            <p:cNvPr id="20" name="Freeform 37">
              <a:hlinkClick r:id="rId2" action="ppaction://hlinksldjump"/>
            </p:cNvPr>
            <p:cNvSpPr>
              <a:spLocks/>
            </p:cNvSpPr>
            <p:nvPr/>
          </p:nvSpPr>
          <p:spPr bwMode="gray">
            <a:xfrm rot="10800000" flipV="1">
              <a:off x="2739133" y="1607935"/>
              <a:ext cx="1740292" cy="1731152"/>
            </a:xfrm>
            <a:custGeom>
              <a:avLst/>
              <a:gdLst>
                <a:gd name="T0" fmla="*/ 2147483647 w 1016"/>
                <a:gd name="T1" fmla="*/ 0 h 1016"/>
                <a:gd name="T2" fmla="*/ 0 w 1016"/>
                <a:gd name="T3" fmla="*/ 2147483647 h 1016"/>
                <a:gd name="T4" fmla="*/ 0 w 1016"/>
                <a:gd name="T5" fmla="*/ 2147483647 h 1016"/>
                <a:gd name="T6" fmla="*/ 2147483647 w 1016"/>
                <a:gd name="T7" fmla="*/ 2147483647 h 1016"/>
                <a:gd name="T8" fmla="*/ 2147483647 w 1016"/>
                <a:gd name="T9" fmla="*/ 2147483647 h 1016"/>
                <a:gd name="T10" fmla="*/ 2147483647 w 1016"/>
                <a:gd name="T11" fmla="*/ 0 h 1016"/>
                <a:gd name="T12" fmla="*/ 0 60000 65536"/>
                <a:gd name="T13" fmla="*/ 0 60000 65536"/>
                <a:gd name="T14" fmla="*/ 0 60000 65536"/>
                <a:gd name="T15" fmla="*/ 0 60000 65536"/>
                <a:gd name="T16" fmla="*/ 0 60000 65536"/>
                <a:gd name="T17" fmla="*/ 0 60000 65536"/>
                <a:gd name="T18" fmla="*/ 0 w 1016"/>
                <a:gd name="T19" fmla="*/ 0 h 1016"/>
                <a:gd name="T20" fmla="*/ 1016 w 1016"/>
                <a:gd name="T21" fmla="*/ 1016 h 1016"/>
              </a:gdLst>
              <a:ahLst/>
              <a:cxnLst>
                <a:cxn ang="T12">
                  <a:pos x="T0" y="T1"/>
                </a:cxn>
                <a:cxn ang="T13">
                  <a:pos x="T2" y="T3"/>
                </a:cxn>
                <a:cxn ang="T14">
                  <a:pos x="T4" y="T5"/>
                </a:cxn>
                <a:cxn ang="T15">
                  <a:pos x="T6" y="T7"/>
                </a:cxn>
                <a:cxn ang="T16">
                  <a:pos x="T8" y="T9"/>
                </a:cxn>
                <a:cxn ang="T17">
                  <a:pos x="T10" y="T11"/>
                </a:cxn>
              </a:cxnLst>
              <a:rect l="T18" t="T19" r="T20" b="T21"/>
              <a:pathLst>
                <a:path w="1016" h="1016">
                  <a:moveTo>
                    <a:pt x="508" y="0"/>
                  </a:moveTo>
                  <a:cubicBezTo>
                    <a:pt x="227" y="0"/>
                    <a:pt x="0" y="227"/>
                    <a:pt x="0" y="508"/>
                  </a:cubicBezTo>
                  <a:cubicBezTo>
                    <a:pt x="0" y="1016"/>
                    <a:pt x="0" y="1016"/>
                    <a:pt x="0" y="1016"/>
                  </a:cubicBezTo>
                  <a:cubicBezTo>
                    <a:pt x="508" y="1016"/>
                    <a:pt x="508" y="1016"/>
                    <a:pt x="508" y="1016"/>
                  </a:cubicBezTo>
                  <a:cubicBezTo>
                    <a:pt x="789" y="1016"/>
                    <a:pt x="1016" y="789"/>
                    <a:pt x="1016" y="508"/>
                  </a:cubicBezTo>
                  <a:cubicBezTo>
                    <a:pt x="1016" y="227"/>
                    <a:pt x="789" y="0"/>
                    <a:pt x="508" y="0"/>
                  </a:cubicBezTo>
                  <a:close/>
                </a:path>
              </a:pathLst>
            </a:custGeom>
            <a:solidFill>
              <a:srgbClr val="0066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noProof="0" dirty="0">
                <a:solidFill>
                  <a:schemeClr val="lt1"/>
                </a:solidFill>
              </a:endParaRPr>
            </a:p>
          </p:txBody>
        </p:sp>
      </p:grpSp>
      <p:sp>
        <p:nvSpPr>
          <p:cNvPr id="21" name="TextBox 20">
            <a:hlinkClick r:id="rId2" action="ppaction://hlinksldjump"/>
          </p:cNvPr>
          <p:cNvSpPr txBox="1"/>
          <p:nvPr/>
        </p:nvSpPr>
        <p:spPr>
          <a:xfrm>
            <a:off x="4059041" y="1905789"/>
            <a:ext cx="1584000" cy="430887"/>
          </a:xfrm>
          <a:prstGeom prst="rect">
            <a:avLst/>
          </a:prstGeom>
          <a:noFill/>
        </p:spPr>
        <p:txBody>
          <a:bodyPr wrap="square" rtlCol="0">
            <a:spAutoFit/>
          </a:bodyPr>
          <a:lstStyle/>
          <a:p>
            <a:pPr algn="ctr"/>
            <a:r>
              <a:rPr lang="zh-CN" altLang="en-US" sz="2100" b="1" dirty="0">
                <a:solidFill>
                  <a:srgbClr val="FFFF00"/>
                </a:solidFill>
                <a:latin typeface="方正博雅宋_GBK" pitchFamily="2" charset="-122"/>
                <a:ea typeface="方正博雅宋_GBK" pitchFamily="2" charset="-122"/>
              </a:rPr>
              <a:t>能层与能级</a:t>
            </a:r>
          </a:p>
        </p:txBody>
      </p:sp>
      <p:sp>
        <p:nvSpPr>
          <p:cNvPr id="22" name="TextBox 21">
            <a:hlinkClick r:id="rId3" action="ppaction://hlinksldjump"/>
          </p:cNvPr>
          <p:cNvSpPr txBox="1"/>
          <p:nvPr/>
        </p:nvSpPr>
        <p:spPr>
          <a:xfrm>
            <a:off x="5762228" y="1753756"/>
            <a:ext cx="1584000" cy="738664"/>
          </a:xfrm>
          <a:prstGeom prst="rect">
            <a:avLst/>
          </a:prstGeom>
          <a:noFill/>
        </p:spPr>
        <p:txBody>
          <a:bodyPr wrap="square" rtlCol="0">
            <a:spAutoFit/>
          </a:bodyPr>
          <a:lstStyle/>
          <a:p>
            <a:pPr algn="ctr"/>
            <a:r>
              <a:rPr lang="zh-CN" altLang="en-US" sz="2100" b="1" dirty="0">
                <a:solidFill>
                  <a:srgbClr val="FFFF00"/>
                </a:solidFill>
                <a:latin typeface="方正博雅宋_GBK" pitchFamily="2" charset="-122"/>
                <a:ea typeface="方正博雅宋_GBK" pitchFamily="2" charset="-122"/>
              </a:rPr>
              <a:t>构造原理与电子排布式</a:t>
            </a:r>
          </a:p>
        </p:txBody>
      </p:sp>
      <p:sp>
        <p:nvSpPr>
          <p:cNvPr id="23" name="TextBox 22">
            <a:hlinkClick r:id="rId4" action="ppaction://hlinksldjump"/>
          </p:cNvPr>
          <p:cNvSpPr txBox="1"/>
          <p:nvPr/>
        </p:nvSpPr>
        <p:spPr>
          <a:xfrm>
            <a:off x="4144697" y="3498432"/>
            <a:ext cx="1406840" cy="430887"/>
          </a:xfrm>
          <a:prstGeom prst="rect">
            <a:avLst/>
          </a:prstGeom>
          <a:noFill/>
        </p:spPr>
        <p:txBody>
          <a:bodyPr wrap="square" rtlCol="0">
            <a:spAutoFit/>
          </a:bodyPr>
          <a:lstStyle/>
          <a:p>
            <a:pPr algn="ctr"/>
            <a:r>
              <a:rPr lang="zh-CN" altLang="en-US" sz="2200" b="1" dirty="0" smtClean="0">
                <a:solidFill>
                  <a:srgbClr val="FFFF00"/>
                </a:solidFill>
                <a:latin typeface="方正博雅宋_GBK" pitchFamily="2" charset="-122"/>
                <a:ea typeface="方正博雅宋_GBK" pitchFamily="2" charset="-122"/>
              </a:rPr>
              <a:t>学习小结</a:t>
            </a:r>
            <a:endParaRPr lang="zh-CN" altLang="en-US" sz="2200" b="1" dirty="0">
              <a:solidFill>
                <a:srgbClr val="FFFF00"/>
              </a:solidFill>
              <a:latin typeface="方正博雅宋_GBK" pitchFamily="2" charset="-122"/>
              <a:ea typeface="方正博雅宋_GBK" pitchFamily="2" charset="-122"/>
            </a:endParaRPr>
          </a:p>
        </p:txBody>
      </p:sp>
      <p:sp>
        <p:nvSpPr>
          <p:cNvPr id="24" name="矩形 23"/>
          <p:cNvSpPr/>
          <p:nvPr/>
        </p:nvSpPr>
        <p:spPr>
          <a:xfrm>
            <a:off x="1043608" y="0"/>
            <a:ext cx="720080" cy="120359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TextBox 24"/>
          <p:cNvSpPr txBox="1"/>
          <p:nvPr/>
        </p:nvSpPr>
        <p:spPr>
          <a:xfrm>
            <a:off x="795410" y="510952"/>
            <a:ext cx="1224136" cy="707886"/>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内容</a:t>
            </a:r>
            <a:endParaRPr lang="en-US" altLang="zh-CN" sz="2000" dirty="0" smtClean="0">
              <a:solidFill>
                <a:schemeClr val="bg1"/>
              </a:solidFill>
              <a:latin typeface="微软雅黑" panose="020B0503020204020204" pitchFamily="34" charset="-122"/>
              <a:ea typeface="微软雅黑" panose="020B0503020204020204" pitchFamily="34" charset="-122"/>
            </a:endParaRPr>
          </a:p>
          <a:p>
            <a:pPr algn="ctr"/>
            <a:r>
              <a:rPr lang="zh-CN" altLang="en-US" sz="2000" dirty="0" smtClean="0">
                <a:solidFill>
                  <a:schemeClr val="bg1"/>
                </a:solidFill>
                <a:latin typeface="微软雅黑" panose="020B0503020204020204" pitchFamily="34" charset="-122"/>
                <a:ea typeface="微软雅黑" panose="020B0503020204020204" pitchFamily="34" charset="-122"/>
              </a:rPr>
              <a:t>索引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0" name="TextBox 29">
            <a:hlinkClick r:id="rId5" action="ppaction://hlinksldjump"/>
          </p:cNvPr>
          <p:cNvSpPr txBox="1"/>
          <p:nvPr/>
        </p:nvSpPr>
        <p:spPr>
          <a:xfrm>
            <a:off x="5877669" y="3488804"/>
            <a:ext cx="1406840" cy="430887"/>
          </a:xfrm>
          <a:prstGeom prst="rect">
            <a:avLst/>
          </a:prstGeom>
          <a:noFill/>
        </p:spPr>
        <p:txBody>
          <a:bodyPr wrap="square" rtlCol="0">
            <a:spAutoFit/>
          </a:bodyPr>
          <a:lstStyle/>
          <a:p>
            <a:pPr algn="ctr"/>
            <a:r>
              <a:rPr lang="zh-CN" altLang="en-US" sz="2200" b="1" dirty="0" smtClean="0">
                <a:solidFill>
                  <a:srgbClr val="FFFF00"/>
                </a:solidFill>
                <a:latin typeface="方正博雅宋_GBK" pitchFamily="2" charset="-122"/>
                <a:ea typeface="方正博雅宋_GBK" pitchFamily="2" charset="-122"/>
              </a:rPr>
              <a:t>当堂检测</a:t>
            </a:r>
            <a:endParaRPr lang="zh-CN" altLang="en-US" sz="2200" b="1" dirty="0">
              <a:solidFill>
                <a:srgbClr val="FFFF00"/>
              </a:solidFill>
              <a:latin typeface="方正博雅宋_GBK" pitchFamily="2" charset="-122"/>
              <a:ea typeface="方正博雅宋_GBK" pitchFamily="2" charset="-122"/>
            </a:endParaRPr>
          </a:p>
        </p:txBody>
      </p:sp>
    </p:spTree>
    <p:extLst>
      <p:ext uri="{BB962C8B-B14F-4D97-AF65-F5344CB8AC3E}">
        <p14:creationId xmlns:p14="http://schemas.microsoft.com/office/powerpoint/2010/main" val="25681019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26554" y="752500"/>
            <a:ext cx="8902659" cy="3985578"/>
          </a:xfrm>
          <a:prstGeom prst="rect">
            <a:avLst/>
          </a:prstGeom>
        </p:spPr>
        <p:txBody>
          <a:bodyPr wrap="square">
            <a:spAutoFit/>
          </a:bodyPr>
          <a:lstStyle/>
          <a:p>
            <a:pPr algn="just">
              <a:lnSpc>
                <a:spcPct val="139000"/>
              </a:lnSpc>
              <a:spcAft>
                <a:spcPts val="0"/>
              </a:spcAft>
              <a:tabLst>
                <a:tab pos="2070735" algn="l"/>
              </a:tabLst>
            </a:pPr>
            <a:r>
              <a:rPr lang="en-US" altLang="zh-CN" sz="2600" kern="100" dirty="0">
                <a:latin typeface="Times New Roman"/>
                <a:ea typeface="微软雅黑"/>
                <a:cs typeface="Courier New"/>
              </a:rPr>
              <a:t>1.</a:t>
            </a:r>
            <a:r>
              <a:rPr lang="zh-CN" altLang="zh-CN" sz="2600" kern="100" dirty="0">
                <a:latin typeface="Times New Roman"/>
                <a:ea typeface="微软雅黑"/>
                <a:cs typeface="Times New Roman"/>
              </a:rPr>
              <a:t>能层</a:t>
            </a:r>
            <a:endParaRPr lang="zh-CN" altLang="zh-CN" sz="2600" kern="100" dirty="0">
              <a:latin typeface="宋体"/>
              <a:cs typeface="Courier New"/>
            </a:endParaRPr>
          </a:p>
          <a:p>
            <a:pPr algn="just">
              <a:lnSpc>
                <a:spcPct val="139000"/>
              </a:lnSpc>
              <a:spcAft>
                <a:spcPts val="0"/>
              </a:spcAft>
              <a:tabLst>
                <a:tab pos="2070735" algn="l"/>
              </a:tabLst>
            </a:pPr>
            <a:r>
              <a:rPr lang="en-US" altLang="zh-CN" sz="2600" kern="100" dirty="0">
                <a:latin typeface="Times New Roman"/>
                <a:ea typeface="微软雅黑"/>
                <a:cs typeface="Courier New"/>
              </a:rPr>
              <a:t>(1</a:t>
            </a:r>
            <a:r>
              <a:rPr lang="en-US" altLang="zh-CN" sz="2600" kern="100" dirty="0" smtClean="0">
                <a:latin typeface="Times New Roman"/>
                <a:ea typeface="微软雅黑"/>
                <a:cs typeface="Courier New"/>
              </a:rPr>
              <a:t>)</a:t>
            </a:r>
            <a:r>
              <a:rPr lang="zh-CN" altLang="zh-CN" sz="2600" kern="100" dirty="0" smtClean="0">
                <a:latin typeface="Times New Roman"/>
                <a:ea typeface="微软雅黑"/>
                <a:cs typeface="Times New Roman"/>
              </a:rPr>
              <a:t>如</a:t>
            </a:r>
            <a:r>
              <a:rPr lang="zh-CN" altLang="zh-CN" sz="2600" kern="100" dirty="0">
                <a:latin typeface="Times New Roman"/>
                <a:ea typeface="微软雅黑"/>
                <a:cs typeface="Times New Roman"/>
              </a:rPr>
              <a:t>图所示，在多电子原子中，核外电子</a:t>
            </a:r>
            <a:r>
              <a:rPr lang="zh-CN" altLang="zh-CN" sz="2600" kern="100" dirty="0" smtClean="0">
                <a:latin typeface="Times New Roman"/>
                <a:ea typeface="微软雅黑"/>
                <a:cs typeface="Times New Roman"/>
              </a:rPr>
              <a:t>是</a:t>
            </a:r>
            <a:endParaRPr lang="en-US" altLang="zh-CN" sz="2600" kern="100" dirty="0" smtClean="0">
              <a:latin typeface="Times New Roman"/>
              <a:ea typeface="微软雅黑"/>
              <a:cs typeface="Times New Roman"/>
            </a:endParaRPr>
          </a:p>
          <a:p>
            <a:pPr algn="just">
              <a:lnSpc>
                <a:spcPct val="139000"/>
              </a:lnSpc>
              <a:spcAft>
                <a:spcPts val="0"/>
              </a:spcAft>
              <a:tabLst>
                <a:tab pos="2070735" algn="l"/>
              </a:tabLst>
            </a:pPr>
            <a:r>
              <a:rPr lang="en-US" altLang="zh-CN" sz="2600" u="sng" kern="100" dirty="0" smtClean="0">
                <a:latin typeface="Times New Roman"/>
                <a:ea typeface="微软雅黑"/>
                <a:cs typeface="Times New Roman"/>
              </a:rPr>
              <a:t>          </a:t>
            </a:r>
            <a:r>
              <a:rPr lang="zh-CN" altLang="zh-CN" sz="2600" kern="100" dirty="0" smtClean="0">
                <a:latin typeface="Times New Roman"/>
                <a:ea typeface="微软雅黑"/>
                <a:cs typeface="Times New Roman"/>
              </a:rPr>
              <a:t>运动</a:t>
            </a:r>
            <a:r>
              <a:rPr lang="zh-CN" altLang="zh-CN" sz="2600" kern="100" dirty="0">
                <a:latin typeface="Times New Roman"/>
                <a:ea typeface="微软雅黑"/>
                <a:cs typeface="Times New Roman"/>
              </a:rPr>
              <a:t>的</a:t>
            </a:r>
            <a:r>
              <a:rPr lang="zh-CN" altLang="zh-CN" sz="2600" kern="100" dirty="0" smtClean="0">
                <a:latin typeface="Times New Roman"/>
                <a:ea typeface="微软雅黑"/>
                <a:cs typeface="Times New Roman"/>
              </a:rPr>
              <a:t>，</a:t>
            </a:r>
            <a:r>
              <a:rPr lang="en-US" altLang="zh-CN" sz="2600" u="sng" kern="100" dirty="0" smtClean="0">
                <a:latin typeface="Times New Roman"/>
                <a:ea typeface="微软雅黑"/>
                <a:cs typeface="Times New Roman"/>
              </a:rPr>
              <a:t>               </a:t>
            </a:r>
            <a:r>
              <a:rPr lang="zh-CN" altLang="zh-CN" sz="2600" kern="100" dirty="0" smtClean="0">
                <a:latin typeface="Times New Roman"/>
                <a:ea typeface="微软雅黑"/>
                <a:cs typeface="Times New Roman"/>
              </a:rPr>
              <a:t>的</a:t>
            </a:r>
            <a:r>
              <a:rPr lang="zh-CN" altLang="zh-CN" sz="2600" kern="100" dirty="0">
                <a:latin typeface="Times New Roman"/>
                <a:ea typeface="微软雅黑"/>
                <a:cs typeface="Times New Roman"/>
              </a:rPr>
              <a:t>电子在离核远的</a:t>
            </a:r>
            <a:r>
              <a:rPr lang="zh-CN" altLang="zh-CN" sz="2600" kern="100" dirty="0" smtClean="0">
                <a:latin typeface="Times New Roman"/>
                <a:ea typeface="微软雅黑"/>
                <a:cs typeface="Times New Roman"/>
              </a:rPr>
              <a:t>区</a:t>
            </a:r>
            <a:endParaRPr lang="en-US" altLang="zh-CN" sz="2600" kern="100" dirty="0" smtClean="0">
              <a:latin typeface="Times New Roman"/>
              <a:ea typeface="微软雅黑"/>
              <a:cs typeface="Times New Roman"/>
            </a:endParaRPr>
          </a:p>
          <a:p>
            <a:pPr algn="just">
              <a:lnSpc>
                <a:spcPct val="139000"/>
              </a:lnSpc>
              <a:spcAft>
                <a:spcPts val="0"/>
              </a:spcAft>
              <a:tabLst>
                <a:tab pos="2070735" algn="l"/>
              </a:tabLst>
            </a:pPr>
            <a:r>
              <a:rPr lang="zh-CN" altLang="zh-CN" sz="2600" kern="100" dirty="0" smtClean="0">
                <a:latin typeface="Times New Roman"/>
                <a:ea typeface="微软雅黑"/>
                <a:cs typeface="Times New Roman"/>
              </a:rPr>
              <a:t>域里</a:t>
            </a:r>
            <a:r>
              <a:rPr lang="zh-CN" altLang="zh-CN" sz="2600" kern="100" dirty="0">
                <a:latin typeface="Times New Roman"/>
                <a:ea typeface="微软雅黑"/>
                <a:cs typeface="Times New Roman"/>
              </a:rPr>
              <a:t>运动</a:t>
            </a:r>
            <a:r>
              <a:rPr lang="zh-CN" altLang="zh-CN" sz="2600" kern="100" spc="-200" dirty="0" smtClean="0">
                <a:latin typeface="Times New Roman"/>
                <a:ea typeface="微软雅黑"/>
                <a:cs typeface="Times New Roman"/>
              </a:rPr>
              <a:t>，</a:t>
            </a:r>
            <a:r>
              <a:rPr lang="en-US" altLang="zh-CN" sz="2600" u="sng" kern="100" dirty="0" smtClean="0">
                <a:latin typeface="Times New Roman"/>
                <a:ea typeface="微软雅黑"/>
                <a:cs typeface="Times New Roman"/>
              </a:rPr>
              <a:t>                 </a:t>
            </a:r>
            <a:r>
              <a:rPr lang="zh-CN" altLang="zh-CN" sz="2600" kern="100" dirty="0" smtClean="0">
                <a:latin typeface="Times New Roman"/>
                <a:ea typeface="微软雅黑"/>
                <a:cs typeface="Times New Roman"/>
              </a:rPr>
              <a:t>的</a:t>
            </a:r>
            <a:r>
              <a:rPr lang="zh-CN" altLang="zh-CN" sz="2600" kern="100" dirty="0">
                <a:latin typeface="Times New Roman"/>
                <a:ea typeface="微软雅黑"/>
                <a:cs typeface="Times New Roman"/>
              </a:rPr>
              <a:t>电子在离核近的</a:t>
            </a:r>
            <a:r>
              <a:rPr lang="zh-CN" altLang="zh-CN" sz="2600" kern="100" dirty="0" smtClean="0">
                <a:latin typeface="Times New Roman"/>
                <a:ea typeface="微软雅黑"/>
                <a:cs typeface="Times New Roman"/>
              </a:rPr>
              <a:t>区域</a:t>
            </a:r>
            <a:endParaRPr lang="en-US" altLang="zh-CN" sz="2600" kern="100" dirty="0" smtClean="0">
              <a:latin typeface="Times New Roman"/>
              <a:ea typeface="微软雅黑"/>
              <a:cs typeface="Times New Roman"/>
            </a:endParaRPr>
          </a:p>
          <a:p>
            <a:pPr algn="just">
              <a:lnSpc>
                <a:spcPct val="139000"/>
              </a:lnSpc>
              <a:spcAft>
                <a:spcPts val="0"/>
              </a:spcAft>
              <a:tabLst>
                <a:tab pos="2070735" algn="l"/>
              </a:tabLst>
            </a:pPr>
            <a:r>
              <a:rPr lang="zh-CN" altLang="zh-CN" sz="2600" kern="100" dirty="0" smtClean="0">
                <a:latin typeface="Times New Roman"/>
                <a:ea typeface="微软雅黑"/>
                <a:cs typeface="Times New Roman"/>
              </a:rPr>
              <a:t>里运动</a:t>
            </a:r>
            <a:r>
              <a:rPr lang="zh-CN" altLang="zh-CN" sz="2600" kern="100" dirty="0">
                <a:latin typeface="Times New Roman"/>
                <a:ea typeface="微软雅黑"/>
                <a:cs typeface="Times New Roman"/>
              </a:rPr>
              <a:t>。这也说明多电子的原子中电子</a:t>
            </a:r>
            <a:r>
              <a:rPr lang="zh-CN" altLang="zh-CN" sz="2600" kern="100" dirty="0" smtClean="0">
                <a:latin typeface="Times New Roman"/>
                <a:ea typeface="微软雅黑"/>
                <a:cs typeface="Times New Roman"/>
              </a:rPr>
              <a:t>的</a:t>
            </a:r>
            <a:r>
              <a:rPr lang="en-US" altLang="zh-CN" sz="2600" u="sng" kern="100" dirty="0" smtClean="0">
                <a:latin typeface="Times New Roman"/>
                <a:ea typeface="微软雅黑"/>
                <a:cs typeface="Times New Roman"/>
              </a:rPr>
              <a:t>        </a:t>
            </a:r>
            <a:r>
              <a:rPr lang="zh-CN" altLang="zh-CN" sz="2600" kern="100" dirty="0" smtClean="0">
                <a:latin typeface="Times New Roman"/>
                <a:ea typeface="微软雅黑"/>
                <a:cs typeface="Times New Roman"/>
              </a:rPr>
              <a:t>是</a:t>
            </a:r>
            <a:r>
              <a:rPr lang="zh-CN" altLang="zh-CN" sz="2600" kern="100" dirty="0">
                <a:latin typeface="Times New Roman"/>
                <a:ea typeface="微软雅黑"/>
                <a:cs typeface="Times New Roman"/>
              </a:rPr>
              <a:t>不同的。能量不同的电子</a:t>
            </a:r>
            <a:r>
              <a:rPr lang="zh-CN" altLang="zh-CN" sz="2600" kern="100" dirty="0" smtClean="0">
                <a:latin typeface="Times New Roman"/>
                <a:ea typeface="微软雅黑"/>
                <a:cs typeface="Times New Roman"/>
              </a:rPr>
              <a:t>在</a:t>
            </a:r>
            <a:r>
              <a:rPr lang="en-US" altLang="zh-CN" sz="2600" u="sng" kern="100" dirty="0" smtClean="0">
                <a:latin typeface="Times New Roman"/>
                <a:ea typeface="微软雅黑"/>
                <a:cs typeface="Times New Roman"/>
              </a:rPr>
              <a:t>                </a:t>
            </a:r>
            <a:r>
              <a:rPr lang="zh-CN" altLang="zh-CN" sz="2600" kern="100" dirty="0" smtClean="0">
                <a:latin typeface="Times New Roman"/>
                <a:ea typeface="微软雅黑"/>
                <a:cs typeface="Times New Roman"/>
              </a:rPr>
              <a:t>的</a:t>
            </a:r>
            <a:r>
              <a:rPr lang="zh-CN" altLang="zh-CN" sz="2600" kern="100" dirty="0">
                <a:latin typeface="Times New Roman"/>
                <a:ea typeface="微软雅黑"/>
                <a:cs typeface="Times New Roman"/>
              </a:rPr>
              <a:t>区域内运动，这种不同的区域称为能层，即</a:t>
            </a:r>
            <a:r>
              <a:rPr lang="en-US" altLang="zh-CN" sz="2600" kern="100" dirty="0">
                <a:latin typeface="宋体"/>
                <a:ea typeface="微软雅黑"/>
                <a:cs typeface="Times New Roman"/>
              </a:rPr>
              <a:t>“</a:t>
            </a:r>
            <a:r>
              <a:rPr lang="zh-CN" altLang="zh-CN" sz="2600" kern="100" dirty="0">
                <a:latin typeface="Times New Roman"/>
                <a:ea typeface="微软雅黑"/>
                <a:cs typeface="Times New Roman"/>
              </a:rPr>
              <a:t>电子层</a:t>
            </a:r>
            <a:r>
              <a:rPr lang="en-US" altLang="zh-CN" sz="2600" kern="100" dirty="0">
                <a:latin typeface="宋体"/>
                <a:ea typeface="微软雅黑"/>
                <a:cs typeface="Times New Roman"/>
              </a:rPr>
              <a:t>”</a:t>
            </a:r>
            <a:r>
              <a:rPr lang="en-US" altLang="zh-CN" sz="2600" kern="100" dirty="0">
                <a:latin typeface="Times New Roman"/>
                <a:ea typeface="微软雅黑"/>
                <a:cs typeface="Courier New"/>
              </a:rPr>
              <a:t>(</a:t>
            </a:r>
            <a:r>
              <a:rPr lang="en-US" altLang="zh-CN" sz="2600" i="1" kern="100" dirty="0">
                <a:latin typeface="Times New Roman"/>
                <a:ea typeface="微软雅黑"/>
                <a:cs typeface="Courier New"/>
              </a:rPr>
              <a:t>n</a:t>
            </a:r>
            <a:r>
              <a:rPr lang="en-US" altLang="zh-CN" sz="2600" kern="100" dirty="0">
                <a:latin typeface="Times New Roman"/>
                <a:ea typeface="微软雅黑"/>
                <a:cs typeface="Courier New"/>
              </a:rPr>
              <a:t>)</a:t>
            </a:r>
            <a:r>
              <a:rPr lang="zh-CN" altLang="zh-CN" sz="2600" kern="100" dirty="0">
                <a:latin typeface="Times New Roman"/>
                <a:ea typeface="微软雅黑"/>
                <a:cs typeface="Times New Roman"/>
              </a:rPr>
              <a:t>。</a:t>
            </a:r>
            <a:endParaRPr lang="zh-CN" altLang="zh-CN" sz="2600" kern="100" dirty="0">
              <a:effectLst/>
              <a:latin typeface="宋体"/>
              <a:cs typeface="Courier New"/>
            </a:endParaRPr>
          </a:p>
        </p:txBody>
      </p:sp>
      <p:sp>
        <p:nvSpPr>
          <p:cNvPr id="8" name="文本框 12"/>
          <p:cNvSpPr txBox="1"/>
          <p:nvPr/>
        </p:nvSpPr>
        <p:spPr>
          <a:xfrm>
            <a:off x="718539" y="253744"/>
            <a:ext cx="3277397" cy="492443"/>
          </a:xfrm>
          <a:prstGeom prst="rect">
            <a:avLst/>
          </a:prstGeom>
          <a:noFill/>
        </p:spPr>
        <p:txBody>
          <a:bodyPr wrap="square" rtlCol="0">
            <a:spAutoFit/>
          </a:bodyPr>
          <a:lstStyle/>
          <a:p>
            <a:r>
              <a:rPr lang="zh-CN" altLang="en-US" sz="2600" b="1" dirty="0">
                <a:solidFill>
                  <a:schemeClr val="tx1">
                    <a:lumMod val="65000"/>
                    <a:lumOff val="35000"/>
                  </a:schemeClr>
                </a:solidFill>
                <a:latin typeface="微软雅黑" pitchFamily="34" charset="-122"/>
                <a:ea typeface="微软雅黑" pitchFamily="34" charset="-122"/>
              </a:rPr>
              <a:t>能层与能级</a:t>
            </a:r>
          </a:p>
        </p:txBody>
      </p:sp>
      <p:sp>
        <p:nvSpPr>
          <p:cNvPr id="10" name="矩形 9"/>
          <p:cNvSpPr/>
          <p:nvPr/>
        </p:nvSpPr>
        <p:spPr>
          <a:xfrm>
            <a:off x="2" y="365815"/>
            <a:ext cx="646529" cy="225009"/>
          </a:xfrm>
          <a:prstGeom prst="rec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17410" name="Picture 2" descr="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957789" y="733450"/>
            <a:ext cx="2016224" cy="2226248"/>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2512343" y="3551287"/>
            <a:ext cx="1872208" cy="492443"/>
          </a:xfrm>
          <a:prstGeom prst="rect">
            <a:avLst/>
          </a:prstGeom>
        </p:spPr>
        <p:txBody>
          <a:bodyPr wrap="square">
            <a:spAutoFit/>
          </a:bodyPr>
          <a:lstStyle/>
          <a:p>
            <a:pPr lvl="0"/>
            <a:r>
              <a:rPr lang="zh-CN" altLang="zh-CN" sz="2600" kern="100" dirty="0" smtClean="0">
                <a:solidFill>
                  <a:schemeClr val="accent6">
                    <a:lumMod val="75000"/>
                  </a:schemeClr>
                </a:solidFill>
                <a:latin typeface="Times New Roman"/>
                <a:ea typeface="微软雅黑"/>
                <a:cs typeface="Times New Roman"/>
              </a:rPr>
              <a:t>核</a:t>
            </a:r>
            <a:r>
              <a:rPr lang="zh-CN" altLang="zh-CN" sz="2600" kern="100" dirty="0">
                <a:solidFill>
                  <a:schemeClr val="accent6">
                    <a:lumMod val="75000"/>
                  </a:schemeClr>
                </a:solidFill>
                <a:latin typeface="Times New Roman"/>
                <a:ea typeface="微软雅黑"/>
                <a:cs typeface="Times New Roman"/>
              </a:rPr>
              <a:t>外不同</a:t>
            </a:r>
            <a:endParaRPr lang="zh-CN" altLang="en-US" dirty="0">
              <a:solidFill>
                <a:schemeClr val="accent6">
                  <a:lumMod val="75000"/>
                </a:schemeClr>
              </a:solidFill>
            </a:endParaRPr>
          </a:p>
        </p:txBody>
      </p:sp>
      <p:sp>
        <p:nvSpPr>
          <p:cNvPr id="4" name="矩形 3"/>
          <p:cNvSpPr/>
          <p:nvPr/>
        </p:nvSpPr>
        <p:spPr>
          <a:xfrm>
            <a:off x="182673" y="1894199"/>
            <a:ext cx="851515" cy="492443"/>
          </a:xfrm>
          <a:prstGeom prst="rect">
            <a:avLst/>
          </a:prstGeom>
        </p:spPr>
        <p:txBody>
          <a:bodyPr wrap="none">
            <a:spAutoFit/>
          </a:bodyPr>
          <a:lstStyle/>
          <a:p>
            <a:pPr lvl="0"/>
            <a:r>
              <a:rPr lang="zh-CN" altLang="zh-CN" sz="2600" kern="100" dirty="0">
                <a:solidFill>
                  <a:srgbClr val="F79646">
                    <a:lumMod val="75000"/>
                  </a:srgbClr>
                </a:solidFill>
                <a:latin typeface="Times New Roman"/>
                <a:ea typeface="微软雅黑"/>
                <a:cs typeface="Times New Roman"/>
              </a:rPr>
              <a:t>分层</a:t>
            </a:r>
          </a:p>
        </p:txBody>
      </p:sp>
      <p:sp>
        <p:nvSpPr>
          <p:cNvPr id="5" name="矩形 4"/>
          <p:cNvSpPr/>
          <p:nvPr/>
        </p:nvSpPr>
        <p:spPr>
          <a:xfrm>
            <a:off x="2366762" y="1906716"/>
            <a:ext cx="1184940" cy="492443"/>
          </a:xfrm>
          <a:prstGeom prst="rect">
            <a:avLst/>
          </a:prstGeom>
        </p:spPr>
        <p:txBody>
          <a:bodyPr wrap="none">
            <a:spAutoFit/>
          </a:bodyPr>
          <a:lstStyle/>
          <a:p>
            <a:pPr lvl="0"/>
            <a:r>
              <a:rPr lang="zh-CN" altLang="zh-CN" sz="2600" kern="100" dirty="0">
                <a:solidFill>
                  <a:srgbClr val="F79646">
                    <a:lumMod val="75000"/>
                  </a:srgbClr>
                </a:solidFill>
                <a:latin typeface="Times New Roman"/>
                <a:ea typeface="微软雅黑"/>
                <a:cs typeface="Times New Roman"/>
              </a:rPr>
              <a:t>能量高</a:t>
            </a:r>
          </a:p>
        </p:txBody>
      </p:sp>
      <p:sp>
        <p:nvSpPr>
          <p:cNvPr id="6" name="矩形 5"/>
          <p:cNvSpPr/>
          <p:nvPr/>
        </p:nvSpPr>
        <p:spPr>
          <a:xfrm>
            <a:off x="1918325" y="2450881"/>
            <a:ext cx="1184940" cy="492443"/>
          </a:xfrm>
          <a:prstGeom prst="rect">
            <a:avLst/>
          </a:prstGeom>
        </p:spPr>
        <p:txBody>
          <a:bodyPr wrap="none">
            <a:spAutoFit/>
          </a:bodyPr>
          <a:lstStyle/>
          <a:p>
            <a:pPr lvl="0"/>
            <a:r>
              <a:rPr lang="zh-CN" altLang="zh-CN" sz="2600" kern="100" dirty="0">
                <a:solidFill>
                  <a:srgbClr val="F79646">
                    <a:lumMod val="75000"/>
                  </a:srgbClr>
                </a:solidFill>
                <a:latin typeface="Times New Roman"/>
                <a:ea typeface="微软雅黑"/>
                <a:cs typeface="Times New Roman"/>
              </a:rPr>
              <a:t>能量低</a:t>
            </a:r>
          </a:p>
        </p:txBody>
      </p:sp>
      <p:sp>
        <p:nvSpPr>
          <p:cNvPr id="11" name="矩形 10"/>
          <p:cNvSpPr/>
          <p:nvPr/>
        </p:nvSpPr>
        <p:spPr>
          <a:xfrm>
            <a:off x="6127601" y="3005886"/>
            <a:ext cx="851515" cy="492443"/>
          </a:xfrm>
          <a:prstGeom prst="rect">
            <a:avLst/>
          </a:prstGeom>
        </p:spPr>
        <p:txBody>
          <a:bodyPr wrap="none">
            <a:spAutoFit/>
          </a:bodyPr>
          <a:lstStyle/>
          <a:p>
            <a:pPr lvl="0"/>
            <a:r>
              <a:rPr lang="zh-CN" altLang="zh-CN" sz="2600" kern="100" dirty="0">
                <a:solidFill>
                  <a:srgbClr val="F79646">
                    <a:lumMod val="75000"/>
                  </a:srgbClr>
                </a:solidFill>
                <a:latin typeface="Times New Roman"/>
                <a:ea typeface="微软雅黑"/>
                <a:cs typeface="Times New Roman"/>
              </a:rPr>
              <a:t>能量</a:t>
            </a:r>
          </a:p>
        </p:txBody>
      </p:sp>
    </p:spTree>
    <p:extLst>
      <p:ext uri="{BB962C8B-B14F-4D97-AF65-F5344CB8AC3E}">
        <p14:creationId xmlns:p14="http://schemas.microsoft.com/office/powerpoint/2010/main" val="745340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linds(horizontal)">
                                      <p:cBhvr>
                                        <p:cTn id="16" dur="500"/>
                                        <p:tgtEl>
                                          <p:spTgt spid="6"/>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linds(horizontal)">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45604" y="13370"/>
            <a:ext cx="8856984" cy="646331"/>
          </a:xfrm>
          <a:prstGeom prst="rect">
            <a:avLst/>
          </a:prstGeom>
        </p:spPr>
        <p:txBody>
          <a:bodyPr wrap="square">
            <a:spAutoFit/>
          </a:bodyPr>
          <a:lstStyle/>
          <a:p>
            <a:pPr algn="just">
              <a:lnSpc>
                <a:spcPct val="150000"/>
              </a:lnSpc>
              <a:spcAft>
                <a:spcPts val="0"/>
              </a:spcAft>
              <a:tabLst>
                <a:tab pos="2070735" algn="l"/>
              </a:tabLst>
            </a:pPr>
            <a:r>
              <a:rPr lang="en-US" altLang="zh-CN" sz="2400" kern="100" dirty="0">
                <a:latin typeface="Times New Roman"/>
                <a:ea typeface="微软雅黑"/>
                <a:cs typeface="Courier New"/>
              </a:rPr>
              <a:t>(2)</a:t>
            </a:r>
            <a:r>
              <a:rPr lang="zh-CN" altLang="zh-CN" sz="2400" kern="100" dirty="0">
                <a:latin typeface="Times New Roman"/>
                <a:ea typeface="微软雅黑"/>
                <a:cs typeface="Times New Roman"/>
              </a:rPr>
              <a:t>能层的表示方法：</a:t>
            </a:r>
            <a:endParaRPr lang="zh-CN" altLang="zh-CN" sz="2400" kern="100" dirty="0">
              <a:effectLst/>
              <a:latin typeface="宋体"/>
              <a:cs typeface="Courier New"/>
            </a:endParaRPr>
          </a:p>
        </p:txBody>
      </p:sp>
      <p:graphicFrame>
        <p:nvGraphicFramePr>
          <p:cNvPr id="13" name="表格 12"/>
          <p:cNvGraphicFramePr>
            <a:graphicFrameLocks noGrp="1"/>
          </p:cNvGraphicFramePr>
          <p:nvPr>
            <p:extLst>
              <p:ext uri="{D42A27DB-BD31-4B8C-83A1-F6EECF244321}">
                <p14:modId xmlns:p14="http://schemas.microsoft.com/office/powerpoint/2010/main" val="1299774379"/>
              </p:ext>
            </p:extLst>
          </p:nvPr>
        </p:nvGraphicFramePr>
        <p:xfrm>
          <a:off x="765101" y="733450"/>
          <a:ext cx="7635240" cy="2743200"/>
        </p:xfrm>
        <a:graphic>
          <a:graphicData uri="http://schemas.openxmlformats.org/drawingml/2006/table">
            <a:tbl>
              <a:tblPr/>
              <a:tblGrid>
                <a:gridCol w="2423160"/>
                <a:gridCol w="594360"/>
                <a:gridCol w="594360"/>
                <a:gridCol w="594360"/>
                <a:gridCol w="746760"/>
                <a:gridCol w="594360"/>
                <a:gridCol w="594360"/>
                <a:gridCol w="594360"/>
                <a:gridCol w="899160"/>
              </a:tblGrid>
              <a:tr h="0">
                <a:tc>
                  <a:txBody>
                    <a:bodyPr/>
                    <a:lstStyle/>
                    <a:p>
                      <a:pPr algn="ctr">
                        <a:lnSpc>
                          <a:spcPct val="150000"/>
                        </a:lnSpc>
                        <a:spcAft>
                          <a:spcPts val="0"/>
                        </a:spcAft>
                        <a:tabLst>
                          <a:tab pos="2070735" algn="l"/>
                        </a:tabLst>
                      </a:pPr>
                      <a:r>
                        <a:rPr lang="zh-CN" sz="2400" kern="100" dirty="0">
                          <a:effectLst/>
                          <a:latin typeface="Times New Roman"/>
                          <a:ea typeface="微软雅黑"/>
                          <a:cs typeface="Times New Roman"/>
                        </a:rPr>
                        <a:t>能层</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400" kern="100">
                          <a:effectLst/>
                          <a:latin typeface="Times New Roman"/>
                          <a:ea typeface="微软雅黑"/>
                          <a:cs typeface="Times New Roman"/>
                        </a:rPr>
                        <a:t>一</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400" kern="100">
                          <a:effectLst/>
                          <a:latin typeface="Times New Roman"/>
                          <a:ea typeface="微软雅黑"/>
                          <a:cs typeface="Times New Roman"/>
                        </a:rPr>
                        <a:t>二</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400" kern="100">
                          <a:effectLst/>
                          <a:latin typeface="Times New Roman"/>
                          <a:ea typeface="微软雅黑"/>
                          <a:cs typeface="Times New Roman"/>
                        </a:rPr>
                        <a:t>三</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400" kern="100">
                          <a:effectLst/>
                          <a:latin typeface="Times New Roman"/>
                          <a:ea typeface="微软雅黑"/>
                          <a:cs typeface="Times New Roman"/>
                        </a:rPr>
                        <a:t>四</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400" kern="100">
                          <a:effectLst/>
                          <a:latin typeface="Times New Roman"/>
                          <a:ea typeface="微软雅黑"/>
                          <a:cs typeface="Times New Roman"/>
                        </a:rPr>
                        <a:t>五</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400" kern="100">
                          <a:effectLst/>
                          <a:latin typeface="Times New Roman"/>
                          <a:ea typeface="微软雅黑"/>
                          <a:cs typeface="Times New Roman"/>
                        </a:rPr>
                        <a:t>六</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400" kern="100">
                          <a:effectLst/>
                          <a:latin typeface="Times New Roman"/>
                          <a:ea typeface="微软雅黑"/>
                          <a:cs typeface="Times New Roman"/>
                        </a:rPr>
                        <a:t>七</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kern="100">
                          <a:effectLst/>
                          <a:latin typeface="宋体"/>
                          <a:ea typeface="微软雅黑"/>
                          <a:cs typeface="Times New Roman"/>
                        </a:rPr>
                        <a:t>……</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2070735" algn="l"/>
                        </a:tabLst>
                      </a:pPr>
                      <a:r>
                        <a:rPr lang="zh-CN" sz="2400" kern="100">
                          <a:effectLst/>
                          <a:latin typeface="Times New Roman"/>
                          <a:ea typeface="微软雅黑"/>
                          <a:cs typeface="Times New Roman"/>
                        </a:rPr>
                        <a:t>符号</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kern="100">
                          <a:effectLst/>
                          <a:latin typeface="Times New Roman"/>
                          <a:ea typeface="微软雅黑"/>
                          <a:cs typeface="Courier New"/>
                        </a:rPr>
                        <a:t>K</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kern="100">
                          <a:effectLst/>
                          <a:latin typeface="Times New Roman"/>
                          <a:ea typeface="微软雅黑"/>
                          <a:cs typeface="Courier New"/>
                        </a:rPr>
                        <a:t>L</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kern="100">
                          <a:effectLst/>
                          <a:latin typeface="Times New Roman"/>
                          <a:ea typeface="微软雅黑"/>
                          <a:cs typeface="Courier New"/>
                        </a:rPr>
                        <a:t>M</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kern="100">
                          <a:effectLst/>
                          <a:latin typeface="Times New Roman"/>
                          <a:ea typeface="微软雅黑"/>
                          <a:cs typeface="Courier New"/>
                        </a:rPr>
                        <a:t>N</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kern="100">
                          <a:effectLst/>
                          <a:latin typeface="Times New Roman"/>
                          <a:ea typeface="微软雅黑"/>
                          <a:cs typeface="Courier New"/>
                        </a:rPr>
                        <a:t>O</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kern="100">
                          <a:effectLst/>
                          <a:latin typeface="Times New Roman"/>
                          <a:ea typeface="微软雅黑"/>
                          <a:cs typeface="Courier New"/>
                        </a:rPr>
                        <a:t>P</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kern="100">
                          <a:effectLst/>
                          <a:latin typeface="Times New Roman"/>
                          <a:ea typeface="微软雅黑"/>
                          <a:cs typeface="Courier New"/>
                        </a:rPr>
                        <a:t>Q</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kern="100">
                          <a:effectLst/>
                          <a:latin typeface="宋体"/>
                          <a:ea typeface="微软雅黑"/>
                          <a:cs typeface="Times New Roman"/>
                        </a:rPr>
                        <a:t>……</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2070735" algn="l"/>
                        </a:tabLst>
                      </a:pPr>
                      <a:r>
                        <a:rPr lang="zh-CN" sz="2400" kern="100" dirty="0">
                          <a:effectLst/>
                          <a:latin typeface="Times New Roman"/>
                          <a:ea typeface="微软雅黑"/>
                          <a:cs typeface="Times New Roman"/>
                        </a:rPr>
                        <a:t>最多容纳电子数</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kern="100">
                          <a:effectLst/>
                          <a:latin typeface="Times New Roman"/>
                          <a:ea typeface="微软雅黑"/>
                          <a:cs typeface="Courier New"/>
                        </a:rPr>
                        <a:t>2</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altLang="zh-CN" sz="2400" b="1" kern="100" dirty="0" smtClean="0">
                          <a:latin typeface="Times New Roman"/>
                          <a:cs typeface="Courier New"/>
                        </a:rPr>
                        <a:t>__</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kern="100">
                          <a:effectLst/>
                          <a:latin typeface="Times New Roman"/>
                          <a:ea typeface="微软雅黑"/>
                          <a:cs typeface="Courier New"/>
                        </a:rPr>
                        <a:t>18</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altLang="zh-CN" sz="2400" b="1" kern="100" dirty="0" smtClean="0">
                          <a:latin typeface="Times New Roman"/>
                          <a:cs typeface="Courier New"/>
                        </a:rPr>
                        <a:t>___</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kern="100">
                          <a:effectLst/>
                          <a:latin typeface="Times New Roman"/>
                          <a:ea typeface="微软雅黑"/>
                          <a:cs typeface="Courier New"/>
                        </a:rPr>
                        <a:t>50</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a:lnSpc>
                          <a:spcPct val="150000"/>
                        </a:lnSpc>
                        <a:spcAft>
                          <a:spcPts val="0"/>
                        </a:spcAft>
                        <a:tabLst>
                          <a:tab pos="2070735" algn="l"/>
                        </a:tabLst>
                      </a:pPr>
                      <a:r>
                        <a:rPr lang="en-US" sz="2400" kern="100">
                          <a:effectLst/>
                          <a:latin typeface="宋体"/>
                          <a:ea typeface="微软雅黑"/>
                          <a:cs typeface="Times New Roman"/>
                        </a:rPr>
                        <a:t>……</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r>
              <a:tr h="0">
                <a:tc>
                  <a:txBody>
                    <a:bodyPr/>
                    <a:lstStyle/>
                    <a:p>
                      <a:pPr algn="ctr">
                        <a:lnSpc>
                          <a:spcPct val="150000"/>
                        </a:lnSpc>
                        <a:spcAft>
                          <a:spcPts val="0"/>
                        </a:spcAft>
                        <a:tabLst>
                          <a:tab pos="2070735" algn="l"/>
                        </a:tabLst>
                      </a:pPr>
                      <a:r>
                        <a:rPr lang="zh-CN" sz="2400" kern="100" dirty="0">
                          <a:effectLst/>
                          <a:latin typeface="Times New Roman"/>
                          <a:ea typeface="微软雅黑"/>
                          <a:cs typeface="Times New Roman"/>
                        </a:rPr>
                        <a:t>离核远近</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8">
                  <a:txBody>
                    <a:bodyPr/>
                    <a:lstStyle/>
                    <a:p>
                      <a:pPr algn="ctr">
                        <a:lnSpc>
                          <a:spcPct val="150000"/>
                        </a:lnSpc>
                        <a:spcAft>
                          <a:spcPts val="0"/>
                        </a:spcAft>
                        <a:tabLst>
                          <a:tab pos="2070735" algn="l"/>
                        </a:tabLst>
                      </a:pPr>
                      <a:r>
                        <a:rPr lang="zh-CN" sz="2400" kern="100" dirty="0" smtClean="0">
                          <a:effectLst/>
                          <a:latin typeface="Times New Roman"/>
                          <a:ea typeface="微软雅黑"/>
                          <a:cs typeface="Times New Roman"/>
                        </a:rPr>
                        <a:t>由</a:t>
                      </a:r>
                      <a:r>
                        <a:rPr lang="en-US" altLang="zh-CN" sz="2400" b="1" kern="100" dirty="0" smtClean="0">
                          <a:latin typeface="Times New Roman"/>
                          <a:cs typeface="Courier New"/>
                        </a:rPr>
                        <a:t>___</a:t>
                      </a:r>
                      <a:r>
                        <a:rPr lang="en-US" sz="2400" kern="100" spc="-125" dirty="0" smtClean="0">
                          <a:effectLst/>
                          <a:latin typeface="Times New Roman"/>
                          <a:ea typeface="微软雅黑"/>
                          <a:cs typeface="Courier New"/>
                        </a:rPr>
                        <a:t>―</a:t>
                      </a:r>
                      <a:r>
                        <a:rPr lang="en-US" sz="2400" kern="100" dirty="0" smtClean="0">
                          <a:effectLst/>
                          <a:latin typeface="Times New Roman"/>
                          <a:ea typeface="微软雅黑"/>
                          <a:cs typeface="Courier New"/>
                        </a:rPr>
                        <a:t>→</a:t>
                      </a:r>
                      <a:r>
                        <a:rPr lang="en-US" altLang="zh-CN" sz="2400" b="1" kern="100" dirty="0" smtClean="0">
                          <a:latin typeface="Times New Roman"/>
                          <a:cs typeface="Courier New"/>
                        </a:rPr>
                        <a:t>___</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0">
                <a:tc>
                  <a:txBody>
                    <a:bodyPr/>
                    <a:lstStyle/>
                    <a:p>
                      <a:pPr algn="ctr">
                        <a:lnSpc>
                          <a:spcPct val="150000"/>
                        </a:lnSpc>
                        <a:spcAft>
                          <a:spcPts val="0"/>
                        </a:spcAft>
                        <a:tabLst>
                          <a:tab pos="2070735" algn="l"/>
                        </a:tabLst>
                      </a:pPr>
                      <a:r>
                        <a:rPr lang="zh-CN" sz="2400" kern="100">
                          <a:effectLst/>
                          <a:latin typeface="Times New Roman"/>
                          <a:ea typeface="微软雅黑"/>
                          <a:cs typeface="Times New Roman"/>
                        </a:rPr>
                        <a:t>能量高低</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8">
                  <a:txBody>
                    <a:bodyPr/>
                    <a:lstStyle/>
                    <a:p>
                      <a:pPr algn="ctr">
                        <a:lnSpc>
                          <a:spcPct val="150000"/>
                        </a:lnSpc>
                        <a:spcAft>
                          <a:spcPts val="0"/>
                        </a:spcAft>
                        <a:tabLst>
                          <a:tab pos="2070735" algn="l"/>
                        </a:tabLst>
                      </a:pPr>
                      <a:r>
                        <a:rPr lang="zh-CN" sz="2400" kern="100" dirty="0" smtClean="0">
                          <a:effectLst/>
                          <a:latin typeface="Times New Roman"/>
                          <a:ea typeface="微软雅黑"/>
                          <a:cs typeface="Times New Roman"/>
                        </a:rPr>
                        <a:t>由</a:t>
                      </a:r>
                      <a:r>
                        <a:rPr lang="en-US" altLang="zh-CN" sz="2400" b="1" kern="100" dirty="0" smtClean="0">
                          <a:latin typeface="Times New Roman"/>
                          <a:cs typeface="Courier New"/>
                        </a:rPr>
                        <a:t>___</a:t>
                      </a:r>
                      <a:r>
                        <a:rPr lang="en-US" sz="2400" kern="100" spc="-125" dirty="0" smtClean="0">
                          <a:effectLst/>
                          <a:latin typeface="Times New Roman"/>
                          <a:ea typeface="微软雅黑"/>
                          <a:cs typeface="Courier New"/>
                        </a:rPr>
                        <a:t>―</a:t>
                      </a:r>
                      <a:r>
                        <a:rPr lang="en-US" sz="2400" kern="100" dirty="0" smtClean="0">
                          <a:effectLst/>
                          <a:latin typeface="Times New Roman"/>
                          <a:ea typeface="微软雅黑"/>
                          <a:cs typeface="Courier New"/>
                        </a:rPr>
                        <a:t>→</a:t>
                      </a:r>
                      <a:r>
                        <a:rPr lang="en-US" altLang="zh-CN" sz="2400" b="1" kern="100" dirty="0" smtClean="0">
                          <a:latin typeface="Times New Roman"/>
                          <a:cs typeface="Courier New"/>
                        </a:rPr>
                        <a:t>___</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
        <p:nvSpPr>
          <p:cNvPr id="14" name="矩形 13"/>
          <p:cNvSpPr/>
          <p:nvPr/>
        </p:nvSpPr>
        <p:spPr>
          <a:xfrm>
            <a:off x="145604" y="3526904"/>
            <a:ext cx="8856984" cy="1200329"/>
          </a:xfrm>
          <a:prstGeom prst="rect">
            <a:avLst/>
          </a:prstGeom>
        </p:spPr>
        <p:txBody>
          <a:bodyPr wrap="square">
            <a:spAutoFit/>
          </a:bodyPr>
          <a:lstStyle/>
          <a:p>
            <a:pPr algn="just">
              <a:lnSpc>
                <a:spcPct val="150000"/>
              </a:lnSpc>
              <a:spcAft>
                <a:spcPts val="0"/>
              </a:spcAft>
              <a:tabLst>
                <a:tab pos="2070735" algn="l"/>
              </a:tabLst>
            </a:pPr>
            <a:r>
              <a:rPr lang="en-US" altLang="zh-CN" sz="2400" kern="100" dirty="0">
                <a:latin typeface="Times New Roman"/>
                <a:ea typeface="微软雅黑"/>
                <a:cs typeface="Courier New"/>
              </a:rPr>
              <a:t>(3)</a:t>
            </a:r>
            <a:r>
              <a:rPr lang="zh-CN" altLang="zh-CN" sz="2400" kern="100" dirty="0">
                <a:latin typeface="Times New Roman"/>
                <a:ea typeface="微软雅黑"/>
                <a:cs typeface="Times New Roman"/>
              </a:rPr>
              <a:t>原子核外电子的每一能层最多可容纳的电子数与能层的序数</a:t>
            </a:r>
            <a:r>
              <a:rPr lang="en-US" altLang="zh-CN" sz="2400" kern="100" dirty="0">
                <a:latin typeface="Times New Roman"/>
                <a:ea typeface="微软雅黑"/>
                <a:cs typeface="Courier New"/>
              </a:rPr>
              <a:t>(</a:t>
            </a:r>
            <a:r>
              <a:rPr lang="en-US" altLang="zh-CN" sz="2400" i="1" kern="100" dirty="0">
                <a:latin typeface="Times New Roman"/>
                <a:ea typeface="微软雅黑"/>
                <a:cs typeface="Courier New"/>
              </a:rPr>
              <a:t>n</a:t>
            </a:r>
            <a:r>
              <a:rPr lang="en-US" altLang="zh-CN" sz="2400" kern="100" dirty="0">
                <a:latin typeface="Times New Roman"/>
                <a:ea typeface="微软雅黑"/>
                <a:cs typeface="Courier New"/>
              </a:rPr>
              <a:t>)</a:t>
            </a:r>
            <a:r>
              <a:rPr lang="zh-CN" altLang="zh-CN" sz="2400" kern="100" dirty="0">
                <a:latin typeface="Times New Roman"/>
                <a:ea typeface="微软雅黑"/>
                <a:cs typeface="Times New Roman"/>
              </a:rPr>
              <a:t>间存在的关系</a:t>
            </a:r>
            <a:r>
              <a:rPr lang="zh-CN" altLang="zh-CN" sz="2400" kern="100" dirty="0" smtClean="0">
                <a:latin typeface="Times New Roman"/>
                <a:ea typeface="微软雅黑"/>
                <a:cs typeface="Times New Roman"/>
              </a:rPr>
              <a:t>是</a:t>
            </a:r>
            <a:r>
              <a:rPr lang="en-US" altLang="zh-CN" sz="2400" u="sng" kern="100" dirty="0" smtClean="0">
                <a:latin typeface="Times New Roman"/>
                <a:ea typeface="微软雅黑"/>
                <a:cs typeface="Courier New"/>
              </a:rPr>
              <a:t>        </a:t>
            </a:r>
            <a:r>
              <a:rPr lang="zh-CN" altLang="zh-CN" sz="2400" kern="100" dirty="0" smtClean="0">
                <a:latin typeface="Times New Roman"/>
                <a:ea typeface="微软雅黑"/>
                <a:cs typeface="Times New Roman"/>
              </a:rPr>
              <a:t>。</a:t>
            </a:r>
            <a:endParaRPr lang="zh-CN" altLang="zh-CN" sz="2400" kern="100" dirty="0">
              <a:effectLst/>
              <a:latin typeface="宋体"/>
              <a:cs typeface="Courier New"/>
            </a:endParaRPr>
          </a:p>
        </p:txBody>
      </p:sp>
      <p:sp>
        <p:nvSpPr>
          <p:cNvPr id="15" name="矩形 14"/>
          <p:cNvSpPr/>
          <p:nvPr/>
        </p:nvSpPr>
        <p:spPr>
          <a:xfrm>
            <a:off x="3899634" y="1903586"/>
            <a:ext cx="338554" cy="461665"/>
          </a:xfrm>
          <a:prstGeom prst="rect">
            <a:avLst/>
          </a:prstGeom>
        </p:spPr>
        <p:txBody>
          <a:bodyPr wrap="none">
            <a:spAutoFit/>
          </a:bodyPr>
          <a:lstStyle/>
          <a:p>
            <a:r>
              <a:rPr lang="en-US" altLang="zh-CN" sz="2400" kern="100" dirty="0">
                <a:solidFill>
                  <a:schemeClr val="accent6">
                    <a:lumMod val="75000"/>
                  </a:schemeClr>
                </a:solidFill>
                <a:latin typeface="Times New Roman"/>
                <a:ea typeface="微软雅黑"/>
                <a:cs typeface="Courier New"/>
              </a:rPr>
              <a:t>8</a:t>
            </a:r>
            <a:endParaRPr lang="zh-CN" altLang="en-US" dirty="0">
              <a:solidFill>
                <a:schemeClr val="accent6">
                  <a:lumMod val="75000"/>
                </a:schemeClr>
              </a:solidFill>
            </a:endParaRPr>
          </a:p>
        </p:txBody>
      </p:sp>
      <p:sp>
        <p:nvSpPr>
          <p:cNvPr id="16" name="矩形 15"/>
          <p:cNvSpPr/>
          <p:nvPr/>
        </p:nvSpPr>
        <p:spPr>
          <a:xfrm>
            <a:off x="5095106" y="1894061"/>
            <a:ext cx="492443" cy="461665"/>
          </a:xfrm>
          <a:prstGeom prst="rect">
            <a:avLst/>
          </a:prstGeom>
        </p:spPr>
        <p:txBody>
          <a:bodyPr wrap="none">
            <a:spAutoFit/>
          </a:bodyPr>
          <a:lstStyle/>
          <a:p>
            <a:r>
              <a:rPr lang="en-US" altLang="zh-CN" sz="2400" kern="100" dirty="0">
                <a:solidFill>
                  <a:schemeClr val="accent6">
                    <a:lumMod val="75000"/>
                  </a:schemeClr>
                </a:solidFill>
                <a:latin typeface="Times New Roman"/>
                <a:ea typeface="微软雅黑"/>
                <a:cs typeface="Courier New"/>
              </a:rPr>
              <a:t>32</a:t>
            </a:r>
            <a:endParaRPr lang="zh-CN" altLang="en-US" dirty="0">
              <a:solidFill>
                <a:schemeClr val="accent6">
                  <a:lumMod val="75000"/>
                </a:schemeClr>
              </a:solidFill>
            </a:endParaRPr>
          </a:p>
        </p:txBody>
      </p:sp>
      <p:sp>
        <p:nvSpPr>
          <p:cNvPr id="17" name="矩形 16"/>
          <p:cNvSpPr/>
          <p:nvPr/>
        </p:nvSpPr>
        <p:spPr>
          <a:xfrm>
            <a:off x="5148064" y="2426692"/>
            <a:ext cx="492443" cy="461665"/>
          </a:xfrm>
          <a:prstGeom prst="rect">
            <a:avLst/>
          </a:prstGeom>
        </p:spPr>
        <p:txBody>
          <a:bodyPr wrap="none">
            <a:spAutoFit/>
          </a:bodyPr>
          <a:lstStyle/>
          <a:p>
            <a:r>
              <a:rPr lang="zh-CN" altLang="en-US" sz="2400" kern="100" dirty="0">
                <a:solidFill>
                  <a:schemeClr val="accent6">
                    <a:lumMod val="75000"/>
                  </a:schemeClr>
                </a:solidFill>
                <a:latin typeface="Times New Roman"/>
                <a:ea typeface="微软雅黑"/>
                <a:cs typeface="Times New Roman"/>
              </a:rPr>
              <a:t>近</a:t>
            </a:r>
            <a:endParaRPr lang="zh-CN" altLang="en-US" dirty="0">
              <a:solidFill>
                <a:schemeClr val="accent6">
                  <a:lumMod val="75000"/>
                </a:schemeClr>
              </a:solidFill>
            </a:endParaRPr>
          </a:p>
        </p:txBody>
      </p:sp>
      <p:sp>
        <p:nvSpPr>
          <p:cNvPr id="18" name="矩形 17"/>
          <p:cNvSpPr/>
          <p:nvPr/>
        </p:nvSpPr>
        <p:spPr>
          <a:xfrm>
            <a:off x="6199609" y="2426692"/>
            <a:ext cx="492443" cy="461665"/>
          </a:xfrm>
          <a:prstGeom prst="rect">
            <a:avLst/>
          </a:prstGeom>
        </p:spPr>
        <p:txBody>
          <a:bodyPr wrap="none">
            <a:spAutoFit/>
          </a:bodyPr>
          <a:lstStyle/>
          <a:p>
            <a:r>
              <a:rPr lang="zh-CN" altLang="en-US" sz="2400" kern="100" dirty="0">
                <a:solidFill>
                  <a:schemeClr val="accent6">
                    <a:lumMod val="75000"/>
                  </a:schemeClr>
                </a:solidFill>
                <a:latin typeface="Times New Roman"/>
                <a:ea typeface="微软雅黑"/>
                <a:cs typeface="Times New Roman"/>
              </a:rPr>
              <a:t>远</a:t>
            </a:r>
            <a:endParaRPr lang="zh-CN" altLang="en-US" dirty="0">
              <a:solidFill>
                <a:schemeClr val="accent6">
                  <a:lumMod val="75000"/>
                </a:schemeClr>
              </a:solidFill>
            </a:endParaRPr>
          </a:p>
        </p:txBody>
      </p:sp>
      <p:sp>
        <p:nvSpPr>
          <p:cNvPr id="19" name="矩形 18"/>
          <p:cNvSpPr/>
          <p:nvPr/>
        </p:nvSpPr>
        <p:spPr>
          <a:xfrm>
            <a:off x="5138539" y="2974181"/>
            <a:ext cx="492443" cy="461665"/>
          </a:xfrm>
          <a:prstGeom prst="rect">
            <a:avLst/>
          </a:prstGeom>
        </p:spPr>
        <p:txBody>
          <a:bodyPr wrap="none">
            <a:spAutoFit/>
          </a:bodyPr>
          <a:lstStyle/>
          <a:p>
            <a:r>
              <a:rPr lang="zh-CN" altLang="en-US" sz="2400" kern="100" dirty="0">
                <a:solidFill>
                  <a:schemeClr val="accent6">
                    <a:lumMod val="75000"/>
                  </a:schemeClr>
                </a:solidFill>
                <a:latin typeface="Times New Roman"/>
                <a:ea typeface="微软雅黑"/>
                <a:cs typeface="Times New Roman"/>
              </a:rPr>
              <a:t>低</a:t>
            </a:r>
            <a:endParaRPr lang="zh-CN" altLang="en-US" dirty="0">
              <a:solidFill>
                <a:schemeClr val="accent6">
                  <a:lumMod val="75000"/>
                </a:schemeClr>
              </a:solidFill>
            </a:endParaRPr>
          </a:p>
        </p:txBody>
      </p:sp>
      <p:sp>
        <p:nvSpPr>
          <p:cNvPr id="20" name="矩形 19"/>
          <p:cNvSpPr/>
          <p:nvPr/>
        </p:nvSpPr>
        <p:spPr>
          <a:xfrm>
            <a:off x="6211222" y="2974181"/>
            <a:ext cx="492443" cy="461665"/>
          </a:xfrm>
          <a:prstGeom prst="rect">
            <a:avLst/>
          </a:prstGeom>
        </p:spPr>
        <p:txBody>
          <a:bodyPr wrap="none">
            <a:spAutoFit/>
          </a:bodyPr>
          <a:lstStyle/>
          <a:p>
            <a:r>
              <a:rPr lang="zh-CN" altLang="en-US" sz="2400" kern="100" dirty="0">
                <a:solidFill>
                  <a:schemeClr val="accent6">
                    <a:lumMod val="75000"/>
                  </a:schemeClr>
                </a:solidFill>
                <a:latin typeface="Times New Roman"/>
                <a:ea typeface="微软雅黑"/>
                <a:cs typeface="Times New Roman"/>
              </a:rPr>
              <a:t>高</a:t>
            </a:r>
            <a:endParaRPr lang="zh-CN" altLang="en-US" dirty="0">
              <a:solidFill>
                <a:schemeClr val="accent6">
                  <a:lumMod val="75000"/>
                </a:schemeClr>
              </a:solidFill>
            </a:endParaRPr>
          </a:p>
        </p:txBody>
      </p:sp>
      <p:sp>
        <p:nvSpPr>
          <p:cNvPr id="21" name="矩形 20"/>
          <p:cNvSpPr/>
          <p:nvPr/>
        </p:nvSpPr>
        <p:spPr>
          <a:xfrm>
            <a:off x="2383185" y="4155926"/>
            <a:ext cx="595035" cy="461665"/>
          </a:xfrm>
          <a:prstGeom prst="rect">
            <a:avLst/>
          </a:prstGeom>
        </p:spPr>
        <p:txBody>
          <a:bodyPr wrap="none">
            <a:spAutoFit/>
          </a:bodyPr>
          <a:lstStyle/>
          <a:p>
            <a:r>
              <a:rPr lang="en-US" altLang="zh-CN" sz="2400" kern="100" dirty="0" err="1">
                <a:solidFill>
                  <a:schemeClr val="accent6">
                    <a:lumMod val="75000"/>
                  </a:schemeClr>
                </a:solidFill>
                <a:latin typeface="Times New Roman"/>
                <a:ea typeface="微软雅黑"/>
                <a:cs typeface="Courier New"/>
              </a:rPr>
              <a:t>2</a:t>
            </a:r>
            <a:r>
              <a:rPr lang="en-US" altLang="zh-CN" sz="2400" i="1" kern="100" dirty="0" err="1">
                <a:solidFill>
                  <a:schemeClr val="accent6">
                    <a:lumMod val="75000"/>
                  </a:schemeClr>
                </a:solidFill>
                <a:latin typeface="Times New Roman"/>
                <a:ea typeface="微软雅黑"/>
                <a:cs typeface="Courier New"/>
              </a:rPr>
              <a:t>n</a:t>
            </a:r>
            <a:r>
              <a:rPr lang="en-US" altLang="zh-CN" sz="2400" kern="100" baseline="30000" dirty="0" err="1">
                <a:solidFill>
                  <a:schemeClr val="accent6">
                    <a:lumMod val="75000"/>
                  </a:schemeClr>
                </a:solidFill>
                <a:latin typeface="Times New Roman"/>
                <a:ea typeface="微软雅黑"/>
                <a:cs typeface="Courier New"/>
              </a:rPr>
              <a:t>2</a:t>
            </a:r>
            <a:endParaRPr lang="zh-CN" altLang="en-US" dirty="0">
              <a:solidFill>
                <a:schemeClr val="accent6">
                  <a:lumMod val="75000"/>
                </a:schemeClr>
              </a:solidFill>
            </a:endParaRPr>
          </a:p>
        </p:txBody>
      </p:sp>
    </p:spTree>
    <p:extLst>
      <p:ext uri="{BB962C8B-B14F-4D97-AF65-F5344CB8AC3E}">
        <p14:creationId xmlns:p14="http://schemas.microsoft.com/office/powerpoint/2010/main" val="2061155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blinds(horizontal)">
                                      <p:cBhvr>
                                        <p:cTn id="10" dur="500"/>
                                        <p:tgtEl>
                                          <p:spTgt spid="1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blinds(horizontal)">
                                      <p:cBhvr>
                                        <p:cTn id="13" dur="500"/>
                                        <p:tgtEl>
                                          <p:spTgt spid="17"/>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blinds(horizontal)">
                                      <p:cBhvr>
                                        <p:cTn id="16" dur="500"/>
                                        <p:tgtEl>
                                          <p:spTgt spid="18"/>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blinds(horizontal)">
                                      <p:cBhvr>
                                        <p:cTn id="19" dur="500"/>
                                        <p:tgtEl>
                                          <p:spTgt spid="19"/>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blinds(horizontal)">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blinds(horizontal)">
                                      <p:cBhvr>
                                        <p:cTn id="2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97438" y="615915"/>
            <a:ext cx="8748000" cy="3323987"/>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a:ea typeface="微软雅黑"/>
                <a:cs typeface="Courier New"/>
              </a:rPr>
              <a:t>2.</a:t>
            </a:r>
            <a:r>
              <a:rPr lang="zh-CN" altLang="zh-CN" sz="2800" kern="100" dirty="0">
                <a:latin typeface="Times New Roman"/>
                <a:ea typeface="微软雅黑"/>
                <a:cs typeface="Times New Roman"/>
              </a:rPr>
              <a:t>能级</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(1)</a:t>
            </a:r>
            <a:r>
              <a:rPr lang="zh-CN" altLang="zh-CN" sz="2800" kern="100" dirty="0">
                <a:latin typeface="Times New Roman"/>
                <a:ea typeface="微软雅黑"/>
                <a:cs typeface="Times New Roman"/>
              </a:rPr>
              <a:t>在含有多个电子的原子中，在同一能层</a:t>
            </a:r>
            <a:r>
              <a:rPr lang="en-US" altLang="zh-CN" sz="2800" kern="100" dirty="0">
                <a:latin typeface="Times New Roman"/>
                <a:ea typeface="微软雅黑"/>
                <a:cs typeface="Courier New"/>
              </a:rPr>
              <a:t>(</a:t>
            </a:r>
            <a:r>
              <a:rPr lang="zh-CN" altLang="zh-CN" sz="2800" kern="100" dirty="0">
                <a:latin typeface="Times New Roman"/>
                <a:ea typeface="微软雅黑"/>
                <a:cs typeface="Times New Roman"/>
              </a:rPr>
              <a:t>即</a:t>
            </a:r>
            <a:r>
              <a:rPr lang="en-US" altLang="zh-CN" sz="2800" i="1" kern="100" dirty="0">
                <a:latin typeface="Times New Roman"/>
                <a:ea typeface="微软雅黑"/>
                <a:cs typeface="Courier New"/>
              </a:rPr>
              <a:t>n</a:t>
            </a:r>
            <a:r>
              <a:rPr lang="zh-CN" altLang="zh-CN" sz="2800" kern="100" dirty="0">
                <a:latin typeface="Times New Roman"/>
                <a:ea typeface="微软雅黑"/>
                <a:cs typeface="Times New Roman"/>
              </a:rPr>
              <a:t>相同</a:t>
            </a:r>
            <a:r>
              <a:rPr lang="en-US" altLang="zh-CN" sz="2800" kern="100" dirty="0">
                <a:latin typeface="Times New Roman"/>
                <a:ea typeface="微软雅黑"/>
                <a:cs typeface="Courier New"/>
              </a:rPr>
              <a:t>)</a:t>
            </a:r>
            <a:r>
              <a:rPr lang="zh-CN" altLang="zh-CN" sz="2800" kern="100" dirty="0">
                <a:latin typeface="Times New Roman"/>
                <a:ea typeface="微软雅黑"/>
                <a:cs typeface="Times New Roman"/>
              </a:rPr>
              <a:t>的电子，能量也</a:t>
            </a:r>
            <a:r>
              <a:rPr lang="zh-CN" altLang="zh-CN" sz="2800" kern="100" dirty="0" smtClean="0">
                <a:latin typeface="Times New Roman"/>
                <a:ea typeface="微软雅黑"/>
                <a:cs typeface="Times New Roman"/>
              </a:rPr>
              <a:t>可能</a:t>
            </a:r>
            <a:r>
              <a:rPr lang="en-US" altLang="zh-CN" sz="2800" u="sng" kern="100" dirty="0" smtClean="0">
                <a:latin typeface="Times New Roman"/>
                <a:ea typeface="微软雅黑"/>
                <a:cs typeface="Times New Roman"/>
              </a:rPr>
              <a:t>         </a:t>
            </a:r>
            <a:r>
              <a:rPr lang="zh-CN" altLang="zh-CN" sz="2800" kern="100" dirty="0" smtClean="0">
                <a:latin typeface="Times New Roman"/>
                <a:ea typeface="微软雅黑"/>
                <a:cs typeface="Times New Roman"/>
              </a:rPr>
              <a:t>，</a:t>
            </a:r>
            <a:r>
              <a:rPr lang="zh-CN" altLang="zh-CN" sz="2800" kern="100" dirty="0">
                <a:latin typeface="Times New Roman"/>
                <a:ea typeface="微软雅黑"/>
                <a:cs typeface="Times New Roman"/>
              </a:rPr>
              <a:t>可以把它们分为</a:t>
            </a:r>
            <a:r>
              <a:rPr lang="zh-CN" altLang="zh-CN" sz="2800" kern="100" dirty="0" smtClean="0">
                <a:latin typeface="Times New Roman"/>
                <a:ea typeface="微软雅黑"/>
                <a:cs typeface="Times New Roman"/>
              </a:rPr>
              <a:t>不同</a:t>
            </a:r>
            <a:r>
              <a:rPr lang="en-US" altLang="zh-CN" sz="2800" u="sng" kern="100" dirty="0" smtClean="0">
                <a:latin typeface="Times New Roman"/>
                <a:ea typeface="微软雅黑"/>
                <a:cs typeface="Times New Roman"/>
              </a:rPr>
              <a:t>          </a:t>
            </a:r>
            <a:r>
              <a:rPr lang="zh-CN" altLang="zh-CN" sz="2800" kern="100" dirty="0" smtClean="0">
                <a:latin typeface="Times New Roman"/>
                <a:ea typeface="微软雅黑"/>
                <a:cs typeface="Times New Roman"/>
              </a:rPr>
              <a:t>，</a:t>
            </a:r>
            <a:r>
              <a:rPr lang="zh-CN" altLang="zh-CN" sz="2800" kern="100" dirty="0">
                <a:latin typeface="Times New Roman"/>
                <a:ea typeface="微软雅黑"/>
                <a:cs typeface="Times New Roman"/>
              </a:rPr>
              <a:t>分别</a:t>
            </a:r>
            <a:r>
              <a:rPr lang="zh-CN" altLang="zh-CN" sz="2800" kern="100" dirty="0" smtClean="0">
                <a:latin typeface="Times New Roman"/>
                <a:ea typeface="微软雅黑"/>
                <a:cs typeface="Times New Roman"/>
              </a:rPr>
              <a:t>用</a:t>
            </a:r>
            <a:r>
              <a:rPr lang="en-US" altLang="zh-CN" sz="2800" u="sng" kern="100" dirty="0" smtClean="0">
                <a:latin typeface="Times New Roman"/>
                <a:ea typeface="微软雅黑"/>
                <a:cs typeface="Courier New"/>
              </a:rPr>
              <a:t>                     </a:t>
            </a:r>
            <a:r>
              <a:rPr lang="zh-CN" altLang="zh-CN" sz="2800" kern="100" dirty="0" smtClean="0">
                <a:latin typeface="Times New Roman"/>
                <a:ea typeface="微软雅黑"/>
                <a:cs typeface="Times New Roman"/>
              </a:rPr>
              <a:t>等</a:t>
            </a:r>
            <a:r>
              <a:rPr lang="zh-CN" altLang="zh-CN" sz="2800" kern="100" dirty="0">
                <a:latin typeface="Times New Roman"/>
                <a:ea typeface="微软雅黑"/>
                <a:cs typeface="Times New Roman"/>
              </a:rPr>
              <a:t>表示。就好比能层是楼层，能级是楼梯的阶级。</a:t>
            </a:r>
            <a:endParaRPr lang="zh-CN" altLang="zh-CN" sz="2800" kern="100" dirty="0">
              <a:effectLst/>
              <a:latin typeface="宋体"/>
              <a:cs typeface="Courier New"/>
            </a:endParaRPr>
          </a:p>
        </p:txBody>
      </p:sp>
      <p:sp>
        <p:nvSpPr>
          <p:cNvPr id="2" name="矩形 1"/>
          <p:cNvSpPr/>
          <p:nvPr/>
        </p:nvSpPr>
        <p:spPr>
          <a:xfrm>
            <a:off x="1432223" y="2590800"/>
            <a:ext cx="2286000" cy="523220"/>
          </a:xfrm>
          <a:prstGeom prst="rect">
            <a:avLst/>
          </a:prstGeom>
        </p:spPr>
        <p:txBody>
          <a:bodyPr>
            <a:spAutoFit/>
          </a:bodyPr>
          <a:lstStyle/>
          <a:p>
            <a:pPr lvl="0"/>
            <a:r>
              <a:rPr lang="en-US" altLang="zh-CN" sz="2800" kern="100" dirty="0" smtClean="0">
                <a:solidFill>
                  <a:schemeClr val="accent6">
                    <a:lumMod val="75000"/>
                  </a:schemeClr>
                </a:solidFill>
                <a:latin typeface="Times New Roman"/>
                <a:ea typeface="微软雅黑"/>
                <a:cs typeface="Courier New"/>
              </a:rPr>
              <a:t>s</a:t>
            </a:r>
            <a:r>
              <a:rPr lang="zh-CN" altLang="zh-CN" sz="2800" kern="100" dirty="0">
                <a:solidFill>
                  <a:schemeClr val="accent6">
                    <a:lumMod val="75000"/>
                  </a:schemeClr>
                </a:solidFill>
                <a:latin typeface="Times New Roman"/>
                <a:ea typeface="微软雅黑"/>
                <a:cs typeface="Times New Roman"/>
              </a:rPr>
              <a:t>、</a:t>
            </a:r>
            <a:r>
              <a:rPr lang="en-US" altLang="zh-CN" sz="2800" kern="100" dirty="0">
                <a:solidFill>
                  <a:schemeClr val="accent6">
                    <a:lumMod val="75000"/>
                  </a:schemeClr>
                </a:solidFill>
                <a:latin typeface="Times New Roman"/>
                <a:ea typeface="微软雅黑"/>
                <a:cs typeface="Courier New"/>
              </a:rPr>
              <a:t>p</a:t>
            </a:r>
            <a:r>
              <a:rPr lang="zh-CN" altLang="zh-CN" sz="2800" kern="100" dirty="0">
                <a:solidFill>
                  <a:schemeClr val="accent6">
                    <a:lumMod val="75000"/>
                  </a:schemeClr>
                </a:solidFill>
                <a:latin typeface="Times New Roman"/>
                <a:ea typeface="微软雅黑"/>
                <a:cs typeface="Times New Roman"/>
              </a:rPr>
              <a:t>、</a:t>
            </a:r>
            <a:r>
              <a:rPr lang="en-US" altLang="zh-CN" sz="2800" kern="100" dirty="0">
                <a:solidFill>
                  <a:schemeClr val="accent6">
                    <a:lumMod val="75000"/>
                  </a:schemeClr>
                </a:solidFill>
                <a:latin typeface="Times New Roman"/>
                <a:ea typeface="微软雅黑"/>
                <a:cs typeface="Courier New"/>
              </a:rPr>
              <a:t>d</a:t>
            </a:r>
            <a:r>
              <a:rPr lang="zh-CN" altLang="zh-CN" sz="2800" kern="100" dirty="0">
                <a:solidFill>
                  <a:schemeClr val="accent6">
                    <a:lumMod val="75000"/>
                  </a:schemeClr>
                </a:solidFill>
                <a:latin typeface="Times New Roman"/>
                <a:ea typeface="微软雅黑"/>
                <a:cs typeface="Times New Roman"/>
              </a:rPr>
              <a:t>、</a:t>
            </a:r>
            <a:r>
              <a:rPr lang="en-US" altLang="zh-CN" sz="2800" kern="100" dirty="0">
                <a:solidFill>
                  <a:schemeClr val="accent6">
                    <a:lumMod val="75000"/>
                  </a:schemeClr>
                </a:solidFill>
                <a:latin typeface="Times New Roman"/>
                <a:ea typeface="微软雅黑"/>
                <a:cs typeface="Courier New"/>
              </a:rPr>
              <a:t>f</a:t>
            </a:r>
            <a:endParaRPr lang="zh-CN" altLang="en-US" dirty="0">
              <a:solidFill>
                <a:schemeClr val="accent6">
                  <a:lumMod val="75000"/>
                </a:schemeClr>
              </a:solidFill>
            </a:endParaRPr>
          </a:p>
        </p:txBody>
      </p:sp>
      <p:sp>
        <p:nvSpPr>
          <p:cNvPr id="4" name="矩形 3"/>
          <p:cNvSpPr/>
          <p:nvPr/>
        </p:nvSpPr>
        <p:spPr>
          <a:xfrm>
            <a:off x="3102650" y="1972123"/>
            <a:ext cx="902811" cy="523220"/>
          </a:xfrm>
          <a:prstGeom prst="rect">
            <a:avLst/>
          </a:prstGeom>
        </p:spPr>
        <p:txBody>
          <a:bodyPr wrap="none">
            <a:spAutoFit/>
          </a:bodyPr>
          <a:lstStyle/>
          <a:p>
            <a:pPr lvl="0"/>
            <a:r>
              <a:rPr lang="zh-CN" altLang="zh-CN" sz="2800" kern="100" dirty="0">
                <a:solidFill>
                  <a:srgbClr val="F79646">
                    <a:lumMod val="75000"/>
                  </a:srgbClr>
                </a:solidFill>
                <a:latin typeface="Times New Roman"/>
                <a:ea typeface="微软雅黑"/>
                <a:cs typeface="Times New Roman"/>
              </a:rPr>
              <a:t>不同</a:t>
            </a:r>
          </a:p>
        </p:txBody>
      </p:sp>
      <p:sp>
        <p:nvSpPr>
          <p:cNvPr id="5" name="矩形 4"/>
          <p:cNvSpPr/>
          <p:nvPr/>
        </p:nvSpPr>
        <p:spPr>
          <a:xfrm>
            <a:off x="7557621" y="1962598"/>
            <a:ext cx="902811" cy="523220"/>
          </a:xfrm>
          <a:prstGeom prst="rect">
            <a:avLst/>
          </a:prstGeom>
        </p:spPr>
        <p:txBody>
          <a:bodyPr wrap="none">
            <a:spAutoFit/>
          </a:bodyPr>
          <a:lstStyle/>
          <a:p>
            <a:pPr lvl="0"/>
            <a:r>
              <a:rPr lang="zh-CN" altLang="zh-CN" sz="2800" kern="100" dirty="0">
                <a:solidFill>
                  <a:srgbClr val="F79646">
                    <a:lumMod val="75000"/>
                  </a:srgbClr>
                </a:solidFill>
                <a:latin typeface="Times New Roman"/>
                <a:ea typeface="微软雅黑"/>
                <a:cs typeface="Times New Roman"/>
              </a:rPr>
              <a:t>能级</a:t>
            </a:r>
          </a:p>
        </p:txBody>
      </p:sp>
    </p:spTree>
    <p:extLst>
      <p:ext uri="{BB962C8B-B14F-4D97-AF65-F5344CB8AC3E}">
        <p14:creationId xmlns:p14="http://schemas.microsoft.com/office/powerpoint/2010/main" val="4116403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linds(horizont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6512" y="-20538"/>
            <a:ext cx="9073008" cy="646331"/>
          </a:xfrm>
          <a:prstGeom prst="rect">
            <a:avLst/>
          </a:prstGeom>
        </p:spPr>
        <p:txBody>
          <a:bodyPr wrap="square">
            <a:spAutoFit/>
          </a:bodyPr>
          <a:lstStyle/>
          <a:p>
            <a:pPr algn="just">
              <a:lnSpc>
                <a:spcPct val="150000"/>
              </a:lnSpc>
              <a:spcAft>
                <a:spcPts val="0"/>
              </a:spcAft>
              <a:tabLst>
                <a:tab pos="2070735" algn="l"/>
              </a:tabLst>
            </a:pPr>
            <a:r>
              <a:rPr lang="en-US" altLang="zh-CN" sz="2400" kern="100" dirty="0">
                <a:latin typeface="Times New Roman"/>
                <a:ea typeface="微软雅黑"/>
                <a:cs typeface="Courier New"/>
              </a:rPr>
              <a:t>(2)</a:t>
            </a:r>
            <a:r>
              <a:rPr lang="zh-CN" altLang="zh-CN" sz="2400" kern="100" dirty="0">
                <a:latin typeface="Times New Roman"/>
                <a:ea typeface="微软雅黑"/>
                <a:cs typeface="Times New Roman"/>
              </a:rPr>
              <a:t>能级的表示方法及各能级最多容纳的电子数</a:t>
            </a:r>
            <a:endParaRPr lang="zh-CN" altLang="zh-CN" sz="2400" kern="100" dirty="0">
              <a:effectLst/>
              <a:latin typeface="宋体"/>
              <a:cs typeface="Courier New"/>
            </a:endParaRPr>
          </a:p>
        </p:txBody>
      </p:sp>
      <p:graphicFrame>
        <p:nvGraphicFramePr>
          <p:cNvPr id="7" name="表格 6"/>
          <p:cNvGraphicFramePr>
            <a:graphicFrameLocks noGrp="1"/>
          </p:cNvGraphicFramePr>
          <p:nvPr>
            <p:extLst>
              <p:ext uri="{D42A27DB-BD31-4B8C-83A1-F6EECF244321}">
                <p14:modId xmlns:p14="http://schemas.microsoft.com/office/powerpoint/2010/main" val="2061309460"/>
              </p:ext>
            </p:extLst>
          </p:nvPr>
        </p:nvGraphicFramePr>
        <p:xfrm>
          <a:off x="76011" y="680715"/>
          <a:ext cx="8989060" cy="2286000"/>
        </p:xfrm>
        <a:graphic>
          <a:graphicData uri="http://schemas.openxmlformats.org/drawingml/2006/table">
            <a:tbl>
              <a:tblPr/>
              <a:tblGrid>
                <a:gridCol w="975360"/>
                <a:gridCol w="480060"/>
                <a:gridCol w="454660"/>
                <a:gridCol w="480060"/>
                <a:gridCol w="454660"/>
                <a:gridCol w="480060"/>
                <a:gridCol w="480060"/>
                <a:gridCol w="454660"/>
                <a:gridCol w="480060"/>
                <a:gridCol w="480060"/>
                <a:gridCol w="480060"/>
                <a:gridCol w="454660"/>
                <a:gridCol w="708660"/>
                <a:gridCol w="708660"/>
                <a:gridCol w="708660"/>
                <a:gridCol w="708660"/>
              </a:tblGrid>
              <a:tr h="0">
                <a:tc>
                  <a:txBody>
                    <a:bodyPr/>
                    <a:lstStyle/>
                    <a:p>
                      <a:pPr algn="ctr">
                        <a:lnSpc>
                          <a:spcPct val="150000"/>
                        </a:lnSpc>
                        <a:spcAft>
                          <a:spcPts val="0"/>
                        </a:spcAft>
                        <a:tabLst>
                          <a:tab pos="2070735" algn="l"/>
                        </a:tabLst>
                      </a:pPr>
                      <a:r>
                        <a:rPr lang="zh-CN" sz="2000" kern="100" dirty="0">
                          <a:effectLst/>
                          <a:latin typeface="Times New Roman"/>
                          <a:ea typeface="微软雅黑"/>
                          <a:cs typeface="Times New Roman"/>
                        </a:rPr>
                        <a:t>能层</a:t>
                      </a:r>
                      <a:r>
                        <a:rPr lang="en-US" sz="2000" kern="100" dirty="0">
                          <a:effectLst/>
                          <a:latin typeface="Times New Roman"/>
                          <a:ea typeface="微软雅黑"/>
                          <a:cs typeface="Courier New"/>
                        </a:rPr>
                        <a:t>(</a:t>
                      </a:r>
                      <a:r>
                        <a:rPr lang="en-US" sz="2000" i="1" kern="100" dirty="0">
                          <a:effectLst/>
                          <a:latin typeface="Times New Roman"/>
                          <a:ea typeface="微软雅黑"/>
                          <a:cs typeface="Courier New"/>
                        </a:rPr>
                        <a:t>n</a:t>
                      </a:r>
                      <a:r>
                        <a:rPr lang="en-US" sz="2000" kern="100" dirty="0">
                          <a:effectLst/>
                          <a:latin typeface="Times New Roman"/>
                          <a:ea typeface="微软雅黑"/>
                          <a:cs typeface="Courier New"/>
                        </a:rPr>
                        <a:t>)</a:t>
                      </a:r>
                      <a:endParaRPr lang="zh-CN" sz="20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000" kern="100">
                          <a:effectLst/>
                          <a:latin typeface="Times New Roman"/>
                          <a:ea typeface="微软雅黑"/>
                          <a:cs typeface="Times New Roman"/>
                        </a:rPr>
                        <a:t>一</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50000"/>
                        </a:lnSpc>
                        <a:spcAft>
                          <a:spcPts val="0"/>
                        </a:spcAft>
                        <a:tabLst>
                          <a:tab pos="2070735" algn="l"/>
                        </a:tabLst>
                      </a:pPr>
                      <a:r>
                        <a:rPr lang="zh-CN" sz="2000" kern="100" dirty="0">
                          <a:effectLst/>
                          <a:latin typeface="Times New Roman"/>
                          <a:ea typeface="微软雅黑"/>
                          <a:cs typeface="Times New Roman"/>
                        </a:rPr>
                        <a:t>二</a:t>
                      </a:r>
                      <a:endParaRPr lang="zh-CN" sz="20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3">
                  <a:txBody>
                    <a:bodyPr/>
                    <a:lstStyle/>
                    <a:p>
                      <a:pPr algn="ctr">
                        <a:lnSpc>
                          <a:spcPct val="150000"/>
                        </a:lnSpc>
                        <a:spcAft>
                          <a:spcPts val="0"/>
                        </a:spcAft>
                        <a:tabLst>
                          <a:tab pos="2070735" algn="l"/>
                        </a:tabLst>
                      </a:pPr>
                      <a:r>
                        <a:rPr lang="zh-CN" sz="2000" kern="100">
                          <a:effectLst/>
                          <a:latin typeface="Times New Roman"/>
                          <a:ea typeface="微软雅黑"/>
                          <a:cs typeface="Times New Roman"/>
                        </a:rPr>
                        <a:t>三</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gridSpan="4">
                  <a:txBody>
                    <a:bodyPr/>
                    <a:lstStyle/>
                    <a:p>
                      <a:pPr algn="ctr">
                        <a:lnSpc>
                          <a:spcPct val="150000"/>
                        </a:lnSpc>
                        <a:spcAft>
                          <a:spcPts val="0"/>
                        </a:spcAft>
                        <a:tabLst>
                          <a:tab pos="2070735" algn="l"/>
                        </a:tabLst>
                      </a:pPr>
                      <a:r>
                        <a:rPr lang="zh-CN" sz="2000" kern="100">
                          <a:effectLst/>
                          <a:latin typeface="Times New Roman"/>
                          <a:ea typeface="微软雅黑"/>
                          <a:cs typeface="Times New Roman"/>
                        </a:rPr>
                        <a:t>四</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2">
                  <a:txBody>
                    <a:bodyPr/>
                    <a:lstStyle/>
                    <a:p>
                      <a:pPr algn="ctr">
                        <a:lnSpc>
                          <a:spcPct val="150000"/>
                        </a:lnSpc>
                        <a:spcAft>
                          <a:spcPts val="0"/>
                        </a:spcAft>
                        <a:tabLst>
                          <a:tab pos="2070735" algn="l"/>
                        </a:tabLst>
                      </a:pPr>
                      <a:r>
                        <a:rPr lang="zh-CN" sz="2000" kern="100">
                          <a:effectLst/>
                          <a:latin typeface="Times New Roman"/>
                          <a:ea typeface="微软雅黑"/>
                          <a:cs typeface="Times New Roman"/>
                        </a:rPr>
                        <a:t>五</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lnSpc>
                          <a:spcPct val="150000"/>
                        </a:lnSpc>
                        <a:spcAft>
                          <a:spcPts val="0"/>
                        </a:spcAft>
                        <a:tabLst>
                          <a:tab pos="2070735" algn="l"/>
                        </a:tabLst>
                      </a:pPr>
                      <a:r>
                        <a:rPr lang="zh-CN" sz="2000" kern="100">
                          <a:effectLst/>
                          <a:latin typeface="Times New Roman"/>
                          <a:ea typeface="微软雅黑"/>
                          <a:cs typeface="Times New Roman"/>
                        </a:rPr>
                        <a:t>六</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000" kern="100">
                          <a:effectLst/>
                          <a:latin typeface="Times New Roman"/>
                          <a:ea typeface="微软雅黑"/>
                          <a:cs typeface="Times New Roman"/>
                        </a:rPr>
                        <a:t>七</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000" kern="100">
                          <a:effectLst/>
                          <a:latin typeface="宋体"/>
                          <a:ea typeface="微软雅黑"/>
                          <a:cs typeface="Times New Roman"/>
                        </a:rPr>
                        <a:t>……</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2070735" algn="l"/>
                        </a:tabLst>
                      </a:pPr>
                      <a:r>
                        <a:rPr lang="zh-CN" sz="2000" kern="100">
                          <a:effectLst/>
                          <a:latin typeface="Times New Roman"/>
                          <a:ea typeface="微软雅黑"/>
                          <a:cs typeface="Times New Roman"/>
                        </a:rPr>
                        <a:t>符号</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000" kern="100">
                          <a:effectLst/>
                          <a:latin typeface="Times New Roman"/>
                          <a:ea typeface="微软雅黑"/>
                          <a:cs typeface="Courier New"/>
                        </a:rPr>
                        <a:t>K</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50000"/>
                        </a:lnSpc>
                        <a:spcAft>
                          <a:spcPts val="0"/>
                        </a:spcAft>
                        <a:tabLst>
                          <a:tab pos="2070735" algn="l"/>
                        </a:tabLst>
                      </a:pPr>
                      <a:r>
                        <a:rPr lang="en-US" sz="2000" kern="100">
                          <a:effectLst/>
                          <a:latin typeface="Times New Roman"/>
                          <a:ea typeface="微软雅黑"/>
                          <a:cs typeface="Courier New"/>
                        </a:rPr>
                        <a:t>L</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3">
                  <a:txBody>
                    <a:bodyPr/>
                    <a:lstStyle/>
                    <a:p>
                      <a:pPr algn="ctr">
                        <a:lnSpc>
                          <a:spcPct val="150000"/>
                        </a:lnSpc>
                        <a:spcAft>
                          <a:spcPts val="0"/>
                        </a:spcAft>
                        <a:tabLst>
                          <a:tab pos="2070735" algn="l"/>
                        </a:tabLst>
                      </a:pPr>
                      <a:r>
                        <a:rPr lang="en-US" sz="2000" kern="100">
                          <a:effectLst/>
                          <a:latin typeface="Times New Roman"/>
                          <a:ea typeface="微软雅黑"/>
                          <a:cs typeface="Courier New"/>
                        </a:rPr>
                        <a:t>M</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gridSpan="4">
                  <a:txBody>
                    <a:bodyPr/>
                    <a:lstStyle/>
                    <a:p>
                      <a:pPr algn="ctr">
                        <a:lnSpc>
                          <a:spcPct val="150000"/>
                        </a:lnSpc>
                        <a:spcAft>
                          <a:spcPts val="0"/>
                        </a:spcAft>
                        <a:tabLst>
                          <a:tab pos="2070735" algn="l"/>
                        </a:tabLst>
                      </a:pPr>
                      <a:r>
                        <a:rPr lang="en-US" sz="2000" kern="100">
                          <a:effectLst/>
                          <a:latin typeface="Times New Roman"/>
                          <a:ea typeface="微软雅黑"/>
                          <a:cs typeface="Courier New"/>
                        </a:rPr>
                        <a:t>N</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2">
                  <a:txBody>
                    <a:bodyPr/>
                    <a:lstStyle/>
                    <a:p>
                      <a:pPr algn="ctr">
                        <a:lnSpc>
                          <a:spcPct val="150000"/>
                        </a:lnSpc>
                        <a:spcAft>
                          <a:spcPts val="0"/>
                        </a:spcAft>
                        <a:tabLst>
                          <a:tab pos="2070735" algn="l"/>
                        </a:tabLst>
                      </a:pPr>
                      <a:r>
                        <a:rPr lang="en-US" sz="2000" kern="100">
                          <a:effectLst/>
                          <a:latin typeface="Times New Roman"/>
                          <a:ea typeface="微软雅黑"/>
                          <a:cs typeface="Courier New"/>
                        </a:rPr>
                        <a:t>O</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lnSpc>
                          <a:spcPct val="150000"/>
                        </a:lnSpc>
                        <a:spcAft>
                          <a:spcPts val="0"/>
                        </a:spcAft>
                        <a:tabLst>
                          <a:tab pos="2070735" algn="l"/>
                        </a:tabLst>
                      </a:pPr>
                      <a:r>
                        <a:rPr lang="en-US" sz="2000" kern="100">
                          <a:effectLst/>
                          <a:latin typeface="Times New Roman"/>
                          <a:ea typeface="微软雅黑"/>
                          <a:cs typeface="Courier New"/>
                        </a:rPr>
                        <a:t>P</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000" kern="100">
                          <a:effectLst/>
                          <a:latin typeface="Times New Roman"/>
                          <a:ea typeface="微软雅黑"/>
                          <a:cs typeface="Courier New"/>
                        </a:rPr>
                        <a:t>Q</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000" kern="100">
                          <a:effectLst/>
                          <a:latin typeface="宋体"/>
                          <a:ea typeface="微软雅黑"/>
                          <a:cs typeface="Times New Roman"/>
                        </a:rPr>
                        <a:t>……</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2070735" algn="l"/>
                        </a:tabLst>
                      </a:pPr>
                      <a:r>
                        <a:rPr lang="zh-CN" sz="2000" kern="100">
                          <a:effectLst/>
                          <a:latin typeface="Times New Roman"/>
                          <a:ea typeface="微软雅黑"/>
                          <a:cs typeface="Times New Roman"/>
                        </a:rPr>
                        <a:t>能级</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000" kern="100">
                          <a:effectLst/>
                          <a:latin typeface="Times New Roman"/>
                          <a:ea typeface="微软雅黑"/>
                          <a:cs typeface="Courier New"/>
                        </a:rPr>
                        <a:t>1s</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000" kern="100" dirty="0">
                          <a:effectLst/>
                          <a:latin typeface="Times New Roman"/>
                          <a:ea typeface="微软雅黑"/>
                          <a:cs typeface="Courier New"/>
                        </a:rPr>
                        <a:t>2s</a:t>
                      </a:r>
                      <a:endParaRPr lang="zh-CN" sz="20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000" kern="100" dirty="0" err="1">
                          <a:effectLst/>
                          <a:latin typeface="Times New Roman"/>
                          <a:ea typeface="微软雅黑"/>
                          <a:cs typeface="Courier New"/>
                        </a:rPr>
                        <a:t>2p</a:t>
                      </a:r>
                      <a:endParaRPr lang="zh-CN" sz="20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000" kern="100" dirty="0">
                          <a:effectLst/>
                          <a:latin typeface="Times New Roman"/>
                          <a:ea typeface="微软雅黑"/>
                          <a:cs typeface="Courier New"/>
                        </a:rPr>
                        <a:t>3s</a:t>
                      </a:r>
                      <a:endParaRPr lang="zh-CN" sz="20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000" kern="100">
                          <a:effectLst/>
                          <a:latin typeface="Times New Roman"/>
                          <a:ea typeface="微软雅黑"/>
                          <a:cs typeface="Courier New"/>
                        </a:rPr>
                        <a:t>3p</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000" kern="100">
                          <a:effectLst/>
                          <a:latin typeface="Times New Roman"/>
                          <a:ea typeface="微软雅黑"/>
                          <a:cs typeface="Courier New"/>
                        </a:rPr>
                        <a:t>3d</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000" kern="100">
                          <a:effectLst/>
                          <a:latin typeface="Times New Roman"/>
                          <a:ea typeface="微软雅黑"/>
                          <a:cs typeface="Courier New"/>
                        </a:rPr>
                        <a:t>4s</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000" kern="100" dirty="0" err="1">
                          <a:effectLst/>
                          <a:latin typeface="Times New Roman"/>
                          <a:ea typeface="微软雅黑"/>
                          <a:cs typeface="Courier New"/>
                        </a:rPr>
                        <a:t>4p</a:t>
                      </a:r>
                      <a:endParaRPr lang="zh-CN" sz="20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000" kern="100">
                          <a:effectLst/>
                          <a:latin typeface="Times New Roman"/>
                          <a:ea typeface="微软雅黑"/>
                          <a:cs typeface="Courier New"/>
                        </a:rPr>
                        <a:t>4d</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000" kern="100" dirty="0" err="1">
                          <a:effectLst/>
                          <a:latin typeface="Times New Roman"/>
                          <a:ea typeface="微软雅黑"/>
                          <a:cs typeface="Courier New"/>
                        </a:rPr>
                        <a:t>4f</a:t>
                      </a:r>
                      <a:endParaRPr lang="zh-CN" sz="20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000" kern="100">
                          <a:effectLst/>
                          <a:latin typeface="Times New Roman"/>
                          <a:ea typeface="微软雅黑"/>
                          <a:cs typeface="Courier New"/>
                        </a:rPr>
                        <a:t>5s</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000" kern="100">
                          <a:effectLst/>
                          <a:latin typeface="宋体"/>
                          <a:ea typeface="微软雅黑"/>
                          <a:cs typeface="Times New Roman"/>
                        </a:rPr>
                        <a:t>……</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000" kern="100" dirty="0">
                          <a:effectLst/>
                          <a:latin typeface="宋体"/>
                          <a:ea typeface="微软雅黑"/>
                          <a:cs typeface="Times New Roman"/>
                        </a:rPr>
                        <a:t>……</a:t>
                      </a:r>
                      <a:endParaRPr lang="zh-CN" sz="20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000" kern="100" dirty="0">
                          <a:effectLst/>
                          <a:latin typeface="宋体"/>
                          <a:ea typeface="微软雅黑"/>
                          <a:cs typeface="Times New Roman"/>
                        </a:rPr>
                        <a:t>……</a:t>
                      </a:r>
                      <a:endParaRPr lang="zh-CN" sz="20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000" kern="100" dirty="0">
                          <a:effectLst/>
                          <a:latin typeface="宋体"/>
                          <a:ea typeface="微软雅黑"/>
                          <a:cs typeface="Times New Roman"/>
                        </a:rPr>
                        <a:t>……</a:t>
                      </a:r>
                      <a:endParaRPr lang="zh-CN" sz="20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rowSpan="2">
                  <a:txBody>
                    <a:bodyPr/>
                    <a:lstStyle/>
                    <a:p>
                      <a:pPr algn="ctr">
                        <a:lnSpc>
                          <a:spcPct val="150000"/>
                        </a:lnSpc>
                        <a:spcAft>
                          <a:spcPts val="0"/>
                        </a:spcAft>
                        <a:tabLst>
                          <a:tab pos="2070735" algn="l"/>
                        </a:tabLst>
                      </a:pPr>
                      <a:r>
                        <a:rPr lang="zh-CN" sz="2000" kern="100">
                          <a:effectLst/>
                          <a:latin typeface="Times New Roman"/>
                          <a:ea typeface="微软雅黑"/>
                          <a:cs typeface="Times New Roman"/>
                        </a:rPr>
                        <a:t>最多电</a:t>
                      </a:r>
                      <a:endParaRPr lang="zh-CN" sz="2000" kern="100">
                        <a:effectLst/>
                        <a:latin typeface="宋体"/>
                        <a:cs typeface="Courier New"/>
                      </a:endParaRPr>
                    </a:p>
                    <a:p>
                      <a:pPr algn="ctr">
                        <a:lnSpc>
                          <a:spcPct val="150000"/>
                        </a:lnSpc>
                        <a:spcAft>
                          <a:spcPts val="0"/>
                        </a:spcAft>
                        <a:tabLst>
                          <a:tab pos="2070735" algn="l"/>
                        </a:tabLst>
                      </a:pPr>
                      <a:r>
                        <a:rPr lang="zh-CN" sz="2000" kern="100">
                          <a:effectLst/>
                          <a:latin typeface="Times New Roman"/>
                          <a:ea typeface="微软雅黑"/>
                          <a:cs typeface="Times New Roman"/>
                        </a:rPr>
                        <a:t>子数</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000" kern="100">
                          <a:effectLst/>
                          <a:latin typeface="Times New Roman"/>
                          <a:ea typeface="微软雅黑"/>
                          <a:cs typeface="Courier New"/>
                        </a:rPr>
                        <a:t>2</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000" kern="100">
                          <a:effectLst/>
                          <a:latin typeface="Times New Roman"/>
                          <a:ea typeface="微软雅黑"/>
                          <a:cs typeface="Courier New"/>
                        </a:rPr>
                        <a:t>2</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000" kern="100">
                          <a:effectLst/>
                          <a:latin typeface="Times New Roman"/>
                          <a:ea typeface="微软雅黑"/>
                          <a:cs typeface="Courier New"/>
                        </a:rPr>
                        <a:t>6</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000" kern="100">
                          <a:effectLst/>
                          <a:latin typeface="Times New Roman"/>
                          <a:ea typeface="微软雅黑"/>
                          <a:cs typeface="Courier New"/>
                        </a:rPr>
                        <a:t>2</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000" kern="100">
                          <a:effectLst/>
                          <a:latin typeface="Times New Roman"/>
                          <a:ea typeface="微软雅黑"/>
                          <a:cs typeface="Courier New"/>
                        </a:rPr>
                        <a:t>6</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000" kern="100">
                          <a:effectLst/>
                          <a:latin typeface="Times New Roman"/>
                          <a:ea typeface="微软雅黑"/>
                          <a:cs typeface="Courier New"/>
                        </a:rPr>
                        <a:t>10</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000" kern="100">
                          <a:effectLst/>
                          <a:latin typeface="Times New Roman"/>
                          <a:ea typeface="微软雅黑"/>
                          <a:cs typeface="Courier New"/>
                        </a:rPr>
                        <a:t>2</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000" kern="100">
                          <a:effectLst/>
                          <a:latin typeface="Times New Roman"/>
                          <a:ea typeface="微软雅黑"/>
                          <a:cs typeface="Courier New"/>
                        </a:rPr>
                        <a:t>6</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000" kern="100">
                          <a:effectLst/>
                          <a:latin typeface="Times New Roman"/>
                          <a:ea typeface="微软雅黑"/>
                          <a:cs typeface="Courier New"/>
                        </a:rPr>
                        <a:t>10</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000" kern="100">
                          <a:effectLst/>
                          <a:latin typeface="Times New Roman"/>
                          <a:ea typeface="微软雅黑"/>
                          <a:cs typeface="Courier New"/>
                        </a:rPr>
                        <a:t>14</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000" kern="100">
                          <a:effectLst/>
                          <a:latin typeface="Times New Roman"/>
                          <a:ea typeface="微软雅黑"/>
                          <a:cs typeface="Courier New"/>
                        </a:rPr>
                        <a:t>2</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000" kern="100">
                          <a:effectLst/>
                          <a:latin typeface="宋体"/>
                          <a:ea typeface="微软雅黑"/>
                          <a:cs typeface="Times New Roman"/>
                        </a:rPr>
                        <a:t>……</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000" kern="100">
                          <a:effectLst/>
                          <a:latin typeface="宋体"/>
                          <a:ea typeface="微软雅黑"/>
                          <a:cs typeface="Times New Roman"/>
                        </a:rPr>
                        <a:t>……</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000" kern="100">
                          <a:effectLst/>
                          <a:latin typeface="宋体"/>
                          <a:ea typeface="微软雅黑"/>
                          <a:cs typeface="Times New Roman"/>
                        </a:rPr>
                        <a:t>……</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000" kern="100">
                          <a:effectLst/>
                          <a:latin typeface="宋体"/>
                          <a:ea typeface="微软雅黑"/>
                          <a:cs typeface="Times New Roman"/>
                        </a:rPr>
                        <a:t>……</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a:txBody>
                    <a:bodyPr/>
                    <a:lstStyle/>
                    <a:p>
                      <a:pPr algn="ctr">
                        <a:lnSpc>
                          <a:spcPct val="150000"/>
                        </a:lnSpc>
                        <a:spcAft>
                          <a:spcPts val="0"/>
                        </a:spcAft>
                        <a:tabLst>
                          <a:tab pos="2070735" algn="l"/>
                        </a:tabLst>
                      </a:pPr>
                      <a:r>
                        <a:rPr lang="en-US" sz="2000" kern="100">
                          <a:effectLst/>
                          <a:latin typeface="Times New Roman"/>
                          <a:ea typeface="微软雅黑"/>
                          <a:cs typeface="Courier New"/>
                        </a:rPr>
                        <a:t>2</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50000"/>
                        </a:lnSpc>
                        <a:spcAft>
                          <a:spcPts val="0"/>
                        </a:spcAft>
                        <a:tabLst>
                          <a:tab pos="2070735" algn="l"/>
                        </a:tabLst>
                      </a:pPr>
                      <a:r>
                        <a:rPr lang="en-US" sz="2000" kern="100">
                          <a:effectLst/>
                          <a:latin typeface="Times New Roman"/>
                          <a:ea typeface="微软雅黑"/>
                          <a:cs typeface="Courier New"/>
                        </a:rPr>
                        <a:t>8</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3">
                  <a:txBody>
                    <a:bodyPr/>
                    <a:lstStyle/>
                    <a:p>
                      <a:pPr algn="ctr">
                        <a:lnSpc>
                          <a:spcPct val="150000"/>
                        </a:lnSpc>
                        <a:spcAft>
                          <a:spcPts val="0"/>
                        </a:spcAft>
                        <a:tabLst>
                          <a:tab pos="2070735" algn="l"/>
                        </a:tabLst>
                      </a:pPr>
                      <a:r>
                        <a:rPr lang="en-US" sz="2000" kern="100">
                          <a:effectLst/>
                          <a:latin typeface="Times New Roman"/>
                          <a:ea typeface="微软雅黑"/>
                          <a:cs typeface="Courier New"/>
                        </a:rPr>
                        <a:t>18</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gridSpan="4">
                  <a:txBody>
                    <a:bodyPr/>
                    <a:lstStyle/>
                    <a:p>
                      <a:pPr algn="ctr">
                        <a:lnSpc>
                          <a:spcPct val="150000"/>
                        </a:lnSpc>
                        <a:spcAft>
                          <a:spcPts val="0"/>
                        </a:spcAft>
                        <a:tabLst>
                          <a:tab pos="2070735" algn="l"/>
                        </a:tabLst>
                      </a:pPr>
                      <a:r>
                        <a:rPr lang="en-US" sz="2000" kern="100">
                          <a:effectLst/>
                          <a:latin typeface="Times New Roman"/>
                          <a:ea typeface="微软雅黑"/>
                          <a:cs typeface="Courier New"/>
                        </a:rPr>
                        <a:t>32</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2">
                  <a:txBody>
                    <a:bodyPr/>
                    <a:lstStyle/>
                    <a:p>
                      <a:pPr algn="ctr">
                        <a:lnSpc>
                          <a:spcPct val="150000"/>
                        </a:lnSpc>
                        <a:spcAft>
                          <a:spcPts val="0"/>
                        </a:spcAft>
                        <a:tabLst>
                          <a:tab pos="2070735" algn="l"/>
                        </a:tabLst>
                      </a:pPr>
                      <a:r>
                        <a:rPr lang="en-US" sz="2000" kern="100">
                          <a:effectLst/>
                          <a:latin typeface="宋体"/>
                          <a:ea typeface="微软雅黑"/>
                          <a:cs typeface="Times New Roman"/>
                        </a:rPr>
                        <a:t>……</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lnSpc>
                          <a:spcPct val="150000"/>
                        </a:lnSpc>
                        <a:spcAft>
                          <a:spcPts val="0"/>
                        </a:spcAft>
                        <a:tabLst>
                          <a:tab pos="2070735" algn="l"/>
                        </a:tabLst>
                      </a:pPr>
                      <a:r>
                        <a:rPr lang="en-US" sz="2000" kern="100">
                          <a:effectLst/>
                          <a:latin typeface="宋体"/>
                          <a:ea typeface="微软雅黑"/>
                          <a:cs typeface="Times New Roman"/>
                        </a:rPr>
                        <a:t>……</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000" kern="100">
                          <a:effectLst/>
                          <a:latin typeface="宋体"/>
                          <a:ea typeface="微软雅黑"/>
                          <a:cs typeface="Times New Roman"/>
                        </a:rPr>
                        <a:t>……</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000" kern="100" dirty="0" err="1">
                          <a:effectLst/>
                          <a:latin typeface="Times New Roman"/>
                          <a:ea typeface="微软雅黑"/>
                          <a:cs typeface="Courier New"/>
                        </a:rPr>
                        <a:t>2</a:t>
                      </a:r>
                      <a:r>
                        <a:rPr lang="en-US" sz="2000" i="1" kern="100" dirty="0" err="1">
                          <a:effectLst/>
                          <a:latin typeface="Times New Roman"/>
                          <a:ea typeface="微软雅黑"/>
                          <a:cs typeface="Courier New"/>
                        </a:rPr>
                        <a:t>n</a:t>
                      </a:r>
                      <a:r>
                        <a:rPr lang="en-US" sz="2000" kern="100" baseline="30000" dirty="0" err="1">
                          <a:effectLst/>
                          <a:latin typeface="Times New Roman"/>
                          <a:ea typeface="微软雅黑"/>
                          <a:cs typeface="Courier New"/>
                        </a:rPr>
                        <a:t>2</a:t>
                      </a:r>
                      <a:endParaRPr lang="zh-CN" sz="20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矩形 3"/>
          <p:cNvSpPr/>
          <p:nvPr/>
        </p:nvSpPr>
        <p:spPr>
          <a:xfrm>
            <a:off x="-36512" y="2984748"/>
            <a:ext cx="9073008" cy="1685077"/>
          </a:xfrm>
          <a:prstGeom prst="rect">
            <a:avLst/>
          </a:prstGeom>
        </p:spPr>
        <p:txBody>
          <a:bodyPr wrap="square">
            <a:spAutoFit/>
          </a:bodyPr>
          <a:lstStyle/>
          <a:p>
            <a:pPr algn="just">
              <a:lnSpc>
                <a:spcPct val="150000"/>
              </a:lnSpc>
              <a:spcAft>
                <a:spcPts val="0"/>
              </a:spcAft>
              <a:tabLst>
                <a:tab pos="2070735" algn="l"/>
              </a:tabLst>
            </a:pPr>
            <a:r>
              <a:rPr lang="en-US" altLang="zh-CN" sz="2400" kern="100" dirty="0">
                <a:latin typeface="Times New Roman"/>
                <a:ea typeface="微软雅黑"/>
                <a:cs typeface="Courier New"/>
              </a:rPr>
              <a:t>(3)</a:t>
            </a:r>
            <a:r>
              <a:rPr lang="zh-CN" altLang="zh-CN" sz="2400" kern="100" dirty="0">
                <a:latin typeface="Times New Roman"/>
                <a:ea typeface="微软雅黑"/>
                <a:cs typeface="Times New Roman"/>
              </a:rPr>
              <a:t>在同一能层上不同能级的能量由低到高的顺序</a:t>
            </a:r>
            <a:r>
              <a:rPr lang="zh-CN" altLang="zh-CN" sz="2400" kern="100" dirty="0" smtClean="0">
                <a:latin typeface="Times New Roman"/>
                <a:ea typeface="微软雅黑"/>
                <a:cs typeface="Times New Roman"/>
              </a:rPr>
              <a:t>是</a:t>
            </a:r>
            <a:r>
              <a:rPr lang="en-US" altLang="zh-CN" sz="2400" i="1" u="sng" kern="100" dirty="0" smtClean="0">
                <a:latin typeface="Times New Roman"/>
                <a:ea typeface="微软雅黑"/>
                <a:cs typeface="Courier New"/>
              </a:rPr>
              <a:t>                      </a:t>
            </a:r>
            <a:r>
              <a:rPr lang="zh-CN" altLang="zh-CN" sz="2400" kern="100" dirty="0" smtClean="0">
                <a:latin typeface="Times New Roman"/>
                <a:ea typeface="微软雅黑"/>
                <a:cs typeface="Times New Roman"/>
              </a:rPr>
              <a:t>。</a:t>
            </a:r>
            <a:r>
              <a:rPr lang="zh-CN" altLang="zh-CN" sz="2400" kern="100" dirty="0">
                <a:latin typeface="Times New Roman"/>
                <a:ea typeface="微软雅黑"/>
                <a:cs typeface="Times New Roman"/>
              </a:rPr>
              <a:t>任一能层的能级总是</a:t>
            </a:r>
            <a:r>
              <a:rPr lang="zh-CN" altLang="zh-CN" sz="2400" kern="100" dirty="0" smtClean="0">
                <a:latin typeface="Times New Roman"/>
                <a:ea typeface="微软雅黑"/>
                <a:cs typeface="Times New Roman"/>
              </a:rPr>
              <a:t>从</a:t>
            </a:r>
            <a:r>
              <a:rPr lang="en-US" altLang="zh-CN" sz="2400" u="sng" kern="100" dirty="0" smtClean="0">
                <a:latin typeface="Times New Roman"/>
                <a:ea typeface="微软雅黑"/>
                <a:cs typeface="Courier New"/>
              </a:rPr>
              <a:t>                   </a:t>
            </a:r>
            <a:r>
              <a:rPr lang="zh-CN" altLang="zh-CN" sz="2400" kern="100" dirty="0" smtClean="0">
                <a:latin typeface="Times New Roman"/>
                <a:ea typeface="微软雅黑"/>
                <a:cs typeface="Times New Roman"/>
              </a:rPr>
              <a:t>开始</a:t>
            </a:r>
            <a:r>
              <a:rPr lang="zh-CN" altLang="zh-CN" sz="2400" kern="100" dirty="0">
                <a:latin typeface="Times New Roman"/>
                <a:ea typeface="微软雅黑"/>
                <a:cs typeface="Times New Roman"/>
              </a:rPr>
              <a:t>，且该能层的能级数等于</a:t>
            </a:r>
            <a:r>
              <a:rPr lang="zh-CN" altLang="zh-CN" sz="2400" kern="100" dirty="0" smtClean="0">
                <a:latin typeface="Times New Roman"/>
                <a:ea typeface="微软雅黑"/>
                <a:cs typeface="Times New Roman"/>
              </a:rPr>
              <a:t>该</a:t>
            </a:r>
            <a:endParaRPr lang="en-US" altLang="zh-CN" sz="2400" kern="100" dirty="0" smtClean="0">
              <a:latin typeface="Times New Roman"/>
              <a:ea typeface="微软雅黑"/>
              <a:cs typeface="Times New Roman"/>
            </a:endParaRPr>
          </a:p>
          <a:p>
            <a:pPr algn="just">
              <a:lnSpc>
                <a:spcPct val="150000"/>
              </a:lnSpc>
              <a:spcAft>
                <a:spcPts val="0"/>
              </a:spcAft>
              <a:tabLst>
                <a:tab pos="2070735" algn="l"/>
              </a:tabLst>
            </a:pPr>
            <a:r>
              <a:rPr lang="en-US" altLang="zh-CN" sz="2400" u="sng" kern="100" dirty="0" smtClean="0">
                <a:latin typeface="Times New Roman"/>
                <a:ea typeface="微软雅黑"/>
                <a:cs typeface="Times New Roman"/>
              </a:rPr>
              <a:t>                    </a:t>
            </a:r>
            <a:r>
              <a:rPr lang="zh-CN" altLang="zh-CN" sz="2400" kern="100" dirty="0" smtClean="0">
                <a:latin typeface="Times New Roman"/>
                <a:ea typeface="微软雅黑"/>
                <a:cs typeface="Times New Roman"/>
              </a:rPr>
              <a:t>。</a:t>
            </a:r>
            <a:endParaRPr lang="zh-CN" altLang="zh-CN" sz="2400" kern="100" dirty="0">
              <a:effectLst/>
              <a:latin typeface="宋体"/>
              <a:cs typeface="Courier New"/>
            </a:endParaRPr>
          </a:p>
        </p:txBody>
      </p:sp>
      <p:sp>
        <p:nvSpPr>
          <p:cNvPr id="2" name="矩形 1"/>
          <p:cNvSpPr/>
          <p:nvPr/>
        </p:nvSpPr>
        <p:spPr>
          <a:xfrm>
            <a:off x="78929" y="4146401"/>
            <a:ext cx="1944216" cy="461665"/>
          </a:xfrm>
          <a:prstGeom prst="rect">
            <a:avLst/>
          </a:prstGeom>
        </p:spPr>
        <p:txBody>
          <a:bodyPr wrap="square">
            <a:spAutoFit/>
          </a:bodyPr>
          <a:lstStyle/>
          <a:p>
            <a:pPr lvl="0"/>
            <a:r>
              <a:rPr lang="zh-CN" altLang="zh-CN" sz="2400" kern="100" dirty="0" smtClean="0">
                <a:solidFill>
                  <a:schemeClr val="accent6">
                    <a:lumMod val="75000"/>
                  </a:schemeClr>
                </a:solidFill>
                <a:latin typeface="Times New Roman"/>
                <a:ea typeface="微软雅黑"/>
                <a:cs typeface="Times New Roman"/>
              </a:rPr>
              <a:t>能层</a:t>
            </a:r>
            <a:r>
              <a:rPr lang="zh-CN" altLang="zh-CN" sz="2400" kern="100" dirty="0">
                <a:solidFill>
                  <a:schemeClr val="accent6">
                    <a:lumMod val="75000"/>
                  </a:schemeClr>
                </a:solidFill>
                <a:latin typeface="Times New Roman"/>
                <a:ea typeface="微软雅黑"/>
                <a:cs typeface="Times New Roman"/>
              </a:rPr>
              <a:t>序数</a:t>
            </a:r>
            <a:endParaRPr lang="zh-CN" altLang="en-US" dirty="0">
              <a:solidFill>
                <a:schemeClr val="accent6">
                  <a:lumMod val="75000"/>
                </a:schemeClr>
              </a:solidFill>
            </a:endParaRPr>
          </a:p>
        </p:txBody>
      </p:sp>
      <p:sp>
        <p:nvSpPr>
          <p:cNvPr id="5" name="矩形 4"/>
          <p:cNvSpPr/>
          <p:nvPr/>
        </p:nvSpPr>
        <p:spPr>
          <a:xfrm>
            <a:off x="6813773" y="3041898"/>
            <a:ext cx="1850186" cy="461665"/>
          </a:xfrm>
          <a:prstGeom prst="rect">
            <a:avLst/>
          </a:prstGeom>
        </p:spPr>
        <p:txBody>
          <a:bodyPr wrap="none">
            <a:spAutoFit/>
          </a:bodyPr>
          <a:lstStyle/>
          <a:p>
            <a:pPr lvl="0"/>
            <a:r>
              <a:rPr lang="en-US" altLang="zh-CN" sz="2400" i="1" kern="100" dirty="0">
                <a:solidFill>
                  <a:srgbClr val="F79646">
                    <a:lumMod val="75000"/>
                  </a:srgbClr>
                </a:solidFill>
                <a:latin typeface="Times New Roman"/>
                <a:ea typeface="微软雅黑"/>
                <a:cs typeface="Courier New"/>
              </a:rPr>
              <a:t>n</a:t>
            </a:r>
            <a:r>
              <a:rPr lang="en-US" altLang="zh-CN" sz="2400" kern="100" dirty="0">
                <a:solidFill>
                  <a:srgbClr val="F79646">
                    <a:lumMod val="75000"/>
                  </a:srgbClr>
                </a:solidFill>
                <a:latin typeface="Times New Roman"/>
                <a:ea typeface="微软雅黑"/>
                <a:cs typeface="Courier New"/>
              </a:rPr>
              <a:t>s&lt;</a:t>
            </a:r>
            <a:r>
              <a:rPr lang="en-US" altLang="zh-CN" sz="2400" i="1" kern="100" dirty="0" err="1">
                <a:solidFill>
                  <a:srgbClr val="F79646">
                    <a:lumMod val="75000"/>
                  </a:srgbClr>
                </a:solidFill>
                <a:latin typeface="Times New Roman"/>
                <a:ea typeface="微软雅黑"/>
                <a:cs typeface="Courier New"/>
              </a:rPr>
              <a:t>n</a:t>
            </a:r>
            <a:r>
              <a:rPr lang="en-US" altLang="zh-CN" sz="2400" kern="100" dirty="0" err="1">
                <a:solidFill>
                  <a:srgbClr val="F79646">
                    <a:lumMod val="75000"/>
                  </a:srgbClr>
                </a:solidFill>
                <a:latin typeface="Times New Roman"/>
                <a:ea typeface="微软雅黑"/>
                <a:cs typeface="Courier New"/>
              </a:rPr>
              <a:t>p</a:t>
            </a:r>
            <a:r>
              <a:rPr lang="en-US" altLang="zh-CN" sz="2400" kern="100" dirty="0">
                <a:solidFill>
                  <a:srgbClr val="F79646">
                    <a:lumMod val="75000"/>
                  </a:srgbClr>
                </a:solidFill>
                <a:latin typeface="Times New Roman"/>
                <a:ea typeface="微软雅黑"/>
                <a:cs typeface="Courier New"/>
              </a:rPr>
              <a:t>&lt;</a:t>
            </a:r>
            <a:r>
              <a:rPr lang="en-US" altLang="zh-CN" sz="2400" i="1" kern="100" dirty="0" err="1">
                <a:solidFill>
                  <a:srgbClr val="F79646">
                    <a:lumMod val="75000"/>
                  </a:srgbClr>
                </a:solidFill>
                <a:latin typeface="Times New Roman"/>
                <a:ea typeface="微软雅黑"/>
                <a:cs typeface="Courier New"/>
              </a:rPr>
              <a:t>n</a:t>
            </a:r>
            <a:r>
              <a:rPr lang="en-US" altLang="zh-CN" sz="2400" kern="100" dirty="0" err="1">
                <a:solidFill>
                  <a:srgbClr val="F79646">
                    <a:lumMod val="75000"/>
                  </a:srgbClr>
                </a:solidFill>
                <a:latin typeface="Times New Roman"/>
                <a:ea typeface="微软雅黑"/>
                <a:cs typeface="Courier New"/>
              </a:rPr>
              <a:t>d</a:t>
            </a:r>
            <a:r>
              <a:rPr lang="en-US" altLang="zh-CN" sz="2400" kern="100" dirty="0">
                <a:solidFill>
                  <a:srgbClr val="F79646">
                    <a:lumMod val="75000"/>
                  </a:srgbClr>
                </a:solidFill>
                <a:latin typeface="Times New Roman"/>
                <a:ea typeface="微软雅黑"/>
                <a:cs typeface="Courier New"/>
              </a:rPr>
              <a:t>&lt;</a:t>
            </a:r>
            <a:r>
              <a:rPr lang="en-US" altLang="zh-CN" sz="2400" i="1" kern="100" dirty="0" err="1">
                <a:solidFill>
                  <a:srgbClr val="F79646">
                    <a:lumMod val="75000"/>
                  </a:srgbClr>
                </a:solidFill>
                <a:latin typeface="Times New Roman"/>
                <a:ea typeface="微软雅黑"/>
                <a:cs typeface="Courier New"/>
              </a:rPr>
              <a:t>n</a:t>
            </a:r>
            <a:r>
              <a:rPr lang="en-US" altLang="zh-CN" sz="2400" kern="100" dirty="0" err="1">
                <a:solidFill>
                  <a:srgbClr val="F79646">
                    <a:lumMod val="75000"/>
                  </a:srgbClr>
                </a:solidFill>
                <a:latin typeface="Times New Roman"/>
                <a:ea typeface="微软雅黑"/>
                <a:cs typeface="Courier New"/>
              </a:rPr>
              <a:t>f</a:t>
            </a:r>
            <a:endParaRPr lang="en-US" altLang="zh-CN" sz="2400" kern="100" dirty="0">
              <a:solidFill>
                <a:srgbClr val="F79646">
                  <a:lumMod val="75000"/>
                </a:srgbClr>
              </a:solidFill>
              <a:latin typeface="Times New Roman"/>
              <a:ea typeface="微软雅黑"/>
              <a:cs typeface="Courier New"/>
            </a:endParaRPr>
          </a:p>
        </p:txBody>
      </p:sp>
      <p:sp>
        <p:nvSpPr>
          <p:cNvPr id="6" name="矩形 5"/>
          <p:cNvSpPr/>
          <p:nvPr/>
        </p:nvSpPr>
        <p:spPr>
          <a:xfrm>
            <a:off x="3285381" y="3609479"/>
            <a:ext cx="920445" cy="461665"/>
          </a:xfrm>
          <a:prstGeom prst="rect">
            <a:avLst/>
          </a:prstGeom>
        </p:spPr>
        <p:txBody>
          <a:bodyPr wrap="none">
            <a:spAutoFit/>
          </a:bodyPr>
          <a:lstStyle/>
          <a:p>
            <a:pPr lvl="0"/>
            <a:r>
              <a:rPr lang="en-US" altLang="zh-CN" sz="2400" kern="100" dirty="0">
                <a:solidFill>
                  <a:srgbClr val="F79646">
                    <a:lumMod val="75000"/>
                  </a:srgbClr>
                </a:solidFill>
                <a:latin typeface="Times New Roman"/>
                <a:ea typeface="微软雅黑"/>
                <a:cs typeface="Courier New"/>
              </a:rPr>
              <a:t>s</a:t>
            </a:r>
            <a:r>
              <a:rPr lang="zh-CN" altLang="zh-CN" sz="2400" kern="100" dirty="0">
                <a:solidFill>
                  <a:srgbClr val="F79646">
                    <a:lumMod val="75000"/>
                  </a:srgbClr>
                </a:solidFill>
                <a:latin typeface="Times New Roman"/>
                <a:ea typeface="微软雅黑"/>
                <a:cs typeface="Times New Roman"/>
              </a:rPr>
              <a:t>能级</a:t>
            </a:r>
          </a:p>
        </p:txBody>
      </p:sp>
    </p:spTree>
    <p:extLst>
      <p:ext uri="{BB962C8B-B14F-4D97-AF65-F5344CB8AC3E}">
        <p14:creationId xmlns:p14="http://schemas.microsoft.com/office/powerpoint/2010/main" val="868093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linds(horizont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79512" y="277020"/>
            <a:ext cx="2015791" cy="354487"/>
            <a:chOff x="1415480" y="1598112"/>
            <a:chExt cx="2167620" cy="381325"/>
          </a:xfrm>
        </p:grpSpPr>
        <p:cxnSp>
          <p:nvCxnSpPr>
            <p:cNvPr id="10" name="直接连接符 9"/>
            <p:cNvCxnSpPr/>
            <p:nvPr/>
          </p:nvCxnSpPr>
          <p:spPr>
            <a:xfrm>
              <a:off x="1415480" y="1979437"/>
              <a:ext cx="2167620" cy="0"/>
            </a:xfrm>
            <a:prstGeom prst="line">
              <a:avLst/>
            </a:prstGeom>
          </p:spPr>
          <p:style>
            <a:lnRef idx="1">
              <a:schemeClr val="accent6"/>
            </a:lnRef>
            <a:fillRef idx="0">
              <a:schemeClr val="accent6"/>
            </a:fillRef>
            <a:effectRef idx="0">
              <a:schemeClr val="accent6"/>
            </a:effectRef>
            <a:fontRef idx="minor">
              <a:schemeClr val="tx1"/>
            </a:fontRef>
          </p:style>
        </p:cxnSp>
        <p:sp>
          <p:nvSpPr>
            <p:cNvPr id="11" name="右箭头 10"/>
            <p:cNvSpPr/>
            <p:nvPr/>
          </p:nvSpPr>
          <p:spPr>
            <a:xfrm>
              <a:off x="1487488" y="1598112"/>
              <a:ext cx="317059" cy="317059"/>
            </a:xfrm>
            <a:prstGeom prst="rightArrow">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2" name="矩形 11"/>
          <p:cNvSpPr/>
          <p:nvPr/>
        </p:nvSpPr>
        <p:spPr>
          <a:xfrm>
            <a:off x="591956" y="113953"/>
            <a:ext cx="1581184" cy="544370"/>
          </a:xfrm>
          <a:prstGeom prst="rect">
            <a:avLst/>
          </a:prstGeom>
        </p:spPr>
        <p:txBody>
          <a:bodyPr wrap="none" lIns="68571" tIns="34285" rIns="68571" bIns="34285">
            <a:spAutoFit/>
          </a:bodyPr>
          <a:lstStyle/>
          <a:p>
            <a:pPr>
              <a:lnSpc>
                <a:spcPts val="4125"/>
              </a:lnSpc>
            </a:pPr>
            <a:r>
              <a:rPr lang="zh-CN" altLang="zh-CN" sz="2800" b="1" dirty="0">
                <a:solidFill>
                  <a:schemeClr val="tx1">
                    <a:lumMod val="75000"/>
                    <a:lumOff val="25000"/>
                  </a:schemeClr>
                </a:solidFill>
                <a:latin typeface="Times New Roman" pitchFamily="18" charset="0"/>
                <a:ea typeface="微软雅黑" pitchFamily="34" charset="-122"/>
                <a:cs typeface="Times New Roman" pitchFamily="18" charset="0"/>
              </a:rPr>
              <a:t>归纳总结</a:t>
            </a:r>
            <a:endParaRPr lang="zh-CN" altLang="en-US" sz="2800" b="1" dirty="0">
              <a:solidFill>
                <a:schemeClr val="tx1">
                  <a:lumMod val="75000"/>
                  <a:lumOff val="25000"/>
                </a:schemeClr>
              </a:solidFill>
              <a:latin typeface="Times New Roman" pitchFamily="18" charset="0"/>
              <a:ea typeface="微软雅黑" pitchFamily="34" charset="-122"/>
              <a:cs typeface="Times New Roman" pitchFamily="18" charset="0"/>
            </a:endParaRPr>
          </a:p>
        </p:txBody>
      </p:sp>
      <p:sp>
        <p:nvSpPr>
          <p:cNvPr id="7" name="矩形 6"/>
          <p:cNvSpPr/>
          <p:nvPr/>
        </p:nvSpPr>
        <p:spPr>
          <a:xfrm>
            <a:off x="141412" y="642392"/>
            <a:ext cx="8856984" cy="4140108"/>
          </a:xfrm>
          <a:prstGeom prst="rect">
            <a:avLst/>
          </a:prstGeom>
        </p:spPr>
        <p:txBody>
          <a:bodyPr wrap="square">
            <a:spAutoFit/>
          </a:bodyPr>
          <a:lstStyle/>
          <a:p>
            <a:pPr algn="just">
              <a:lnSpc>
                <a:spcPct val="137000"/>
              </a:lnSpc>
              <a:spcAft>
                <a:spcPts val="0"/>
              </a:spcAft>
              <a:tabLst>
                <a:tab pos="2070735" algn="l"/>
              </a:tabLst>
            </a:pPr>
            <a:r>
              <a:rPr lang="en-US" altLang="zh-CN" sz="2400" kern="100" dirty="0">
                <a:latin typeface="Times New Roman"/>
                <a:ea typeface="微软雅黑"/>
                <a:cs typeface="Courier New"/>
              </a:rPr>
              <a:t>(1)</a:t>
            </a:r>
            <a:r>
              <a:rPr lang="zh-CN" altLang="zh-CN" sz="2400" kern="100" dirty="0">
                <a:latin typeface="Times New Roman"/>
                <a:ea typeface="微软雅黑"/>
                <a:cs typeface="Times New Roman"/>
              </a:rPr>
              <a:t>多电子原子中，根据电子</a:t>
            </a:r>
            <a:r>
              <a:rPr lang="zh-CN" altLang="zh-CN" sz="2400" kern="100" dirty="0" smtClean="0">
                <a:latin typeface="Times New Roman"/>
                <a:ea typeface="微软雅黑"/>
                <a:cs typeface="Times New Roman"/>
              </a:rPr>
              <a:t>的</a:t>
            </a:r>
            <a:r>
              <a:rPr lang="en-US" altLang="zh-CN" sz="2400" u="sng" kern="100" dirty="0" smtClean="0">
                <a:latin typeface="Times New Roman"/>
                <a:ea typeface="微软雅黑"/>
                <a:cs typeface="Times New Roman"/>
              </a:rPr>
              <a:t>          </a:t>
            </a:r>
            <a:r>
              <a:rPr lang="zh-CN" altLang="zh-CN" sz="2400" kern="100" dirty="0" smtClean="0">
                <a:latin typeface="Times New Roman"/>
                <a:ea typeface="微软雅黑"/>
                <a:cs typeface="Times New Roman"/>
              </a:rPr>
              <a:t>差异</a:t>
            </a:r>
            <a:r>
              <a:rPr lang="zh-CN" altLang="zh-CN" sz="2400" kern="100" dirty="0">
                <a:latin typeface="Times New Roman"/>
                <a:ea typeface="微软雅黑"/>
                <a:cs typeface="Times New Roman"/>
              </a:rPr>
              <a:t>，可将核外电子分成不同的能层</a:t>
            </a:r>
            <a:r>
              <a:rPr lang="en-US" altLang="zh-CN" sz="2400" kern="100" dirty="0">
                <a:latin typeface="Times New Roman"/>
                <a:ea typeface="微软雅黑"/>
                <a:cs typeface="Courier New"/>
              </a:rPr>
              <a:t>(</a:t>
            </a:r>
            <a:r>
              <a:rPr lang="zh-CN" altLang="zh-CN" sz="2400" kern="100" dirty="0">
                <a:latin typeface="Times New Roman"/>
                <a:ea typeface="微软雅黑"/>
                <a:cs typeface="Times New Roman"/>
              </a:rPr>
              <a:t>电子层</a:t>
            </a:r>
            <a:r>
              <a:rPr lang="en-US" altLang="zh-CN" sz="2400" kern="100" dirty="0">
                <a:latin typeface="Times New Roman"/>
                <a:ea typeface="微软雅黑"/>
                <a:cs typeface="Courier New"/>
              </a:rPr>
              <a:t>)</a:t>
            </a:r>
            <a:r>
              <a:rPr lang="zh-CN" altLang="zh-CN" sz="2400" kern="100" dirty="0">
                <a:latin typeface="Times New Roman"/>
                <a:ea typeface="微软雅黑"/>
                <a:cs typeface="Times New Roman"/>
              </a:rPr>
              <a:t>。离核越近的能层具有的</a:t>
            </a:r>
            <a:r>
              <a:rPr lang="zh-CN" altLang="zh-CN" sz="2400" kern="100" dirty="0" smtClean="0">
                <a:latin typeface="Times New Roman"/>
                <a:ea typeface="微软雅黑"/>
                <a:cs typeface="Times New Roman"/>
              </a:rPr>
              <a:t>能量</a:t>
            </a:r>
            <a:r>
              <a:rPr lang="en-US" altLang="zh-CN" sz="2400" u="sng" kern="100" dirty="0" smtClean="0">
                <a:latin typeface="Times New Roman"/>
                <a:ea typeface="微软雅黑"/>
                <a:cs typeface="Times New Roman"/>
              </a:rPr>
              <a:t>         </a:t>
            </a:r>
            <a:r>
              <a:rPr lang="zh-CN" altLang="zh-CN" sz="2400" kern="100" dirty="0" smtClean="0">
                <a:latin typeface="Times New Roman"/>
                <a:ea typeface="微软雅黑"/>
                <a:cs typeface="Times New Roman"/>
              </a:rPr>
              <a:t>。</a:t>
            </a:r>
            <a:r>
              <a:rPr lang="zh-CN" altLang="zh-CN" sz="2400" kern="100" dirty="0">
                <a:latin typeface="Times New Roman"/>
                <a:ea typeface="微软雅黑"/>
                <a:cs typeface="Times New Roman"/>
              </a:rPr>
              <a:t>每一能层最多能容纳的电子数</a:t>
            </a:r>
            <a:r>
              <a:rPr lang="zh-CN" altLang="zh-CN" sz="2400" kern="100" dirty="0" smtClean="0">
                <a:latin typeface="Times New Roman"/>
                <a:ea typeface="微软雅黑"/>
                <a:cs typeface="Times New Roman"/>
              </a:rPr>
              <a:t>是</a:t>
            </a:r>
            <a:r>
              <a:rPr lang="en-US" altLang="zh-CN" sz="2400" u="sng" kern="100" dirty="0" smtClean="0">
                <a:latin typeface="Times New Roman"/>
                <a:ea typeface="微软雅黑"/>
                <a:cs typeface="Courier New"/>
              </a:rPr>
              <a:t>        </a:t>
            </a:r>
            <a:r>
              <a:rPr lang="zh-CN" altLang="zh-CN" sz="2400" kern="100" dirty="0" smtClean="0">
                <a:latin typeface="Times New Roman"/>
                <a:ea typeface="微软雅黑"/>
                <a:cs typeface="Times New Roman"/>
              </a:rPr>
              <a:t>。</a:t>
            </a:r>
            <a:endParaRPr lang="zh-CN" altLang="zh-CN" sz="2400" kern="100" dirty="0">
              <a:latin typeface="宋体"/>
              <a:cs typeface="Courier New"/>
            </a:endParaRPr>
          </a:p>
          <a:p>
            <a:pPr algn="just">
              <a:lnSpc>
                <a:spcPct val="137000"/>
              </a:lnSpc>
              <a:spcAft>
                <a:spcPts val="0"/>
              </a:spcAft>
              <a:tabLst>
                <a:tab pos="2070735" algn="l"/>
              </a:tabLst>
            </a:pPr>
            <a:r>
              <a:rPr lang="en-US" altLang="zh-CN" sz="2400" kern="100" dirty="0">
                <a:latin typeface="Times New Roman"/>
                <a:ea typeface="微软雅黑"/>
                <a:cs typeface="Courier New"/>
              </a:rPr>
              <a:t>(2)</a:t>
            </a:r>
            <a:r>
              <a:rPr lang="zh-CN" altLang="zh-CN" sz="2400" kern="100" dirty="0">
                <a:latin typeface="Times New Roman"/>
                <a:ea typeface="微软雅黑"/>
                <a:cs typeface="Times New Roman"/>
              </a:rPr>
              <a:t>同一能层的电子在</a:t>
            </a:r>
            <a:r>
              <a:rPr lang="zh-CN" altLang="zh-CN" sz="2400" kern="100" dirty="0" smtClean="0">
                <a:latin typeface="Times New Roman"/>
                <a:ea typeface="微软雅黑"/>
                <a:cs typeface="Times New Roman"/>
              </a:rPr>
              <a:t>不同</a:t>
            </a:r>
            <a:r>
              <a:rPr lang="en-US" altLang="zh-CN" sz="2400" u="sng" kern="100" dirty="0" smtClean="0">
                <a:latin typeface="Times New Roman"/>
                <a:ea typeface="微软雅黑"/>
                <a:cs typeface="Times New Roman"/>
              </a:rPr>
              <a:t>          </a:t>
            </a:r>
            <a:r>
              <a:rPr lang="zh-CN" altLang="zh-CN" sz="2400" kern="100" dirty="0" smtClean="0">
                <a:latin typeface="Times New Roman"/>
                <a:ea typeface="微软雅黑"/>
                <a:cs typeface="Times New Roman"/>
              </a:rPr>
              <a:t>的</a:t>
            </a:r>
            <a:r>
              <a:rPr lang="zh-CN" altLang="zh-CN" sz="2400" kern="100" dirty="0">
                <a:latin typeface="Times New Roman"/>
                <a:ea typeface="微软雅黑"/>
                <a:cs typeface="Times New Roman"/>
              </a:rPr>
              <a:t>能级上运动。能级数目与能层序数</a:t>
            </a:r>
            <a:r>
              <a:rPr lang="en-US" altLang="zh-CN" sz="2400" kern="100" dirty="0">
                <a:latin typeface="Times New Roman"/>
                <a:ea typeface="微软雅黑"/>
                <a:cs typeface="Courier New"/>
              </a:rPr>
              <a:t>(</a:t>
            </a:r>
            <a:r>
              <a:rPr lang="en-US" altLang="zh-CN" sz="2400" i="1" kern="100" dirty="0">
                <a:latin typeface="Times New Roman"/>
                <a:ea typeface="微软雅黑"/>
                <a:cs typeface="Courier New"/>
              </a:rPr>
              <a:t>n</a:t>
            </a:r>
            <a:r>
              <a:rPr lang="en-US" altLang="zh-CN" sz="2400" kern="100" dirty="0">
                <a:latin typeface="Times New Roman"/>
                <a:ea typeface="微软雅黑"/>
                <a:cs typeface="Courier New"/>
              </a:rPr>
              <a:t>)</a:t>
            </a:r>
            <a:r>
              <a:rPr lang="zh-CN" altLang="zh-CN" sz="2400" kern="100" dirty="0">
                <a:latin typeface="Times New Roman"/>
                <a:ea typeface="微软雅黑"/>
                <a:cs typeface="Times New Roman"/>
              </a:rPr>
              <a:t>之间的关系</a:t>
            </a:r>
            <a:r>
              <a:rPr lang="zh-CN" altLang="zh-CN" sz="2400" kern="100" dirty="0" smtClean="0">
                <a:latin typeface="Times New Roman"/>
                <a:ea typeface="微软雅黑"/>
                <a:cs typeface="Times New Roman"/>
              </a:rPr>
              <a:t>是</a:t>
            </a:r>
            <a:r>
              <a:rPr lang="en-US" altLang="zh-CN" sz="2400" u="sng" kern="100" dirty="0" smtClean="0">
                <a:latin typeface="Times New Roman"/>
                <a:ea typeface="微软雅黑"/>
                <a:cs typeface="Times New Roman"/>
              </a:rPr>
              <a:t>          </a:t>
            </a:r>
            <a:r>
              <a:rPr lang="zh-CN" altLang="zh-CN" sz="2400" kern="100" dirty="0" smtClean="0">
                <a:latin typeface="Times New Roman"/>
                <a:ea typeface="微软雅黑"/>
                <a:cs typeface="Times New Roman"/>
              </a:rPr>
              <a:t>。</a:t>
            </a:r>
            <a:r>
              <a:rPr lang="zh-CN" altLang="zh-CN" sz="2400" kern="100" dirty="0">
                <a:latin typeface="Times New Roman"/>
                <a:ea typeface="微软雅黑"/>
                <a:cs typeface="Times New Roman"/>
              </a:rPr>
              <a:t>在相同能层各能级能量由低到高的顺序</a:t>
            </a:r>
            <a:r>
              <a:rPr lang="zh-CN" altLang="zh-CN" sz="2400" kern="100" dirty="0" smtClean="0">
                <a:latin typeface="Times New Roman"/>
                <a:ea typeface="微软雅黑"/>
                <a:cs typeface="Times New Roman"/>
              </a:rPr>
              <a:t>是</a:t>
            </a:r>
            <a:r>
              <a:rPr lang="en-US" altLang="zh-CN" sz="2400" i="1" u="sng" kern="100" dirty="0" smtClean="0">
                <a:latin typeface="Times New Roman"/>
                <a:ea typeface="微软雅黑"/>
                <a:cs typeface="Courier New"/>
              </a:rPr>
              <a:t>                         </a:t>
            </a:r>
            <a:r>
              <a:rPr lang="zh-CN" altLang="zh-CN" sz="2400" kern="100" dirty="0" smtClean="0">
                <a:latin typeface="Times New Roman"/>
                <a:ea typeface="微软雅黑"/>
                <a:cs typeface="Times New Roman"/>
              </a:rPr>
              <a:t>。</a:t>
            </a:r>
            <a:endParaRPr lang="zh-CN" altLang="zh-CN" sz="2400" kern="100" dirty="0">
              <a:latin typeface="宋体"/>
              <a:cs typeface="Courier New"/>
            </a:endParaRPr>
          </a:p>
          <a:p>
            <a:pPr algn="just">
              <a:lnSpc>
                <a:spcPct val="137000"/>
              </a:lnSpc>
              <a:spcAft>
                <a:spcPts val="0"/>
              </a:spcAft>
              <a:tabLst>
                <a:tab pos="2070735" algn="l"/>
              </a:tabLst>
            </a:pPr>
            <a:r>
              <a:rPr lang="en-US" altLang="zh-CN" sz="2400" kern="100" dirty="0">
                <a:latin typeface="Times New Roman"/>
                <a:ea typeface="微软雅黑"/>
                <a:cs typeface="Courier New"/>
              </a:rPr>
              <a:t>(3)</a:t>
            </a:r>
            <a:r>
              <a:rPr lang="zh-CN" altLang="zh-CN" sz="2400" kern="100" dirty="0">
                <a:latin typeface="Times New Roman"/>
                <a:ea typeface="微软雅黑"/>
                <a:cs typeface="Times New Roman"/>
              </a:rPr>
              <a:t>不同能层之间，符号相同的能级的能量随着能层数的递增而增大。例如：</a:t>
            </a:r>
            <a:r>
              <a:rPr lang="en-US" altLang="zh-CN" sz="2400" kern="100" dirty="0">
                <a:latin typeface="Times New Roman"/>
                <a:ea typeface="微软雅黑"/>
                <a:cs typeface="Courier New"/>
              </a:rPr>
              <a:t>1s&lt;2s&lt;3s&lt;4s</a:t>
            </a:r>
            <a:r>
              <a:rPr lang="en-US" altLang="zh-CN" sz="2400" kern="100" dirty="0">
                <a:latin typeface="宋体"/>
                <a:ea typeface="微软雅黑"/>
                <a:cs typeface="Times New Roman"/>
              </a:rPr>
              <a:t>……</a:t>
            </a:r>
            <a:endParaRPr lang="zh-CN" altLang="zh-CN" sz="2400" kern="100" dirty="0">
              <a:effectLst/>
              <a:latin typeface="宋体"/>
              <a:cs typeface="Courier New"/>
            </a:endParaRPr>
          </a:p>
        </p:txBody>
      </p:sp>
      <p:sp>
        <p:nvSpPr>
          <p:cNvPr id="2" name="矩形 1"/>
          <p:cNvSpPr/>
          <p:nvPr/>
        </p:nvSpPr>
        <p:spPr>
          <a:xfrm>
            <a:off x="1168357" y="3149952"/>
            <a:ext cx="2286000" cy="461665"/>
          </a:xfrm>
          <a:prstGeom prst="rect">
            <a:avLst/>
          </a:prstGeom>
        </p:spPr>
        <p:txBody>
          <a:bodyPr>
            <a:spAutoFit/>
          </a:bodyPr>
          <a:lstStyle/>
          <a:p>
            <a:pPr lvl="0"/>
            <a:r>
              <a:rPr lang="en-US" altLang="zh-CN" sz="2400" i="1" kern="100" dirty="0" smtClean="0">
                <a:solidFill>
                  <a:schemeClr val="accent6">
                    <a:lumMod val="75000"/>
                  </a:schemeClr>
                </a:solidFill>
                <a:latin typeface="Times New Roman"/>
                <a:ea typeface="微软雅黑"/>
                <a:cs typeface="Courier New"/>
              </a:rPr>
              <a:t>n</a:t>
            </a:r>
            <a:r>
              <a:rPr lang="en-US" altLang="zh-CN" sz="2400" kern="100" dirty="0" smtClean="0">
                <a:solidFill>
                  <a:schemeClr val="accent6">
                    <a:lumMod val="75000"/>
                  </a:schemeClr>
                </a:solidFill>
                <a:latin typeface="Times New Roman"/>
                <a:ea typeface="微软雅黑"/>
                <a:cs typeface="Courier New"/>
              </a:rPr>
              <a:t>s&lt;</a:t>
            </a:r>
            <a:r>
              <a:rPr lang="en-US" altLang="zh-CN" sz="2400" i="1" kern="100" dirty="0" err="1" smtClean="0">
                <a:solidFill>
                  <a:schemeClr val="accent6">
                    <a:lumMod val="75000"/>
                  </a:schemeClr>
                </a:solidFill>
                <a:latin typeface="Times New Roman"/>
                <a:ea typeface="微软雅黑"/>
                <a:cs typeface="Courier New"/>
              </a:rPr>
              <a:t>n</a:t>
            </a:r>
            <a:r>
              <a:rPr lang="en-US" altLang="zh-CN" sz="2400" kern="100" dirty="0" err="1" smtClean="0">
                <a:solidFill>
                  <a:schemeClr val="accent6">
                    <a:lumMod val="75000"/>
                  </a:schemeClr>
                </a:solidFill>
                <a:latin typeface="Times New Roman"/>
                <a:ea typeface="微软雅黑"/>
                <a:cs typeface="Courier New"/>
              </a:rPr>
              <a:t>p</a:t>
            </a:r>
            <a:r>
              <a:rPr lang="en-US" altLang="zh-CN" sz="2400" kern="100" dirty="0" smtClean="0">
                <a:solidFill>
                  <a:schemeClr val="accent6">
                    <a:lumMod val="75000"/>
                  </a:schemeClr>
                </a:solidFill>
                <a:latin typeface="Times New Roman"/>
                <a:ea typeface="微软雅黑"/>
                <a:cs typeface="Courier New"/>
              </a:rPr>
              <a:t>&lt;</a:t>
            </a:r>
            <a:r>
              <a:rPr lang="en-US" altLang="zh-CN" sz="2400" i="1" kern="100" dirty="0" err="1" smtClean="0">
                <a:solidFill>
                  <a:schemeClr val="accent6">
                    <a:lumMod val="75000"/>
                  </a:schemeClr>
                </a:solidFill>
                <a:latin typeface="Times New Roman"/>
                <a:ea typeface="微软雅黑"/>
                <a:cs typeface="Courier New"/>
              </a:rPr>
              <a:t>n</a:t>
            </a:r>
            <a:r>
              <a:rPr lang="en-US" altLang="zh-CN" sz="2400" kern="100" dirty="0" err="1" smtClean="0">
                <a:solidFill>
                  <a:schemeClr val="accent6">
                    <a:lumMod val="75000"/>
                  </a:schemeClr>
                </a:solidFill>
                <a:latin typeface="Times New Roman"/>
                <a:ea typeface="微软雅黑"/>
                <a:cs typeface="Courier New"/>
              </a:rPr>
              <a:t>d</a:t>
            </a:r>
            <a:r>
              <a:rPr lang="en-US" altLang="zh-CN" sz="2400" kern="100" dirty="0" smtClean="0">
                <a:solidFill>
                  <a:schemeClr val="accent6">
                    <a:lumMod val="75000"/>
                  </a:schemeClr>
                </a:solidFill>
                <a:latin typeface="Times New Roman"/>
                <a:ea typeface="微软雅黑"/>
                <a:cs typeface="Courier New"/>
              </a:rPr>
              <a:t>&lt;</a:t>
            </a:r>
            <a:r>
              <a:rPr lang="en-US" altLang="zh-CN" sz="2400" i="1" kern="100" dirty="0" err="1" smtClean="0">
                <a:solidFill>
                  <a:schemeClr val="accent6">
                    <a:lumMod val="75000"/>
                  </a:schemeClr>
                </a:solidFill>
                <a:latin typeface="Times New Roman"/>
                <a:ea typeface="微软雅黑"/>
                <a:cs typeface="Courier New"/>
              </a:rPr>
              <a:t>n</a:t>
            </a:r>
            <a:r>
              <a:rPr lang="en-US" altLang="zh-CN" sz="2400" kern="100" dirty="0" err="1" smtClean="0">
                <a:solidFill>
                  <a:schemeClr val="accent6">
                    <a:lumMod val="75000"/>
                  </a:schemeClr>
                </a:solidFill>
                <a:latin typeface="Times New Roman"/>
                <a:ea typeface="微软雅黑"/>
                <a:cs typeface="Courier New"/>
              </a:rPr>
              <a:t>f</a:t>
            </a:r>
            <a:endParaRPr lang="zh-CN" altLang="en-US" dirty="0">
              <a:solidFill>
                <a:schemeClr val="accent6">
                  <a:lumMod val="75000"/>
                </a:schemeClr>
              </a:solidFill>
            </a:endParaRPr>
          </a:p>
        </p:txBody>
      </p:sp>
      <p:sp>
        <p:nvSpPr>
          <p:cNvPr id="3" name="矩形 2"/>
          <p:cNvSpPr/>
          <p:nvPr/>
        </p:nvSpPr>
        <p:spPr>
          <a:xfrm>
            <a:off x="4328795" y="669925"/>
            <a:ext cx="800219" cy="461665"/>
          </a:xfrm>
          <a:prstGeom prst="rect">
            <a:avLst/>
          </a:prstGeom>
        </p:spPr>
        <p:txBody>
          <a:bodyPr wrap="none">
            <a:spAutoFit/>
          </a:bodyPr>
          <a:lstStyle/>
          <a:p>
            <a:pPr lvl="0"/>
            <a:r>
              <a:rPr lang="zh-CN" altLang="zh-CN" sz="2400" kern="100" dirty="0">
                <a:solidFill>
                  <a:srgbClr val="F79646">
                    <a:lumMod val="75000"/>
                  </a:srgbClr>
                </a:solidFill>
                <a:latin typeface="Times New Roman"/>
                <a:ea typeface="微软雅黑"/>
                <a:cs typeface="Times New Roman"/>
              </a:rPr>
              <a:t>能量</a:t>
            </a:r>
          </a:p>
        </p:txBody>
      </p:sp>
      <p:sp>
        <p:nvSpPr>
          <p:cNvPr id="4" name="矩形 3"/>
          <p:cNvSpPr/>
          <p:nvPr/>
        </p:nvSpPr>
        <p:spPr>
          <a:xfrm>
            <a:off x="6561043" y="1173981"/>
            <a:ext cx="800219" cy="461665"/>
          </a:xfrm>
          <a:prstGeom prst="rect">
            <a:avLst/>
          </a:prstGeom>
        </p:spPr>
        <p:txBody>
          <a:bodyPr wrap="none">
            <a:spAutoFit/>
          </a:bodyPr>
          <a:lstStyle/>
          <a:p>
            <a:pPr lvl="0"/>
            <a:r>
              <a:rPr lang="zh-CN" altLang="zh-CN" sz="2400" kern="100" dirty="0">
                <a:solidFill>
                  <a:srgbClr val="F79646">
                    <a:lumMod val="75000"/>
                  </a:srgbClr>
                </a:solidFill>
                <a:latin typeface="Times New Roman"/>
                <a:ea typeface="微软雅黑"/>
                <a:cs typeface="Times New Roman"/>
              </a:rPr>
              <a:t>越低</a:t>
            </a:r>
          </a:p>
        </p:txBody>
      </p:sp>
      <p:sp>
        <p:nvSpPr>
          <p:cNvPr id="5" name="矩形 4"/>
          <p:cNvSpPr/>
          <p:nvPr/>
        </p:nvSpPr>
        <p:spPr>
          <a:xfrm>
            <a:off x="3294906" y="1687562"/>
            <a:ext cx="595035" cy="461665"/>
          </a:xfrm>
          <a:prstGeom prst="rect">
            <a:avLst/>
          </a:prstGeom>
        </p:spPr>
        <p:txBody>
          <a:bodyPr wrap="none">
            <a:spAutoFit/>
          </a:bodyPr>
          <a:lstStyle/>
          <a:p>
            <a:pPr lvl="0"/>
            <a:r>
              <a:rPr lang="en-US" altLang="zh-CN" sz="2400" kern="100" dirty="0" err="1">
                <a:solidFill>
                  <a:srgbClr val="F79646">
                    <a:lumMod val="75000"/>
                  </a:srgbClr>
                </a:solidFill>
                <a:latin typeface="Times New Roman"/>
                <a:ea typeface="微软雅黑"/>
                <a:cs typeface="Courier New"/>
              </a:rPr>
              <a:t>2</a:t>
            </a:r>
            <a:r>
              <a:rPr lang="en-US" altLang="zh-CN" sz="2400" i="1" kern="100" dirty="0" err="1">
                <a:solidFill>
                  <a:srgbClr val="F79646">
                    <a:lumMod val="75000"/>
                  </a:srgbClr>
                </a:solidFill>
                <a:latin typeface="Times New Roman"/>
                <a:ea typeface="微软雅黑"/>
                <a:cs typeface="Courier New"/>
              </a:rPr>
              <a:t>n</a:t>
            </a:r>
            <a:r>
              <a:rPr lang="en-US" altLang="zh-CN" sz="2400" kern="100" baseline="30000" dirty="0" err="1">
                <a:solidFill>
                  <a:srgbClr val="F79646">
                    <a:lumMod val="75000"/>
                  </a:srgbClr>
                </a:solidFill>
                <a:latin typeface="Times New Roman"/>
                <a:ea typeface="微软雅黑"/>
                <a:cs typeface="Courier New"/>
              </a:rPr>
              <a:t>2</a:t>
            </a:r>
            <a:endParaRPr lang="en-US" altLang="zh-CN" sz="2400" kern="100" baseline="30000" dirty="0">
              <a:solidFill>
                <a:srgbClr val="F79646">
                  <a:lumMod val="75000"/>
                </a:srgbClr>
              </a:solidFill>
              <a:latin typeface="Times New Roman"/>
              <a:ea typeface="微软雅黑"/>
              <a:cs typeface="Courier New"/>
            </a:endParaRPr>
          </a:p>
        </p:txBody>
      </p:sp>
      <p:sp>
        <p:nvSpPr>
          <p:cNvPr id="6" name="矩形 5"/>
          <p:cNvSpPr/>
          <p:nvPr/>
        </p:nvSpPr>
        <p:spPr>
          <a:xfrm>
            <a:off x="3707904" y="2172568"/>
            <a:ext cx="800219" cy="461665"/>
          </a:xfrm>
          <a:prstGeom prst="rect">
            <a:avLst/>
          </a:prstGeom>
        </p:spPr>
        <p:txBody>
          <a:bodyPr wrap="none">
            <a:spAutoFit/>
          </a:bodyPr>
          <a:lstStyle/>
          <a:p>
            <a:pPr lvl="0"/>
            <a:r>
              <a:rPr lang="zh-CN" altLang="zh-CN" sz="2400" kern="100" dirty="0">
                <a:solidFill>
                  <a:srgbClr val="F79646">
                    <a:lumMod val="75000"/>
                  </a:srgbClr>
                </a:solidFill>
                <a:latin typeface="Times New Roman"/>
                <a:ea typeface="微软雅黑"/>
                <a:cs typeface="Times New Roman"/>
              </a:rPr>
              <a:t>能量</a:t>
            </a:r>
          </a:p>
        </p:txBody>
      </p:sp>
      <p:sp>
        <p:nvSpPr>
          <p:cNvPr id="8" name="矩形 7"/>
          <p:cNvSpPr/>
          <p:nvPr/>
        </p:nvSpPr>
        <p:spPr>
          <a:xfrm>
            <a:off x="3085609" y="2681858"/>
            <a:ext cx="800219" cy="461665"/>
          </a:xfrm>
          <a:prstGeom prst="rect">
            <a:avLst/>
          </a:prstGeom>
        </p:spPr>
        <p:txBody>
          <a:bodyPr wrap="none">
            <a:spAutoFit/>
          </a:bodyPr>
          <a:lstStyle/>
          <a:p>
            <a:pPr lvl="0"/>
            <a:r>
              <a:rPr lang="zh-CN" altLang="zh-CN" sz="2400" kern="100" dirty="0">
                <a:solidFill>
                  <a:srgbClr val="F79646">
                    <a:lumMod val="75000"/>
                  </a:srgbClr>
                </a:solidFill>
                <a:latin typeface="Times New Roman"/>
                <a:ea typeface="微软雅黑"/>
                <a:cs typeface="Times New Roman"/>
              </a:rPr>
              <a:t>相等</a:t>
            </a:r>
          </a:p>
        </p:txBody>
      </p:sp>
    </p:spTree>
    <p:extLst>
      <p:ext uri="{BB962C8B-B14F-4D97-AF65-F5344CB8AC3E}">
        <p14:creationId xmlns:p14="http://schemas.microsoft.com/office/powerpoint/2010/main" val="762751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linds(horizontal)">
                                      <p:cBhvr>
                                        <p:cTn id="18" dur="500"/>
                                        <p:tgtEl>
                                          <p:spTgt spid="2"/>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linds(horizontal)">
                                      <p:cBhvr>
                                        <p:cTn id="21" dur="500"/>
                                        <p:tgtEl>
                                          <p:spTgt spid="6"/>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linds(horizontal)">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5041" y="627534"/>
            <a:ext cx="8892000" cy="4082913"/>
          </a:xfrm>
          <a:prstGeom prst="rect">
            <a:avLst/>
          </a:prstGeom>
        </p:spPr>
        <p:txBody>
          <a:bodyPr wrap="square">
            <a:spAutoFit/>
          </a:bodyPr>
          <a:lstStyle/>
          <a:p>
            <a:pPr algn="just">
              <a:lnSpc>
                <a:spcPct val="137000"/>
              </a:lnSpc>
              <a:spcAft>
                <a:spcPts val="0"/>
              </a:spcAft>
              <a:tabLst>
                <a:tab pos="2070735" algn="l"/>
              </a:tabLst>
            </a:pPr>
            <a:r>
              <a:rPr lang="en-US" altLang="zh-CN" sz="2400" kern="100" dirty="0">
                <a:latin typeface="Times New Roman"/>
                <a:ea typeface="微软雅黑"/>
                <a:cs typeface="Courier New"/>
              </a:rPr>
              <a:t>1.</a:t>
            </a:r>
            <a:r>
              <a:rPr lang="zh-CN" altLang="zh-CN" sz="2400" kern="100" dirty="0">
                <a:latin typeface="Times New Roman"/>
                <a:ea typeface="微软雅黑"/>
                <a:cs typeface="Times New Roman"/>
              </a:rPr>
              <a:t>下列叙述正确的是</a:t>
            </a:r>
            <a:r>
              <a:rPr lang="en-US" altLang="zh-CN" sz="2400" kern="100" dirty="0">
                <a:latin typeface="Times New Roman"/>
                <a:ea typeface="微软雅黑"/>
                <a:cs typeface="Courier New"/>
              </a:rPr>
              <a:t>(</a:t>
            </a:r>
            <a:r>
              <a:rPr lang="zh-CN" altLang="zh-CN" sz="2400" kern="100" dirty="0">
                <a:latin typeface="Times New Roman"/>
                <a:ea typeface="微软雅黑"/>
                <a:cs typeface="Times New Roman"/>
              </a:rPr>
              <a:t>　　</a:t>
            </a:r>
            <a:r>
              <a:rPr lang="en-US" altLang="zh-CN" sz="2400" kern="100" dirty="0">
                <a:latin typeface="Times New Roman"/>
                <a:ea typeface="微软雅黑"/>
                <a:cs typeface="Courier New"/>
              </a:rPr>
              <a:t>)</a:t>
            </a:r>
            <a:endParaRPr lang="zh-CN" altLang="zh-CN" sz="2400" kern="100" dirty="0">
              <a:latin typeface="宋体"/>
              <a:cs typeface="Courier New"/>
            </a:endParaRPr>
          </a:p>
          <a:p>
            <a:pPr algn="just">
              <a:lnSpc>
                <a:spcPct val="137000"/>
              </a:lnSpc>
              <a:spcAft>
                <a:spcPts val="0"/>
              </a:spcAft>
              <a:tabLst>
                <a:tab pos="2070735" algn="l"/>
              </a:tabLst>
            </a:pPr>
            <a:r>
              <a:rPr lang="en-US" altLang="zh-CN" sz="2400" kern="100" dirty="0">
                <a:latin typeface="Times New Roman"/>
                <a:ea typeface="微软雅黑"/>
                <a:cs typeface="Courier New"/>
              </a:rPr>
              <a:t>A.</a:t>
            </a:r>
            <a:r>
              <a:rPr lang="zh-CN" altLang="zh-CN" sz="2400" kern="100" dirty="0">
                <a:latin typeface="Times New Roman"/>
                <a:ea typeface="微软雅黑"/>
                <a:cs typeface="Times New Roman"/>
              </a:rPr>
              <a:t>能级就是电子层</a:t>
            </a:r>
            <a:endParaRPr lang="zh-CN" altLang="zh-CN" sz="2400" kern="100" dirty="0">
              <a:latin typeface="宋体"/>
              <a:cs typeface="Courier New"/>
            </a:endParaRPr>
          </a:p>
          <a:p>
            <a:pPr algn="just">
              <a:lnSpc>
                <a:spcPct val="137000"/>
              </a:lnSpc>
              <a:spcAft>
                <a:spcPts val="0"/>
              </a:spcAft>
              <a:tabLst>
                <a:tab pos="2070735" algn="l"/>
              </a:tabLst>
            </a:pPr>
            <a:r>
              <a:rPr lang="en-US" altLang="zh-CN" sz="2400" kern="100" dirty="0">
                <a:latin typeface="Times New Roman"/>
                <a:ea typeface="微软雅黑"/>
                <a:cs typeface="Courier New"/>
              </a:rPr>
              <a:t>B.</a:t>
            </a:r>
            <a:r>
              <a:rPr lang="zh-CN" altLang="zh-CN" sz="2400" kern="100" dirty="0">
                <a:latin typeface="Times New Roman"/>
                <a:ea typeface="微软雅黑"/>
                <a:cs typeface="Times New Roman"/>
              </a:rPr>
              <a:t>每个能层最多可容纳的电子数是</a:t>
            </a:r>
            <a:r>
              <a:rPr lang="en-US" altLang="zh-CN" sz="2400" kern="100" dirty="0" err="1">
                <a:latin typeface="Times New Roman"/>
                <a:ea typeface="微软雅黑"/>
                <a:cs typeface="Courier New"/>
              </a:rPr>
              <a:t>2</a:t>
            </a:r>
            <a:r>
              <a:rPr lang="en-US" altLang="zh-CN" sz="2400" i="1" kern="100" dirty="0" err="1">
                <a:latin typeface="Times New Roman"/>
                <a:ea typeface="微软雅黑"/>
                <a:cs typeface="Courier New"/>
              </a:rPr>
              <a:t>n</a:t>
            </a:r>
            <a:r>
              <a:rPr lang="en-US" altLang="zh-CN" sz="2400" kern="100" baseline="30000" dirty="0" err="1">
                <a:latin typeface="Times New Roman"/>
                <a:ea typeface="微软雅黑"/>
                <a:cs typeface="Courier New"/>
              </a:rPr>
              <a:t>2</a:t>
            </a:r>
            <a:endParaRPr lang="zh-CN" altLang="zh-CN" sz="2400" kern="100" dirty="0">
              <a:latin typeface="宋体"/>
              <a:cs typeface="Courier New"/>
            </a:endParaRPr>
          </a:p>
          <a:p>
            <a:pPr algn="just">
              <a:lnSpc>
                <a:spcPct val="137000"/>
              </a:lnSpc>
              <a:spcAft>
                <a:spcPts val="0"/>
              </a:spcAft>
              <a:tabLst>
                <a:tab pos="2070735" algn="l"/>
              </a:tabLst>
            </a:pPr>
            <a:r>
              <a:rPr lang="en-US" altLang="zh-CN" sz="2400" kern="100" dirty="0">
                <a:latin typeface="Times New Roman"/>
                <a:ea typeface="微软雅黑"/>
                <a:cs typeface="Courier New"/>
              </a:rPr>
              <a:t>C.</a:t>
            </a:r>
            <a:r>
              <a:rPr lang="zh-CN" altLang="zh-CN" sz="2400" kern="100" dirty="0">
                <a:latin typeface="Times New Roman"/>
                <a:ea typeface="微软雅黑"/>
                <a:cs typeface="Times New Roman"/>
              </a:rPr>
              <a:t>同一能层中的不同能级的能量高低相同</a:t>
            </a:r>
            <a:endParaRPr lang="zh-CN" altLang="zh-CN" sz="2400" kern="100" dirty="0">
              <a:latin typeface="宋体"/>
              <a:cs typeface="Courier New"/>
            </a:endParaRPr>
          </a:p>
          <a:p>
            <a:pPr algn="just">
              <a:lnSpc>
                <a:spcPct val="137000"/>
              </a:lnSpc>
              <a:spcAft>
                <a:spcPts val="0"/>
              </a:spcAft>
              <a:tabLst>
                <a:tab pos="2070735" algn="l"/>
              </a:tabLst>
            </a:pPr>
            <a:r>
              <a:rPr lang="en-US" altLang="zh-CN" sz="2400" kern="100" dirty="0">
                <a:latin typeface="Times New Roman"/>
                <a:ea typeface="微软雅黑"/>
                <a:cs typeface="Courier New"/>
              </a:rPr>
              <a:t>D.</a:t>
            </a:r>
            <a:r>
              <a:rPr lang="zh-CN" altLang="zh-CN" sz="2400" kern="100" dirty="0">
                <a:latin typeface="Times New Roman"/>
                <a:ea typeface="微软雅黑"/>
                <a:cs typeface="Times New Roman"/>
              </a:rPr>
              <a:t>不同能层中的</a:t>
            </a:r>
            <a:r>
              <a:rPr lang="en-US" altLang="zh-CN" sz="2400" kern="100" dirty="0">
                <a:latin typeface="Times New Roman"/>
                <a:ea typeface="微软雅黑"/>
                <a:cs typeface="Courier New"/>
              </a:rPr>
              <a:t>s</a:t>
            </a:r>
            <a:r>
              <a:rPr lang="zh-CN" altLang="zh-CN" sz="2400" kern="100" dirty="0">
                <a:latin typeface="Times New Roman"/>
                <a:ea typeface="微软雅黑"/>
                <a:cs typeface="Times New Roman"/>
              </a:rPr>
              <a:t>能级的能量高低相同</a:t>
            </a:r>
            <a:endParaRPr lang="zh-CN" altLang="zh-CN" sz="2400" kern="100" dirty="0">
              <a:latin typeface="宋体"/>
              <a:cs typeface="Courier New"/>
            </a:endParaRPr>
          </a:p>
          <a:p>
            <a:pPr algn="just">
              <a:lnSpc>
                <a:spcPct val="137000"/>
              </a:lnSpc>
              <a:spcAft>
                <a:spcPts val="0"/>
              </a:spcAft>
              <a:tabLst>
                <a:tab pos="2070735" algn="l"/>
              </a:tabLst>
            </a:pPr>
            <a:r>
              <a:rPr lang="zh-CN" altLang="zh-CN" sz="2400" b="1" kern="100" dirty="0" smtClean="0">
                <a:solidFill>
                  <a:srgbClr val="0066FF"/>
                </a:solidFill>
                <a:latin typeface="Times New Roman"/>
                <a:ea typeface="微软雅黑"/>
                <a:cs typeface="Times New Roman"/>
              </a:rPr>
              <a:t>解析</a:t>
            </a:r>
            <a:r>
              <a:rPr lang="zh-CN" altLang="zh-CN" sz="2400" kern="100" dirty="0">
                <a:latin typeface="Times New Roman"/>
                <a:ea typeface="微软雅黑"/>
                <a:cs typeface="Times New Roman"/>
              </a:rPr>
              <a:t>　能层才是电子层；同一能层中的不同能级的能量高低的顺序是</a:t>
            </a:r>
            <a:r>
              <a:rPr lang="en-US" altLang="zh-CN" sz="2400" i="1" kern="100" dirty="0" err="1">
                <a:latin typeface="Times New Roman"/>
                <a:ea typeface="微软雅黑"/>
                <a:cs typeface="Courier New"/>
              </a:rPr>
              <a:t>E</a:t>
            </a:r>
            <a:r>
              <a:rPr lang="en-US" altLang="zh-CN" sz="2400" i="1" kern="100" baseline="-25000" dirty="0" err="1">
                <a:latin typeface="Times New Roman"/>
                <a:ea typeface="微软雅黑"/>
                <a:cs typeface="Courier New"/>
              </a:rPr>
              <a:t>n</a:t>
            </a:r>
            <a:r>
              <a:rPr lang="en-US" altLang="zh-CN" sz="2400" kern="100" baseline="-25000" dirty="0" err="1">
                <a:latin typeface="Times New Roman"/>
                <a:ea typeface="微软雅黑"/>
                <a:cs typeface="Courier New"/>
              </a:rPr>
              <a:t>s</a:t>
            </a:r>
            <a:r>
              <a:rPr lang="en-US" altLang="zh-CN" sz="2400" kern="100" dirty="0">
                <a:latin typeface="Times New Roman"/>
                <a:ea typeface="微软雅黑"/>
                <a:cs typeface="Courier New"/>
              </a:rPr>
              <a:t>&lt;</a:t>
            </a:r>
            <a:r>
              <a:rPr lang="en-US" altLang="zh-CN" sz="2400" i="1" kern="100" dirty="0" err="1">
                <a:latin typeface="Times New Roman"/>
                <a:ea typeface="微软雅黑"/>
                <a:cs typeface="Courier New"/>
              </a:rPr>
              <a:t>E</a:t>
            </a:r>
            <a:r>
              <a:rPr lang="en-US" altLang="zh-CN" sz="2400" i="1" kern="100" baseline="-25000" dirty="0" err="1">
                <a:latin typeface="Times New Roman"/>
                <a:ea typeface="微软雅黑"/>
                <a:cs typeface="Courier New"/>
              </a:rPr>
              <a:t>n</a:t>
            </a:r>
            <a:r>
              <a:rPr lang="en-US" altLang="zh-CN" sz="2400" kern="100" baseline="-25000" dirty="0" err="1">
                <a:latin typeface="Times New Roman"/>
                <a:ea typeface="微软雅黑"/>
                <a:cs typeface="Courier New"/>
              </a:rPr>
              <a:t>p</a:t>
            </a:r>
            <a:r>
              <a:rPr lang="en-US" altLang="zh-CN" sz="2400" kern="100" dirty="0">
                <a:latin typeface="Times New Roman"/>
                <a:ea typeface="微软雅黑"/>
                <a:cs typeface="Courier New"/>
              </a:rPr>
              <a:t>&lt;</a:t>
            </a:r>
            <a:r>
              <a:rPr lang="en-US" altLang="zh-CN" sz="2400" i="1" kern="100" dirty="0">
                <a:latin typeface="Times New Roman"/>
                <a:ea typeface="微软雅黑"/>
                <a:cs typeface="Courier New"/>
              </a:rPr>
              <a:t>E</a:t>
            </a:r>
            <a:r>
              <a:rPr lang="en-US" altLang="zh-CN" sz="2400" i="1" kern="100" baseline="-25000" dirty="0">
                <a:latin typeface="Times New Roman"/>
                <a:ea typeface="微软雅黑"/>
                <a:cs typeface="Courier New"/>
              </a:rPr>
              <a:t>n</a:t>
            </a:r>
            <a:r>
              <a:rPr lang="en-US" altLang="zh-CN" sz="2400" kern="100" baseline="-25000" dirty="0">
                <a:latin typeface="Times New Roman"/>
                <a:ea typeface="微软雅黑"/>
                <a:cs typeface="Courier New"/>
              </a:rPr>
              <a:t>d</a:t>
            </a:r>
            <a:r>
              <a:rPr lang="en-US" altLang="zh-CN" sz="2400" kern="100" dirty="0">
                <a:latin typeface="Times New Roman"/>
                <a:ea typeface="微软雅黑"/>
                <a:cs typeface="Courier New"/>
              </a:rPr>
              <a:t>&lt;</a:t>
            </a:r>
            <a:r>
              <a:rPr lang="en-US" altLang="zh-CN" sz="2400" i="1" kern="100" dirty="0" err="1">
                <a:latin typeface="Times New Roman"/>
                <a:ea typeface="微软雅黑"/>
                <a:cs typeface="Courier New"/>
              </a:rPr>
              <a:t>E</a:t>
            </a:r>
            <a:r>
              <a:rPr lang="en-US" altLang="zh-CN" sz="2400" i="1" kern="100" baseline="-25000" dirty="0" err="1">
                <a:latin typeface="Times New Roman"/>
                <a:ea typeface="微软雅黑"/>
                <a:cs typeface="Courier New"/>
              </a:rPr>
              <a:t>n</a:t>
            </a:r>
            <a:r>
              <a:rPr lang="en-US" altLang="zh-CN" sz="2400" kern="100" baseline="-25000" dirty="0" err="1">
                <a:latin typeface="Times New Roman"/>
                <a:ea typeface="微软雅黑"/>
                <a:cs typeface="Courier New"/>
              </a:rPr>
              <a:t>f</a:t>
            </a:r>
            <a:r>
              <a:rPr lang="en-US" altLang="zh-CN" sz="2400" kern="100" dirty="0">
                <a:latin typeface="宋体"/>
                <a:ea typeface="微软雅黑"/>
                <a:cs typeface="Times New Roman"/>
              </a:rPr>
              <a:t>……</a:t>
            </a:r>
            <a:r>
              <a:rPr lang="zh-CN" altLang="zh-CN" sz="2400" kern="100" dirty="0">
                <a:latin typeface="Times New Roman"/>
                <a:ea typeface="微软雅黑"/>
                <a:cs typeface="Times New Roman"/>
              </a:rPr>
              <a:t>；不同能层，能级符号相同，</a:t>
            </a:r>
            <a:r>
              <a:rPr lang="en-US" altLang="zh-CN" sz="2400" i="1" kern="100" dirty="0">
                <a:latin typeface="Times New Roman"/>
                <a:ea typeface="微软雅黑"/>
                <a:cs typeface="Courier New"/>
              </a:rPr>
              <a:t>n</a:t>
            </a:r>
            <a:r>
              <a:rPr lang="zh-CN" altLang="zh-CN" sz="2400" kern="100" dirty="0">
                <a:latin typeface="Times New Roman"/>
                <a:ea typeface="微软雅黑"/>
                <a:cs typeface="Times New Roman"/>
              </a:rPr>
              <a:t>越大，能量越高，如</a:t>
            </a:r>
            <a:r>
              <a:rPr lang="en-US" altLang="zh-CN" sz="2400" i="1" kern="100" dirty="0" err="1">
                <a:latin typeface="Times New Roman"/>
                <a:ea typeface="微软雅黑"/>
                <a:cs typeface="Courier New"/>
              </a:rPr>
              <a:t>E</a:t>
            </a:r>
            <a:r>
              <a:rPr lang="en-US" altLang="zh-CN" sz="2400" kern="100" baseline="-25000" dirty="0" err="1">
                <a:latin typeface="Times New Roman"/>
                <a:ea typeface="微软雅黑"/>
                <a:cs typeface="Courier New"/>
              </a:rPr>
              <a:t>1s</a:t>
            </a:r>
            <a:r>
              <a:rPr lang="en-US" altLang="zh-CN" sz="2400" kern="100" dirty="0">
                <a:latin typeface="Times New Roman"/>
                <a:ea typeface="微软雅黑"/>
                <a:cs typeface="Courier New"/>
              </a:rPr>
              <a:t>&lt;</a:t>
            </a:r>
            <a:r>
              <a:rPr lang="en-US" altLang="zh-CN" sz="2400" i="1" kern="100" dirty="0" err="1">
                <a:latin typeface="Times New Roman"/>
                <a:ea typeface="微软雅黑"/>
                <a:cs typeface="Courier New"/>
              </a:rPr>
              <a:t>E</a:t>
            </a:r>
            <a:r>
              <a:rPr lang="en-US" altLang="zh-CN" sz="2400" kern="100" baseline="-25000" dirty="0" err="1">
                <a:latin typeface="Times New Roman"/>
                <a:ea typeface="微软雅黑"/>
                <a:cs typeface="Courier New"/>
              </a:rPr>
              <a:t>2s</a:t>
            </a:r>
            <a:r>
              <a:rPr lang="en-US" altLang="zh-CN" sz="2400" kern="100" dirty="0">
                <a:latin typeface="Times New Roman"/>
                <a:ea typeface="微软雅黑"/>
                <a:cs typeface="Courier New"/>
              </a:rPr>
              <a:t>&lt;</a:t>
            </a:r>
            <a:r>
              <a:rPr lang="en-US" altLang="zh-CN" sz="2400" i="1" kern="100" dirty="0" err="1">
                <a:latin typeface="Times New Roman"/>
                <a:ea typeface="微软雅黑"/>
                <a:cs typeface="Courier New"/>
              </a:rPr>
              <a:t>E</a:t>
            </a:r>
            <a:r>
              <a:rPr lang="en-US" altLang="zh-CN" sz="2400" kern="100" baseline="-25000" dirty="0" err="1">
                <a:latin typeface="Times New Roman"/>
                <a:ea typeface="微软雅黑"/>
                <a:cs typeface="Courier New"/>
              </a:rPr>
              <a:t>3s</a:t>
            </a:r>
            <a:r>
              <a:rPr lang="en-US" altLang="zh-CN" sz="2400" kern="100" dirty="0">
                <a:latin typeface="Times New Roman"/>
                <a:ea typeface="微软雅黑"/>
                <a:cs typeface="Courier New"/>
              </a:rPr>
              <a:t>&lt;</a:t>
            </a:r>
            <a:r>
              <a:rPr lang="en-US" altLang="zh-CN" sz="2400" i="1" kern="100" dirty="0" err="1">
                <a:latin typeface="Times New Roman"/>
                <a:ea typeface="微软雅黑"/>
                <a:cs typeface="Courier New"/>
              </a:rPr>
              <a:t>E</a:t>
            </a:r>
            <a:r>
              <a:rPr lang="en-US" altLang="zh-CN" sz="2400" kern="100" baseline="-25000" dirty="0" err="1">
                <a:latin typeface="Times New Roman"/>
                <a:ea typeface="微软雅黑"/>
                <a:cs typeface="Courier New"/>
              </a:rPr>
              <a:t>4s</a:t>
            </a:r>
            <a:r>
              <a:rPr lang="en-US" altLang="zh-CN" sz="2400" kern="100" dirty="0">
                <a:latin typeface="宋体"/>
                <a:ea typeface="微软雅黑"/>
                <a:cs typeface="Times New Roman"/>
              </a:rPr>
              <a:t>……</a:t>
            </a:r>
            <a:endParaRPr lang="zh-CN" altLang="zh-CN" sz="2400" kern="100" dirty="0">
              <a:effectLst/>
              <a:latin typeface="宋体"/>
              <a:cs typeface="Courier New"/>
            </a:endParaRPr>
          </a:p>
        </p:txBody>
      </p:sp>
      <p:grpSp>
        <p:nvGrpSpPr>
          <p:cNvPr id="6" name="组合 5"/>
          <p:cNvGrpSpPr/>
          <p:nvPr/>
        </p:nvGrpSpPr>
        <p:grpSpPr>
          <a:xfrm>
            <a:off x="179512" y="275715"/>
            <a:ext cx="2015791" cy="354487"/>
            <a:chOff x="1415480" y="1587866"/>
            <a:chExt cx="2167620" cy="381325"/>
          </a:xfrm>
        </p:grpSpPr>
        <p:cxnSp>
          <p:nvCxnSpPr>
            <p:cNvPr id="7" name="直接连接符 6"/>
            <p:cNvCxnSpPr/>
            <p:nvPr/>
          </p:nvCxnSpPr>
          <p:spPr>
            <a:xfrm>
              <a:off x="1415480" y="1969191"/>
              <a:ext cx="2167620" cy="0"/>
            </a:xfrm>
            <a:prstGeom prst="line">
              <a:avLst/>
            </a:prstGeom>
          </p:spPr>
          <p:style>
            <a:lnRef idx="1">
              <a:schemeClr val="accent6"/>
            </a:lnRef>
            <a:fillRef idx="0">
              <a:schemeClr val="accent6"/>
            </a:fillRef>
            <a:effectRef idx="0">
              <a:schemeClr val="accent6"/>
            </a:effectRef>
            <a:fontRef idx="minor">
              <a:schemeClr val="tx1"/>
            </a:fontRef>
          </p:style>
        </p:cxnSp>
        <p:sp>
          <p:nvSpPr>
            <p:cNvPr id="8" name="右箭头 7"/>
            <p:cNvSpPr/>
            <p:nvPr/>
          </p:nvSpPr>
          <p:spPr>
            <a:xfrm>
              <a:off x="1487488" y="1587866"/>
              <a:ext cx="317059" cy="317059"/>
            </a:xfrm>
            <a:prstGeom prst="rightArrow">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9" name="矩形 8"/>
          <p:cNvSpPr/>
          <p:nvPr/>
        </p:nvSpPr>
        <p:spPr>
          <a:xfrm>
            <a:off x="591956" y="122173"/>
            <a:ext cx="1574772" cy="548794"/>
          </a:xfrm>
          <a:prstGeom prst="rect">
            <a:avLst/>
          </a:prstGeom>
        </p:spPr>
        <p:txBody>
          <a:bodyPr wrap="none" lIns="68571" tIns="34285" rIns="68571" bIns="34285">
            <a:spAutoFit/>
          </a:bodyPr>
          <a:lstStyle/>
          <a:p>
            <a:pPr>
              <a:lnSpc>
                <a:spcPts val="4125"/>
              </a:lnSpc>
            </a:pPr>
            <a:r>
              <a:rPr lang="zh-CN" altLang="en-US" sz="2800" b="1" dirty="0" smtClean="0">
                <a:solidFill>
                  <a:schemeClr val="tx1">
                    <a:lumMod val="75000"/>
                    <a:lumOff val="25000"/>
                  </a:schemeClr>
                </a:solidFill>
                <a:latin typeface="Times New Roman" pitchFamily="18" charset="0"/>
                <a:ea typeface="微软雅黑" pitchFamily="34" charset="-122"/>
                <a:cs typeface="Times New Roman" pitchFamily="18" charset="0"/>
              </a:rPr>
              <a:t>活学活用</a:t>
            </a:r>
            <a:endParaRPr lang="zh-CN" altLang="en-US" sz="2800" b="1" dirty="0">
              <a:solidFill>
                <a:schemeClr val="tx1">
                  <a:lumMod val="75000"/>
                  <a:lumOff val="25000"/>
                </a:schemeClr>
              </a:solidFill>
              <a:latin typeface="Times New Roman" pitchFamily="18" charset="0"/>
              <a:ea typeface="微软雅黑" pitchFamily="34" charset="-122"/>
              <a:cs typeface="Times New Roman" pitchFamily="18" charset="0"/>
            </a:endParaRPr>
          </a:p>
        </p:txBody>
      </p:sp>
      <p:sp>
        <p:nvSpPr>
          <p:cNvPr id="2" name="矩形 1"/>
          <p:cNvSpPr/>
          <p:nvPr/>
        </p:nvSpPr>
        <p:spPr>
          <a:xfrm>
            <a:off x="3107363" y="741933"/>
            <a:ext cx="389850" cy="461665"/>
          </a:xfrm>
          <a:prstGeom prst="rect">
            <a:avLst/>
          </a:prstGeom>
        </p:spPr>
        <p:txBody>
          <a:bodyPr wrap="none">
            <a:spAutoFit/>
          </a:bodyPr>
          <a:lstStyle/>
          <a:p>
            <a:r>
              <a:rPr lang="en-US" altLang="zh-CN" sz="2400" kern="100" dirty="0">
                <a:solidFill>
                  <a:srgbClr val="E36C0A"/>
                </a:solidFill>
                <a:latin typeface="Times New Roman"/>
                <a:ea typeface="微软雅黑"/>
                <a:cs typeface="Courier New"/>
              </a:rPr>
              <a:t>B</a:t>
            </a:r>
            <a:endParaRPr lang="zh-CN" altLang="en-US" dirty="0"/>
          </a:p>
        </p:txBody>
      </p:sp>
    </p:spTree>
    <p:extLst>
      <p:ext uri="{BB962C8B-B14F-4D97-AF65-F5344CB8AC3E}">
        <p14:creationId xmlns:p14="http://schemas.microsoft.com/office/powerpoint/2010/main" val="2221913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5" end="5"/>
                                            </p:txEl>
                                          </p:spTgt>
                                        </p:tgtEl>
                                        <p:attrNameLst>
                                          <p:attrName>style.visibility</p:attrName>
                                        </p:attrNameLst>
                                      </p:cBhvr>
                                      <p:to>
                                        <p:strVal val="visible"/>
                                      </p:to>
                                    </p:set>
                                    <p:animEffect transition="in" filter="blinds(horizontal)">
                                      <p:cBhvr>
                                        <p:cTn id="7" dur="500"/>
                                        <p:tgtEl>
                                          <p:spTgt spid="5">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1287</TotalTime>
  <Words>1050</Words>
  <Application>Microsoft Office PowerPoint</Application>
  <PresentationFormat>全屏显示(16:9)</PresentationFormat>
  <Paragraphs>275</Paragraphs>
  <Slides>29</Slides>
  <Notes>3</Notes>
  <HiddenSlides>0</HiddenSlides>
  <MMClips>1</MMClips>
  <ScaleCrop>false</ScaleCrop>
  <HeadingPairs>
    <vt:vector size="4" baseType="variant">
      <vt:variant>
        <vt:lpstr>主题</vt:lpstr>
      </vt:variant>
      <vt:variant>
        <vt:i4>5</vt:i4>
      </vt:variant>
      <vt:variant>
        <vt:lpstr>幻灯片标题</vt:lpstr>
      </vt:variant>
      <vt:variant>
        <vt:i4>29</vt:i4>
      </vt:variant>
    </vt:vector>
  </HeadingPairs>
  <TitlesOfParts>
    <vt:vector size="34" baseType="lpstr">
      <vt:lpstr>Office 主题</vt:lpstr>
      <vt:lpstr>1_Office 主题</vt:lpstr>
      <vt:lpstr>2_Office 主题</vt:lpstr>
      <vt:lpstr>3_Office 主题</vt:lpstr>
      <vt:lpstr>4_Office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192</cp:revision>
  <dcterms:created xsi:type="dcterms:W3CDTF">2014-11-27T01:03:08Z</dcterms:created>
  <dcterms:modified xsi:type="dcterms:W3CDTF">2015-08-06T02:03:31Z</dcterms:modified>
</cp:coreProperties>
</file>