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36"/>
  </p:notesMasterIdLst>
  <p:handoutMasterIdLst>
    <p:handoutMasterId r:id="rId37"/>
  </p:handoutMasterIdLst>
  <p:sldIdLst>
    <p:sldId id="307" r:id="rId6"/>
    <p:sldId id="308" r:id="rId7"/>
    <p:sldId id="309" r:id="rId8"/>
    <p:sldId id="258" r:id="rId9"/>
    <p:sldId id="270" r:id="rId10"/>
    <p:sldId id="260" r:id="rId11"/>
    <p:sldId id="338" r:id="rId12"/>
    <p:sldId id="348" r:id="rId13"/>
    <p:sldId id="264" r:id="rId14"/>
    <p:sldId id="265" r:id="rId15"/>
    <p:sldId id="333" r:id="rId16"/>
    <p:sldId id="295" r:id="rId17"/>
    <p:sldId id="275" r:id="rId18"/>
    <p:sldId id="343" r:id="rId19"/>
    <p:sldId id="280" r:id="rId20"/>
    <p:sldId id="281" r:id="rId21"/>
    <p:sldId id="282" r:id="rId22"/>
    <p:sldId id="342" r:id="rId23"/>
    <p:sldId id="297" r:id="rId24"/>
    <p:sldId id="298" r:id="rId25"/>
    <p:sldId id="299" r:id="rId26"/>
    <p:sldId id="301" r:id="rId27"/>
    <p:sldId id="335" r:id="rId28"/>
    <p:sldId id="303" r:id="rId29"/>
    <p:sldId id="336" r:id="rId30"/>
    <p:sldId id="306" r:id="rId31"/>
    <p:sldId id="347" r:id="rId32"/>
    <p:sldId id="349" r:id="rId33"/>
    <p:sldId id="350" r:id="rId34"/>
    <p:sldId id="311"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239" autoAdjust="0"/>
  </p:normalViewPr>
  <p:slideViewPr>
    <p:cSldViewPr>
      <p:cViewPr>
        <p:scale>
          <a:sx n="100" d="100"/>
          <a:sy n="100" d="100"/>
        </p:scale>
        <p:origin x="-1248" y="-9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153982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0.xml"/><Relationship Id="rId5" Type="http://schemas.openxmlformats.org/officeDocument/2006/relationships/slide" Target="../slides/slide19.xml"/><Relationship Id="rId4" Type="http://schemas.openxmlformats.org/officeDocument/2006/relationships/slide" Target="../slides/slide12.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元素的电负性</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元素的对角线规则</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package" Target="../embeddings/Microsoft_Word_Document1.docx"/><Relationship Id="rId7" Type="http://schemas.openxmlformats.org/officeDocument/2006/relationships/package" Target="../embeddings/Microsoft_Word_Document3.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26.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29.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21.xml"/><Relationship Id="rId7" Type="http://schemas.openxmlformats.org/officeDocument/2006/relationships/image" Target="../media/image13.png"/><Relationship Id="rId2" Type="http://schemas.openxmlformats.org/officeDocument/2006/relationships/slide" Target="slide20.xml"/><Relationship Id="rId1" Type="http://schemas.openxmlformats.org/officeDocument/2006/relationships/slideLayout" Target="../slideLayouts/slideLayout5.x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5944" y="1556185"/>
            <a:ext cx="7726456" cy="2215975"/>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第二节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5500" b="1" dirty="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原子结构与元素的性质</a:t>
            </a:r>
            <a:endParaRPr lang="zh-CN" altLang="en-US" sz="55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11" name="矩形 10"/>
          <p:cNvSpPr/>
          <p:nvPr/>
        </p:nvSpPr>
        <p:spPr>
          <a:xfrm>
            <a:off x="126554" y="709067"/>
            <a:ext cx="8892000" cy="397031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下列有关电负性的说法中，不正确的是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元素的电负性越大，原子在化合物中吸引电子的能力越强</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主族元素的电负性越大，元素原子的第一电离能一定越大</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在元素周期表中，元素电负性从左到右呈现递增的趋势</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形成化合物时，电负性越小的元素越容易显示正价</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zh-CN" altLang="zh-CN" sz="2400" kern="100" spc="-70" dirty="0">
                <a:latin typeface="Times New Roman"/>
                <a:ea typeface="微软雅黑"/>
                <a:cs typeface="Times New Roman"/>
              </a:rPr>
              <a:t>本题考查的是对电负性的理解。</a:t>
            </a:r>
            <a:r>
              <a:rPr lang="en-US" altLang="zh-CN" sz="2400" kern="100" spc="-70" dirty="0">
                <a:latin typeface="Times New Roman"/>
                <a:ea typeface="微软雅黑"/>
                <a:cs typeface="Courier New"/>
              </a:rPr>
              <a:t>B</a:t>
            </a:r>
            <a:r>
              <a:rPr lang="zh-CN" altLang="zh-CN" sz="2400" kern="100" spc="-70" dirty="0">
                <a:latin typeface="Times New Roman"/>
                <a:ea typeface="微软雅黑"/>
                <a:cs typeface="Times New Roman"/>
              </a:rPr>
              <a:t>中，元素的电负性与第一电离能的变化有不同之处，如电负性：</a:t>
            </a:r>
            <a:r>
              <a:rPr lang="en-US" altLang="zh-CN" sz="2400" kern="100" spc="-70" dirty="0">
                <a:latin typeface="Times New Roman"/>
                <a:ea typeface="微软雅黑"/>
                <a:cs typeface="Courier New"/>
              </a:rPr>
              <a:t>O&gt;N</a:t>
            </a:r>
            <a:r>
              <a:rPr lang="zh-CN" altLang="zh-CN" sz="2400" kern="100" spc="-70" dirty="0">
                <a:latin typeface="Times New Roman"/>
                <a:ea typeface="微软雅黑"/>
                <a:cs typeface="Times New Roman"/>
              </a:rPr>
              <a:t>，第一电离能为</a:t>
            </a:r>
            <a:r>
              <a:rPr lang="en-US" altLang="zh-CN" sz="2400" kern="100" spc="-70" dirty="0">
                <a:latin typeface="Times New Roman"/>
                <a:ea typeface="微软雅黑"/>
                <a:cs typeface="Courier New"/>
              </a:rPr>
              <a:t>O&lt;N</a:t>
            </a:r>
            <a:r>
              <a:rPr lang="zh-CN" altLang="zh-CN" sz="2400" kern="100" spc="-70" dirty="0" smtClean="0">
                <a:latin typeface="Times New Roman"/>
                <a:ea typeface="微软雅黑"/>
                <a:cs typeface="Times New Roman"/>
              </a:rPr>
              <a:t>。</a:t>
            </a:r>
            <a:endParaRPr lang="zh-CN" altLang="zh-CN" sz="2400" kern="100" spc="-70" dirty="0">
              <a:latin typeface="宋体"/>
              <a:cs typeface="Courier New"/>
            </a:endParaRPr>
          </a:p>
        </p:txBody>
      </p:sp>
      <p:sp>
        <p:nvSpPr>
          <p:cNvPr id="2" name="矩形 1"/>
          <p:cNvSpPr/>
          <p:nvPr/>
        </p:nvSpPr>
        <p:spPr>
          <a:xfrm>
            <a:off x="5854427" y="853083"/>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sz="2400" dirty="0"/>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blinds(horizontal)">
                                      <p:cBhvr>
                                        <p:cTn id="7" dur="500"/>
                                        <p:tgtEl>
                                          <p:spTgt spid="1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8929" y="22895"/>
            <a:ext cx="9000000" cy="4708981"/>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下列不属于元素电负性的应用的是</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　　</a:t>
            </a:r>
            <a:r>
              <a:rPr lang="en-US" altLang="zh-CN" sz="2500" kern="100" dirty="0">
                <a:latin typeface="Times New Roman"/>
                <a:ea typeface="微软雅黑"/>
                <a:cs typeface="Courier New"/>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判断一种元素是金属还是非金属</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判断化合物中元素的正负化合价</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判断化学键类型</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判断单质的熔沸点</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解析</a:t>
            </a:r>
            <a:r>
              <a:rPr lang="zh-CN" altLang="zh-CN" sz="2500" kern="100" dirty="0">
                <a:latin typeface="Times New Roman"/>
                <a:ea typeface="微软雅黑"/>
                <a:cs typeface="Times New Roman"/>
              </a:rPr>
              <a:t>　</a:t>
            </a:r>
            <a:r>
              <a:rPr lang="zh-CN" altLang="zh-CN" sz="2500" kern="100" spc="-130" dirty="0">
                <a:latin typeface="Times New Roman"/>
                <a:ea typeface="微软雅黑"/>
                <a:cs typeface="Times New Roman"/>
              </a:rPr>
              <a:t>本题是对元素电负性的应用的考查。利用电负性可以判断：</a:t>
            </a:r>
            <a:r>
              <a:rPr lang="en-US" altLang="zh-CN" sz="2500" kern="100" spc="-70" dirty="0">
                <a:latin typeface="宋体"/>
                <a:ea typeface="微软雅黑"/>
                <a:cs typeface="Times New Roman"/>
              </a:rPr>
              <a:t>①</a:t>
            </a:r>
            <a:r>
              <a:rPr lang="zh-CN" altLang="zh-CN" sz="2500" kern="100" spc="-70" dirty="0">
                <a:latin typeface="Times New Roman"/>
                <a:ea typeface="微软雅黑"/>
                <a:cs typeface="Times New Roman"/>
              </a:rPr>
              <a:t>元素的金属性和非金属性；</a:t>
            </a:r>
            <a:r>
              <a:rPr lang="en-US" altLang="zh-CN" sz="2500" kern="100" spc="-70" dirty="0">
                <a:latin typeface="宋体"/>
                <a:ea typeface="微软雅黑"/>
                <a:cs typeface="Times New Roman"/>
              </a:rPr>
              <a:t>②</a:t>
            </a:r>
            <a:r>
              <a:rPr lang="zh-CN" altLang="zh-CN" sz="2500" kern="100" spc="-70" dirty="0">
                <a:latin typeface="Times New Roman"/>
                <a:ea typeface="微软雅黑"/>
                <a:cs typeface="Times New Roman"/>
              </a:rPr>
              <a:t>化合物中元素的化合价是正还是负；</a:t>
            </a:r>
            <a:r>
              <a:rPr lang="en-US" altLang="zh-CN" sz="2500" kern="100" spc="-70" dirty="0">
                <a:latin typeface="宋体"/>
                <a:ea typeface="微软雅黑"/>
                <a:cs typeface="Times New Roman"/>
              </a:rPr>
              <a:t>③</a:t>
            </a:r>
            <a:r>
              <a:rPr lang="zh-CN" altLang="zh-CN" sz="2500" kern="100" spc="-70" dirty="0">
                <a:latin typeface="Times New Roman"/>
                <a:ea typeface="微软雅黑"/>
                <a:cs typeface="Times New Roman"/>
              </a:rPr>
              <a:t>化学键类型等，但不能判断单质的熔沸点高低</a:t>
            </a:r>
            <a:r>
              <a:rPr lang="zh-CN" altLang="zh-CN" sz="2500" kern="100" spc="-70" dirty="0" smtClean="0">
                <a:latin typeface="Times New Roman"/>
                <a:ea typeface="微软雅黑"/>
                <a:cs typeface="Times New Roman"/>
              </a:rPr>
              <a:t>。</a:t>
            </a:r>
            <a:endParaRPr lang="zh-CN" altLang="zh-CN" sz="2500" kern="100" spc="-70" dirty="0">
              <a:latin typeface="宋体"/>
              <a:cs typeface="Courier New"/>
            </a:endParaRPr>
          </a:p>
        </p:txBody>
      </p:sp>
      <p:sp>
        <p:nvSpPr>
          <p:cNvPr id="2" name="矩形 1"/>
          <p:cNvSpPr/>
          <p:nvPr/>
        </p:nvSpPr>
        <p:spPr>
          <a:xfrm>
            <a:off x="5355704" y="174863"/>
            <a:ext cx="415498" cy="477054"/>
          </a:xfrm>
          <a:prstGeom prst="rect">
            <a:avLst/>
          </a:prstGeom>
        </p:spPr>
        <p:txBody>
          <a:bodyPr wrap="none">
            <a:spAutoFit/>
          </a:bodyPr>
          <a:lstStyle/>
          <a:p>
            <a:r>
              <a:rPr lang="en-US" altLang="zh-CN" sz="2500" kern="100" dirty="0">
                <a:solidFill>
                  <a:srgbClr val="E36C0A"/>
                </a:solidFill>
                <a:latin typeface="Times New Roman"/>
                <a:ea typeface="微软雅黑"/>
                <a:cs typeface="Courier New"/>
              </a:rPr>
              <a:t>D</a:t>
            </a:r>
            <a:endParaRPr lang="zh-CN" altLang="en-US" sz="2500" dirty="0"/>
          </a:p>
        </p:txBody>
      </p:sp>
      <p:grpSp>
        <p:nvGrpSpPr>
          <p:cNvPr id="8" name="组合 7"/>
          <p:cNvGrpSpPr/>
          <p:nvPr/>
        </p:nvGrpSpPr>
        <p:grpSpPr>
          <a:xfrm>
            <a:off x="8623505" y="4334076"/>
            <a:ext cx="360000" cy="359813"/>
            <a:chOff x="8623505" y="4334074"/>
            <a:chExt cx="360000" cy="359813"/>
          </a:xfrm>
        </p:grpSpPr>
        <p:sp>
          <p:nvSpPr>
            <p:cNvPr id="9" name="椭圆 8">
              <a:hlinkClick r:id="rId3"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燕尾形 9">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4003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2852063"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元素的对角线规则</a:t>
            </a:r>
          </a:p>
        </p:txBody>
      </p:sp>
      <p:sp>
        <p:nvSpPr>
          <p:cNvPr id="3" name="矩形 2"/>
          <p:cNvSpPr/>
          <p:nvPr/>
        </p:nvSpPr>
        <p:spPr>
          <a:xfrm>
            <a:off x="192942" y="840518"/>
            <a:ext cx="8747164" cy="3618298"/>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1.</a:t>
            </a:r>
            <a:r>
              <a:rPr lang="zh-CN" altLang="zh-CN" sz="2600" kern="100" dirty="0">
                <a:latin typeface="Times New Roman"/>
                <a:ea typeface="微软雅黑"/>
                <a:cs typeface="Times New Roman"/>
              </a:rPr>
              <a:t>观察</a:t>
            </a:r>
            <a:r>
              <a:rPr lang="en-US" altLang="zh-CN" sz="2600" kern="100" dirty="0">
                <a:latin typeface="Times New Roman"/>
                <a:ea typeface="微软雅黑"/>
                <a:cs typeface="Courier New"/>
              </a:rPr>
              <a:t>Li</a:t>
            </a:r>
            <a:r>
              <a:rPr lang="en-US" altLang="zh-CN" sz="2600" kern="100" dirty="0" smtClean="0">
                <a:latin typeface="Times New Roman"/>
                <a:ea typeface="微软雅黑"/>
                <a:cs typeface="Courier New"/>
              </a:rPr>
              <a:t>­-Mg</a:t>
            </a:r>
            <a:r>
              <a:rPr lang="zh-CN" altLang="zh-CN" sz="2600" kern="100" dirty="0">
                <a:latin typeface="Times New Roman"/>
                <a:ea typeface="微软雅黑"/>
                <a:cs typeface="Times New Roman"/>
              </a:rPr>
              <a:t>、</a:t>
            </a:r>
            <a:r>
              <a:rPr lang="en-US" altLang="zh-CN" sz="2600" kern="100" dirty="0" smtClean="0">
                <a:latin typeface="Times New Roman"/>
                <a:ea typeface="微软雅黑"/>
                <a:cs typeface="Courier New"/>
              </a:rPr>
              <a:t>Be-­</a:t>
            </a:r>
            <a:r>
              <a:rPr lang="en-US" altLang="zh-CN" sz="2600" kern="100" dirty="0">
                <a:latin typeface="Times New Roman"/>
                <a:ea typeface="微软雅黑"/>
                <a:cs typeface="Courier New"/>
              </a:rPr>
              <a:t>Al</a:t>
            </a:r>
            <a:r>
              <a:rPr lang="zh-CN" altLang="zh-CN" sz="2600" kern="100" dirty="0">
                <a:latin typeface="Times New Roman"/>
                <a:ea typeface="微软雅黑"/>
                <a:cs typeface="Times New Roman"/>
              </a:rPr>
              <a:t>、</a:t>
            </a:r>
            <a:r>
              <a:rPr lang="en-US" altLang="zh-CN" sz="2600" kern="100" dirty="0" smtClean="0">
                <a:latin typeface="Times New Roman"/>
                <a:ea typeface="微软雅黑"/>
                <a:cs typeface="Courier New"/>
              </a:rPr>
              <a:t>B-­</a:t>
            </a:r>
            <a:r>
              <a:rPr lang="en-US" altLang="zh-CN" sz="2600" kern="100" dirty="0">
                <a:latin typeface="Times New Roman"/>
                <a:ea typeface="微软雅黑"/>
                <a:cs typeface="Courier New"/>
              </a:rPr>
              <a:t>Si</a:t>
            </a:r>
            <a:r>
              <a:rPr lang="zh-CN" altLang="zh-CN" sz="2600" kern="100" dirty="0">
                <a:latin typeface="Times New Roman"/>
                <a:ea typeface="微软雅黑"/>
                <a:cs typeface="Times New Roman"/>
              </a:rPr>
              <a:t>在周期表中的位置，思考为什么它们的性质具有相似性？</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zh-CN" altLang="zh-CN" sz="2600" kern="100" dirty="0">
                <a:solidFill>
                  <a:srgbClr val="E36C0A"/>
                </a:solidFill>
                <a:latin typeface="Times New Roman"/>
                <a:ea typeface="微软雅黑"/>
                <a:cs typeface="Times New Roman"/>
              </a:rPr>
              <a:t>这可以由元素的电负性得到解释：</a:t>
            </a:r>
            <a:r>
              <a:rPr lang="en-US" altLang="zh-CN" sz="2600" kern="100" dirty="0">
                <a:solidFill>
                  <a:srgbClr val="E36C0A"/>
                </a:solidFill>
                <a:latin typeface="Times New Roman"/>
                <a:ea typeface="微软雅黑"/>
                <a:cs typeface="Courier New"/>
              </a:rPr>
              <a:t>Li</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Mg</a:t>
            </a:r>
            <a:r>
              <a:rPr lang="zh-CN" altLang="zh-CN" sz="2600" kern="100" dirty="0">
                <a:solidFill>
                  <a:srgbClr val="E36C0A"/>
                </a:solidFill>
                <a:latin typeface="Times New Roman"/>
                <a:ea typeface="微软雅黑"/>
                <a:cs typeface="Times New Roman"/>
              </a:rPr>
              <a:t>的电负性分别为</a:t>
            </a:r>
            <a:r>
              <a:rPr lang="en-US" altLang="zh-CN" sz="2600" kern="100" dirty="0">
                <a:solidFill>
                  <a:srgbClr val="E36C0A"/>
                </a:solidFill>
                <a:latin typeface="Times New Roman"/>
                <a:ea typeface="微软雅黑"/>
                <a:cs typeface="Courier New"/>
              </a:rPr>
              <a:t>1.0</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1.2</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Be</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Al</a:t>
            </a:r>
            <a:r>
              <a:rPr lang="zh-CN" altLang="zh-CN" sz="2600" kern="100" dirty="0">
                <a:solidFill>
                  <a:srgbClr val="E36C0A"/>
                </a:solidFill>
                <a:latin typeface="Times New Roman"/>
                <a:ea typeface="微软雅黑"/>
                <a:cs typeface="Times New Roman"/>
              </a:rPr>
              <a:t>的电负性分别为</a:t>
            </a:r>
            <a:r>
              <a:rPr lang="en-US" altLang="zh-CN" sz="2600" kern="100" dirty="0">
                <a:solidFill>
                  <a:srgbClr val="E36C0A"/>
                </a:solidFill>
                <a:latin typeface="Times New Roman"/>
                <a:ea typeface="微软雅黑"/>
                <a:cs typeface="Courier New"/>
              </a:rPr>
              <a:t>1.5</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1.5</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B</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Si</a:t>
            </a:r>
            <a:r>
              <a:rPr lang="zh-CN" altLang="zh-CN" sz="2600" kern="100" dirty="0">
                <a:solidFill>
                  <a:srgbClr val="E36C0A"/>
                </a:solidFill>
                <a:latin typeface="Times New Roman"/>
                <a:ea typeface="微软雅黑"/>
                <a:cs typeface="Times New Roman"/>
              </a:rPr>
              <a:t>的电负性分别为</a:t>
            </a:r>
            <a:r>
              <a:rPr lang="en-US" altLang="zh-CN" sz="2600" kern="100" dirty="0">
                <a:solidFill>
                  <a:srgbClr val="E36C0A"/>
                </a:solidFill>
                <a:latin typeface="Times New Roman"/>
                <a:ea typeface="微软雅黑"/>
                <a:cs typeface="Courier New"/>
              </a:rPr>
              <a:t>2.0</a:t>
            </a:r>
            <a:r>
              <a:rPr lang="zh-CN" altLang="zh-CN" sz="2600" kern="100" dirty="0">
                <a:solidFill>
                  <a:srgbClr val="E36C0A"/>
                </a:solidFill>
                <a:latin typeface="Times New Roman"/>
                <a:ea typeface="微软雅黑"/>
                <a:cs typeface="Times New Roman"/>
              </a:rPr>
              <a:t>、</a:t>
            </a:r>
            <a:r>
              <a:rPr lang="en-US" altLang="zh-CN" sz="2600" kern="100" dirty="0">
                <a:solidFill>
                  <a:srgbClr val="E36C0A"/>
                </a:solidFill>
                <a:latin typeface="Times New Roman"/>
                <a:ea typeface="微软雅黑"/>
                <a:cs typeface="Courier New"/>
              </a:rPr>
              <a:t>1.8</a:t>
            </a:r>
            <a:r>
              <a:rPr lang="zh-CN" altLang="zh-CN" sz="2600" kern="100" dirty="0">
                <a:solidFill>
                  <a:srgbClr val="E36C0A"/>
                </a:solidFill>
                <a:latin typeface="Times New Roman"/>
                <a:ea typeface="微软雅黑"/>
                <a:cs typeface="Times New Roman"/>
              </a:rPr>
              <a:t>。它们的电负性接近，说明它们对键合电子的吸引力相当，表现出它们性质的相似性。</a:t>
            </a:r>
            <a:endParaRPr lang="zh-CN" altLang="zh-CN" sz="26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911" y="167719"/>
            <a:ext cx="8909535" cy="4401205"/>
          </a:xfrm>
          <a:prstGeom prst="rect">
            <a:avLst/>
          </a:prstGeom>
        </p:spPr>
        <p:txBody>
          <a:bodyPr>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试写出下列反应的化学方程式</a:t>
            </a:r>
            <a:endParaRPr lang="zh-CN" altLang="zh-CN" sz="2800" kern="100" dirty="0">
              <a:latin typeface="宋体"/>
              <a:cs typeface="Courier New"/>
            </a:endParaRPr>
          </a:p>
          <a:p>
            <a:pPr algn="just">
              <a:lnSpc>
                <a:spcPct val="200000"/>
              </a:lnSpc>
              <a:spcAft>
                <a:spcPts val="0"/>
              </a:spcAft>
              <a:tabLst>
                <a:tab pos="2070735" algn="l"/>
              </a:tabLst>
            </a:pPr>
            <a:r>
              <a:rPr lang="en-US" altLang="zh-CN" sz="2800" kern="100" dirty="0">
                <a:latin typeface="Times New Roman"/>
                <a:ea typeface="微软雅黑"/>
                <a:cs typeface="Courier New"/>
              </a:rPr>
              <a:t>(1)Li</a:t>
            </a:r>
            <a:r>
              <a:rPr lang="zh-CN" altLang="zh-CN" sz="2800" kern="100" dirty="0">
                <a:latin typeface="Times New Roman"/>
                <a:ea typeface="微软雅黑"/>
                <a:cs typeface="Times New Roman"/>
              </a:rPr>
              <a:t>在空气中燃烧</a:t>
            </a:r>
            <a:r>
              <a:rPr lang="zh-CN" altLang="zh-CN" sz="2800" kern="100" dirty="0" smtClean="0">
                <a:latin typeface="Times New Roman"/>
                <a:ea typeface="微软雅黑"/>
                <a:cs typeface="Times New Roman"/>
              </a:rPr>
              <a:t>：</a:t>
            </a:r>
            <a:r>
              <a:rPr lang="en-US" altLang="zh-CN" sz="2800" b="1" kern="100" dirty="0" smtClean="0">
                <a:latin typeface="Times New Roman"/>
                <a:cs typeface="Courier New"/>
              </a:rPr>
              <a:t>______________________________</a:t>
            </a:r>
          </a:p>
          <a:p>
            <a:pPr algn="just">
              <a:lnSpc>
                <a:spcPct val="200000"/>
              </a:lnSpc>
              <a:spcAft>
                <a:spcPts val="0"/>
              </a:spcAft>
              <a:tabLst>
                <a:tab pos="2070735" algn="l"/>
              </a:tabLst>
            </a:pPr>
            <a:r>
              <a:rPr lang="en-US" altLang="zh-CN" sz="2800" b="1" u="sng" kern="100" dirty="0">
                <a:latin typeface="Times New Roman"/>
                <a:ea typeface="微软雅黑"/>
                <a:cs typeface="Courier New"/>
              </a:rPr>
              <a:t> </a:t>
            </a:r>
            <a:r>
              <a:rPr lang="en-US" altLang="zh-CN" sz="2800" b="1"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(2)Be(OH)</a:t>
            </a:r>
            <a:r>
              <a:rPr lang="en-US" altLang="zh-CN" sz="2800" kern="100" baseline="-25000" dirty="0">
                <a:latin typeface="Times New Roman"/>
                <a:ea typeface="微软雅黑"/>
                <a:cs typeface="Courier New"/>
              </a:rPr>
              <a:t>2</a:t>
            </a:r>
            <a:r>
              <a:rPr lang="zh-CN" altLang="zh-CN" sz="2800" kern="100" dirty="0">
                <a:latin typeface="Times New Roman"/>
                <a:ea typeface="微软雅黑"/>
                <a:cs typeface="Times New Roman"/>
              </a:rPr>
              <a:t>与</a:t>
            </a:r>
            <a:r>
              <a:rPr lang="en-US" altLang="zh-CN" sz="2800" kern="100" dirty="0" err="1">
                <a:latin typeface="Times New Roman"/>
                <a:ea typeface="微软雅黑"/>
                <a:cs typeface="Courier New"/>
              </a:rPr>
              <a:t>HCl</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NaOH</a:t>
            </a:r>
            <a:r>
              <a:rPr lang="zh-CN" altLang="zh-CN" sz="2800" kern="100" dirty="0">
                <a:latin typeface="Times New Roman"/>
                <a:ea typeface="微软雅黑"/>
                <a:cs typeface="Times New Roman"/>
              </a:rPr>
              <a:t>的反应：</a:t>
            </a:r>
            <a:endParaRPr lang="zh-CN" altLang="zh-CN" sz="2800" kern="100" dirty="0">
              <a:latin typeface="宋体"/>
              <a:cs typeface="Courier New"/>
            </a:endParaRPr>
          </a:p>
          <a:p>
            <a:pPr algn="just">
              <a:lnSpc>
                <a:spcPct val="150000"/>
              </a:lnSpc>
              <a:spcAft>
                <a:spcPts val="0"/>
              </a:spcAft>
              <a:tabLst>
                <a:tab pos="2070735" algn="l"/>
              </a:tabLst>
            </a:pP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u="sng" kern="100" dirty="0" smtClean="0">
                <a:latin typeface="Times New Roman"/>
                <a:ea typeface="微软雅黑"/>
                <a:cs typeface="Courier New"/>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7" name="矩形 6"/>
          <p:cNvSpPr/>
          <p:nvPr/>
        </p:nvSpPr>
        <p:spPr>
          <a:xfrm>
            <a:off x="141708" y="703718"/>
            <a:ext cx="8822779" cy="1815882"/>
          </a:xfrm>
          <a:prstGeom prst="rect">
            <a:avLst/>
          </a:prstGeom>
        </p:spPr>
        <p:txBody>
          <a:bodyPr wrap="square">
            <a:spAutoFit/>
          </a:bodyPr>
          <a:lstStyle/>
          <a:p>
            <a:pPr lvl="0">
              <a:lnSpc>
                <a:spcPct val="200000"/>
              </a:lnSpc>
            </a:pPr>
            <a:r>
              <a:rPr lang="en-US" altLang="zh-CN" sz="2800" kern="100" dirty="0" smtClean="0">
                <a:solidFill>
                  <a:schemeClr val="accent6">
                    <a:lumMod val="75000"/>
                  </a:schemeClr>
                </a:solidFill>
                <a:latin typeface="Times New Roman"/>
                <a:ea typeface="微软雅黑"/>
                <a:cs typeface="Courier New"/>
              </a:rPr>
              <a:t>                                    </a:t>
            </a:r>
            <a:r>
              <a:rPr lang="en-US" altLang="zh-CN" sz="2800" kern="100" dirty="0" err="1" smtClean="0">
                <a:solidFill>
                  <a:schemeClr val="accent6">
                    <a:lumMod val="75000"/>
                  </a:schemeClr>
                </a:solidFill>
                <a:latin typeface="Times New Roman"/>
                <a:ea typeface="微软雅黑"/>
                <a:cs typeface="Courier New"/>
              </a:rPr>
              <a:t>4Li</a:t>
            </a:r>
            <a:r>
              <a:rPr lang="zh-CN" altLang="zh-CN" sz="2800" kern="100" dirty="0">
                <a:solidFill>
                  <a:schemeClr val="accent6">
                    <a:lumMod val="75000"/>
                  </a:schemeClr>
                </a:solidFill>
                <a:latin typeface="Times New Roman"/>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O</a:t>
            </a:r>
            <a:r>
              <a:rPr lang="en-US" altLang="zh-CN" sz="2800" kern="100" baseline="-25000" dirty="0" err="1">
                <a:solidFill>
                  <a:schemeClr val="accent6">
                    <a:lumMod val="75000"/>
                  </a:schemeClr>
                </a:solidFill>
                <a:latin typeface="Times New Roman"/>
                <a:ea typeface="微软雅黑"/>
                <a:cs typeface="Courier New"/>
              </a:rPr>
              <a:t>2</a:t>
            </a:r>
            <a:r>
              <a:rPr lang="en-US" altLang="zh-CN" sz="2800" kern="100" baseline="-25000" dirty="0">
                <a:solidFill>
                  <a:schemeClr val="accent6">
                    <a:lumMod val="75000"/>
                  </a:schemeClr>
                </a:solidFill>
                <a:latin typeface="Times New Roman"/>
                <a:ea typeface="微软雅黑"/>
                <a:cs typeface="Courier New"/>
              </a:rPr>
              <a:t>   </a:t>
            </a:r>
            <a:r>
              <a:rPr lang="en-US" altLang="zh-CN" sz="2800" kern="100" baseline="-25000" dirty="0" smtClean="0">
                <a:solidFill>
                  <a:schemeClr val="accent6">
                    <a:lumMod val="75000"/>
                  </a:schemeClr>
                </a:solidFill>
                <a:latin typeface="Times New Roman"/>
                <a:ea typeface="微软雅黑"/>
                <a:cs typeface="Courier New"/>
              </a:rPr>
              <a:t>           </a:t>
            </a:r>
            <a:r>
              <a:rPr lang="en-US" altLang="zh-CN" sz="2800" kern="100" dirty="0" err="1" smtClean="0">
                <a:solidFill>
                  <a:schemeClr val="accent6">
                    <a:lumMod val="75000"/>
                  </a:schemeClr>
                </a:solidFill>
                <a:latin typeface="Times New Roman"/>
                <a:ea typeface="微软雅黑"/>
                <a:cs typeface="Courier New"/>
              </a:rPr>
              <a:t>2Li</a:t>
            </a:r>
            <a:r>
              <a:rPr lang="en-US" altLang="zh-CN" sz="2800" kern="100" baseline="-25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O</a:t>
            </a:r>
            <a:r>
              <a:rPr lang="zh-CN" altLang="zh-CN" sz="2800" kern="100" dirty="0">
                <a:solidFill>
                  <a:schemeClr val="accent6">
                    <a:lumMod val="75000"/>
                  </a:schemeClr>
                </a:solidFill>
                <a:latin typeface="Times New Roman"/>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6Li</a:t>
            </a:r>
            <a:r>
              <a:rPr lang="zh-CN" altLang="zh-CN" sz="2800" kern="100" dirty="0">
                <a:solidFill>
                  <a:schemeClr val="accent6">
                    <a:lumMod val="75000"/>
                  </a:schemeClr>
                </a:solidFill>
                <a:latin typeface="Times New Roman"/>
                <a:ea typeface="微软雅黑"/>
                <a:cs typeface="Times New Roman"/>
              </a:rPr>
              <a:t>＋</a:t>
            </a:r>
            <a:r>
              <a:rPr lang="en-US" altLang="zh-CN" sz="2800" kern="100" dirty="0" err="1" smtClean="0">
                <a:solidFill>
                  <a:schemeClr val="accent6">
                    <a:lumMod val="75000"/>
                  </a:schemeClr>
                </a:solidFill>
                <a:latin typeface="Times New Roman"/>
                <a:ea typeface="微软雅黑"/>
                <a:cs typeface="Courier New"/>
              </a:rPr>
              <a:t>N</a:t>
            </a:r>
            <a:r>
              <a:rPr lang="en-US" altLang="zh-CN" sz="2800" kern="100" baseline="-25000" dirty="0" err="1" smtClean="0">
                <a:solidFill>
                  <a:schemeClr val="accent6">
                    <a:lumMod val="75000"/>
                  </a:schemeClr>
                </a:solidFill>
                <a:latin typeface="Times New Roman"/>
                <a:ea typeface="微软雅黑"/>
                <a:cs typeface="Courier New"/>
              </a:rPr>
              <a:t>2</a:t>
            </a:r>
            <a:endParaRPr lang="en-US" altLang="zh-CN" sz="2800" kern="100" baseline="-25000" dirty="0" smtClean="0">
              <a:solidFill>
                <a:schemeClr val="accent6">
                  <a:lumMod val="75000"/>
                </a:schemeClr>
              </a:solidFill>
              <a:latin typeface="Times New Roman"/>
              <a:ea typeface="微软雅黑"/>
              <a:cs typeface="Courier New"/>
            </a:endParaRPr>
          </a:p>
          <a:p>
            <a:pPr lvl="0">
              <a:lnSpc>
                <a:spcPct val="200000"/>
              </a:lnSpc>
            </a:pPr>
            <a:r>
              <a:rPr lang="en-US" altLang="zh-CN" sz="2800" kern="100" dirty="0" err="1" smtClean="0">
                <a:solidFill>
                  <a:schemeClr val="accent6">
                    <a:lumMod val="75000"/>
                  </a:schemeClr>
                </a:solidFill>
                <a:latin typeface="Times New Roman"/>
                <a:ea typeface="微软雅黑"/>
                <a:cs typeface="Courier New"/>
              </a:rPr>
              <a:t>2Li</a:t>
            </a:r>
            <a:r>
              <a:rPr lang="en-US" altLang="zh-CN" sz="2800" kern="100" baseline="-25000" dirty="0" err="1" smtClean="0">
                <a:solidFill>
                  <a:schemeClr val="accent6">
                    <a:lumMod val="75000"/>
                  </a:schemeClr>
                </a:solidFill>
                <a:latin typeface="Times New Roman"/>
                <a:ea typeface="微软雅黑"/>
                <a:cs typeface="Courier New"/>
              </a:rPr>
              <a:t>3</a:t>
            </a:r>
            <a:r>
              <a:rPr lang="en-US" altLang="zh-CN" sz="2800" kern="100" dirty="0" err="1" smtClean="0">
                <a:solidFill>
                  <a:schemeClr val="accent6">
                    <a:lumMod val="75000"/>
                  </a:schemeClr>
                </a:solidFill>
                <a:latin typeface="Times New Roman"/>
                <a:ea typeface="微软雅黑"/>
                <a:cs typeface="Courier New"/>
              </a:rPr>
              <a:t>N</a:t>
            </a:r>
            <a:r>
              <a:rPr lang="zh-CN" altLang="zh-CN" sz="2800" kern="100" dirty="0">
                <a:solidFill>
                  <a:schemeClr val="accent6">
                    <a:lumMod val="75000"/>
                  </a:schemeClr>
                </a:solidFill>
                <a:latin typeface="Times New Roman"/>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4Li</a:t>
            </a:r>
            <a:r>
              <a:rPr lang="zh-CN" altLang="zh-CN" sz="2800" kern="100" dirty="0">
                <a:solidFill>
                  <a:schemeClr val="accent6">
                    <a:lumMod val="75000"/>
                  </a:schemeClr>
                </a:solidFill>
                <a:latin typeface="Times New Roman"/>
                <a:ea typeface="微软雅黑"/>
                <a:cs typeface="Times New Roman"/>
              </a:rPr>
              <a:t>＋</a:t>
            </a:r>
            <a:r>
              <a:rPr lang="en-US" altLang="zh-CN" sz="2800" kern="100" dirty="0" smtClean="0">
                <a:solidFill>
                  <a:schemeClr val="accent6">
                    <a:lumMod val="75000"/>
                  </a:schemeClr>
                </a:solidFill>
                <a:latin typeface="Times New Roman"/>
                <a:ea typeface="微软雅黑"/>
                <a:cs typeface="Courier New"/>
              </a:rPr>
              <a:t>CO</a:t>
            </a:r>
            <a:r>
              <a:rPr lang="en-US" altLang="zh-CN" sz="2800" kern="100" baseline="-25000" dirty="0" smtClean="0">
                <a:solidFill>
                  <a:schemeClr val="accent6">
                    <a:lumMod val="75000"/>
                  </a:schemeClr>
                </a:solidFill>
                <a:latin typeface="Times New Roman"/>
                <a:ea typeface="微软雅黑"/>
                <a:cs typeface="Courier New"/>
              </a:rPr>
              <a:t>2              </a:t>
            </a:r>
            <a:r>
              <a:rPr lang="en-US" altLang="zh-CN" sz="2800" kern="100" dirty="0" err="1" smtClean="0">
                <a:solidFill>
                  <a:schemeClr val="accent6">
                    <a:lumMod val="75000"/>
                  </a:schemeClr>
                </a:solidFill>
                <a:latin typeface="Times New Roman"/>
                <a:ea typeface="微软雅黑"/>
                <a:cs typeface="Courier New"/>
              </a:rPr>
              <a:t>2Li</a:t>
            </a:r>
            <a:r>
              <a:rPr lang="en-US" altLang="zh-CN" sz="2800" kern="100" baseline="-25000" dirty="0" err="1" smtClean="0">
                <a:solidFill>
                  <a:schemeClr val="accent6">
                    <a:lumMod val="75000"/>
                  </a:schemeClr>
                </a:solidFill>
                <a:latin typeface="Times New Roman"/>
                <a:ea typeface="微软雅黑"/>
                <a:cs typeface="Courier New"/>
              </a:rPr>
              <a:t>2</a:t>
            </a:r>
            <a:r>
              <a:rPr lang="en-US" altLang="zh-CN" sz="2800" kern="100" dirty="0" err="1" smtClean="0">
                <a:solidFill>
                  <a:schemeClr val="accent6">
                    <a:lumMod val="75000"/>
                  </a:schemeClr>
                </a:solidFill>
                <a:latin typeface="Times New Roman"/>
                <a:ea typeface="微软雅黑"/>
                <a:cs typeface="Courier New"/>
              </a:rPr>
              <a:t>O</a:t>
            </a:r>
            <a:r>
              <a:rPr lang="zh-CN" altLang="zh-CN" sz="2800" kern="100" dirty="0">
                <a:solidFill>
                  <a:schemeClr val="accent6">
                    <a:lumMod val="75000"/>
                  </a:schemeClr>
                </a:solidFill>
                <a:latin typeface="Times New Roman"/>
                <a:ea typeface="微软雅黑"/>
                <a:cs typeface="Times New Roman"/>
              </a:rPr>
              <a:t>＋</a:t>
            </a:r>
            <a:r>
              <a:rPr lang="en-US" altLang="zh-CN" sz="2800" kern="100" dirty="0" smtClean="0">
                <a:solidFill>
                  <a:schemeClr val="accent6">
                    <a:lumMod val="75000"/>
                  </a:schemeClr>
                </a:solidFill>
                <a:latin typeface="Times New Roman"/>
                <a:ea typeface="微软雅黑"/>
                <a:cs typeface="Courier New"/>
              </a:rPr>
              <a:t>C</a:t>
            </a:r>
            <a:endParaRPr lang="en-US" altLang="zh-CN" sz="2800" kern="100" dirty="0">
              <a:solidFill>
                <a:schemeClr val="accent6">
                  <a:lumMod val="75000"/>
                </a:schemeClr>
              </a:solidFill>
              <a:latin typeface="Times New Roman"/>
              <a:ea typeface="微软雅黑"/>
              <a:cs typeface="Courier New"/>
            </a:endParaRPr>
          </a:p>
        </p:txBody>
      </p:sp>
      <p:sp>
        <p:nvSpPr>
          <p:cNvPr id="8" name="矩形 7"/>
          <p:cNvSpPr/>
          <p:nvPr/>
        </p:nvSpPr>
        <p:spPr>
          <a:xfrm>
            <a:off x="141709" y="3045529"/>
            <a:ext cx="7166595" cy="1308179"/>
          </a:xfrm>
          <a:prstGeom prst="rect">
            <a:avLst/>
          </a:prstGeom>
        </p:spPr>
        <p:txBody>
          <a:bodyPr wrap="square">
            <a:spAutoFit/>
          </a:bodyPr>
          <a:lstStyle/>
          <a:p>
            <a:pPr lvl="0">
              <a:lnSpc>
                <a:spcPct val="150000"/>
              </a:lnSpc>
            </a:pPr>
            <a:r>
              <a:rPr lang="en-US" altLang="zh-CN" sz="2800" kern="100" dirty="0">
                <a:solidFill>
                  <a:srgbClr val="F79646">
                    <a:lumMod val="75000"/>
                  </a:srgbClr>
                </a:solidFill>
                <a:latin typeface="Times New Roman"/>
                <a:ea typeface="微软雅黑"/>
                <a:cs typeface="Courier New"/>
              </a:rPr>
              <a:t>Be(OH)</a:t>
            </a:r>
            <a:r>
              <a:rPr lang="en-US" altLang="zh-CN" sz="2800" kern="100" baseline="-25000" dirty="0">
                <a:solidFill>
                  <a:srgbClr val="F79646">
                    <a:lumMod val="75000"/>
                  </a:srgbClr>
                </a:solidFill>
                <a:latin typeface="Times New Roman"/>
                <a:ea typeface="微软雅黑"/>
                <a:cs typeface="Courier New"/>
              </a:rPr>
              <a:t>2</a:t>
            </a:r>
            <a:r>
              <a:rPr lang="zh-CN" altLang="zh-CN" sz="2800" kern="100" dirty="0">
                <a:solidFill>
                  <a:srgbClr val="F79646">
                    <a:lumMod val="75000"/>
                  </a:srgbClr>
                </a:solidFill>
                <a:latin typeface="Times New Roman"/>
                <a:ea typeface="微软雅黑"/>
                <a:cs typeface="Times New Roman"/>
              </a:rPr>
              <a:t>＋</a:t>
            </a:r>
            <a:r>
              <a:rPr lang="en-US" altLang="zh-CN" sz="2800" kern="100" dirty="0" err="1">
                <a:solidFill>
                  <a:srgbClr val="F79646">
                    <a:lumMod val="75000"/>
                  </a:srgbClr>
                </a:solidFill>
                <a:latin typeface="Times New Roman"/>
                <a:ea typeface="微软雅黑"/>
                <a:cs typeface="Courier New"/>
              </a:rPr>
              <a:t>2HCl</a:t>
            </a:r>
            <a:r>
              <a:rPr lang="en-US" altLang="zh-CN" sz="2800" kern="100" spc="-80" dirty="0">
                <a:solidFill>
                  <a:srgbClr val="F79646">
                    <a:lumMod val="75000"/>
                  </a:srgbClr>
                </a:solidFill>
                <a:latin typeface="Times New Roman"/>
                <a:ea typeface="微软雅黑"/>
                <a:cs typeface="Courier New"/>
              </a:rPr>
              <a:t>==</a:t>
            </a:r>
            <a:r>
              <a:rPr lang="en-US" altLang="zh-CN" sz="2800" kern="100" dirty="0">
                <a:solidFill>
                  <a:srgbClr val="F79646">
                    <a:lumMod val="75000"/>
                  </a:srgbClr>
                </a:solidFill>
                <a:latin typeface="Times New Roman"/>
                <a:ea typeface="微软雅黑"/>
                <a:cs typeface="Courier New"/>
              </a:rPr>
              <a:t>=</a:t>
            </a:r>
            <a:r>
              <a:rPr lang="en-US" altLang="zh-CN" sz="2800" kern="100" dirty="0" err="1">
                <a:solidFill>
                  <a:srgbClr val="F79646">
                    <a:lumMod val="75000"/>
                  </a:srgbClr>
                </a:solidFill>
                <a:latin typeface="Times New Roman"/>
                <a:ea typeface="微软雅黑"/>
                <a:cs typeface="Courier New"/>
              </a:rPr>
              <a:t>BeCl</a:t>
            </a:r>
            <a:r>
              <a:rPr lang="en-US" altLang="zh-CN" sz="2800" kern="100" baseline="-25000" dirty="0" err="1">
                <a:solidFill>
                  <a:srgbClr val="F79646">
                    <a:lumMod val="75000"/>
                  </a:srgbClr>
                </a:solidFill>
                <a:latin typeface="Times New Roman"/>
                <a:ea typeface="微软雅黑"/>
                <a:cs typeface="Courier New"/>
              </a:rPr>
              <a:t>2</a:t>
            </a:r>
            <a:r>
              <a:rPr lang="zh-CN" altLang="zh-CN" sz="2800" kern="100" dirty="0">
                <a:solidFill>
                  <a:srgbClr val="F79646">
                    <a:lumMod val="75000"/>
                  </a:srgbClr>
                </a:solidFill>
                <a:latin typeface="Times New Roman"/>
                <a:ea typeface="微软雅黑"/>
                <a:cs typeface="Times New Roman"/>
              </a:rPr>
              <a:t>＋</a:t>
            </a:r>
            <a:r>
              <a:rPr lang="en-US" altLang="zh-CN" sz="2800" kern="100" dirty="0" err="1">
                <a:solidFill>
                  <a:srgbClr val="F79646">
                    <a:lumMod val="75000"/>
                  </a:srgbClr>
                </a:solidFill>
                <a:latin typeface="Times New Roman"/>
                <a:ea typeface="微软雅黑"/>
                <a:cs typeface="Courier New"/>
              </a:rPr>
              <a:t>2H</a:t>
            </a:r>
            <a:r>
              <a:rPr lang="en-US" altLang="zh-CN" sz="2800" kern="100" baseline="-25000" dirty="0" err="1">
                <a:solidFill>
                  <a:srgbClr val="F79646">
                    <a:lumMod val="75000"/>
                  </a:srgbClr>
                </a:solidFill>
                <a:latin typeface="Times New Roman"/>
                <a:ea typeface="微软雅黑"/>
                <a:cs typeface="Courier New"/>
              </a:rPr>
              <a:t>2</a:t>
            </a:r>
            <a:r>
              <a:rPr lang="en-US" altLang="zh-CN" sz="2800" kern="100" dirty="0" err="1">
                <a:solidFill>
                  <a:srgbClr val="F79646">
                    <a:lumMod val="75000"/>
                  </a:srgbClr>
                </a:solidFill>
                <a:latin typeface="Times New Roman"/>
                <a:ea typeface="微软雅黑"/>
                <a:cs typeface="Courier New"/>
              </a:rPr>
              <a:t>O</a:t>
            </a:r>
            <a:endParaRPr lang="en-US" altLang="zh-CN" sz="2800" kern="100" dirty="0">
              <a:solidFill>
                <a:srgbClr val="F79646">
                  <a:lumMod val="75000"/>
                </a:srgbClr>
              </a:solidFill>
              <a:latin typeface="Times New Roman"/>
              <a:ea typeface="微软雅黑"/>
              <a:cs typeface="Courier New"/>
            </a:endParaRPr>
          </a:p>
          <a:p>
            <a:pPr lvl="0">
              <a:lnSpc>
                <a:spcPct val="150000"/>
              </a:lnSpc>
            </a:pPr>
            <a:r>
              <a:rPr lang="en-US" altLang="zh-CN" sz="2800" kern="100" dirty="0">
                <a:solidFill>
                  <a:srgbClr val="F79646">
                    <a:lumMod val="75000"/>
                  </a:srgbClr>
                </a:solidFill>
                <a:latin typeface="Times New Roman"/>
                <a:ea typeface="微软雅黑"/>
                <a:cs typeface="Courier New"/>
              </a:rPr>
              <a:t>Be(OH)</a:t>
            </a:r>
            <a:r>
              <a:rPr lang="en-US" altLang="zh-CN" sz="2800" kern="100" baseline="-25000" dirty="0">
                <a:solidFill>
                  <a:srgbClr val="F79646">
                    <a:lumMod val="75000"/>
                  </a:srgbClr>
                </a:solidFill>
                <a:latin typeface="Times New Roman"/>
                <a:ea typeface="微软雅黑"/>
                <a:cs typeface="Courier New"/>
              </a:rPr>
              <a:t>2</a:t>
            </a:r>
            <a:r>
              <a:rPr lang="zh-CN" altLang="zh-CN" sz="2800" kern="100" dirty="0">
                <a:solidFill>
                  <a:srgbClr val="F79646">
                    <a:lumMod val="75000"/>
                  </a:srgbClr>
                </a:solidFill>
                <a:latin typeface="Times New Roman"/>
                <a:ea typeface="微软雅黑"/>
                <a:cs typeface="Times New Roman"/>
              </a:rPr>
              <a:t>＋</a:t>
            </a:r>
            <a:r>
              <a:rPr lang="en-US" altLang="zh-CN" sz="2800" kern="100" dirty="0" err="1">
                <a:solidFill>
                  <a:srgbClr val="F79646">
                    <a:lumMod val="75000"/>
                  </a:srgbClr>
                </a:solidFill>
                <a:latin typeface="Times New Roman"/>
                <a:ea typeface="微软雅黑"/>
                <a:cs typeface="Courier New"/>
              </a:rPr>
              <a:t>2NaOH</a:t>
            </a:r>
            <a:r>
              <a:rPr lang="en-US" altLang="zh-CN" sz="2800" kern="100" spc="-80" dirty="0">
                <a:solidFill>
                  <a:srgbClr val="F79646">
                    <a:lumMod val="75000"/>
                  </a:srgbClr>
                </a:solidFill>
                <a:latin typeface="Times New Roman"/>
                <a:ea typeface="微软雅黑"/>
                <a:cs typeface="Courier New"/>
              </a:rPr>
              <a:t>==</a:t>
            </a:r>
            <a:r>
              <a:rPr lang="en-US" altLang="zh-CN" sz="2800" kern="100" dirty="0">
                <a:solidFill>
                  <a:srgbClr val="F79646">
                    <a:lumMod val="75000"/>
                  </a:srgbClr>
                </a:solidFill>
                <a:latin typeface="Times New Roman"/>
                <a:ea typeface="微软雅黑"/>
                <a:cs typeface="Courier New"/>
              </a:rPr>
              <a:t>=</a:t>
            </a:r>
            <a:r>
              <a:rPr lang="en-US" altLang="zh-CN" sz="2800" kern="100" dirty="0" err="1">
                <a:solidFill>
                  <a:srgbClr val="F79646">
                    <a:lumMod val="75000"/>
                  </a:srgbClr>
                </a:solidFill>
                <a:latin typeface="Times New Roman"/>
                <a:ea typeface="微软雅黑"/>
                <a:cs typeface="Courier New"/>
              </a:rPr>
              <a:t>Na</a:t>
            </a:r>
            <a:r>
              <a:rPr lang="en-US" altLang="zh-CN" sz="2800" kern="100" baseline="-25000" dirty="0" err="1">
                <a:solidFill>
                  <a:srgbClr val="F79646">
                    <a:lumMod val="75000"/>
                  </a:srgbClr>
                </a:solidFill>
                <a:latin typeface="Times New Roman"/>
                <a:ea typeface="微软雅黑"/>
                <a:cs typeface="Courier New"/>
              </a:rPr>
              <a:t>2</a:t>
            </a:r>
            <a:r>
              <a:rPr lang="en-US" altLang="zh-CN" sz="2800" kern="100" dirty="0" err="1">
                <a:solidFill>
                  <a:srgbClr val="F79646">
                    <a:lumMod val="75000"/>
                  </a:srgbClr>
                </a:solidFill>
                <a:latin typeface="Times New Roman"/>
                <a:ea typeface="微软雅黑"/>
                <a:cs typeface="Courier New"/>
              </a:rPr>
              <a:t>BeO</a:t>
            </a:r>
            <a:r>
              <a:rPr lang="en-US" altLang="zh-CN" sz="2800" kern="100" baseline="-25000" dirty="0" err="1">
                <a:solidFill>
                  <a:srgbClr val="F79646">
                    <a:lumMod val="75000"/>
                  </a:srgbClr>
                </a:solidFill>
                <a:latin typeface="Times New Roman"/>
                <a:ea typeface="微软雅黑"/>
                <a:cs typeface="Courier New"/>
              </a:rPr>
              <a:t>2</a:t>
            </a:r>
            <a:r>
              <a:rPr lang="zh-CN" altLang="zh-CN" sz="2800" kern="100" dirty="0">
                <a:solidFill>
                  <a:srgbClr val="F79646">
                    <a:lumMod val="75000"/>
                  </a:srgbClr>
                </a:solidFill>
                <a:latin typeface="Times New Roman"/>
                <a:ea typeface="微软雅黑"/>
                <a:cs typeface="Times New Roman"/>
              </a:rPr>
              <a:t>＋</a:t>
            </a:r>
            <a:r>
              <a:rPr lang="en-US" altLang="zh-CN" sz="2800" kern="100" dirty="0" err="1">
                <a:solidFill>
                  <a:srgbClr val="F79646">
                    <a:lumMod val="75000"/>
                  </a:srgbClr>
                </a:solidFill>
                <a:latin typeface="Times New Roman"/>
                <a:ea typeface="微软雅黑"/>
                <a:cs typeface="Courier New"/>
              </a:rPr>
              <a:t>2H</a:t>
            </a:r>
            <a:r>
              <a:rPr lang="en-US" altLang="zh-CN" sz="2800" kern="100" baseline="-25000" dirty="0" err="1">
                <a:solidFill>
                  <a:srgbClr val="F79646">
                    <a:lumMod val="75000"/>
                  </a:srgbClr>
                </a:solidFill>
                <a:latin typeface="Times New Roman"/>
                <a:ea typeface="微软雅黑"/>
                <a:cs typeface="Courier New"/>
              </a:rPr>
              <a:t>2</a:t>
            </a:r>
            <a:r>
              <a:rPr lang="en-US" altLang="zh-CN" sz="2800" kern="100" dirty="0" err="1">
                <a:solidFill>
                  <a:srgbClr val="F79646">
                    <a:lumMod val="75000"/>
                  </a:srgbClr>
                </a:solidFill>
                <a:latin typeface="Times New Roman"/>
                <a:ea typeface="微软雅黑"/>
                <a:cs typeface="Courier New"/>
              </a:rPr>
              <a:t>O</a:t>
            </a:r>
            <a:endParaRPr lang="zh-CN" altLang="en-US" dirty="0">
              <a:solidFill>
                <a:srgbClr val="F79646">
                  <a:lumMod val="75000"/>
                </a:srgbClr>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637264522"/>
              </p:ext>
            </p:extLst>
          </p:nvPr>
        </p:nvGraphicFramePr>
        <p:xfrm>
          <a:off x="4672583" y="737551"/>
          <a:ext cx="987425" cy="830263"/>
        </p:xfrm>
        <a:graphic>
          <a:graphicData uri="http://schemas.openxmlformats.org/presentationml/2006/ole">
            <mc:AlternateContent xmlns:mc="http://schemas.openxmlformats.org/markup-compatibility/2006">
              <mc:Choice xmlns:v="urn:schemas-microsoft-com:vml" Requires="v">
                <p:oleObj spid="_x0000_s3220" name="文档" r:id="rId3" imgW="987954" imgH="829681" progId="Word.Document.12">
                  <p:embed/>
                </p:oleObj>
              </mc:Choice>
              <mc:Fallback>
                <p:oleObj name="文档" r:id="rId3" imgW="987954" imgH="829681" progId="Word.Document.12">
                  <p:embed/>
                  <p:pic>
                    <p:nvPicPr>
                      <p:cNvPr id="0" name=""/>
                      <p:cNvPicPr/>
                      <p:nvPr/>
                    </p:nvPicPr>
                    <p:blipFill>
                      <a:blip r:embed="rId4"/>
                      <a:stretch>
                        <a:fillRect/>
                      </a:stretch>
                    </p:blipFill>
                    <p:spPr>
                      <a:xfrm>
                        <a:off x="4672583" y="737551"/>
                        <a:ext cx="987425" cy="830263"/>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07629527"/>
              </p:ext>
            </p:extLst>
          </p:nvPr>
        </p:nvGraphicFramePr>
        <p:xfrm>
          <a:off x="7951043" y="737551"/>
          <a:ext cx="987425" cy="830263"/>
        </p:xfrm>
        <a:graphic>
          <a:graphicData uri="http://schemas.openxmlformats.org/presentationml/2006/ole">
            <mc:AlternateContent xmlns:mc="http://schemas.openxmlformats.org/markup-compatibility/2006">
              <mc:Choice xmlns:v="urn:schemas-microsoft-com:vml" Requires="v">
                <p:oleObj spid="_x0000_s3221" name="文档" r:id="rId5" imgW="987954" imgH="829681" progId="Word.Document.12">
                  <p:embed/>
                </p:oleObj>
              </mc:Choice>
              <mc:Fallback>
                <p:oleObj name="文档" r:id="rId5" imgW="987954" imgH="829681" progId="Word.Document.12">
                  <p:embed/>
                  <p:pic>
                    <p:nvPicPr>
                      <p:cNvPr id="0" name=""/>
                      <p:cNvPicPr/>
                      <p:nvPr/>
                    </p:nvPicPr>
                    <p:blipFill>
                      <a:blip r:embed="rId6"/>
                      <a:stretch>
                        <a:fillRect/>
                      </a:stretch>
                    </p:blipFill>
                    <p:spPr>
                      <a:xfrm>
                        <a:off x="7951043" y="737551"/>
                        <a:ext cx="987425" cy="830263"/>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096525781"/>
              </p:ext>
            </p:extLst>
          </p:nvPr>
        </p:nvGraphicFramePr>
        <p:xfrm>
          <a:off x="2936503" y="1582598"/>
          <a:ext cx="987425" cy="830262"/>
        </p:xfrm>
        <a:graphic>
          <a:graphicData uri="http://schemas.openxmlformats.org/presentationml/2006/ole">
            <mc:AlternateContent xmlns:mc="http://schemas.openxmlformats.org/markup-compatibility/2006">
              <mc:Choice xmlns:v="urn:schemas-microsoft-com:vml" Requires="v">
                <p:oleObj spid="_x0000_s3222" name="文档" r:id="rId7" imgW="987954" imgH="829681" progId="Word.Document.12">
                  <p:embed/>
                </p:oleObj>
              </mc:Choice>
              <mc:Fallback>
                <p:oleObj name="文档" r:id="rId7" imgW="987954" imgH="829681" progId="Word.Document.12">
                  <p:embed/>
                  <p:pic>
                    <p:nvPicPr>
                      <p:cNvPr id="0" name="对象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36503" y="1582598"/>
                        <a:ext cx="9874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041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6527" y="1116489"/>
            <a:ext cx="8126971" cy="2031325"/>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试设计实验证明</a:t>
            </a:r>
            <a:r>
              <a:rPr lang="en-US" altLang="zh-CN" sz="2800" kern="100" dirty="0" err="1">
                <a:latin typeface="Times New Roman"/>
                <a:ea typeface="微软雅黑"/>
                <a:cs typeface="Courier New"/>
              </a:rPr>
              <a:t>BeCl</a:t>
            </a:r>
            <a:r>
              <a:rPr lang="en-US" altLang="zh-CN" sz="2800" kern="100" baseline="-25000" dirty="0" err="1">
                <a:latin typeface="Times New Roman"/>
                <a:ea typeface="微软雅黑"/>
                <a:cs typeface="Courier New"/>
              </a:rPr>
              <a:t>2</a:t>
            </a:r>
            <a:r>
              <a:rPr lang="zh-CN" altLang="zh-CN" sz="2800" kern="100" dirty="0">
                <a:latin typeface="Times New Roman"/>
                <a:ea typeface="微软雅黑"/>
                <a:cs typeface="Times New Roman"/>
              </a:rPr>
              <a:t>是共价化合物。</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zh-CN" altLang="zh-CN" sz="2800" kern="100" dirty="0">
                <a:solidFill>
                  <a:srgbClr val="E36C0A"/>
                </a:solidFill>
                <a:latin typeface="Times New Roman"/>
                <a:ea typeface="微软雅黑"/>
                <a:cs typeface="Times New Roman"/>
              </a:rPr>
              <a:t>将</a:t>
            </a:r>
            <a:r>
              <a:rPr lang="en-US" altLang="zh-CN" sz="2800" kern="100" dirty="0" err="1">
                <a:solidFill>
                  <a:srgbClr val="E36C0A"/>
                </a:solidFill>
                <a:latin typeface="Times New Roman"/>
                <a:ea typeface="微软雅黑"/>
                <a:cs typeface="Courier New"/>
              </a:rPr>
              <a:t>BeCl</a:t>
            </a:r>
            <a:r>
              <a:rPr lang="en-US" altLang="zh-CN" sz="2800" kern="100" baseline="-25000" dirty="0" err="1">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加热到熔融状态，不能导电则证明</a:t>
            </a:r>
            <a:r>
              <a:rPr lang="en-US" altLang="zh-CN" sz="2800" kern="100" dirty="0" err="1">
                <a:solidFill>
                  <a:srgbClr val="E36C0A"/>
                </a:solidFill>
                <a:latin typeface="Times New Roman"/>
                <a:ea typeface="微软雅黑"/>
                <a:cs typeface="Courier New"/>
              </a:rPr>
              <a:t>BeCl</a:t>
            </a:r>
            <a:r>
              <a:rPr lang="en-US" altLang="zh-CN" sz="2800" kern="100" baseline="-25000" dirty="0" err="1">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是共价化合物。</a:t>
            </a:r>
            <a:endParaRPr lang="zh-CN" altLang="zh-CN" sz="2800" kern="100" dirty="0">
              <a:effectLst/>
              <a:latin typeface="宋体"/>
              <a:cs typeface="Courier New"/>
            </a:endParaRPr>
          </a:p>
        </p:txBody>
      </p:sp>
    </p:spTree>
    <p:extLst>
      <p:ext uri="{BB962C8B-B14F-4D97-AF65-F5344CB8AC3E}">
        <p14:creationId xmlns:p14="http://schemas.microsoft.com/office/powerpoint/2010/main" val="1891282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17436" y="637059"/>
            <a:ext cx="8909535" cy="4131900"/>
          </a:xfrm>
          <a:prstGeom prst="rect">
            <a:avLst/>
          </a:prstGeom>
        </p:spPr>
        <p:txBody>
          <a:bodyPr>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在元素周期表中，某些主族元素与其</a:t>
            </a:r>
            <a:r>
              <a:rPr lang="zh-CN" altLang="zh-CN" sz="2500" kern="100" dirty="0" smtClean="0">
                <a:latin typeface="Times New Roman"/>
                <a:ea typeface="微软雅黑"/>
                <a:cs typeface="Times New Roman"/>
              </a:rPr>
              <a:t>右</a:t>
            </a:r>
            <a:endParaRPr lang="en-US" altLang="zh-CN" sz="2500" kern="100" dirty="0" smtClean="0">
              <a:latin typeface="Times New Roman"/>
              <a:ea typeface="微软雅黑"/>
              <a:cs typeface="Times New Roman"/>
            </a:endParaRPr>
          </a:p>
          <a:p>
            <a:pPr algn="just">
              <a:lnSpc>
                <a:spcPct val="150000"/>
              </a:lnSpc>
              <a:spcAft>
                <a:spcPts val="0"/>
              </a:spcAft>
              <a:tabLst>
                <a:tab pos="2070735" algn="l"/>
              </a:tabLst>
            </a:pPr>
            <a:r>
              <a:rPr lang="zh-CN" altLang="zh-CN" sz="2500" kern="100" spc="-60" dirty="0" smtClean="0">
                <a:latin typeface="Times New Roman"/>
                <a:ea typeface="微软雅黑"/>
                <a:cs typeface="Times New Roman"/>
              </a:rPr>
              <a:t>下方</a:t>
            </a:r>
            <a:r>
              <a:rPr lang="zh-CN" altLang="zh-CN" sz="2500" kern="100" spc="-60" dirty="0">
                <a:latin typeface="Times New Roman"/>
                <a:ea typeface="微软雅黑"/>
                <a:cs typeface="Times New Roman"/>
              </a:rPr>
              <a:t>的主族元素</a:t>
            </a:r>
            <a:r>
              <a:rPr lang="en-US" altLang="zh-CN" sz="2500" kern="100" spc="-60" dirty="0">
                <a:latin typeface="Times New Roman"/>
                <a:ea typeface="微软雅黑"/>
                <a:cs typeface="Courier New"/>
              </a:rPr>
              <a:t>(</a:t>
            </a:r>
            <a:r>
              <a:rPr lang="zh-CN" altLang="zh-CN" sz="2500" kern="100" spc="-60" dirty="0">
                <a:latin typeface="Times New Roman"/>
                <a:ea typeface="微软雅黑"/>
                <a:cs typeface="Times New Roman"/>
              </a:rPr>
              <a:t>如图</a:t>
            </a:r>
            <a:r>
              <a:rPr lang="en-US" altLang="zh-CN" sz="2500" kern="100" spc="-60" dirty="0">
                <a:latin typeface="Times New Roman"/>
                <a:ea typeface="微软雅黑"/>
                <a:cs typeface="Courier New"/>
              </a:rPr>
              <a:t>)</a:t>
            </a:r>
            <a:r>
              <a:rPr lang="zh-CN" altLang="zh-CN" sz="2500" kern="100" spc="-60" dirty="0">
                <a:latin typeface="Times New Roman"/>
                <a:ea typeface="微软雅黑"/>
                <a:cs typeface="Times New Roman"/>
              </a:rPr>
              <a:t>的有些性质是</a:t>
            </a:r>
            <a:r>
              <a:rPr lang="zh-CN" altLang="zh-CN" sz="2500" kern="100" spc="-60" dirty="0" smtClean="0">
                <a:latin typeface="Times New Roman"/>
                <a:ea typeface="微软雅黑"/>
                <a:cs typeface="Times New Roman"/>
              </a:rPr>
              <a:t>相似的</a:t>
            </a:r>
            <a:endParaRPr lang="en-US" altLang="zh-CN" sz="2500" kern="100" spc="-60" dirty="0" smtClean="0">
              <a:latin typeface="Times New Roman"/>
              <a:ea typeface="微软雅黑"/>
              <a:cs typeface="Times New Roman"/>
            </a:endParaRPr>
          </a:p>
          <a:p>
            <a:pPr algn="just">
              <a:lnSpc>
                <a:spcPct val="150000"/>
              </a:lnSpc>
              <a:spcAft>
                <a:spcPts val="0"/>
              </a:spcAft>
              <a:tabLst>
                <a:tab pos="2070735" algn="l"/>
              </a:tabLst>
            </a:pPr>
            <a:r>
              <a:rPr lang="en-US" altLang="zh-CN" sz="2500" kern="100" dirty="0" smtClean="0">
                <a:latin typeface="Times New Roman"/>
                <a:ea typeface="微软雅黑"/>
                <a:cs typeface="Courier New"/>
              </a:rPr>
              <a:t>(</a:t>
            </a:r>
            <a:r>
              <a:rPr lang="zh-CN" altLang="zh-CN" sz="2500" kern="100" dirty="0">
                <a:latin typeface="Times New Roman"/>
                <a:ea typeface="微软雅黑"/>
                <a:cs typeface="Times New Roman"/>
              </a:rPr>
              <a:t>如硼和硅的含氧酸盐都能形成玻璃，且</a:t>
            </a:r>
            <a:r>
              <a:rPr lang="zh-CN" altLang="zh-CN" sz="2500" kern="100" dirty="0" smtClean="0">
                <a:latin typeface="Times New Roman"/>
                <a:ea typeface="微软雅黑"/>
                <a:cs typeface="Times New Roman"/>
              </a:rPr>
              <a:t>互</a:t>
            </a:r>
            <a:endParaRPr lang="en-US" altLang="zh-CN" sz="2500" kern="100" dirty="0" smtClean="0">
              <a:latin typeface="Times New Roman"/>
              <a:ea typeface="微软雅黑"/>
              <a:cs typeface="Times New Roman"/>
            </a:endParaRPr>
          </a:p>
          <a:p>
            <a:pPr algn="just">
              <a:lnSpc>
                <a:spcPct val="150000"/>
              </a:lnSpc>
              <a:spcAft>
                <a:spcPts val="0"/>
              </a:spcAft>
              <a:tabLst>
                <a:tab pos="2070735" algn="l"/>
              </a:tabLst>
            </a:pPr>
            <a:r>
              <a:rPr lang="zh-CN" altLang="zh-CN" sz="2500" kern="100" dirty="0" smtClean="0">
                <a:latin typeface="Times New Roman"/>
                <a:ea typeface="微软雅黑"/>
                <a:cs typeface="Times New Roman"/>
              </a:rPr>
              <a:t>熔</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，被称为</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对角线规则</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处于</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对角线</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位置的元素，它们的性质具有相似性的根本原因是：由于它们的电负性接近，说明它们对键合电子的吸引力相当，因而表现出的性质相似。</a:t>
            </a:r>
            <a:endParaRPr lang="zh-CN" altLang="zh-CN" sz="2500" kern="100" dirty="0">
              <a:effectLst/>
              <a:latin typeface="宋体"/>
              <a:cs typeface="Courier New"/>
            </a:endParaRPr>
          </a:p>
        </p:txBody>
      </p:sp>
      <p:pic>
        <p:nvPicPr>
          <p:cNvPr id="4098" name="Picture 2" descr="R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74643" y="843979"/>
            <a:ext cx="2952328" cy="1495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074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646584"/>
            <a:ext cx="6984776" cy="2108782"/>
          </a:xfrm>
          <a:prstGeom prst="rect">
            <a:avLst/>
          </a:prstGeom>
        </p:spPr>
        <p:txBody>
          <a:bodyPr wrap="square">
            <a:spAutoFit/>
          </a:bodyPr>
          <a:lstStyle/>
          <a:p>
            <a:pPr algn="just">
              <a:lnSpc>
                <a:spcPct val="139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仔细观察右图，回答下列问题：</a:t>
            </a:r>
            <a:endParaRPr lang="zh-CN" altLang="zh-CN" sz="2400" kern="100" dirty="0">
              <a:latin typeface="宋体"/>
              <a:cs typeface="Courier New"/>
            </a:endParaRPr>
          </a:p>
          <a:p>
            <a:pPr algn="just">
              <a:lnSpc>
                <a:spcPct val="132000"/>
              </a:lnSpc>
              <a:spcAft>
                <a:spcPts val="0"/>
              </a:spcAft>
              <a:tabLst>
                <a:tab pos="2070735" algn="l"/>
              </a:tabLst>
            </a:pPr>
            <a:endParaRPr lang="en-US" altLang="zh-CN" sz="2400" kern="100" dirty="0" smtClean="0">
              <a:latin typeface="Times New Roman"/>
              <a:ea typeface="微软雅黑"/>
              <a:cs typeface="Courier New"/>
            </a:endParaRPr>
          </a:p>
          <a:p>
            <a:pPr algn="just">
              <a:lnSpc>
                <a:spcPct val="139000"/>
              </a:lnSpc>
              <a:spcAft>
                <a:spcPts val="0"/>
              </a:spcAft>
              <a:tabLst>
                <a:tab pos="2070735" algn="l"/>
              </a:tabLst>
            </a:pPr>
            <a:r>
              <a:rPr lang="en-US" altLang="zh-CN" sz="2400" kern="100" dirty="0" smtClean="0">
                <a:latin typeface="Times New Roman"/>
                <a:ea typeface="微软雅黑"/>
                <a:cs typeface="Courier New"/>
              </a:rPr>
              <a:t>(</a:t>
            </a:r>
            <a:r>
              <a:rPr lang="en-US" altLang="zh-CN" sz="2400" kern="100" dirty="0">
                <a:latin typeface="Times New Roman"/>
                <a:ea typeface="微软雅黑"/>
                <a:cs typeface="Courier New"/>
              </a:rPr>
              <a:t>1)B</a:t>
            </a:r>
            <a:r>
              <a:rPr lang="zh-CN" altLang="zh-CN" sz="2400" kern="100" dirty="0">
                <a:latin typeface="Times New Roman"/>
                <a:ea typeface="微软雅黑"/>
                <a:cs typeface="Times New Roman"/>
              </a:rPr>
              <a:t>的原子结构示意图为</a:t>
            </a:r>
            <a:r>
              <a:rPr lang="en-US" altLang="zh-CN" sz="2400" kern="100" dirty="0" smtClean="0">
                <a:latin typeface="Times New Roman"/>
                <a:ea typeface="微软雅黑"/>
                <a:cs typeface="Courier New"/>
              </a:rPr>
              <a:t>_______</a:t>
            </a:r>
            <a:r>
              <a:rPr lang="zh-CN" altLang="zh-CN" sz="2400" kern="100" dirty="0" smtClean="0">
                <a:latin typeface="Times New Roman"/>
                <a:ea typeface="微软雅黑"/>
                <a:cs typeface="Times New Roman"/>
              </a:rPr>
              <a:t>，</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元素位于</a:t>
            </a:r>
            <a:r>
              <a:rPr lang="zh-CN" altLang="zh-CN" sz="2400" kern="100" dirty="0" smtClean="0">
                <a:latin typeface="Times New Roman"/>
                <a:ea typeface="微软雅黑"/>
                <a:cs typeface="Times New Roman"/>
              </a:rPr>
              <a:t>元素周期表</a:t>
            </a:r>
            <a:r>
              <a:rPr lang="zh-CN" altLang="zh-CN" sz="2400" kern="100" dirty="0">
                <a:latin typeface="Times New Roman"/>
                <a:ea typeface="微软雅黑"/>
                <a:cs typeface="Times New Roman"/>
              </a:rPr>
              <a:t>的第</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周期</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族。</a:t>
            </a:r>
            <a:endParaRPr lang="zh-CN" altLang="zh-CN" sz="2400" kern="100" dirty="0">
              <a:effectLst/>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pic>
        <p:nvPicPr>
          <p:cNvPr id="5122" name="Picture 2" descr="4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46230" y="804566"/>
            <a:ext cx="1871216" cy="94118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07504" y="2681858"/>
            <a:ext cx="8928000" cy="1783822"/>
          </a:xfrm>
          <a:prstGeom prst="rect">
            <a:avLst/>
          </a:prstGeom>
        </p:spPr>
        <p:txBody>
          <a:bodyPr wrap="square">
            <a:spAutoFit/>
          </a:bodyPr>
          <a:lstStyle/>
          <a:p>
            <a:pPr algn="just">
              <a:lnSpc>
                <a:spcPct val="139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本题主要是对</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对角线规则</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的考查。运用类推的思想解题，是解决此类问题最有效的方法。</a:t>
            </a:r>
            <a:endParaRPr lang="zh-CN" altLang="zh-CN" sz="2400" kern="100" dirty="0">
              <a:latin typeface="宋体"/>
              <a:cs typeface="Courier New"/>
            </a:endParaRPr>
          </a:p>
          <a:p>
            <a:pPr algn="just">
              <a:lnSpc>
                <a:spcPct val="81000"/>
              </a:lnSpc>
              <a:spcAft>
                <a:spcPts val="0"/>
              </a:spcAft>
              <a:tabLst>
                <a:tab pos="2070735" algn="l"/>
              </a:tabLst>
            </a:pPr>
            <a:endParaRPr lang="en-US" altLang="zh-CN" sz="2400" kern="100" dirty="0" smtClean="0">
              <a:latin typeface="Times New Roman"/>
              <a:ea typeface="微软雅黑"/>
              <a:cs typeface="Courier New"/>
            </a:endParaRPr>
          </a:p>
          <a:p>
            <a:pPr algn="just">
              <a:lnSpc>
                <a:spcPct val="81000"/>
              </a:lnSpc>
              <a:spcAft>
                <a:spcPts val="0"/>
              </a:spcAft>
              <a:tabLst>
                <a:tab pos="2070735" algn="l"/>
              </a:tabLst>
            </a:pPr>
            <a:r>
              <a:rPr lang="en-US" altLang="zh-CN" sz="2400" kern="100" dirty="0" smtClean="0">
                <a:latin typeface="Times New Roman"/>
                <a:ea typeface="微软雅黑"/>
                <a:cs typeface="Courier New"/>
              </a:rPr>
              <a:t>B</a:t>
            </a:r>
            <a:r>
              <a:rPr lang="zh-CN" altLang="zh-CN" sz="2400" kern="100" dirty="0">
                <a:latin typeface="Times New Roman"/>
                <a:ea typeface="微软雅黑"/>
                <a:cs typeface="Times New Roman"/>
              </a:rPr>
              <a:t>是</a:t>
            </a:r>
            <a:r>
              <a:rPr lang="en-US" altLang="zh-CN" sz="2400" kern="100" dirty="0">
                <a:latin typeface="Times New Roman"/>
                <a:ea typeface="微软雅黑"/>
                <a:cs typeface="Courier New"/>
              </a:rPr>
              <a:t>5</a:t>
            </a:r>
            <a:r>
              <a:rPr lang="zh-CN" altLang="zh-CN" sz="2400" kern="100" dirty="0">
                <a:latin typeface="Times New Roman"/>
                <a:ea typeface="微软雅黑"/>
                <a:cs typeface="Times New Roman"/>
              </a:rPr>
              <a:t>号元素，原子结构示意图为</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pic>
        <p:nvPicPr>
          <p:cNvPr id="5123" name="Picture 3" descr="X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32229" y="3757786"/>
            <a:ext cx="803283" cy="84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826171" y="2222163"/>
            <a:ext cx="492443" cy="461665"/>
          </a:xfrm>
          <a:prstGeom prst="rect">
            <a:avLst/>
          </a:prstGeom>
        </p:spPr>
        <p:txBody>
          <a:bodyPr wrap="none">
            <a:spAutoFit/>
          </a:bodyPr>
          <a:lstStyle/>
          <a:p>
            <a:r>
              <a:rPr lang="zh-CN" altLang="zh-CN" sz="2400" kern="100" dirty="0">
                <a:solidFill>
                  <a:srgbClr val="E36C0A"/>
                </a:solidFill>
                <a:latin typeface="Times New Roman"/>
                <a:ea typeface="微软雅黑"/>
                <a:cs typeface="Times New Roman"/>
              </a:rPr>
              <a:t>二</a:t>
            </a:r>
            <a:endParaRPr lang="zh-CN" altLang="en-US" dirty="0"/>
          </a:p>
        </p:txBody>
      </p:sp>
      <p:pic>
        <p:nvPicPr>
          <p:cNvPr id="11" name="Picture 3" descr="X5"/>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45421" y="1241698"/>
            <a:ext cx="803283" cy="84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112790" y="2098010"/>
            <a:ext cx="715260" cy="646331"/>
          </a:xfrm>
          <a:prstGeom prst="rect">
            <a:avLst/>
          </a:prstGeom>
        </p:spPr>
        <p:txBody>
          <a:bodyPr wrap="none">
            <a:spAutoFit/>
          </a:bodyPr>
          <a:lstStyle/>
          <a:p>
            <a:pPr lvl="0" algn="just">
              <a:lnSpc>
                <a:spcPct val="150000"/>
              </a:lnSpc>
              <a:tabLst>
                <a:tab pos="2070735" algn="l"/>
              </a:tabLst>
            </a:pPr>
            <a:r>
              <a:rPr lang="en-US" altLang="zh-CN" sz="2400" kern="100" dirty="0" err="1">
                <a:solidFill>
                  <a:srgbClr val="E36C0A"/>
                </a:solidFill>
                <a:latin typeface="宋体"/>
                <a:ea typeface="微软雅黑"/>
                <a:cs typeface="Times New Roman"/>
              </a:rPr>
              <a:t>Ⅲ</a:t>
            </a:r>
            <a:r>
              <a:rPr lang="en-US" altLang="zh-CN" sz="2400" kern="100" dirty="0" err="1">
                <a:solidFill>
                  <a:srgbClr val="E36C0A"/>
                </a:solidFill>
                <a:latin typeface="Times New Roman"/>
                <a:ea typeface="微软雅黑"/>
                <a:cs typeface="Courier New"/>
              </a:rPr>
              <a:t>A</a:t>
            </a:r>
            <a:endParaRPr lang="zh-CN" altLang="zh-CN" sz="2400" kern="100" dirty="0">
              <a:solidFill>
                <a:prstClr val="black"/>
              </a:solidFill>
              <a:latin typeface="宋体"/>
              <a:cs typeface="Courier New"/>
            </a:endParaRPr>
          </a:p>
        </p:txBody>
      </p:sp>
    </p:spTree>
    <p:extLst>
      <p:ext uri="{BB962C8B-B14F-4D97-AF65-F5344CB8AC3E}">
        <p14:creationId xmlns:p14="http://schemas.microsoft.com/office/powerpoint/2010/main" val="328024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blinds(horizontal)">
                                      <p:cBhvr>
                                        <p:cTn id="15" dur="500"/>
                                        <p:tgtEl>
                                          <p:spTgt spid="512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3420" y="338408"/>
            <a:ext cx="8703443"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铍的最高价氧化物的水化物是</a:t>
            </a:r>
            <a:r>
              <a:rPr lang="en-US" altLang="zh-CN" sz="2800" kern="100" dirty="0" smtClean="0">
                <a:latin typeface="Times New Roman"/>
                <a:ea typeface="微软雅黑"/>
                <a:cs typeface="Courier New"/>
              </a:rPr>
              <a:t>_____</a:t>
            </a:r>
            <a:r>
              <a:rPr lang="zh-CN" altLang="zh-CN" sz="2800" kern="100" dirty="0" smtClean="0">
                <a:latin typeface="Times New Roman"/>
                <a:ea typeface="微软雅黑"/>
                <a:cs typeface="Times New Roman"/>
              </a:rPr>
              <a:t>化合物</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填</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酸性</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碱性</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或</a:t>
            </a:r>
            <a:r>
              <a:rPr lang="en-US" altLang="zh-CN" sz="2800" kern="100" dirty="0">
                <a:latin typeface="宋体"/>
                <a:ea typeface="微软雅黑"/>
                <a:cs typeface="Times New Roman"/>
              </a:rPr>
              <a:t>“</a:t>
            </a:r>
            <a:r>
              <a:rPr lang="zh-CN" altLang="zh-CN" sz="2800" kern="100" dirty="0">
                <a:latin typeface="Times New Roman"/>
                <a:ea typeface="微软雅黑"/>
                <a:cs typeface="Times New Roman"/>
              </a:rPr>
              <a:t>两性</a:t>
            </a:r>
            <a:r>
              <a:rPr lang="en-US" altLang="zh-CN" sz="2800" kern="100" dirty="0">
                <a:latin typeface="宋体"/>
                <a:ea typeface="微软雅黑"/>
                <a:cs typeface="Times New Roman"/>
              </a:rPr>
              <a:t>”</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，证明这一结论的有关离子方程式是</a:t>
            </a:r>
            <a:r>
              <a:rPr lang="en-US" altLang="zh-CN" sz="2800" kern="100" dirty="0" smtClean="0">
                <a:latin typeface="Times New Roman"/>
                <a:ea typeface="微软雅黑"/>
                <a:cs typeface="Courier New"/>
              </a:rPr>
              <a:t>_____________________________________</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_____________________________________________</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Be(OH)</a:t>
            </a:r>
            <a:r>
              <a:rPr lang="en-US" altLang="zh-CN" sz="2800" kern="100" baseline="-25000" dirty="0">
                <a:latin typeface="Times New Roman"/>
                <a:ea typeface="微软雅黑"/>
                <a:cs typeface="Courier New"/>
              </a:rPr>
              <a:t>2</a:t>
            </a:r>
            <a:r>
              <a:rPr lang="zh-CN" altLang="zh-CN" sz="2800" kern="100" dirty="0">
                <a:latin typeface="Times New Roman"/>
                <a:ea typeface="微软雅黑"/>
                <a:cs typeface="Times New Roman"/>
              </a:rPr>
              <a:t>与</a:t>
            </a:r>
            <a:r>
              <a:rPr lang="en-US" altLang="zh-CN" sz="2800" kern="100" dirty="0">
                <a:latin typeface="Times New Roman"/>
                <a:ea typeface="微软雅黑"/>
                <a:cs typeface="Courier New"/>
              </a:rPr>
              <a:t>Al(OH)</a:t>
            </a:r>
            <a:r>
              <a:rPr lang="en-US" altLang="zh-CN" sz="2800" kern="100" baseline="-25000" dirty="0">
                <a:latin typeface="Times New Roman"/>
                <a:ea typeface="微软雅黑"/>
                <a:cs typeface="Courier New"/>
              </a:rPr>
              <a:t>3</a:t>
            </a:r>
            <a:r>
              <a:rPr lang="zh-CN" altLang="zh-CN" sz="2800" kern="100" dirty="0">
                <a:latin typeface="Times New Roman"/>
                <a:ea typeface="微软雅黑"/>
                <a:cs typeface="Times New Roman"/>
              </a:rPr>
              <a:t>的化学性质相似，但差别在于</a:t>
            </a:r>
            <a:r>
              <a:rPr lang="en-US" altLang="zh-CN" sz="2800" kern="100" dirty="0">
                <a:latin typeface="Times New Roman"/>
                <a:ea typeface="微软雅黑"/>
                <a:cs typeface="Courier New"/>
              </a:rPr>
              <a:t>Be</a:t>
            </a:r>
            <a:r>
              <a:rPr lang="zh-CN" altLang="zh-CN" sz="2800" kern="100" dirty="0">
                <a:latin typeface="Times New Roman"/>
                <a:ea typeface="微软雅黑"/>
                <a:cs typeface="Times New Roman"/>
              </a:rPr>
              <a:t>的化合价是＋</a:t>
            </a: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价</a:t>
            </a:r>
            <a:r>
              <a:rPr lang="zh-CN" altLang="zh-CN" sz="2800" kern="100" dirty="0" smtClean="0">
                <a:latin typeface="Times New Roman"/>
                <a:ea typeface="微软雅黑"/>
                <a:cs typeface="Times New Roman"/>
              </a:rPr>
              <a:t>。</a:t>
            </a:r>
            <a:endParaRPr lang="en-US" altLang="zh-CN" sz="2800" kern="100" dirty="0" smtClean="0">
              <a:latin typeface="Times New Roman"/>
              <a:ea typeface="微软雅黑"/>
              <a:cs typeface="Times New Roman"/>
            </a:endParaRPr>
          </a:p>
        </p:txBody>
      </p:sp>
      <p:sp>
        <p:nvSpPr>
          <p:cNvPr id="2" name="矩形 1"/>
          <p:cNvSpPr/>
          <p:nvPr/>
        </p:nvSpPr>
        <p:spPr>
          <a:xfrm>
            <a:off x="5589637" y="435779"/>
            <a:ext cx="902811" cy="523220"/>
          </a:xfrm>
          <a:prstGeom prst="rect">
            <a:avLst/>
          </a:prstGeom>
        </p:spPr>
        <p:txBody>
          <a:bodyPr wrap="none">
            <a:spAutoFit/>
          </a:bodyPr>
          <a:lstStyle/>
          <a:p>
            <a:r>
              <a:rPr lang="zh-CN" altLang="zh-CN" sz="2800" kern="100" dirty="0">
                <a:solidFill>
                  <a:srgbClr val="E36C0A"/>
                </a:solidFill>
                <a:latin typeface="Times New Roman"/>
                <a:ea typeface="微软雅黑"/>
                <a:cs typeface="Times New Roman"/>
              </a:rPr>
              <a:t>两性</a:t>
            </a:r>
            <a:endParaRPr lang="zh-CN" altLang="en-US" dirty="0"/>
          </a:p>
        </p:txBody>
      </p:sp>
      <p:sp>
        <p:nvSpPr>
          <p:cNvPr id="3" name="矩形 2"/>
          <p:cNvSpPr/>
          <p:nvPr/>
        </p:nvSpPr>
        <p:spPr>
          <a:xfrm>
            <a:off x="272752" y="1544588"/>
            <a:ext cx="8384654" cy="1384995"/>
          </a:xfrm>
          <a:prstGeom prst="rect">
            <a:avLst/>
          </a:prstGeom>
        </p:spPr>
        <p:txBody>
          <a:bodyPr wrap="square">
            <a:spAutoFit/>
          </a:bodyPr>
          <a:lstStyle/>
          <a:p>
            <a:pPr>
              <a:lnSpc>
                <a:spcPct val="150000"/>
              </a:lnSpc>
            </a:pPr>
            <a:r>
              <a:rPr lang="en-US" altLang="zh-CN" sz="2800" kern="100" dirty="0" smtClean="0">
                <a:solidFill>
                  <a:srgbClr val="E36C0A"/>
                </a:solidFill>
                <a:latin typeface="Times New Roman"/>
                <a:ea typeface="微软雅黑"/>
                <a:cs typeface="Courier New"/>
              </a:rPr>
              <a:t>                      Be(OH)</a:t>
            </a:r>
            <a:r>
              <a:rPr lang="en-US" altLang="zh-CN" sz="2800" kern="100" baseline="-25000" dirty="0" smtClean="0">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2OH</a:t>
            </a:r>
            <a:r>
              <a:rPr lang="zh-CN" altLang="zh-CN" sz="2800" kern="100" baseline="30000" dirty="0">
                <a:solidFill>
                  <a:srgbClr val="E36C0A"/>
                </a:solidFill>
                <a:latin typeface="Times New Roman"/>
                <a:ea typeface="微软雅黑"/>
                <a:cs typeface="Times New Roman"/>
              </a:rPr>
              <a:t>－</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BeO</a:t>
            </a:r>
            <a:r>
              <a:rPr lang="en-US" altLang="zh-CN" sz="2800" kern="100" dirty="0">
                <a:solidFill>
                  <a:srgbClr val="E36C0A"/>
                </a:solidFill>
                <a:latin typeface="Times New Roman"/>
                <a:ea typeface="微软雅黑"/>
                <a:cs typeface="Courier New"/>
              </a:rPr>
              <a:t>  </a:t>
            </a:r>
            <a:r>
              <a:rPr lang="en-US" altLang="zh-CN" sz="2800" kern="100" dirty="0" smtClean="0">
                <a:solidFill>
                  <a:srgbClr val="E36C0A"/>
                </a:solidFill>
                <a:latin typeface="Times New Roman"/>
                <a:ea typeface="微软雅黑"/>
                <a:cs typeface="Courier New"/>
              </a:rPr>
              <a:t> </a:t>
            </a:r>
            <a:r>
              <a:rPr lang="zh-CN" altLang="zh-CN" sz="2800" kern="100" dirty="0" smtClean="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O</a:t>
            </a:r>
            <a:r>
              <a:rPr lang="zh-CN" altLang="zh-CN" sz="2800" kern="100" dirty="0">
                <a:solidFill>
                  <a:srgbClr val="E36C0A"/>
                </a:solidFill>
                <a:latin typeface="Times New Roman"/>
                <a:ea typeface="微软雅黑"/>
                <a:cs typeface="Times New Roman"/>
              </a:rPr>
              <a:t>，</a:t>
            </a:r>
            <a:r>
              <a:rPr lang="en-US" altLang="zh-CN" sz="2800" kern="100" dirty="0">
                <a:solidFill>
                  <a:srgbClr val="E36C0A"/>
                </a:solidFill>
                <a:latin typeface="Times New Roman"/>
                <a:ea typeface="微软雅黑"/>
                <a:cs typeface="Courier New"/>
              </a:rPr>
              <a:t>Be(OH)</a:t>
            </a:r>
            <a:r>
              <a:rPr lang="en-US" altLang="zh-CN" sz="2800" kern="100" baseline="-25000" dirty="0">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2H</a:t>
            </a:r>
            <a:r>
              <a:rPr lang="zh-CN" altLang="zh-CN" sz="2800" kern="100" baseline="30000" dirty="0">
                <a:solidFill>
                  <a:srgbClr val="E36C0A"/>
                </a:solidFill>
                <a:latin typeface="Times New Roman"/>
                <a:ea typeface="微软雅黑"/>
                <a:cs typeface="Times New Roman"/>
              </a:rPr>
              <a:t>＋</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Be</a:t>
            </a:r>
            <a:r>
              <a:rPr lang="en-US" altLang="zh-CN" sz="2800" kern="100" baseline="30000" dirty="0" err="1">
                <a:solidFill>
                  <a:srgbClr val="E36C0A"/>
                </a:solidFill>
                <a:latin typeface="Times New Roman"/>
                <a:ea typeface="微软雅黑"/>
                <a:cs typeface="Courier New"/>
              </a:rPr>
              <a:t>2</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O</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958761899"/>
              </p:ext>
            </p:extLst>
          </p:nvPr>
        </p:nvGraphicFramePr>
        <p:xfrm>
          <a:off x="6118076" y="1679451"/>
          <a:ext cx="409575" cy="647700"/>
        </p:xfrm>
        <a:graphic>
          <a:graphicData uri="http://schemas.openxmlformats.org/presentationml/2006/ole">
            <mc:AlternateContent xmlns:mc="http://schemas.openxmlformats.org/markup-compatibility/2006">
              <mc:Choice xmlns:v="urn:schemas-microsoft-com:vml" Requires="v">
                <p:oleObj spid="_x0000_s4128" name="文档" r:id="rId3" imgW="416416" imgH="648673" progId="Word.Document.12">
                  <p:embed/>
                </p:oleObj>
              </mc:Choice>
              <mc:Fallback>
                <p:oleObj name="文档" r:id="rId3" imgW="416416" imgH="648673" progId="Word.Document.12">
                  <p:embed/>
                  <p:pic>
                    <p:nvPicPr>
                      <p:cNvPr id="0" name=""/>
                      <p:cNvPicPr/>
                      <p:nvPr/>
                    </p:nvPicPr>
                    <p:blipFill>
                      <a:blip r:embed="rId4"/>
                      <a:stretch>
                        <a:fillRect/>
                      </a:stretch>
                    </p:blipFill>
                    <p:spPr>
                      <a:xfrm>
                        <a:off x="6118076" y="1679451"/>
                        <a:ext cx="409575" cy="647700"/>
                      </a:xfrm>
                      <a:prstGeom prst="rect">
                        <a:avLst/>
                      </a:prstGeom>
                    </p:spPr>
                  </p:pic>
                </p:oleObj>
              </mc:Fallback>
            </mc:AlternateContent>
          </a:graphicData>
        </a:graphic>
      </p:graphicFrame>
    </p:spTree>
    <p:extLst>
      <p:ext uri="{BB962C8B-B14F-4D97-AF65-F5344CB8AC3E}">
        <p14:creationId xmlns:p14="http://schemas.microsoft.com/office/powerpoint/2010/main" val="86264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animEffect transition="in" filter="blinds(horizontal)">
                                      <p:cBhvr>
                                        <p:cTn id="7" dur="500"/>
                                        <p:tgtEl>
                                          <p:spTgt spid="1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82095" y="179050"/>
            <a:ext cx="8772868" cy="4293483"/>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根据周期律知识，硼酸酸性比碳酸</a:t>
            </a:r>
            <a:r>
              <a:rPr lang="en-US" altLang="zh-CN" sz="2600" kern="100" dirty="0" smtClean="0">
                <a:latin typeface="Times New Roman"/>
                <a:ea typeface="微软雅黑"/>
                <a:cs typeface="Courier New"/>
              </a:rPr>
              <a:t>_________</a:t>
            </a:r>
            <a:r>
              <a:rPr lang="zh-CN" altLang="zh-CN" sz="2600" kern="100" dirty="0">
                <a:latin typeface="Times New Roman"/>
                <a:ea typeface="微软雅黑"/>
                <a:cs typeface="Times New Roman"/>
              </a:rPr>
              <a:t>，理由是</a:t>
            </a:r>
            <a:r>
              <a:rPr lang="en-US" altLang="zh-CN" sz="2600" kern="100" dirty="0" smtClean="0">
                <a:latin typeface="Times New Roman"/>
                <a:ea typeface="微软雅黑"/>
                <a:cs typeface="Courier New"/>
              </a:rPr>
              <a:t>____________________</a:t>
            </a:r>
            <a:r>
              <a:rPr lang="zh-CN" altLang="zh-CN" sz="2600" kern="100" dirty="0">
                <a:latin typeface="Times New Roman"/>
                <a:ea typeface="微软雅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比</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的非金属性弱。</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smtClean="0">
                <a:latin typeface="Times New Roman"/>
                <a:ea typeface="微软雅黑"/>
                <a:cs typeface="Courier New"/>
              </a:rPr>
              <a:t>(</a:t>
            </a:r>
            <a:r>
              <a:rPr lang="en-US" altLang="zh-CN" sz="2600" kern="100" dirty="0">
                <a:latin typeface="Times New Roman"/>
                <a:ea typeface="微软雅黑"/>
                <a:cs typeface="Courier New"/>
              </a:rPr>
              <a:t>4)</a:t>
            </a:r>
            <a:r>
              <a:rPr lang="zh-CN" altLang="zh-CN" sz="2600" kern="100" dirty="0">
                <a:latin typeface="Times New Roman"/>
                <a:ea typeface="微软雅黑"/>
                <a:cs typeface="Times New Roman"/>
              </a:rPr>
              <a:t>根据</a:t>
            </a:r>
            <a:r>
              <a:rPr lang="en-US" altLang="zh-CN" sz="2600" kern="100" dirty="0">
                <a:latin typeface="Times New Roman"/>
                <a:ea typeface="微软雅黑"/>
                <a:cs typeface="Courier New"/>
              </a:rPr>
              <a:t>Mg</a:t>
            </a:r>
            <a:r>
              <a:rPr lang="zh-CN" altLang="zh-CN" sz="2600" kern="100" dirty="0">
                <a:latin typeface="Times New Roman"/>
                <a:ea typeface="微软雅黑"/>
                <a:cs typeface="Times New Roman"/>
              </a:rPr>
              <a:t>在空气中的燃烧情况，</a:t>
            </a:r>
            <a:r>
              <a:rPr lang="en-US" altLang="zh-CN" sz="2600" kern="100" dirty="0">
                <a:latin typeface="Times New Roman"/>
                <a:ea typeface="微软雅黑"/>
                <a:cs typeface="Courier New"/>
              </a:rPr>
              <a:t>Li</a:t>
            </a:r>
            <a:r>
              <a:rPr lang="zh-CN" altLang="zh-CN" sz="2600" kern="100" dirty="0">
                <a:latin typeface="Times New Roman"/>
                <a:ea typeface="微软雅黑"/>
                <a:cs typeface="Times New Roman"/>
              </a:rPr>
              <a:t>在空气中燃烧生成产物为</a:t>
            </a:r>
            <a:r>
              <a:rPr lang="en-US" altLang="zh-CN" sz="2600" kern="100" dirty="0" smtClean="0">
                <a:latin typeface="Times New Roman"/>
                <a:ea typeface="微软雅黑"/>
                <a:cs typeface="Courier New"/>
              </a:rPr>
              <a:t>_______</a:t>
            </a:r>
            <a:r>
              <a:rPr lang="en-US" altLang="zh-CN" sz="2600" kern="100" dirty="0">
                <a:latin typeface="Times New Roman"/>
                <a:ea typeface="微软雅黑"/>
                <a:cs typeface="Courier New"/>
              </a:rPr>
              <a:t>___</a:t>
            </a:r>
            <a:r>
              <a:rPr lang="en-US" altLang="zh-CN" sz="2600" kern="100" dirty="0" smtClean="0">
                <a:latin typeface="Times New Roman"/>
                <a:ea typeface="微软雅黑"/>
                <a:cs typeface="Courier New"/>
              </a:rPr>
              <a:t>_(</a:t>
            </a:r>
            <a:r>
              <a:rPr lang="zh-CN" altLang="zh-CN" sz="2600" kern="100" dirty="0">
                <a:latin typeface="Times New Roman"/>
                <a:ea typeface="微软雅黑"/>
                <a:cs typeface="Times New Roman"/>
              </a:rPr>
              <a:t>用化学式表示</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Mg</a:t>
            </a:r>
            <a:r>
              <a:rPr lang="zh-CN" altLang="zh-CN" sz="2600" kern="100" dirty="0">
                <a:latin typeface="Times New Roman"/>
                <a:ea typeface="微软雅黑"/>
                <a:cs typeface="Times New Roman"/>
              </a:rPr>
              <a:t>在空气中与</a:t>
            </a:r>
            <a:r>
              <a:rPr lang="en-US" altLang="zh-CN" sz="2600" kern="100" dirty="0" err="1">
                <a:latin typeface="Times New Roman"/>
                <a:ea typeface="微软雅黑"/>
                <a:cs typeface="Courier New"/>
              </a:rPr>
              <a:t>O</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CO</a:t>
            </a:r>
            <a:r>
              <a:rPr lang="en-US" altLang="zh-CN" sz="2600" kern="100" baseline="-25000" dirty="0">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N</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反应得</a:t>
            </a:r>
            <a:r>
              <a:rPr lang="en-US" altLang="zh-CN" sz="2600" kern="100" dirty="0" err="1">
                <a:latin typeface="Times New Roman"/>
                <a:ea typeface="微软雅黑"/>
                <a:cs typeface="Courier New"/>
              </a:rPr>
              <a:t>MgO</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Mg</a:t>
            </a:r>
            <a:r>
              <a:rPr lang="en-US" altLang="zh-CN" sz="2600" kern="100" baseline="-25000" dirty="0" err="1">
                <a:latin typeface="Times New Roman"/>
                <a:ea typeface="微软雅黑"/>
                <a:cs typeface="Courier New"/>
              </a:rPr>
              <a:t>3</a:t>
            </a:r>
            <a:r>
              <a:rPr lang="en-US" altLang="zh-CN" sz="2600" kern="100" dirty="0" err="1">
                <a:latin typeface="Times New Roman"/>
                <a:ea typeface="微软雅黑"/>
                <a:cs typeface="Courier New"/>
              </a:rPr>
              <a:t>N</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，将</a:t>
            </a:r>
            <a:r>
              <a:rPr lang="en-US" altLang="zh-CN" sz="2600" kern="100" dirty="0">
                <a:latin typeface="Times New Roman"/>
                <a:ea typeface="微软雅黑"/>
                <a:cs typeface="Courier New"/>
              </a:rPr>
              <a:t>Li</a:t>
            </a:r>
            <a:r>
              <a:rPr lang="zh-CN" altLang="zh-CN" sz="2600" kern="100" dirty="0">
                <a:latin typeface="Times New Roman"/>
                <a:ea typeface="微软雅黑"/>
                <a:cs typeface="Times New Roman"/>
              </a:rPr>
              <a:t>与</a:t>
            </a:r>
            <a:r>
              <a:rPr lang="en-US" altLang="zh-CN" sz="2600" kern="100" dirty="0">
                <a:latin typeface="Times New Roman"/>
                <a:ea typeface="微软雅黑"/>
                <a:cs typeface="Courier New"/>
              </a:rPr>
              <a:t>Mg</a:t>
            </a:r>
            <a:r>
              <a:rPr lang="zh-CN" altLang="zh-CN" sz="2600" kern="100" dirty="0">
                <a:latin typeface="Times New Roman"/>
                <a:ea typeface="微软雅黑"/>
                <a:cs typeface="Times New Roman"/>
              </a:rPr>
              <a:t>类比得答案</a:t>
            </a:r>
            <a:r>
              <a:rPr lang="zh-CN" altLang="zh-CN" sz="2600" kern="100" dirty="0" smtClean="0">
                <a:latin typeface="Times New Roman"/>
                <a:ea typeface="微软雅黑"/>
                <a:cs typeface="Times New Roman"/>
              </a:rPr>
              <a:t>。</a:t>
            </a:r>
            <a:endParaRPr lang="zh-CN" altLang="zh-CN" sz="2600" kern="100" dirty="0">
              <a:latin typeface="宋体"/>
              <a:cs typeface="Courier New"/>
            </a:endParaRPr>
          </a:p>
        </p:txBody>
      </p:sp>
      <p:sp>
        <p:nvSpPr>
          <p:cNvPr id="2" name="矩形 1"/>
          <p:cNvSpPr/>
          <p:nvPr/>
        </p:nvSpPr>
        <p:spPr>
          <a:xfrm>
            <a:off x="6381725" y="294491"/>
            <a:ext cx="518091" cy="492443"/>
          </a:xfrm>
          <a:prstGeom prst="rect">
            <a:avLst/>
          </a:prstGeom>
        </p:spPr>
        <p:txBody>
          <a:bodyPr wrap="none">
            <a:spAutoFit/>
          </a:bodyPr>
          <a:lstStyle/>
          <a:p>
            <a:r>
              <a:rPr lang="zh-CN" altLang="zh-CN" sz="2600" kern="100" dirty="0">
                <a:solidFill>
                  <a:srgbClr val="E36C0A"/>
                </a:solidFill>
                <a:latin typeface="Times New Roman"/>
                <a:ea typeface="微软雅黑"/>
                <a:cs typeface="Times New Roman"/>
              </a:rPr>
              <a:t>弱</a:t>
            </a:r>
            <a:endParaRPr lang="zh-CN" altLang="en-US" sz="2600" dirty="0"/>
          </a:p>
        </p:txBody>
      </p:sp>
      <p:sp>
        <p:nvSpPr>
          <p:cNvPr id="6" name="矩形 5"/>
          <p:cNvSpPr/>
          <p:nvPr/>
        </p:nvSpPr>
        <p:spPr>
          <a:xfrm>
            <a:off x="247328" y="866393"/>
            <a:ext cx="3579490" cy="492443"/>
          </a:xfrm>
          <a:prstGeom prst="rect">
            <a:avLst/>
          </a:prstGeom>
        </p:spPr>
        <p:txBody>
          <a:bodyPr wrap="square">
            <a:spAutoFit/>
          </a:bodyPr>
          <a:lstStyle/>
          <a:p>
            <a:r>
              <a:rPr lang="zh-CN" altLang="zh-CN" sz="2600" kern="100" dirty="0">
                <a:solidFill>
                  <a:srgbClr val="E36C0A"/>
                </a:solidFill>
                <a:latin typeface="Times New Roman"/>
                <a:ea typeface="微软雅黑"/>
                <a:cs typeface="Times New Roman"/>
              </a:rPr>
              <a:t>硼的非金属性比碳弱</a:t>
            </a:r>
            <a:endParaRPr lang="zh-CN" altLang="en-US" sz="2600" dirty="0"/>
          </a:p>
        </p:txBody>
      </p:sp>
      <p:sp>
        <p:nvSpPr>
          <p:cNvPr id="10" name="矩形 9"/>
          <p:cNvSpPr/>
          <p:nvPr/>
        </p:nvSpPr>
        <p:spPr>
          <a:xfrm>
            <a:off x="598443" y="2608272"/>
            <a:ext cx="1813317" cy="492443"/>
          </a:xfrm>
          <a:prstGeom prst="rect">
            <a:avLst/>
          </a:prstGeom>
        </p:spPr>
        <p:txBody>
          <a:bodyPr wrap="none">
            <a:spAutoFit/>
          </a:bodyPr>
          <a:lstStyle/>
          <a:p>
            <a:r>
              <a:rPr lang="en-US" altLang="zh-CN" sz="2600" kern="100" dirty="0" err="1">
                <a:solidFill>
                  <a:srgbClr val="E36C0A"/>
                </a:solidFill>
                <a:latin typeface="Times New Roman"/>
                <a:ea typeface="微软雅黑"/>
                <a:cs typeface="Courier New"/>
              </a:rPr>
              <a:t>Li</a:t>
            </a:r>
            <a:r>
              <a:rPr lang="en-US" altLang="zh-CN" sz="2600" kern="100" baseline="-25000" dirty="0" err="1">
                <a:solidFill>
                  <a:srgbClr val="E36C0A"/>
                </a:solidFill>
                <a:latin typeface="Times New Roman"/>
                <a:ea typeface="微软雅黑"/>
                <a:cs typeface="Courier New"/>
              </a:rPr>
              <a:t>2</a:t>
            </a:r>
            <a:r>
              <a:rPr lang="en-US" altLang="zh-CN" sz="2600" kern="100" dirty="0" err="1">
                <a:solidFill>
                  <a:srgbClr val="E36C0A"/>
                </a:solidFill>
                <a:latin typeface="Times New Roman"/>
                <a:ea typeface="微软雅黑"/>
                <a:cs typeface="Courier New"/>
              </a:rPr>
              <a:t>O</a:t>
            </a:r>
            <a:r>
              <a:rPr lang="zh-CN" altLang="zh-CN" sz="2600" kern="100" dirty="0">
                <a:solidFill>
                  <a:srgbClr val="E36C0A"/>
                </a:solidFill>
                <a:latin typeface="Times New Roman"/>
                <a:ea typeface="微软雅黑"/>
                <a:cs typeface="Times New Roman"/>
              </a:rPr>
              <a:t>、</a:t>
            </a:r>
            <a:r>
              <a:rPr lang="en-US" altLang="zh-CN" sz="2600" kern="100" dirty="0" err="1">
                <a:solidFill>
                  <a:srgbClr val="E36C0A"/>
                </a:solidFill>
                <a:latin typeface="Times New Roman"/>
                <a:ea typeface="微软雅黑"/>
                <a:cs typeface="Courier New"/>
              </a:rPr>
              <a:t>Li</a:t>
            </a:r>
            <a:r>
              <a:rPr lang="en-US" altLang="zh-CN" sz="2600" kern="100" baseline="-25000" dirty="0" err="1">
                <a:solidFill>
                  <a:srgbClr val="E36C0A"/>
                </a:solidFill>
                <a:latin typeface="Times New Roman"/>
                <a:ea typeface="微软雅黑"/>
                <a:cs typeface="Courier New"/>
              </a:rPr>
              <a:t>3</a:t>
            </a:r>
            <a:r>
              <a:rPr lang="en-US" altLang="zh-CN" sz="2600" kern="100" dirty="0" err="1">
                <a:solidFill>
                  <a:srgbClr val="E36C0A"/>
                </a:solidFill>
                <a:latin typeface="Times New Roman"/>
                <a:ea typeface="微软雅黑"/>
                <a:cs typeface="Courier New"/>
              </a:rPr>
              <a:t>N</a:t>
            </a:r>
            <a:endParaRPr lang="zh-CN" altLang="en-US" sz="2600" dirty="0"/>
          </a:p>
        </p:txBody>
      </p:sp>
      <p:grpSp>
        <p:nvGrpSpPr>
          <p:cNvPr id="12" name="组合 11"/>
          <p:cNvGrpSpPr/>
          <p:nvPr/>
        </p:nvGrpSpPr>
        <p:grpSpPr>
          <a:xfrm>
            <a:off x="8623505" y="4334076"/>
            <a:ext cx="360000" cy="359813"/>
            <a:chOff x="8623505" y="4334074"/>
            <a:chExt cx="360000" cy="359813"/>
          </a:xfrm>
        </p:grpSpPr>
        <p:sp>
          <p:nvSpPr>
            <p:cNvPr id="14" name="椭圆 13">
              <a:hlinkClick r:id="rId2"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燕尾形 14">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209530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blinds(horizontal)">
                                      <p:cBhvr>
                                        <p:cTn id="20" dur="500"/>
                                        <p:tgtEl>
                                          <p:spTgt spid="1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animEffect transition="in" filter="blinds(horizontal)">
                                      <p:cBhvr>
                                        <p:cTn id="25" dur="500"/>
                                        <p:tgtEl>
                                          <p:spTgt spid="1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117029" y="598959"/>
            <a:ext cx="8909942" cy="577081"/>
          </a:xfrm>
          <a:prstGeom prst="rect">
            <a:avLst/>
          </a:prstGeom>
        </p:spPr>
        <p:txBody>
          <a:bodyPr wrap="square">
            <a:spAutoFit/>
          </a:bodyPr>
          <a:lstStyle/>
          <a:p>
            <a:pPr algn="ctr">
              <a:lnSpc>
                <a:spcPct val="150000"/>
              </a:lnSpc>
              <a:spcAft>
                <a:spcPts val="0"/>
              </a:spcAft>
              <a:tabLst>
                <a:tab pos="2070735" algn="l"/>
              </a:tabLst>
            </a:pPr>
            <a:r>
              <a:rPr lang="zh-CN" altLang="zh-CN" sz="2400" kern="100" dirty="0">
                <a:latin typeface="Times New Roman"/>
                <a:ea typeface="微软雅黑"/>
                <a:cs typeface="Times New Roman"/>
              </a:rPr>
              <a:t>原子结构与元素的性质</a:t>
            </a:r>
            <a:endParaRPr lang="zh-CN" altLang="zh-CN" sz="2400" kern="100" dirty="0">
              <a:effectLst/>
              <a:latin typeface="宋体"/>
              <a:cs typeface="Courier New"/>
            </a:endParaRPr>
          </a:p>
        </p:txBody>
      </p:sp>
      <p:pic>
        <p:nvPicPr>
          <p:cNvPr id="5122" name="Picture 2" descr="36"/>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16645" y="1185565"/>
            <a:ext cx="5574625" cy="353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nvGrpSpPr>
        <p:grpSpPr>
          <a:xfrm>
            <a:off x="8623505" y="4334076"/>
            <a:ext cx="360000" cy="359813"/>
            <a:chOff x="8623505" y="4334074"/>
            <a:chExt cx="360000" cy="359813"/>
          </a:xfrm>
        </p:grpSpPr>
        <p:sp>
          <p:nvSpPr>
            <p:cNvPr id="14" name="椭圆 13">
              <a:hlinkClick r:id="rId3"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燕尾形 14">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547665" y="1160165"/>
            <a:ext cx="6480720" cy="720080"/>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4500" b="1" dirty="0">
                <a:latin typeface="Times New Roman" panose="02020603050405020304" pitchFamily="18" charset="0"/>
                <a:ea typeface="微软雅黑" pitchFamily="34" charset="-122"/>
                <a:cs typeface="Times New Roman" panose="02020603050405020304" pitchFamily="18" charset="0"/>
              </a:rPr>
              <a:t>元素周期律</a:t>
            </a:r>
            <a:r>
              <a:rPr lang="en-US" altLang="zh-CN" sz="4500" b="1" dirty="0" smtClean="0">
                <a:latin typeface="Times New Roman" panose="02020603050405020304" pitchFamily="18" charset="0"/>
                <a:ea typeface="微软雅黑" pitchFamily="34" charset="-122"/>
                <a:cs typeface="Times New Roman" panose="02020603050405020304" pitchFamily="18" charset="0"/>
              </a:rPr>
              <a:t>(</a:t>
            </a:r>
            <a:r>
              <a:rPr lang="zh-CN" altLang="en-US" sz="4500" b="1" dirty="0" smtClean="0">
                <a:latin typeface="Times New Roman" panose="02020603050405020304" pitchFamily="18" charset="0"/>
                <a:ea typeface="微软雅黑" pitchFamily="34" charset="-122"/>
                <a:cs typeface="Times New Roman" panose="02020603050405020304" pitchFamily="18" charset="0"/>
              </a:rPr>
              <a:t>二</a:t>
            </a:r>
            <a:r>
              <a:rPr lang="en-US" altLang="zh-CN" sz="4500" b="1" dirty="0" smtClean="0">
                <a:latin typeface="Times New Roman" panose="02020603050405020304" pitchFamily="18" charset="0"/>
                <a:ea typeface="微软雅黑" pitchFamily="34" charset="-122"/>
                <a:cs typeface="Times New Roman" panose="02020603050405020304" pitchFamily="18" charset="0"/>
              </a:rPr>
              <a:t>)</a:t>
            </a:r>
            <a:endParaRPr lang="en-US" altLang="zh-CN" sz="4500" b="1" dirty="0">
              <a:latin typeface="Times New Roman" panose="02020603050405020304" pitchFamily="18" charset="0"/>
              <a:ea typeface="微软雅黑" pitchFamily="34" charset="-122"/>
              <a:cs typeface="Times New Roman" panose="02020603050405020304" pitchFamily="18" charset="0"/>
            </a:endParaRPr>
          </a:p>
        </p:txBody>
      </p:sp>
      <p:sp>
        <p:nvSpPr>
          <p:cNvPr id="4" name="圆角矩形 3"/>
          <p:cNvSpPr/>
          <p:nvPr/>
        </p:nvSpPr>
        <p:spPr bwMode="auto">
          <a:xfrm>
            <a:off x="854048"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3</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827584" y="1923678"/>
            <a:ext cx="6768752"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92088" y="1942728"/>
            <a:ext cx="7236297" cy="3108736"/>
          </a:xfrm>
          <a:prstGeom prst="rect">
            <a:avLst/>
          </a:prstGeom>
        </p:spPr>
        <p:txBody>
          <a:bodyPr wrap="square">
            <a:spAutoFit/>
          </a:bodyPr>
          <a:lstStyle/>
          <a:p>
            <a:pPr marL="342900" indent="-342900">
              <a:lnSpc>
                <a:spcPct val="127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27000"/>
              </a:lnSpc>
            </a:pP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能说出元素电负性的关系</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27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2</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能应用元素的电负性说明元素的某些性质，了解电负性的周期性变化</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27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3</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理解元素的第一电离能、元素的电负性、元素金属性、非金属性之间的关系</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27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4</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了解元素的对角线规则。</a:t>
            </a: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661442"/>
            <a:ext cx="8909535" cy="4082913"/>
          </a:xfrm>
          <a:prstGeom prst="rect">
            <a:avLst/>
          </a:prstGeom>
        </p:spPr>
        <p:txBody>
          <a:bodyPr>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元素的性质呈现周期性变化的根本原因是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原子半径呈周期性变化</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元素的化合价呈周期性变化</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元素的电负性呈周期性变化</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元素原子的核外电子排布呈周期性变化</a:t>
            </a:r>
            <a:endParaRPr lang="zh-CN" altLang="zh-CN" sz="2400" kern="100" dirty="0">
              <a:latin typeface="宋体"/>
              <a:cs typeface="Courier New"/>
            </a:endParaRPr>
          </a:p>
          <a:p>
            <a:pPr algn="just">
              <a:lnSpc>
                <a:spcPct val="137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元素的性质如原子半径、化合价、电负性、第一电离能、金属性、非金属性等呈周期性变化都是由元素原子核外电子排布呈周期性变化决定的。</a:t>
            </a:r>
            <a:endParaRPr lang="zh-CN" altLang="zh-CN" sz="2400" kern="100" dirty="0">
              <a:effectLst/>
              <a:latin typeface="宋体"/>
              <a:cs typeface="Courier New"/>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6131793" y="771550"/>
            <a:ext cx="407484"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D</a:t>
            </a:r>
            <a:endParaRPr lang="zh-CN" altLang="en-US" dirty="0"/>
          </a:p>
        </p:txBody>
      </p:sp>
      <p:sp>
        <p:nvSpPr>
          <p:cNvPr id="17" name="TextBox 16">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60" y="872133"/>
            <a:ext cx="8928000"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下</a:t>
            </a:r>
            <a:r>
              <a:rPr lang="zh-CN" altLang="zh-CN" sz="2800" kern="100" spc="-70" dirty="0">
                <a:latin typeface="Times New Roman"/>
                <a:ea typeface="微软雅黑"/>
                <a:cs typeface="Times New Roman"/>
              </a:rPr>
              <a:t>列依据不能用来比较元素的非金属性强弱的</a:t>
            </a:r>
            <a:r>
              <a:rPr lang="zh-CN" altLang="zh-CN" sz="2800" kern="100" dirty="0">
                <a:latin typeface="Times New Roman"/>
                <a:ea typeface="微软雅黑"/>
                <a:cs typeface="Times New Roman"/>
              </a:rPr>
              <a:t>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元素最高价氧化物对应的水化物的酸性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B.1</a:t>
            </a:r>
            <a:r>
              <a:rPr lang="en-US" altLang="zh-CN" sz="2800" kern="100" dirty="0">
                <a:latin typeface="Times New Roman"/>
                <a:ea typeface="微软雅黑"/>
                <a:cs typeface="Courier New"/>
              </a:rPr>
              <a:t> </a:t>
            </a:r>
            <a:r>
              <a:rPr lang="en-US" altLang="zh-CN" sz="2800" kern="100" dirty="0" err="1">
                <a:latin typeface="Times New Roman"/>
                <a:ea typeface="微软雅黑"/>
                <a:cs typeface="Courier New"/>
              </a:rPr>
              <a:t>mol</a:t>
            </a:r>
            <a:r>
              <a:rPr lang="zh-CN" altLang="zh-CN" sz="2800" kern="100" dirty="0">
                <a:latin typeface="Times New Roman"/>
                <a:ea typeface="微软雅黑"/>
                <a:cs typeface="Times New Roman"/>
              </a:rPr>
              <a:t>单质在发生反应时得电子的多少</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元素气态氢化物的稳定性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元素电负性的</a:t>
            </a:r>
            <a:r>
              <a:rPr lang="zh-CN" altLang="zh-CN" sz="2800" kern="100" dirty="0" smtClean="0">
                <a:latin typeface="Times New Roman"/>
                <a:ea typeface="微软雅黑"/>
                <a:cs typeface="Times New Roman"/>
              </a:rPr>
              <a:t>大小</a:t>
            </a:r>
            <a:endParaRPr lang="zh-CN" altLang="zh-CN" sz="2800" kern="100" dirty="0">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 name="矩形 1"/>
          <p:cNvSpPr/>
          <p:nvPr/>
        </p:nvSpPr>
        <p:spPr>
          <a:xfrm>
            <a:off x="7993485" y="1048534"/>
            <a:ext cx="423514" cy="523220"/>
          </a:xfrm>
          <a:prstGeom prst="rect">
            <a:avLst/>
          </a:prstGeom>
        </p:spPr>
        <p:txBody>
          <a:bodyPr wrap="none">
            <a:spAutoFit/>
          </a:bodyPr>
          <a:lstStyle/>
          <a:p>
            <a:r>
              <a:rPr lang="en-US" altLang="zh-CN" sz="2800" kern="100" dirty="0">
                <a:solidFill>
                  <a:srgbClr val="E36C0A"/>
                </a:solidFill>
                <a:latin typeface="Times New Roman"/>
                <a:ea typeface="微软雅黑"/>
                <a:cs typeface="Courier New"/>
              </a:rPr>
              <a:t>B</a:t>
            </a:r>
            <a:endParaRPr lang="zh-CN" altLang="en-US" sz="2800" dirty="0"/>
          </a:p>
        </p:txBody>
      </p:sp>
    </p:spTree>
    <p:extLst>
      <p:ext uri="{BB962C8B-B14F-4D97-AF65-F5344CB8AC3E}">
        <p14:creationId xmlns:p14="http://schemas.microsoft.com/office/powerpoint/2010/main" val="39710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604" y="584101"/>
            <a:ext cx="8837934" cy="4059766"/>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下列四种元素的基态原子的电子排布式如下：</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宋体"/>
                <a:ea typeface="微软雅黑"/>
                <a:cs typeface="Times New Roman"/>
              </a:rPr>
              <a:t>①</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6</a:t>
            </a:r>
            <a:r>
              <a:rPr lang="en-US" altLang="zh-CN" sz="2500" kern="100" dirty="0" err="1">
                <a:latin typeface="Times New Roman"/>
                <a:ea typeface="微软雅黑"/>
                <a:cs typeface="Courier New"/>
              </a:rPr>
              <a:t>3s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3p</a:t>
            </a:r>
            <a:r>
              <a:rPr lang="en-US" altLang="zh-CN" sz="2500" kern="100" baseline="30000" dirty="0" err="1">
                <a:latin typeface="Times New Roman"/>
                <a:ea typeface="微软雅黑"/>
                <a:cs typeface="Courier New"/>
              </a:rPr>
              <a:t>4</a:t>
            </a:r>
            <a:r>
              <a:rPr lang="zh-CN" altLang="zh-CN" sz="2500" kern="100" dirty="0">
                <a:latin typeface="Times New Roman"/>
                <a:ea typeface="微软雅黑"/>
                <a:cs typeface="Times New Roman"/>
              </a:rPr>
              <a:t>　</a:t>
            </a:r>
            <a:r>
              <a:rPr lang="en-US" altLang="zh-CN" sz="2500" kern="100" dirty="0">
                <a:latin typeface="宋体"/>
                <a:ea typeface="微软雅黑"/>
                <a:cs typeface="Times New Roman"/>
              </a:rPr>
              <a:t>②</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6</a:t>
            </a:r>
            <a:r>
              <a:rPr lang="en-US" altLang="zh-CN" sz="2500" kern="100" dirty="0" err="1">
                <a:latin typeface="Times New Roman"/>
                <a:ea typeface="微软雅黑"/>
                <a:cs typeface="Courier New"/>
              </a:rPr>
              <a:t>3s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3p</a:t>
            </a:r>
            <a:r>
              <a:rPr lang="en-US" altLang="zh-CN" sz="2500" kern="100" baseline="30000" dirty="0" err="1">
                <a:latin typeface="Times New Roman"/>
                <a:ea typeface="微软雅黑"/>
                <a:cs typeface="Courier New"/>
              </a:rPr>
              <a:t>3</a:t>
            </a:r>
            <a:r>
              <a:rPr lang="zh-CN" altLang="zh-CN" sz="2500" kern="100" dirty="0">
                <a:latin typeface="Times New Roman"/>
                <a:ea typeface="微软雅黑"/>
                <a:cs typeface="Times New Roman"/>
              </a:rPr>
              <a:t>　</a:t>
            </a:r>
            <a:r>
              <a:rPr lang="en-US" altLang="zh-CN" sz="2500" kern="100" dirty="0">
                <a:latin typeface="宋体"/>
                <a:ea typeface="微软雅黑"/>
                <a:cs typeface="Times New Roman"/>
              </a:rPr>
              <a:t>③</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3</a:t>
            </a:r>
            <a:r>
              <a:rPr lang="zh-CN" altLang="zh-CN" sz="2500" kern="100" dirty="0">
                <a:latin typeface="Times New Roman"/>
                <a:ea typeface="微软雅黑"/>
                <a:cs typeface="Times New Roman"/>
              </a:rPr>
              <a:t>　</a:t>
            </a:r>
            <a:r>
              <a:rPr lang="en-US" altLang="zh-CN" sz="2500" kern="100" dirty="0">
                <a:latin typeface="宋体"/>
                <a:ea typeface="微软雅黑"/>
                <a:cs typeface="Times New Roman"/>
              </a:rPr>
              <a:t>④</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5</a:t>
            </a:r>
            <a:endParaRPr lang="zh-CN" altLang="zh-CN" sz="2500" kern="100" dirty="0">
              <a:latin typeface="宋体"/>
              <a:cs typeface="Courier New"/>
            </a:endParaRPr>
          </a:p>
          <a:p>
            <a:pPr algn="just">
              <a:lnSpc>
                <a:spcPct val="150000"/>
              </a:lnSpc>
              <a:spcAft>
                <a:spcPts val="0"/>
              </a:spcAft>
              <a:tabLst>
                <a:tab pos="2070735" algn="l"/>
              </a:tabLst>
            </a:pPr>
            <a:r>
              <a:rPr lang="zh-CN" altLang="zh-CN" sz="2500" kern="100" dirty="0">
                <a:latin typeface="Times New Roman"/>
                <a:ea typeface="微软雅黑"/>
                <a:cs typeface="Times New Roman"/>
              </a:rPr>
              <a:t>则下列有关的比较中正确的是</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　　</a:t>
            </a:r>
            <a:r>
              <a:rPr lang="en-US" altLang="zh-CN" sz="2500" kern="100" dirty="0">
                <a:latin typeface="Times New Roman"/>
                <a:ea typeface="微软雅黑"/>
                <a:cs typeface="Courier New"/>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第一电离能：</a:t>
            </a:r>
            <a:r>
              <a:rPr lang="en-US" altLang="zh-CN" sz="2500" kern="100" dirty="0">
                <a:latin typeface="宋体"/>
                <a:ea typeface="微软雅黑"/>
                <a:cs typeface="Times New Roman"/>
              </a:rPr>
              <a:t>④</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③</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②</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①</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原子半径：</a:t>
            </a:r>
            <a:r>
              <a:rPr lang="en-US" altLang="zh-CN" sz="2500" kern="100" dirty="0">
                <a:latin typeface="宋体"/>
                <a:ea typeface="微软雅黑"/>
                <a:cs typeface="Times New Roman"/>
              </a:rPr>
              <a:t>④</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③</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②</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①</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电负性：</a:t>
            </a:r>
            <a:r>
              <a:rPr lang="en-US" altLang="zh-CN" sz="2500" kern="100" dirty="0">
                <a:latin typeface="宋体"/>
                <a:ea typeface="微软雅黑"/>
                <a:cs typeface="Times New Roman"/>
              </a:rPr>
              <a:t>④</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③</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②</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①</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最高正化合价：</a:t>
            </a:r>
            <a:r>
              <a:rPr lang="en-US" altLang="zh-CN" sz="2500" kern="100" dirty="0">
                <a:latin typeface="宋体"/>
                <a:ea typeface="微软雅黑"/>
                <a:cs typeface="Times New Roman"/>
              </a:rPr>
              <a:t>④</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③</a:t>
            </a:r>
            <a:r>
              <a:rPr lang="zh-CN" altLang="zh-CN" sz="2500" kern="100" dirty="0">
                <a:latin typeface="Times New Roman"/>
                <a:ea typeface="微软雅黑"/>
                <a:cs typeface="Times New Roman"/>
              </a:rPr>
              <a:t>＝</a:t>
            </a:r>
            <a:r>
              <a:rPr lang="en-US" altLang="zh-CN" sz="2500" kern="100" dirty="0">
                <a:latin typeface="宋体"/>
                <a:ea typeface="微软雅黑"/>
                <a:cs typeface="Times New Roman"/>
              </a:rPr>
              <a:t>②</a:t>
            </a:r>
            <a:r>
              <a:rPr lang="en-US" altLang="zh-CN" sz="2500" kern="100" dirty="0">
                <a:latin typeface="Times New Roman"/>
                <a:ea typeface="微软雅黑"/>
                <a:cs typeface="Courier New"/>
              </a:rPr>
              <a:t>&gt;</a:t>
            </a:r>
            <a:r>
              <a:rPr lang="en-US" altLang="zh-CN" sz="2500" kern="100" dirty="0">
                <a:latin typeface="宋体"/>
                <a:ea typeface="微软雅黑"/>
                <a:cs typeface="Times New Roman"/>
              </a:rPr>
              <a:t>①</a:t>
            </a:r>
            <a:endParaRPr lang="zh-CN" altLang="zh-CN" sz="25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7290526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5428" y="635965"/>
            <a:ext cx="8568952" cy="3970318"/>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由电子排布式可知：</a:t>
            </a:r>
            <a:r>
              <a:rPr lang="en-US" altLang="zh-CN" sz="2800" kern="100" dirty="0">
                <a:latin typeface="宋体"/>
                <a:ea typeface="微软雅黑"/>
                <a:cs typeface="Times New Roman"/>
              </a:rPr>
              <a:t>①</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P</a:t>
            </a:r>
            <a:r>
              <a:rPr lang="zh-CN" altLang="zh-CN" sz="2800" kern="100" dirty="0">
                <a:latin typeface="Times New Roman"/>
                <a:ea typeface="微软雅黑"/>
                <a:cs typeface="Times New Roman"/>
              </a:rPr>
              <a:t>，</a:t>
            </a: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N</a:t>
            </a:r>
            <a:r>
              <a:rPr lang="zh-CN" altLang="zh-CN" sz="2800" kern="100" dirty="0">
                <a:latin typeface="Times New Roman"/>
                <a:ea typeface="微软雅黑"/>
                <a:cs typeface="Times New Roman"/>
              </a:rPr>
              <a:t>，</a:t>
            </a:r>
            <a:r>
              <a:rPr lang="en-US" altLang="zh-CN" sz="2800" kern="100" dirty="0">
                <a:latin typeface="宋体"/>
                <a:ea typeface="微软雅黑"/>
                <a:cs typeface="Times New Roman"/>
              </a:rPr>
              <a:t>④</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。第一电离能为</a:t>
            </a:r>
            <a:r>
              <a:rPr lang="en-US" altLang="zh-CN" sz="2800" kern="100" dirty="0">
                <a:latin typeface="宋体"/>
                <a:ea typeface="微软雅黑"/>
                <a:cs typeface="Times New Roman"/>
              </a:rPr>
              <a:t>④</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③</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①</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正确</a:t>
            </a:r>
            <a:r>
              <a:rPr lang="zh-CN" altLang="zh-CN" sz="2800" kern="100" dirty="0" smtClean="0">
                <a:latin typeface="Times New Roman"/>
                <a:ea typeface="微软雅黑"/>
                <a:cs typeface="Times New Roman"/>
              </a:rPr>
              <a:t>；</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B</a:t>
            </a:r>
            <a:r>
              <a:rPr lang="zh-CN" altLang="zh-CN" sz="2800" kern="100" dirty="0">
                <a:latin typeface="Times New Roman"/>
                <a:ea typeface="微软雅黑"/>
                <a:cs typeface="Times New Roman"/>
              </a:rPr>
              <a:t>不正确，原子半径应是</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最大，</a:t>
            </a:r>
            <a:r>
              <a:rPr lang="en-US" altLang="zh-CN" sz="2800" kern="100" dirty="0">
                <a:latin typeface="宋体"/>
                <a:ea typeface="微软雅黑"/>
                <a:cs typeface="Times New Roman"/>
              </a:rPr>
              <a:t>④</a:t>
            </a:r>
            <a:r>
              <a:rPr lang="zh-CN" altLang="zh-CN" sz="2800" kern="100" dirty="0">
                <a:latin typeface="Times New Roman"/>
                <a:ea typeface="微软雅黑"/>
                <a:cs typeface="Times New Roman"/>
              </a:rPr>
              <a:t>最小</a:t>
            </a:r>
            <a:r>
              <a:rPr lang="zh-CN" altLang="zh-CN" sz="2800" kern="100" dirty="0" smtClean="0">
                <a:latin typeface="Times New Roman"/>
                <a:ea typeface="微软雅黑"/>
                <a:cs typeface="Times New Roman"/>
              </a:rPr>
              <a:t>；</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C</a:t>
            </a:r>
            <a:r>
              <a:rPr lang="zh-CN" altLang="zh-CN" sz="2800" kern="100" dirty="0">
                <a:latin typeface="Times New Roman"/>
                <a:ea typeface="微软雅黑"/>
                <a:cs typeface="Times New Roman"/>
              </a:rPr>
              <a:t>不正确，电负性：</a:t>
            </a:r>
            <a:r>
              <a:rPr lang="en-US" altLang="zh-CN" sz="2800" kern="100" dirty="0">
                <a:latin typeface="宋体"/>
                <a:ea typeface="微软雅黑"/>
                <a:cs typeface="Times New Roman"/>
              </a:rPr>
              <a:t>④</a:t>
            </a:r>
            <a:r>
              <a:rPr lang="zh-CN" altLang="zh-CN" sz="2800" kern="100" dirty="0">
                <a:latin typeface="Times New Roman"/>
                <a:ea typeface="微软雅黑"/>
                <a:cs typeface="Times New Roman"/>
              </a:rPr>
              <a:t>最大，</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最小</a:t>
            </a:r>
            <a:r>
              <a:rPr lang="zh-CN" altLang="zh-CN" sz="2800" kern="100" dirty="0" smtClean="0">
                <a:latin typeface="Times New Roman"/>
                <a:ea typeface="微软雅黑"/>
                <a:cs typeface="Times New Roman"/>
              </a:rPr>
              <a:t>；</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D</a:t>
            </a:r>
            <a:r>
              <a:rPr lang="zh-CN" altLang="zh-CN" sz="2800" kern="100" dirty="0">
                <a:latin typeface="Times New Roman"/>
                <a:ea typeface="微软雅黑"/>
                <a:cs typeface="Times New Roman"/>
              </a:rPr>
              <a:t>不正确，</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无正价，最高正价：</a:t>
            </a: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&gt;</a:t>
            </a: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a:t>
            </a: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A</a:t>
            </a:r>
            <a:endParaRPr lang="zh-CN" altLang="zh-CN" sz="2800" kern="100" dirty="0">
              <a:effectLst/>
              <a:latin typeface="宋体"/>
              <a:cs typeface="Courier New"/>
            </a:endParaRPr>
          </a:p>
        </p:txBody>
      </p:sp>
      <p:sp>
        <p:nvSpPr>
          <p:cNvPr id="18" name="TextBox 1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TextBox 21">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17143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1696" y="267494"/>
            <a:ext cx="6692552" cy="646331"/>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根据表中信息，下列叙述正确的是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TextBox 9">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10">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628304009"/>
              </p:ext>
            </p:extLst>
          </p:nvPr>
        </p:nvGraphicFramePr>
        <p:xfrm>
          <a:off x="646122" y="987574"/>
          <a:ext cx="7833360" cy="1448373"/>
        </p:xfrm>
        <a:graphic>
          <a:graphicData uri="http://schemas.openxmlformats.org/drawingml/2006/table">
            <a:tbl>
              <a:tblPr/>
              <a:tblGrid>
                <a:gridCol w="2423160"/>
                <a:gridCol w="975360"/>
                <a:gridCol w="975360"/>
                <a:gridCol w="975360"/>
                <a:gridCol w="1508760"/>
                <a:gridCol w="975360"/>
              </a:tblGrid>
              <a:tr h="0">
                <a:tc>
                  <a:txBody>
                    <a:bodyPr/>
                    <a:lstStyle/>
                    <a:p>
                      <a:pPr algn="ctr">
                        <a:lnSpc>
                          <a:spcPct val="132000"/>
                        </a:lnSpc>
                        <a:spcAft>
                          <a:spcPts val="0"/>
                        </a:spcAft>
                        <a:tabLst>
                          <a:tab pos="2070735" algn="l"/>
                        </a:tabLst>
                      </a:pPr>
                      <a:r>
                        <a:rPr lang="zh-CN" sz="2400" kern="100" dirty="0">
                          <a:effectLst/>
                          <a:latin typeface="Times New Roman"/>
                          <a:ea typeface="微软雅黑"/>
                          <a:cs typeface="Times New Roman"/>
                        </a:rPr>
                        <a:t>短周期元素代号</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dirty="0">
                          <a:effectLst/>
                          <a:latin typeface="Times New Roman"/>
                          <a:ea typeface="微软雅黑"/>
                          <a:cs typeface="Courier New"/>
                        </a:rPr>
                        <a:t>L</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dirty="0">
                          <a:effectLst/>
                          <a:latin typeface="Times New Roman"/>
                          <a:ea typeface="微软雅黑"/>
                          <a:cs typeface="Courier New"/>
                        </a:rPr>
                        <a:t>M</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Q</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R</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T</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32000"/>
                        </a:lnSpc>
                        <a:spcAft>
                          <a:spcPts val="0"/>
                        </a:spcAft>
                        <a:tabLst>
                          <a:tab pos="2070735" algn="l"/>
                        </a:tabLst>
                      </a:pPr>
                      <a:r>
                        <a:rPr lang="zh-CN" sz="2400" kern="100" dirty="0">
                          <a:effectLst/>
                          <a:latin typeface="Times New Roman"/>
                          <a:ea typeface="微软雅黑"/>
                          <a:cs typeface="Times New Roman"/>
                        </a:rPr>
                        <a:t>原子半径</a:t>
                      </a:r>
                      <a:r>
                        <a:rPr lang="en-US" sz="2400" kern="100" dirty="0">
                          <a:effectLst/>
                          <a:latin typeface="Times New Roman"/>
                          <a:ea typeface="微软雅黑"/>
                          <a:cs typeface="Courier New"/>
                        </a:rPr>
                        <a:t>/nm</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0.160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0.143</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0.089</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0.104</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en-US" sz="2400" kern="100">
                          <a:effectLst/>
                          <a:latin typeface="Times New Roman"/>
                          <a:ea typeface="微软雅黑"/>
                          <a:cs typeface="Courier New"/>
                        </a:rPr>
                        <a:t>0.066</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32000"/>
                        </a:lnSpc>
                        <a:spcAft>
                          <a:spcPts val="0"/>
                        </a:spcAft>
                        <a:tabLst>
                          <a:tab pos="2070735" algn="l"/>
                        </a:tabLst>
                      </a:pPr>
                      <a:r>
                        <a:rPr lang="zh-CN" sz="2400" kern="100">
                          <a:effectLst/>
                          <a:latin typeface="Times New Roman"/>
                          <a:ea typeface="微软雅黑"/>
                          <a:cs typeface="Times New Roman"/>
                        </a:rPr>
                        <a:t>主要化合价</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zh-CN" sz="2400" kern="100">
                          <a:effectLst/>
                          <a:latin typeface="Times New Roman"/>
                          <a:ea typeface="微软雅黑"/>
                          <a:cs typeface="Times New Roman"/>
                        </a:rPr>
                        <a:t>＋</a:t>
                      </a:r>
                      <a:r>
                        <a:rPr lang="en-US" sz="2400" kern="100">
                          <a:effectLst/>
                          <a:latin typeface="Times New Roman"/>
                          <a:ea typeface="微软雅黑"/>
                          <a:cs typeface="Courier New"/>
                        </a:rPr>
                        <a:t>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zh-CN" sz="2400" kern="100">
                          <a:effectLst/>
                          <a:latin typeface="Times New Roman"/>
                          <a:ea typeface="微软雅黑"/>
                          <a:cs typeface="Times New Roman"/>
                        </a:rPr>
                        <a:t>＋</a:t>
                      </a:r>
                      <a:r>
                        <a:rPr lang="en-US" sz="2400" kern="100">
                          <a:effectLst/>
                          <a:latin typeface="Times New Roman"/>
                          <a:ea typeface="微软雅黑"/>
                          <a:cs typeface="Courier New"/>
                        </a:rPr>
                        <a:t>3</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zh-CN" sz="2400" kern="100">
                          <a:effectLst/>
                          <a:latin typeface="Times New Roman"/>
                          <a:ea typeface="微软雅黑"/>
                          <a:cs typeface="Times New Roman"/>
                        </a:rPr>
                        <a:t>＋</a:t>
                      </a:r>
                      <a:r>
                        <a:rPr lang="en-US" sz="2400" kern="100">
                          <a:effectLst/>
                          <a:latin typeface="Times New Roman"/>
                          <a:ea typeface="微软雅黑"/>
                          <a:cs typeface="Courier New"/>
                        </a:rPr>
                        <a:t>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zh-CN" sz="2400" kern="100">
                          <a:effectLst/>
                          <a:latin typeface="Times New Roman"/>
                          <a:ea typeface="微软雅黑"/>
                          <a:cs typeface="Times New Roman"/>
                        </a:rPr>
                        <a:t>＋</a:t>
                      </a:r>
                      <a:r>
                        <a:rPr lang="en-US" sz="2400" kern="100">
                          <a:effectLst/>
                          <a:latin typeface="Times New Roman"/>
                          <a:ea typeface="微软雅黑"/>
                          <a:cs typeface="Courier New"/>
                        </a:rPr>
                        <a:t>6</a:t>
                      </a:r>
                      <a:r>
                        <a:rPr lang="zh-CN" sz="2400" kern="100">
                          <a:effectLst/>
                          <a:latin typeface="Times New Roman"/>
                          <a:ea typeface="微软雅黑"/>
                          <a:cs typeface="Times New Roman"/>
                        </a:rPr>
                        <a:t>，－</a:t>
                      </a:r>
                      <a:r>
                        <a:rPr lang="en-US" sz="2400" kern="100">
                          <a:effectLst/>
                          <a:latin typeface="Times New Roman"/>
                          <a:ea typeface="微软雅黑"/>
                          <a:cs typeface="Courier New"/>
                        </a:rPr>
                        <a:t>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2000"/>
                        </a:lnSpc>
                        <a:spcAft>
                          <a:spcPts val="0"/>
                        </a:spcAft>
                        <a:tabLst>
                          <a:tab pos="2070735" algn="l"/>
                        </a:tabLst>
                      </a:pPr>
                      <a:r>
                        <a:rPr lang="zh-CN" sz="2400" kern="100" dirty="0">
                          <a:effectLst/>
                          <a:latin typeface="Times New Roman"/>
                          <a:ea typeface="微软雅黑"/>
                          <a:cs typeface="Times New Roman"/>
                        </a:rPr>
                        <a:t>－</a:t>
                      </a:r>
                      <a:r>
                        <a:rPr lang="en-US" sz="2400" kern="100" dirty="0">
                          <a:effectLst/>
                          <a:latin typeface="Times New Roman"/>
                          <a:ea typeface="微软雅黑"/>
                          <a:cs typeface="Courier New"/>
                        </a:rPr>
                        <a:t>2</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矩形 13"/>
          <p:cNvSpPr/>
          <p:nvPr/>
        </p:nvSpPr>
        <p:spPr>
          <a:xfrm>
            <a:off x="111696" y="2461642"/>
            <a:ext cx="8928000" cy="2239074"/>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氢化物的热稳定性：</a:t>
            </a:r>
            <a:r>
              <a:rPr lang="en-US" altLang="zh-CN" sz="2400" kern="100" dirty="0" err="1">
                <a:latin typeface="Times New Roman"/>
                <a:ea typeface="微软雅黑"/>
                <a:cs typeface="Courier New"/>
              </a:rPr>
              <a:t>H</a:t>
            </a:r>
            <a:r>
              <a:rPr lang="en-US" altLang="zh-CN" sz="2400" kern="100" baseline="-25000" dirty="0" err="1">
                <a:latin typeface="Times New Roman"/>
                <a:ea typeface="微软雅黑"/>
                <a:cs typeface="Courier New"/>
              </a:rPr>
              <a:t>2</a:t>
            </a:r>
            <a:r>
              <a:rPr lang="en-US" altLang="zh-CN" sz="2400" kern="100" dirty="0" err="1">
                <a:latin typeface="Times New Roman"/>
                <a:ea typeface="微软雅黑"/>
                <a:cs typeface="Courier New"/>
              </a:rPr>
              <a:t>T</a:t>
            </a:r>
            <a:r>
              <a:rPr lang="en-US" altLang="zh-CN" sz="2400" kern="100" dirty="0">
                <a:latin typeface="Times New Roman"/>
                <a:ea typeface="微软雅黑"/>
                <a:cs typeface="Courier New"/>
              </a:rPr>
              <a:t>&lt;</a:t>
            </a:r>
            <a:r>
              <a:rPr lang="en-US" altLang="zh-CN" sz="2400" kern="100" dirty="0" err="1">
                <a:latin typeface="Times New Roman"/>
                <a:ea typeface="微软雅黑"/>
                <a:cs typeface="Courier New"/>
              </a:rPr>
              <a:t>H</a:t>
            </a:r>
            <a:r>
              <a:rPr lang="en-US" altLang="zh-CN" sz="2400" kern="100" baseline="-25000" dirty="0" err="1">
                <a:latin typeface="Times New Roman"/>
                <a:ea typeface="微软雅黑"/>
                <a:cs typeface="Courier New"/>
              </a:rPr>
              <a:t>2</a:t>
            </a:r>
            <a:r>
              <a:rPr lang="en-US" altLang="zh-CN" sz="2400" kern="100" dirty="0" err="1">
                <a:latin typeface="Times New Roman"/>
                <a:ea typeface="微软雅黑"/>
                <a:cs typeface="Courier New"/>
              </a:rPr>
              <a:t>R</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单质与稀盐酸反应的速率：</a:t>
            </a:r>
            <a:r>
              <a:rPr lang="en-US" altLang="zh-CN" sz="2400" kern="100" dirty="0">
                <a:latin typeface="Times New Roman"/>
                <a:ea typeface="微软雅黑"/>
                <a:cs typeface="Courier New"/>
              </a:rPr>
              <a:t>L&lt;Q</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离子半径：</a:t>
            </a:r>
            <a:r>
              <a:rPr lang="en-US" altLang="zh-CN" sz="2400" kern="100" dirty="0" err="1">
                <a:latin typeface="Times New Roman"/>
                <a:ea typeface="微软雅黑"/>
                <a:cs typeface="Courier New"/>
              </a:rPr>
              <a:t>R</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en-US" altLang="zh-CN" sz="2400" kern="100" dirty="0">
                <a:latin typeface="Times New Roman"/>
                <a:ea typeface="微软雅黑"/>
                <a:cs typeface="Courier New"/>
              </a:rPr>
              <a:t>&lt;</a:t>
            </a:r>
            <a:r>
              <a:rPr lang="en-US" altLang="zh-CN" sz="2400" kern="100" dirty="0" err="1">
                <a:latin typeface="Times New Roman"/>
                <a:ea typeface="微软雅黑"/>
                <a:cs typeface="Courier New"/>
              </a:rPr>
              <a:t>L</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D.M</a:t>
            </a:r>
            <a:r>
              <a:rPr lang="zh-CN" altLang="zh-CN" sz="2400" kern="100" dirty="0">
                <a:latin typeface="Times New Roman"/>
                <a:ea typeface="微软雅黑"/>
                <a:cs typeface="Times New Roman"/>
              </a:rPr>
              <a:t>与</a:t>
            </a:r>
            <a:r>
              <a:rPr lang="en-US" altLang="zh-CN" sz="2400" kern="100" dirty="0">
                <a:latin typeface="Times New Roman"/>
                <a:ea typeface="微软雅黑"/>
                <a:cs typeface="Courier New"/>
              </a:rPr>
              <a:t>T</a:t>
            </a:r>
            <a:r>
              <a:rPr lang="zh-CN" altLang="zh-CN" sz="2400" kern="100" dirty="0">
                <a:latin typeface="Times New Roman"/>
                <a:ea typeface="微软雅黑"/>
                <a:cs typeface="Times New Roman"/>
              </a:rPr>
              <a:t>形成的化合物既能与强酸反应，又能与强碱反应</a:t>
            </a:r>
            <a:endParaRPr lang="zh-CN" altLang="zh-CN" sz="2400" kern="100" dirty="0">
              <a:effectLst/>
              <a:latin typeface="宋体"/>
              <a:cs typeface="Courier New"/>
            </a:endParaRPr>
          </a:p>
        </p:txBody>
      </p:sp>
    </p:spTree>
    <p:extLst>
      <p:ext uri="{BB962C8B-B14F-4D97-AF65-F5344CB8AC3E}">
        <p14:creationId xmlns:p14="http://schemas.microsoft.com/office/powerpoint/2010/main" val="32388026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89791" y="1108705"/>
            <a:ext cx="8765172" cy="2677656"/>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从化合价入手，</a:t>
            </a:r>
            <a:r>
              <a:rPr lang="en-US" altLang="zh-CN" sz="2800" kern="100" dirty="0">
                <a:latin typeface="Times New Roman"/>
                <a:ea typeface="微软雅黑"/>
                <a:cs typeface="Courier New"/>
              </a:rPr>
              <a:t>R</a:t>
            </a:r>
            <a:r>
              <a:rPr lang="zh-CN" altLang="zh-CN" sz="2800" kern="100" dirty="0">
                <a:latin typeface="Times New Roman"/>
                <a:ea typeface="微软雅黑"/>
                <a:cs typeface="Times New Roman"/>
              </a:rPr>
              <a:t>应为</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元素，</a:t>
            </a:r>
            <a:r>
              <a:rPr lang="en-US" altLang="zh-CN" sz="2800" kern="100" dirty="0">
                <a:latin typeface="Times New Roman"/>
                <a:ea typeface="微软雅黑"/>
                <a:cs typeface="Courier New"/>
              </a:rPr>
              <a:t>T</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O</a:t>
            </a:r>
            <a:r>
              <a:rPr lang="zh-CN" altLang="zh-CN" sz="2800" kern="100" dirty="0">
                <a:latin typeface="Times New Roman"/>
                <a:ea typeface="微软雅黑"/>
                <a:cs typeface="Times New Roman"/>
              </a:rPr>
              <a:t>元素，</a:t>
            </a:r>
            <a:r>
              <a:rPr lang="en-US" altLang="zh-CN" sz="2800" kern="100" dirty="0">
                <a:latin typeface="Times New Roman"/>
                <a:ea typeface="微软雅黑"/>
                <a:cs typeface="Courier New"/>
              </a:rPr>
              <a:t>M</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Al</a:t>
            </a:r>
            <a:r>
              <a:rPr lang="zh-CN" altLang="zh-CN" sz="2800" kern="100" dirty="0">
                <a:latin typeface="Times New Roman"/>
                <a:ea typeface="微软雅黑"/>
                <a:cs typeface="Times New Roman"/>
              </a:rPr>
              <a:t>元素，结合半径的大小可知，</a:t>
            </a:r>
            <a:r>
              <a:rPr lang="en-US" altLang="zh-CN" sz="2800" kern="100" dirty="0">
                <a:latin typeface="Times New Roman"/>
                <a:ea typeface="微软雅黑"/>
                <a:cs typeface="Courier New"/>
              </a:rPr>
              <a:t>L</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Q</a:t>
            </a:r>
            <a:r>
              <a:rPr lang="zh-CN" altLang="zh-CN" sz="2800" kern="100" dirty="0">
                <a:latin typeface="Times New Roman"/>
                <a:ea typeface="微软雅黑"/>
                <a:cs typeface="Times New Roman"/>
              </a:rPr>
              <a:t>为第</a:t>
            </a:r>
            <a:r>
              <a:rPr lang="en-US" altLang="zh-CN" sz="2800" kern="100" dirty="0" err="1">
                <a:latin typeface="宋体"/>
                <a:ea typeface="微软雅黑"/>
                <a:cs typeface="Times New Roman"/>
              </a:rPr>
              <a:t>Ⅱ</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族元素，</a:t>
            </a:r>
            <a:r>
              <a:rPr lang="en-US" altLang="zh-CN" sz="2800" kern="100" dirty="0">
                <a:latin typeface="Times New Roman"/>
                <a:ea typeface="微软雅黑"/>
                <a:cs typeface="Courier New"/>
              </a:rPr>
              <a:t>L</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Mg</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Q</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Be</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D</a:t>
            </a:r>
            <a:endParaRPr lang="zh-CN" altLang="zh-CN" sz="28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TextBox 8">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TextBox 9">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1" name="TextBox 10">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0508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293" y="618009"/>
            <a:ext cx="8601612" cy="113107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5.</a:t>
            </a:r>
            <a:r>
              <a:rPr lang="zh-CN" altLang="zh-CN" sz="2400" kern="100" dirty="0">
                <a:latin typeface="Times New Roman"/>
                <a:ea typeface="微软雅黑"/>
                <a:cs typeface="Times New Roman"/>
              </a:rPr>
              <a:t>已知元素的电负性和原子半径一样，也是元素的一种基本性质。下面给出了</a:t>
            </a:r>
            <a:r>
              <a:rPr lang="en-US" altLang="zh-CN" sz="2400" kern="100" dirty="0">
                <a:latin typeface="Times New Roman"/>
                <a:ea typeface="微软雅黑"/>
                <a:cs typeface="Courier New"/>
              </a:rPr>
              <a:t>14</a:t>
            </a:r>
            <a:r>
              <a:rPr lang="zh-CN" altLang="zh-CN" sz="2400" kern="100" dirty="0">
                <a:latin typeface="Times New Roman"/>
                <a:ea typeface="微软雅黑"/>
                <a:cs typeface="Times New Roman"/>
              </a:rPr>
              <a:t>种元素的电负性：</a:t>
            </a:r>
            <a:endParaRPr lang="zh-CN" altLang="zh-CN" sz="2400" kern="100" dirty="0">
              <a:effectLst/>
              <a:latin typeface="宋体"/>
              <a:cs typeface="Courier New"/>
            </a:endParaRPr>
          </a:p>
        </p:txBody>
      </p:sp>
      <p:sp>
        <p:nvSpPr>
          <p:cNvPr id="11" name="TextBox 10">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594701746"/>
              </p:ext>
            </p:extLst>
          </p:nvPr>
        </p:nvGraphicFramePr>
        <p:xfrm>
          <a:off x="1595289" y="1870720"/>
          <a:ext cx="5940742" cy="2194560"/>
        </p:xfrm>
        <a:graphic>
          <a:graphicData uri="http://schemas.openxmlformats.org/drawingml/2006/table">
            <a:tbl>
              <a:tblPr/>
              <a:tblGrid>
                <a:gridCol w="1203960"/>
                <a:gridCol w="713422"/>
                <a:gridCol w="670560"/>
                <a:gridCol w="670560"/>
                <a:gridCol w="670560"/>
                <a:gridCol w="670560"/>
                <a:gridCol w="670560"/>
                <a:gridCol w="670560"/>
              </a:tblGrid>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元素</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Al</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B</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Be</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C</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Cl</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F</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Li</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电负性</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3.0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4.0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元素</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Mg</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N</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Na</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O</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P</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S</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Si</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电负性</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1.2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3.0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0.9</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3.5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2.5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dirty="0">
                          <a:effectLst/>
                          <a:latin typeface="Times New Roman"/>
                          <a:ea typeface="微软雅黑"/>
                          <a:cs typeface="Courier New"/>
                        </a:rPr>
                        <a:t>1.8</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262293" y="4082901"/>
            <a:ext cx="8601612" cy="577081"/>
          </a:xfrm>
          <a:prstGeom prst="rect">
            <a:avLst/>
          </a:prstGeom>
        </p:spPr>
        <p:txBody>
          <a:bodyPr wrap="square">
            <a:spAutoFit/>
          </a:bodyPr>
          <a:lstStyle/>
          <a:p>
            <a:pPr algn="just">
              <a:lnSpc>
                <a:spcPct val="150000"/>
              </a:lnSpc>
              <a:spcAft>
                <a:spcPts val="0"/>
              </a:spcAft>
              <a:tabLst>
                <a:tab pos="2070735" algn="l"/>
              </a:tabLst>
            </a:pPr>
            <a:r>
              <a:rPr lang="zh-CN" altLang="zh-CN" sz="2400" kern="100" dirty="0">
                <a:latin typeface="Times New Roman"/>
                <a:ea typeface="微软雅黑"/>
                <a:cs typeface="Times New Roman"/>
              </a:rPr>
              <a:t>试结合元素周期律知识完成下列问题：</a:t>
            </a:r>
            <a:endParaRPr lang="zh-CN" altLang="zh-CN" sz="2400" kern="100" dirty="0">
              <a:effectLst/>
              <a:latin typeface="宋体"/>
              <a:cs typeface="Courier New"/>
            </a:endParaRPr>
          </a:p>
        </p:txBody>
      </p:sp>
    </p:spTree>
    <p:extLst>
      <p:ext uri="{BB962C8B-B14F-4D97-AF65-F5344CB8AC3E}">
        <p14:creationId xmlns:p14="http://schemas.microsoft.com/office/powerpoint/2010/main" val="9682880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768" y="8037"/>
            <a:ext cx="8748000" cy="2816156"/>
          </a:xfrm>
          <a:prstGeom prst="rect">
            <a:avLst/>
          </a:prstGeom>
        </p:spPr>
        <p:txBody>
          <a:bodyPr wrap="square">
            <a:spAutoFit/>
          </a:bodyPr>
          <a:lstStyle/>
          <a:p>
            <a:pPr algn="just">
              <a:lnSpc>
                <a:spcPct val="125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根据上表给出的数据，可推知元素的</a:t>
            </a:r>
            <a:r>
              <a:rPr lang="zh-CN" altLang="zh-CN" sz="2400" kern="100" dirty="0" smtClean="0">
                <a:latin typeface="Times New Roman"/>
                <a:ea typeface="微软雅黑"/>
                <a:cs typeface="Times New Roman"/>
              </a:rPr>
              <a:t>电负性</a:t>
            </a:r>
            <a:endParaRPr lang="en-US" altLang="zh-CN" sz="2400" kern="100" dirty="0" smtClean="0">
              <a:latin typeface="Times New Roman"/>
              <a:ea typeface="微软雅黑"/>
              <a:cs typeface="Times New Roman"/>
            </a:endParaRPr>
          </a:p>
          <a:p>
            <a:pPr algn="just">
              <a:lnSpc>
                <a:spcPct val="125000"/>
              </a:lnSpc>
              <a:spcAft>
                <a:spcPts val="0"/>
              </a:spcAft>
              <a:tabLst>
                <a:tab pos="2070735" algn="l"/>
              </a:tabLst>
            </a:pPr>
            <a:r>
              <a:rPr lang="zh-CN" altLang="zh-CN" sz="2400" kern="100" dirty="0" smtClean="0">
                <a:latin typeface="Times New Roman"/>
                <a:ea typeface="微软雅黑"/>
                <a:cs typeface="Times New Roman"/>
              </a:rPr>
              <a:t>具有</a:t>
            </a:r>
            <a:r>
              <a:rPr lang="zh-CN" altLang="zh-CN" sz="2400" kern="100" dirty="0">
                <a:latin typeface="Times New Roman"/>
                <a:ea typeface="微软雅黑"/>
                <a:cs typeface="Times New Roman"/>
              </a:rPr>
              <a:t>的变化</a:t>
            </a:r>
            <a:r>
              <a:rPr lang="zh-CN" altLang="zh-CN" sz="2400" kern="100" dirty="0" smtClean="0">
                <a:latin typeface="Times New Roman"/>
                <a:ea typeface="微软雅黑"/>
                <a:cs typeface="Times New Roman"/>
              </a:rPr>
              <a:t>规律是</a:t>
            </a:r>
            <a:r>
              <a:rPr lang="en-US" altLang="zh-CN" sz="2400" kern="100" dirty="0" smtClean="0">
                <a:latin typeface="Times New Roman"/>
                <a:ea typeface="微软雅黑"/>
                <a:cs typeface="Courier New"/>
              </a:rPr>
              <a:t>______________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25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根据表中的数据，结合题干信息知，电负性是元素的一种基本性质，而元素的性质是随元素的原子序数递增而呈规律性变化的。这样我们可以把表中给出的</a:t>
            </a:r>
            <a:r>
              <a:rPr lang="en-US" altLang="zh-CN" sz="2400" kern="100" dirty="0">
                <a:latin typeface="Times New Roman"/>
                <a:ea typeface="微软雅黑"/>
                <a:cs typeface="Courier New"/>
              </a:rPr>
              <a:t>14</a:t>
            </a:r>
            <a:r>
              <a:rPr lang="zh-CN" altLang="zh-CN" sz="2400" kern="100" dirty="0">
                <a:latin typeface="Times New Roman"/>
                <a:ea typeface="微软雅黑"/>
                <a:cs typeface="Times New Roman"/>
              </a:rPr>
              <a:t>种元素的电负性按原子序数由大到小的顺序整理如下：</a:t>
            </a:r>
            <a:endParaRPr lang="zh-CN" altLang="zh-CN" sz="240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4207116486"/>
              </p:ext>
            </p:extLst>
          </p:nvPr>
        </p:nvGraphicFramePr>
        <p:xfrm>
          <a:off x="1669311" y="2844924"/>
          <a:ext cx="5940742" cy="1799592"/>
        </p:xfrm>
        <a:graphic>
          <a:graphicData uri="http://schemas.openxmlformats.org/drawingml/2006/table">
            <a:tbl>
              <a:tblPr/>
              <a:tblGrid>
                <a:gridCol w="1203960"/>
                <a:gridCol w="670560"/>
                <a:gridCol w="713422"/>
                <a:gridCol w="670560"/>
                <a:gridCol w="670560"/>
                <a:gridCol w="670560"/>
                <a:gridCol w="670560"/>
                <a:gridCol w="670560"/>
              </a:tblGrid>
              <a:tr h="0">
                <a:tc>
                  <a:txBody>
                    <a:bodyPr/>
                    <a:lstStyle/>
                    <a:p>
                      <a:pPr algn="ctr">
                        <a:lnSpc>
                          <a:spcPct val="123000"/>
                        </a:lnSpc>
                        <a:spcAft>
                          <a:spcPts val="0"/>
                        </a:spcAft>
                        <a:tabLst>
                          <a:tab pos="2070735" algn="l"/>
                        </a:tabLst>
                      </a:pPr>
                      <a:r>
                        <a:rPr lang="zh-CN" sz="2400" kern="100">
                          <a:effectLst/>
                          <a:latin typeface="Times New Roman"/>
                          <a:ea typeface="微软雅黑"/>
                          <a:cs typeface="Times New Roman"/>
                        </a:rPr>
                        <a:t>元素</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dirty="0">
                          <a:effectLst/>
                          <a:latin typeface="Times New Roman"/>
                          <a:ea typeface="微软雅黑"/>
                          <a:cs typeface="Courier New"/>
                        </a:rPr>
                        <a:t>Li</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Be</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B</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C</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N</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O</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dirty="0">
                          <a:effectLst/>
                          <a:latin typeface="Times New Roman"/>
                          <a:ea typeface="微软雅黑"/>
                          <a:cs typeface="Courier New"/>
                        </a:rPr>
                        <a:t>F</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3000"/>
                        </a:lnSpc>
                        <a:spcAft>
                          <a:spcPts val="0"/>
                        </a:spcAft>
                        <a:tabLst>
                          <a:tab pos="2070735" algn="l"/>
                        </a:tabLst>
                      </a:pPr>
                      <a:r>
                        <a:rPr lang="zh-CN" sz="2400" kern="100">
                          <a:effectLst/>
                          <a:latin typeface="Times New Roman"/>
                          <a:ea typeface="微软雅黑"/>
                          <a:cs typeface="Times New Roman"/>
                        </a:rPr>
                        <a:t>电负性</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1.0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1.5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2.0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2.5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3.0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3.5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4.0</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3000"/>
                        </a:lnSpc>
                        <a:spcAft>
                          <a:spcPts val="0"/>
                        </a:spcAft>
                        <a:tabLst>
                          <a:tab pos="2070735" algn="l"/>
                        </a:tabLst>
                      </a:pPr>
                      <a:r>
                        <a:rPr lang="zh-CN" sz="2400" kern="100">
                          <a:effectLst/>
                          <a:latin typeface="Times New Roman"/>
                          <a:ea typeface="微软雅黑"/>
                          <a:cs typeface="Times New Roman"/>
                        </a:rPr>
                        <a:t>元素</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Na</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Mg</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Al</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Si</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P</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S</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Cl</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3000"/>
                        </a:lnSpc>
                        <a:spcAft>
                          <a:spcPts val="0"/>
                        </a:spcAft>
                        <a:tabLst>
                          <a:tab pos="2070735" algn="l"/>
                        </a:tabLst>
                      </a:pPr>
                      <a:r>
                        <a:rPr lang="zh-CN" sz="2400" kern="100">
                          <a:effectLst/>
                          <a:latin typeface="Times New Roman"/>
                          <a:ea typeface="微软雅黑"/>
                          <a:cs typeface="Times New Roman"/>
                        </a:rPr>
                        <a:t>电负性</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0.9</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1.2</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1.5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1.8</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2.1</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a:effectLst/>
                          <a:latin typeface="Times New Roman"/>
                          <a:ea typeface="微软雅黑"/>
                          <a:cs typeface="Courier New"/>
                        </a:rPr>
                        <a:t>2.5</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3000"/>
                        </a:lnSpc>
                        <a:spcAft>
                          <a:spcPts val="0"/>
                        </a:spcAft>
                        <a:tabLst>
                          <a:tab pos="2070735" algn="l"/>
                        </a:tabLst>
                      </a:pPr>
                      <a:r>
                        <a:rPr lang="en-US" sz="2400" kern="100" dirty="0">
                          <a:effectLst/>
                          <a:latin typeface="Times New Roman"/>
                          <a:ea typeface="微软雅黑"/>
                          <a:cs typeface="Courier New"/>
                        </a:rPr>
                        <a:t>3.0</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76100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blinds(horizontal)">
                                      <p:cBhvr>
                                        <p:cTn id="7" dur="500"/>
                                        <p:tgtEl>
                                          <p:spTgt spid="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768" y="826189"/>
            <a:ext cx="8748000" cy="3482685"/>
          </a:xfrm>
          <a:prstGeom prst="rect">
            <a:avLst/>
          </a:prstGeom>
        </p:spPr>
        <p:txBody>
          <a:bodyPr wrap="square">
            <a:spAutoFit/>
          </a:bodyPr>
          <a:lstStyle/>
          <a:p>
            <a:pPr algn="just">
              <a:lnSpc>
                <a:spcPct val="150000"/>
              </a:lnSpc>
              <a:spcAft>
                <a:spcPts val="0"/>
              </a:spcAft>
              <a:tabLst>
                <a:tab pos="2070735" algn="l"/>
              </a:tabLst>
            </a:pPr>
            <a:r>
              <a:rPr lang="zh-CN" altLang="zh-CN" sz="2500" kern="100" dirty="0">
                <a:latin typeface="Times New Roman"/>
                <a:ea typeface="微软雅黑"/>
                <a:cs typeface="Times New Roman"/>
              </a:rPr>
              <a:t>经过上述整理后可以看出：从</a:t>
            </a: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9</a:t>
            </a:r>
            <a:r>
              <a:rPr lang="zh-CN" altLang="zh-CN" sz="2500" kern="100" dirty="0">
                <a:latin typeface="Times New Roman"/>
                <a:ea typeface="微软雅黑"/>
                <a:cs typeface="Times New Roman"/>
              </a:rPr>
              <a:t>号元素，元素的电负性由小到大；从</a:t>
            </a:r>
            <a:r>
              <a:rPr lang="en-US" altLang="zh-CN" sz="2500" kern="100" dirty="0">
                <a:latin typeface="Times New Roman"/>
                <a:ea typeface="微软雅黑"/>
                <a:cs typeface="Courier New"/>
              </a:rPr>
              <a:t>11</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17</a:t>
            </a:r>
            <a:r>
              <a:rPr lang="zh-CN" altLang="zh-CN" sz="2500" kern="100" dirty="0">
                <a:latin typeface="Times New Roman"/>
                <a:ea typeface="微软雅黑"/>
                <a:cs typeface="Times New Roman"/>
              </a:rPr>
              <a:t>号元素，元素的电负性也是由小到大。所以元素的电负性同原子半径一样随着原子序数的递增呈周期性的变化</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即同周期主族元素，从左到右，电负性逐渐增大</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答案</a:t>
            </a:r>
            <a:r>
              <a:rPr lang="zh-CN" altLang="zh-CN" sz="2500" kern="100" dirty="0">
                <a:latin typeface="Times New Roman"/>
                <a:ea typeface="微软雅黑"/>
                <a:cs typeface="Times New Roman"/>
              </a:rPr>
              <a:t>　</a:t>
            </a:r>
            <a:r>
              <a:rPr lang="zh-CN" altLang="zh-CN" sz="2500" kern="100" dirty="0">
                <a:solidFill>
                  <a:srgbClr val="E36C0A"/>
                </a:solidFill>
                <a:latin typeface="Times New Roman"/>
                <a:ea typeface="微软雅黑"/>
                <a:cs typeface="Times New Roman"/>
              </a:rPr>
              <a:t>元素的电负性随着原子序数的递增是呈周期性的变化</a:t>
            </a:r>
            <a:r>
              <a:rPr lang="en-US" altLang="zh-CN" sz="2500" kern="100" dirty="0">
                <a:solidFill>
                  <a:srgbClr val="E36C0A"/>
                </a:solidFill>
                <a:latin typeface="Times New Roman"/>
                <a:ea typeface="微软雅黑"/>
                <a:cs typeface="Courier New"/>
              </a:rPr>
              <a:t>(</a:t>
            </a:r>
            <a:r>
              <a:rPr lang="zh-CN" altLang="zh-CN" sz="2500" kern="100" dirty="0">
                <a:solidFill>
                  <a:srgbClr val="E36C0A"/>
                </a:solidFill>
                <a:latin typeface="Times New Roman"/>
                <a:ea typeface="微软雅黑"/>
                <a:cs typeface="Times New Roman"/>
              </a:rPr>
              <a:t>或同周期主族元素，从左到右，电负性逐渐增大</a:t>
            </a:r>
            <a:r>
              <a:rPr lang="en-US" altLang="zh-CN" sz="2500" kern="100" dirty="0">
                <a:solidFill>
                  <a:srgbClr val="E36C0A"/>
                </a:solidFill>
                <a:latin typeface="Times New Roman"/>
                <a:ea typeface="微软雅黑"/>
                <a:cs typeface="Courier New"/>
              </a:rPr>
              <a:t>)</a:t>
            </a:r>
            <a:endParaRPr lang="zh-CN" altLang="zh-CN" sz="25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1082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768" y="598959"/>
            <a:ext cx="8748000" cy="4154984"/>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由上述变化规律可推知，短周期主族元素中，电负性最大的元素是</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电负性最小的元素是</a:t>
            </a:r>
            <a:r>
              <a:rPr lang="en-US" altLang="zh-CN" sz="2400" kern="100" dirty="0" smtClean="0">
                <a:latin typeface="Times New Roman"/>
                <a:ea typeface="微软雅黑"/>
                <a:cs typeface="Courier New"/>
              </a:rPr>
              <a:t>_____</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由这两种元素构成的化合物属于</a:t>
            </a: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填</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离子</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或</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共价</a:t>
            </a:r>
            <a:r>
              <a:rPr lang="en-US" altLang="zh-CN" sz="2400" kern="100" dirty="0">
                <a:latin typeface="宋体"/>
                <a:ea typeface="微软雅黑"/>
                <a:cs typeface="Times New Roman"/>
              </a:rPr>
              <a:t>”</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化合物，并用电</a:t>
            </a:r>
            <a:r>
              <a:rPr lang="zh-CN" altLang="zh-CN" sz="2400" kern="100" dirty="0" smtClean="0">
                <a:latin typeface="Times New Roman"/>
                <a:ea typeface="微软雅黑"/>
                <a:cs typeface="Times New Roman"/>
              </a:rPr>
              <a:t>子式</a:t>
            </a:r>
            <a:endParaRPr lang="en-US" altLang="zh-CN" sz="2400" kern="100" dirty="0" smtClean="0">
              <a:latin typeface="Times New Roman"/>
              <a:ea typeface="微软雅黑"/>
              <a:cs typeface="Times New Roman"/>
            </a:endParaRPr>
          </a:p>
          <a:p>
            <a:pPr algn="just">
              <a:lnSpc>
                <a:spcPct val="50000"/>
              </a:lnSpc>
              <a:spcAft>
                <a:spcPts val="0"/>
              </a:spcAft>
              <a:tabLst>
                <a:tab pos="2070735" algn="l"/>
              </a:tabLst>
            </a:pPr>
            <a:endParaRPr lang="en-US" altLang="zh-CN" sz="2400" kern="100" dirty="0">
              <a:latin typeface="Times New Roman"/>
              <a:ea typeface="微软雅黑"/>
              <a:cs typeface="Times New Roman"/>
            </a:endParaRPr>
          </a:p>
          <a:p>
            <a:pPr algn="just">
              <a:lnSpc>
                <a:spcPct val="150000"/>
              </a:lnSpc>
              <a:spcAft>
                <a:spcPts val="0"/>
              </a:spcAft>
              <a:tabLst>
                <a:tab pos="2070735" algn="l"/>
              </a:tabLst>
            </a:pPr>
            <a:r>
              <a:rPr lang="zh-CN" altLang="zh-CN" sz="2400" kern="100" dirty="0" smtClean="0">
                <a:latin typeface="Times New Roman"/>
                <a:ea typeface="微软雅黑"/>
                <a:cs typeface="Times New Roman"/>
              </a:rPr>
              <a:t>表示</a:t>
            </a:r>
            <a:r>
              <a:rPr lang="zh-CN" altLang="zh-CN" sz="2400" kern="100" dirty="0">
                <a:latin typeface="Times New Roman"/>
                <a:ea typeface="微软雅黑"/>
                <a:cs typeface="Times New Roman"/>
              </a:rPr>
              <a:t>该化合物的形成过程：</a:t>
            </a:r>
            <a:r>
              <a:rPr lang="en-US" altLang="zh-CN" sz="2400" kern="100" dirty="0" smtClean="0">
                <a:latin typeface="Times New Roman"/>
                <a:ea typeface="微软雅黑"/>
                <a:cs typeface="Courier New"/>
              </a:rPr>
              <a:t>___________________________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根据上述规律不难得出短周期主族元素中，电负性最大的元素为</a:t>
            </a:r>
            <a:r>
              <a:rPr lang="en-US" altLang="zh-CN" sz="2400" kern="100" dirty="0">
                <a:latin typeface="Times New Roman"/>
                <a:ea typeface="微软雅黑"/>
                <a:cs typeface="Courier New"/>
              </a:rPr>
              <a:t>F</a:t>
            </a:r>
            <a:r>
              <a:rPr lang="zh-CN" altLang="zh-CN" sz="2400" kern="100" dirty="0">
                <a:latin typeface="Times New Roman"/>
                <a:ea typeface="微软雅黑"/>
                <a:cs typeface="Times New Roman"/>
              </a:rPr>
              <a:t>，电负性最小的元素为</a:t>
            </a:r>
            <a:r>
              <a:rPr lang="en-US" altLang="zh-CN" sz="2400" kern="100" dirty="0">
                <a:latin typeface="Times New Roman"/>
                <a:ea typeface="微软雅黑"/>
                <a:cs typeface="Courier New"/>
              </a:rPr>
              <a:t>Na</a:t>
            </a:r>
            <a:r>
              <a:rPr lang="zh-CN" altLang="zh-CN" sz="2400" kern="100" dirty="0">
                <a:latin typeface="Times New Roman"/>
                <a:ea typeface="微软雅黑"/>
                <a:cs typeface="Times New Roman"/>
              </a:rPr>
              <a:t>，二者形成的化合物</a:t>
            </a:r>
            <a:r>
              <a:rPr lang="en-US" altLang="zh-CN" sz="2400" kern="100" dirty="0" err="1">
                <a:latin typeface="Times New Roman"/>
                <a:ea typeface="微软雅黑"/>
                <a:cs typeface="Courier New"/>
              </a:rPr>
              <a:t>NaF</a:t>
            </a:r>
            <a:r>
              <a:rPr lang="zh-CN" altLang="zh-CN" sz="2400" kern="100" dirty="0">
                <a:latin typeface="Times New Roman"/>
                <a:ea typeface="微软雅黑"/>
                <a:cs typeface="Times New Roman"/>
              </a:rPr>
              <a:t>为典型的离子化合物，从而不难用电子式表示</a:t>
            </a:r>
            <a:r>
              <a:rPr lang="en-US" altLang="zh-CN" sz="2400" kern="100" dirty="0" err="1">
                <a:latin typeface="Times New Roman"/>
                <a:ea typeface="微软雅黑"/>
                <a:cs typeface="Courier New"/>
              </a:rPr>
              <a:t>NaF</a:t>
            </a:r>
            <a:r>
              <a:rPr lang="zh-CN" altLang="zh-CN" sz="2400" kern="100" dirty="0">
                <a:latin typeface="Times New Roman"/>
                <a:ea typeface="微软雅黑"/>
                <a:cs typeface="Times New Roman"/>
              </a:rPr>
              <a:t>的形成过程</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218" name="Picture 2" descr="R9"/>
          <p:cNvPicPr>
            <a:picLocks noChangeAspect="1" noChangeArrowheads="1"/>
          </p:cNvPicPr>
          <p:nvPr/>
        </p:nvPicPr>
        <p:blipFill>
          <a:blip r:embed="rId7"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03872" y="2279879"/>
            <a:ext cx="3957655" cy="686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350350" y="1266081"/>
            <a:ext cx="356188"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F</a:t>
            </a:r>
            <a:endParaRPr lang="zh-CN" altLang="en-US" dirty="0"/>
          </a:p>
        </p:txBody>
      </p:sp>
      <p:sp>
        <p:nvSpPr>
          <p:cNvPr id="3" name="矩形 2"/>
          <p:cNvSpPr/>
          <p:nvPr/>
        </p:nvSpPr>
        <p:spPr>
          <a:xfrm>
            <a:off x="5037956" y="1260376"/>
            <a:ext cx="543739"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Na</a:t>
            </a:r>
            <a:endParaRPr lang="zh-CN" altLang="en-US" dirty="0"/>
          </a:p>
        </p:txBody>
      </p:sp>
      <p:sp>
        <p:nvSpPr>
          <p:cNvPr id="4" name="矩形 3"/>
          <p:cNvSpPr/>
          <p:nvPr/>
        </p:nvSpPr>
        <p:spPr>
          <a:xfrm>
            <a:off x="1879129" y="1778973"/>
            <a:ext cx="800219" cy="461665"/>
          </a:xfrm>
          <a:prstGeom prst="rect">
            <a:avLst/>
          </a:prstGeom>
        </p:spPr>
        <p:txBody>
          <a:bodyPr wrap="none">
            <a:spAutoFit/>
          </a:bodyPr>
          <a:lstStyle/>
          <a:p>
            <a:r>
              <a:rPr lang="zh-CN" altLang="zh-CN" sz="2400" kern="100" dirty="0">
                <a:solidFill>
                  <a:srgbClr val="E36C0A"/>
                </a:solidFill>
                <a:latin typeface="Times New Roman"/>
                <a:ea typeface="微软雅黑"/>
                <a:cs typeface="Times New Roman"/>
              </a:rPr>
              <a:t>离子</a:t>
            </a:r>
            <a:endParaRPr lang="zh-CN" altLang="en-US" dirty="0"/>
          </a:p>
        </p:txBody>
      </p:sp>
      <p:grpSp>
        <p:nvGrpSpPr>
          <p:cNvPr id="15" name="组合 14"/>
          <p:cNvGrpSpPr/>
          <p:nvPr/>
        </p:nvGrpSpPr>
        <p:grpSpPr>
          <a:xfrm>
            <a:off x="8623505" y="4334076"/>
            <a:ext cx="360000" cy="359813"/>
            <a:chOff x="8623505" y="4334074"/>
            <a:chExt cx="360000" cy="359813"/>
          </a:xfrm>
        </p:grpSpPr>
        <p:sp>
          <p:nvSpPr>
            <p:cNvPr id="16" name="椭圆 15">
              <a:hlinkClick r:id="rId8"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燕尾形 16">
              <a:hlinkClick r:id="rId8"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52098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blinds(horizontal)">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blinds(horizontal)">
                                      <p:cBhvr>
                                        <p:cTn id="12" dur="500"/>
                                        <p:tgtEl>
                                          <p:spTgt spid="921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068566" y="1751087"/>
            <a:ext cx="1584000" cy="769441"/>
          </a:xfrm>
          <a:prstGeom prst="rect">
            <a:avLst/>
          </a:prstGeom>
          <a:noFill/>
        </p:spPr>
        <p:txBody>
          <a:bodyPr wrap="square" rtlCol="0">
            <a:spAutoFit/>
          </a:bodyPr>
          <a:lstStyle/>
          <a:p>
            <a:pPr algn="ctr"/>
            <a:r>
              <a:rPr lang="zh-CN" altLang="en-US" sz="2200" b="1" dirty="0">
                <a:solidFill>
                  <a:srgbClr val="FFFF00"/>
                </a:solidFill>
                <a:latin typeface="方正博雅宋_GBK" pitchFamily="2" charset="-122"/>
                <a:ea typeface="方正博雅宋_GBK" pitchFamily="2" charset="-122"/>
              </a:rPr>
              <a:t>元素的电负性</a:t>
            </a:r>
          </a:p>
        </p:txBody>
      </p:sp>
      <p:sp>
        <p:nvSpPr>
          <p:cNvPr id="22" name="TextBox 21">
            <a:hlinkClick r:id="rId3" action="ppaction://hlinksldjump"/>
          </p:cNvPr>
          <p:cNvSpPr txBox="1"/>
          <p:nvPr/>
        </p:nvSpPr>
        <p:spPr>
          <a:xfrm>
            <a:off x="5868144" y="1754684"/>
            <a:ext cx="1411585" cy="769441"/>
          </a:xfrm>
          <a:prstGeom prst="rect">
            <a:avLst/>
          </a:prstGeom>
          <a:noFill/>
        </p:spPr>
        <p:txBody>
          <a:bodyPr wrap="square" rtlCol="0">
            <a:spAutoFit/>
          </a:bodyPr>
          <a:lstStyle/>
          <a:p>
            <a:pPr algn="ctr"/>
            <a:r>
              <a:rPr lang="zh-CN" altLang="en-US" sz="2200" b="1" dirty="0">
                <a:solidFill>
                  <a:srgbClr val="FFFF00"/>
                </a:solidFill>
                <a:latin typeface="方正博雅宋_GBK" pitchFamily="2" charset="-122"/>
                <a:ea typeface="方正博雅宋_GBK" pitchFamily="2" charset="-122"/>
              </a:rPr>
              <a:t>元素的对角线规则</a:t>
            </a: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3312" y="925091"/>
            <a:ext cx="8928000" cy="3416320"/>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电负性的有关概念与意义</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spc="-90" dirty="0">
                <a:latin typeface="Times New Roman"/>
                <a:ea typeface="微软雅黑"/>
                <a:cs typeface="Times New Roman"/>
              </a:rPr>
              <a:t>键合电子与电负性：元素相互化合时，原子中用于</a:t>
            </a:r>
            <a:r>
              <a:rPr lang="zh-CN" altLang="zh-CN" sz="2400" kern="100" spc="-90" dirty="0" smtClean="0">
                <a:latin typeface="Times New Roman"/>
                <a:ea typeface="微软雅黑"/>
                <a:cs typeface="Times New Roman"/>
              </a:rPr>
              <a:t>形</a:t>
            </a:r>
            <a:r>
              <a:rPr lang="zh-CN" altLang="zh-CN" sz="2400" kern="100" dirty="0" smtClean="0">
                <a:latin typeface="Times New Roman"/>
                <a:ea typeface="微软雅黑"/>
                <a:cs typeface="Times New Roman"/>
              </a:rPr>
              <a:t>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的</a:t>
            </a:r>
            <a:r>
              <a:rPr lang="zh-CN" altLang="zh-CN" sz="2400" kern="100" dirty="0">
                <a:latin typeface="Times New Roman"/>
                <a:ea typeface="微软雅黑"/>
                <a:cs typeface="Times New Roman"/>
              </a:rPr>
              <a:t>电子称</a:t>
            </a:r>
            <a:r>
              <a:rPr lang="zh-CN" altLang="zh-CN" sz="2400" kern="100" dirty="0" smtClean="0">
                <a:latin typeface="Times New Roman"/>
                <a:ea typeface="微软雅黑"/>
                <a:cs typeface="Times New Roman"/>
              </a:rPr>
              <a:t>为</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电负性用来描述不同元素的原子对键合</a:t>
            </a:r>
            <a:r>
              <a:rPr lang="zh-CN" altLang="zh-CN" sz="2400" kern="100" dirty="0" smtClean="0">
                <a:latin typeface="Times New Roman"/>
                <a:ea typeface="微软雅黑"/>
                <a:cs typeface="Times New Roman"/>
              </a:rPr>
              <a:t>电子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的</a:t>
            </a:r>
            <a:r>
              <a:rPr lang="zh-CN" altLang="zh-CN" sz="2400" kern="100" dirty="0">
                <a:latin typeface="Times New Roman"/>
                <a:ea typeface="微软雅黑"/>
                <a:cs typeface="Times New Roman"/>
              </a:rPr>
              <a:t>大小。</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spc="-90" dirty="0">
                <a:latin typeface="Times New Roman"/>
                <a:ea typeface="微软雅黑"/>
                <a:cs typeface="Times New Roman"/>
              </a:rPr>
              <a:t>电负性的意义：电负性越大的原子，对键合电子的</a:t>
            </a:r>
            <a:r>
              <a:rPr lang="zh-CN" altLang="zh-CN" sz="2400" kern="100" spc="-90" dirty="0" smtClean="0">
                <a:latin typeface="Times New Roman"/>
                <a:ea typeface="微软雅黑"/>
                <a:cs typeface="Times New Roman"/>
              </a:rPr>
              <a:t>吸引</a:t>
            </a:r>
            <a:r>
              <a:rPr lang="zh-CN" altLang="zh-CN" sz="2400" kern="100" dirty="0" smtClean="0">
                <a:latin typeface="Times New Roman"/>
                <a:ea typeface="微软雅黑"/>
                <a:cs typeface="Times New Roman"/>
              </a:rPr>
              <a:t>力</a:t>
            </a:r>
            <a:r>
              <a:rPr lang="en-US" altLang="zh-CN" sz="2400" u="sng" kern="100" dirty="0" smtClean="0">
                <a:latin typeface="Times New Roman"/>
                <a:ea typeface="微软雅黑"/>
                <a:cs typeface="Times New Roman"/>
              </a:rPr>
              <a:t>         </a:t>
            </a:r>
            <a:r>
              <a:rPr lang="zh-CN" altLang="zh-CN" sz="2400" kern="100" spc="-700" dirty="0" smtClean="0">
                <a:latin typeface="Times New Roman"/>
                <a:ea typeface="微软雅黑"/>
                <a:cs typeface="Times New Roman"/>
              </a:rPr>
              <a:t>。</a:t>
            </a:r>
            <a:endParaRPr lang="zh-CN" altLang="zh-CN" sz="2400" kern="100" spc="-7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spc="-90" dirty="0">
                <a:latin typeface="Times New Roman"/>
                <a:ea typeface="微软雅黑"/>
                <a:cs typeface="Times New Roman"/>
              </a:rPr>
              <a:t>电负性大小的标准：以氟的</a:t>
            </a:r>
            <a:r>
              <a:rPr lang="zh-CN" altLang="zh-CN" sz="2400" kern="100" dirty="0">
                <a:latin typeface="Times New Roman"/>
                <a:ea typeface="微软雅黑"/>
                <a:cs typeface="Times New Roman"/>
              </a:rPr>
              <a:t>电负性</a:t>
            </a:r>
            <a:r>
              <a:rPr lang="zh-CN" altLang="zh-CN" sz="2400" kern="100" dirty="0" smtClean="0">
                <a:latin typeface="Times New Roman"/>
                <a:ea typeface="微软雅黑"/>
                <a:cs typeface="Times New Roman"/>
              </a:rPr>
              <a:t>为</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作为</a:t>
            </a:r>
            <a:r>
              <a:rPr lang="zh-CN" altLang="zh-CN" sz="2400" kern="100" dirty="0">
                <a:latin typeface="Times New Roman"/>
                <a:ea typeface="微软雅黑"/>
                <a:cs typeface="Times New Roman"/>
              </a:rPr>
              <a:t>相对标准。</a:t>
            </a:r>
            <a:endParaRPr lang="zh-CN" altLang="zh-CN" sz="2400" kern="100" dirty="0">
              <a:effectLst/>
              <a:latin typeface="宋体"/>
              <a:cs typeface="Courier New"/>
            </a:endParaRPr>
          </a:p>
        </p:txBody>
      </p:sp>
      <p:sp>
        <p:nvSpPr>
          <p:cNvPr id="8" name="文本框 12"/>
          <p:cNvSpPr txBox="1"/>
          <p:nvPr/>
        </p:nvSpPr>
        <p:spPr>
          <a:xfrm>
            <a:off x="718539" y="253744"/>
            <a:ext cx="5149605"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元素的电负性</a:t>
            </a: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矩形 3"/>
          <p:cNvSpPr/>
          <p:nvPr/>
        </p:nvSpPr>
        <p:spPr>
          <a:xfrm>
            <a:off x="5282555" y="3761978"/>
            <a:ext cx="864096" cy="461665"/>
          </a:xfrm>
          <a:prstGeom prst="rect">
            <a:avLst/>
          </a:prstGeom>
        </p:spPr>
        <p:txBody>
          <a:bodyPr wrap="square">
            <a:spAutoFit/>
          </a:bodyPr>
          <a:lstStyle/>
          <a:p>
            <a:pPr lvl="0"/>
            <a:r>
              <a:rPr lang="en-US" altLang="zh-CN" sz="2400" kern="100" dirty="0" smtClean="0">
                <a:solidFill>
                  <a:schemeClr val="accent6">
                    <a:lumMod val="75000"/>
                  </a:schemeClr>
                </a:solidFill>
                <a:latin typeface="Times New Roman"/>
                <a:ea typeface="微软雅黑"/>
                <a:cs typeface="Courier New"/>
              </a:rPr>
              <a:t>4.0</a:t>
            </a:r>
            <a:endParaRPr lang="zh-CN" altLang="en-US" dirty="0">
              <a:solidFill>
                <a:schemeClr val="accent6">
                  <a:lumMod val="75000"/>
                </a:schemeClr>
              </a:solidFill>
            </a:endParaRPr>
          </a:p>
        </p:txBody>
      </p:sp>
      <p:sp>
        <p:nvSpPr>
          <p:cNvPr id="2" name="矩形 1"/>
          <p:cNvSpPr/>
          <p:nvPr/>
        </p:nvSpPr>
        <p:spPr>
          <a:xfrm>
            <a:off x="7568460" y="1554113"/>
            <a:ext cx="1107996"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化学键</a:t>
            </a:r>
          </a:p>
        </p:txBody>
      </p:sp>
      <p:sp>
        <p:nvSpPr>
          <p:cNvPr id="3" name="矩形 2"/>
          <p:cNvSpPr/>
          <p:nvPr/>
        </p:nvSpPr>
        <p:spPr>
          <a:xfrm>
            <a:off x="1500044" y="2100560"/>
            <a:ext cx="1415772"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键合电子</a:t>
            </a:r>
          </a:p>
        </p:txBody>
      </p:sp>
      <p:sp>
        <p:nvSpPr>
          <p:cNvPr id="5" name="矩形 4"/>
          <p:cNvSpPr/>
          <p:nvPr/>
        </p:nvSpPr>
        <p:spPr>
          <a:xfrm>
            <a:off x="477069" y="2648049"/>
            <a:ext cx="1107996"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吸引力</a:t>
            </a:r>
          </a:p>
        </p:txBody>
      </p:sp>
      <p:sp>
        <p:nvSpPr>
          <p:cNvPr id="6" name="矩形 5"/>
          <p:cNvSpPr/>
          <p:nvPr/>
        </p:nvSpPr>
        <p:spPr>
          <a:xfrm>
            <a:off x="7857187" y="3199730"/>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越大</a:t>
            </a: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1412" y="-1488"/>
            <a:ext cx="8855968" cy="1014765"/>
          </a:xfrm>
          <a:prstGeom prst="rect">
            <a:avLst/>
          </a:prstGeom>
        </p:spPr>
        <p:txBody>
          <a:bodyPr wrap="square">
            <a:spAutoFit/>
          </a:bodyPr>
          <a:lstStyle/>
          <a:p>
            <a:pPr algn="just">
              <a:lnSpc>
                <a:spcPct val="132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电负性的变化规律</a:t>
            </a:r>
            <a:endParaRPr lang="zh-CN" altLang="zh-CN" sz="2400" kern="100" dirty="0">
              <a:latin typeface="宋体"/>
              <a:cs typeface="Courier New"/>
            </a:endParaRPr>
          </a:p>
          <a:p>
            <a:pPr algn="just">
              <a:lnSpc>
                <a:spcPct val="132000"/>
              </a:lnSpc>
              <a:spcAft>
                <a:spcPts val="0"/>
              </a:spcAft>
              <a:tabLst>
                <a:tab pos="2070735" algn="l"/>
              </a:tabLst>
            </a:pPr>
            <a:r>
              <a:rPr lang="zh-CN" altLang="zh-CN" sz="2400" kern="100" dirty="0">
                <a:latin typeface="Times New Roman"/>
                <a:ea typeface="微软雅黑"/>
                <a:cs typeface="Times New Roman"/>
              </a:rPr>
              <a:t>随原子序数的递增，元素的电负性呈周期性变化。</a:t>
            </a:r>
            <a:endParaRPr lang="zh-CN" altLang="zh-CN" sz="2400" kern="100" dirty="0">
              <a:effectLst/>
              <a:latin typeface="宋体"/>
              <a:cs typeface="Courier New"/>
            </a:endParaRPr>
          </a:p>
        </p:txBody>
      </p:sp>
      <p:pic>
        <p:nvPicPr>
          <p:cNvPr id="1026" name="Picture 2" descr="W26"/>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26171" y="1059582"/>
            <a:ext cx="5472608" cy="3625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155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604" y="819931"/>
            <a:ext cx="8856984" cy="267765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同周期，自左到右，元素的电负性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元素的非金属性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金属性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同主族，自上到下，元素的电负性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元素的金属性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非金属性</a:t>
            </a:r>
            <a:r>
              <a:rPr lang="zh-CN" altLang="zh-CN" sz="2800" kern="100" dirty="0" smtClean="0">
                <a:latin typeface="Times New Roman"/>
                <a:ea typeface="微软雅黑"/>
                <a:cs typeface="Times New Roman"/>
              </a:rPr>
              <a:t>逐渐</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sp>
        <p:nvSpPr>
          <p:cNvPr id="2" name="矩形 1"/>
          <p:cNvSpPr/>
          <p:nvPr/>
        </p:nvSpPr>
        <p:spPr>
          <a:xfrm>
            <a:off x="5733653" y="2831093"/>
            <a:ext cx="1296144"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减弱</a:t>
            </a:r>
            <a:endParaRPr lang="zh-CN" altLang="en-US" dirty="0">
              <a:solidFill>
                <a:schemeClr val="accent6">
                  <a:lumMod val="75000"/>
                </a:schemeClr>
              </a:solidFill>
            </a:endParaRPr>
          </a:p>
        </p:txBody>
      </p:sp>
      <p:sp>
        <p:nvSpPr>
          <p:cNvPr id="4" name="矩形 3"/>
          <p:cNvSpPr/>
          <p:nvPr/>
        </p:nvSpPr>
        <p:spPr>
          <a:xfrm>
            <a:off x="6765533" y="905927"/>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增大</a:t>
            </a:r>
          </a:p>
        </p:txBody>
      </p:sp>
      <p:sp>
        <p:nvSpPr>
          <p:cNvPr id="7" name="矩形 6"/>
          <p:cNvSpPr/>
          <p:nvPr/>
        </p:nvSpPr>
        <p:spPr>
          <a:xfrm>
            <a:off x="2689652" y="1544588"/>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增强</a:t>
            </a:r>
          </a:p>
        </p:txBody>
      </p:sp>
      <p:sp>
        <p:nvSpPr>
          <p:cNvPr id="8" name="矩形 7"/>
          <p:cNvSpPr/>
          <p:nvPr/>
        </p:nvSpPr>
        <p:spPr>
          <a:xfrm>
            <a:off x="5728846" y="1554113"/>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减弱</a:t>
            </a:r>
          </a:p>
        </p:txBody>
      </p:sp>
      <p:sp>
        <p:nvSpPr>
          <p:cNvPr id="9" name="矩形 8"/>
          <p:cNvSpPr/>
          <p:nvPr/>
        </p:nvSpPr>
        <p:spPr>
          <a:xfrm>
            <a:off x="6785198" y="2192546"/>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减小</a:t>
            </a:r>
          </a:p>
        </p:txBody>
      </p:sp>
      <p:sp>
        <p:nvSpPr>
          <p:cNvPr id="10" name="矩形 9"/>
          <p:cNvSpPr/>
          <p:nvPr/>
        </p:nvSpPr>
        <p:spPr>
          <a:xfrm>
            <a:off x="2322430" y="2821682"/>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增强</a:t>
            </a: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79050"/>
            <a:ext cx="8918451" cy="4293483"/>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电负性的应用</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(1)</a:t>
            </a:r>
            <a:r>
              <a:rPr lang="zh-CN" altLang="zh-CN" sz="2600" kern="100" dirty="0">
                <a:latin typeface="Times New Roman"/>
                <a:ea typeface="微软雅黑"/>
                <a:cs typeface="Times New Roman"/>
              </a:rPr>
              <a:t>判断元素的金属性和非金属性及其强弱</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微软雅黑"/>
                <a:cs typeface="Times New Roman"/>
              </a:rPr>
              <a:t>①</a:t>
            </a:r>
            <a:r>
              <a:rPr lang="zh-CN" altLang="zh-CN" sz="2600" kern="100" spc="-90" dirty="0">
                <a:latin typeface="Times New Roman"/>
                <a:ea typeface="微软雅黑"/>
                <a:cs typeface="Times New Roman"/>
              </a:rPr>
              <a:t>金属的电负性</a:t>
            </a:r>
            <a:r>
              <a:rPr lang="zh-CN" altLang="zh-CN" sz="2600" kern="100" spc="-90" dirty="0" smtClean="0">
                <a:latin typeface="Times New Roman"/>
                <a:ea typeface="微软雅黑"/>
                <a:cs typeface="Times New Roman"/>
              </a:rPr>
              <a:t>一般</a:t>
            </a:r>
            <a:r>
              <a:rPr lang="en-US" altLang="zh-CN" sz="2600" u="sng" kern="100" dirty="0" smtClean="0">
                <a:latin typeface="Times New Roman"/>
                <a:ea typeface="微软雅黑"/>
                <a:cs typeface="Times New Roman"/>
              </a:rPr>
              <a:t>          </a:t>
            </a:r>
            <a:r>
              <a:rPr lang="en-US" altLang="zh-CN" sz="2600" kern="100" spc="-90" dirty="0" smtClean="0">
                <a:latin typeface="Times New Roman"/>
                <a:ea typeface="微软雅黑"/>
                <a:cs typeface="Courier New"/>
              </a:rPr>
              <a:t>1.8</a:t>
            </a:r>
            <a:r>
              <a:rPr lang="zh-CN" altLang="zh-CN" sz="2600" kern="100" spc="-500" dirty="0">
                <a:latin typeface="Times New Roman"/>
                <a:ea typeface="微软雅黑"/>
                <a:cs typeface="Times New Roman"/>
              </a:rPr>
              <a:t>，</a:t>
            </a:r>
            <a:r>
              <a:rPr lang="zh-CN" altLang="zh-CN" sz="2600" kern="100" spc="-90" dirty="0">
                <a:latin typeface="Times New Roman"/>
                <a:ea typeface="微软雅黑"/>
                <a:cs typeface="Times New Roman"/>
              </a:rPr>
              <a:t>非金属的电负性</a:t>
            </a:r>
            <a:r>
              <a:rPr lang="zh-CN" altLang="zh-CN" sz="2600" kern="100" spc="-90" dirty="0" smtClean="0">
                <a:latin typeface="Times New Roman"/>
                <a:ea typeface="微软雅黑"/>
                <a:cs typeface="Times New Roman"/>
              </a:rPr>
              <a:t>一般</a:t>
            </a:r>
            <a:r>
              <a:rPr lang="en-US" altLang="zh-CN" sz="2600" u="sng" kern="100" dirty="0" smtClean="0">
                <a:latin typeface="Times New Roman"/>
                <a:ea typeface="微软雅黑"/>
                <a:cs typeface="Times New Roman"/>
              </a:rPr>
              <a:t>          </a:t>
            </a:r>
            <a:r>
              <a:rPr lang="en-US" altLang="zh-CN" sz="2600" kern="100" spc="-90" dirty="0" smtClean="0">
                <a:latin typeface="Times New Roman"/>
                <a:ea typeface="微软雅黑"/>
                <a:cs typeface="Courier New"/>
              </a:rPr>
              <a:t>1.8</a:t>
            </a:r>
            <a:r>
              <a:rPr lang="zh-CN" altLang="zh-CN" sz="2600" kern="100" spc="-500" dirty="0">
                <a:latin typeface="Times New Roman"/>
                <a:ea typeface="微软雅黑"/>
                <a:cs typeface="Times New Roman"/>
              </a:rPr>
              <a:t>，</a:t>
            </a:r>
            <a:r>
              <a:rPr lang="zh-CN" altLang="zh-CN" sz="2600" kern="100" dirty="0">
                <a:latin typeface="Times New Roman"/>
                <a:ea typeface="微软雅黑"/>
                <a:cs typeface="Times New Roman"/>
              </a:rPr>
              <a:t>而位于非金属三角区边界的</a:t>
            </a:r>
            <a:r>
              <a:rPr lang="en-US" altLang="zh-CN" sz="2600" kern="100" dirty="0">
                <a:latin typeface="宋体"/>
                <a:ea typeface="微软雅黑"/>
                <a:cs typeface="Times New Roman"/>
              </a:rPr>
              <a:t>“</a:t>
            </a:r>
            <a:r>
              <a:rPr lang="zh-CN" altLang="zh-CN" sz="2600" kern="100" dirty="0">
                <a:latin typeface="Times New Roman"/>
                <a:ea typeface="微软雅黑"/>
                <a:cs typeface="Times New Roman"/>
              </a:rPr>
              <a:t>类金属</a:t>
            </a:r>
            <a:r>
              <a:rPr lang="en-US" altLang="zh-CN" sz="2600" kern="100" dirty="0">
                <a:latin typeface="宋体"/>
                <a:ea typeface="微软雅黑"/>
                <a:cs typeface="Times New Roman"/>
              </a:rPr>
              <a:t>”</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如锗、锑等</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的电负性则</a:t>
            </a:r>
            <a:r>
              <a:rPr lang="zh-CN" altLang="zh-CN" sz="2600" kern="100" dirty="0" smtClean="0">
                <a:latin typeface="Times New Roman"/>
                <a:ea typeface="微软雅黑"/>
                <a:cs typeface="Times New Roman"/>
              </a:rPr>
              <a:t>在</a:t>
            </a:r>
            <a:r>
              <a:rPr lang="en-US" altLang="zh-CN" sz="2600" u="sng" kern="100" dirty="0" smtClean="0">
                <a:latin typeface="Times New Roman"/>
                <a:ea typeface="微软雅黑"/>
                <a:cs typeface="Courier New"/>
              </a:rPr>
              <a:t>               </a:t>
            </a:r>
            <a:r>
              <a:rPr lang="zh-CN" altLang="zh-CN" sz="2600" kern="100" dirty="0" smtClean="0">
                <a:latin typeface="Times New Roman"/>
                <a:ea typeface="微软雅黑"/>
                <a:cs typeface="Times New Roman"/>
              </a:rPr>
              <a:t>，</a:t>
            </a:r>
            <a:r>
              <a:rPr lang="zh-CN" altLang="zh-CN" sz="2600" kern="100" dirty="0">
                <a:latin typeface="Times New Roman"/>
                <a:ea typeface="微软雅黑"/>
                <a:cs typeface="Times New Roman"/>
              </a:rPr>
              <a:t>它们既有金属性，又有非金属性。</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微软雅黑"/>
                <a:cs typeface="Times New Roman"/>
              </a:rPr>
              <a:t>②</a:t>
            </a:r>
            <a:r>
              <a:rPr lang="zh-CN" altLang="zh-CN" sz="2600" kern="100" dirty="0">
                <a:latin typeface="Times New Roman"/>
                <a:ea typeface="微软雅黑"/>
                <a:cs typeface="Times New Roman"/>
              </a:rPr>
              <a:t>金属元素的</a:t>
            </a:r>
            <a:r>
              <a:rPr lang="zh-CN" altLang="zh-CN" sz="2600" kern="100" dirty="0" smtClean="0">
                <a:latin typeface="Times New Roman"/>
                <a:ea typeface="微软雅黑"/>
                <a:cs typeface="Times New Roman"/>
              </a:rPr>
              <a:t>电负性</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a:t>
            </a:r>
            <a:r>
              <a:rPr lang="zh-CN" altLang="zh-CN" sz="2600" kern="100" dirty="0">
                <a:latin typeface="Times New Roman"/>
                <a:ea typeface="微软雅黑"/>
                <a:cs typeface="Times New Roman"/>
              </a:rPr>
              <a:t>金属元素越活泼；非金属元素的</a:t>
            </a:r>
            <a:r>
              <a:rPr lang="zh-CN" altLang="zh-CN" sz="2600" kern="100" dirty="0" smtClean="0">
                <a:latin typeface="Times New Roman"/>
                <a:ea typeface="微软雅黑"/>
                <a:cs typeface="Times New Roman"/>
              </a:rPr>
              <a:t>电负性</a:t>
            </a:r>
            <a:r>
              <a:rPr lang="en-US" altLang="zh-CN" sz="2600" u="sng" kern="100" dirty="0" smtClean="0">
                <a:latin typeface="Times New Roman"/>
                <a:ea typeface="微软雅黑"/>
                <a:cs typeface="Times New Roman"/>
              </a:rPr>
              <a:t>           </a:t>
            </a:r>
            <a:r>
              <a:rPr lang="zh-CN" altLang="zh-CN" sz="2600" kern="100" dirty="0" smtClean="0">
                <a:latin typeface="Times New Roman"/>
                <a:ea typeface="微软雅黑"/>
                <a:cs typeface="Times New Roman"/>
              </a:rPr>
              <a:t>，</a:t>
            </a:r>
            <a:r>
              <a:rPr lang="zh-CN" altLang="zh-CN" sz="2600" kern="100" dirty="0">
                <a:latin typeface="Times New Roman"/>
                <a:ea typeface="微软雅黑"/>
                <a:cs typeface="Times New Roman"/>
              </a:rPr>
              <a:t>非金属元素越活泼。</a:t>
            </a:r>
            <a:endParaRPr lang="zh-CN" altLang="zh-CN" sz="2600" kern="100" dirty="0">
              <a:effectLst/>
              <a:latin typeface="宋体"/>
              <a:cs typeface="Courier New"/>
            </a:endParaRPr>
          </a:p>
        </p:txBody>
      </p:sp>
      <p:sp>
        <p:nvSpPr>
          <p:cNvPr id="2" name="矩形 1"/>
          <p:cNvSpPr/>
          <p:nvPr/>
        </p:nvSpPr>
        <p:spPr>
          <a:xfrm>
            <a:off x="1547267" y="3819638"/>
            <a:ext cx="1143000" cy="492443"/>
          </a:xfrm>
          <a:prstGeom prst="rect">
            <a:avLst/>
          </a:prstGeom>
        </p:spPr>
        <p:txBody>
          <a:bodyPr wrap="square">
            <a:spAutoFit/>
          </a:bodyPr>
          <a:lstStyle/>
          <a:p>
            <a:pPr lvl="0"/>
            <a:r>
              <a:rPr lang="zh-CN" altLang="zh-CN" sz="2600" kern="100" dirty="0" smtClean="0">
                <a:solidFill>
                  <a:schemeClr val="accent6">
                    <a:lumMod val="75000"/>
                  </a:schemeClr>
                </a:solidFill>
                <a:latin typeface="Times New Roman"/>
                <a:ea typeface="微软雅黑"/>
                <a:cs typeface="Times New Roman"/>
              </a:rPr>
              <a:t>越</a:t>
            </a:r>
            <a:r>
              <a:rPr lang="zh-CN" altLang="zh-CN" sz="2600" kern="100" dirty="0">
                <a:solidFill>
                  <a:schemeClr val="accent6">
                    <a:lumMod val="75000"/>
                  </a:schemeClr>
                </a:solidFill>
                <a:latin typeface="Times New Roman"/>
                <a:ea typeface="微软雅黑"/>
                <a:cs typeface="Times New Roman"/>
              </a:rPr>
              <a:t>大</a:t>
            </a:r>
            <a:endParaRPr lang="zh-CN" altLang="en-US" dirty="0">
              <a:solidFill>
                <a:schemeClr val="accent6">
                  <a:lumMod val="75000"/>
                </a:schemeClr>
              </a:solidFill>
            </a:endParaRPr>
          </a:p>
        </p:txBody>
      </p:sp>
      <p:sp>
        <p:nvSpPr>
          <p:cNvPr id="4" name="矩形 3"/>
          <p:cNvSpPr/>
          <p:nvPr/>
        </p:nvSpPr>
        <p:spPr>
          <a:xfrm>
            <a:off x="3050307" y="1446474"/>
            <a:ext cx="851515" cy="492443"/>
          </a:xfrm>
          <a:prstGeom prst="rect">
            <a:avLst/>
          </a:prstGeom>
        </p:spPr>
        <p:txBody>
          <a:bodyPr wrap="none">
            <a:spAutoFit/>
          </a:bodyPr>
          <a:lstStyle/>
          <a:p>
            <a:pPr lvl="0"/>
            <a:r>
              <a:rPr lang="zh-CN" altLang="zh-CN" sz="2600" kern="100">
                <a:solidFill>
                  <a:srgbClr val="F79646">
                    <a:lumMod val="75000"/>
                  </a:srgbClr>
                </a:solidFill>
                <a:latin typeface="Times New Roman"/>
                <a:ea typeface="微软雅黑"/>
                <a:cs typeface="Times New Roman"/>
              </a:rPr>
              <a:t>小于</a:t>
            </a:r>
            <a:endParaRPr lang="zh-CN" altLang="zh-CN" sz="2600" kern="100" dirty="0">
              <a:solidFill>
                <a:srgbClr val="F79646">
                  <a:lumMod val="75000"/>
                </a:srgbClr>
              </a:solidFill>
              <a:latin typeface="Times New Roman"/>
              <a:ea typeface="微软雅黑"/>
              <a:cs typeface="Times New Roman"/>
            </a:endParaRPr>
          </a:p>
        </p:txBody>
      </p:sp>
      <p:sp>
        <p:nvSpPr>
          <p:cNvPr id="5" name="矩形 4"/>
          <p:cNvSpPr/>
          <p:nvPr/>
        </p:nvSpPr>
        <p:spPr>
          <a:xfrm>
            <a:off x="7436326" y="1446473"/>
            <a:ext cx="851515"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大于</a:t>
            </a:r>
          </a:p>
        </p:txBody>
      </p:sp>
      <p:sp>
        <p:nvSpPr>
          <p:cNvPr id="6" name="矩形 5"/>
          <p:cNvSpPr/>
          <p:nvPr/>
        </p:nvSpPr>
        <p:spPr>
          <a:xfrm>
            <a:off x="1168574" y="2627644"/>
            <a:ext cx="1268296" cy="492443"/>
          </a:xfrm>
          <a:prstGeom prst="rect">
            <a:avLst/>
          </a:prstGeom>
        </p:spPr>
        <p:txBody>
          <a:bodyPr wrap="none">
            <a:spAutoFit/>
          </a:bodyPr>
          <a:lstStyle/>
          <a:p>
            <a:pPr lvl="0"/>
            <a:r>
              <a:rPr lang="en-US" altLang="zh-CN" sz="2600" kern="100" dirty="0">
                <a:solidFill>
                  <a:srgbClr val="F79646">
                    <a:lumMod val="75000"/>
                  </a:srgbClr>
                </a:solidFill>
                <a:latin typeface="Times New Roman"/>
                <a:ea typeface="微软雅黑"/>
                <a:cs typeface="Courier New"/>
              </a:rPr>
              <a:t>1.8</a:t>
            </a:r>
            <a:r>
              <a:rPr lang="zh-CN" altLang="zh-CN" sz="2600" kern="100" dirty="0">
                <a:solidFill>
                  <a:srgbClr val="F79646">
                    <a:lumMod val="75000"/>
                  </a:srgbClr>
                </a:solidFill>
                <a:latin typeface="Times New Roman"/>
                <a:ea typeface="微软雅黑"/>
                <a:cs typeface="Times New Roman"/>
              </a:rPr>
              <a:t>左右</a:t>
            </a:r>
          </a:p>
        </p:txBody>
      </p:sp>
      <p:sp>
        <p:nvSpPr>
          <p:cNvPr id="7" name="矩形 6"/>
          <p:cNvSpPr/>
          <p:nvPr/>
        </p:nvSpPr>
        <p:spPr>
          <a:xfrm>
            <a:off x="3285381" y="3232929"/>
            <a:ext cx="851515" cy="492443"/>
          </a:xfrm>
          <a:prstGeom prst="rect">
            <a:avLst/>
          </a:prstGeom>
        </p:spPr>
        <p:txBody>
          <a:bodyPr wrap="none">
            <a:spAutoFit/>
          </a:bodyPr>
          <a:lstStyle/>
          <a:p>
            <a:pPr lvl="0"/>
            <a:r>
              <a:rPr lang="zh-CN" altLang="zh-CN" sz="2600" kern="100" dirty="0">
                <a:solidFill>
                  <a:srgbClr val="F79646">
                    <a:lumMod val="75000"/>
                  </a:srgbClr>
                </a:solidFill>
                <a:latin typeface="Times New Roman"/>
                <a:ea typeface="微软雅黑"/>
                <a:cs typeface="Times New Roman"/>
              </a:rPr>
              <a:t>越小</a:t>
            </a:r>
          </a:p>
        </p:txBody>
      </p:sp>
    </p:spTree>
    <p:extLst>
      <p:ext uri="{BB962C8B-B14F-4D97-AF65-F5344CB8AC3E}">
        <p14:creationId xmlns:p14="http://schemas.microsoft.com/office/powerpoint/2010/main" val="223434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488"/>
            <a:ext cx="8918451" cy="4782720"/>
          </a:xfrm>
          <a:prstGeom prst="rect">
            <a:avLst/>
          </a:prstGeom>
        </p:spPr>
        <p:txBody>
          <a:bodyPr wrap="square">
            <a:spAutoFit/>
          </a:bodyPr>
          <a:lstStyle/>
          <a:p>
            <a:pPr algn="just">
              <a:lnSpc>
                <a:spcPct val="127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判断元素的化合价</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电负性数值小的元素在化合物中吸引电子的</a:t>
            </a:r>
            <a:r>
              <a:rPr lang="zh-CN" altLang="zh-CN" sz="2400" kern="100" dirty="0" smtClean="0">
                <a:latin typeface="Times New Roman"/>
                <a:ea typeface="微软雅黑"/>
                <a:cs typeface="Times New Roman"/>
              </a:rPr>
              <a:t>能力</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元素的化合价</a:t>
            </a:r>
            <a:r>
              <a:rPr lang="zh-CN" altLang="zh-CN" sz="2400" kern="100" dirty="0" smtClean="0">
                <a:latin typeface="Times New Roman"/>
                <a:ea typeface="微软雅黑"/>
                <a:cs typeface="Times New Roman"/>
              </a:rPr>
              <a:t>为</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宋体"/>
                <a:ea typeface="微软雅黑"/>
                <a:cs typeface="Times New Roman"/>
              </a:rPr>
              <a:t>②</a:t>
            </a:r>
            <a:r>
              <a:rPr lang="zh-CN" altLang="zh-CN" sz="2400" kern="100" dirty="0">
                <a:latin typeface="Times New Roman"/>
                <a:ea typeface="微软雅黑"/>
                <a:cs typeface="Times New Roman"/>
              </a:rPr>
              <a:t>电负性数值大的元素在化合物中吸引电子的</a:t>
            </a:r>
            <a:r>
              <a:rPr lang="zh-CN" altLang="zh-CN" sz="2400" kern="100" dirty="0" smtClean="0">
                <a:latin typeface="Times New Roman"/>
                <a:ea typeface="微软雅黑"/>
                <a:cs typeface="Times New Roman"/>
              </a:rPr>
              <a:t>能力</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元素的化合价</a:t>
            </a:r>
            <a:r>
              <a:rPr lang="zh-CN" altLang="zh-CN" sz="2400" kern="100" dirty="0" smtClean="0">
                <a:latin typeface="Times New Roman"/>
                <a:ea typeface="微软雅黑"/>
                <a:cs typeface="Times New Roman"/>
              </a:rPr>
              <a:t>为</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判断化学键的类型</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如果两个成键元素原子间的电负性</a:t>
            </a:r>
            <a:r>
              <a:rPr lang="zh-CN" altLang="zh-CN" sz="2400" kern="100" dirty="0" smtClean="0">
                <a:latin typeface="Times New Roman"/>
                <a:ea typeface="微软雅黑"/>
                <a:cs typeface="Times New Roman"/>
              </a:rPr>
              <a:t>差值</a:t>
            </a:r>
            <a:r>
              <a:rPr lang="en-US" altLang="zh-CN" sz="2400" u="sng" kern="100" dirty="0" smtClean="0">
                <a:latin typeface="Times New Roman"/>
                <a:ea typeface="微软雅黑"/>
                <a:cs typeface="Times New Roman"/>
              </a:rPr>
              <a:t>         </a:t>
            </a:r>
            <a:r>
              <a:rPr lang="en-US" altLang="zh-CN" sz="2400" kern="100" dirty="0" smtClean="0">
                <a:latin typeface="Times New Roman"/>
                <a:ea typeface="微软雅黑"/>
                <a:cs typeface="Courier New"/>
              </a:rPr>
              <a:t>1.7</a:t>
            </a:r>
            <a:r>
              <a:rPr lang="zh-CN" altLang="zh-CN" sz="2400" kern="100" dirty="0">
                <a:latin typeface="Times New Roman"/>
                <a:ea typeface="微软雅黑"/>
                <a:cs typeface="Times New Roman"/>
              </a:rPr>
              <a:t>，它们之间通常</a:t>
            </a:r>
            <a:r>
              <a:rPr lang="zh-CN" altLang="zh-CN" sz="2400" kern="100" dirty="0" smtClean="0">
                <a:latin typeface="Times New Roman"/>
                <a:ea typeface="微软雅黑"/>
                <a:cs typeface="Times New Roman"/>
              </a:rPr>
              <a:t>形成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键</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a:latin typeface="宋体"/>
                <a:ea typeface="微软雅黑"/>
                <a:cs typeface="Times New Roman"/>
              </a:rPr>
              <a:t>②</a:t>
            </a:r>
            <a:r>
              <a:rPr lang="zh-CN" altLang="zh-CN" sz="2400" kern="100" dirty="0">
                <a:latin typeface="Times New Roman"/>
                <a:ea typeface="微软雅黑"/>
                <a:cs typeface="Times New Roman"/>
              </a:rPr>
              <a:t>如果两个成键元素原子间的电负性</a:t>
            </a:r>
            <a:r>
              <a:rPr lang="zh-CN" altLang="zh-CN" sz="2400" kern="100" dirty="0" smtClean="0">
                <a:latin typeface="Times New Roman"/>
                <a:ea typeface="微软雅黑"/>
                <a:cs typeface="Times New Roman"/>
              </a:rPr>
              <a:t>差值</a:t>
            </a:r>
            <a:r>
              <a:rPr lang="en-US" altLang="zh-CN" sz="2400" u="sng" kern="100" dirty="0" smtClean="0">
                <a:latin typeface="Times New Roman"/>
                <a:ea typeface="微软雅黑"/>
                <a:cs typeface="Times New Roman"/>
              </a:rPr>
              <a:t>        </a:t>
            </a:r>
            <a:r>
              <a:rPr lang="en-US" altLang="zh-CN" sz="2400" kern="100" dirty="0" smtClean="0">
                <a:latin typeface="Times New Roman"/>
                <a:ea typeface="微软雅黑"/>
                <a:cs typeface="Courier New"/>
              </a:rPr>
              <a:t>1.7</a:t>
            </a:r>
            <a:r>
              <a:rPr lang="zh-CN" altLang="zh-CN" sz="2400" kern="100" dirty="0">
                <a:latin typeface="Times New Roman"/>
                <a:ea typeface="微软雅黑"/>
                <a:cs typeface="Times New Roman"/>
              </a:rPr>
              <a:t>，它们之间通常</a:t>
            </a:r>
            <a:r>
              <a:rPr lang="zh-CN" altLang="zh-CN" sz="2400" kern="100" dirty="0" smtClean="0">
                <a:latin typeface="Times New Roman"/>
                <a:ea typeface="微软雅黑"/>
                <a:cs typeface="Times New Roman"/>
              </a:rPr>
              <a:t>形成</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键</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
        <p:nvSpPr>
          <p:cNvPr id="8" name="矩形 7"/>
          <p:cNvSpPr/>
          <p:nvPr/>
        </p:nvSpPr>
        <p:spPr>
          <a:xfrm>
            <a:off x="784151" y="4179267"/>
            <a:ext cx="1143000"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共</a:t>
            </a:r>
            <a:r>
              <a:rPr lang="zh-CN" altLang="zh-CN" sz="2400" kern="100" dirty="0">
                <a:solidFill>
                  <a:schemeClr val="accent6">
                    <a:lumMod val="75000"/>
                  </a:schemeClr>
                </a:solidFill>
                <a:latin typeface="Times New Roman"/>
                <a:ea typeface="微软雅黑"/>
                <a:cs typeface="Times New Roman"/>
              </a:rPr>
              <a:t>价</a:t>
            </a:r>
            <a:endParaRPr lang="zh-CN" altLang="en-US" dirty="0">
              <a:solidFill>
                <a:schemeClr val="accent6">
                  <a:lumMod val="75000"/>
                </a:schemeClr>
              </a:solidFill>
            </a:endParaRPr>
          </a:p>
        </p:txBody>
      </p:sp>
      <p:sp>
        <p:nvSpPr>
          <p:cNvPr id="9" name="矩形 8"/>
          <p:cNvSpPr/>
          <p:nvPr/>
        </p:nvSpPr>
        <p:spPr>
          <a:xfrm>
            <a:off x="6895306" y="483518"/>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弱</a:t>
            </a:r>
          </a:p>
        </p:txBody>
      </p:sp>
      <p:sp>
        <p:nvSpPr>
          <p:cNvPr id="10" name="矩形 9"/>
          <p:cNvSpPr/>
          <p:nvPr/>
        </p:nvSpPr>
        <p:spPr>
          <a:xfrm>
            <a:off x="1097960" y="934616"/>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正值</a:t>
            </a:r>
          </a:p>
        </p:txBody>
      </p:sp>
      <p:sp>
        <p:nvSpPr>
          <p:cNvPr id="11" name="矩形 10"/>
          <p:cNvSpPr/>
          <p:nvPr/>
        </p:nvSpPr>
        <p:spPr>
          <a:xfrm>
            <a:off x="6885781" y="1399530"/>
            <a:ext cx="492443"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强</a:t>
            </a:r>
          </a:p>
        </p:txBody>
      </p:sp>
      <p:sp>
        <p:nvSpPr>
          <p:cNvPr id="12" name="矩形 11"/>
          <p:cNvSpPr/>
          <p:nvPr/>
        </p:nvSpPr>
        <p:spPr>
          <a:xfrm>
            <a:off x="1096566" y="1870919"/>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负值</a:t>
            </a:r>
          </a:p>
        </p:txBody>
      </p:sp>
      <p:sp>
        <p:nvSpPr>
          <p:cNvPr id="13" name="矩形 12"/>
          <p:cNvSpPr/>
          <p:nvPr/>
        </p:nvSpPr>
        <p:spPr>
          <a:xfrm>
            <a:off x="5661645" y="2787774"/>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大于</a:t>
            </a:r>
          </a:p>
        </p:txBody>
      </p:sp>
      <p:sp>
        <p:nvSpPr>
          <p:cNvPr id="14" name="矩形 13"/>
          <p:cNvSpPr/>
          <p:nvPr/>
        </p:nvSpPr>
        <p:spPr>
          <a:xfrm>
            <a:off x="809928" y="3262213"/>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离子</a:t>
            </a:r>
          </a:p>
        </p:txBody>
      </p:sp>
      <p:sp>
        <p:nvSpPr>
          <p:cNvPr id="15" name="矩形 14"/>
          <p:cNvSpPr/>
          <p:nvPr/>
        </p:nvSpPr>
        <p:spPr>
          <a:xfrm>
            <a:off x="5652119" y="3737694"/>
            <a:ext cx="800219"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小于</a:t>
            </a:r>
          </a:p>
        </p:txBody>
      </p:sp>
    </p:spTree>
    <p:extLst>
      <p:ext uri="{BB962C8B-B14F-4D97-AF65-F5344CB8AC3E}">
        <p14:creationId xmlns:p14="http://schemas.microsoft.com/office/powerpoint/2010/main" val="61137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347911" y="667856"/>
            <a:ext cx="8415411" cy="461665"/>
          </a:xfrm>
          <a:prstGeom prst="rect">
            <a:avLst/>
          </a:prstGeom>
        </p:spPr>
        <p:txBody>
          <a:bodyPr wrap="square">
            <a:spAutoFit/>
          </a:bodyPr>
          <a:lstStyle/>
          <a:p>
            <a:pPr algn="just">
              <a:spcAft>
                <a:spcPts val="0"/>
              </a:spcAft>
              <a:tabLst>
                <a:tab pos="2070735" algn="l"/>
              </a:tabLst>
            </a:pPr>
            <a:r>
              <a:rPr lang="zh-CN" altLang="zh-CN" sz="2400" kern="100" dirty="0">
                <a:latin typeface="Times New Roman"/>
                <a:ea typeface="微软雅黑"/>
                <a:cs typeface="Times New Roman"/>
              </a:rPr>
              <a:t>电负性、第一电离能与金属性和非金属性的关系</a:t>
            </a:r>
            <a:endParaRPr lang="zh-CN" altLang="zh-CN" sz="2400" kern="100" dirty="0">
              <a:effectLst/>
              <a:latin typeface="宋体"/>
              <a:cs typeface="Courier New"/>
            </a:endParaRPr>
          </a:p>
        </p:txBody>
      </p:sp>
      <p:pic>
        <p:nvPicPr>
          <p:cNvPr id="2050" name="Picture 2" descr="W1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8111" y="1135782"/>
            <a:ext cx="4824536" cy="264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347911" y="3727128"/>
            <a:ext cx="8415411" cy="995337"/>
          </a:xfrm>
          <a:prstGeom prst="rect">
            <a:avLst/>
          </a:prstGeom>
        </p:spPr>
        <p:txBody>
          <a:bodyPr wrap="square">
            <a:spAutoFit/>
          </a:bodyPr>
          <a:lstStyle/>
          <a:p>
            <a:pPr algn="just">
              <a:lnSpc>
                <a:spcPct val="129000"/>
              </a:lnSpc>
              <a:spcAft>
                <a:spcPts val="0"/>
              </a:spcAft>
              <a:tabLst>
                <a:tab pos="2070735" algn="l"/>
              </a:tabLst>
            </a:pPr>
            <a:r>
              <a:rPr lang="zh-CN" altLang="zh-CN" sz="2400" kern="100" dirty="0">
                <a:latin typeface="Times New Roman"/>
                <a:ea typeface="微软雅黑"/>
                <a:cs typeface="Times New Roman"/>
              </a:rPr>
              <a:t>注：</a:t>
            </a: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稀有气体为同周期中电离能最大。</a:t>
            </a:r>
            <a:r>
              <a:rPr lang="en-US" altLang="zh-CN" sz="2400" kern="100" dirty="0">
                <a:latin typeface="宋体"/>
                <a:ea typeface="微软雅黑"/>
                <a:cs typeface="Times New Roman"/>
              </a:rPr>
              <a:t>②</a:t>
            </a:r>
            <a:r>
              <a:rPr lang="zh-CN" altLang="zh-CN" sz="2400" kern="100" dirty="0">
                <a:latin typeface="Times New Roman"/>
                <a:ea typeface="微软雅黑"/>
                <a:cs typeface="Times New Roman"/>
              </a:rPr>
              <a:t>第一电离能：</a:t>
            </a:r>
            <a:r>
              <a:rPr lang="en-US" altLang="zh-CN" sz="2400" kern="100" dirty="0" err="1">
                <a:latin typeface="宋体"/>
                <a:ea typeface="微软雅黑"/>
                <a:cs typeface="Times New Roman"/>
              </a:rPr>
              <a:t>Ⅱ</a:t>
            </a:r>
            <a:r>
              <a:rPr lang="en-US" altLang="zh-CN" sz="2400" kern="100" dirty="0" err="1">
                <a:latin typeface="Times New Roman"/>
                <a:ea typeface="微软雅黑"/>
                <a:cs typeface="Courier New"/>
              </a:rPr>
              <a:t>A</a:t>
            </a:r>
            <a:r>
              <a:rPr lang="en-US" altLang="zh-CN" sz="2400" kern="100" dirty="0">
                <a:latin typeface="Times New Roman"/>
                <a:ea typeface="微软雅黑"/>
                <a:cs typeface="Courier New"/>
              </a:rPr>
              <a:t>&gt;</a:t>
            </a:r>
            <a:r>
              <a:rPr lang="en-US" altLang="zh-CN" sz="2400" kern="100" dirty="0" err="1">
                <a:latin typeface="宋体"/>
                <a:ea typeface="微软雅黑"/>
                <a:cs typeface="Times New Roman"/>
              </a:rPr>
              <a:t>Ⅲ</a:t>
            </a:r>
            <a:r>
              <a:rPr lang="en-US" altLang="zh-CN" sz="2400" kern="100" dirty="0" err="1">
                <a:latin typeface="Times New Roman"/>
                <a:ea typeface="微软雅黑"/>
                <a:cs typeface="Courier New"/>
              </a:rPr>
              <a:t>A</a:t>
            </a:r>
            <a:r>
              <a:rPr lang="zh-CN" altLang="zh-CN" sz="2400" kern="100" dirty="0">
                <a:latin typeface="Times New Roman"/>
                <a:ea typeface="微软雅黑"/>
                <a:cs typeface="Times New Roman"/>
              </a:rPr>
              <a:t>，</a:t>
            </a:r>
            <a:r>
              <a:rPr lang="en-US" altLang="zh-CN" sz="2400" kern="100" dirty="0" err="1">
                <a:latin typeface="宋体"/>
                <a:ea typeface="微软雅黑"/>
                <a:cs typeface="Times New Roman"/>
              </a:rPr>
              <a:t>Ⅴ</a:t>
            </a:r>
            <a:r>
              <a:rPr lang="en-US" altLang="zh-CN" sz="2400" kern="100" dirty="0" err="1">
                <a:latin typeface="Times New Roman"/>
                <a:ea typeface="微软雅黑"/>
                <a:cs typeface="Courier New"/>
              </a:rPr>
              <a:t>A</a:t>
            </a:r>
            <a:r>
              <a:rPr lang="en-US" altLang="zh-CN" sz="2400" kern="100" dirty="0">
                <a:latin typeface="Times New Roman"/>
                <a:ea typeface="微软雅黑"/>
                <a:cs typeface="Courier New"/>
              </a:rPr>
              <a:t>&gt;</a:t>
            </a:r>
            <a:r>
              <a:rPr lang="en-US" altLang="zh-CN" sz="2400" kern="100" dirty="0" err="1">
                <a:latin typeface="宋体"/>
                <a:ea typeface="微软雅黑"/>
                <a:cs typeface="Times New Roman"/>
              </a:rPr>
              <a:t>Ⅵ</a:t>
            </a:r>
            <a:r>
              <a:rPr lang="en-US" altLang="zh-CN" sz="2400" kern="100" dirty="0" err="1">
                <a:latin typeface="Times New Roman"/>
                <a:ea typeface="微软雅黑"/>
                <a:cs typeface="Courier New"/>
              </a:rPr>
              <a:t>A</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762751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1664</TotalTime>
  <Words>1303</Words>
  <Application>Microsoft Office PowerPoint</Application>
  <PresentationFormat>全屏显示(16:9)</PresentationFormat>
  <Paragraphs>314</Paragraphs>
  <Slides>30</Slides>
  <Notes>4</Notes>
  <HiddenSlides>0</HiddenSlides>
  <MMClips>0</MMClips>
  <ScaleCrop>false</ScaleCrop>
  <HeadingPairs>
    <vt:vector size="6" baseType="variant">
      <vt:variant>
        <vt:lpstr>主题</vt:lpstr>
      </vt:variant>
      <vt:variant>
        <vt:i4>5</vt:i4>
      </vt:variant>
      <vt:variant>
        <vt:lpstr>嵌入 OLE 服务器</vt:lpstr>
      </vt:variant>
      <vt:variant>
        <vt:i4>2</vt:i4>
      </vt:variant>
      <vt:variant>
        <vt:lpstr>幻灯片标题</vt:lpstr>
      </vt:variant>
      <vt:variant>
        <vt:i4>30</vt:i4>
      </vt:variant>
    </vt:vector>
  </HeadingPairs>
  <TitlesOfParts>
    <vt:vector size="37" baseType="lpstr">
      <vt:lpstr>Office 主题</vt:lpstr>
      <vt:lpstr>1_Office 主题</vt:lpstr>
      <vt:lpstr>2_Office 主题</vt:lpstr>
      <vt:lpstr>3_Office 主题</vt:lpstr>
      <vt:lpstr>4_Office 主题</vt:lpstr>
      <vt:lpstr>文档</vt:lpstr>
      <vt:lpstr>Microsoft Word 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494</cp:revision>
  <dcterms:created xsi:type="dcterms:W3CDTF">2014-11-27T01:03:08Z</dcterms:created>
  <dcterms:modified xsi:type="dcterms:W3CDTF">2015-08-03T01:54:50Z</dcterms:modified>
</cp:coreProperties>
</file>