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theme/theme4.xml" ContentType="application/vnd.openxmlformats-officedocument.theme+xml"/>
  <Override PartName="/ppt/slideLayouts/slideLayout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12" r:id="rId2"/>
    <p:sldMasterId id="2147483726" r:id="rId3"/>
    <p:sldMasterId id="2147483740" r:id="rId4"/>
    <p:sldMasterId id="2147483755" r:id="rId5"/>
  </p:sldMasterIdLst>
  <p:notesMasterIdLst>
    <p:notesMasterId r:id="rId37"/>
  </p:notesMasterIdLst>
  <p:handoutMasterIdLst>
    <p:handoutMasterId r:id="rId38"/>
  </p:handoutMasterIdLst>
  <p:sldIdLst>
    <p:sldId id="307" r:id="rId6"/>
    <p:sldId id="308" r:id="rId7"/>
    <p:sldId id="309" r:id="rId8"/>
    <p:sldId id="258" r:id="rId9"/>
    <p:sldId id="270" r:id="rId10"/>
    <p:sldId id="260" r:id="rId11"/>
    <p:sldId id="329" r:id="rId12"/>
    <p:sldId id="264" r:id="rId13"/>
    <p:sldId id="265" r:id="rId14"/>
    <p:sldId id="333" r:id="rId15"/>
    <p:sldId id="266" r:id="rId16"/>
    <p:sldId id="295" r:id="rId17"/>
    <p:sldId id="275" r:id="rId18"/>
    <p:sldId id="276" r:id="rId19"/>
    <p:sldId id="330" r:id="rId20"/>
    <p:sldId id="331" r:id="rId21"/>
    <p:sldId id="280" r:id="rId22"/>
    <p:sldId id="332" r:id="rId23"/>
    <p:sldId id="281" r:id="rId24"/>
    <p:sldId id="282" r:id="rId25"/>
    <p:sldId id="334" r:id="rId26"/>
    <p:sldId id="297" r:id="rId27"/>
    <p:sldId id="298" r:id="rId28"/>
    <p:sldId id="299" r:id="rId29"/>
    <p:sldId id="301" r:id="rId30"/>
    <p:sldId id="335" r:id="rId31"/>
    <p:sldId id="303" r:id="rId32"/>
    <p:sldId id="336" r:id="rId33"/>
    <p:sldId id="306" r:id="rId34"/>
    <p:sldId id="337" r:id="rId35"/>
    <p:sldId id="311" r:id="rId36"/>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CC"/>
    <a:srgbClr val="0066FF"/>
    <a:srgbClr val="0033CC"/>
    <a:srgbClr val="66CCFF"/>
    <a:srgbClr val="FFFFFF"/>
    <a:srgbClr val="FF9933"/>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8239" autoAdjust="0"/>
  </p:normalViewPr>
  <p:slideViewPr>
    <p:cSldViewPr>
      <p:cViewPr>
        <p:scale>
          <a:sx n="100" d="100"/>
          <a:sy n="100" d="100"/>
        </p:scale>
        <p:origin x="-1248" y="-888"/>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79" d="100"/>
          <a:sy n="79" d="100"/>
        </p:scale>
        <p:origin x="-396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t>2015/8/1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t>‹#›</a:t>
            </a:fld>
            <a:endParaRPr lang="zh-CN" altLang="en-US"/>
          </a:p>
        </p:txBody>
      </p:sp>
    </p:spTree>
    <p:extLst>
      <p:ext uri="{BB962C8B-B14F-4D97-AF65-F5344CB8AC3E}">
        <p14:creationId xmlns:p14="http://schemas.microsoft.com/office/powerpoint/2010/main" val="7236699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t>2015/8/1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t>‹#›</a:t>
            </a:fld>
            <a:endParaRPr lang="zh-CN" altLang="en-US"/>
          </a:p>
        </p:txBody>
      </p:sp>
    </p:spTree>
    <p:extLst>
      <p:ext uri="{BB962C8B-B14F-4D97-AF65-F5344CB8AC3E}">
        <p14:creationId xmlns:p14="http://schemas.microsoft.com/office/powerpoint/2010/main" val="19163529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extLst>
      <p:ext uri="{BB962C8B-B14F-4D97-AF65-F5344CB8AC3E}">
        <p14:creationId xmlns:p14="http://schemas.microsoft.com/office/powerpoint/2010/main" val="33091644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4452979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23</a:t>
            </a:fld>
            <a:endParaRPr lang="zh-CN" altLang="en-US"/>
          </a:p>
        </p:txBody>
      </p:sp>
    </p:spTree>
    <p:extLst>
      <p:ext uri="{BB962C8B-B14F-4D97-AF65-F5344CB8AC3E}">
        <p14:creationId xmlns:p14="http://schemas.microsoft.com/office/powerpoint/2010/main" val="7000332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
        <p:nvSpPr>
          <p:cNvPr id="12" name="矩形 11"/>
          <p:cNvSpPr/>
          <p:nvPr userDrawn="1"/>
        </p:nvSpPr>
        <p:spPr>
          <a:xfrm>
            <a:off x="2" y="1"/>
            <a:ext cx="381227" cy="734840"/>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71746402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571307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24617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873250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071123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theme" Target="../theme/theme4.xml"/><Relationship Id="rId1" Type="http://schemas.openxmlformats.org/officeDocument/2006/relationships/slideLayout" Target="../slideLayouts/slideLayout5.xml"/><Relationship Id="rId6" Type="http://schemas.openxmlformats.org/officeDocument/2006/relationships/slide" Target="../slides/slide23.xml"/><Relationship Id="rId5" Type="http://schemas.openxmlformats.org/officeDocument/2006/relationships/slide" Target="../slides/slide22.xml"/><Relationship Id="rId4" Type="http://schemas.openxmlformats.org/officeDocument/2006/relationships/slide" Target="../slides/slide12.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矩形 9"/>
          <p:cNvSpPr/>
          <p:nvPr/>
        </p:nvSpPr>
        <p:spPr>
          <a:xfrm>
            <a:off x="1982095" y="4786001"/>
            <a:ext cx="7161907" cy="35750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基态原子核外电子的排布原则</a:t>
            </a:r>
            <a:endParaRPr kumimoji="0" lang="zh-CN" altLang="en-US" sz="15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1" name="矩形 10"/>
          <p:cNvSpPr/>
          <p:nvPr/>
        </p:nvSpPr>
        <p:spPr>
          <a:xfrm>
            <a:off x="3" y="4786001"/>
            <a:ext cx="1982093" cy="357505"/>
          </a:xfrm>
          <a:prstGeom prst="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rgbClr val="00B0F0"/>
              </a:solidFill>
            </a:endParaRPr>
          </a:p>
        </p:txBody>
      </p:sp>
      <p:sp>
        <p:nvSpPr>
          <p:cNvPr id="12" name="TextBox 11"/>
          <p:cNvSpPr txBox="1"/>
          <p:nvPr/>
        </p:nvSpPr>
        <p:spPr>
          <a:xfrm>
            <a:off x="7286281" y="4809080"/>
            <a:ext cx="1857727" cy="300080"/>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1500" dirty="0" smtClean="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91taoke.com</a:t>
            </a:r>
            <a:endParaRPr lang="zh-CN" altLang="en-US" sz="1500" dirty="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4" name="椭圆 13"/>
          <p:cNvSpPr/>
          <p:nvPr/>
        </p:nvSpPr>
        <p:spPr>
          <a:xfrm>
            <a:off x="350778" y="4897247"/>
            <a:ext cx="135000" cy="135000"/>
          </a:xfrm>
          <a:prstGeom prst="ellipse">
            <a:avLst/>
          </a:prstGeom>
          <a:solidFill>
            <a:schemeClr val="tx1">
              <a:lumMod val="75000"/>
              <a:lumOff val="2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sp>
        <p:nvSpPr>
          <p:cNvPr id="15" name="椭圆 14"/>
          <p:cNvSpPr/>
          <p:nvPr/>
        </p:nvSpPr>
        <p:spPr>
          <a:xfrm>
            <a:off x="731674"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6" name="椭圆 15"/>
          <p:cNvSpPr/>
          <p:nvPr userDrawn="1"/>
        </p:nvSpPr>
        <p:spPr>
          <a:xfrm>
            <a:off x="1103776" y="4895188"/>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7" name="椭圆 16"/>
          <p:cNvSpPr/>
          <p:nvPr userDrawn="1"/>
        </p:nvSpPr>
        <p:spPr>
          <a:xfrm>
            <a:off x="1495786" y="4895188"/>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Tree>
  </p:cSld>
  <p:clrMap bg1="lt1" tx1="dk1" bg2="lt2" tx2="dk2" accent1="accent1" accent2="accent2" accent3="accent3" accent4="accent4" accent5="accent5" accent6="accent6" hlink="hlink" folHlink="folHlink"/>
  <p:sldLayoutIdLst>
    <p:sldLayoutId id="2147483650" r:id="rId1"/>
    <p:sldLayoutId id="2147483710" r:id="rId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矩形 9"/>
          <p:cNvSpPr/>
          <p:nvPr/>
        </p:nvSpPr>
        <p:spPr>
          <a:xfrm>
            <a:off x="1982095" y="4786001"/>
            <a:ext cx="7161907" cy="35750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marL="0" algn="l" defTabSz="914378" rtl="0" eaLnBrk="1" latinLnBrk="0" hangingPunct="1">
              <a:spcBef>
                <a:spcPct val="0"/>
              </a:spcBef>
            </a:pPr>
            <a:r>
              <a:rPr lang="zh-CN" altLang="en-US" sz="1500" kern="1200" baseline="0" dirty="0" smtClean="0">
                <a:solidFill>
                  <a:schemeClr val="bg1"/>
                </a:solidFill>
                <a:latin typeface="微软雅黑" pitchFamily="34" charset="-122"/>
                <a:ea typeface="微软雅黑" pitchFamily="34" charset="-122"/>
                <a:cs typeface="+mn-cs"/>
              </a:rPr>
              <a:t>原子核外电子排布的表示方法</a:t>
            </a:r>
            <a:endParaRPr lang="zh-CN" altLang="en-US" sz="1500" kern="1200" baseline="0" dirty="0">
              <a:solidFill>
                <a:schemeClr val="bg1"/>
              </a:solidFill>
              <a:latin typeface="微软雅黑" pitchFamily="34" charset="-122"/>
              <a:ea typeface="微软雅黑" pitchFamily="34" charset="-122"/>
              <a:cs typeface="+mn-cs"/>
            </a:endParaRPr>
          </a:p>
        </p:txBody>
      </p:sp>
      <p:sp>
        <p:nvSpPr>
          <p:cNvPr id="12" name="TextBox 11"/>
          <p:cNvSpPr txBox="1"/>
          <p:nvPr/>
        </p:nvSpPr>
        <p:spPr>
          <a:xfrm>
            <a:off x="7286281" y="4809080"/>
            <a:ext cx="1857727" cy="300080"/>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1500" dirty="0" smtClean="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91taoke.com</a:t>
            </a:r>
            <a:endParaRPr lang="zh-CN" altLang="en-US" sz="1500" dirty="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6" name="矩形 15"/>
          <p:cNvSpPr/>
          <p:nvPr userDrawn="1"/>
        </p:nvSpPr>
        <p:spPr>
          <a:xfrm>
            <a:off x="3" y="4786001"/>
            <a:ext cx="1982093" cy="357505"/>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rgbClr val="00B0F0"/>
              </a:solidFill>
            </a:endParaRPr>
          </a:p>
        </p:txBody>
      </p:sp>
      <p:sp>
        <p:nvSpPr>
          <p:cNvPr id="17" name="椭圆 16"/>
          <p:cNvSpPr/>
          <p:nvPr userDrawn="1"/>
        </p:nvSpPr>
        <p:spPr>
          <a:xfrm>
            <a:off x="350778"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sp>
        <p:nvSpPr>
          <p:cNvPr id="18" name="椭圆 17"/>
          <p:cNvSpPr/>
          <p:nvPr userDrawn="1"/>
        </p:nvSpPr>
        <p:spPr>
          <a:xfrm>
            <a:off x="731674" y="4897247"/>
            <a:ext cx="135000" cy="135000"/>
          </a:xfrm>
          <a:prstGeom prst="ellipse">
            <a:avLst/>
          </a:prstGeom>
          <a:solidFill>
            <a:schemeClr val="tx1">
              <a:lumMod val="75000"/>
              <a:lumOff val="2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9" name="椭圆 18"/>
          <p:cNvSpPr/>
          <p:nvPr userDrawn="1"/>
        </p:nvSpPr>
        <p:spPr>
          <a:xfrm>
            <a:off x="1103776" y="4895188"/>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20" name="椭圆 19"/>
          <p:cNvSpPr/>
          <p:nvPr userDrawn="1"/>
        </p:nvSpPr>
        <p:spPr>
          <a:xfrm>
            <a:off x="1495786" y="4895188"/>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Tree>
    <p:extLst>
      <p:ext uri="{BB962C8B-B14F-4D97-AF65-F5344CB8AC3E}">
        <p14:creationId xmlns:p14="http://schemas.microsoft.com/office/powerpoint/2010/main" val="4063700828"/>
      </p:ext>
    </p:extLst>
  </p:cSld>
  <p:clrMap bg1="lt1" tx1="dk1" bg2="lt2" tx2="dk2" accent1="accent1" accent2="accent2" accent3="accent3" accent4="accent4" accent5="accent5" accent6="accent6" hlink="hlink" folHlink="folHlink"/>
  <p:sldLayoutIdLst>
    <p:sldLayoutId id="2147483719"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矩形 9"/>
          <p:cNvSpPr/>
          <p:nvPr/>
        </p:nvSpPr>
        <p:spPr>
          <a:xfrm>
            <a:off x="1982095" y="4786001"/>
            <a:ext cx="7161907" cy="35750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marL="0" marR="0" indent="0" algn="l" defTabSz="914378" rtl="0" eaLnBrk="1" fontAlgn="auto" latinLnBrk="0" hangingPunct="1">
              <a:lnSpc>
                <a:spcPct val="100000"/>
              </a:lnSpc>
              <a:spcBef>
                <a:spcPct val="0"/>
              </a:spcBef>
              <a:spcAft>
                <a:spcPts val="0"/>
              </a:spcAft>
              <a:buClrTx/>
              <a:buSzTx/>
              <a:buFontTx/>
              <a:buNone/>
              <a:tabLst/>
              <a:defRPr/>
            </a:pPr>
            <a:r>
              <a:rPr lang="zh-CN" altLang="en-US" sz="1500" kern="1200" baseline="0" dirty="0" smtClean="0">
                <a:solidFill>
                  <a:schemeClr val="bg1"/>
                </a:solidFill>
                <a:latin typeface="微软雅黑" pitchFamily="34" charset="-122"/>
                <a:ea typeface="微软雅黑" pitchFamily="34" charset="-122"/>
                <a:cs typeface="+mn-cs"/>
              </a:rPr>
              <a:t>学习小结</a:t>
            </a:r>
          </a:p>
        </p:txBody>
      </p:sp>
      <p:sp>
        <p:nvSpPr>
          <p:cNvPr id="12" name="TextBox 11"/>
          <p:cNvSpPr txBox="1"/>
          <p:nvPr/>
        </p:nvSpPr>
        <p:spPr>
          <a:xfrm>
            <a:off x="7286281" y="4809080"/>
            <a:ext cx="1857727" cy="300080"/>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1500" dirty="0" smtClean="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91taoke.com</a:t>
            </a:r>
            <a:endParaRPr lang="zh-CN" altLang="en-US" sz="1500" dirty="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3" name="矩形 12"/>
          <p:cNvSpPr/>
          <p:nvPr userDrawn="1"/>
        </p:nvSpPr>
        <p:spPr>
          <a:xfrm>
            <a:off x="3" y="4786001"/>
            <a:ext cx="1982093" cy="35750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rgbClr val="00B0F0"/>
              </a:solidFill>
            </a:endParaRPr>
          </a:p>
        </p:txBody>
      </p:sp>
      <p:sp>
        <p:nvSpPr>
          <p:cNvPr id="16" name="椭圆 15"/>
          <p:cNvSpPr/>
          <p:nvPr userDrawn="1"/>
        </p:nvSpPr>
        <p:spPr>
          <a:xfrm>
            <a:off x="350778"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sp>
        <p:nvSpPr>
          <p:cNvPr id="17" name="椭圆 16"/>
          <p:cNvSpPr/>
          <p:nvPr userDrawn="1"/>
        </p:nvSpPr>
        <p:spPr>
          <a:xfrm>
            <a:off x="731674"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8" name="椭圆 17"/>
          <p:cNvSpPr/>
          <p:nvPr userDrawn="1"/>
        </p:nvSpPr>
        <p:spPr>
          <a:xfrm>
            <a:off x="1103776" y="4895188"/>
            <a:ext cx="135000" cy="135000"/>
          </a:xfrm>
          <a:prstGeom prst="ellipse">
            <a:avLst/>
          </a:prstGeom>
          <a:solidFill>
            <a:schemeClr val="tx1">
              <a:lumMod val="75000"/>
              <a:lumOff val="2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9" name="椭圆 18"/>
          <p:cNvSpPr/>
          <p:nvPr userDrawn="1"/>
        </p:nvSpPr>
        <p:spPr>
          <a:xfrm>
            <a:off x="1495786" y="4895188"/>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Tree>
    <p:extLst>
      <p:ext uri="{BB962C8B-B14F-4D97-AF65-F5344CB8AC3E}">
        <p14:creationId xmlns:p14="http://schemas.microsoft.com/office/powerpoint/2010/main" val="292973123"/>
      </p:ext>
    </p:extLst>
  </p:cSld>
  <p:clrMap bg1="lt1" tx1="dk1" bg2="lt2" tx2="dk2" accent1="accent1" accent2="accent2" accent3="accent3" accent4="accent4" accent5="accent5" accent6="accent6" hlink="hlink" folHlink="folHlink"/>
  <p:sldLayoutIdLst>
    <p:sldLayoutId id="2147483733"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矩形 9"/>
          <p:cNvSpPr/>
          <p:nvPr/>
        </p:nvSpPr>
        <p:spPr>
          <a:xfrm>
            <a:off x="1982095" y="4786001"/>
            <a:ext cx="7161907" cy="35750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marL="0" algn="l" defTabSz="914378" rtl="0" eaLnBrk="1" latinLnBrk="0" hangingPunct="1">
              <a:spcBef>
                <a:spcPct val="0"/>
              </a:spcBef>
            </a:pPr>
            <a:r>
              <a:rPr lang="zh-CN" altLang="zh-CN" sz="1500" kern="1200" baseline="0" dirty="0" smtClean="0">
                <a:solidFill>
                  <a:schemeClr val="bg1"/>
                </a:solidFill>
                <a:latin typeface="微软雅黑" pitchFamily="34" charset="-122"/>
                <a:ea typeface="微软雅黑" pitchFamily="34" charset="-122"/>
                <a:cs typeface="+mn-cs"/>
              </a:rPr>
              <a:t>当堂检测</a:t>
            </a:r>
            <a:endParaRPr lang="zh-CN" altLang="zh-CN" sz="1500" kern="1200" baseline="0" dirty="0">
              <a:solidFill>
                <a:schemeClr val="bg1"/>
              </a:solidFill>
              <a:latin typeface="微软雅黑" pitchFamily="34" charset="-122"/>
              <a:ea typeface="微软雅黑" pitchFamily="34" charset="-122"/>
              <a:cs typeface="+mn-cs"/>
            </a:endParaRPr>
          </a:p>
        </p:txBody>
      </p:sp>
      <p:sp>
        <p:nvSpPr>
          <p:cNvPr id="12" name="TextBox 11"/>
          <p:cNvSpPr txBox="1"/>
          <p:nvPr userDrawn="1"/>
        </p:nvSpPr>
        <p:spPr>
          <a:xfrm>
            <a:off x="7286281" y="4809080"/>
            <a:ext cx="1857727" cy="300080"/>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1500" dirty="0" smtClean="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91taoke.com</a:t>
            </a:r>
            <a:endParaRPr lang="zh-CN" altLang="en-US" sz="1500" dirty="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3" name="矩形 12"/>
          <p:cNvSpPr/>
          <p:nvPr userDrawn="1"/>
        </p:nvSpPr>
        <p:spPr>
          <a:xfrm>
            <a:off x="3" y="4786001"/>
            <a:ext cx="1982093" cy="35750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rgbClr val="00B0F0"/>
              </a:solidFill>
            </a:endParaRPr>
          </a:p>
        </p:txBody>
      </p:sp>
      <p:sp>
        <p:nvSpPr>
          <p:cNvPr id="16" name="椭圆 15">
            <a:hlinkClick r:id="rId3" action="ppaction://hlinksldjump"/>
          </p:cNvPr>
          <p:cNvSpPr/>
          <p:nvPr userDrawn="1"/>
        </p:nvSpPr>
        <p:spPr>
          <a:xfrm>
            <a:off x="350778"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sp>
        <p:nvSpPr>
          <p:cNvPr id="17" name="椭圆 16">
            <a:hlinkClick r:id="rId4" action="ppaction://hlinksldjump"/>
          </p:cNvPr>
          <p:cNvSpPr/>
          <p:nvPr userDrawn="1"/>
        </p:nvSpPr>
        <p:spPr>
          <a:xfrm>
            <a:off x="731674"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8" name="椭圆 17">
            <a:hlinkClick r:id="rId5" action="ppaction://hlinksldjump"/>
          </p:cNvPr>
          <p:cNvSpPr/>
          <p:nvPr userDrawn="1"/>
        </p:nvSpPr>
        <p:spPr>
          <a:xfrm>
            <a:off x="1103776" y="4895188"/>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9" name="椭圆 18">
            <a:hlinkClick r:id="rId6" action="ppaction://hlinksldjump"/>
          </p:cNvPr>
          <p:cNvSpPr/>
          <p:nvPr userDrawn="1"/>
        </p:nvSpPr>
        <p:spPr>
          <a:xfrm>
            <a:off x="1495786" y="4895188"/>
            <a:ext cx="135000" cy="135000"/>
          </a:xfrm>
          <a:prstGeom prst="ellipse">
            <a:avLst/>
          </a:prstGeom>
          <a:solidFill>
            <a:schemeClr val="tx1">
              <a:lumMod val="75000"/>
              <a:lumOff val="2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Tree>
    <p:extLst>
      <p:ext uri="{BB962C8B-B14F-4D97-AF65-F5344CB8AC3E}">
        <p14:creationId xmlns:p14="http://schemas.microsoft.com/office/powerpoint/2010/main" val="1364061780"/>
      </p:ext>
    </p:extLst>
  </p:cSld>
  <p:clrMap bg1="lt1" tx1="dk1" bg2="lt2" tx2="dk2" accent1="accent1" accent2="accent2" accent3="accent3" accent4="accent4" accent5="accent5" accent6="accent6" hlink="hlink" folHlink="folHlink"/>
  <p:sldLayoutIdLst>
    <p:sldLayoutId id="2147483747"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972925"/>
      </p:ext>
    </p:extLst>
  </p:cSld>
  <p:clrMap bg1="lt1" tx1="dk1" bg2="lt2" tx2="dk2" accent1="accent1" accent2="accent2" accent3="accent3" accent4="accent4" accent5="accent5" accent6="accent6" hlink="hlink" folHlink="folHlink"/>
  <p:sldLayoutIdLst>
    <p:sldLayoutId id="2147483762"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 Id="rId5" Type="http://schemas.openxmlformats.org/officeDocument/2006/relationships/image" Target="../media/image15.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xml"/><Relationship Id="rId5" Type="http://schemas.openxmlformats.org/officeDocument/2006/relationships/image" Target="../media/image19.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3.xml"/><Relationship Id="rId4" Type="http://schemas.openxmlformats.org/officeDocument/2006/relationships/slide" Target="slide3.xml"/></Relationships>
</file>

<file path=ppt/slides/_rels/slide2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slide" Target="slide29.xml"/><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slide" Target="slide27.xml"/><Relationship Id="rId5" Type="http://schemas.openxmlformats.org/officeDocument/2006/relationships/slide" Target="slide25.xml"/><Relationship Id="rId4" Type="http://schemas.openxmlformats.org/officeDocument/2006/relationships/slide" Target="slide24.xml"/></Relationships>
</file>

<file path=ppt/slides/_rels/slide24.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image" Target="../media/image28.png"/><Relationship Id="rId7" Type="http://schemas.openxmlformats.org/officeDocument/2006/relationships/slide" Target="slide23.xml"/><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image" Target="../media/image27.emf"/><Relationship Id="rId11" Type="http://schemas.openxmlformats.org/officeDocument/2006/relationships/slide" Target="slide29.xml"/><Relationship Id="rId5" Type="http://schemas.openxmlformats.org/officeDocument/2006/relationships/package" Target="../embeddings/Microsoft_Word_Document4.docx"/><Relationship Id="rId10" Type="http://schemas.openxmlformats.org/officeDocument/2006/relationships/slide" Target="slide27.xml"/><Relationship Id="rId4" Type="http://schemas.openxmlformats.org/officeDocument/2006/relationships/image" Target="../media/image29.png"/><Relationship Id="rId9"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slide" Target="slide24.xml"/><Relationship Id="rId7" Type="http://schemas.openxmlformats.org/officeDocument/2006/relationships/image" Target="../media/image30.png"/><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29.xml"/><Relationship Id="rId5" Type="http://schemas.openxmlformats.org/officeDocument/2006/relationships/slide" Target="slide27.xml"/><Relationship Id="rId4" Type="http://schemas.openxmlformats.org/officeDocument/2006/relationships/slide" Target="slide25.xml"/></Relationships>
</file>

<file path=ppt/slides/_rels/slide26.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29.xml"/><Relationship Id="rId5" Type="http://schemas.openxmlformats.org/officeDocument/2006/relationships/slide" Target="slide27.xml"/><Relationship Id="rId4" Type="http://schemas.openxmlformats.org/officeDocument/2006/relationships/slide" Target="slide25.xml"/></Relationships>
</file>

<file path=ppt/slides/_rels/slide27.xml.rels><?xml version="1.0" encoding="UTF-8" standalone="yes"?>
<Relationships xmlns="http://schemas.openxmlformats.org/package/2006/relationships"><Relationship Id="rId8" Type="http://schemas.openxmlformats.org/officeDocument/2006/relationships/slide" Target="slide27.xml"/><Relationship Id="rId3" Type="http://schemas.openxmlformats.org/officeDocument/2006/relationships/package" Target="../embeddings/Microsoft_Word_Document5.docx"/><Relationship Id="rId7" Type="http://schemas.openxmlformats.org/officeDocument/2006/relationships/slide" Target="slide25.xml"/><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slide" Target="slide24.xml"/><Relationship Id="rId5" Type="http://schemas.openxmlformats.org/officeDocument/2006/relationships/slide" Target="slide23.xml"/><Relationship Id="rId4" Type="http://schemas.openxmlformats.org/officeDocument/2006/relationships/image" Target="../media/image31.emf"/><Relationship Id="rId9" Type="http://schemas.openxmlformats.org/officeDocument/2006/relationships/slide" Target="slide29.xml"/></Relationships>
</file>

<file path=ppt/slides/_rels/slide28.xml.rels><?xml version="1.0" encoding="UTF-8" standalone="yes"?>
<Relationships xmlns="http://schemas.openxmlformats.org/package/2006/relationships"><Relationship Id="rId8" Type="http://schemas.openxmlformats.org/officeDocument/2006/relationships/package" Target="../embeddings/Microsoft_Word_Document6.docx"/><Relationship Id="rId3" Type="http://schemas.openxmlformats.org/officeDocument/2006/relationships/slide" Target="slide23.xml"/><Relationship Id="rId7" Type="http://schemas.openxmlformats.org/officeDocument/2006/relationships/slide" Target="slide29.xml"/><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slide" Target="slide27.xml"/><Relationship Id="rId5" Type="http://schemas.openxmlformats.org/officeDocument/2006/relationships/slide" Target="slide25.xml"/><Relationship Id="rId4" Type="http://schemas.openxmlformats.org/officeDocument/2006/relationships/slide" Target="slide24.xml"/><Relationship Id="rId9" Type="http://schemas.openxmlformats.org/officeDocument/2006/relationships/image" Target="../media/image32.emf"/></Relationships>
</file>

<file path=ppt/slides/_rels/slide29.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slide" Target="slide24.xml"/><Relationship Id="rId7" Type="http://schemas.openxmlformats.org/officeDocument/2006/relationships/image" Target="../media/image33.png"/><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29.xml"/><Relationship Id="rId5" Type="http://schemas.openxmlformats.org/officeDocument/2006/relationships/slide" Target="slide27.xml"/><Relationship Id="rId4" Type="http://schemas.openxmlformats.org/officeDocument/2006/relationships/slide" Target="slide25.xml"/><Relationship Id="rId9" Type="http://schemas.openxmlformats.org/officeDocument/2006/relationships/image" Target="../media/image35.png"/></Relationships>
</file>

<file path=ppt/slides/_rels/slide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4.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2.xml"/></Relationships>
</file>

<file path=ppt/slides/_rels/slide30.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slide" Target="slide24.xml"/><Relationship Id="rId7" Type="http://schemas.openxmlformats.org/officeDocument/2006/relationships/image" Target="../media/image36.png"/><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29.xml"/><Relationship Id="rId5" Type="http://schemas.openxmlformats.org/officeDocument/2006/relationships/slide" Target="slide27.xml"/><Relationship Id="rId10" Type="http://schemas.openxmlformats.org/officeDocument/2006/relationships/slide" Target="slide3.xml"/><Relationship Id="rId4" Type="http://schemas.openxmlformats.org/officeDocument/2006/relationships/slide" Target="slide25.xml"/><Relationship Id="rId9" Type="http://schemas.openxmlformats.org/officeDocument/2006/relationships/image" Target="../media/image3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1.xml"/><Relationship Id="rId1" Type="http://schemas.openxmlformats.org/officeDocument/2006/relationships/vmlDrawing" Target="../drawings/vmlDrawing2.vml"/><Relationship Id="rId4" Type="http://schemas.openxmlformats.org/officeDocument/2006/relationships/image" Target="../media/image7.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Word_Document3.docx"/><Relationship Id="rId2" Type="http://schemas.openxmlformats.org/officeDocument/2006/relationships/slideLayout" Target="../slideLayouts/slideLayout1.xml"/><Relationship Id="rId1" Type="http://schemas.openxmlformats.org/officeDocument/2006/relationships/vmlDrawing" Target="../drawings/vmlDrawing3.vml"/><Relationship Id="rId4" Type="http://schemas.openxmlformats.org/officeDocument/2006/relationships/image" Target="../media/image8.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322115" y="1565710"/>
            <a:ext cx="5832648" cy="2167693"/>
          </a:xfrm>
          <a:prstGeom prst="rect">
            <a:avLst/>
          </a:prstGeom>
          <a:noFill/>
          <a:effectLst/>
        </p:spPr>
        <p:txBody>
          <a:bodyPr wrap="square" lIns="91426" tIns="45712" rIns="91426" bIns="45712" rtlCol="0">
            <a:spAutoFit/>
          </a:bodyPr>
          <a:lstStyle/>
          <a:p>
            <a:pPr>
              <a:lnSpc>
                <a:spcPct val="150000"/>
              </a:lnSpc>
              <a:defRPr/>
            </a:pPr>
            <a:r>
              <a:rPr lang="zh-CN" altLang="en-US" sz="3700" b="1" dirty="0" smtClean="0">
                <a:ln>
                  <a:solidFill>
                    <a:srgbClr val="002060"/>
                  </a:solidFill>
                </a:ln>
                <a:latin typeface="Times New Roman" panose="02020603050405020304" pitchFamily="18" charset="0"/>
                <a:ea typeface="微软雅黑" pitchFamily="34" charset="-122"/>
                <a:cs typeface="Times New Roman" panose="02020603050405020304" pitchFamily="18" charset="0"/>
              </a:rPr>
              <a:t>第一节</a:t>
            </a:r>
            <a:endParaRPr lang="en-US" altLang="zh-CN" sz="3200" b="1" dirty="0" smtClean="0">
              <a:ln>
                <a:solidFill>
                  <a:srgbClr val="002060"/>
                </a:solidFill>
              </a:ln>
              <a:effectLst/>
              <a:latin typeface="Times New Roman" panose="02020603050405020304" pitchFamily="18" charset="0"/>
              <a:ea typeface="微软雅黑" pitchFamily="34" charset="-122"/>
              <a:cs typeface="Times New Roman" panose="02020603050405020304" pitchFamily="18" charset="0"/>
            </a:endParaRPr>
          </a:p>
          <a:p>
            <a:pPr>
              <a:lnSpc>
                <a:spcPct val="150000"/>
              </a:lnSpc>
              <a:defRPr/>
            </a:pPr>
            <a:r>
              <a:rPr lang="zh-CN" altLang="en-US" sz="6000" b="1" dirty="0" smtClean="0">
                <a:ln>
                  <a:solidFill>
                    <a:srgbClr val="002060"/>
                  </a:solidFill>
                </a:ln>
                <a:solidFill>
                  <a:srgbClr val="FF6600"/>
                </a:solidFill>
                <a:latin typeface="Times New Roman" panose="02020603050405020304" pitchFamily="18" charset="0"/>
                <a:ea typeface="微软雅黑" pitchFamily="34" charset="-122"/>
                <a:cs typeface="Times New Roman" panose="02020603050405020304" pitchFamily="18" charset="0"/>
              </a:rPr>
              <a:t>原子结构</a:t>
            </a:r>
            <a:endParaRPr lang="zh-CN" altLang="en-US" sz="6000" b="1" dirty="0">
              <a:ln>
                <a:solidFill>
                  <a:srgbClr val="002060"/>
                </a:solidFill>
              </a:ln>
              <a:solidFill>
                <a:srgbClr val="FF6600"/>
              </a:solidFill>
              <a:effectLst/>
              <a:latin typeface="Times New Roman" panose="02020603050405020304" pitchFamily="18" charset="0"/>
              <a:ea typeface="微软雅黑" pitchFamily="34" charset="-122"/>
              <a:cs typeface="Times New Roman" panose="02020603050405020304" pitchFamily="18" charset="0"/>
            </a:endParaRPr>
          </a:p>
        </p:txBody>
      </p:sp>
      <p:sp>
        <p:nvSpPr>
          <p:cNvPr id="7" name="椭圆 6"/>
          <p:cNvSpPr/>
          <p:nvPr/>
        </p:nvSpPr>
        <p:spPr>
          <a:xfrm>
            <a:off x="7308304" y="3559324"/>
            <a:ext cx="1771392" cy="1584176"/>
          </a:xfrm>
          <a:prstGeom prst="ellipse">
            <a:avLst/>
          </a:prstGeom>
          <a:blipFill>
            <a:blip r:embed="rId2">
              <a:extLst>
                <a:ext uri="{BEBA8EAE-BF5A-486C-A8C5-ECC9F3942E4B}">
                  <a14:imgProps xmlns:a14="http://schemas.microsoft.com/office/drawing/2010/main">
                    <a14:imgLayer r:embed="rId3">
                      <a14:imgEffect>
                        <a14:colorTemperature colorTemp="11200"/>
                      </a14:imgEffect>
                    </a14:imgLayer>
                  </a14:imgProps>
                </a:ext>
              </a:extLst>
            </a:blip>
            <a:stretch>
              <a:fillRect/>
            </a:stretch>
          </a:blipFill>
        </p:spPr>
        <p:style>
          <a:lnRef idx="0">
            <a:schemeClr val="accent1"/>
          </a:lnRef>
          <a:fillRef idx="3">
            <a:schemeClr val="accent1"/>
          </a:fillRef>
          <a:effectRef idx="3">
            <a:schemeClr val="accent1"/>
          </a:effectRef>
          <a:fontRef idx="minor">
            <a:schemeClr val="lt1"/>
          </a:fontRef>
        </p:style>
        <p:txBody>
          <a:bodyPr anchor="ctr"/>
          <a:lstStyle/>
          <a:p>
            <a:pPr algn="ctr">
              <a:defRPr/>
            </a:pPr>
            <a:endParaRPr lang="zh-CN" altLang="en-US"/>
          </a:p>
        </p:txBody>
      </p:sp>
      <p:sp>
        <p:nvSpPr>
          <p:cNvPr id="4" name="矩形 3"/>
          <p:cNvSpPr/>
          <p:nvPr/>
        </p:nvSpPr>
        <p:spPr>
          <a:xfrm>
            <a:off x="467544" y="410838"/>
            <a:ext cx="2700000" cy="324000"/>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l"/>
            <a:r>
              <a:rPr lang="zh-CN" altLang="en-US" sz="1700" dirty="0" smtClean="0">
                <a:solidFill>
                  <a:schemeClr val="bg1"/>
                </a:solidFill>
                <a:latin typeface="Times New Roman" panose="02020603050405020304" pitchFamily="18" charset="0"/>
                <a:ea typeface="微软雅黑" pitchFamily="34" charset="-122"/>
                <a:cs typeface="Times New Roman" panose="02020603050405020304" pitchFamily="18" charset="0"/>
              </a:rPr>
              <a:t>  第一章</a:t>
            </a:r>
            <a:r>
              <a:rPr lang="en-US" altLang="zh-CN" sz="1700" dirty="0" smtClean="0">
                <a:solidFill>
                  <a:schemeClr val="bg1"/>
                </a:solidFill>
                <a:latin typeface="Times New Roman" panose="02020603050405020304" pitchFamily="18" charset="0"/>
                <a:ea typeface="微软雅黑" pitchFamily="34" charset="-122"/>
                <a:cs typeface="Times New Roman" panose="02020603050405020304" pitchFamily="18" charset="0"/>
              </a:rPr>
              <a:t>   </a:t>
            </a:r>
            <a:r>
              <a:rPr lang="zh-CN" altLang="en-US" sz="1700" dirty="0" smtClean="0">
                <a:solidFill>
                  <a:schemeClr val="bg1"/>
                </a:solidFill>
                <a:latin typeface="Times New Roman" panose="02020603050405020304" pitchFamily="18" charset="0"/>
                <a:ea typeface="微软雅黑" pitchFamily="34" charset="-122"/>
                <a:cs typeface="Times New Roman" panose="02020603050405020304" pitchFamily="18" charset="0"/>
              </a:rPr>
              <a:t>原子结构与性质</a:t>
            </a:r>
            <a:endParaRPr lang="zh-CN" altLang="en-US" sz="12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737355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07504" y="22895"/>
            <a:ext cx="8928000" cy="4734758"/>
          </a:xfrm>
          <a:prstGeom prst="rect">
            <a:avLst/>
          </a:prstGeom>
        </p:spPr>
        <p:txBody>
          <a:bodyPr wrap="square">
            <a:spAutoFit/>
          </a:bodyPr>
          <a:lstStyle/>
          <a:p>
            <a:pPr algn="just">
              <a:lnSpc>
                <a:spcPct val="127000"/>
              </a:lnSpc>
              <a:spcAft>
                <a:spcPts val="0"/>
              </a:spcAft>
              <a:tabLst>
                <a:tab pos="2070735" algn="l"/>
              </a:tabLst>
            </a:pPr>
            <a:r>
              <a:rPr lang="en-US" altLang="zh-CN" sz="2400" kern="100" dirty="0">
                <a:latin typeface="Times New Roman"/>
                <a:ea typeface="微软雅黑"/>
                <a:cs typeface="Courier New"/>
              </a:rPr>
              <a:t>2.</a:t>
            </a:r>
            <a:r>
              <a:rPr lang="zh-CN" altLang="zh-CN" sz="2400" kern="100" spc="-100" dirty="0">
                <a:latin typeface="Times New Roman"/>
                <a:ea typeface="微软雅黑"/>
                <a:cs typeface="Times New Roman"/>
              </a:rPr>
              <a:t>下列各原子或离子的电子排布式或电子排布图表示正确的是</a:t>
            </a:r>
            <a:r>
              <a:rPr lang="en-US" altLang="zh-CN" sz="2400" kern="100" spc="-100" dirty="0">
                <a:latin typeface="Times New Roman"/>
                <a:ea typeface="微软雅黑"/>
                <a:cs typeface="Courier New"/>
              </a:rPr>
              <a:t>(</a:t>
            </a:r>
            <a:r>
              <a:rPr lang="zh-CN" altLang="zh-CN" sz="2400" kern="100" spc="-100" dirty="0">
                <a:latin typeface="Times New Roman"/>
                <a:ea typeface="微软雅黑"/>
                <a:cs typeface="Times New Roman"/>
              </a:rPr>
              <a:t>　　</a:t>
            </a:r>
            <a:r>
              <a:rPr lang="en-US" altLang="zh-CN" sz="2400" kern="100" spc="-100" dirty="0">
                <a:latin typeface="Times New Roman"/>
                <a:ea typeface="微软雅黑"/>
                <a:cs typeface="Courier New"/>
              </a:rPr>
              <a:t>)</a:t>
            </a:r>
            <a:endParaRPr lang="zh-CN" altLang="zh-CN" sz="2400" kern="100" spc="-100" dirty="0">
              <a:latin typeface="宋体"/>
              <a:cs typeface="Courier New"/>
            </a:endParaRPr>
          </a:p>
          <a:p>
            <a:pPr algn="just">
              <a:lnSpc>
                <a:spcPct val="127000"/>
              </a:lnSpc>
              <a:spcAft>
                <a:spcPts val="0"/>
              </a:spcAft>
              <a:tabLst>
                <a:tab pos="2070735" algn="l"/>
              </a:tabLst>
            </a:pPr>
            <a:r>
              <a:rPr lang="en-US" altLang="zh-CN" sz="2400" kern="100" dirty="0" err="1">
                <a:latin typeface="Times New Roman"/>
                <a:ea typeface="微软雅黑"/>
                <a:cs typeface="Courier New"/>
              </a:rPr>
              <a:t>A.Ca</a:t>
            </a:r>
            <a:r>
              <a:rPr lang="en-US" altLang="zh-CN" sz="2400" kern="100" baseline="30000" dirty="0" err="1">
                <a:latin typeface="Times New Roman"/>
                <a:ea typeface="微软雅黑"/>
                <a:cs typeface="Courier New"/>
              </a:rPr>
              <a:t>2</a:t>
            </a:r>
            <a:r>
              <a:rPr lang="zh-CN" altLang="zh-CN" sz="2400" kern="100" baseline="30000" dirty="0">
                <a:latin typeface="Times New Roman"/>
                <a:ea typeface="微软雅黑"/>
                <a:cs typeface="Times New Roman"/>
              </a:rPr>
              <a:t>＋</a:t>
            </a:r>
            <a:r>
              <a:rPr lang="zh-CN" altLang="zh-CN" sz="2400" kern="100" dirty="0">
                <a:latin typeface="Times New Roman"/>
                <a:ea typeface="微软雅黑"/>
                <a:cs typeface="Times New Roman"/>
              </a:rPr>
              <a:t>：</a:t>
            </a:r>
            <a:r>
              <a:rPr lang="en-US" altLang="zh-CN" sz="2400" kern="100" dirty="0" err="1">
                <a:latin typeface="Times New Roman"/>
                <a:ea typeface="微软雅黑"/>
                <a:cs typeface="Courier New"/>
              </a:rPr>
              <a:t>1s</a:t>
            </a:r>
            <a:r>
              <a:rPr lang="en-US" altLang="zh-CN" sz="2400" kern="100" baseline="30000" dirty="0" err="1">
                <a:latin typeface="Times New Roman"/>
                <a:ea typeface="微软雅黑"/>
                <a:cs typeface="Courier New"/>
              </a:rPr>
              <a:t>2</a:t>
            </a:r>
            <a:r>
              <a:rPr lang="en-US" altLang="zh-CN" sz="2400" kern="100" dirty="0" err="1">
                <a:latin typeface="Times New Roman"/>
                <a:ea typeface="微软雅黑"/>
                <a:cs typeface="Courier New"/>
              </a:rPr>
              <a:t>2s</a:t>
            </a:r>
            <a:r>
              <a:rPr lang="en-US" altLang="zh-CN" sz="2400" kern="100" baseline="30000" dirty="0" err="1">
                <a:latin typeface="Times New Roman"/>
                <a:ea typeface="微软雅黑"/>
                <a:cs typeface="Courier New"/>
              </a:rPr>
              <a:t>2</a:t>
            </a:r>
            <a:r>
              <a:rPr lang="en-US" altLang="zh-CN" sz="2400" kern="100" dirty="0" err="1">
                <a:latin typeface="Times New Roman"/>
                <a:ea typeface="微软雅黑"/>
                <a:cs typeface="Courier New"/>
              </a:rPr>
              <a:t>2p</a:t>
            </a:r>
            <a:r>
              <a:rPr lang="en-US" altLang="zh-CN" sz="2400" kern="100" baseline="30000" dirty="0" err="1">
                <a:latin typeface="Times New Roman"/>
                <a:ea typeface="微软雅黑"/>
                <a:cs typeface="Courier New"/>
              </a:rPr>
              <a:t>6</a:t>
            </a:r>
            <a:r>
              <a:rPr lang="en-US" altLang="zh-CN" sz="2400" kern="100" dirty="0" err="1">
                <a:latin typeface="Times New Roman"/>
                <a:ea typeface="微软雅黑"/>
                <a:cs typeface="Courier New"/>
              </a:rPr>
              <a:t>3s</a:t>
            </a:r>
            <a:r>
              <a:rPr lang="en-US" altLang="zh-CN" sz="2400" kern="100" baseline="30000" dirty="0" err="1">
                <a:latin typeface="Times New Roman"/>
                <a:ea typeface="微软雅黑"/>
                <a:cs typeface="Courier New"/>
              </a:rPr>
              <a:t>2</a:t>
            </a:r>
            <a:r>
              <a:rPr lang="en-US" altLang="zh-CN" sz="2400" kern="100" dirty="0" err="1">
                <a:latin typeface="Times New Roman"/>
                <a:ea typeface="微软雅黑"/>
                <a:cs typeface="Courier New"/>
              </a:rPr>
              <a:t>3p</a:t>
            </a:r>
            <a:r>
              <a:rPr lang="en-US" altLang="zh-CN" sz="2400" kern="100" baseline="30000" dirty="0" err="1">
                <a:latin typeface="Times New Roman"/>
                <a:ea typeface="微软雅黑"/>
                <a:cs typeface="Courier New"/>
              </a:rPr>
              <a:t>6</a:t>
            </a:r>
            <a:endParaRPr lang="zh-CN" altLang="zh-CN" sz="2400" kern="100" dirty="0">
              <a:latin typeface="宋体"/>
              <a:cs typeface="Courier New"/>
            </a:endParaRPr>
          </a:p>
          <a:p>
            <a:pPr algn="just">
              <a:lnSpc>
                <a:spcPct val="127000"/>
              </a:lnSpc>
              <a:spcAft>
                <a:spcPts val="0"/>
              </a:spcAft>
              <a:tabLst>
                <a:tab pos="2070735" algn="l"/>
              </a:tabLst>
            </a:pPr>
            <a:r>
              <a:rPr lang="en-US" altLang="zh-CN" sz="2400" kern="100" dirty="0" err="1">
                <a:latin typeface="Times New Roman"/>
                <a:ea typeface="微软雅黑"/>
                <a:cs typeface="Courier New"/>
              </a:rPr>
              <a:t>B.F</a:t>
            </a:r>
            <a:r>
              <a:rPr lang="zh-CN" altLang="zh-CN" sz="2400" kern="100" baseline="30000" dirty="0">
                <a:latin typeface="Times New Roman"/>
                <a:ea typeface="微软雅黑"/>
                <a:cs typeface="Times New Roman"/>
              </a:rPr>
              <a:t>－</a:t>
            </a:r>
            <a:r>
              <a:rPr lang="zh-CN" altLang="zh-CN" sz="2400" kern="100" dirty="0">
                <a:latin typeface="Times New Roman"/>
                <a:ea typeface="微软雅黑"/>
                <a:cs typeface="Times New Roman"/>
              </a:rPr>
              <a:t>：</a:t>
            </a:r>
            <a:r>
              <a:rPr lang="en-US" altLang="zh-CN" sz="2400" kern="100" dirty="0" err="1">
                <a:latin typeface="Times New Roman"/>
                <a:ea typeface="微软雅黑"/>
                <a:cs typeface="Courier New"/>
              </a:rPr>
              <a:t>1s</a:t>
            </a:r>
            <a:r>
              <a:rPr lang="en-US" altLang="zh-CN" sz="2400" kern="100" baseline="30000" dirty="0" err="1">
                <a:latin typeface="Times New Roman"/>
                <a:ea typeface="微软雅黑"/>
                <a:cs typeface="Courier New"/>
              </a:rPr>
              <a:t>2</a:t>
            </a:r>
            <a:r>
              <a:rPr lang="en-US" altLang="zh-CN" sz="2400" kern="100" dirty="0" err="1">
                <a:latin typeface="Times New Roman"/>
                <a:ea typeface="微软雅黑"/>
                <a:cs typeface="Courier New"/>
              </a:rPr>
              <a:t>2s</a:t>
            </a:r>
            <a:r>
              <a:rPr lang="en-US" altLang="zh-CN" sz="2400" kern="100" baseline="30000" dirty="0" err="1">
                <a:latin typeface="Times New Roman"/>
                <a:ea typeface="微软雅黑"/>
                <a:cs typeface="Courier New"/>
              </a:rPr>
              <a:t>2</a:t>
            </a:r>
            <a:r>
              <a:rPr lang="en-US" altLang="zh-CN" sz="2400" kern="100" dirty="0" err="1">
                <a:latin typeface="Times New Roman"/>
                <a:ea typeface="微软雅黑"/>
                <a:cs typeface="Courier New"/>
              </a:rPr>
              <a:t>3p</a:t>
            </a:r>
            <a:r>
              <a:rPr lang="en-US" altLang="zh-CN" sz="2400" kern="100" baseline="30000" dirty="0" err="1">
                <a:latin typeface="Times New Roman"/>
                <a:ea typeface="微软雅黑"/>
                <a:cs typeface="Courier New"/>
              </a:rPr>
              <a:t>6</a:t>
            </a:r>
            <a:endParaRPr lang="zh-CN" altLang="zh-CN" sz="2400" kern="100" dirty="0">
              <a:latin typeface="宋体"/>
              <a:cs typeface="Courier New"/>
            </a:endParaRPr>
          </a:p>
          <a:p>
            <a:pPr algn="just">
              <a:lnSpc>
                <a:spcPct val="127000"/>
              </a:lnSpc>
              <a:spcAft>
                <a:spcPts val="0"/>
              </a:spcAft>
              <a:tabLst>
                <a:tab pos="2070735" algn="l"/>
              </a:tabLst>
            </a:pPr>
            <a:r>
              <a:rPr lang="en-US" altLang="zh-CN" sz="2400" kern="100" dirty="0" err="1">
                <a:latin typeface="Times New Roman"/>
                <a:ea typeface="微软雅黑"/>
                <a:cs typeface="Courier New"/>
              </a:rPr>
              <a:t>C.P</a:t>
            </a:r>
            <a:r>
              <a:rPr lang="zh-CN" altLang="zh-CN" sz="2400" kern="100" dirty="0">
                <a:latin typeface="Times New Roman"/>
                <a:ea typeface="微软雅黑"/>
                <a:cs typeface="Times New Roman"/>
              </a:rPr>
              <a:t>：最外层电子排布图</a:t>
            </a:r>
            <a:r>
              <a:rPr lang="zh-CN" altLang="zh-CN" sz="2400" kern="100" dirty="0" smtClean="0">
                <a:latin typeface="Times New Roman"/>
                <a:ea typeface="微软雅黑"/>
                <a:cs typeface="Times New Roman"/>
              </a:rPr>
              <a:t>为</a:t>
            </a:r>
            <a:endParaRPr lang="zh-CN" altLang="zh-CN" sz="2400" kern="100" dirty="0">
              <a:latin typeface="宋体"/>
              <a:cs typeface="Courier New"/>
            </a:endParaRPr>
          </a:p>
          <a:p>
            <a:pPr algn="just">
              <a:lnSpc>
                <a:spcPct val="127000"/>
              </a:lnSpc>
              <a:spcAft>
                <a:spcPts val="0"/>
              </a:spcAft>
              <a:tabLst>
                <a:tab pos="2070735" algn="l"/>
              </a:tabLst>
            </a:pPr>
            <a:r>
              <a:rPr lang="en-US" altLang="zh-CN" sz="2400" kern="100" dirty="0" err="1">
                <a:latin typeface="Times New Roman"/>
                <a:ea typeface="微软雅黑"/>
                <a:cs typeface="Courier New"/>
              </a:rPr>
              <a:t>D.Cr</a:t>
            </a:r>
            <a:r>
              <a:rPr lang="zh-CN" altLang="zh-CN" sz="2400" kern="100" dirty="0">
                <a:latin typeface="Times New Roman"/>
                <a:ea typeface="微软雅黑"/>
                <a:cs typeface="Times New Roman"/>
              </a:rPr>
              <a:t>：</a:t>
            </a:r>
            <a:r>
              <a:rPr lang="en-US" altLang="zh-CN" sz="2400" kern="100" dirty="0" err="1">
                <a:latin typeface="Times New Roman"/>
                <a:ea typeface="微软雅黑"/>
                <a:cs typeface="Courier New"/>
              </a:rPr>
              <a:t>1s</a:t>
            </a:r>
            <a:r>
              <a:rPr lang="en-US" altLang="zh-CN" sz="2400" kern="100" baseline="30000" dirty="0" err="1">
                <a:latin typeface="Times New Roman"/>
                <a:ea typeface="微软雅黑"/>
                <a:cs typeface="Courier New"/>
              </a:rPr>
              <a:t>2</a:t>
            </a:r>
            <a:r>
              <a:rPr lang="en-US" altLang="zh-CN" sz="2400" kern="100" dirty="0" err="1">
                <a:latin typeface="Times New Roman"/>
                <a:ea typeface="微软雅黑"/>
                <a:cs typeface="Courier New"/>
              </a:rPr>
              <a:t>2s</a:t>
            </a:r>
            <a:r>
              <a:rPr lang="en-US" altLang="zh-CN" sz="2400" kern="100" baseline="30000" dirty="0" err="1">
                <a:latin typeface="Times New Roman"/>
                <a:ea typeface="微软雅黑"/>
                <a:cs typeface="Courier New"/>
              </a:rPr>
              <a:t>2</a:t>
            </a:r>
            <a:r>
              <a:rPr lang="en-US" altLang="zh-CN" sz="2400" kern="100" dirty="0" err="1">
                <a:latin typeface="Times New Roman"/>
                <a:ea typeface="微软雅黑"/>
                <a:cs typeface="Courier New"/>
              </a:rPr>
              <a:t>2p</a:t>
            </a:r>
            <a:r>
              <a:rPr lang="en-US" altLang="zh-CN" sz="2400" kern="100" baseline="30000" dirty="0" err="1">
                <a:latin typeface="Times New Roman"/>
                <a:ea typeface="微软雅黑"/>
                <a:cs typeface="Courier New"/>
              </a:rPr>
              <a:t>6</a:t>
            </a:r>
            <a:r>
              <a:rPr lang="en-US" altLang="zh-CN" sz="2400" kern="100" dirty="0" err="1">
                <a:latin typeface="Times New Roman"/>
                <a:ea typeface="微软雅黑"/>
                <a:cs typeface="Courier New"/>
              </a:rPr>
              <a:t>3s</a:t>
            </a:r>
            <a:r>
              <a:rPr lang="en-US" altLang="zh-CN" sz="2400" kern="100" baseline="30000" dirty="0" err="1">
                <a:latin typeface="Times New Roman"/>
                <a:ea typeface="微软雅黑"/>
                <a:cs typeface="Courier New"/>
              </a:rPr>
              <a:t>2</a:t>
            </a:r>
            <a:r>
              <a:rPr lang="en-US" altLang="zh-CN" sz="2400" kern="100" dirty="0" err="1">
                <a:latin typeface="Times New Roman"/>
                <a:ea typeface="微软雅黑"/>
                <a:cs typeface="Courier New"/>
              </a:rPr>
              <a:t>3p</a:t>
            </a:r>
            <a:r>
              <a:rPr lang="en-US" altLang="zh-CN" sz="2400" kern="100" baseline="30000" dirty="0" err="1">
                <a:latin typeface="Times New Roman"/>
                <a:ea typeface="微软雅黑"/>
                <a:cs typeface="Courier New"/>
              </a:rPr>
              <a:t>6</a:t>
            </a:r>
            <a:r>
              <a:rPr lang="en-US" altLang="zh-CN" sz="2400" kern="100" dirty="0" err="1">
                <a:latin typeface="Times New Roman"/>
                <a:ea typeface="微软雅黑"/>
                <a:cs typeface="Courier New"/>
              </a:rPr>
              <a:t>3d</a:t>
            </a:r>
            <a:r>
              <a:rPr lang="en-US" altLang="zh-CN" sz="2400" kern="100" baseline="30000" dirty="0" err="1">
                <a:latin typeface="Times New Roman"/>
                <a:ea typeface="微软雅黑"/>
                <a:cs typeface="Courier New"/>
              </a:rPr>
              <a:t>4</a:t>
            </a:r>
            <a:r>
              <a:rPr lang="en-US" altLang="zh-CN" sz="2400" kern="100" dirty="0" err="1">
                <a:latin typeface="Times New Roman"/>
                <a:ea typeface="微软雅黑"/>
                <a:cs typeface="Courier New"/>
              </a:rPr>
              <a:t>4s</a:t>
            </a:r>
            <a:r>
              <a:rPr lang="en-US" altLang="zh-CN" sz="2400" kern="100" baseline="30000" dirty="0" err="1">
                <a:latin typeface="Times New Roman"/>
                <a:ea typeface="微软雅黑"/>
                <a:cs typeface="Courier New"/>
              </a:rPr>
              <a:t>2</a:t>
            </a:r>
            <a:endParaRPr lang="zh-CN" altLang="zh-CN" sz="2400" kern="100" dirty="0">
              <a:latin typeface="宋体"/>
              <a:cs typeface="Courier New"/>
            </a:endParaRPr>
          </a:p>
          <a:p>
            <a:pPr algn="just">
              <a:lnSpc>
                <a:spcPct val="127000"/>
              </a:lnSpc>
              <a:spcAft>
                <a:spcPts val="0"/>
              </a:spcAft>
              <a:tabLst>
                <a:tab pos="2070735" algn="l"/>
              </a:tabLst>
            </a:pPr>
            <a:r>
              <a:rPr lang="zh-CN" altLang="zh-CN" sz="2400" b="1" kern="100" dirty="0">
                <a:solidFill>
                  <a:srgbClr val="0066FF"/>
                </a:solidFill>
                <a:latin typeface="Times New Roman"/>
                <a:ea typeface="微软雅黑"/>
                <a:cs typeface="Times New Roman"/>
              </a:rPr>
              <a:t>解析</a:t>
            </a:r>
            <a:r>
              <a:rPr lang="zh-CN" altLang="zh-CN" sz="2400" kern="100" dirty="0">
                <a:latin typeface="Times New Roman"/>
                <a:ea typeface="微软雅黑"/>
                <a:cs typeface="Times New Roman"/>
              </a:rPr>
              <a:t>　解此类题一是要注意观察电子排布是否符合构造原理，二是注意是否符合泡利原理和洪特规则。千万不要忽略了</a:t>
            </a:r>
            <a:r>
              <a:rPr lang="en-US" altLang="zh-CN" sz="2400" kern="100" dirty="0">
                <a:latin typeface="Times New Roman"/>
                <a:ea typeface="微软雅黑"/>
                <a:cs typeface="Courier New"/>
              </a:rPr>
              <a:t>Cu</a:t>
            </a:r>
            <a:r>
              <a:rPr lang="zh-CN" altLang="zh-CN" sz="2400" kern="100" dirty="0">
                <a:latin typeface="Times New Roman"/>
                <a:ea typeface="微软雅黑"/>
                <a:cs typeface="Times New Roman"/>
              </a:rPr>
              <a:t>、</a:t>
            </a:r>
            <a:r>
              <a:rPr lang="en-US" altLang="zh-CN" sz="2400" kern="100" dirty="0">
                <a:latin typeface="Times New Roman"/>
                <a:ea typeface="微软雅黑"/>
                <a:cs typeface="Courier New"/>
              </a:rPr>
              <a:t>Cr</a:t>
            </a:r>
            <a:r>
              <a:rPr lang="zh-CN" altLang="zh-CN" sz="2400" kern="100" dirty="0">
                <a:latin typeface="Times New Roman"/>
                <a:ea typeface="微软雅黑"/>
                <a:cs typeface="Times New Roman"/>
              </a:rPr>
              <a:t>等少数原子的</a:t>
            </a:r>
            <a:r>
              <a:rPr lang="en-US" altLang="zh-CN" sz="2400" kern="100" dirty="0">
                <a:latin typeface="宋体"/>
                <a:ea typeface="微软雅黑"/>
                <a:cs typeface="Times New Roman"/>
              </a:rPr>
              <a:t>“</a:t>
            </a:r>
            <a:r>
              <a:rPr lang="zh-CN" altLang="zh-CN" sz="2400" kern="100" dirty="0">
                <a:latin typeface="Times New Roman"/>
                <a:ea typeface="微软雅黑"/>
                <a:cs typeface="Times New Roman"/>
              </a:rPr>
              <a:t>能量相同的原子轨道在半充满、全充满或全空状态时，体系的能量较低，原子较稳定</a:t>
            </a:r>
            <a:r>
              <a:rPr lang="en-US" altLang="zh-CN" sz="2400" kern="100" dirty="0">
                <a:latin typeface="宋体"/>
                <a:ea typeface="微软雅黑"/>
                <a:cs typeface="Times New Roman"/>
              </a:rPr>
              <a:t>”</a:t>
            </a:r>
            <a:r>
              <a:rPr lang="zh-CN" altLang="zh-CN" sz="2400" kern="100" dirty="0">
                <a:latin typeface="Times New Roman"/>
                <a:ea typeface="微软雅黑"/>
                <a:cs typeface="Times New Roman"/>
              </a:rPr>
              <a:t>这种特例。</a:t>
            </a:r>
            <a:r>
              <a:rPr lang="en-US" altLang="zh-CN" sz="2400" kern="100" dirty="0">
                <a:latin typeface="Times New Roman"/>
                <a:ea typeface="微软雅黑"/>
                <a:cs typeface="Courier New"/>
              </a:rPr>
              <a:t>A</a:t>
            </a:r>
            <a:r>
              <a:rPr lang="zh-CN" altLang="zh-CN" sz="2400" kern="100" dirty="0">
                <a:latin typeface="Times New Roman"/>
                <a:ea typeface="微软雅黑"/>
                <a:cs typeface="Times New Roman"/>
              </a:rPr>
              <a:t>项正确，符合核外电子排布规律；</a:t>
            </a:r>
            <a:endParaRPr lang="zh-CN" altLang="zh-CN" sz="2400" kern="100" dirty="0">
              <a:effectLst/>
              <a:latin typeface="宋体"/>
              <a:cs typeface="Courier New"/>
            </a:endParaRPr>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45929" y="1510680"/>
            <a:ext cx="2194223" cy="390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0375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5" end="5"/>
                                            </p:txEl>
                                          </p:spTgt>
                                        </p:tgtEl>
                                        <p:attrNameLst>
                                          <p:attrName>style.visibility</p:attrName>
                                        </p:attrNameLst>
                                      </p:cBhvr>
                                      <p:to>
                                        <p:strVal val="visible"/>
                                      </p:to>
                                    </p:set>
                                    <p:animEffect transition="in" filter="blinds(horizontal)">
                                      <p:cBhvr>
                                        <p:cTn id="7" dur="500"/>
                                        <p:tgtEl>
                                          <p:spTgt spid="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7504" y="97567"/>
            <a:ext cx="8928000" cy="4524315"/>
          </a:xfrm>
          <a:prstGeom prst="rect">
            <a:avLst/>
          </a:prstGeom>
        </p:spPr>
        <p:txBody>
          <a:bodyPr wrap="square">
            <a:spAutoFit/>
          </a:bodyPr>
          <a:lstStyle/>
          <a:p>
            <a:pPr algn="just">
              <a:lnSpc>
                <a:spcPct val="150000"/>
              </a:lnSpc>
              <a:spcAft>
                <a:spcPts val="0"/>
              </a:spcAft>
              <a:tabLst>
                <a:tab pos="2070735" algn="l"/>
              </a:tabLst>
            </a:pPr>
            <a:r>
              <a:rPr lang="en-US" altLang="zh-CN" sz="2400" kern="100" dirty="0">
                <a:latin typeface="Times New Roman"/>
                <a:ea typeface="微软雅黑"/>
                <a:cs typeface="Courier New"/>
              </a:rPr>
              <a:t>B</a:t>
            </a:r>
            <a:r>
              <a:rPr lang="zh-CN" altLang="zh-CN" sz="2400" kern="100" dirty="0">
                <a:latin typeface="Times New Roman"/>
                <a:ea typeface="微软雅黑"/>
                <a:cs typeface="Times New Roman"/>
              </a:rPr>
              <a:t>项错误，由核外电子排布规律，电子排完</a:t>
            </a:r>
            <a:r>
              <a:rPr lang="en-US" altLang="zh-CN" sz="2400" kern="100" dirty="0">
                <a:latin typeface="Times New Roman"/>
                <a:ea typeface="微软雅黑"/>
                <a:cs typeface="Courier New"/>
              </a:rPr>
              <a:t>2s</a:t>
            </a:r>
            <a:r>
              <a:rPr lang="zh-CN" altLang="zh-CN" sz="2400" kern="100" dirty="0">
                <a:latin typeface="Times New Roman"/>
                <a:ea typeface="微软雅黑"/>
                <a:cs typeface="Times New Roman"/>
              </a:rPr>
              <a:t>后应排</a:t>
            </a:r>
            <a:r>
              <a:rPr lang="en-US" altLang="zh-CN" sz="2400" kern="100" dirty="0" err="1">
                <a:latin typeface="Times New Roman"/>
                <a:ea typeface="微软雅黑"/>
                <a:cs typeface="Courier New"/>
              </a:rPr>
              <a:t>2p</a:t>
            </a:r>
            <a:r>
              <a:rPr lang="zh-CN" altLang="zh-CN" sz="2400" kern="100" dirty="0">
                <a:latin typeface="Times New Roman"/>
                <a:ea typeface="微软雅黑"/>
                <a:cs typeface="Times New Roman"/>
              </a:rPr>
              <a:t>轨道而不是</a:t>
            </a:r>
            <a:r>
              <a:rPr lang="en-US" altLang="zh-CN" sz="2400" kern="100" dirty="0" err="1">
                <a:latin typeface="Times New Roman"/>
                <a:ea typeface="微软雅黑"/>
                <a:cs typeface="Courier New"/>
              </a:rPr>
              <a:t>3p</a:t>
            </a:r>
            <a:r>
              <a:rPr lang="zh-CN" altLang="zh-CN" sz="2400" kern="100" dirty="0">
                <a:latin typeface="Times New Roman"/>
                <a:ea typeface="微软雅黑"/>
                <a:cs typeface="Times New Roman"/>
              </a:rPr>
              <a:t>轨道，正确的应为</a:t>
            </a:r>
            <a:r>
              <a:rPr lang="en-US" altLang="zh-CN" sz="2400" kern="100" dirty="0" err="1">
                <a:latin typeface="Times New Roman"/>
                <a:ea typeface="微软雅黑"/>
                <a:cs typeface="Courier New"/>
              </a:rPr>
              <a:t>1s</a:t>
            </a:r>
            <a:r>
              <a:rPr lang="en-US" altLang="zh-CN" sz="2400" kern="100" baseline="30000" dirty="0" err="1">
                <a:latin typeface="Times New Roman"/>
                <a:ea typeface="微软雅黑"/>
                <a:cs typeface="Courier New"/>
              </a:rPr>
              <a:t>2</a:t>
            </a:r>
            <a:r>
              <a:rPr lang="en-US" altLang="zh-CN" sz="2400" kern="100" dirty="0" err="1">
                <a:latin typeface="Times New Roman"/>
                <a:ea typeface="微软雅黑"/>
                <a:cs typeface="Courier New"/>
              </a:rPr>
              <a:t>2s</a:t>
            </a:r>
            <a:r>
              <a:rPr lang="en-US" altLang="zh-CN" sz="2400" kern="100" baseline="30000" dirty="0" err="1">
                <a:latin typeface="Times New Roman"/>
                <a:ea typeface="微软雅黑"/>
                <a:cs typeface="Courier New"/>
              </a:rPr>
              <a:t>2</a:t>
            </a:r>
            <a:r>
              <a:rPr lang="en-US" altLang="zh-CN" sz="2400" kern="100" dirty="0" err="1">
                <a:latin typeface="Times New Roman"/>
                <a:ea typeface="微软雅黑"/>
                <a:cs typeface="Courier New"/>
              </a:rPr>
              <a:t>2p</a:t>
            </a:r>
            <a:r>
              <a:rPr lang="en-US" altLang="zh-CN" sz="2400" kern="100" baseline="30000" dirty="0" err="1">
                <a:latin typeface="Times New Roman"/>
                <a:ea typeface="微软雅黑"/>
                <a:cs typeface="Courier New"/>
              </a:rPr>
              <a:t>6</a:t>
            </a:r>
            <a:r>
              <a:rPr lang="zh-CN" altLang="zh-CN" sz="2400" kern="100" dirty="0">
                <a:latin typeface="Times New Roman"/>
                <a:ea typeface="微软雅黑"/>
                <a:cs typeface="Times New Roman"/>
              </a:rPr>
              <a:t>；</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a:latin typeface="Times New Roman"/>
                <a:ea typeface="微软雅黑"/>
                <a:cs typeface="Courier New"/>
              </a:rPr>
              <a:t>C</a:t>
            </a:r>
            <a:r>
              <a:rPr lang="zh-CN" altLang="zh-CN" sz="2400" kern="100" dirty="0">
                <a:latin typeface="Times New Roman"/>
                <a:ea typeface="微软雅黑"/>
                <a:cs typeface="Times New Roman"/>
              </a:rPr>
              <a:t>项错误，没有遵循洪特规则</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电子在能量相同的原子轨道上排布时，应尽可能分占不同的原子轨道且自旋方向相同，正确的应为</a:t>
            </a:r>
            <a:r>
              <a:rPr lang="en-US" altLang="zh-CN" sz="2400" kern="100" dirty="0">
                <a:latin typeface="宋体"/>
                <a:ea typeface="微软雅黑"/>
                <a:cs typeface="Courier New"/>
              </a:rPr>
              <a:t> </a:t>
            </a:r>
            <a:r>
              <a:rPr lang="en-US" altLang="zh-CN" sz="2400" kern="100" dirty="0" smtClean="0">
                <a:latin typeface="宋体"/>
                <a:ea typeface="微软雅黑"/>
                <a:cs typeface="Courier New"/>
              </a:rPr>
              <a:t>               </a:t>
            </a:r>
            <a:r>
              <a:rPr lang="zh-CN" altLang="zh-CN" sz="2400" kern="100" dirty="0" smtClean="0">
                <a:latin typeface="Times New Roman"/>
                <a:ea typeface="微软雅黑"/>
                <a:cs typeface="Times New Roman"/>
              </a:rPr>
              <a:t>；</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a:latin typeface="Times New Roman"/>
                <a:ea typeface="微软雅黑"/>
                <a:cs typeface="Courier New"/>
              </a:rPr>
              <a:t>D</a:t>
            </a:r>
            <a:r>
              <a:rPr lang="zh-CN" altLang="zh-CN" sz="2400" kern="100" spc="-100" dirty="0">
                <a:latin typeface="Times New Roman"/>
                <a:ea typeface="微软雅黑"/>
                <a:cs typeface="Times New Roman"/>
              </a:rPr>
              <a:t>项错误，忽略了能量相同的原子轨道在半充满状态时，体系的能量较低，原子较稳定，正确的电子排布式应为</a:t>
            </a:r>
            <a:r>
              <a:rPr lang="en-US" altLang="zh-CN" sz="2400" kern="100" spc="-100" dirty="0" err="1" smtClean="0">
                <a:latin typeface="Times New Roman"/>
                <a:ea typeface="微软雅黑"/>
                <a:cs typeface="Courier New"/>
              </a:rPr>
              <a:t>1s</a:t>
            </a:r>
            <a:r>
              <a:rPr lang="en-US" altLang="zh-CN" sz="2400" kern="100" spc="-100" baseline="30000" dirty="0" err="1" smtClean="0">
                <a:latin typeface="Times New Roman"/>
                <a:ea typeface="微软雅黑"/>
                <a:cs typeface="Courier New"/>
              </a:rPr>
              <a:t>2</a:t>
            </a:r>
            <a:r>
              <a:rPr lang="en-US" altLang="zh-CN" sz="2400" kern="100" spc="-100" dirty="0" err="1" smtClean="0">
                <a:latin typeface="Times New Roman"/>
                <a:ea typeface="微软雅黑"/>
                <a:cs typeface="Courier New"/>
              </a:rPr>
              <a:t>2s</a:t>
            </a:r>
            <a:r>
              <a:rPr lang="en-US" altLang="zh-CN" sz="2400" kern="100" spc="-100" baseline="30000" dirty="0" err="1" smtClean="0">
                <a:latin typeface="Times New Roman"/>
                <a:ea typeface="微软雅黑"/>
                <a:cs typeface="Courier New"/>
              </a:rPr>
              <a:t>2</a:t>
            </a:r>
            <a:r>
              <a:rPr lang="en-US" altLang="zh-CN" sz="2400" kern="100" spc="-100" dirty="0" err="1" smtClean="0">
                <a:latin typeface="Times New Roman"/>
                <a:ea typeface="微软雅黑"/>
                <a:cs typeface="Courier New"/>
              </a:rPr>
              <a:t>2p</a:t>
            </a:r>
            <a:r>
              <a:rPr lang="en-US" altLang="zh-CN" sz="2400" kern="100" spc="-100" baseline="30000" dirty="0" err="1" smtClean="0">
                <a:latin typeface="Times New Roman"/>
                <a:ea typeface="微软雅黑"/>
                <a:cs typeface="Courier New"/>
              </a:rPr>
              <a:t>6</a:t>
            </a:r>
            <a:r>
              <a:rPr lang="en-US" altLang="zh-CN" sz="2400" kern="100" spc="-100" dirty="0" err="1" smtClean="0">
                <a:latin typeface="Times New Roman"/>
                <a:ea typeface="微软雅黑"/>
                <a:cs typeface="Courier New"/>
              </a:rPr>
              <a:t>3s</a:t>
            </a:r>
            <a:r>
              <a:rPr lang="en-US" altLang="zh-CN" sz="2400" kern="100" spc="-100" baseline="30000" dirty="0" err="1" smtClean="0">
                <a:latin typeface="Times New Roman"/>
                <a:ea typeface="微软雅黑"/>
                <a:cs typeface="Courier New"/>
              </a:rPr>
              <a:t>2</a:t>
            </a:r>
            <a:r>
              <a:rPr lang="en-US" altLang="zh-CN" sz="2400" kern="100" spc="-100" dirty="0" err="1" smtClean="0">
                <a:latin typeface="Times New Roman"/>
                <a:ea typeface="微软雅黑"/>
                <a:cs typeface="Courier New"/>
              </a:rPr>
              <a:t>3p</a:t>
            </a:r>
            <a:r>
              <a:rPr lang="en-US" altLang="zh-CN" sz="2400" kern="100" spc="-100" baseline="30000" dirty="0" err="1" smtClean="0">
                <a:latin typeface="Times New Roman"/>
                <a:ea typeface="微软雅黑"/>
                <a:cs typeface="Courier New"/>
              </a:rPr>
              <a:t>6</a:t>
            </a:r>
            <a:r>
              <a:rPr lang="en-US" altLang="zh-CN" sz="2400" kern="100" spc="-100" dirty="0" err="1" smtClean="0">
                <a:latin typeface="Times New Roman"/>
                <a:ea typeface="微软雅黑"/>
                <a:cs typeface="Courier New"/>
              </a:rPr>
              <a:t>3d</a:t>
            </a:r>
            <a:r>
              <a:rPr lang="en-US" altLang="zh-CN" sz="2400" kern="100" spc="-100" baseline="30000" dirty="0" err="1" smtClean="0">
                <a:latin typeface="Times New Roman"/>
                <a:ea typeface="微软雅黑"/>
                <a:cs typeface="Courier New"/>
              </a:rPr>
              <a:t>5</a:t>
            </a:r>
            <a:r>
              <a:rPr lang="en-US" altLang="zh-CN" sz="2400" kern="100" spc="-100" dirty="0" err="1" smtClean="0">
                <a:latin typeface="Times New Roman"/>
                <a:ea typeface="微软雅黑"/>
                <a:cs typeface="Courier New"/>
              </a:rPr>
              <a:t>4s</a:t>
            </a:r>
            <a:r>
              <a:rPr lang="en-US" altLang="zh-CN" sz="2400" kern="100" spc="-100" baseline="30000" dirty="0" err="1" smtClean="0">
                <a:latin typeface="Times New Roman"/>
                <a:ea typeface="微软雅黑"/>
                <a:cs typeface="Courier New"/>
              </a:rPr>
              <a:t>1</a:t>
            </a:r>
            <a:r>
              <a:rPr lang="zh-CN" altLang="zh-CN" sz="2400" kern="100" spc="-100" dirty="0">
                <a:latin typeface="Times New Roman"/>
                <a:ea typeface="微软雅黑"/>
                <a:cs typeface="Times New Roman"/>
              </a:rPr>
              <a:t>。</a:t>
            </a:r>
            <a:endParaRPr lang="zh-CN" altLang="zh-CN" sz="2400" kern="100" spc="-100" dirty="0">
              <a:latin typeface="宋体"/>
              <a:cs typeface="Courier New"/>
            </a:endParaRPr>
          </a:p>
          <a:p>
            <a:pPr algn="just">
              <a:lnSpc>
                <a:spcPct val="150000"/>
              </a:lnSpc>
              <a:spcAft>
                <a:spcPts val="0"/>
              </a:spcAft>
              <a:tabLst>
                <a:tab pos="2070735" algn="l"/>
              </a:tabLst>
            </a:pPr>
            <a:r>
              <a:rPr lang="zh-CN" altLang="zh-CN" sz="2400" b="1" kern="100" dirty="0">
                <a:solidFill>
                  <a:srgbClr val="0066FF"/>
                </a:solidFill>
                <a:latin typeface="Times New Roman"/>
                <a:ea typeface="微软雅黑"/>
                <a:cs typeface="Times New Roman"/>
              </a:rPr>
              <a:t>答案</a:t>
            </a:r>
            <a:r>
              <a:rPr lang="zh-CN" altLang="zh-CN" sz="2400" kern="100" dirty="0">
                <a:latin typeface="Times New Roman"/>
                <a:ea typeface="微软雅黑"/>
                <a:cs typeface="Times New Roman"/>
              </a:rPr>
              <a:t>　</a:t>
            </a:r>
            <a:r>
              <a:rPr lang="en-US" altLang="zh-CN" sz="2400" kern="100" dirty="0">
                <a:solidFill>
                  <a:srgbClr val="E36C0A"/>
                </a:solidFill>
                <a:latin typeface="Times New Roman"/>
                <a:ea typeface="微软雅黑"/>
                <a:cs typeface="Courier New"/>
              </a:rPr>
              <a:t>A</a:t>
            </a:r>
            <a:endParaRPr lang="zh-CN" altLang="zh-CN" sz="2400" kern="100" dirty="0">
              <a:effectLst/>
              <a:latin typeface="宋体"/>
              <a:cs typeface="Courier New"/>
            </a:endParaRPr>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9077" y="2445351"/>
            <a:ext cx="2376264" cy="415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组合 7"/>
          <p:cNvGrpSpPr/>
          <p:nvPr/>
        </p:nvGrpSpPr>
        <p:grpSpPr>
          <a:xfrm>
            <a:off x="8623505" y="4334076"/>
            <a:ext cx="360000" cy="359813"/>
            <a:chOff x="8623505" y="4334074"/>
            <a:chExt cx="360000" cy="359813"/>
          </a:xfrm>
        </p:grpSpPr>
        <p:sp>
          <p:nvSpPr>
            <p:cNvPr id="9" name="椭圆 8">
              <a:hlinkClick r:id="rId3" action="ppaction://hlinksldjump"/>
            </p:cNvPr>
            <p:cNvSpPr/>
            <p:nvPr userDrawn="1"/>
          </p:nvSpPr>
          <p:spPr>
            <a:xfrm rot="5400000">
              <a:off x="8623598" y="4333981"/>
              <a:ext cx="359813" cy="360000"/>
            </a:xfrm>
            <a:prstGeom prst="ellipse">
              <a:avLst/>
            </a:prstGeom>
            <a:solidFill>
              <a:srgbClr val="0066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 name="燕尾形 9">
              <a:hlinkClick r:id="rId3" action="ppaction://hlinksldjump"/>
            </p:cNvPr>
            <p:cNvSpPr/>
            <p:nvPr userDrawn="1"/>
          </p:nvSpPr>
          <p:spPr>
            <a:xfrm rot="5400000" flipH="1">
              <a:off x="8717142" y="4427583"/>
              <a:ext cx="172710" cy="172800"/>
            </a:xfrm>
            <a:prstGeom prst="chevro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grpSp>
    </p:spTree>
    <p:extLst>
      <p:ext uri="{BB962C8B-B14F-4D97-AF65-F5344CB8AC3E}">
        <p14:creationId xmlns:p14="http://schemas.microsoft.com/office/powerpoint/2010/main" val="1701276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146"/>
                                        </p:tgtEl>
                                        <p:attrNameLst>
                                          <p:attrName>style.visibility</p:attrName>
                                        </p:attrNameLst>
                                      </p:cBhvr>
                                      <p:to>
                                        <p:strVal val="visible"/>
                                      </p:to>
                                    </p:set>
                                    <p:animEffect transition="in" filter="blinds(horizontal)">
                                      <p:cBhvr>
                                        <p:cTn id="10" dur="500"/>
                                        <p:tgtEl>
                                          <p:spTgt spid="614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blinds(horizontal)">
                                      <p:cBhvr>
                                        <p:cTn id="2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1070" y="239533"/>
            <a:ext cx="4519186" cy="492443"/>
          </a:xfrm>
          <a:prstGeom prst="rect">
            <a:avLst/>
          </a:prstGeom>
          <a:noFill/>
        </p:spPr>
        <p:txBody>
          <a:bodyPr wrap="none" rtlCol="0">
            <a:spAutoFit/>
          </a:bodyPr>
          <a:lstStyle/>
          <a:p>
            <a:pPr>
              <a:spcBef>
                <a:spcPct val="0"/>
              </a:spcBef>
            </a:pPr>
            <a:r>
              <a:rPr lang="zh-CN" altLang="en-US" sz="2600" b="1" dirty="0">
                <a:solidFill>
                  <a:schemeClr val="tx1">
                    <a:lumMod val="65000"/>
                    <a:lumOff val="35000"/>
                  </a:schemeClr>
                </a:solidFill>
                <a:latin typeface="微软雅黑" pitchFamily="34" charset="-122"/>
                <a:ea typeface="微软雅黑" pitchFamily="34" charset="-122"/>
              </a:rPr>
              <a:t>原子核外电子排布的表示方法</a:t>
            </a:r>
            <a:endParaRPr lang="zh-CN" altLang="en-US" sz="2600" b="1" dirty="0">
              <a:solidFill>
                <a:schemeClr val="tx1">
                  <a:lumMod val="65000"/>
                  <a:lumOff val="35000"/>
                </a:schemeClr>
              </a:solidFill>
              <a:latin typeface="微软雅黑" pitchFamily="34" charset="-122"/>
              <a:ea typeface="微软雅黑" pitchFamily="34" charset="-122"/>
            </a:endParaRPr>
          </a:p>
        </p:txBody>
      </p:sp>
      <p:sp>
        <p:nvSpPr>
          <p:cNvPr id="3" name="矩形 2"/>
          <p:cNvSpPr/>
          <p:nvPr/>
        </p:nvSpPr>
        <p:spPr>
          <a:xfrm>
            <a:off x="145316" y="718592"/>
            <a:ext cx="8843555" cy="3970318"/>
          </a:xfrm>
          <a:prstGeom prst="rect">
            <a:avLst/>
          </a:prstGeom>
        </p:spPr>
        <p:txBody>
          <a:bodyPr wrap="square">
            <a:spAutoFit/>
          </a:bodyPr>
          <a:lstStyle/>
          <a:p>
            <a:pPr algn="just">
              <a:lnSpc>
                <a:spcPct val="150000"/>
              </a:lnSpc>
              <a:spcAft>
                <a:spcPts val="0"/>
              </a:spcAft>
              <a:tabLst>
                <a:tab pos="2070735" algn="l"/>
              </a:tabLst>
            </a:pPr>
            <a:r>
              <a:rPr lang="en-US" altLang="zh-CN" sz="2400" kern="100" dirty="0">
                <a:latin typeface="Times New Roman"/>
                <a:ea typeface="微软雅黑"/>
                <a:cs typeface="Courier New"/>
              </a:rPr>
              <a:t>1.</a:t>
            </a:r>
            <a:r>
              <a:rPr lang="zh-CN" altLang="zh-CN" sz="2400" kern="100" dirty="0">
                <a:latin typeface="Times New Roman"/>
                <a:ea typeface="微软雅黑"/>
                <a:cs typeface="Times New Roman"/>
              </a:rPr>
              <a:t>电子排布式</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a:latin typeface="Times New Roman"/>
                <a:ea typeface="微软雅黑"/>
                <a:cs typeface="Courier New"/>
              </a:rPr>
              <a:t>(1)</a:t>
            </a:r>
            <a:r>
              <a:rPr lang="zh-CN" altLang="zh-CN" sz="2400" kern="100" dirty="0">
                <a:latin typeface="Times New Roman"/>
                <a:ea typeface="微软雅黑"/>
                <a:cs typeface="Times New Roman"/>
              </a:rPr>
              <a:t>用数字在能级符号右上角标明该能级上排布的电子数，这就是电子排布式。写出下列基态原子的电子排布式：</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a:latin typeface="宋体"/>
                <a:ea typeface="微软雅黑"/>
                <a:cs typeface="Times New Roman"/>
              </a:rPr>
              <a:t>①</a:t>
            </a:r>
            <a:r>
              <a:rPr lang="en-US" altLang="zh-CN" sz="2400" kern="100" baseline="-25000" dirty="0" err="1">
                <a:latin typeface="Times New Roman"/>
                <a:ea typeface="微软雅黑"/>
                <a:cs typeface="Courier New"/>
              </a:rPr>
              <a:t>16</a:t>
            </a:r>
            <a:r>
              <a:rPr lang="en-US" altLang="zh-CN" sz="2400" kern="100" dirty="0" err="1">
                <a:latin typeface="Times New Roman"/>
                <a:ea typeface="微软雅黑"/>
                <a:cs typeface="Courier New"/>
              </a:rPr>
              <a:t>S</a:t>
            </a:r>
            <a:r>
              <a:rPr lang="zh-CN" altLang="zh-CN" sz="2400" kern="100" dirty="0" smtClean="0">
                <a:latin typeface="Times New Roman"/>
                <a:ea typeface="微软雅黑"/>
                <a:cs typeface="Times New Roman"/>
              </a:rPr>
              <a:t>：</a:t>
            </a:r>
            <a:r>
              <a:rPr lang="en-US" altLang="zh-CN" sz="2400" u="sng" kern="100" dirty="0" smtClean="0">
                <a:latin typeface="Times New Roman"/>
                <a:ea typeface="微软雅黑"/>
                <a:cs typeface="Courier New"/>
              </a:rPr>
              <a:t>                           </a:t>
            </a:r>
            <a:r>
              <a:rPr lang="zh-CN" altLang="zh-CN" sz="2400" kern="100" dirty="0" smtClean="0">
                <a:latin typeface="Times New Roman"/>
                <a:ea typeface="微软雅黑"/>
                <a:cs typeface="Times New Roman"/>
              </a:rPr>
              <a:t>；</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a:latin typeface="宋体"/>
                <a:ea typeface="微软雅黑"/>
                <a:cs typeface="Times New Roman"/>
              </a:rPr>
              <a:t>②</a:t>
            </a:r>
            <a:r>
              <a:rPr lang="en-US" altLang="zh-CN" sz="2400" kern="100" baseline="-25000" dirty="0" err="1">
                <a:latin typeface="Times New Roman"/>
                <a:ea typeface="微软雅黑"/>
                <a:cs typeface="Courier New"/>
              </a:rPr>
              <a:t>20</a:t>
            </a:r>
            <a:r>
              <a:rPr lang="en-US" altLang="zh-CN" sz="2400" kern="100" dirty="0" err="1">
                <a:latin typeface="Times New Roman"/>
                <a:ea typeface="微软雅黑"/>
                <a:cs typeface="Courier New"/>
              </a:rPr>
              <a:t>Ca</a:t>
            </a:r>
            <a:r>
              <a:rPr lang="zh-CN" altLang="zh-CN" sz="2400" kern="100" dirty="0" smtClean="0">
                <a:latin typeface="Times New Roman"/>
                <a:ea typeface="微软雅黑"/>
                <a:cs typeface="Times New Roman"/>
              </a:rPr>
              <a:t>：</a:t>
            </a:r>
            <a:r>
              <a:rPr lang="en-US" altLang="zh-CN" sz="2400" u="sng" kern="100" dirty="0" smtClean="0">
                <a:latin typeface="Times New Roman"/>
                <a:ea typeface="微软雅黑"/>
                <a:cs typeface="Courier New"/>
              </a:rPr>
              <a:t>                                </a:t>
            </a:r>
            <a:r>
              <a:rPr lang="zh-CN" altLang="zh-CN" sz="2400" kern="100" dirty="0" smtClean="0">
                <a:latin typeface="Times New Roman"/>
                <a:ea typeface="微软雅黑"/>
                <a:cs typeface="Times New Roman"/>
              </a:rPr>
              <a:t>；</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a:latin typeface="宋体"/>
                <a:ea typeface="微软雅黑"/>
                <a:cs typeface="Times New Roman"/>
              </a:rPr>
              <a:t>③</a:t>
            </a:r>
            <a:r>
              <a:rPr lang="en-US" altLang="zh-CN" sz="2400" kern="100" baseline="-25000" dirty="0" err="1">
                <a:latin typeface="Times New Roman"/>
                <a:ea typeface="微软雅黑"/>
                <a:cs typeface="Courier New"/>
              </a:rPr>
              <a:t>26</a:t>
            </a:r>
            <a:r>
              <a:rPr lang="en-US" altLang="zh-CN" sz="2400" kern="100" dirty="0" err="1">
                <a:latin typeface="Times New Roman"/>
                <a:ea typeface="微软雅黑"/>
                <a:cs typeface="Courier New"/>
              </a:rPr>
              <a:t>Fe</a:t>
            </a:r>
            <a:r>
              <a:rPr lang="zh-CN" altLang="zh-CN" sz="2400" kern="100" dirty="0" smtClean="0">
                <a:latin typeface="Times New Roman"/>
                <a:ea typeface="微软雅黑"/>
                <a:cs typeface="Times New Roman"/>
              </a:rPr>
              <a:t>：</a:t>
            </a:r>
            <a:r>
              <a:rPr lang="en-US" altLang="zh-CN" sz="2400" u="sng" kern="100" dirty="0" smtClean="0">
                <a:latin typeface="Times New Roman"/>
                <a:ea typeface="微软雅黑"/>
                <a:cs typeface="Courier New"/>
              </a:rPr>
              <a:t>                                      </a:t>
            </a:r>
            <a:r>
              <a:rPr lang="zh-CN" altLang="zh-CN" sz="2400" kern="100" dirty="0" smtClean="0">
                <a:latin typeface="Times New Roman"/>
                <a:ea typeface="微软雅黑"/>
                <a:cs typeface="Times New Roman"/>
              </a:rPr>
              <a:t>；</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a:latin typeface="宋体"/>
                <a:ea typeface="微软雅黑"/>
                <a:cs typeface="Times New Roman"/>
              </a:rPr>
              <a:t>④</a:t>
            </a:r>
            <a:r>
              <a:rPr lang="en-US" altLang="zh-CN" sz="2400" kern="100" baseline="-25000" dirty="0" err="1">
                <a:latin typeface="Times New Roman"/>
                <a:ea typeface="微软雅黑"/>
                <a:cs typeface="Courier New"/>
              </a:rPr>
              <a:t>29</a:t>
            </a:r>
            <a:r>
              <a:rPr lang="en-US" altLang="zh-CN" sz="2400" kern="100" dirty="0" err="1">
                <a:latin typeface="Times New Roman"/>
                <a:ea typeface="微软雅黑"/>
                <a:cs typeface="Courier New"/>
              </a:rPr>
              <a:t>Cu</a:t>
            </a:r>
            <a:r>
              <a:rPr lang="zh-CN" altLang="zh-CN" sz="2400" kern="100" dirty="0" smtClean="0">
                <a:latin typeface="Times New Roman"/>
                <a:ea typeface="微软雅黑"/>
                <a:cs typeface="Times New Roman"/>
              </a:rPr>
              <a:t>：</a:t>
            </a:r>
            <a:r>
              <a:rPr lang="en-US" altLang="zh-CN" sz="2400" u="sng" kern="100" dirty="0" smtClean="0">
                <a:latin typeface="Times New Roman"/>
                <a:ea typeface="微软雅黑"/>
                <a:cs typeface="Courier New"/>
              </a:rPr>
              <a:t>                                       </a:t>
            </a:r>
            <a:r>
              <a:rPr lang="zh-CN" altLang="zh-CN" sz="2400" kern="100" dirty="0" smtClean="0">
                <a:latin typeface="Times New Roman"/>
                <a:ea typeface="微软雅黑"/>
                <a:cs typeface="Times New Roman"/>
              </a:rPr>
              <a:t>。</a:t>
            </a:r>
            <a:endParaRPr lang="zh-CN" altLang="zh-CN" sz="2400" kern="100" dirty="0">
              <a:effectLst/>
              <a:latin typeface="宋体"/>
              <a:cs typeface="Courier New"/>
            </a:endParaRPr>
          </a:p>
        </p:txBody>
      </p:sp>
      <p:sp>
        <p:nvSpPr>
          <p:cNvPr id="9" name="矩形 8"/>
          <p:cNvSpPr/>
          <p:nvPr/>
        </p:nvSpPr>
        <p:spPr>
          <a:xfrm>
            <a:off x="2" y="364425"/>
            <a:ext cx="646529" cy="22500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2" name="矩形 1"/>
          <p:cNvSpPr/>
          <p:nvPr/>
        </p:nvSpPr>
        <p:spPr>
          <a:xfrm>
            <a:off x="1183432" y="2293243"/>
            <a:ext cx="3697585" cy="2308324"/>
          </a:xfrm>
          <a:prstGeom prst="rect">
            <a:avLst/>
          </a:prstGeom>
        </p:spPr>
        <p:txBody>
          <a:bodyPr wrap="square">
            <a:spAutoFit/>
          </a:bodyPr>
          <a:lstStyle/>
          <a:p>
            <a:pPr lvl="0">
              <a:lnSpc>
                <a:spcPct val="150000"/>
              </a:lnSpc>
            </a:pPr>
            <a:r>
              <a:rPr lang="en-US" altLang="zh-CN" sz="2400" kern="100" dirty="0" err="1">
                <a:solidFill>
                  <a:schemeClr val="accent6">
                    <a:lumMod val="75000"/>
                  </a:schemeClr>
                </a:solidFill>
                <a:latin typeface="Times New Roman"/>
                <a:ea typeface="微软雅黑"/>
                <a:cs typeface="Courier New"/>
              </a:rPr>
              <a:t>1s</a:t>
            </a:r>
            <a:r>
              <a:rPr lang="en-US" altLang="zh-CN" sz="2400" kern="100" baseline="30000" dirty="0" err="1">
                <a:solidFill>
                  <a:schemeClr val="accent6">
                    <a:lumMod val="75000"/>
                  </a:schemeClr>
                </a:solidFill>
                <a:latin typeface="Times New Roman"/>
                <a:ea typeface="微软雅黑"/>
                <a:cs typeface="Courier New"/>
              </a:rPr>
              <a:t>2</a:t>
            </a:r>
            <a:r>
              <a:rPr lang="en-US" altLang="zh-CN" sz="2400" kern="100" dirty="0" err="1">
                <a:solidFill>
                  <a:schemeClr val="accent6">
                    <a:lumMod val="75000"/>
                  </a:schemeClr>
                </a:solidFill>
                <a:latin typeface="Times New Roman"/>
                <a:ea typeface="微软雅黑"/>
                <a:cs typeface="Courier New"/>
              </a:rPr>
              <a:t>2s</a:t>
            </a:r>
            <a:r>
              <a:rPr lang="en-US" altLang="zh-CN" sz="2400" kern="100" baseline="30000" dirty="0" err="1">
                <a:solidFill>
                  <a:schemeClr val="accent6">
                    <a:lumMod val="75000"/>
                  </a:schemeClr>
                </a:solidFill>
                <a:latin typeface="Times New Roman"/>
                <a:ea typeface="微软雅黑"/>
                <a:cs typeface="Courier New"/>
              </a:rPr>
              <a:t>2</a:t>
            </a:r>
            <a:r>
              <a:rPr lang="en-US" altLang="zh-CN" sz="2400" kern="100" dirty="0" err="1">
                <a:solidFill>
                  <a:schemeClr val="accent6">
                    <a:lumMod val="75000"/>
                  </a:schemeClr>
                </a:solidFill>
                <a:latin typeface="Times New Roman"/>
                <a:ea typeface="微软雅黑"/>
                <a:cs typeface="Courier New"/>
              </a:rPr>
              <a:t>2p</a:t>
            </a:r>
            <a:r>
              <a:rPr lang="en-US" altLang="zh-CN" sz="2400" kern="100" baseline="30000" dirty="0" err="1">
                <a:solidFill>
                  <a:schemeClr val="accent6">
                    <a:lumMod val="75000"/>
                  </a:schemeClr>
                </a:solidFill>
                <a:latin typeface="Times New Roman"/>
                <a:ea typeface="微软雅黑"/>
                <a:cs typeface="Courier New"/>
              </a:rPr>
              <a:t>6</a:t>
            </a:r>
            <a:r>
              <a:rPr lang="en-US" altLang="zh-CN" sz="2400" kern="100" dirty="0" err="1">
                <a:solidFill>
                  <a:schemeClr val="accent6">
                    <a:lumMod val="75000"/>
                  </a:schemeClr>
                </a:solidFill>
                <a:latin typeface="Times New Roman"/>
                <a:ea typeface="微软雅黑"/>
                <a:cs typeface="Courier New"/>
              </a:rPr>
              <a:t>3s</a:t>
            </a:r>
            <a:r>
              <a:rPr lang="en-US" altLang="zh-CN" sz="2400" kern="100" baseline="30000" dirty="0" err="1">
                <a:solidFill>
                  <a:schemeClr val="accent6">
                    <a:lumMod val="75000"/>
                  </a:schemeClr>
                </a:solidFill>
                <a:latin typeface="Times New Roman"/>
                <a:ea typeface="微软雅黑"/>
                <a:cs typeface="Courier New"/>
              </a:rPr>
              <a:t>2</a:t>
            </a:r>
            <a:r>
              <a:rPr lang="en-US" altLang="zh-CN" sz="2400" kern="100" dirty="0" err="1">
                <a:solidFill>
                  <a:schemeClr val="accent6">
                    <a:lumMod val="75000"/>
                  </a:schemeClr>
                </a:solidFill>
                <a:latin typeface="Times New Roman"/>
                <a:ea typeface="微软雅黑"/>
                <a:cs typeface="Courier New"/>
              </a:rPr>
              <a:t>3p</a:t>
            </a:r>
            <a:r>
              <a:rPr lang="en-US" altLang="zh-CN" sz="2400" kern="100" baseline="30000" dirty="0" err="1">
                <a:solidFill>
                  <a:schemeClr val="accent6">
                    <a:lumMod val="75000"/>
                  </a:schemeClr>
                </a:solidFill>
                <a:latin typeface="Times New Roman"/>
                <a:ea typeface="微软雅黑"/>
                <a:cs typeface="Courier New"/>
              </a:rPr>
              <a:t>4</a:t>
            </a:r>
            <a:endParaRPr lang="en-US" altLang="zh-CN" sz="2400" kern="100" baseline="30000" dirty="0">
              <a:solidFill>
                <a:schemeClr val="accent6">
                  <a:lumMod val="75000"/>
                </a:schemeClr>
              </a:solidFill>
              <a:latin typeface="Times New Roman"/>
              <a:ea typeface="微软雅黑"/>
              <a:cs typeface="Courier New"/>
            </a:endParaRPr>
          </a:p>
          <a:p>
            <a:pPr lvl="0">
              <a:lnSpc>
                <a:spcPct val="150000"/>
              </a:lnSpc>
            </a:pPr>
            <a:r>
              <a:rPr lang="en-US" altLang="zh-CN" sz="2400" kern="100" dirty="0" smtClean="0">
                <a:solidFill>
                  <a:schemeClr val="accent6">
                    <a:lumMod val="75000"/>
                  </a:schemeClr>
                </a:solidFill>
                <a:latin typeface="Times New Roman"/>
                <a:ea typeface="微软雅黑"/>
                <a:cs typeface="Courier New"/>
              </a:rPr>
              <a:t>  </a:t>
            </a:r>
            <a:r>
              <a:rPr lang="en-US" altLang="zh-CN" sz="2400" kern="100" dirty="0" err="1" smtClean="0">
                <a:solidFill>
                  <a:schemeClr val="accent6">
                    <a:lumMod val="75000"/>
                  </a:schemeClr>
                </a:solidFill>
                <a:latin typeface="Times New Roman"/>
                <a:ea typeface="微软雅黑"/>
                <a:cs typeface="Courier New"/>
              </a:rPr>
              <a:t>1s</a:t>
            </a:r>
            <a:r>
              <a:rPr lang="en-US" altLang="zh-CN" sz="2400" kern="100" baseline="30000" dirty="0" err="1" smtClean="0">
                <a:solidFill>
                  <a:schemeClr val="accent6">
                    <a:lumMod val="75000"/>
                  </a:schemeClr>
                </a:solidFill>
                <a:latin typeface="Times New Roman"/>
                <a:ea typeface="微软雅黑"/>
                <a:cs typeface="Courier New"/>
              </a:rPr>
              <a:t>2</a:t>
            </a:r>
            <a:r>
              <a:rPr lang="en-US" altLang="zh-CN" sz="2400" kern="100" dirty="0" err="1" smtClean="0">
                <a:solidFill>
                  <a:schemeClr val="accent6">
                    <a:lumMod val="75000"/>
                  </a:schemeClr>
                </a:solidFill>
                <a:latin typeface="Times New Roman"/>
                <a:ea typeface="微软雅黑"/>
                <a:cs typeface="Courier New"/>
              </a:rPr>
              <a:t>2s</a:t>
            </a:r>
            <a:r>
              <a:rPr lang="en-US" altLang="zh-CN" sz="2400" kern="100" baseline="30000" dirty="0" err="1" smtClean="0">
                <a:solidFill>
                  <a:schemeClr val="accent6">
                    <a:lumMod val="75000"/>
                  </a:schemeClr>
                </a:solidFill>
                <a:latin typeface="Times New Roman"/>
                <a:ea typeface="微软雅黑"/>
                <a:cs typeface="Courier New"/>
              </a:rPr>
              <a:t>2</a:t>
            </a:r>
            <a:r>
              <a:rPr lang="en-US" altLang="zh-CN" sz="2400" kern="100" dirty="0" err="1" smtClean="0">
                <a:solidFill>
                  <a:schemeClr val="accent6">
                    <a:lumMod val="75000"/>
                  </a:schemeClr>
                </a:solidFill>
                <a:latin typeface="Times New Roman"/>
                <a:ea typeface="微软雅黑"/>
                <a:cs typeface="Courier New"/>
              </a:rPr>
              <a:t>2p</a:t>
            </a:r>
            <a:r>
              <a:rPr lang="en-US" altLang="zh-CN" sz="2400" kern="100" baseline="30000" dirty="0" err="1" smtClean="0">
                <a:solidFill>
                  <a:schemeClr val="accent6">
                    <a:lumMod val="75000"/>
                  </a:schemeClr>
                </a:solidFill>
                <a:latin typeface="Times New Roman"/>
                <a:ea typeface="微软雅黑"/>
                <a:cs typeface="Courier New"/>
              </a:rPr>
              <a:t>6</a:t>
            </a:r>
            <a:r>
              <a:rPr lang="en-US" altLang="zh-CN" sz="2400" kern="100" dirty="0" err="1" smtClean="0">
                <a:solidFill>
                  <a:schemeClr val="accent6">
                    <a:lumMod val="75000"/>
                  </a:schemeClr>
                </a:solidFill>
                <a:latin typeface="Times New Roman"/>
                <a:ea typeface="微软雅黑"/>
                <a:cs typeface="Courier New"/>
              </a:rPr>
              <a:t>3s</a:t>
            </a:r>
            <a:r>
              <a:rPr lang="en-US" altLang="zh-CN" sz="2400" kern="100" baseline="30000" dirty="0" err="1" smtClean="0">
                <a:solidFill>
                  <a:schemeClr val="accent6">
                    <a:lumMod val="75000"/>
                  </a:schemeClr>
                </a:solidFill>
                <a:latin typeface="Times New Roman"/>
                <a:ea typeface="微软雅黑"/>
                <a:cs typeface="Courier New"/>
              </a:rPr>
              <a:t>2</a:t>
            </a:r>
            <a:r>
              <a:rPr lang="en-US" altLang="zh-CN" sz="2400" kern="100" dirty="0" err="1" smtClean="0">
                <a:solidFill>
                  <a:schemeClr val="accent6">
                    <a:lumMod val="75000"/>
                  </a:schemeClr>
                </a:solidFill>
                <a:latin typeface="Times New Roman"/>
                <a:ea typeface="微软雅黑"/>
                <a:cs typeface="Courier New"/>
              </a:rPr>
              <a:t>3p</a:t>
            </a:r>
            <a:r>
              <a:rPr lang="en-US" altLang="zh-CN" sz="2400" kern="100" baseline="30000" dirty="0" err="1" smtClean="0">
                <a:solidFill>
                  <a:schemeClr val="accent6">
                    <a:lumMod val="75000"/>
                  </a:schemeClr>
                </a:solidFill>
                <a:latin typeface="Times New Roman"/>
                <a:ea typeface="微软雅黑"/>
                <a:cs typeface="Courier New"/>
              </a:rPr>
              <a:t>6</a:t>
            </a:r>
            <a:r>
              <a:rPr lang="en-US" altLang="zh-CN" sz="2400" kern="100" dirty="0" err="1" smtClean="0">
                <a:solidFill>
                  <a:schemeClr val="accent6">
                    <a:lumMod val="75000"/>
                  </a:schemeClr>
                </a:solidFill>
                <a:latin typeface="Times New Roman"/>
                <a:ea typeface="微软雅黑"/>
                <a:cs typeface="Courier New"/>
              </a:rPr>
              <a:t>4s</a:t>
            </a:r>
            <a:r>
              <a:rPr lang="en-US" altLang="zh-CN" sz="2400" kern="100" baseline="30000" dirty="0" err="1" smtClean="0">
                <a:solidFill>
                  <a:schemeClr val="accent6">
                    <a:lumMod val="75000"/>
                  </a:schemeClr>
                </a:solidFill>
                <a:latin typeface="Times New Roman"/>
                <a:ea typeface="微软雅黑"/>
                <a:cs typeface="Courier New"/>
              </a:rPr>
              <a:t>2</a:t>
            </a:r>
            <a:endParaRPr lang="en-US" altLang="zh-CN" sz="2400" kern="100" baseline="30000" dirty="0">
              <a:solidFill>
                <a:schemeClr val="accent6">
                  <a:lumMod val="75000"/>
                </a:schemeClr>
              </a:solidFill>
              <a:latin typeface="Times New Roman"/>
              <a:ea typeface="微软雅黑"/>
              <a:cs typeface="Courier New"/>
            </a:endParaRPr>
          </a:p>
          <a:p>
            <a:pPr lvl="0">
              <a:lnSpc>
                <a:spcPct val="150000"/>
              </a:lnSpc>
            </a:pPr>
            <a:r>
              <a:rPr lang="en-US" altLang="zh-CN" sz="2400" kern="100" dirty="0" smtClean="0">
                <a:solidFill>
                  <a:schemeClr val="accent6">
                    <a:lumMod val="75000"/>
                  </a:schemeClr>
                </a:solidFill>
                <a:latin typeface="Times New Roman"/>
                <a:ea typeface="微软雅黑"/>
                <a:cs typeface="Courier New"/>
              </a:rPr>
              <a:t>  </a:t>
            </a:r>
            <a:r>
              <a:rPr lang="en-US" altLang="zh-CN" sz="2400" kern="100" dirty="0" err="1" smtClean="0">
                <a:solidFill>
                  <a:schemeClr val="accent6">
                    <a:lumMod val="75000"/>
                  </a:schemeClr>
                </a:solidFill>
                <a:latin typeface="Times New Roman"/>
                <a:ea typeface="微软雅黑"/>
                <a:cs typeface="Courier New"/>
              </a:rPr>
              <a:t>1s</a:t>
            </a:r>
            <a:r>
              <a:rPr lang="en-US" altLang="zh-CN" sz="2400" kern="100" baseline="30000" dirty="0" err="1" smtClean="0">
                <a:solidFill>
                  <a:schemeClr val="accent6">
                    <a:lumMod val="75000"/>
                  </a:schemeClr>
                </a:solidFill>
                <a:latin typeface="Times New Roman"/>
                <a:ea typeface="微软雅黑"/>
                <a:cs typeface="Courier New"/>
              </a:rPr>
              <a:t>2</a:t>
            </a:r>
            <a:r>
              <a:rPr lang="en-US" altLang="zh-CN" sz="2400" kern="100" dirty="0" err="1" smtClean="0">
                <a:solidFill>
                  <a:schemeClr val="accent6">
                    <a:lumMod val="75000"/>
                  </a:schemeClr>
                </a:solidFill>
                <a:latin typeface="Times New Roman"/>
                <a:ea typeface="微软雅黑"/>
                <a:cs typeface="Courier New"/>
              </a:rPr>
              <a:t>2s</a:t>
            </a:r>
            <a:r>
              <a:rPr lang="en-US" altLang="zh-CN" sz="2400" kern="100" baseline="30000" dirty="0" err="1" smtClean="0">
                <a:solidFill>
                  <a:schemeClr val="accent6">
                    <a:lumMod val="75000"/>
                  </a:schemeClr>
                </a:solidFill>
                <a:latin typeface="Times New Roman"/>
                <a:ea typeface="微软雅黑"/>
                <a:cs typeface="Courier New"/>
              </a:rPr>
              <a:t>2</a:t>
            </a:r>
            <a:r>
              <a:rPr lang="en-US" altLang="zh-CN" sz="2400" kern="100" dirty="0" err="1" smtClean="0">
                <a:solidFill>
                  <a:schemeClr val="accent6">
                    <a:lumMod val="75000"/>
                  </a:schemeClr>
                </a:solidFill>
                <a:latin typeface="Times New Roman"/>
                <a:ea typeface="微软雅黑"/>
                <a:cs typeface="Courier New"/>
              </a:rPr>
              <a:t>2p</a:t>
            </a:r>
            <a:r>
              <a:rPr lang="en-US" altLang="zh-CN" sz="2400" kern="100" baseline="30000" dirty="0" err="1" smtClean="0">
                <a:solidFill>
                  <a:schemeClr val="accent6">
                    <a:lumMod val="75000"/>
                  </a:schemeClr>
                </a:solidFill>
                <a:latin typeface="Times New Roman"/>
                <a:ea typeface="微软雅黑"/>
                <a:cs typeface="Courier New"/>
              </a:rPr>
              <a:t>6</a:t>
            </a:r>
            <a:r>
              <a:rPr lang="en-US" altLang="zh-CN" sz="2400" kern="100" dirty="0" err="1" smtClean="0">
                <a:solidFill>
                  <a:schemeClr val="accent6">
                    <a:lumMod val="75000"/>
                  </a:schemeClr>
                </a:solidFill>
                <a:latin typeface="Times New Roman"/>
                <a:ea typeface="微软雅黑"/>
                <a:cs typeface="Courier New"/>
              </a:rPr>
              <a:t>3s</a:t>
            </a:r>
            <a:r>
              <a:rPr lang="en-US" altLang="zh-CN" sz="2400" kern="100" baseline="30000" dirty="0" err="1" smtClean="0">
                <a:solidFill>
                  <a:schemeClr val="accent6">
                    <a:lumMod val="75000"/>
                  </a:schemeClr>
                </a:solidFill>
                <a:latin typeface="Times New Roman"/>
                <a:ea typeface="微软雅黑"/>
                <a:cs typeface="Courier New"/>
              </a:rPr>
              <a:t>2</a:t>
            </a:r>
            <a:r>
              <a:rPr lang="en-US" altLang="zh-CN" sz="2400" kern="100" dirty="0" err="1" smtClean="0">
                <a:solidFill>
                  <a:schemeClr val="accent6">
                    <a:lumMod val="75000"/>
                  </a:schemeClr>
                </a:solidFill>
                <a:latin typeface="Times New Roman"/>
                <a:ea typeface="微软雅黑"/>
                <a:cs typeface="Courier New"/>
              </a:rPr>
              <a:t>3p</a:t>
            </a:r>
            <a:r>
              <a:rPr lang="en-US" altLang="zh-CN" sz="2400" kern="100" baseline="30000" dirty="0" err="1" smtClean="0">
                <a:solidFill>
                  <a:schemeClr val="accent6">
                    <a:lumMod val="75000"/>
                  </a:schemeClr>
                </a:solidFill>
                <a:latin typeface="Times New Roman"/>
                <a:ea typeface="微软雅黑"/>
                <a:cs typeface="Courier New"/>
              </a:rPr>
              <a:t>6</a:t>
            </a:r>
            <a:r>
              <a:rPr lang="en-US" altLang="zh-CN" sz="2400" kern="100" dirty="0" err="1" smtClean="0">
                <a:solidFill>
                  <a:schemeClr val="accent6">
                    <a:lumMod val="75000"/>
                  </a:schemeClr>
                </a:solidFill>
                <a:latin typeface="Times New Roman"/>
                <a:ea typeface="微软雅黑"/>
                <a:cs typeface="Courier New"/>
              </a:rPr>
              <a:t>3d</a:t>
            </a:r>
            <a:r>
              <a:rPr lang="en-US" altLang="zh-CN" sz="2400" kern="100" baseline="30000" dirty="0" err="1" smtClean="0">
                <a:solidFill>
                  <a:schemeClr val="accent6">
                    <a:lumMod val="75000"/>
                  </a:schemeClr>
                </a:solidFill>
                <a:latin typeface="Times New Roman"/>
                <a:ea typeface="微软雅黑"/>
                <a:cs typeface="Courier New"/>
              </a:rPr>
              <a:t>6</a:t>
            </a:r>
            <a:r>
              <a:rPr lang="en-US" altLang="zh-CN" sz="2400" kern="100" dirty="0" err="1" smtClean="0">
                <a:solidFill>
                  <a:schemeClr val="accent6">
                    <a:lumMod val="75000"/>
                  </a:schemeClr>
                </a:solidFill>
                <a:latin typeface="Times New Roman"/>
                <a:ea typeface="微软雅黑"/>
                <a:cs typeface="Courier New"/>
              </a:rPr>
              <a:t>4s</a:t>
            </a:r>
            <a:r>
              <a:rPr lang="en-US" altLang="zh-CN" sz="2400" kern="100" baseline="30000" dirty="0" err="1" smtClean="0">
                <a:solidFill>
                  <a:schemeClr val="accent6">
                    <a:lumMod val="75000"/>
                  </a:schemeClr>
                </a:solidFill>
                <a:latin typeface="Times New Roman"/>
                <a:ea typeface="微软雅黑"/>
                <a:cs typeface="Courier New"/>
              </a:rPr>
              <a:t>2</a:t>
            </a:r>
            <a:endParaRPr lang="en-US" altLang="zh-CN" sz="2400" kern="100" baseline="30000" dirty="0">
              <a:solidFill>
                <a:schemeClr val="accent6">
                  <a:lumMod val="75000"/>
                </a:schemeClr>
              </a:solidFill>
              <a:latin typeface="Times New Roman"/>
              <a:ea typeface="微软雅黑"/>
              <a:cs typeface="Courier New"/>
            </a:endParaRPr>
          </a:p>
          <a:p>
            <a:pPr lvl="0">
              <a:lnSpc>
                <a:spcPct val="150000"/>
              </a:lnSpc>
            </a:pPr>
            <a:r>
              <a:rPr lang="en-US" altLang="zh-CN" sz="2400" kern="100" dirty="0" smtClean="0">
                <a:solidFill>
                  <a:schemeClr val="accent6">
                    <a:lumMod val="75000"/>
                  </a:schemeClr>
                </a:solidFill>
                <a:latin typeface="Times New Roman"/>
                <a:ea typeface="微软雅黑"/>
                <a:cs typeface="Courier New"/>
              </a:rPr>
              <a:t>  </a:t>
            </a:r>
            <a:r>
              <a:rPr lang="en-US" altLang="zh-CN" sz="2400" kern="100" dirty="0" err="1" smtClean="0">
                <a:solidFill>
                  <a:schemeClr val="accent6">
                    <a:lumMod val="75000"/>
                  </a:schemeClr>
                </a:solidFill>
                <a:latin typeface="Times New Roman"/>
                <a:ea typeface="微软雅黑"/>
                <a:cs typeface="Courier New"/>
              </a:rPr>
              <a:t>1s</a:t>
            </a:r>
            <a:r>
              <a:rPr lang="en-US" altLang="zh-CN" sz="2400" kern="100" baseline="30000" dirty="0" err="1" smtClean="0">
                <a:solidFill>
                  <a:schemeClr val="accent6">
                    <a:lumMod val="75000"/>
                  </a:schemeClr>
                </a:solidFill>
                <a:latin typeface="Times New Roman"/>
                <a:ea typeface="微软雅黑"/>
                <a:cs typeface="Courier New"/>
              </a:rPr>
              <a:t>2</a:t>
            </a:r>
            <a:r>
              <a:rPr lang="en-US" altLang="zh-CN" sz="2400" kern="100" dirty="0" err="1" smtClean="0">
                <a:solidFill>
                  <a:schemeClr val="accent6">
                    <a:lumMod val="75000"/>
                  </a:schemeClr>
                </a:solidFill>
                <a:latin typeface="Times New Roman"/>
                <a:ea typeface="微软雅黑"/>
                <a:cs typeface="Courier New"/>
              </a:rPr>
              <a:t>2s</a:t>
            </a:r>
            <a:r>
              <a:rPr lang="en-US" altLang="zh-CN" sz="2400" kern="100" baseline="30000" dirty="0" err="1" smtClean="0">
                <a:solidFill>
                  <a:schemeClr val="accent6">
                    <a:lumMod val="75000"/>
                  </a:schemeClr>
                </a:solidFill>
                <a:latin typeface="Times New Roman"/>
                <a:ea typeface="微软雅黑"/>
                <a:cs typeface="Courier New"/>
              </a:rPr>
              <a:t>2</a:t>
            </a:r>
            <a:r>
              <a:rPr lang="en-US" altLang="zh-CN" sz="2400" kern="100" dirty="0" err="1" smtClean="0">
                <a:solidFill>
                  <a:schemeClr val="accent6">
                    <a:lumMod val="75000"/>
                  </a:schemeClr>
                </a:solidFill>
                <a:latin typeface="Times New Roman"/>
                <a:ea typeface="微软雅黑"/>
                <a:cs typeface="Courier New"/>
              </a:rPr>
              <a:t>2p</a:t>
            </a:r>
            <a:r>
              <a:rPr lang="en-US" altLang="zh-CN" sz="2400" kern="100" baseline="30000" dirty="0" err="1" smtClean="0">
                <a:solidFill>
                  <a:schemeClr val="accent6">
                    <a:lumMod val="75000"/>
                  </a:schemeClr>
                </a:solidFill>
                <a:latin typeface="Times New Roman"/>
                <a:ea typeface="微软雅黑"/>
                <a:cs typeface="Courier New"/>
              </a:rPr>
              <a:t>6</a:t>
            </a:r>
            <a:r>
              <a:rPr lang="en-US" altLang="zh-CN" sz="2400" kern="100" dirty="0" err="1" smtClean="0">
                <a:solidFill>
                  <a:schemeClr val="accent6">
                    <a:lumMod val="75000"/>
                  </a:schemeClr>
                </a:solidFill>
                <a:latin typeface="Times New Roman"/>
                <a:ea typeface="微软雅黑"/>
                <a:cs typeface="Courier New"/>
              </a:rPr>
              <a:t>3s</a:t>
            </a:r>
            <a:r>
              <a:rPr lang="en-US" altLang="zh-CN" sz="2400" kern="100" baseline="30000" dirty="0" err="1" smtClean="0">
                <a:solidFill>
                  <a:schemeClr val="accent6">
                    <a:lumMod val="75000"/>
                  </a:schemeClr>
                </a:solidFill>
                <a:latin typeface="Times New Roman"/>
                <a:ea typeface="微软雅黑"/>
                <a:cs typeface="Courier New"/>
              </a:rPr>
              <a:t>2</a:t>
            </a:r>
            <a:r>
              <a:rPr lang="en-US" altLang="zh-CN" sz="2400" kern="100" dirty="0" err="1" smtClean="0">
                <a:solidFill>
                  <a:schemeClr val="accent6">
                    <a:lumMod val="75000"/>
                  </a:schemeClr>
                </a:solidFill>
                <a:latin typeface="Times New Roman"/>
                <a:ea typeface="微软雅黑"/>
                <a:cs typeface="Courier New"/>
              </a:rPr>
              <a:t>3p</a:t>
            </a:r>
            <a:r>
              <a:rPr lang="en-US" altLang="zh-CN" sz="2400" kern="100" baseline="30000" dirty="0" err="1" smtClean="0">
                <a:solidFill>
                  <a:schemeClr val="accent6">
                    <a:lumMod val="75000"/>
                  </a:schemeClr>
                </a:solidFill>
                <a:latin typeface="Times New Roman"/>
                <a:ea typeface="微软雅黑"/>
                <a:cs typeface="Courier New"/>
              </a:rPr>
              <a:t>6</a:t>
            </a:r>
            <a:r>
              <a:rPr lang="en-US" altLang="zh-CN" sz="2400" kern="100" dirty="0" err="1" smtClean="0">
                <a:solidFill>
                  <a:schemeClr val="accent6">
                    <a:lumMod val="75000"/>
                  </a:schemeClr>
                </a:solidFill>
                <a:latin typeface="Times New Roman"/>
                <a:ea typeface="微软雅黑"/>
                <a:cs typeface="Courier New"/>
              </a:rPr>
              <a:t>3d</a:t>
            </a:r>
            <a:r>
              <a:rPr lang="en-US" altLang="zh-CN" sz="2400" kern="100" baseline="30000" dirty="0" err="1" smtClean="0">
                <a:solidFill>
                  <a:schemeClr val="accent6">
                    <a:lumMod val="75000"/>
                  </a:schemeClr>
                </a:solidFill>
                <a:latin typeface="Times New Roman"/>
                <a:ea typeface="微软雅黑"/>
                <a:cs typeface="Courier New"/>
              </a:rPr>
              <a:t>10</a:t>
            </a:r>
            <a:r>
              <a:rPr lang="en-US" altLang="zh-CN" sz="2400" kern="100" dirty="0" err="1" smtClean="0">
                <a:solidFill>
                  <a:schemeClr val="accent6">
                    <a:lumMod val="75000"/>
                  </a:schemeClr>
                </a:solidFill>
                <a:latin typeface="Times New Roman"/>
                <a:ea typeface="微软雅黑"/>
                <a:cs typeface="Courier New"/>
              </a:rPr>
              <a:t>4s</a:t>
            </a:r>
            <a:r>
              <a:rPr lang="en-US" altLang="zh-CN" sz="2400" kern="100" baseline="30000" dirty="0" err="1" smtClean="0">
                <a:solidFill>
                  <a:schemeClr val="accent6">
                    <a:lumMod val="75000"/>
                  </a:schemeClr>
                </a:solidFill>
                <a:latin typeface="Times New Roman"/>
                <a:ea typeface="微软雅黑"/>
                <a:cs typeface="Courier New"/>
              </a:rPr>
              <a:t>1</a:t>
            </a:r>
            <a:endParaRPr lang="zh-CN" altLang="en-US" dirty="0">
              <a:solidFill>
                <a:schemeClr val="accent6">
                  <a:lumMod val="75000"/>
                </a:schemeClr>
              </a:solidFill>
            </a:endParaRPr>
          </a:p>
        </p:txBody>
      </p:sp>
    </p:spTree>
    <p:extLst>
      <p:ext uri="{BB962C8B-B14F-4D97-AF65-F5344CB8AC3E}">
        <p14:creationId xmlns:p14="http://schemas.microsoft.com/office/powerpoint/2010/main" val="780680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linds(horizont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linds(horizontal)">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linds(horizontal)">
                                      <p:cBhvr>
                                        <p:cTn id="2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2799" y="335426"/>
            <a:ext cx="8909535" cy="3970318"/>
          </a:xfrm>
          <a:prstGeom prst="rect">
            <a:avLst/>
          </a:prstGeom>
        </p:spPr>
        <p:txBody>
          <a:bodyPr>
            <a:spAutoFit/>
          </a:bodyPr>
          <a:lstStyle/>
          <a:p>
            <a:pPr algn="just">
              <a:lnSpc>
                <a:spcPct val="150000"/>
              </a:lnSpc>
              <a:spcAft>
                <a:spcPts val="0"/>
              </a:spcAft>
              <a:tabLst>
                <a:tab pos="2070735" algn="l"/>
              </a:tabLst>
            </a:pPr>
            <a:r>
              <a:rPr lang="en-US" altLang="zh-CN" sz="2400" kern="100" dirty="0">
                <a:latin typeface="Times New Roman"/>
                <a:ea typeface="微软雅黑"/>
                <a:cs typeface="Courier New"/>
              </a:rPr>
              <a:t>(2)</a:t>
            </a:r>
            <a:r>
              <a:rPr lang="zh-CN" altLang="zh-CN" sz="2400" kern="100" dirty="0">
                <a:latin typeface="Times New Roman"/>
                <a:ea typeface="微软雅黑"/>
                <a:cs typeface="Times New Roman"/>
              </a:rPr>
              <a:t>为了避免电子排布式书写过于繁琐，把内层电子达到稀有气体结构的部分以相应稀有气体的元素符号外加方括号表示，得到简化的电子排布式。上述四种原子的简化电子排布式为</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smtClean="0">
                <a:latin typeface="宋体"/>
                <a:ea typeface="微软雅黑"/>
                <a:cs typeface="Times New Roman"/>
              </a:rPr>
              <a:t>①</a:t>
            </a:r>
            <a:r>
              <a:rPr lang="en-US" altLang="zh-CN" sz="2400" u="sng" kern="100" dirty="0" smtClean="0">
                <a:latin typeface="IPAPANNEW"/>
                <a:ea typeface="微软雅黑"/>
                <a:cs typeface="Times New Roman"/>
              </a:rPr>
              <a:t>                </a:t>
            </a:r>
            <a:r>
              <a:rPr lang="zh-CN" altLang="zh-CN" sz="2400" kern="100" dirty="0" smtClean="0">
                <a:latin typeface="Times New Roman"/>
                <a:ea typeface="微软雅黑"/>
                <a:cs typeface="Times New Roman"/>
              </a:rPr>
              <a:t>；</a:t>
            </a:r>
            <a:r>
              <a:rPr lang="en-US" altLang="zh-CN" sz="2400" kern="100" dirty="0" smtClean="0">
                <a:latin typeface="宋体"/>
                <a:ea typeface="微软雅黑"/>
                <a:cs typeface="Times New Roman"/>
              </a:rPr>
              <a:t>②</a:t>
            </a:r>
            <a:r>
              <a:rPr lang="en-US" altLang="zh-CN" sz="2400" u="sng" kern="100" dirty="0" smtClean="0">
                <a:latin typeface="IPAPANNEW"/>
                <a:ea typeface="微软雅黑"/>
                <a:cs typeface="Times New Roman"/>
              </a:rPr>
              <a:t>           </a:t>
            </a:r>
            <a:r>
              <a:rPr lang="zh-CN" altLang="zh-CN" sz="2400" kern="100" dirty="0" smtClean="0">
                <a:latin typeface="Times New Roman"/>
                <a:ea typeface="微软雅黑"/>
                <a:cs typeface="Times New Roman"/>
              </a:rPr>
              <a:t>；</a:t>
            </a:r>
            <a:r>
              <a:rPr lang="en-US" altLang="zh-CN" sz="2400" kern="100" dirty="0" smtClean="0">
                <a:latin typeface="宋体"/>
                <a:ea typeface="微软雅黑"/>
                <a:cs typeface="Times New Roman"/>
              </a:rPr>
              <a:t>③</a:t>
            </a:r>
            <a:r>
              <a:rPr lang="en-US" altLang="zh-CN" sz="2400" u="sng" kern="100" dirty="0" smtClean="0">
                <a:latin typeface="IPAPANNEW"/>
                <a:ea typeface="微软雅黑"/>
                <a:cs typeface="Times New Roman"/>
              </a:rPr>
              <a:t>                </a:t>
            </a:r>
            <a:r>
              <a:rPr lang="zh-CN" altLang="zh-CN" sz="2400" kern="100" dirty="0" smtClean="0">
                <a:latin typeface="Times New Roman"/>
                <a:ea typeface="微软雅黑"/>
                <a:cs typeface="Times New Roman"/>
              </a:rPr>
              <a:t>；</a:t>
            </a:r>
            <a:r>
              <a:rPr lang="en-US" altLang="zh-CN" sz="2400" kern="100" dirty="0" smtClean="0">
                <a:latin typeface="宋体"/>
                <a:ea typeface="微软雅黑"/>
                <a:cs typeface="Times New Roman"/>
              </a:rPr>
              <a:t>④</a:t>
            </a:r>
            <a:r>
              <a:rPr lang="en-US" altLang="zh-CN" sz="2400" u="sng" kern="100" dirty="0" smtClean="0">
                <a:latin typeface="IPAPANNEW"/>
                <a:ea typeface="微软雅黑"/>
                <a:cs typeface="Times New Roman"/>
              </a:rPr>
              <a:t>                  </a:t>
            </a:r>
            <a:r>
              <a:rPr lang="zh-CN" altLang="zh-CN" sz="2400" kern="100" dirty="0" smtClean="0">
                <a:latin typeface="Times New Roman"/>
                <a:ea typeface="微软雅黑"/>
                <a:cs typeface="Times New Roman"/>
              </a:rPr>
              <a:t>。</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a:latin typeface="Times New Roman"/>
                <a:ea typeface="微软雅黑"/>
                <a:cs typeface="Courier New"/>
              </a:rPr>
              <a:t>(3)</a:t>
            </a:r>
            <a:r>
              <a:rPr lang="zh-CN" altLang="zh-CN" sz="2400" kern="100" spc="-70" dirty="0">
                <a:latin typeface="Times New Roman"/>
                <a:ea typeface="微软雅黑"/>
                <a:cs typeface="Times New Roman"/>
              </a:rPr>
              <a:t>在简化的电子排布式中，省去相应的稀有气体的元素符号后剩下的部分称为外围电子排布式，也叫价电子排布式。上述四种原子的外围</a:t>
            </a:r>
            <a:r>
              <a:rPr lang="zh-CN" altLang="zh-CN" sz="2400" kern="100" dirty="0">
                <a:latin typeface="Times New Roman"/>
                <a:ea typeface="微软雅黑"/>
                <a:cs typeface="Times New Roman"/>
              </a:rPr>
              <a:t>电子排布式为</a:t>
            </a:r>
            <a:r>
              <a:rPr lang="en-US" altLang="zh-CN" sz="2400" kern="100" dirty="0" smtClean="0">
                <a:latin typeface="宋体"/>
                <a:ea typeface="微软雅黑"/>
                <a:cs typeface="Times New Roman"/>
              </a:rPr>
              <a:t>①</a:t>
            </a:r>
            <a:r>
              <a:rPr lang="en-US" altLang="zh-CN" sz="2400" u="sng" kern="100" dirty="0" smtClean="0">
                <a:latin typeface="Times New Roman"/>
                <a:ea typeface="微软雅黑"/>
                <a:cs typeface="Courier New"/>
              </a:rPr>
              <a:t>            </a:t>
            </a:r>
            <a:r>
              <a:rPr lang="zh-CN" altLang="zh-CN" sz="2400" kern="100" dirty="0" smtClean="0">
                <a:latin typeface="Times New Roman"/>
                <a:ea typeface="微软雅黑"/>
                <a:cs typeface="Times New Roman"/>
              </a:rPr>
              <a:t>；</a:t>
            </a:r>
            <a:r>
              <a:rPr lang="en-US" altLang="zh-CN" sz="2400" kern="100" dirty="0" smtClean="0">
                <a:latin typeface="宋体"/>
                <a:ea typeface="微软雅黑"/>
                <a:cs typeface="Times New Roman"/>
              </a:rPr>
              <a:t>②</a:t>
            </a:r>
            <a:r>
              <a:rPr lang="en-US" altLang="zh-CN" sz="2400" u="sng" kern="100" dirty="0" smtClean="0">
                <a:latin typeface="Times New Roman"/>
                <a:ea typeface="微软雅黑"/>
                <a:cs typeface="Courier New"/>
              </a:rPr>
              <a:t>      </a:t>
            </a:r>
            <a:r>
              <a:rPr lang="zh-CN" altLang="zh-CN" sz="2400" kern="100" dirty="0" smtClean="0">
                <a:latin typeface="Times New Roman"/>
                <a:ea typeface="微软雅黑"/>
                <a:cs typeface="Times New Roman"/>
              </a:rPr>
              <a:t>；</a:t>
            </a:r>
            <a:r>
              <a:rPr lang="en-US" altLang="zh-CN" sz="2400" kern="100" dirty="0" smtClean="0">
                <a:latin typeface="宋体"/>
                <a:ea typeface="微软雅黑"/>
                <a:cs typeface="Times New Roman"/>
              </a:rPr>
              <a:t>③</a:t>
            </a:r>
            <a:r>
              <a:rPr lang="en-US" altLang="zh-CN" sz="2400" u="sng" kern="100" dirty="0" smtClean="0">
                <a:latin typeface="Times New Roman"/>
                <a:ea typeface="微软雅黑"/>
                <a:cs typeface="Courier New"/>
              </a:rPr>
              <a:t>           </a:t>
            </a:r>
            <a:r>
              <a:rPr lang="zh-CN" altLang="zh-CN" sz="2400" kern="100" dirty="0" smtClean="0">
                <a:latin typeface="Times New Roman"/>
                <a:ea typeface="微软雅黑"/>
                <a:cs typeface="Times New Roman"/>
              </a:rPr>
              <a:t>；</a:t>
            </a:r>
            <a:r>
              <a:rPr lang="en-US" altLang="zh-CN" sz="2400" kern="100" dirty="0" smtClean="0">
                <a:latin typeface="宋体"/>
                <a:ea typeface="微软雅黑"/>
                <a:cs typeface="Times New Roman"/>
              </a:rPr>
              <a:t>④</a:t>
            </a:r>
            <a:r>
              <a:rPr lang="en-US" altLang="zh-CN" sz="2400" u="sng" kern="100" dirty="0" smtClean="0">
                <a:latin typeface="Times New Roman"/>
                <a:ea typeface="微软雅黑"/>
                <a:cs typeface="Courier New"/>
              </a:rPr>
              <a:t>              </a:t>
            </a:r>
            <a:r>
              <a:rPr lang="zh-CN" altLang="zh-CN" sz="2400" kern="100" dirty="0" smtClean="0">
                <a:latin typeface="Times New Roman"/>
                <a:ea typeface="微软雅黑"/>
                <a:cs typeface="Times New Roman"/>
              </a:rPr>
              <a:t>。</a:t>
            </a:r>
            <a:endParaRPr lang="zh-CN" altLang="zh-CN" sz="2400" kern="100" dirty="0">
              <a:effectLst/>
              <a:latin typeface="宋体"/>
              <a:cs typeface="Courier New"/>
            </a:endParaRPr>
          </a:p>
        </p:txBody>
      </p:sp>
      <p:sp>
        <p:nvSpPr>
          <p:cNvPr id="2" name="矩形 1"/>
          <p:cNvSpPr/>
          <p:nvPr/>
        </p:nvSpPr>
        <p:spPr>
          <a:xfrm>
            <a:off x="6957789" y="3707978"/>
            <a:ext cx="1368152" cy="461665"/>
          </a:xfrm>
          <a:prstGeom prst="rect">
            <a:avLst/>
          </a:prstGeom>
        </p:spPr>
        <p:txBody>
          <a:bodyPr wrap="square">
            <a:spAutoFit/>
          </a:bodyPr>
          <a:lstStyle/>
          <a:p>
            <a:pPr lvl="0"/>
            <a:r>
              <a:rPr lang="en-US" altLang="zh-CN" sz="2400" kern="100" dirty="0" err="1" smtClean="0">
                <a:solidFill>
                  <a:schemeClr val="accent6">
                    <a:lumMod val="75000"/>
                  </a:schemeClr>
                </a:solidFill>
                <a:latin typeface="Times New Roman"/>
                <a:ea typeface="微软雅黑"/>
                <a:cs typeface="Courier New"/>
              </a:rPr>
              <a:t>3d</a:t>
            </a:r>
            <a:r>
              <a:rPr lang="en-US" altLang="zh-CN" sz="2400" kern="100" baseline="30000" dirty="0" err="1" smtClean="0">
                <a:solidFill>
                  <a:schemeClr val="accent6">
                    <a:lumMod val="75000"/>
                  </a:schemeClr>
                </a:solidFill>
                <a:latin typeface="Times New Roman"/>
                <a:ea typeface="微软雅黑"/>
                <a:cs typeface="Courier New"/>
              </a:rPr>
              <a:t>10</a:t>
            </a:r>
            <a:r>
              <a:rPr lang="en-US" altLang="zh-CN" sz="2400" kern="100" dirty="0" err="1" smtClean="0">
                <a:solidFill>
                  <a:schemeClr val="accent6">
                    <a:lumMod val="75000"/>
                  </a:schemeClr>
                </a:solidFill>
                <a:latin typeface="Times New Roman"/>
                <a:ea typeface="微软雅黑"/>
                <a:cs typeface="Courier New"/>
              </a:rPr>
              <a:t>4s</a:t>
            </a:r>
            <a:r>
              <a:rPr lang="en-US" altLang="zh-CN" sz="2400" kern="100" baseline="30000" dirty="0" err="1" smtClean="0">
                <a:solidFill>
                  <a:schemeClr val="accent6">
                    <a:lumMod val="75000"/>
                  </a:schemeClr>
                </a:solidFill>
                <a:latin typeface="Times New Roman"/>
                <a:ea typeface="微软雅黑"/>
                <a:cs typeface="Courier New"/>
              </a:rPr>
              <a:t>1</a:t>
            </a:r>
            <a:endParaRPr lang="zh-CN" altLang="en-US" dirty="0">
              <a:solidFill>
                <a:schemeClr val="accent6">
                  <a:lumMod val="75000"/>
                </a:schemeClr>
              </a:solidFill>
            </a:endParaRPr>
          </a:p>
        </p:txBody>
      </p:sp>
      <p:sp>
        <p:nvSpPr>
          <p:cNvPr id="4" name="矩形 3"/>
          <p:cNvSpPr/>
          <p:nvPr/>
        </p:nvSpPr>
        <p:spPr>
          <a:xfrm>
            <a:off x="453239" y="2042269"/>
            <a:ext cx="1535998" cy="461665"/>
          </a:xfrm>
          <a:prstGeom prst="rect">
            <a:avLst/>
          </a:prstGeom>
        </p:spPr>
        <p:txBody>
          <a:bodyPr wrap="none">
            <a:spAutoFit/>
          </a:bodyPr>
          <a:lstStyle/>
          <a:p>
            <a:pPr lvl="0"/>
            <a:r>
              <a:rPr lang="en-US" altLang="zh-CN" sz="2400" kern="100" dirty="0">
                <a:solidFill>
                  <a:srgbClr val="F79646">
                    <a:lumMod val="75000"/>
                  </a:srgbClr>
                </a:solidFill>
                <a:latin typeface="IPAPANNEW"/>
                <a:ea typeface="微软雅黑"/>
                <a:cs typeface="Times New Roman"/>
              </a:rPr>
              <a:t>[Ne]</a:t>
            </a:r>
            <a:r>
              <a:rPr lang="en-US" altLang="zh-CN" sz="2400" kern="100" dirty="0" err="1">
                <a:solidFill>
                  <a:srgbClr val="F79646">
                    <a:lumMod val="75000"/>
                  </a:srgbClr>
                </a:solidFill>
                <a:latin typeface="Times New Roman"/>
                <a:ea typeface="微软雅黑"/>
                <a:cs typeface="Courier New"/>
              </a:rPr>
              <a:t>3s</a:t>
            </a:r>
            <a:r>
              <a:rPr lang="en-US" altLang="zh-CN" sz="2400" kern="100" baseline="30000" dirty="0" err="1">
                <a:solidFill>
                  <a:srgbClr val="F79646">
                    <a:lumMod val="75000"/>
                  </a:srgbClr>
                </a:solidFill>
                <a:latin typeface="Times New Roman"/>
                <a:ea typeface="微软雅黑"/>
                <a:cs typeface="Courier New"/>
              </a:rPr>
              <a:t>2</a:t>
            </a:r>
            <a:r>
              <a:rPr lang="en-US" altLang="zh-CN" sz="2400" kern="100" dirty="0" err="1">
                <a:solidFill>
                  <a:srgbClr val="F79646">
                    <a:lumMod val="75000"/>
                  </a:srgbClr>
                </a:solidFill>
                <a:latin typeface="Times New Roman"/>
                <a:ea typeface="微软雅黑"/>
                <a:cs typeface="Courier New"/>
              </a:rPr>
              <a:t>3p</a:t>
            </a:r>
            <a:r>
              <a:rPr lang="en-US" altLang="zh-CN" sz="2400" kern="100" baseline="30000" dirty="0" err="1">
                <a:solidFill>
                  <a:srgbClr val="F79646">
                    <a:lumMod val="75000"/>
                  </a:srgbClr>
                </a:solidFill>
                <a:latin typeface="Times New Roman"/>
                <a:ea typeface="微软雅黑"/>
                <a:cs typeface="Courier New"/>
              </a:rPr>
              <a:t>4</a:t>
            </a:r>
            <a:endParaRPr lang="en-US" altLang="zh-CN" sz="2400" kern="100" baseline="30000" dirty="0">
              <a:solidFill>
                <a:srgbClr val="F79646">
                  <a:lumMod val="75000"/>
                </a:srgbClr>
              </a:solidFill>
              <a:latin typeface="Times New Roman"/>
              <a:ea typeface="微软雅黑"/>
              <a:cs typeface="Courier New"/>
            </a:endParaRPr>
          </a:p>
        </p:txBody>
      </p:sp>
      <p:sp>
        <p:nvSpPr>
          <p:cNvPr id="5" name="矩形 4"/>
          <p:cNvSpPr/>
          <p:nvPr/>
        </p:nvSpPr>
        <p:spPr>
          <a:xfrm>
            <a:off x="2483768" y="2043311"/>
            <a:ext cx="1093569" cy="461665"/>
          </a:xfrm>
          <a:prstGeom prst="rect">
            <a:avLst/>
          </a:prstGeom>
        </p:spPr>
        <p:txBody>
          <a:bodyPr wrap="none">
            <a:spAutoFit/>
          </a:bodyPr>
          <a:lstStyle/>
          <a:p>
            <a:pPr lvl="0"/>
            <a:r>
              <a:rPr lang="en-US" altLang="zh-CN" sz="2400" kern="100" dirty="0">
                <a:solidFill>
                  <a:srgbClr val="F79646">
                    <a:lumMod val="75000"/>
                  </a:srgbClr>
                </a:solidFill>
                <a:latin typeface="IPAPANNEW"/>
                <a:ea typeface="微软雅黑"/>
                <a:cs typeface="Times New Roman"/>
              </a:rPr>
              <a:t>[</a:t>
            </a:r>
            <a:r>
              <a:rPr lang="en-US" altLang="zh-CN" sz="2400" kern="100" dirty="0" err="1">
                <a:solidFill>
                  <a:srgbClr val="F79646">
                    <a:lumMod val="75000"/>
                  </a:srgbClr>
                </a:solidFill>
                <a:latin typeface="IPAPANNEW"/>
                <a:ea typeface="微软雅黑"/>
                <a:cs typeface="Times New Roman"/>
              </a:rPr>
              <a:t>Ar</a:t>
            </a:r>
            <a:r>
              <a:rPr lang="en-US" altLang="zh-CN" sz="2400" kern="100" dirty="0">
                <a:solidFill>
                  <a:srgbClr val="F79646">
                    <a:lumMod val="75000"/>
                  </a:srgbClr>
                </a:solidFill>
                <a:latin typeface="IPAPANNEW"/>
                <a:ea typeface="微软雅黑"/>
                <a:cs typeface="Times New Roman"/>
              </a:rPr>
              <a:t>]</a:t>
            </a:r>
            <a:r>
              <a:rPr lang="en-US" altLang="zh-CN" sz="2400" kern="100" dirty="0" err="1">
                <a:solidFill>
                  <a:srgbClr val="F79646">
                    <a:lumMod val="75000"/>
                  </a:srgbClr>
                </a:solidFill>
                <a:latin typeface="Times New Roman"/>
                <a:ea typeface="微软雅黑"/>
                <a:cs typeface="Courier New"/>
              </a:rPr>
              <a:t>4s</a:t>
            </a:r>
            <a:r>
              <a:rPr lang="en-US" altLang="zh-CN" sz="2400" kern="100" baseline="30000" dirty="0" err="1">
                <a:solidFill>
                  <a:srgbClr val="F79646">
                    <a:lumMod val="75000"/>
                  </a:srgbClr>
                </a:solidFill>
                <a:latin typeface="Times New Roman"/>
                <a:ea typeface="微软雅黑"/>
                <a:cs typeface="Courier New"/>
              </a:rPr>
              <a:t>2</a:t>
            </a:r>
            <a:endParaRPr lang="en-US" altLang="zh-CN" sz="2400" kern="100" baseline="30000" dirty="0">
              <a:solidFill>
                <a:srgbClr val="F79646">
                  <a:lumMod val="75000"/>
                </a:srgbClr>
              </a:solidFill>
              <a:latin typeface="Times New Roman"/>
              <a:ea typeface="微软雅黑"/>
              <a:cs typeface="Courier New"/>
            </a:endParaRPr>
          </a:p>
        </p:txBody>
      </p:sp>
      <p:sp>
        <p:nvSpPr>
          <p:cNvPr id="6" name="矩形 5"/>
          <p:cNvSpPr/>
          <p:nvPr/>
        </p:nvSpPr>
        <p:spPr>
          <a:xfrm>
            <a:off x="4076174" y="2043311"/>
            <a:ext cx="1503938" cy="461665"/>
          </a:xfrm>
          <a:prstGeom prst="rect">
            <a:avLst/>
          </a:prstGeom>
        </p:spPr>
        <p:txBody>
          <a:bodyPr wrap="none">
            <a:spAutoFit/>
          </a:bodyPr>
          <a:lstStyle/>
          <a:p>
            <a:pPr lvl="0"/>
            <a:r>
              <a:rPr lang="en-US" altLang="zh-CN" sz="2400" kern="100" dirty="0">
                <a:solidFill>
                  <a:srgbClr val="F79646">
                    <a:lumMod val="75000"/>
                  </a:srgbClr>
                </a:solidFill>
                <a:latin typeface="IPAPANNEW"/>
                <a:ea typeface="微软雅黑"/>
                <a:cs typeface="Times New Roman"/>
              </a:rPr>
              <a:t>[</a:t>
            </a:r>
            <a:r>
              <a:rPr lang="en-US" altLang="zh-CN" sz="2400" kern="100" dirty="0" err="1">
                <a:solidFill>
                  <a:srgbClr val="F79646">
                    <a:lumMod val="75000"/>
                  </a:srgbClr>
                </a:solidFill>
                <a:latin typeface="IPAPANNEW"/>
                <a:ea typeface="微软雅黑"/>
                <a:cs typeface="Times New Roman"/>
              </a:rPr>
              <a:t>Ar</a:t>
            </a:r>
            <a:r>
              <a:rPr lang="en-US" altLang="zh-CN" sz="2400" kern="100" dirty="0">
                <a:solidFill>
                  <a:srgbClr val="F79646">
                    <a:lumMod val="75000"/>
                  </a:srgbClr>
                </a:solidFill>
                <a:latin typeface="IPAPANNEW"/>
                <a:ea typeface="微软雅黑"/>
                <a:cs typeface="Times New Roman"/>
              </a:rPr>
              <a:t>]</a:t>
            </a:r>
            <a:r>
              <a:rPr lang="en-US" altLang="zh-CN" sz="2400" kern="100" dirty="0" err="1">
                <a:solidFill>
                  <a:srgbClr val="F79646">
                    <a:lumMod val="75000"/>
                  </a:srgbClr>
                </a:solidFill>
                <a:latin typeface="Times New Roman"/>
                <a:ea typeface="微软雅黑"/>
                <a:cs typeface="Courier New"/>
              </a:rPr>
              <a:t>3d</a:t>
            </a:r>
            <a:r>
              <a:rPr lang="en-US" altLang="zh-CN" sz="2400" kern="100" baseline="30000" dirty="0" err="1">
                <a:solidFill>
                  <a:srgbClr val="F79646">
                    <a:lumMod val="75000"/>
                  </a:srgbClr>
                </a:solidFill>
                <a:latin typeface="Times New Roman"/>
                <a:ea typeface="微软雅黑"/>
                <a:cs typeface="Courier New"/>
              </a:rPr>
              <a:t>6</a:t>
            </a:r>
            <a:r>
              <a:rPr lang="en-US" altLang="zh-CN" sz="2400" kern="100" dirty="0" err="1">
                <a:solidFill>
                  <a:srgbClr val="F79646">
                    <a:lumMod val="75000"/>
                  </a:srgbClr>
                </a:solidFill>
                <a:latin typeface="Times New Roman"/>
                <a:ea typeface="微软雅黑"/>
                <a:cs typeface="Courier New"/>
              </a:rPr>
              <a:t>4s</a:t>
            </a:r>
            <a:r>
              <a:rPr lang="en-US" altLang="zh-CN" sz="2400" kern="100" baseline="30000" dirty="0" err="1">
                <a:solidFill>
                  <a:srgbClr val="F79646">
                    <a:lumMod val="75000"/>
                  </a:srgbClr>
                </a:solidFill>
                <a:latin typeface="Times New Roman"/>
                <a:ea typeface="微软雅黑"/>
                <a:cs typeface="Courier New"/>
              </a:rPr>
              <a:t>2</a:t>
            </a:r>
            <a:endParaRPr lang="en-US" altLang="zh-CN" sz="2400" kern="100" baseline="30000" dirty="0">
              <a:solidFill>
                <a:srgbClr val="F79646">
                  <a:lumMod val="75000"/>
                </a:srgbClr>
              </a:solidFill>
              <a:latin typeface="Times New Roman"/>
              <a:ea typeface="微软雅黑"/>
              <a:cs typeface="Courier New"/>
            </a:endParaRPr>
          </a:p>
        </p:txBody>
      </p:sp>
      <p:sp>
        <p:nvSpPr>
          <p:cNvPr id="7" name="矩形 6"/>
          <p:cNvSpPr/>
          <p:nvPr/>
        </p:nvSpPr>
        <p:spPr>
          <a:xfrm>
            <a:off x="6112743" y="2037978"/>
            <a:ext cx="1606530" cy="461665"/>
          </a:xfrm>
          <a:prstGeom prst="rect">
            <a:avLst/>
          </a:prstGeom>
        </p:spPr>
        <p:txBody>
          <a:bodyPr wrap="none">
            <a:spAutoFit/>
          </a:bodyPr>
          <a:lstStyle/>
          <a:p>
            <a:pPr lvl="0"/>
            <a:r>
              <a:rPr lang="en-US" altLang="zh-CN" sz="2400" kern="100" dirty="0">
                <a:solidFill>
                  <a:srgbClr val="F79646">
                    <a:lumMod val="75000"/>
                  </a:srgbClr>
                </a:solidFill>
                <a:latin typeface="IPAPANNEW"/>
                <a:ea typeface="微软雅黑"/>
                <a:cs typeface="Times New Roman"/>
              </a:rPr>
              <a:t>[</a:t>
            </a:r>
            <a:r>
              <a:rPr lang="en-US" altLang="zh-CN" sz="2400" kern="100" dirty="0" err="1">
                <a:solidFill>
                  <a:srgbClr val="F79646">
                    <a:lumMod val="75000"/>
                  </a:srgbClr>
                </a:solidFill>
                <a:latin typeface="IPAPANNEW"/>
                <a:ea typeface="微软雅黑"/>
                <a:cs typeface="Times New Roman"/>
              </a:rPr>
              <a:t>Ar</a:t>
            </a:r>
            <a:r>
              <a:rPr lang="en-US" altLang="zh-CN" sz="2400" kern="100" dirty="0">
                <a:solidFill>
                  <a:srgbClr val="F79646">
                    <a:lumMod val="75000"/>
                  </a:srgbClr>
                </a:solidFill>
                <a:latin typeface="IPAPANNEW"/>
                <a:ea typeface="微软雅黑"/>
                <a:cs typeface="Times New Roman"/>
              </a:rPr>
              <a:t>]</a:t>
            </a:r>
            <a:r>
              <a:rPr lang="en-US" altLang="zh-CN" sz="2400" kern="100" dirty="0" err="1">
                <a:solidFill>
                  <a:srgbClr val="F79646">
                    <a:lumMod val="75000"/>
                  </a:srgbClr>
                </a:solidFill>
                <a:latin typeface="Times New Roman"/>
                <a:ea typeface="微软雅黑"/>
                <a:cs typeface="Courier New"/>
              </a:rPr>
              <a:t>3d</a:t>
            </a:r>
            <a:r>
              <a:rPr lang="en-US" altLang="zh-CN" sz="2400" kern="100" baseline="30000" dirty="0" err="1">
                <a:solidFill>
                  <a:srgbClr val="F79646">
                    <a:lumMod val="75000"/>
                  </a:srgbClr>
                </a:solidFill>
                <a:latin typeface="Times New Roman"/>
                <a:ea typeface="微软雅黑"/>
                <a:cs typeface="Courier New"/>
              </a:rPr>
              <a:t>10</a:t>
            </a:r>
            <a:r>
              <a:rPr lang="en-US" altLang="zh-CN" sz="2400" kern="100" dirty="0" err="1">
                <a:solidFill>
                  <a:srgbClr val="F79646">
                    <a:lumMod val="75000"/>
                  </a:srgbClr>
                </a:solidFill>
                <a:latin typeface="Times New Roman"/>
                <a:ea typeface="微软雅黑"/>
                <a:cs typeface="Courier New"/>
              </a:rPr>
              <a:t>4s</a:t>
            </a:r>
            <a:r>
              <a:rPr lang="en-US" altLang="zh-CN" sz="2400" kern="100" baseline="30000" dirty="0" err="1">
                <a:solidFill>
                  <a:srgbClr val="F79646">
                    <a:lumMod val="75000"/>
                  </a:srgbClr>
                </a:solidFill>
                <a:latin typeface="Times New Roman"/>
                <a:ea typeface="微软雅黑"/>
                <a:cs typeface="Courier New"/>
              </a:rPr>
              <a:t>1</a:t>
            </a:r>
            <a:endParaRPr lang="en-US" altLang="zh-CN" sz="2400" kern="100" baseline="30000" dirty="0">
              <a:solidFill>
                <a:srgbClr val="F79646">
                  <a:lumMod val="75000"/>
                </a:srgbClr>
              </a:solidFill>
              <a:latin typeface="Times New Roman"/>
              <a:ea typeface="微软雅黑"/>
              <a:cs typeface="Courier New"/>
            </a:endParaRPr>
          </a:p>
        </p:txBody>
      </p:sp>
      <p:sp>
        <p:nvSpPr>
          <p:cNvPr id="8" name="矩形 7"/>
          <p:cNvSpPr/>
          <p:nvPr/>
        </p:nvSpPr>
        <p:spPr>
          <a:xfrm>
            <a:off x="2906291" y="3675112"/>
            <a:ext cx="971741" cy="461665"/>
          </a:xfrm>
          <a:prstGeom prst="rect">
            <a:avLst/>
          </a:prstGeom>
        </p:spPr>
        <p:txBody>
          <a:bodyPr wrap="none">
            <a:spAutoFit/>
          </a:bodyPr>
          <a:lstStyle/>
          <a:p>
            <a:pPr lvl="0"/>
            <a:r>
              <a:rPr lang="en-US" altLang="zh-CN" sz="2400" kern="100">
                <a:solidFill>
                  <a:srgbClr val="F79646">
                    <a:lumMod val="75000"/>
                  </a:srgbClr>
                </a:solidFill>
                <a:latin typeface="Times New Roman"/>
                <a:ea typeface="微软雅黑"/>
                <a:cs typeface="Courier New"/>
              </a:rPr>
              <a:t>3s</a:t>
            </a:r>
            <a:r>
              <a:rPr lang="en-US" altLang="zh-CN" sz="2400" kern="100" baseline="30000">
                <a:solidFill>
                  <a:srgbClr val="F79646">
                    <a:lumMod val="75000"/>
                  </a:srgbClr>
                </a:solidFill>
                <a:latin typeface="Times New Roman"/>
                <a:ea typeface="微软雅黑"/>
                <a:cs typeface="Courier New"/>
              </a:rPr>
              <a:t>2</a:t>
            </a:r>
            <a:r>
              <a:rPr lang="en-US" altLang="zh-CN" sz="2400" kern="100">
                <a:solidFill>
                  <a:srgbClr val="F79646">
                    <a:lumMod val="75000"/>
                  </a:srgbClr>
                </a:solidFill>
                <a:latin typeface="Times New Roman"/>
                <a:ea typeface="微软雅黑"/>
                <a:cs typeface="Courier New"/>
              </a:rPr>
              <a:t>3p</a:t>
            </a:r>
            <a:r>
              <a:rPr lang="en-US" altLang="zh-CN" sz="2400" kern="100" baseline="30000">
                <a:solidFill>
                  <a:srgbClr val="F79646">
                    <a:lumMod val="75000"/>
                  </a:srgbClr>
                </a:solidFill>
                <a:latin typeface="Times New Roman"/>
                <a:ea typeface="微软雅黑"/>
                <a:cs typeface="Courier New"/>
              </a:rPr>
              <a:t>4</a:t>
            </a:r>
            <a:endParaRPr lang="en-US" altLang="zh-CN" sz="2400" kern="100" baseline="30000" dirty="0">
              <a:solidFill>
                <a:srgbClr val="F79646">
                  <a:lumMod val="75000"/>
                </a:srgbClr>
              </a:solidFill>
              <a:latin typeface="Times New Roman"/>
              <a:ea typeface="微软雅黑"/>
              <a:cs typeface="Courier New"/>
            </a:endParaRPr>
          </a:p>
        </p:txBody>
      </p:sp>
      <p:sp>
        <p:nvSpPr>
          <p:cNvPr id="9" name="矩形 8"/>
          <p:cNvSpPr/>
          <p:nvPr/>
        </p:nvSpPr>
        <p:spPr>
          <a:xfrm>
            <a:off x="4419594" y="3717503"/>
            <a:ext cx="561372" cy="461665"/>
          </a:xfrm>
          <a:prstGeom prst="rect">
            <a:avLst/>
          </a:prstGeom>
        </p:spPr>
        <p:txBody>
          <a:bodyPr wrap="none">
            <a:spAutoFit/>
          </a:bodyPr>
          <a:lstStyle/>
          <a:p>
            <a:pPr lvl="0"/>
            <a:r>
              <a:rPr lang="en-US" altLang="zh-CN" sz="2400" kern="100" dirty="0" err="1">
                <a:solidFill>
                  <a:srgbClr val="F79646">
                    <a:lumMod val="75000"/>
                  </a:srgbClr>
                </a:solidFill>
                <a:latin typeface="Times New Roman"/>
                <a:ea typeface="微软雅黑"/>
                <a:cs typeface="Courier New"/>
              </a:rPr>
              <a:t>4s</a:t>
            </a:r>
            <a:r>
              <a:rPr lang="en-US" altLang="zh-CN" sz="2400" kern="100" baseline="30000" dirty="0" err="1">
                <a:solidFill>
                  <a:srgbClr val="F79646">
                    <a:lumMod val="75000"/>
                  </a:srgbClr>
                </a:solidFill>
                <a:latin typeface="Times New Roman"/>
                <a:ea typeface="微软雅黑"/>
                <a:cs typeface="Courier New"/>
              </a:rPr>
              <a:t>2</a:t>
            </a:r>
            <a:endParaRPr lang="en-US" altLang="zh-CN" sz="2400" kern="100" baseline="30000" dirty="0">
              <a:solidFill>
                <a:srgbClr val="F79646">
                  <a:lumMod val="75000"/>
                </a:srgbClr>
              </a:solidFill>
              <a:latin typeface="Times New Roman"/>
              <a:ea typeface="微软雅黑"/>
              <a:cs typeface="Courier New"/>
            </a:endParaRPr>
          </a:p>
        </p:txBody>
      </p:sp>
      <p:sp>
        <p:nvSpPr>
          <p:cNvPr id="10" name="矩形 9"/>
          <p:cNvSpPr/>
          <p:nvPr/>
        </p:nvSpPr>
        <p:spPr>
          <a:xfrm>
            <a:off x="5462942" y="3709020"/>
            <a:ext cx="971741" cy="461665"/>
          </a:xfrm>
          <a:prstGeom prst="rect">
            <a:avLst/>
          </a:prstGeom>
        </p:spPr>
        <p:txBody>
          <a:bodyPr wrap="none">
            <a:spAutoFit/>
          </a:bodyPr>
          <a:lstStyle/>
          <a:p>
            <a:pPr lvl="0"/>
            <a:r>
              <a:rPr lang="en-US" altLang="zh-CN" sz="2400" kern="100" dirty="0" err="1">
                <a:solidFill>
                  <a:srgbClr val="F79646">
                    <a:lumMod val="75000"/>
                  </a:srgbClr>
                </a:solidFill>
                <a:latin typeface="Times New Roman"/>
                <a:ea typeface="微软雅黑"/>
                <a:cs typeface="Courier New"/>
              </a:rPr>
              <a:t>3d</a:t>
            </a:r>
            <a:r>
              <a:rPr lang="en-US" altLang="zh-CN" sz="2400" kern="100" baseline="30000" dirty="0" err="1">
                <a:solidFill>
                  <a:srgbClr val="F79646">
                    <a:lumMod val="75000"/>
                  </a:srgbClr>
                </a:solidFill>
                <a:latin typeface="Times New Roman"/>
                <a:ea typeface="微软雅黑"/>
                <a:cs typeface="Courier New"/>
              </a:rPr>
              <a:t>6</a:t>
            </a:r>
            <a:r>
              <a:rPr lang="en-US" altLang="zh-CN" sz="2400" kern="100" dirty="0" err="1">
                <a:solidFill>
                  <a:srgbClr val="F79646">
                    <a:lumMod val="75000"/>
                  </a:srgbClr>
                </a:solidFill>
                <a:latin typeface="Times New Roman"/>
                <a:ea typeface="微软雅黑"/>
                <a:cs typeface="Courier New"/>
              </a:rPr>
              <a:t>4s</a:t>
            </a:r>
            <a:r>
              <a:rPr lang="en-US" altLang="zh-CN" sz="2400" kern="100" baseline="30000" dirty="0" err="1">
                <a:solidFill>
                  <a:srgbClr val="F79646">
                    <a:lumMod val="75000"/>
                  </a:srgbClr>
                </a:solidFill>
                <a:latin typeface="Times New Roman"/>
                <a:ea typeface="微软雅黑"/>
                <a:cs typeface="Courier New"/>
              </a:rPr>
              <a:t>2</a:t>
            </a:r>
            <a:endParaRPr lang="en-US" altLang="zh-CN" sz="2400" kern="100" baseline="30000" dirty="0">
              <a:solidFill>
                <a:srgbClr val="F79646">
                  <a:lumMod val="75000"/>
                </a:srgbClr>
              </a:solidFill>
              <a:latin typeface="Times New Roman"/>
              <a:ea typeface="微软雅黑"/>
              <a:cs typeface="Courier New"/>
            </a:endParaRPr>
          </a:p>
        </p:txBody>
      </p:sp>
    </p:spTree>
    <p:extLst>
      <p:ext uri="{BB962C8B-B14F-4D97-AF65-F5344CB8AC3E}">
        <p14:creationId xmlns:p14="http://schemas.microsoft.com/office/powerpoint/2010/main" val="2604176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linds(horizontal)">
                                      <p:cBhvr>
                                        <p:cTn id="21" dur="500"/>
                                        <p:tgtEl>
                                          <p:spTgt spid="2"/>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linds(horizontal)">
                                      <p:cBhvr>
                                        <p:cTn id="24" dur="500"/>
                                        <p:tgtEl>
                                          <p:spTgt spid="8"/>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linds(horizontal)">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60462" y="15436"/>
            <a:ext cx="8820000" cy="1989775"/>
          </a:xfrm>
          <a:prstGeom prst="rect">
            <a:avLst/>
          </a:prstGeom>
        </p:spPr>
        <p:txBody>
          <a:bodyPr wrap="square">
            <a:spAutoFit/>
          </a:bodyPr>
          <a:lstStyle/>
          <a:p>
            <a:pPr algn="just">
              <a:lnSpc>
                <a:spcPct val="132000"/>
              </a:lnSpc>
              <a:spcAft>
                <a:spcPts val="0"/>
              </a:spcAft>
              <a:tabLst>
                <a:tab pos="2070735" algn="l"/>
              </a:tabLst>
            </a:pPr>
            <a:r>
              <a:rPr lang="en-US" altLang="zh-CN" sz="2400" kern="100" dirty="0">
                <a:latin typeface="Times New Roman"/>
                <a:ea typeface="微软雅黑"/>
                <a:cs typeface="Courier New"/>
              </a:rPr>
              <a:t>2.</a:t>
            </a:r>
            <a:r>
              <a:rPr lang="zh-CN" altLang="zh-CN" sz="2400" kern="100" dirty="0">
                <a:latin typeface="Times New Roman"/>
                <a:ea typeface="微软雅黑"/>
                <a:cs typeface="Times New Roman"/>
              </a:rPr>
              <a:t>电子排布图</a:t>
            </a:r>
            <a:endParaRPr lang="zh-CN" altLang="zh-CN" sz="2400" kern="100" dirty="0">
              <a:latin typeface="宋体"/>
              <a:cs typeface="Courier New"/>
            </a:endParaRPr>
          </a:p>
          <a:p>
            <a:pPr algn="just">
              <a:lnSpc>
                <a:spcPct val="132000"/>
              </a:lnSpc>
              <a:spcAft>
                <a:spcPts val="0"/>
              </a:spcAft>
              <a:tabLst>
                <a:tab pos="2070735" algn="l"/>
              </a:tabLst>
            </a:pPr>
            <a:r>
              <a:rPr lang="en-US" altLang="zh-CN" sz="2400" kern="100" dirty="0">
                <a:latin typeface="Times New Roman"/>
                <a:ea typeface="微软雅黑"/>
                <a:cs typeface="Courier New"/>
              </a:rPr>
              <a:t>(1)</a:t>
            </a:r>
            <a:r>
              <a:rPr lang="zh-CN" altLang="zh-CN" sz="2400" kern="100" dirty="0">
                <a:latin typeface="Times New Roman"/>
                <a:ea typeface="微软雅黑"/>
                <a:cs typeface="Times New Roman"/>
              </a:rPr>
              <a:t>将每一个原子轨道用一个方框表示，在方框内标明基态原子核外电子分布的式子称为电子排布图。以铝原子为例，电子排布图中各符号、数字的意义为</a:t>
            </a:r>
            <a:endParaRPr lang="zh-CN" altLang="zh-CN" sz="2400" kern="100" dirty="0">
              <a:effectLst/>
              <a:latin typeface="宋体"/>
              <a:cs typeface="Courier New"/>
            </a:endParaRPr>
          </a:p>
        </p:txBody>
      </p:sp>
      <p:pic>
        <p:nvPicPr>
          <p:cNvPr id="7170" name="Picture 2" descr="10"/>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76239" y="1986160"/>
            <a:ext cx="6048672" cy="2710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1346770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60462" y="202635"/>
            <a:ext cx="8820000" cy="4194353"/>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a:ea typeface="微软雅黑"/>
                <a:cs typeface="Courier New"/>
              </a:rPr>
              <a:t>(2)</a:t>
            </a:r>
            <a:r>
              <a:rPr lang="zh-CN" altLang="zh-CN" sz="2800" kern="100" dirty="0">
                <a:latin typeface="Times New Roman"/>
                <a:ea typeface="微软雅黑"/>
                <a:cs typeface="Times New Roman"/>
              </a:rPr>
              <a:t>写出下列基态原子的电子排布图：</a:t>
            </a:r>
            <a:endParaRPr lang="zh-CN" altLang="zh-CN" sz="2800" kern="100" dirty="0">
              <a:latin typeface="宋体"/>
              <a:cs typeface="Courier New"/>
            </a:endParaRPr>
          </a:p>
          <a:p>
            <a:pPr algn="just">
              <a:lnSpc>
                <a:spcPct val="250000"/>
              </a:lnSpc>
              <a:spcAft>
                <a:spcPts val="0"/>
              </a:spcAft>
              <a:tabLst>
                <a:tab pos="2070735" algn="l"/>
              </a:tabLst>
            </a:pPr>
            <a:r>
              <a:rPr lang="en-US" altLang="zh-CN" sz="2800" kern="100" dirty="0">
                <a:latin typeface="宋体"/>
                <a:ea typeface="微软雅黑"/>
                <a:cs typeface="Times New Roman"/>
              </a:rPr>
              <a:t>①</a:t>
            </a:r>
            <a:r>
              <a:rPr lang="en-US" altLang="zh-CN" sz="2800" kern="100" dirty="0">
                <a:latin typeface="Times New Roman"/>
                <a:ea typeface="微软雅黑"/>
                <a:cs typeface="Courier New"/>
              </a:rPr>
              <a:t>O</a:t>
            </a:r>
            <a:r>
              <a:rPr lang="zh-CN" altLang="zh-CN" sz="2800" kern="100" dirty="0" smtClean="0">
                <a:latin typeface="Times New Roman"/>
                <a:ea typeface="微软雅黑"/>
                <a:cs typeface="Times New Roman"/>
              </a:rPr>
              <a:t>：</a:t>
            </a:r>
            <a:r>
              <a:rPr lang="en-US" altLang="zh-CN" sz="2800" u="sng" kern="100" dirty="0" smtClean="0">
                <a:latin typeface="宋体"/>
                <a:ea typeface="微软雅黑"/>
                <a:cs typeface="Courier New"/>
              </a:rPr>
              <a:t>                    </a:t>
            </a:r>
            <a:r>
              <a:rPr lang="zh-CN" altLang="zh-CN" sz="2800" kern="100" dirty="0" smtClean="0">
                <a:latin typeface="Times New Roman"/>
                <a:ea typeface="微软雅黑"/>
                <a:cs typeface="Times New Roman"/>
              </a:rPr>
              <a:t>；</a:t>
            </a:r>
            <a:endParaRPr lang="zh-CN" altLang="zh-CN" sz="2800" kern="100" dirty="0">
              <a:latin typeface="宋体"/>
              <a:cs typeface="Courier New"/>
            </a:endParaRPr>
          </a:p>
          <a:p>
            <a:pPr algn="just">
              <a:lnSpc>
                <a:spcPct val="51000"/>
              </a:lnSpc>
              <a:spcAft>
                <a:spcPts val="0"/>
              </a:spcAft>
              <a:tabLst>
                <a:tab pos="2070735" algn="l"/>
              </a:tabLst>
            </a:pPr>
            <a:endParaRPr lang="en-US" altLang="zh-CN" sz="2800" kern="100" dirty="0" smtClean="0">
              <a:latin typeface="宋体"/>
              <a:ea typeface="微软雅黑"/>
              <a:cs typeface="Times New Roman"/>
            </a:endParaRPr>
          </a:p>
          <a:p>
            <a:pPr algn="just">
              <a:lnSpc>
                <a:spcPct val="150000"/>
              </a:lnSpc>
              <a:spcAft>
                <a:spcPts val="0"/>
              </a:spcAft>
              <a:tabLst>
                <a:tab pos="2070735" algn="l"/>
              </a:tabLst>
            </a:pPr>
            <a:r>
              <a:rPr lang="en-US" altLang="zh-CN" sz="2800" kern="100" dirty="0" smtClean="0">
                <a:latin typeface="宋体"/>
                <a:ea typeface="微软雅黑"/>
                <a:cs typeface="Times New Roman"/>
              </a:rPr>
              <a:t>②</a:t>
            </a:r>
            <a:r>
              <a:rPr lang="en-US" altLang="zh-CN" sz="2800" kern="100" dirty="0">
                <a:latin typeface="Times New Roman"/>
                <a:ea typeface="微软雅黑"/>
                <a:cs typeface="Courier New"/>
              </a:rPr>
              <a:t>Na</a:t>
            </a:r>
            <a:r>
              <a:rPr lang="zh-CN" altLang="zh-CN" sz="2800" kern="100" dirty="0">
                <a:latin typeface="Times New Roman"/>
                <a:ea typeface="微软雅黑"/>
                <a:cs typeface="Times New Roman"/>
              </a:rPr>
              <a:t>：</a:t>
            </a:r>
            <a:r>
              <a:rPr lang="en-US" altLang="zh-CN" sz="2800" u="sng" kern="100" dirty="0">
                <a:latin typeface="宋体"/>
                <a:ea typeface="微软雅黑"/>
                <a:cs typeface="Courier New"/>
              </a:rPr>
              <a:t> </a:t>
            </a:r>
            <a:r>
              <a:rPr lang="en-US" altLang="zh-CN" sz="2800" u="sng" kern="100" dirty="0" smtClean="0">
                <a:latin typeface="宋体"/>
                <a:ea typeface="微软雅黑"/>
                <a:cs typeface="Courier New"/>
              </a:rPr>
              <a:t>                        </a:t>
            </a:r>
            <a:r>
              <a:rPr lang="zh-CN" altLang="zh-CN" sz="2800" kern="100" dirty="0" smtClean="0">
                <a:latin typeface="Times New Roman"/>
                <a:ea typeface="微软雅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(3)</a:t>
            </a:r>
            <a:r>
              <a:rPr lang="zh-CN" altLang="zh-CN" sz="2800" kern="100" dirty="0">
                <a:latin typeface="Times New Roman"/>
                <a:ea typeface="微软雅黑"/>
                <a:cs typeface="Times New Roman"/>
              </a:rPr>
              <a:t>在电子排布图中也可以用圆圈表示一个原子轨道，</a:t>
            </a:r>
            <a:r>
              <a:rPr lang="zh-CN" altLang="zh-CN" sz="2800" kern="100" dirty="0" smtClean="0">
                <a:latin typeface="Times New Roman"/>
                <a:ea typeface="微软雅黑"/>
                <a:cs typeface="Times New Roman"/>
              </a:rPr>
              <a:t>如</a:t>
            </a:r>
            <a:endParaRPr lang="en-US" altLang="zh-CN" sz="2800" kern="100" dirty="0" smtClean="0">
              <a:latin typeface="Times New Roman"/>
              <a:ea typeface="微软雅黑"/>
              <a:cs typeface="Times New Roman"/>
            </a:endParaRPr>
          </a:p>
          <a:p>
            <a:pPr algn="just">
              <a:lnSpc>
                <a:spcPct val="45000"/>
              </a:lnSpc>
              <a:spcAft>
                <a:spcPts val="0"/>
              </a:spcAft>
              <a:tabLst>
                <a:tab pos="2070735" algn="l"/>
              </a:tabLst>
            </a:pPr>
            <a:endParaRPr lang="en-US" altLang="zh-CN" sz="2800" kern="100" dirty="0">
              <a:latin typeface="Times New Roman"/>
              <a:ea typeface="微软雅黑"/>
              <a:cs typeface="Times New Roman"/>
            </a:endParaRPr>
          </a:p>
          <a:p>
            <a:pPr algn="just">
              <a:lnSpc>
                <a:spcPct val="150000"/>
              </a:lnSpc>
              <a:spcAft>
                <a:spcPts val="0"/>
              </a:spcAft>
              <a:tabLst>
                <a:tab pos="2070735" algn="l"/>
              </a:tabLst>
            </a:pPr>
            <a:r>
              <a:rPr lang="en-US" altLang="zh-CN" sz="2800" kern="100" dirty="0" smtClean="0">
                <a:latin typeface="Times New Roman"/>
                <a:ea typeface="微软雅黑"/>
                <a:cs typeface="Courier New"/>
              </a:rPr>
              <a:t>Na</a:t>
            </a:r>
            <a:r>
              <a:rPr lang="zh-CN" altLang="zh-CN" sz="2800" kern="100" dirty="0">
                <a:latin typeface="Times New Roman"/>
                <a:ea typeface="微软雅黑"/>
                <a:cs typeface="Times New Roman"/>
              </a:rPr>
              <a:t>：</a:t>
            </a:r>
            <a:r>
              <a:rPr lang="en-US" altLang="zh-CN" sz="2800" kern="100" dirty="0">
                <a:latin typeface="Times New Roman"/>
                <a:ea typeface="微软雅黑"/>
                <a:cs typeface="Courier New"/>
              </a:rPr>
              <a:t> </a:t>
            </a:r>
            <a:r>
              <a:rPr lang="en-US" altLang="zh-CN" sz="2800" kern="100" dirty="0" smtClean="0">
                <a:latin typeface="Times New Roman"/>
                <a:ea typeface="微软雅黑"/>
                <a:cs typeface="Courier New"/>
              </a:rPr>
              <a:t>                                  </a:t>
            </a:r>
            <a:r>
              <a:rPr lang="zh-CN" altLang="zh-CN" sz="2800" kern="100" dirty="0" smtClean="0">
                <a:latin typeface="Times New Roman"/>
                <a:ea typeface="微软雅黑"/>
                <a:cs typeface="Times New Roman"/>
              </a:rPr>
              <a:t>或</a:t>
            </a:r>
            <a:r>
              <a:rPr lang="zh-CN" altLang="zh-CN" sz="2800" kern="100" dirty="0">
                <a:latin typeface="Times New Roman"/>
                <a:ea typeface="微软雅黑"/>
                <a:cs typeface="Times New Roman"/>
              </a:rPr>
              <a:t>写成</a:t>
            </a:r>
            <a:r>
              <a:rPr lang="en-US" altLang="zh-CN" sz="2800" kern="100" dirty="0">
                <a:latin typeface="IPAPANNEW"/>
                <a:ea typeface="微软雅黑"/>
                <a:cs typeface="Times New Roman"/>
              </a:rPr>
              <a:t>[Ne</a:t>
            </a:r>
            <a:r>
              <a:rPr lang="en-US" altLang="zh-CN" sz="2800" kern="100" dirty="0" smtClean="0">
                <a:latin typeface="IPAPANNEW"/>
                <a:ea typeface="微软雅黑"/>
                <a:cs typeface="Times New Roman"/>
              </a:rPr>
              <a:t>]     </a:t>
            </a:r>
            <a:r>
              <a:rPr lang="en-US" altLang="zh-CN" sz="2800" kern="100" dirty="0" smtClean="0">
                <a:latin typeface="Times New Roman"/>
                <a:ea typeface="微软雅黑"/>
                <a:cs typeface="Courier New"/>
              </a:rPr>
              <a:t> </a:t>
            </a:r>
            <a:r>
              <a:rPr lang="zh-CN" altLang="zh-CN" sz="2800" kern="100" dirty="0">
                <a:latin typeface="Times New Roman"/>
                <a:ea typeface="微软雅黑"/>
                <a:cs typeface="Times New Roman"/>
              </a:rPr>
              <a:t>。</a:t>
            </a:r>
            <a:endParaRPr lang="zh-CN" altLang="zh-CN" sz="2800" kern="100" dirty="0">
              <a:effectLst/>
              <a:latin typeface="宋体"/>
              <a:cs typeface="Courier New"/>
            </a:endParaRPr>
          </a:p>
        </p:txBody>
      </p:sp>
      <p:pic>
        <p:nvPicPr>
          <p:cNvPr id="8194" name="Picture 2"/>
          <p:cNvPicPr>
            <a:picLocks noChangeAspect="1" noChangeArrowheads="1"/>
          </p:cNvPicPr>
          <p:nvPr/>
        </p:nvPicPr>
        <p:blipFill>
          <a:blip r:embed="rId2">
            <a:clrChange>
              <a:clrFrom>
                <a:srgbClr val="FFFFFF"/>
              </a:clrFrom>
              <a:clrTo>
                <a:srgbClr val="FFFFFF">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288207" y="949474"/>
            <a:ext cx="3313193" cy="708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Picture 3"/>
          <p:cNvPicPr>
            <a:picLocks noChangeAspect="1" noChangeArrowheads="1"/>
          </p:cNvPicPr>
          <p:nvPr/>
        </p:nvPicPr>
        <p:blipFill>
          <a:blip r:embed="rId3">
            <a:clrChange>
              <a:clrFrom>
                <a:srgbClr val="FFFFFF"/>
              </a:clrFrom>
              <a:clrTo>
                <a:srgbClr val="FFFFFF">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450706" y="1933274"/>
            <a:ext cx="4129406" cy="696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6" name="Picture 4" descr="11A"/>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62075" y="3590148"/>
            <a:ext cx="3090756" cy="840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Picture 5" descr="11B"/>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68144" y="3792954"/>
            <a:ext cx="504056" cy="468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6282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linds(horizontal)">
                                      <p:cBhvr>
                                        <p:cTn id="7" dur="5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195"/>
                                        </p:tgtEl>
                                        <p:attrNameLst>
                                          <p:attrName>style.visibility</p:attrName>
                                        </p:attrNameLst>
                                      </p:cBhvr>
                                      <p:to>
                                        <p:strVal val="visible"/>
                                      </p:to>
                                    </p:set>
                                    <p:animEffect transition="in" filter="blinds(horizontal)">
                                      <p:cBhvr>
                                        <p:cTn id="12" dur="500"/>
                                        <p:tgtEl>
                                          <p:spTgt spid="8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2470" y="-39588"/>
            <a:ext cx="8660010" cy="4524315"/>
          </a:xfrm>
          <a:prstGeom prst="rect">
            <a:avLst/>
          </a:prstGeom>
        </p:spPr>
        <p:txBody>
          <a:bodyPr wrap="square">
            <a:spAutoFit/>
          </a:bodyPr>
          <a:lstStyle/>
          <a:p>
            <a:pPr algn="just">
              <a:lnSpc>
                <a:spcPct val="150000"/>
              </a:lnSpc>
              <a:spcAft>
                <a:spcPts val="0"/>
              </a:spcAft>
              <a:tabLst>
                <a:tab pos="2070735" algn="l"/>
              </a:tabLst>
            </a:pPr>
            <a:r>
              <a:rPr lang="en-US" altLang="zh-CN" sz="2400" kern="100" dirty="0">
                <a:latin typeface="Times New Roman"/>
                <a:ea typeface="微软雅黑"/>
                <a:cs typeface="Courier New"/>
              </a:rPr>
              <a:t>3.</a:t>
            </a:r>
            <a:r>
              <a:rPr lang="zh-CN" altLang="zh-CN" sz="2400" kern="100" dirty="0">
                <a:latin typeface="Times New Roman"/>
                <a:ea typeface="微软雅黑"/>
                <a:cs typeface="Times New Roman"/>
              </a:rPr>
              <a:t>原子结构示意图</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a:latin typeface="Times New Roman"/>
                <a:ea typeface="微软雅黑"/>
                <a:cs typeface="Courier New"/>
              </a:rPr>
              <a:t>(1)</a:t>
            </a:r>
            <a:r>
              <a:rPr lang="zh-CN" altLang="zh-CN" sz="2400" kern="100" dirty="0">
                <a:latin typeface="Times New Roman"/>
                <a:ea typeface="微软雅黑"/>
                <a:cs typeface="Times New Roman"/>
              </a:rPr>
              <a:t>原子结构示意</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简</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图：圆圈内数字表示质子数，弧线表示能层</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电子层</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，弧线内数字表示该能层</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电子层</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中的电子数。</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a:latin typeface="Times New Roman"/>
                <a:ea typeface="微软雅黑"/>
                <a:cs typeface="Courier New"/>
              </a:rPr>
              <a:t>(2)</a:t>
            </a:r>
            <a:r>
              <a:rPr lang="zh-CN" altLang="zh-CN" sz="2400" kern="100" dirty="0">
                <a:latin typeface="Times New Roman"/>
                <a:ea typeface="微软雅黑"/>
                <a:cs typeface="Times New Roman"/>
              </a:rPr>
              <a:t>写出下列原子或离子的结构示意图：</a:t>
            </a:r>
            <a:endParaRPr lang="zh-CN" altLang="zh-CN" sz="2400" kern="100" dirty="0">
              <a:latin typeface="宋体"/>
              <a:cs typeface="Courier New"/>
            </a:endParaRPr>
          </a:p>
          <a:p>
            <a:pPr algn="just">
              <a:lnSpc>
                <a:spcPct val="105000"/>
              </a:lnSpc>
              <a:spcAft>
                <a:spcPts val="0"/>
              </a:spcAft>
              <a:tabLst>
                <a:tab pos="2070735" algn="l"/>
              </a:tabLst>
            </a:pPr>
            <a:endParaRPr lang="en-US" altLang="zh-CN" sz="2400" kern="100" dirty="0" smtClean="0">
              <a:latin typeface="宋体"/>
              <a:ea typeface="微软雅黑"/>
              <a:cs typeface="Times New Roman"/>
            </a:endParaRPr>
          </a:p>
          <a:p>
            <a:pPr algn="just">
              <a:lnSpc>
                <a:spcPct val="150000"/>
              </a:lnSpc>
              <a:spcAft>
                <a:spcPts val="0"/>
              </a:spcAft>
              <a:tabLst>
                <a:tab pos="2070735" algn="l"/>
              </a:tabLst>
            </a:pPr>
            <a:r>
              <a:rPr lang="en-US" altLang="zh-CN" sz="2400" kern="100" dirty="0" smtClean="0">
                <a:latin typeface="宋体"/>
                <a:ea typeface="微软雅黑"/>
                <a:cs typeface="Times New Roman"/>
              </a:rPr>
              <a:t>①</a:t>
            </a:r>
            <a:r>
              <a:rPr lang="en-US" altLang="zh-CN" sz="2400" kern="100" dirty="0">
                <a:latin typeface="Times New Roman"/>
                <a:ea typeface="微软雅黑"/>
                <a:cs typeface="Courier New"/>
              </a:rPr>
              <a:t>K</a:t>
            </a:r>
            <a:r>
              <a:rPr lang="zh-CN" altLang="zh-CN" sz="2400" kern="100" dirty="0" smtClean="0">
                <a:latin typeface="Times New Roman"/>
                <a:ea typeface="微软雅黑"/>
                <a:cs typeface="Times New Roman"/>
              </a:rPr>
              <a:t>：</a:t>
            </a:r>
            <a:r>
              <a:rPr lang="en-US" altLang="zh-CN" sz="2400" kern="100" dirty="0" smtClean="0">
                <a:latin typeface="Times New Roman"/>
                <a:ea typeface="微软雅黑"/>
                <a:cs typeface="Times New Roman"/>
              </a:rPr>
              <a:t>            </a:t>
            </a:r>
            <a:r>
              <a:rPr lang="en-US" altLang="zh-CN" sz="2400" kern="100" dirty="0" smtClean="0">
                <a:latin typeface="Times New Roman"/>
                <a:ea typeface="微软雅黑"/>
                <a:cs typeface="Courier New"/>
              </a:rPr>
              <a:t> </a:t>
            </a:r>
            <a:r>
              <a:rPr lang="zh-CN" altLang="zh-CN" sz="2400" kern="100" dirty="0">
                <a:latin typeface="Times New Roman"/>
                <a:ea typeface="微软雅黑"/>
                <a:cs typeface="Times New Roman"/>
              </a:rPr>
              <a:t>；</a:t>
            </a:r>
            <a:r>
              <a:rPr lang="en-US" altLang="zh-CN" sz="2400" kern="100" dirty="0">
                <a:latin typeface="宋体"/>
                <a:ea typeface="微软雅黑"/>
                <a:cs typeface="Times New Roman"/>
              </a:rPr>
              <a:t>②</a:t>
            </a:r>
            <a:r>
              <a:rPr lang="en-US" altLang="zh-CN" sz="2400" kern="100" dirty="0">
                <a:latin typeface="Times New Roman"/>
                <a:ea typeface="微软雅黑"/>
                <a:cs typeface="Courier New"/>
              </a:rPr>
              <a:t>Fe</a:t>
            </a:r>
            <a:r>
              <a:rPr lang="zh-CN" altLang="zh-CN" sz="2400" kern="100" dirty="0">
                <a:latin typeface="Times New Roman"/>
                <a:ea typeface="微软雅黑"/>
                <a:cs typeface="Times New Roman"/>
              </a:rPr>
              <a:t>：</a:t>
            </a:r>
            <a:r>
              <a:rPr lang="en-US" altLang="zh-CN" sz="2400" kern="100" dirty="0">
                <a:latin typeface="Times New Roman"/>
                <a:ea typeface="微软雅黑"/>
                <a:cs typeface="Courier New"/>
              </a:rPr>
              <a:t> </a:t>
            </a:r>
            <a:r>
              <a:rPr lang="en-US" altLang="zh-CN" sz="2400" kern="100" dirty="0" smtClean="0">
                <a:latin typeface="Times New Roman"/>
                <a:ea typeface="微软雅黑"/>
                <a:cs typeface="Courier New"/>
              </a:rPr>
              <a:t>             </a:t>
            </a:r>
            <a:r>
              <a:rPr lang="zh-CN" altLang="zh-CN" sz="2400" kern="100" dirty="0" smtClean="0">
                <a:latin typeface="Times New Roman"/>
                <a:ea typeface="微软雅黑"/>
                <a:cs typeface="Times New Roman"/>
              </a:rPr>
              <a:t>；</a:t>
            </a:r>
            <a:endParaRPr lang="zh-CN" altLang="zh-CN" sz="2400" kern="100" dirty="0">
              <a:latin typeface="宋体"/>
              <a:cs typeface="Courier New"/>
            </a:endParaRPr>
          </a:p>
          <a:p>
            <a:pPr algn="just">
              <a:lnSpc>
                <a:spcPct val="177000"/>
              </a:lnSpc>
              <a:spcAft>
                <a:spcPts val="0"/>
              </a:spcAft>
              <a:tabLst>
                <a:tab pos="2070735" algn="l"/>
              </a:tabLst>
            </a:pPr>
            <a:endParaRPr lang="en-US" altLang="zh-CN" sz="2400" kern="100" dirty="0" smtClean="0">
              <a:latin typeface="宋体"/>
              <a:ea typeface="微软雅黑"/>
              <a:cs typeface="Times New Roman"/>
            </a:endParaRPr>
          </a:p>
          <a:p>
            <a:pPr algn="just">
              <a:lnSpc>
                <a:spcPct val="150000"/>
              </a:lnSpc>
              <a:spcAft>
                <a:spcPts val="0"/>
              </a:spcAft>
              <a:tabLst>
                <a:tab pos="2070735" algn="l"/>
              </a:tabLst>
            </a:pPr>
            <a:r>
              <a:rPr lang="en-US" altLang="zh-CN" sz="2400" kern="100" dirty="0" smtClean="0">
                <a:latin typeface="宋体"/>
                <a:ea typeface="微软雅黑"/>
                <a:cs typeface="Times New Roman"/>
              </a:rPr>
              <a:t>③</a:t>
            </a:r>
            <a:r>
              <a:rPr lang="en-US" altLang="zh-CN" sz="2400" kern="100" dirty="0" err="1">
                <a:latin typeface="Times New Roman"/>
                <a:ea typeface="微软雅黑"/>
                <a:cs typeface="Courier New"/>
              </a:rPr>
              <a:t>Mg</a:t>
            </a:r>
            <a:r>
              <a:rPr lang="en-US" altLang="zh-CN" sz="2400" kern="100" baseline="30000" dirty="0" err="1">
                <a:latin typeface="Times New Roman"/>
                <a:ea typeface="微软雅黑"/>
                <a:cs typeface="Courier New"/>
              </a:rPr>
              <a:t>2</a:t>
            </a:r>
            <a:r>
              <a:rPr lang="zh-CN" altLang="zh-CN" sz="2400" kern="100" baseline="30000" dirty="0">
                <a:latin typeface="Times New Roman"/>
                <a:ea typeface="微软雅黑"/>
                <a:cs typeface="Times New Roman"/>
              </a:rPr>
              <a:t>＋</a:t>
            </a:r>
            <a:r>
              <a:rPr lang="zh-CN" altLang="zh-CN" sz="2400" kern="100" dirty="0">
                <a:latin typeface="Times New Roman"/>
                <a:ea typeface="微软雅黑"/>
                <a:cs typeface="Times New Roman"/>
              </a:rPr>
              <a:t>：</a:t>
            </a:r>
            <a:r>
              <a:rPr lang="en-US" altLang="zh-CN" sz="2400" kern="100" dirty="0">
                <a:latin typeface="Times New Roman"/>
                <a:ea typeface="微软雅黑"/>
                <a:cs typeface="Courier New"/>
              </a:rPr>
              <a:t> </a:t>
            </a:r>
            <a:r>
              <a:rPr lang="en-US" altLang="zh-CN" sz="2400" kern="100" dirty="0" smtClean="0">
                <a:latin typeface="Times New Roman"/>
                <a:ea typeface="微软雅黑"/>
                <a:cs typeface="Courier New"/>
              </a:rPr>
              <a:t>        </a:t>
            </a:r>
            <a:r>
              <a:rPr lang="zh-CN" altLang="zh-CN" sz="2400" kern="100" dirty="0" smtClean="0">
                <a:latin typeface="Times New Roman"/>
                <a:ea typeface="微软雅黑"/>
                <a:cs typeface="Times New Roman"/>
              </a:rPr>
              <a:t>；</a:t>
            </a:r>
            <a:r>
              <a:rPr lang="en-US" altLang="zh-CN" sz="2400" kern="100" dirty="0" smtClean="0">
                <a:latin typeface="宋体"/>
                <a:ea typeface="微软雅黑"/>
                <a:cs typeface="Times New Roman"/>
              </a:rPr>
              <a:t>④</a:t>
            </a:r>
            <a:r>
              <a:rPr lang="en-US" altLang="zh-CN" sz="2400" kern="100" dirty="0" err="1">
                <a:latin typeface="Times New Roman"/>
                <a:ea typeface="微软雅黑"/>
                <a:cs typeface="Courier New"/>
              </a:rPr>
              <a:t>Cl</a:t>
            </a:r>
            <a:r>
              <a:rPr lang="zh-CN" altLang="zh-CN" sz="2400" kern="100" baseline="30000" dirty="0">
                <a:latin typeface="Times New Roman"/>
                <a:ea typeface="微软雅黑"/>
                <a:cs typeface="Times New Roman"/>
              </a:rPr>
              <a:t>－</a:t>
            </a:r>
            <a:r>
              <a:rPr lang="zh-CN" altLang="zh-CN" sz="2400" kern="100" dirty="0">
                <a:latin typeface="Times New Roman"/>
                <a:ea typeface="微软雅黑"/>
                <a:cs typeface="Times New Roman"/>
              </a:rPr>
              <a:t>：</a:t>
            </a:r>
            <a:r>
              <a:rPr lang="en-US" altLang="zh-CN" sz="2400" kern="100" dirty="0">
                <a:latin typeface="Times New Roman"/>
                <a:ea typeface="微软雅黑"/>
                <a:cs typeface="Courier New"/>
              </a:rPr>
              <a:t> </a:t>
            </a:r>
            <a:r>
              <a:rPr lang="en-US" altLang="zh-CN" sz="2400" kern="100" dirty="0" smtClean="0">
                <a:latin typeface="Times New Roman"/>
                <a:ea typeface="微软雅黑"/>
                <a:cs typeface="Courier New"/>
              </a:rPr>
              <a:t>           </a:t>
            </a:r>
            <a:r>
              <a:rPr lang="zh-CN" altLang="zh-CN" sz="2400" kern="100" dirty="0" smtClean="0">
                <a:latin typeface="Times New Roman"/>
                <a:ea typeface="微软雅黑"/>
                <a:cs typeface="Times New Roman"/>
              </a:rPr>
              <a:t>。</a:t>
            </a:r>
            <a:endParaRPr lang="zh-CN" altLang="zh-CN" sz="2400" kern="100" dirty="0">
              <a:effectLst/>
              <a:latin typeface="宋体"/>
              <a:cs typeface="Courier New"/>
            </a:endParaRPr>
          </a:p>
        </p:txBody>
      </p:sp>
      <p:pic>
        <p:nvPicPr>
          <p:cNvPr id="9218" name="Picture 2" descr="11"/>
          <p:cNvPicPr>
            <a:picLocks noChangeAspect="1" noChangeArrowheads="1"/>
          </p:cNvPicPr>
          <p:nvPr/>
        </p:nvPicPr>
        <p:blipFill>
          <a:blip r:embed="rId2" cstate="print">
            <a:clrChange>
              <a:clrFrom>
                <a:srgbClr val="FFFFFF"/>
              </a:clrFrom>
              <a:clrTo>
                <a:srgbClr val="FFFFFF">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31845" y="2270001"/>
            <a:ext cx="1186458" cy="118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Picture 3" descr="13"/>
          <p:cNvPicPr>
            <a:picLocks noChangeAspect="1" noChangeArrowheads="1"/>
          </p:cNvPicPr>
          <p:nvPr/>
        </p:nvPicPr>
        <p:blipFill>
          <a:blip r:embed="rId3" cstate="print">
            <a:clrChange>
              <a:clrFrom>
                <a:srgbClr val="FFFFFF"/>
              </a:clrFrom>
              <a:clrTo>
                <a:srgbClr val="FFFFFF">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246407" y="2270001"/>
            <a:ext cx="1215485" cy="1215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0" name="Picture 4" descr="12"/>
          <p:cNvPicPr>
            <a:picLocks noChangeAspect="1" noChangeArrowheads="1"/>
          </p:cNvPicPr>
          <p:nvPr/>
        </p:nvPicPr>
        <p:blipFill>
          <a:blip r:embed="rId4" cstate="print">
            <a:clrChange>
              <a:clrFrom>
                <a:srgbClr val="FFFFFF"/>
              </a:clrFrom>
              <a:clrTo>
                <a:srgbClr val="FFFFFF">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566714" y="3674972"/>
            <a:ext cx="794601" cy="874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5" descr="14"/>
          <p:cNvPicPr>
            <a:picLocks noChangeAspect="1" noChangeArrowheads="1"/>
          </p:cNvPicPr>
          <p:nvPr/>
        </p:nvPicPr>
        <p:blipFill>
          <a:blip r:embed="rId5" cstate="print">
            <a:clrChange>
              <a:clrFrom>
                <a:srgbClr val="FFFFFF"/>
              </a:clrFrom>
              <a:clrTo>
                <a:srgbClr val="FFFFFF">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64471" y="3473067"/>
            <a:ext cx="936104" cy="1139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直接连接符 4"/>
          <p:cNvCxnSpPr/>
          <p:nvPr/>
        </p:nvCxnSpPr>
        <p:spPr>
          <a:xfrm>
            <a:off x="1077516" y="3473067"/>
            <a:ext cx="1152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319417" y="3473067"/>
            <a:ext cx="1152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557189" y="4568924"/>
            <a:ext cx="828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688854" y="4631407"/>
            <a:ext cx="936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7397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blinds(horizontal)">
                                      <p:cBhvr>
                                        <p:cTn id="7" dur="5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219"/>
                                        </p:tgtEl>
                                        <p:attrNameLst>
                                          <p:attrName>style.visibility</p:attrName>
                                        </p:attrNameLst>
                                      </p:cBhvr>
                                      <p:to>
                                        <p:strVal val="visible"/>
                                      </p:to>
                                    </p:set>
                                    <p:animEffect transition="in" filter="blinds(horizontal)">
                                      <p:cBhvr>
                                        <p:cTn id="12" dur="500"/>
                                        <p:tgtEl>
                                          <p:spTgt spid="921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220"/>
                                        </p:tgtEl>
                                        <p:attrNameLst>
                                          <p:attrName>style.visibility</p:attrName>
                                        </p:attrNameLst>
                                      </p:cBhvr>
                                      <p:to>
                                        <p:strVal val="visible"/>
                                      </p:to>
                                    </p:set>
                                    <p:animEffect transition="in" filter="blinds(horizontal)">
                                      <p:cBhvr>
                                        <p:cTn id="17" dur="500"/>
                                        <p:tgtEl>
                                          <p:spTgt spid="922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221"/>
                                        </p:tgtEl>
                                        <p:attrNameLst>
                                          <p:attrName>style.visibility</p:attrName>
                                        </p:attrNameLst>
                                      </p:cBhvr>
                                      <p:to>
                                        <p:strVal val="visible"/>
                                      </p:to>
                                    </p:set>
                                    <p:animEffect transition="in" filter="blinds(horizontal)">
                                      <p:cBhvr>
                                        <p:cTn id="22" dur="500"/>
                                        <p:tgtEl>
                                          <p:spTgt spid="9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38972" y="733450"/>
            <a:ext cx="8868949" cy="3831818"/>
          </a:xfrm>
          <a:prstGeom prst="rect">
            <a:avLst/>
          </a:prstGeom>
        </p:spPr>
        <p:txBody>
          <a:bodyPr wrap="square">
            <a:spAutoFit/>
          </a:bodyPr>
          <a:lstStyle/>
          <a:p>
            <a:pPr algn="just">
              <a:lnSpc>
                <a:spcPct val="150000"/>
              </a:lnSpc>
              <a:spcAft>
                <a:spcPts val="0"/>
              </a:spcAft>
              <a:tabLst>
                <a:tab pos="2070735" algn="l"/>
              </a:tabLst>
            </a:pPr>
            <a:r>
              <a:rPr lang="en-US" altLang="zh-CN" sz="2700" kern="100" dirty="0">
                <a:latin typeface="Times New Roman"/>
                <a:ea typeface="微软雅黑"/>
                <a:cs typeface="Courier New"/>
              </a:rPr>
              <a:t>(1)</a:t>
            </a:r>
            <a:r>
              <a:rPr lang="zh-CN" altLang="zh-CN" sz="2700" kern="100" dirty="0">
                <a:latin typeface="Times New Roman"/>
                <a:ea typeface="微软雅黑"/>
                <a:cs typeface="Times New Roman"/>
              </a:rPr>
              <a:t>电子排布式和电子排布图反映的是基态原子即处于最低能量状态的原子的电子排布情况，它们相互关联，可以非常方便地相互转换。</a:t>
            </a:r>
            <a:endParaRPr lang="zh-CN" altLang="zh-CN" sz="2700" kern="100" dirty="0">
              <a:latin typeface="宋体"/>
              <a:cs typeface="Courier New"/>
            </a:endParaRPr>
          </a:p>
          <a:p>
            <a:pPr algn="just">
              <a:lnSpc>
                <a:spcPct val="150000"/>
              </a:lnSpc>
              <a:spcAft>
                <a:spcPts val="0"/>
              </a:spcAft>
              <a:tabLst>
                <a:tab pos="2070735" algn="l"/>
              </a:tabLst>
            </a:pPr>
            <a:r>
              <a:rPr lang="en-US" altLang="zh-CN" sz="2700" kern="100" dirty="0">
                <a:latin typeface="Times New Roman"/>
                <a:ea typeface="微软雅黑"/>
                <a:cs typeface="Courier New"/>
              </a:rPr>
              <a:t>(2)</a:t>
            </a:r>
            <a:r>
              <a:rPr lang="zh-CN" altLang="zh-CN" sz="2700" kern="100" dirty="0">
                <a:latin typeface="Times New Roman"/>
                <a:ea typeface="微软雅黑"/>
                <a:cs typeface="Times New Roman"/>
              </a:rPr>
              <a:t>虽然电子排布是遵循构造原理的，但书写电子排布式时应按照能层的顺序书写。如铁原子的电子排布式是</a:t>
            </a:r>
            <a:r>
              <a:rPr lang="en-US" altLang="zh-CN" sz="2700" kern="100" dirty="0" err="1">
                <a:latin typeface="Times New Roman"/>
                <a:ea typeface="微软雅黑"/>
                <a:cs typeface="Courier New"/>
              </a:rPr>
              <a:t>1s</a:t>
            </a:r>
            <a:r>
              <a:rPr lang="en-US" altLang="zh-CN" sz="2700" kern="100" baseline="30000" dirty="0" err="1">
                <a:latin typeface="Times New Roman"/>
                <a:ea typeface="微软雅黑"/>
                <a:cs typeface="Courier New"/>
              </a:rPr>
              <a:t>2</a:t>
            </a:r>
            <a:r>
              <a:rPr lang="en-US" altLang="zh-CN" sz="2700" kern="100" dirty="0" err="1">
                <a:latin typeface="Times New Roman"/>
                <a:ea typeface="微软雅黑"/>
                <a:cs typeface="Courier New"/>
              </a:rPr>
              <a:t>2s</a:t>
            </a:r>
            <a:r>
              <a:rPr lang="en-US" altLang="zh-CN" sz="2700" kern="100" baseline="30000" dirty="0" err="1">
                <a:latin typeface="Times New Roman"/>
                <a:ea typeface="微软雅黑"/>
                <a:cs typeface="Courier New"/>
              </a:rPr>
              <a:t>2</a:t>
            </a:r>
            <a:r>
              <a:rPr lang="en-US" altLang="zh-CN" sz="2700" kern="100" dirty="0" err="1">
                <a:latin typeface="Times New Roman"/>
                <a:ea typeface="微软雅黑"/>
                <a:cs typeface="Courier New"/>
              </a:rPr>
              <a:t>2p</a:t>
            </a:r>
            <a:r>
              <a:rPr lang="en-US" altLang="zh-CN" sz="2700" kern="100" baseline="30000" dirty="0" err="1">
                <a:latin typeface="Times New Roman"/>
                <a:ea typeface="微软雅黑"/>
                <a:cs typeface="Courier New"/>
              </a:rPr>
              <a:t>6</a:t>
            </a:r>
            <a:r>
              <a:rPr lang="en-US" altLang="zh-CN" sz="2700" kern="100" dirty="0" err="1">
                <a:latin typeface="Times New Roman"/>
                <a:ea typeface="微软雅黑"/>
                <a:cs typeface="Courier New"/>
              </a:rPr>
              <a:t>3s</a:t>
            </a:r>
            <a:r>
              <a:rPr lang="en-US" altLang="zh-CN" sz="2700" kern="100" baseline="30000" dirty="0" err="1">
                <a:latin typeface="Times New Roman"/>
                <a:ea typeface="微软雅黑"/>
                <a:cs typeface="Courier New"/>
              </a:rPr>
              <a:t>2</a:t>
            </a:r>
            <a:r>
              <a:rPr lang="en-US" altLang="zh-CN" sz="2700" kern="100" dirty="0" err="1">
                <a:latin typeface="Times New Roman"/>
                <a:ea typeface="微软雅黑"/>
                <a:cs typeface="Courier New"/>
              </a:rPr>
              <a:t>3p</a:t>
            </a:r>
            <a:r>
              <a:rPr lang="en-US" altLang="zh-CN" sz="2700" kern="100" baseline="30000" dirty="0" err="1">
                <a:latin typeface="Times New Roman"/>
                <a:ea typeface="微软雅黑"/>
                <a:cs typeface="Courier New"/>
              </a:rPr>
              <a:t>6</a:t>
            </a:r>
            <a:r>
              <a:rPr lang="en-US" altLang="zh-CN" sz="2700" kern="100" dirty="0" err="1">
                <a:latin typeface="Times New Roman"/>
                <a:ea typeface="微软雅黑"/>
                <a:cs typeface="Courier New"/>
              </a:rPr>
              <a:t>3d</a:t>
            </a:r>
            <a:r>
              <a:rPr lang="en-US" altLang="zh-CN" sz="2700" kern="100" baseline="30000" dirty="0" err="1">
                <a:latin typeface="Times New Roman"/>
                <a:ea typeface="微软雅黑"/>
                <a:cs typeface="Courier New"/>
              </a:rPr>
              <a:t>6</a:t>
            </a:r>
            <a:r>
              <a:rPr lang="en-US" altLang="zh-CN" sz="2700" kern="100" dirty="0" err="1">
                <a:latin typeface="Times New Roman"/>
                <a:ea typeface="微软雅黑"/>
                <a:cs typeface="Courier New"/>
              </a:rPr>
              <a:t>4s</a:t>
            </a:r>
            <a:r>
              <a:rPr lang="en-US" altLang="zh-CN" sz="2700" kern="100" baseline="30000" dirty="0" err="1">
                <a:latin typeface="Times New Roman"/>
                <a:ea typeface="微软雅黑"/>
                <a:cs typeface="Courier New"/>
              </a:rPr>
              <a:t>2</a:t>
            </a:r>
            <a:r>
              <a:rPr lang="zh-CN" altLang="zh-CN" sz="2700" kern="100" dirty="0">
                <a:latin typeface="Times New Roman"/>
                <a:ea typeface="微软雅黑"/>
                <a:cs typeface="Times New Roman"/>
              </a:rPr>
              <a:t>，而不写作</a:t>
            </a:r>
            <a:r>
              <a:rPr lang="en-US" altLang="zh-CN" sz="2700" kern="100" dirty="0" err="1">
                <a:latin typeface="Times New Roman"/>
                <a:ea typeface="微软雅黑"/>
                <a:cs typeface="Courier New"/>
              </a:rPr>
              <a:t>1s</a:t>
            </a:r>
            <a:r>
              <a:rPr lang="en-US" altLang="zh-CN" sz="2700" kern="100" baseline="30000" dirty="0" err="1">
                <a:latin typeface="Times New Roman"/>
                <a:ea typeface="微软雅黑"/>
                <a:cs typeface="Courier New"/>
              </a:rPr>
              <a:t>2</a:t>
            </a:r>
            <a:r>
              <a:rPr lang="en-US" altLang="zh-CN" sz="2700" kern="100" dirty="0" err="1">
                <a:latin typeface="Times New Roman"/>
                <a:ea typeface="微软雅黑"/>
                <a:cs typeface="Courier New"/>
              </a:rPr>
              <a:t>2s</a:t>
            </a:r>
            <a:r>
              <a:rPr lang="en-US" altLang="zh-CN" sz="2700" kern="100" baseline="30000" dirty="0" err="1">
                <a:latin typeface="Times New Roman"/>
                <a:ea typeface="微软雅黑"/>
                <a:cs typeface="Courier New"/>
              </a:rPr>
              <a:t>2</a:t>
            </a:r>
            <a:r>
              <a:rPr lang="en-US" altLang="zh-CN" sz="2700" kern="100" dirty="0" err="1">
                <a:latin typeface="Times New Roman"/>
                <a:ea typeface="微软雅黑"/>
                <a:cs typeface="Courier New"/>
              </a:rPr>
              <a:t>2p</a:t>
            </a:r>
            <a:r>
              <a:rPr lang="en-US" altLang="zh-CN" sz="2700" kern="100" baseline="30000" dirty="0" err="1">
                <a:latin typeface="Times New Roman"/>
                <a:ea typeface="微软雅黑"/>
                <a:cs typeface="Courier New"/>
              </a:rPr>
              <a:t>6</a:t>
            </a:r>
            <a:r>
              <a:rPr lang="en-US" altLang="zh-CN" sz="2700" kern="100" dirty="0" err="1">
                <a:latin typeface="Times New Roman"/>
                <a:ea typeface="微软雅黑"/>
                <a:cs typeface="Courier New"/>
              </a:rPr>
              <a:t>3s</a:t>
            </a:r>
            <a:r>
              <a:rPr lang="en-US" altLang="zh-CN" sz="2700" kern="100" baseline="30000" dirty="0" err="1">
                <a:latin typeface="Times New Roman"/>
                <a:ea typeface="微软雅黑"/>
                <a:cs typeface="Courier New"/>
              </a:rPr>
              <a:t>2</a:t>
            </a:r>
            <a:r>
              <a:rPr lang="en-US" altLang="zh-CN" sz="2700" kern="100" dirty="0" err="1">
                <a:latin typeface="Times New Roman"/>
                <a:ea typeface="微软雅黑"/>
                <a:cs typeface="Courier New"/>
              </a:rPr>
              <a:t>3p</a:t>
            </a:r>
            <a:r>
              <a:rPr lang="en-US" altLang="zh-CN" sz="2700" kern="100" baseline="30000" dirty="0" err="1">
                <a:latin typeface="Times New Roman"/>
                <a:ea typeface="微软雅黑"/>
                <a:cs typeface="Courier New"/>
              </a:rPr>
              <a:t>6</a:t>
            </a:r>
            <a:r>
              <a:rPr lang="en-US" altLang="zh-CN" sz="2700" kern="100" dirty="0" err="1">
                <a:latin typeface="Times New Roman"/>
                <a:ea typeface="微软雅黑"/>
                <a:cs typeface="Courier New"/>
              </a:rPr>
              <a:t>4s</a:t>
            </a:r>
            <a:r>
              <a:rPr lang="en-US" altLang="zh-CN" sz="2700" kern="100" baseline="30000" dirty="0" err="1">
                <a:latin typeface="Times New Roman"/>
                <a:ea typeface="微软雅黑"/>
                <a:cs typeface="Courier New"/>
              </a:rPr>
              <a:t>2</a:t>
            </a:r>
            <a:r>
              <a:rPr lang="en-US" altLang="zh-CN" sz="2700" kern="100" dirty="0" err="1">
                <a:latin typeface="Times New Roman"/>
                <a:ea typeface="微软雅黑"/>
                <a:cs typeface="Courier New"/>
              </a:rPr>
              <a:t>3d</a:t>
            </a:r>
            <a:r>
              <a:rPr lang="en-US" altLang="zh-CN" sz="2700" kern="100" baseline="30000" dirty="0" err="1">
                <a:latin typeface="Times New Roman"/>
                <a:ea typeface="微软雅黑"/>
                <a:cs typeface="Courier New"/>
              </a:rPr>
              <a:t>6</a:t>
            </a:r>
            <a:r>
              <a:rPr lang="zh-CN" altLang="zh-CN" sz="2700" kern="100" dirty="0">
                <a:latin typeface="Times New Roman"/>
                <a:ea typeface="微软雅黑"/>
                <a:cs typeface="Times New Roman"/>
              </a:rPr>
              <a:t>。</a:t>
            </a:r>
            <a:endParaRPr lang="zh-CN" altLang="zh-CN" sz="2700" kern="100" dirty="0">
              <a:effectLst/>
              <a:latin typeface="宋体"/>
              <a:cs typeface="Courier New"/>
            </a:endParaRPr>
          </a:p>
        </p:txBody>
      </p:sp>
      <p:grpSp>
        <p:nvGrpSpPr>
          <p:cNvPr id="10" name="组合 9"/>
          <p:cNvGrpSpPr/>
          <p:nvPr/>
        </p:nvGrpSpPr>
        <p:grpSpPr>
          <a:xfrm>
            <a:off x="179512" y="277020"/>
            <a:ext cx="2015791" cy="354487"/>
            <a:chOff x="1415480" y="1598112"/>
            <a:chExt cx="2167620" cy="381325"/>
          </a:xfrm>
        </p:grpSpPr>
        <p:cxnSp>
          <p:nvCxnSpPr>
            <p:cNvPr id="12" name="直接连接符 11"/>
            <p:cNvCxnSpPr/>
            <p:nvPr/>
          </p:nvCxnSpPr>
          <p:spPr>
            <a:xfrm>
              <a:off x="1415480" y="1979437"/>
              <a:ext cx="2167620" cy="0"/>
            </a:xfrm>
            <a:prstGeom prst="line">
              <a:avLst/>
            </a:prstGeom>
          </p:spPr>
          <p:style>
            <a:lnRef idx="1">
              <a:schemeClr val="accent6"/>
            </a:lnRef>
            <a:fillRef idx="0">
              <a:schemeClr val="accent6"/>
            </a:fillRef>
            <a:effectRef idx="0">
              <a:schemeClr val="accent6"/>
            </a:effectRef>
            <a:fontRef idx="minor">
              <a:schemeClr val="tx1"/>
            </a:fontRef>
          </p:style>
        </p:cxnSp>
        <p:sp>
          <p:nvSpPr>
            <p:cNvPr id="13" name="右箭头 12"/>
            <p:cNvSpPr/>
            <p:nvPr/>
          </p:nvSpPr>
          <p:spPr>
            <a:xfrm>
              <a:off x="1487488" y="1598112"/>
              <a:ext cx="317059" cy="317059"/>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4" name="矩形 13"/>
          <p:cNvSpPr/>
          <p:nvPr/>
        </p:nvSpPr>
        <p:spPr>
          <a:xfrm>
            <a:off x="591956" y="113953"/>
            <a:ext cx="1581184" cy="544370"/>
          </a:xfrm>
          <a:prstGeom prst="rect">
            <a:avLst/>
          </a:prstGeom>
        </p:spPr>
        <p:txBody>
          <a:bodyPr wrap="none" lIns="68571" tIns="34285" rIns="68571" bIns="34285">
            <a:spAutoFit/>
          </a:bodyPr>
          <a:lstStyle/>
          <a:p>
            <a:pPr>
              <a:lnSpc>
                <a:spcPts val="4125"/>
              </a:lnSpc>
            </a:pPr>
            <a:r>
              <a:rPr lang="zh-CN" altLang="zh-CN" sz="2800" b="1" dirty="0">
                <a:solidFill>
                  <a:schemeClr val="tx1">
                    <a:lumMod val="75000"/>
                    <a:lumOff val="25000"/>
                  </a:schemeClr>
                </a:solidFill>
                <a:latin typeface="Times New Roman" pitchFamily="18" charset="0"/>
                <a:ea typeface="微软雅黑" pitchFamily="34" charset="-122"/>
                <a:cs typeface="Times New Roman" pitchFamily="18" charset="0"/>
              </a:rPr>
              <a:t>归纳总结</a:t>
            </a:r>
            <a:endParaRPr lang="zh-CN" altLang="en-US" sz="2800" b="1" dirty="0">
              <a:solidFill>
                <a:schemeClr val="tx1">
                  <a:lumMod val="75000"/>
                  <a:lumOff val="25000"/>
                </a:schemeClr>
              </a:solidFill>
              <a:latin typeface="Times New Roman" pitchFamily="18" charset="0"/>
              <a:ea typeface="微软雅黑" pitchFamily="34" charset="-122"/>
              <a:cs typeface="Times New Roman" pitchFamily="18" charset="0"/>
            </a:endParaRPr>
          </a:p>
        </p:txBody>
      </p:sp>
    </p:spTree>
    <p:extLst>
      <p:ext uri="{BB962C8B-B14F-4D97-AF65-F5344CB8AC3E}">
        <p14:creationId xmlns:p14="http://schemas.microsoft.com/office/powerpoint/2010/main" val="33307475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8562" y="339502"/>
            <a:ext cx="8751068" cy="3970318"/>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a:ea typeface="微软雅黑"/>
                <a:cs typeface="Courier New"/>
              </a:rPr>
              <a:t>(3)</a:t>
            </a:r>
            <a:r>
              <a:rPr lang="zh-CN" altLang="zh-CN" sz="2800" kern="100" dirty="0">
                <a:latin typeface="Times New Roman"/>
                <a:ea typeface="微软雅黑"/>
                <a:cs typeface="Times New Roman"/>
              </a:rPr>
              <a:t>主族元素的最外层电子就是外围电子，又称价电子。过渡元素的外围电子一般包括最外层的</a:t>
            </a:r>
            <a:r>
              <a:rPr lang="en-US" altLang="zh-CN" sz="2800" kern="100" dirty="0">
                <a:latin typeface="Times New Roman"/>
                <a:ea typeface="微软雅黑"/>
                <a:cs typeface="Courier New"/>
              </a:rPr>
              <a:t>s</a:t>
            </a:r>
            <a:r>
              <a:rPr lang="zh-CN" altLang="zh-CN" sz="2800" kern="100" dirty="0">
                <a:latin typeface="Times New Roman"/>
                <a:ea typeface="微软雅黑"/>
                <a:cs typeface="Times New Roman"/>
              </a:rPr>
              <a:t>电子和次外层的</a:t>
            </a:r>
            <a:r>
              <a:rPr lang="en-US" altLang="zh-CN" sz="2800" kern="100" dirty="0">
                <a:latin typeface="Times New Roman"/>
                <a:ea typeface="微软雅黑"/>
                <a:cs typeface="Courier New"/>
              </a:rPr>
              <a:t>d</a:t>
            </a:r>
            <a:r>
              <a:rPr lang="zh-CN" altLang="zh-CN" sz="2800" kern="100" dirty="0">
                <a:latin typeface="Times New Roman"/>
                <a:ea typeface="微软雅黑"/>
                <a:cs typeface="Times New Roman"/>
              </a:rPr>
              <a:t>电子，有的还包括倒数第三层的</a:t>
            </a:r>
            <a:r>
              <a:rPr lang="en-US" altLang="zh-CN" sz="2800" kern="100" dirty="0">
                <a:latin typeface="Times New Roman"/>
                <a:ea typeface="微软雅黑"/>
                <a:cs typeface="Courier New"/>
              </a:rPr>
              <a:t>f</a:t>
            </a:r>
            <a:r>
              <a:rPr lang="zh-CN" altLang="zh-CN" sz="2800" kern="100" dirty="0">
                <a:latin typeface="Times New Roman"/>
                <a:ea typeface="微软雅黑"/>
                <a:cs typeface="Times New Roman"/>
              </a:rPr>
              <a:t>电子。</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(4)</a:t>
            </a:r>
            <a:r>
              <a:rPr lang="zh-CN" altLang="zh-CN" sz="2800" kern="100" dirty="0">
                <a:latin typeface="Times New Roman"/>
                <a:ea typeface="微软雅黑"/>
                <a:cs typeface="Times New Roman"/>
              </a:rPr>
              <a:t>简单离子是原子得失一定数目电子后的产物。在表达阴、阳离子的核外电子排布状况时，务必注意离子与原子之间的电子数目关系。</a:t>
            </a:r>
            <a:endParaRPr lang="zh-CN" altLang="zh-CN" sz="2800" kern="100" dirty="0">
              <a:effectLst/>
              <a:latin typeface="宋体"/>
              <a:cs typeface="Courier New"/>
            </a:endParaRPr>
          </a:p>
        </p:txBody>
      </p:sp>
    </p:spTree>
    <p:extLst>
      <p:ext uri="{BB962C8B-B14F-4D97-AF65-F5344CB8AC3E}">
        <p14:creationId xmlns:p14="http://schemas.microsoft.com/office/powerpoint/2010/main" val="42750408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07504" y="833447"/>
            <a:ext cx="8928000" cy="3600986"/>
          </a:xfrm>
          <a:prstGeom prst="rect">
            <a:avLst/>
          </a:prstGeom>
        </p:spPr>
        <p:txBody>
          <a:bodyPr>
            <a:spAutoFit/>
          </a:bodyPr>
          <a:lstStyle/>
          <a:p>
            <a:pPr algn="just">
              <a:lnSpc>
                <a:spcPct val="150000"/>
              </a:lnSpc>
              <a:spcAft>
                <a:spcPts val="0"/>
              </a:spcAft>
              <a:tabLst>
                <a:tab pos="2070735" algn="l"/>
              </a:tabLst>
            </a:pPr>
            <a:r>
              <a:rPr lang="en-US" altLang="zh-CN" sz="2400" kern="100" dirty="0">
                <a:latin typeface="Times New Roman"/>
                <a:ea typeface="微软雅黑"/>
                <a:cs typeface="Courier New"/>
              </a:rPr>
              <a:t>3.</a:t>
            </a:r>
            <a:r>
              <a:rPr lang="zh-CN" altLang="zh-CN" sz="2400" kern="100" dirty="0">
                <a:latin typeface="Times New Roman"/>
                <a:ea typeface="微软雅黑"/>
                <a:cs typeface="Times New Roman"/>
              </a:rPr>
              <a:t>下列有关核外电子排布式不正确的是</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　　</a:t>
            </a:r>
            <a:r>
              <a:rPr lang="en-US" altLang="zh-CN" sz="2400" kern="100" dirty="0">
                <a:latin typeface="Times New Roman"/>
                <a:ea typeface="微软雅黑"/>
                <a:cs typeface="Courier New"/>
              </a:rPr>
              <a:t>)</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err="1">
                <a:latin typeface="Times New Roman"/>
                <a:ea typeface="微软雅黑"/>
                <a:cs typeface="Courier New"/>
              </a:rPr>
              <a:t>A.</a:t>
            </a:r>
            <a:r>
              <a:rPr lang="en-US" altLang="zh-CN" sz="2400" kern="100" baseline="-25000" dirty="0" err="1">
                <a:latin typeface="Times New Roman"/>
                <a:ea typeface="微软雅黑"/>
                <a:cs typeface="Courier New"/>
              </a:rPr>
              <a:t>24</a:t>
            </a:r>
            <a:r>
              <a:rPr lang="en-US" altLang="zh-CN" sz="2400" kern="100" dirty="0" err="1">
                <a:latin typeface="Times New Roman"/>
                <a:ea typeface="微软雅黑"/>
                <a:cs typeface="Courier New"/>
              </a:rPr>
              <a:t>Cr</a:t>
            </a:r>
            <a:r>
              <a:rPr lang="zh-CN" altLang="zh-CN" sz="2400" kern="100" dirty="0">
                <a:latin typeface="Times New Roman"/>
                <a:ea typeface="微软雅黑"/>
                <a:cs typeface="Times New Roman"/>
              </a:rPr>
              <a:t>的电子排布式：</a:t>
            </a:r>
            <a:r>
              <a:rPr lang="en-US" altLang="zh-CN" sz="2400" kern="100" dirty="0" err="1">
                <a:latin typeface="Times New Roman"/>
                <a:ea typeface="微软雅黑"/>
                <a:cs typeface="Courier New"/>
              </a:rPr>
              <a:t>1s</a:t>
            </a:r>
            <a:r>
              <a:rPr lang="en-US" altLang="zh-CN" sz="2400" kern="100" baseline="30000" dirty="0" err="1">
                <a:latin typeface="Times New Roman"/>
                <a:ea typeface="微软雅黑"/>
                <a:cs typeface="Courier New"/>
              </a:rPr>
              <a:t>2</a:t>
            </a:r>
            <a:r>
              <a:rPr lang="en-US" altLang="zh-CN" sz="2400" kern="100" dirty="0" err="1">
                <a:latin typeface="Times New Roman"/>
                <a:ea typeface="微软雅黑"/>
                <a:cs typeface="Courier New"/>
              </a:rPr>
              <a:t>2s</a:t>
            </a:r>
            <a:r>
              <a:rPr lang="en-US" altLang="zh-CN" sz="2400" kern="100" baseline="30000" dirty="0" err="1">
                <a:latin typeface="Times New Roman"/>
                <a:ea typeface="微软雅黑"/>
                <a:cs typeface="Courier New"/>
              </a:rPr>
              <a:t>2</a:t>
            </a:r>
            <a:r>
              <a:rPr lang="en-US" altLang="zh-CN" sz="2400" kern="100" dirty="0" err="1">
                <a:latin typeface="Times New Roman"/>
                <a:ea typeface="微软雅黑"/>
                <a:cs typeface="Courier New"/>
              </a:rPr>
              <a:t>2p</a:t>
            </a:r>
            <a:r>
              <a:rPr lang="en-US" altLang="zh-CN" sz="2400" kern="100" baseline="30000" dirty="0" err="1">
                <a:latin typeface="Times New Roman"/>
                <a:ea typeface="微软雅黑"/>
                <a:cs typeface="Courier New"/>
              </a:rPr>
              <a:t>6</a:t>
            </a:r>
            <a:r>
              <a:rPr lang="en-US" altLang="zh-CN" sz="2400" kern="100" dirty="0" err="1">
                <a:latin typeface="Times New Roman"/>
                <a:ea typeface="微软雅黑"/>
                <a:cs typeface="Courier New"/>
              </a:rPr>
              <a:t>3s</a:t>
            </a:r>
            <a:r>
              <a:rPr lang="en-US" altLang="zh-CN" sz="2400" kern="100" baseline="30000" dirty="0" err="1">
                <a:latin typeface="Times New Roman"/>
                <a:ea typeface="微软雅黑"/>
                <a:cs typeface="Courier New"/>
              </a:rPr>
              <a:t>2</a:t>
            </a:r>
            <a:r>
              <a:rPr lang="en-US" altLang="zh-CN" sz="2400" kern="100" dirty="0" err="1">
                <a:latin typeface="Times New Roman"/>
                <a:ea typeface="微软雅黑"/>
                <a:cs typeface="Courier New"/>
              </a:rPr>
              <a:t>3p</a:t>
            </a:r>
            <a:r>
              <a:rPr lang="en-US" altLang="zh-CN" sz="2400" kern="100" baseline="30000" dirty="0" err="1">
                <a:latin typeface="Times New Roman"/>
                <a:ea typeface="微软雅黑"/>
                <a:cs typeface="Courier New"/>
              </a:rPr>
              <a:t>6</a:t>
            </a:r>
            <a:r>
              <a:rPr lang="en-US" altLang="zh-CN" sz="2400" kern="100" dirty="0" err="1">
                <a:latin typeface="Times New Roman"/>
                <a:ea typeface="微软雅黑"/>
                <a:cs typeface="Courier New"/>
              </a:rPr>
              <a:t>3d</a:t>
            </a:r>
            <a:r>
              <a:rPr lang="en-US" altLang="zh-CN" sz="2400" kern="100" baseline="30000" dirty="0" err="1">
                <a:latin typeface="Times New Roman"/>
                <a:ea typeface="微软雅黑"/>
                <a:cs typeface="Courier New"/>
              </a:rPr>
              <a:t>5</a:t>
            </a:r>
            <a:r>
              <a:rPr lang="en-US" altLang="zh-CN" sz="2400" kern="100" dirty="0" err="1">
                <a:latin typeface="Times New Roman"/>
                <a:ea typeface="微软雅黑"/>
                <a:cs typeface="Courier New"/>
              </a:rPr>
              <a:t>4s</a:t>
            </a:r>
            <a:r>
              <a:rPr lang="en-US" altLang="zh-CN" sz="2400" kern="100" baseline="30000" dirty="0" err="1">
                <a:latin typeface="Times New Roman"/>
                <a:ea typeface="微软雅黑"/>
                <a:cs typeface="Courier New"/>
              </a:rPr>
              <a:t>1</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err="1">
                <a:latin typeface="Times New Roman"/>
                <a:ea typeface="微软雅黑"/>
                <a:cs typeface="Courier New"/>
              </a:rPr>
              <a:t>B.K</a:t>
            </a:r>
            <a:r>
              <a:rPr lang="zh-CN" altLang="zh-CN" sz="2400" kern="100" dirty="0">
                <a:latin typeface="Times New Roman"/>
                <a:ea typeface="微软雅黑"/>
                <a:cs typeface="Times New Roman"/>
              </a:rPr>
              <a:t>的简化电子排布式：</a:t>
            </a:r>
            <a:r>
              <a:rPr lang="en-US" altLang="zh-CN" sz="2400" kern="100" dirty="0">
                <a:latin typeface="IPAPANNEW"/>
                <a:ea typeface="微软雅黑"/>
                <a:cs typeface="Times New Roman"/>
              </a:rPr>
              <a:t>[</a:t>
            </a:r>
            <a:r>
              <a:rPr lang="en-US" altLang="zh-CN" sz="2400" kern="100" dirty="0" err="1">
                <a:latin typeface="IPAPANNEW"/>
                <a:ea typeface="微软雅黑"/>
                <a:cs typeface="Times New Roman"/>
              </a:rPr>
              <a:t>Ar</a:t>
            </a:r>
            <a:r>
              <a:rPr lang="en-US" altLang="zh-CN" sz="2400" kern="100" dirty="0">
                <a:latin typeface="IPAPANNEW"/>
                <a:ea typeface="微软雅黑"/>
                <a:cs typeface="Times New Roman"/>
              </a:rPr>
              <a:t>]</a:t>
            </a:r>
            <a:r>
              <a:rPr lang="en-US" altLang="zh-CN" sz="2400" kern="100" dirty="0" err="1">
                <a:latin typeface="Times New Roman"/>
                <a:ea typeface="微软雅黑"/>
                <a:cs typeface="Courier New"/>
              </a:rPr>
              <a:t>4s</a:t>
            </a:r>
            <a:r>
              <a:rPr lang="en-US" altLang="zh-CN" sz="2400" kern="100" baseline="30000" dirty="0" err="1">
                <a:latin typeface="Times New Roman"/>
                <a:ea typeface="微软雅黑"/>
                <a:cs typeface="Courier New"/>
              </a:rPr>
              <a:t>1</a:t>
            </a:r>
            <a:endParaRPr lang="zh-CN" altLang="zh-CN" sz="2400" kern="100" dirty="0">
              <a:latin typeface="宋体"/>
              <a:cs typeface="Courier New"/>
            </a:endParaRPr>
          </a:p>
          <a:p>
            <a:pPr algn="just">
              <a:lnSpc>
                <a:spcPct val="250000"/>
              </a:lnSpc>
              <a:spcAft>
                <a:spcPts val="0"/>
              </a:spcAft>
              <a:tabLst>
                <a:tab pos="2070735" algn="l"/>
              </a:tabLst>
            </a:pPr>
            <a:r>
              <a:rPr lang="en-US" altLang="zh-CN" sz="2400" kern="100" dirty="0" err="1">
                <a:latin typeface="Times New Roman"/>
                <a:ea typeface="微软雅黑"/>
                <a:cs typeface="Courier New"/>
              </a:rPr>
              <a:t>C.N</a:t>
            </a:r>
            <a:r>
              <a:rPr lang="zh-CN" altLang="zh-CN" sz="2400" kern="100" dirty="0">
                <a:latin typeface="Times New Roman"/>
                <a:ea typeface="微软雅黑"/>
                <a:cs typeface="Times New Roman"/>
              </a:rPr>
              <a:t>原子的电子排布图为</a:t>
            </a:r>
            <a:r>
              <a:rPr lang="en-US" altLang="zh-CN" sz="2400" kern="100" dirty="0">
                <a:latin typeface="宋体"/>
                <a:ea typeface="微软雅黑"/>
                <a:cs typeface="Courier New"/>
              </a:rPr>
              <a:t> </a:t>
            </a:r>
            <a:endParaRPr lang="zh-CN" altLang="zh-CN" sz="2400" kern="100" dirty="0">
              <a:latin typeface="宋体"/>
              <a:cs typeface="Courier New"/>
            </a:endParaRPr>
          </a:p>
          <a:p>
            <a:pPr algn="just">
              <a:lnSpc>
                <a:spcPct val="250000"/>
              </a:lnSpc>
              <a:spcAft>
                <a:spcPts val="0"/>
              </a:spcAft>
              <a:tabLst>
                <a:tab pos="2070735" algn="l"/>
              </a:tabLst>
            </a:pPr>
            <a:r>
              <a:rPr lang="en-US" altLang="zh-CN" sz="2400" kern="100" dirty="0" err="1">
                <a:latin typeface="Times New Roman"/>
                <a:ea typeface="微软雅黑"/>
                <a:cs typeface="Courier New"/>
              </a:rPr>
              <a:t>D.S</a:t>
            </a:r>
            <a:r>
              <a:rPr lang="zh-CN" altLang="zh-CN" sz="2400" kern="100" dirty="0">
                <a:latin typeface="Times New Roman"/>
                <a:ea typeface="微软雅黑"/>
                <a:cs typeface="Times New Roman"/>
              </a:rPr>
              <a:t>原子的电子排布图为</a:t>
            </a:r>
            <a:r>
              <a:rPr lang="en-US" altLang="zh-CN" sz="2400" kern="100" dirty="0">
                <a:latin typeface="宋体"/>
                <a:ea typeface="微软雅黑"/>
                <a:cs typeface="Courier New"/>
              </a:rPr>
              <a:t> </a:t>
            </a:r>
            <a:endParaRPr lang="zh-CN" altLang="zh-CN" sz="2400" kern="100" dirty="0">
              <a:effectLst/>
              <a:latin typeface="宋体"/>
              <a:cs typeface="Courier New"/>
            </a:endParaRPr>
          </a:p>
        </p:txBody>
      </p:sp>
      <p:grpSp>
        <p:nvGrpSpPr>
          <p:cNvPr id="12" name="组合 11"/>
          <p:cNvGrpSpPr/>
          <p:nvPr/>
        </p:nvGrpSpPr>
        <p:grpSpPr>
          <a:xfrm>
            <a:off x="179512" y="277020"/>
            <a:ext cx="2015791" cy="354487"/>
            <a:chOff x="1415480" y="1598112"/>
            <a:chExt cx="2167620" cy="381325"/>
          </a:xfrm>
        </p:grpSpPr>
        <p:cxnSp>
          <p:nvCxnSpPr>
            <p:cNvPr id="13" name="直接连接符 12"/>
            <p:cNvCxnSpPr/>
            <p:nvPr/>
          </p:nvCxnSpPr>
          <p:spPr>
            <a:xfrm>
              <a:off x="1415480" y="1979437"/>
              <a:ext cx="2167620" cy="0"/>
            </a:xfrm>
            <a:prstGeom prst="line">
              <a:avLst/>
            </a:prstGeom>
          </p:spPr>
          <p:style>
            <a:lnRef idx="1">
              <a:schemeClr val="accent6"/>
            </a:lnRef>
            <a:fillRef idx="0">
              <a:schemeClr val="accent6"/>
            </a:fillRef>
            <a:effectRef idx="0">
              <a:schemeClr val="accent6"/>
            </a:effectRef>
            <a:fontRef idx="minor">
              <a:schemeClr val="tx1"/>
            </a:fontRef>
          </p:style>
        </p:cxnSp>
        <p:sp>
          <p:nvSpPr>
            <p:cNvPr id="14" name="右箭头 13"/>
            <p:cNvSpPr/>
            <p:nvPr/>
          </p:nvSpPr>
          <p:spPr>
            <a:xfrm>
              <a:off x="1487488" y="1598112"/>
              <a:ext cx="317059" cy="317059"/>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5" name="矩形 14"/>
          <p:cNvSpPr/>
          <p:nvPr/>
        </p:nvSpPr>
        <p:spPr>
          <a:xfrm>
            <a:off x="591956" y="113953"/>
            <a:ext cx="1574772" cy="548794"/>
          </a:xfrm>
          <a:prstGeom prst="rect">
            <a:avLst/>
          </a:prstGeom>
        </p:spPr>
        <p:txBody>
          <a:bodyPr wrap="none" lIns="68571" tIns="34285" rIns="68571" bIns="34285">
            <a:spAutoFit/>
          </a:bodyPr>
          <a:lstStyle/>
          <a:p>
            <a:pPr>
              <a:lnSpc>
                <a:spcPts val="4125"/>
              </a:lnSpc>
            </a:pPr>
            <a:r>
              <a:rPr lang="zh-CN" altLang="en-US" sz="2800" b="1" dirty="0" smtClean="0">
                <a:solidFill>
                  <a:schemeClr val="tx1">
                    <a:lumMod val="75000"/>
                    <a:lumOff val="25000"/>
                  </a:schemeClr>
                </a:solidFill>
                <a:latin typeface="Times New Roman" pitchFamily="18" charset="0"/>
                <a:ea typeface="微软雅黑" pitchFamily="34" charset="-122"/>
                <a:cs typeface="Times New Roman" pitchFamily="18" charset="0"/>
              </a:rPr>
              <a:t>活学活用</a:t>
            </a:r>
            <a:endParaRPr lang="zh-CN" altLang="en-US" sz="2800" b="1" dirty="0">
              <a:solidFill>
                <a:schemeClr val="tx1">
                  <a:lumMod val="75000"/>
                  <a:lumOff val="25000"/>
                </a:schemeClr>
              </a:solidFill>
              <a:latin typeface="Times New Roman" pitchFamily="18" charset="0"/>
              <a:ea typeface="微软雅黑" pitchFamily="34" charset="-122"/>
              <a:cs typeface="Times New Roman" pitchFamily="18" charset="0"/>
            </a:endParaRPr>
          </a:p>
        </p:txBody>
      </p:sp>
      <p:pic>
        <p:nvPicPr>
          <p:cNvPr id="10242"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01405" y="2686796"/>
            <a:ext cx="3133650" cy="657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Picture 3"/>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479800" y="3582990"/>
            <a:ext cx="3158498" cy="668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4" name="Picture 4"/>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32240" y="3584901"/>
            <a:ext cx="2344650" cy="657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024962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1547665" y="1169690"/>
            <a:ext cx="6480720" cy="720080"/>
          </a:xfrm>
          <a:prstGeom prst="rect">
            <a:avLst/>
          </a:prstGeom>
        </p:spPr>
        <p:txBody>
          <a:bodyPr lIns="68571" tIns="34285" rIns="68571" bIns="34285"/>
          <a:lstStyle>
            <a:lvl1pPr algn="ctr" defTabSz="914378" rtl="0" eaLnBrk="1" latinLnBrk="0" hangingPunct="1">
              <a:spcBef>
                <a:spcPct val="0"/>
              </a:spcBef>
              <a:buNone/>
              <a:defRPr sz="4400" kern="1200">
                <a:solidFill>
                  <a:schemeClr val="tx1"/>
                </a:solidFill>
                <a:latin typeface="+mj-lt"/>
                <a:ea typeface="+mj-ea"/>
                <a:cs typeface="+mj-cs"/>
              </a:defRPr>
            </a:lvl1pPr>
          </a:lstStyle>
          <a:p>
            <a:pPr algn="l">
              <a:defRPr/>
            </a:pPr>
            <a:r>
              <a:rPr lang="zh-CN" altLang="en-US" sz="4500" b="1" dirty="0">
                <a:latin typeface="微软雅黑" pitchFamily="34" charset="-122"/>
                <a:ea typeface="微软雅黑" pitchFamily="34" charset="-122"/>
              </a:rPr>
              <a:t>原子核外电子排布规则</a:t>
            </a:r>
            <a:endParaRPr lang="en-US" altLang="zh-CN" sz="4500" b="1" dirty="0">
              <a:latin typeface="微软雅黑" pitchFamily="34" charset="-122"/>
              <a:ea typeface="微软雅黑" pitchFamily="34" charset="-122"/>
            </a:endParaRPr>
          </a:p>
        </p:txBody>
      </p:sp>
      <p:sp>
        <p:nvSpPr>
          <p:cNvPr id="4" name="圆角矩形 3"/>
          <p:cNvSpPr/>
          <p:nvPr/>
        </p:nvSpPr>
        <p:spPr bwMode="auto">
          <a:xfrm>
            <a:off x="854048" y="540668"/>
            <a:ext cx="471600" cy="1332000"/>
          </a:xfrm>
          <a:prstGeom prst="round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r>
              <a:rPr lang="zh-CN" altLang="en-US" sz="2000" dirty="0">
                <a:solidFill>
                  <a:prstClr val="white"/>
                </a:solidFill>
              </a:rPr>
              <a:t>第</a:t>
            </a:r>
            <a:endParaRPr lang="en-US" altLang="zh-CN" sz="2000" dirty="0">
              <a:solidFill>
                <a:prstClr val="white"/>
              </a:solidFill>
            </a:endParaRPr>
          </a:p>
          <a:p>
            <a:pPr lvl="0" algn="ctr"/>
            <a:r>
              <a:rPr lang="en-US" altLang="zh-CN" sz="2000" dirty="0" smtClean="0">
                <a:solidFill>
                  <a:prstClr val="white"/>
                </a:solidFill>
                <a:latin typeface="Times New Roman" pitchFamily="18" charset="0"/>
                <a:ea typeface="Times New Roman" pitchFamily="18" charset="0"/>
                <a:cs typeface="Times New Roman" pitchFamily="18" charset="0"/>
              </a:rPr>
              <a:t>3</a:t>
            </a:r>
            <a:endParaRPr lang="en-US" altLang="zh-CN" sz="2000" dirty="0">
              <a:solidFill>
                <a:prstClr val="white"/>
              </a:solidFill>
              <a:latin typeface="Times New Roman" pitchFamily="18" charset="0"/>
              <a:ea typeface="Times New Roman" pitchFamily="18" charset="0"/>
              <a:cs typeface="Times New Roman" pitchFamily="18" charset="0"/>
            </a:endParaRPr>
          </a:p>
          <a:p>
            <a:pPr lvl="0"/>
            <a:r>
              <a:rPr lang="zh-CN" altLang="en-US" sz="2000" dirty="0">
                <a:solidFill>
                  <a:prstClr val="white"/>
                </a:solidFill>
              </a:rPr>
              <a:t>课</a:t>
            </a:r>
            <a:endParaRPr lang="en-US" altLang="zh-CN" sz="2000" dirty="0">
              <a:solidFill>
                <a:prstClr val="white"/>
              </a:solidFill>
            </a:endParaRPr>
          </a:p>
          <a:p>
            <a:pPr lvl="0"/>
            <a:r>
              <a:rPr lang="zh-CN" altLang="en-US" sz="2000" dirty="0">
                <a:solidFill>
                  <a:prstClr val="white"/>
                </a:solidFill>
              </a:rPr>
              <a:t>时</a:t>
            </a:r>
          </a:p>
        </p:txBody>
      </p:sp>
      <p:cxnSp>
        <p:nvCxnSpPr>
          <p:cNvPr id="6" name="直接连接符 5"/>
          <p:cNvCxnSpPr/>
          <p:nvPr/>
        </p:nvCxnSpPr>
        <p:spPr>
          <a:xfrm>
            <a:off x="827584" y="1923678"/>
            <a:ext cx="6768752" cy="0"/>
          </a:xfrm>
          <a:prstGeom prst="line">
            <a:avLst/>
          </a:prstGeom>
          <a:ln>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187624" y="2177470"/>
            <a:ext cx="6912768" cy="1661993"/>
          </a:xfrm>
          <a:prstGeom prst="rect">
            <a:avLst/>
          </a:prstGeom>
        </p:spPr>
        <p:txBody>
          <a:bodyPr wrap="square">
            <a:spAutoFit/>
          </a:bodyPr>
          <a:lstStyle/>
          <a:p>
            <a:pPr marL="342900" indent="-342900">
              <a:lnSpc>
                <a:spcPct val="150000"/>
              </a:lnSpc>
              <a:buFont typeface="Wingdings" panose="05000000000000000000" pitchFamily="2" charset="2"/>
              <a:buChar char="u"/>
            </a:pPr>
            <a:r>
              <a:rPr lang="zh-CN" altLang="zh-CN" sz="2400" b="1" kern="100" dirty="0" smtClean="0">
                <a:solidFill>
                  <a:schemeClr val="accent6">
                    <a:lumMod val="75000"/>
                  </a:schemeClr>
                </a:solidFill>
                <a:latin typeface="Times New Roman" panose="02020603050405020304" pitchFamily="18" charset="0"/>
                <a:ea typeface="最像素EX2" pitchFamily="2" charset="-122"/>
                <a:cs typeface="Times New Roman" panose="02020603050405020304" pitchFamily="18" charset="0"/>
              </a:rPr>
              <a:t>学习</a:t>
            </a:r>
            <a:r>
              <a:rPr lang="zh-CN" altLang="zh-CN" sz="2400" b="1" kern="100" dirty="0">
                <a:solidFill>
                  <a:schemeClr val="accent6">
                    <a:lumMod val="75000"/>
                  </a:schemeClr>
                </a:solidFill>
                <a:latin typeface="Times New Roman" panose="02020603050405020304" pitchFamily="18" charset="0"/>
                <a:ea typeface="最像素EX2" pitchFamily="2" charset="-122"/>
                <a:cs typeface="Times New Roman" panose="02020603050405020304" pitchFamily="18" charset="0"/>
              </a:rPr>
              <a:t>目标</a:t>
            </a:r>
            <a:r>
              <a:rPr lang="zh-CN" altLang="zh-CN" sz="2400" b="1" kern="100" dirty="0" smtClean="0">
                <a:solidFill>
                  <a:schemeClr val="accent6">
                    <a:lumMod val="75000"/>
                  </a:schemeClr>
                </a:solidFill>
                <a:latin typeface="Times New Roman" panose="02020603050405020304" pitchFamily="18" charset="0"/>
                <a:ea typeface="最像素EX2" pitchFamily="2" charset="-122"/>
                <a:cs typeface="Times New Roman" panose="02020603050405020304" pitchFamily="18" charset="0"/>
              </a:rPr>
              <a:t>定位</a:t>
            </a:r>
            <a:r>
              <a:rPr lang="en-US" altLang="zh-CN" sz="2400" b="1" kern="100" dirty="0" smtClean="0">
                <a:solidFill>
                  <a:schemeClr val="accent6">
                    <a:lumMod val="75000"/>
                  </a:schemeClr>
                </a:solidFill>
                <a:latin typeface="Times New Roman" panose="02020603050405020304" pitchFamily="18" charset="0"/>
                <a:ea typeface="最像素EX2" pitchFamily="2" charset="-122"/>
                <a:cs typeface="Times New Roman" panose="02020603050405020304" pitchFamily="18" charset="0"/>
              </a:rPr>
              <a:t>  </a:t>
            </a:r>
          </a:p>
          <a:p>
            <a:pPr lvl="0">
              <a:lnSpc>
                <a:spcPct val="150000"/>
              </a:lnSpc>
            </a:pPr>
            <a:r>
              <a:rPr lang="zh-CN" altLang="en-US" sz="2200" kern="100" dirty="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rPr>
              <a:t>知道原子核外电子排布的“两原理一规则”，会正确书写原子的电子排布式和电子排布图。</a:t>
            </a:r>
            <a:endParaRPr lang="zh-CN" altLang="en-US" sz="2200" kern="100" dirty="0">
              <a:solidFill>
                <a:schemeClr val="tx1">
                  <a:lumMod val="75000"/>
                  <a:lumOff val="25000"/>
                </a:schemeClr>
              </a:solidFill>
              <a:latin typeface="Times New Roman" panose="02020603050405020304" pitchFamily="18" charset="0"/>
              <a:ea typeface="最像素EX2" pitchFamily="2" charset="-122"/>
              <a:cs typeface="Times New Roman" panose="02020603050405020304" pitchFamily="18" charset="0"/>
            </a:endParaRPr>
          </a:p>
        </p:txBody>
      </p:sp>
      <p:pic>
        <p:nvPicPr>
          <p:cNvPr id="12" name="Picture 3" descr="C:\TDDOWNLOAD\pencil.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4559198">
            <a:off x="7973446" y="3754247"/>
            <a:ext cx="806905" cy="743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6803523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232470" y="881658"/>
            <a:ext cx="8660010" cy="2589042"/>
          </a:xfrm>
          <a:prstGeom prst="rect">
            <a:avLst/>
          </a:prstGeom>
        </p:spPr>
        <p:txBody>
          <a:bodyPr wrap="square">
            <a:spAutoFit/>
          </a:bodyPr>
          <a:lstStyle/>
          <a:p>
            <a:pPr algn="just">
              <a:lnSpc>
                <a:spcPct val="187000"/>
              </a:lnSpc>
              <a:spcAft>
                <a:spcPts val="0"/>
              </a:spcAft>
              <a:tabLst>
                <a:tab pos="2070735" algn="l"/>
              </a:tabLst>
            </a:pPr>
            <a:r>
              <a:rPr lang="zh-CN" altLang="zh-CN" sz="2600" b="1" kern="100" dirty="0">
                <a:solidFill>
                  <a:srgbClr val="0066FF"/>
                </a:solidFill>
                <a:latin typeface="Times New Roman"/>
                <a:ea typeface="微软雅黑"/>
                <a:cs typeface="Times New Roman"/>
              </a:rPr>
              <a:t>解析</a:t>
            </a:r>
            <a:r>
              <a:rPr lang="zh-CN" altLang="zh-CN" sz="2600" kern="100" dirty="0">
                <a:latin typeface="Times New Roman"/>
                <a:ea typeface="微软雅黑"/>
                <a:cs typeface="Times New Roman"/>
              </a:rPr>
              <a:t>　</a:t>
            </a:r>
            <a:r>
              <a:rPr lang="en-US" altLang="zh-CN" sz="2600" kern="100" dirty="0">
                <a:latin typeface="Times New Roman"/>
                <a:ea typeface="微软雅黑"/>
                <a:cs typeface="Courier New"/>
              </a:rPr>
              <a:t>S</a:t>
            </a:r>
            <a:r>
              <a:rPr lang="zh-CN" altLang="zh-CN" sz="2600" kern="100" dirty="0">
                <a:latin typeface="Times New Roman"/>
                <a:ea typeface="微软雅黑"/>
                <a:cs typeface="Times New Roman"/>
              </a:rPr>
              <a:t>原子的电子排布图违反了洪特规则，正确的应是</a:t>
            </a:r>
            <a:endParaRPr lang="zh-CN" altLang="zh-CN" sz="2600" kern="100" dirty="0">
              <a:latin typeface="宋体"/>
              <a:cs typeface="Courier New"/>
            </a:endParaRPr>
          </a:p>
          <a:p>
            <a:pPr algn="just">
              <a:lnSpc>
                <a:spcPct val="250000"/>
              </a:lnSpc>
              <a:spcAft>
                <a:spcPts val="0"/>
              </a:spcAft>
              <a:tabLst>
                <a:tab pos="2070735" algn="l"/>
              </a:tabLst>
            </a:pPr>
            <a:r>
              <a:rPr lang="en-US" altLang="zh-CN" sz="2600" kern="100" dirty="0" smtClean="0">
                <a:latin typeface="Times New Roman"/>
                <a:ea typeface="微软雅黑"/>
                <a:cs typeface="Times New Roman"/>
              </a:rPr>
              <a:t>                                                                                </a:t>
            </a:r>
            <a:r>
              <a:rPr lang="zh-CN" altLang="zh-CN" sz="2600" kern="100" dirty="0" smtClean="0">
                <a:latin typeface="Times New Roman"/>
                <a:ea typeface="微软雅黑"/>
                <a:cs typeface="Times New Roman"/>
              </a:rPr>
              <a:t>。</a:t>
            </a:r>
            <a:endParaRPr lang="zh-CN" altLang="zh-CN" sz="2600" kern="100" dirty="0">
              <a:latin typeface="宋体"/>
              <a:cs typeface="Courier New"/>
            </a:endParaRPr>
          </a:p>
          <a:p>
            <a:pPr algn="just">
              <a:lnSpc>
                <a:spcPct val="187000"/>
              </a:lnSpc>
              <a:spcAft>
                <a:spcPts val="0"/>
              </a:spcAft>
              <a:tabLst>
                <a:tab pos="2070735" algn="l"/>
              </a:tabLst>
            </a:pPr>
            <a:r>
              <a:rPr lang="zh-CN" altLang="zh-CN" sz="2600" b="1" kern="100" dirty="0">
                <a:solidFill>
                  <a:srgbClr val="0066FF"/>
                </a:solidFill>
                <a:latin typeface="Times New Roman"/>
                <a:ea typeface="微软雅黑"/>
                <a:cs typeface="Times New Roman"/>
              </a:rPr>
              <a:t>答案</a:t>
            </a:r>
            <a:r>
              <a:rPr lang="zh-CN" altLang="zh-CN" sz="2600" kern="100" dirty="0">
                <a:latin typeface="Times New Roman"/>
                <a:ea typeface="微软雅黑"/>
                <a:cs typeface="Times New Roman"/>
              </a:rPr>
              <a:t>　</a:t>
            </a:r>
            <a:r>
              <a:rPr lang="en-US" altLang="zh-CN" sz="2600" kern="100" dirty="0">
                <a:solidFill>
                  <a:srgbClr val="E36C0A"/>
                </a:solidFill>
                <a:latin typeface="Times New Roman"/>
                <a:ea typeface="微软雅黑"/>
                <a:cs typeface="Courier New"/>
              </a:rPr>
              <a:t>D</a:t>
            </a:r>
            <a:endParaRPr lang="zh-CN" altLang="zh-CN" sz="2600" kern="100" dirty="0">
              <a:effectLst/>
              <a:latin typeface="宋体"/>
              <a:cs typeface="Courier New"/>
            </a:endParaRPr>
          </a:p>
        </p:txBody>
      </p:sp>
      <p:pic>
        <p:nvPicPr>
          <p:cNvPr id="11266"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3528" y="1810539"/>
            <a:ext cx="6552728" cy="746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62645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2" end="2"/>
                                            </p:txEl>
                                          </p:spTgt>
                                        </p:tgtEl>
                                        <p:attrNameLst>
                                          <p:attrName>style.visibility</p:attrName>
                                        </p:attrNameLst>
                                      </p:cBhvr>
                                      <p:to>
                                        <p:strVal val="visible"/>
                                      </p:to>
                                    </p:set>
                                    <p:animEffect transition="in" filter="blinds(horizontal)">
                                      <p:cBhvr>
                                        <p:cTn id="7" dur="50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60462" y="370048"/>
            <a:ext cx="8821322" cy="3848361"/>
          </a:xfrm>
          <a:prstGeom prst="rect">
            <a:avLst/>
          </a:prstGeom>
        </p:spPr>
        <p:txBody>
          <a:bodyPr>
            <a:spAutoFit/>
          </a:bodyPr>
          <a:lstStyle/>
          <a:p>
            <a:pPr algn="just">
              <a:lnSpc>
                <a:spcPct val="150000"/>
              </a:lnSpc>
              <a:spcAft>
                <a:spcPts val="0"/>
              </a:spcAft>
              <a:tabLst>
                <a:tab pos="2070735" algn="l"/>
              </a:tabLst>
            </a:pPr>
            <a:r>
              <a:rPr lang="en-US" altLang="zh-CN" sz="2400" kern="100" dirty="0">
                <a:latin typeface="Times New Roman"/>
                <a:ea typeface="微软雅黑"/>
                <a:cs typeface="Courier New"/>
              </a:rPr>
              <a:t>4.</a:t>
            </a:r>
            <a:r>
              <a:rPr lang="zh-CN" altLang="zh-CN" sz="2400" kern="100" dirty="0">
                <a:latin typeface="Times New Roman"/>
                <a:ea typeface="微软雅黑"/>
                <a:cs typeface="Times New Roman"/>
              </a:rPr>
              <a:t>画出锰原子的电子排布图，并回答下列问题。</a:t>
            </a:r>
            <a:endParaRPr lang="zh-CN" altLang="zh-CN" sz="2400" kern="100" dirty="0">
              <a:latin typeface="宋体"/>
              <a:cs typeface="Courier New"/>
            </a:endParaRPr>
          </a:p>
          <a:p>
            <a:pPr algn="just">
              <a:lnSpc>
                <a:spcPct val="139000"/>
              </a:lnSpc>
              <a:spcAft>
                <a:spcPts val="0"/>
              </a:spcAft>
              <a:tabLst>
                <a:tab pos="2070735" algn="l"/>
              </a:tabLst>
            </a:pPr>
            <a:endParaRPr lang="en-US" altLang="zh-CN" sz="2400" kern="100" dirty="0" smtClean="0">
              <a:latin typeface="Times New Roman"/>
              <a:ea typeface="微软雅黑"/>
              <a:cs typeface="Courier New"/>
            </a:endParaRPr>
          </a:p>
          <a:p>
            <a:pPr algn="just">
              <a:lnSpc>
                <a:spcPct val="139000"/>
              </a:lnSpc>
              <a:spcAft>
                <a:spcPts val="0"/>
              </a:spcAft>
              <a:tabLst>
                <a:tab pos="2070735" algn="l"/>
              </a:tabLst>
            </a:pPr>
            <a:r>
              <a:rPr lang="en-US" altLang="zh-CN" sz="2400" kern="100" dirty="0" smtClean="0">
                <a:latin typeface="Times New Roman"/>
                <a:ea typeface="微软雅黑"/>
                <a:cs typeface="Courier New"/>
              </a:rPr>
              <a:t>(</a:t>
            </a:r>
            <a:r>
              <a:rPr lang="en-US" altLang="zh-CN" sz="2400" kern="100" dirty="0">
                <a:latin typeface="Times New Roman"/>
                <a:ea typeface="微软雅黑"/>
                <a:cs typeface="Courier New"/>
              </a:rPr>
              <a:t>1)</a:t>
            </a:r>
            <a:r>
              <a:rPr lang="zh-CN" altLang="zh-CN" sz="2400" kern="100" dirty="0">
                <a:latin typeface="Times New Roman"/>
                <a:ea typeface="微软雅黑"/>
                <a:cs typeface="Times New Roman"/>
              </a:rPr>
              <a:t>电子排布图</a:t>
            </a:r>
            <a:r>
              <a:rPr lang="en-US" altLang="zh-CN" sz="2400" kern="100" dirty="0" smtClean="0">
                <a:latin typeface="Times New Roman"/>
                <a:ea typeface="微软雅黑"/>
                <a:cs typeface="Courier New"/>
              </a:rPr>
              <a:t>___________________________________________</a:t>
            </a:r>
            <a:endParaRPr lang="zh-CN" altLang="zh-CN" sz="2400" kern="100" dirty="0">
              <a:latin typeface="宋体"/>
              <a:cs typeface="Courier New"/>
            </a:endParaRPr>
          </a:p>
          <a:p>
            <a:pPr algn="just">
              <a:lnSpc>
                <a:spcPct val="139000"/>
              </a:lnSpc>
              <a:spcAft>
                <a:spcPts val="0"/>
              </a:spcAft>
              <a:tabLst>
                <a:tab pos="2070735" algn="l"/>
              </a:tabLst>
            </a:pPr>
            <a:endParaRPr lang="en-US" altLang="zh-CN" sz="2400" kern="100" dirty="0" smtClean="0">
              <a:latin typeface="Times New Roman"/>
              <a:ea typeface="微软雅黑"/>
              <a:cs typeface="Courier New"/>
            </a:endParaRPr>
          </a:p>
          <a:p>
            <a:pPr algn="just">
              <a:lnSpc>
                <a:spcPct val="150000"/>
              </a:lnSpc>
              <a:spcAft>
                <a:spcPts val="0"/>
              </a:spcAft>
              <a:tabLst>
                <a:tab pos="2070735" algn="l"/>
              </a:tabLst>
            </a:pPr>
            <a:r>
              <a:rPr lang="en-US" altLang="zh-CN" sz="2400" kern="100" dirty="0" smtClean="0">
                <a:latin typeface="Times New Roman"/>
                <a:ea typeface="微软雅黑"/>
                <a:cs typeface="Courier New"/>
              </a:rPr>
              <a:t>_____________________________</a:t>
            </a:r>
            <a:r>
              <a:rPr lang="zh-CN" altLang="zh-CN" sz="2400" kern="100" dirty="0">
                <a:latin typeface="Times New Roman"/>
                <a:ea typeface="微软雅黑"/>
                <a:cs typeface="Times New Roman"/>
              </a:rPr>
              <a:t>。</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a:latin typeface="Times New Roman"/>
                <a:ea typeface="微软雅黑"/>
                <a:cs typeface="Courier New"/>
              </a:rPr>
              <a:t>(2)</a:t>
            </a:r>
            <a:r>
              <a:rPr lang="zh-CN" altLang="zh-CN" sz="2400" kern="100" dirty="0">
                <a:latin typeface="Times New Roman"/>
                <a:ea typeface="微软雅黑"/>
                <a:cs typeface="Times New Roman"/>
              </a:rPr>
              <a:t>在锰原子的核外电子中，有</a:t>
            </a:r>
            <a:r>
              <a:rPr lang="en-US" altLang="zh-CN" sz="2400" kern="100" dirty="0" smtClean="0">
                <a:latin typeface="Times New Roman"/>
                <a:ea typeface="微软雅黑"/>
                <a:cs typeface="Courier New"/>
              </a:rPr>
              <a:t>____</a:t>
            </a:r>
            <a:r>
              <a:rPr lang="zh-CN" altLang="zh-CN" sz="2400" kern="100" dirty="0" smtClean="0">
                <a:latin typeface="Times New Roman"/>
                <a:ea typeface="微软雅黑"/>
                <a:cs typeface="Times New Roman"/>
              </a:rPr>
              <a:t>种</a:t>
            </a:r>
            <a:r>
              <a:rPr lang="zh-CN" altLang="zh-CN" sz="2400" kern="100" dirty="0">
                <a:latin typeface="Times New Roman"/>
                <a:ea typeface="微软雅黑"/>
                <a:cs typeface="Times New Roman"/>
              </a:rPr>
              <a:t>运动状态不同的电子；共有</a:t>
            </a:r>
            <a:r>
              <a:rPr lang="en-US" altLang="zh-CN" sz="2400" kern="100" dirty="0" smtClean="0">
                <a:latin typeface="Times New Roman"/>
                <a:ea typeface="微软雅黑"/>
                <a:cs typeface="Courier New"/>
              </a:rPr>
              <a:t>____</a:t>
            </a:r>
            <a:r>
              <a:rPr lang="zh-CN" altLang="zh-CN" sz="2400" kern="100" dirty="0" smtClean="0">
                <a:latin typeface="Times New Roman"/>
                <a:ea typeface="微软雅黑"/>
                <a:cs typeface="Times New Roman"/>
              </a:rPr>
              <a:t>对</a:t>
            </a:r>
            <a:r>
              <a:rPr lang="zh-CN" altLang="zh-CN" sz="2400" kern="100" dirty="0">
                <a:latin typeface="Times New Roman"/>
                <a:ea typeface="微软雅黑"/>
                <a:cs typeface="Times New Roman"/>
              </a:rPr>
              <a:t>成对电子；有</a:t>
            </a:r>
            <a:r>
              <a:rPr lang="en-US" altLang="zh-CN" sz="2400" kern="100" dirty="0" smtClean="0">
                <a:latin typeface="Times New Roman"/>
                <a:ea typeface="微软雅黑"/>
                <a:cs typeface="Courier New"/>
              </a:rPr>
              <a:t>____</a:t>
            </a:r>
            <a:r>
              <a:rPr lang="zh-CN" altLang="zh-CN" sz="2400" kern="100" dirty="0" smtClean="0">
                <a:latin typeface="Times New Roman"/>
                <a:ea typeface="微软雅黑"/>
                <a:cs typeface="Times New Roman"/>
              </a:rPr>
              <a:t>个</a:t>
            </a:r>
            <a:r>
              <a:rPr lang="zh-CN" altLang="zh-CN" sz="2400" kern="100" dirty="0">
                <a:latin typeface="Times New Roman"/>
                <a:ea typeface="微软雅黑"/>
                <a:cs typeface="Times New Roman"/>
              </a:rPr>
              <a:t>成单电子；最高化合价为</a:t>
            </a:r>
            <a:r>
              <a:rPr lang="en-US" altLang="zh-CN" sz="2400" kern="100" dirty="0" smtClean="0">
                <a:latin typeface="Times New Roman"/>
                <a:ea typeface="微软雅黑"/>
                <a:cs typeface="Courier New"/>
              </a:rPr>
              <a:t>_____</a:t>
            </a:r>
            <a:r>
              <a:rPr lang="zh-CN" altLang="zh-CN" sz="2400" kern="100" dirty="0">
                <a:latin typeface="Times New Roman"/>
                <a:ea typeface="微软雅黑"/>
                <a:cs typeface="Times New Roman"/>
              </a:rPr>
              <a:t>价</a:t>
            </a:r>
            <a:r>
              <a:rPr lang="zh-CN" altLang="zh-CN" sz="2400" kern="100" dirty="0" smtClean="0">
                <a:latin typeface="Times New Roman"/>
                <a:ea typeface="微软雅黑"/>
                <a:cs typeface="Times New Roman"/>
              </a:rPr>
              <a:t>。</a:t>
            </a:r>
            <a:endParaRPr lang="zh-CN" altLang="zh-CN" sz="2400" kern="100" dirty="0">
              <a:latin typeface="宋体"/>
              <a:cs typeface="Courier New"/>
            </a:endParaRPr>
          </a:p>
        </p:txBody>
      </p:sp>
      <p:pic>
        <p:nvPicPr>
          <p:cNvPr id="12290" name="Picture 2"/>
          <p:cNvPicPr>
            <a:picLocks noChangeAspect="1" noChangeArrowheads="1"/>
          </p:cNvPicPr>
          <p:nvPr/>
        </p:nvPicPr>
        <p:blipFill>
          <a:blip r:embed="rId2">
            <a:clrChange>
              <a:clrFrom>
                <a:srgbClr val="FFFFFF"/>
              </a:clrFrom>
              <a:clrTo>
                <a:srgbClr val="FFFFFF">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330226" y="1100944"/>
            <a:ext cx="5832649" cy="744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Picture 3"/>
          <p:cNvPicPr>
            <a:picLocks noChangeAspect="1" noChangeArrowheads="1"/>
          </p:cNvPicPr>
          <p:nvPr/>
        </p:nvPicPr>
        <p:blipFill>
          <a:blip r:embed="rId3">
            <a:clrChange>
              <a:clrFrom>
                <a:srgbClr val="FFFFFF"/>
              </a:clrFrom>
              <a:clrTo>
                <a:srgbClr val="FFFFFF">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95536" y="2171300"/>
            <a:ext cx="3766126" cy="730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4336926" y="3112737"/>
            <a:ext cx="492443" cy="461665"/>
          </a:xfrm>
          <a:prstGeom prst="rect">
            <a:avLst/>
          </a:prstGeom>
        </p:spPr>
        <p:txBody>
          <a:bodyPr wrap="none">
            <a:spAutoFit/>
          </a:bodyPr>
          <a:lstStyle/>
          <a:p>
            <a:r>
              <a:rPr lang="en-US" altLang="zh-CN" sz="2400" kern="100" dirty="0">
                <a:solidFill>
                  <a:srgbClr val="E36C0A"/>
                </a:solidFill>
                <a:latin typeface="Times New Roman"/>
                <a:ea typeface="微软雅黑"/>
                <a:cs typeface="Courier New"/>
              </a:rPr>
              <a:t>25</a:t>
            </a:r>
            <a:endParaRPr lang="zh-CN" altLang="en-US" dirty="0"/>
          </a:p>
        </p:txBody>
      </p:sp>
      <p:sp>
        <p:nvSpPr>
          <p:cNvPr id="3" name="矩形 2"/>
          <p:cNvSpPr/>
          <p:nvPr/>
        </p:nvSpPr>
        <p:spPr>
          <a:xfrm>
            <a:off x="304478" y="3654893"/>
            <a:ext cx="492443" cy="461665"/>
          </a:xfrm>
          <a:prstGeom prst="rect">
            <a:avLst/>
          </a:prstGeom>
        </p:spPr>
        <p:txBody>
          <a:bodyPr wrap="none">
            <a:spAutoFit/>
          </a:bodyPr>
          <a:lstStyle/>
          <a:p>
            <a:r>
              <a:rPr lang="en-US" altLang="zh-CN" sz="2400" kern="100" dirty="0">
                <a:solidFill>
                  <a:srgbClr val="E36C0A"/>
                </a:solidFill>
                <a:latin typeface="Times New Roman"/>
                <a:ea typeface="微软雅黑"/>
                <a:cs typeface="Courier New"/>
              </a:rPr>
              <a:t>10</a:t>
            </a:r>
            <a:endParaRPr lang="zh-CN" altLang="en-US" dirty="0"/>
          </a:p>
        </p:txBody>
      </p:sp>
      <p:sp>
        <p:nvSpPr>
          <p:cNvPr id="4" name="矩形 3"/>
          <p:cNvSpPr/>
          <p:nvPr/>
        </p:nvSpPr>
        <p:spPr>
          <a:xfrm>
            <a:off x="3131840" y="3654893"/>
            <a:ext cx="338554" cy="461665"/>
          </a:xfrm>
          <a:prstGeom prst="rect">
            <a:avLst/>
          </a:prstGeom>
        </p:spPr>
        <p:txBody>
          <a:bodyPr wrap="none">
            <a:spAutoFit/>
          </a:bodyPr>
          <a:lstStyle/>
          <a:p>
            <a:r>
              <a:rPr lang="en-US" altLang="zh-CN" sz="2400" kern="100" dirty="0">
                <a:solidFill>
                  <a:srgbClr val="E36C0A"/>
                </a:solidFill>
                <a:latin typeface="Times New Roman"/>
                <a:ea typeface="微软雅黑"/>
                <a:cs typeface="Courier New"/>
              </a:rPr>
              <a:t>5</a:t>
            </a:r>
            <a:endParaRPr lang="zh-CN" altLang="en-US" dirty="0"/>
          </a:p>
        </p:txBody>
      </p:sp>
      <p:sp>
        <p:nvSpPr>
          <p:cNvPr id="5" name="矩形 4"/>
          <p:cNvSpPr/>
          <p:nvPr/>
        </p:nvSpPr>
        <p:spPr>
          <a:xfrm>
            <a:off x="7264871" y="3654813"/>
            <a:ext cx="646331" cy="461665"/>
          </a:xfrm>
          <a:prstGeom prst="rect">
            <a:avLst/>
          </a:prstGeom>
        </p:spPr>
        <p:txBody>
          <a:bodyPr wrap="none">
            <a:spAutoFit/>
          </a:bodyPr>
          <a:lstStyle/>
          <a:p>
            <a:r>
              <a:rPr lang="zh-CN" altLang="zh-CN" sz="2400" kern="100" dirty="0">
                <a:solidFill>
                  <a:srgbClr val="E36C0A"/>
                </a:solidFill>
                <a:latin typeface="Times New Roman"/>
                <a:ea typeface="微软雅黑"/>
                <a:cs typeface="Times New Roman"/>
              </a:rPr>
              <a:t>＋</a:t>
            </a:r>
            <a:r>
              <a:rPr lang="en-US" altLang="zh-CN" sz="2400" kern="100" dirty="0">
                <a:solidFill>
                  <a:srgbClr val="E36C0A"/>
                </a:solidFill>
                <a:latin typeface="Times New Roman"/>
                <a:ea typeface="微软雅黑"/>
                <a:cs typeface="Courier New"/>
              </a:rPr>
              <a:t>7</a:t>
            </a:r>
            <a:endParaRPr lang="zh-CN" altLang="en-US" dirty="0"/>
          </a:p>
        </p:txBody>
      </p:sp>
      <p:grpSp>
        <p:nvGrpSpPr>
          <p:cNvPr id="9" name="组合 8"/>
          <p:cNvGrpSpPr/>
          <p:nvPr/>
        </p:nvGrpSpPr>
        <p:grpSpPr>
          <a:xfrm>
            <a:off x="8623505" y="4334076"/>
            <a:ext cx="360000" cy="359813"/>
            <a:chOff x="8623505" y="4334074"/>
            <a:chExt cx="360000" cy="359813"/>
          </a:xfrm>
        </p:grpSpPr>
        <p:sp>
          <p:nvSpPr>
            <p:cNvPr id="10" name="椭圆 9">
              <a:hlinkClick r:id="rId4" action="ppaction://hlinksldjump"/>
            </p:cNvPr>
            <p:cNvSpPr/>
            <p:nvPr userDrawn="1"/>
          </p:nvSpPr>
          <p:spPr>
            <a:xfrm rot="5400000">
              <a:off x="8623598" y="4333981"/>
              <a:ext cx="359813" cy="360000"/>
            </a:xfrm>
            <a:prstGeom prst="ellipse">
              <a:avLst/>
            </a:prstGeom>
            <a:solidFill>
              <a:schemeClr val="bg1">
                <a:lumMod val="6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1" name="燕尾形 10">
              <a:hlinkClick r:id="rId4" action="ppaction://hlinksldjump"/>
            </p:cNvPr>
            <p:cNvSpPr/>
            <p:nvPr userDrawn="1"/>
          </p:nvSpPr>
          <p:spPr>
            <a:xfrm rot="5400000" flipH="1">
              <a:off x="8717142" y="4427583"/>
              <a:ext cx="172710" cy="172800"/>
            </a:xfrm>
            <a:prstGeom prst="chevro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grpSp>
    </p:spTree>
    <p:extLst>
      <p:ext uri="{BB962C8B-B14F-4D97-AF65-F5344CB8AC3E}">
        <p14:creationId xmlns:p14="http://schemas.microsoft.com/office/powerpoint/2010/main" val="3211341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blinds(horizontal)">
                                      <p:cBhvr>
                                        <p:cTn id="7" dur="500"/>
                                        <p:tgtEl>
                                          <p:spTgt spid="12290"/>
                                        </p:tgtEl>
                                      </p:cBhvr>
                                    </p:animEffect>
                                  </p:childTnLst>
                                </p:cTn>
                              </p:par>
                              <p:par>
                                <p:cTn id="8" presetID="3" presetClass="entr" presetSubtype="10" fill="hold" nodeType="withEffect">
                                  <p:stCondLst>
                                    <p:cond delay="0"/>
                                  </p:stCondLst>
                                  <p:childTnLst>
                                    <p:set>
                                      <p:cBhvr>
                                        <p:cTn id="9" dur="1" fill="hold">
                                          <p:stCondLst>
                                            <p:cond delay="0"/>
                                          </p:stCondLst>
                                        </p:cTn>
                                        <p:tgtEl>
                                          <p:spTgt spid="12291"/>
                                        </p:tgtEl>
                                        <p:attrNameLst>
                                          <p:attrName>style.visibility</p:attrName>
                                        </p:attrNameLst>
                                      </p:cBhvr>
                                      <p:to>
                                        <p:strVal val="visible"/>
                                      </p:to>
                                    </p:set>
                                    <p:animEffect transition="in" filter="blinds(horizontal)">
                                      <p:cBhvr>
                                        <p:cTn id="10" dur="500"/>
                                        <p:tgtEl>
                                          <p:spTgt spid="12291"/>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linds(horizontal)">
                                      <p:cBhvr>
                                        <p:cTn id="18" dur="500"/>
                                        <p:tgtEl>
                                          <p:spTgt spid="3"/>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linds(horizontal)">
                                      <p:cBhvr>
                                        <p:cTn id="21" dur="500"/>
                                        <p:tgtEl>
                                          <p:spTgt spid="4"/>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linds(horizontal)">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1074" y="249058"/>
            <a:ext cx="1518364" cy="492443"/>
          </a:xfrm>
          <a:prstGeom prst="rect">
            <a:avLst/>
          </a:prstGeom>
          <a:noFill/>
        </p:spPr>
        <p:txBody>
          <a:bodyPr wrap="none" rtlCol="0">
            <a:spAutoFit/>
          </a:bodyPr>
          <a:lstStyle/>
          <a:p>
            <a:pPr>
              <a:spcBef>
                <a:spcPct val="0"/>
              </a:spcBef>
            </a:pPr>
            <a:r>
              <a:rPr lang="zh-CN" altLang="en-US" sz="2600" b="1" dirty="0" smtClean="0">
                <a:solidFill>
                  <a:schemeClr val="tx1">
                    <a:lumMod val="65000"/>
                    <a:lumOff val="35000"/>
                  </a:schemeClr>
                </a:solidFill>
                <a:latin typeface="微软雅黑" pitchFamily="34" charset="-122"/>
                <a:ea typeface="微软雅黑" pitchFamily="34" charset="-122"/>
              </a:rPr>
              <a:t>学习小结</a:t>
            </a:r>
            <a:endParaRPr lang="zh-CN" altLang="en-US" sz="2600" b="1" dirty="0">
              <a:solidFill>
                <a:schemeClr val="tx1">
                  <a:lumMod val="65000"/>
                  <a:lumOff val="35000"/>
                </a:schemeClr>
              </a:solidFill>
              <a:latin typeface="微软雅黑" pitchFamily="34" charset="-122"/>
              <a:ea typeface="微软雅黑" pitchFamily="34" charset="-122"/>
            </a:endParaRPr>
          </a:p>
        </p:txBody>
      </p:sp>
      <p:sp>
        <p:nvSpPr>
          <p:cNvPr id="8" name="矩形 7"/>
          <p:cNvSpPr/>
          <p:nvPr/>
        </p:nvSpPr>
        <p:spPr>
          <a:xfrm>
            <a:off x="2" y="365815"/>
            <a:ext cx="646529" cy="22500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13314"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403648" y="958999"/>
            <a:ext cx="6120680" cy="3295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组合 10"/>
          <p:cNvGrpSpPr/>
          <p:nvPr/>
        </p:nvGrpSpPr>
        <p:grpSpPr>
          <a:xfrm>
            <a:off x="8623505" y="4334076"/>
            <a:ext cx="360000" cy="359813"/>
            <a:chOff x="8623505" y="4334074"/>
            <a:chExt cx="360000" cy="359813"/>
          </a:xfrm>
        </p:grpSpPr>
        <p:sp>
          <p:nvSpPr>
            <p:cNvPr id="12" name="椭圆 11">
              <a:hlinkClick r:id="rId3" action="ppaction://hlinksldjump"/>
            </p:cNvPr>
            <p:cNvSpPr/>
            <p:nvPr userDrawn="1"/>
          </p:nvSpPr>
          <p:spPr>
            <a:xfrm rot="5400000">
              <a:off x="8623598" y="4333981"/>
              <a:ext cx="359813" cy="360000"/>
            </a:xfrm>
            <a:prstGeom prst="ellipse">
              <a:avLst/>
            </a:prstGeom>
            <a:solidFill>
              <a:srgbClr val="92D05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燕尾形 12">
              <a:hlinkClick r:id="rId3" action="ppaction://hlinksldjump"/>
            </p:cNvPr>
            <p:cNvSpPr/>
            <p:nvPr userDrawn="1"/>
          </p:nvSpPr>
          <p:spPr>
            <a:xfrm rot="5400000" flipH="1">
              <a:off x="8717142" y="4427583"/>
              <a:ext cx="172710" cy="172800"/>
            </a:xfrm>
            <a:prstGeom prst="chevro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grpSp>
    </p:spTree>
    <p:extLst>
      <p:ext uri="{BB962C8B-B14F-4D97-AF65-F5344CB8AC3E}">
        <p14:creationId xmlns:p14="http://schemas.microsoft.com/office/powerpoint/2010/main" val="30739372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1073" y="249058"/>
            <a:ext cx="1518364" cy="492443"/>
          </a:xfrm>
          <a:prstGeom prst="rect">
            <a:avLst/>
          </a:prstGeom>
          <a:noFill/>
        </p:spPr>
        <p:txBody>
          <a:bodyPr wrap="none" rtlCol="0">
            <a:spAutoFit/>
          </a:bodyPr>
          <a:lstStyle/>
          <a:p>
            <a:pPr>
              <a:spcBef>
                <a:spcPct val="0"/>
              </a:spcBef>
            </a:pPr>
            <a:r>
              <a:rPr lang="zh-CN" altLang="zh-CN" sz="2600" b="1" dirty="0">
                <a:solidFill>
                  <a:schemeClr val="tx1">
                    <a:lumMod val="65000"/>
                    <a:lumOff val="35000"/>
                  </a:schemeClr>
                </a:solidFill>
                <a:latin typeface="微软雅黑" pitchFamily="34" charset="-122"/>
                <a:ea typeface="微软雅黑" pitchFamily="34" charset="-122"/>
              </a:rPr>
              <a:t>当堂检测</a:t>
            </a:r>
            <a:endParaRPr lang="zh-CN" altLang="en-US" sz="2600" b="1" dirty="0">
              <a:solidFill>
                <a:schemeClr val="tx1">
                  <a:lumMod val="65000"/>
                  <a:lumOff val="35000"/>
                </a:schemeClr>
              </a:solidFill>
              <a:latin typeface="微软雅黑" pitchFamily="34" charset="-122"/>
              <a:ea typeface="微软雅黑" pitchFamily="34" charset="-122"/>
            </a:endParaRPr>
          </a:p>
        </p:txBody>
      </p:sp>
      <p:sp>
        <p:nvSpPr>
          <p:cNvPr id="3" name="矩形 2"/>
          <p:cNvSpPr/>
          <p:nvPr/>
        </p:nvSpPr>
        <p:spPr>
          <a:xfrm>
            <a:off x="118920" y="742622"/>
            <a:ext cx="8909535" cy="3970318"/>
          </a:xfrm>
          <a:prstGeom prst="rect">
            <a:avLst/>
          </a:prstGeom>
        </p:spPr>
        <p:txBody>
          <a:bodyPr>
            <a:spAutoFit/>
          </a:bodyPr>
          <a:lstStyle/>
          <a:p>
            <a:pPr algn="just">
              <a:lnSpc>
                <a:spcPct val="150000"/>
              </a:lnSpc>
              <a:spcAft>
                <a:spcPts val="0"/>
              </a:spcAft>
              <a:tabLst>
                <a:tab pos="2070735" algn="l"/>
              </a:tabLst>
            </a:pPr>
            <a:r>
              <a:rPr lang="en-US" altLang="zh-CN" sz="2400" kern="100" dirty="0">
                <a:latin typeface="Times New Roman"/>
                <a:ea typeface="微软雅黑"/>
                <a:cs typeface="Courier New"/>
              </a:rPr>
              <a:t>1.</a:t>
            </a:r>
            <a:r>
              <a:rPr lang="en-US" altLang="zh-CN" sz="2400" kern="100" dirty="0">
                <a:latin typeface="宋体"/>
                <a:ea typeface="微软雅黑"/>
                <a:cs typeface="Times New Roman"/>
              </a:rPr>
              <a:t>“</a:t>
            </a:r>
            <a:r>
              <a:rPr lang="zh-CN" altLang="zh-CN" sz="2400" kern="100" dirty="0">
                <a:latin typeface="Times New Roman"/>
                <a:ea typeface="微软雅黑"/>
                <a:cs typeface="Times New Roman"/>
              </a:rPr>
              <a:t>各能级最多容纳的电子数是该能级原子轨道数的两倍</a:t>
            </a:r>
            <a:r>
              <a:rPr lang="en-US" altLang="zh-CN" sz="2400" kern="100" dirty="0">
                <a:latin typeface="宋体"/>
                <a:ea typeface="微软雅黑"/>
                <a:cs typeface="Times New Roman"/>
              </a:rPr>
              <a:t>”</a:t>
            </a:r>
            <a:r>
              <a:rPr lang="zh-CN" altLang="zh-CN" sz="2400" kern="100" dirty="0">
                <a:latin typeface="Times New Roman"/>
                <a:ea typeface="微软雅黑"/>
                <a:cs typeface="Times New Roman"/>
              </a:rPr>
              <a:t>，支撑这一结论的理论是</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　　</a:t>
            </a:r>
            <a:r>
              <a:rPr lang="en-US" altLang="zh-CN" sz="2400" kern="100" dirty="0">
                <a:latin typeface="Times New Roman"/>
                <a:ea typeface="微软雅黑"/>
                <a:cs typeface="Courier New"/>
              </a:rPr>
              <a:t>)</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a:latin typeface="Times New Roman"/>
                <a:ea typeface="微软雅黑"/>
                <a:cs typeface="Courier New"/>
              </a:rPr>
              <a:t>A.</a:t>
            </a:r>
            <a:r>
              <a:rPr lang="zh-CN" altLang="zh-CN" sz="2400" kern="100" dirty="0">
                <a:latin typeface="Times New Roman"/>
                <a:ea typeface="微软雅黑"/>
                <a:cs typeface="Times New Roman"/>
              </a:rPr>
              <a:t>构造原理</a:t>
            </a:r>
            <a:r>
              <a:rPr lang="en-US" altLang="zh-CN" sz="2400" kern="100" dirty="0">
                <a:latin typeface="Times New Roman"/>
                <a:ea typeface="微软雅黑"/>
                <a:cs typeface="Courier New"/>
              </a:rPr>
              <a:t>  	</a:t>
            </a:r>
            <a:r>
              <a:rPr lang="en-US" altLang="zh-CN" sz="2400" kern="100" dirty="0" smtClean="0">
                <a:latin typeface="Times New Roman"/>
                <a:ea typeface="微软雅黑"/>
                <a:cs typeface="Courier New"/>
              </a:rPr>
              <a:t>		B</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泡利原理</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a:latin typeface="Times New Roman"/>
                <a:ea typeface="微软雅黑"/>
                <a:cs typeface="Courier New"/>
              </a:rPr>
              <a:t>C.</a:t>
            </a:r>
            <a:r>
              <a:rPr lang="zh-CN" altLang="zh-CN" sz="2400" kern="100" dirty="0">
                <a:latin typeface="Times New Roman"/>
                <a:ea typeface="微软雅黑"/>
                <a:cs typeface="Times New Roman"/>
              </a:rPr>
              <a:t>洪特规则</a:t>
            </a:r>
            <a:r>
              <a:rPr lang="en-US" altLang="zh-CN" sz="2400" kern="100" dirty="0">
                <a:latin typeface="Times New Roman"/>
                <a:ea typeface="微软雅黑"/>
                <a:cs typeface="Courier New"/>
              </a:rPr>
              <a:t>  	</a:t>
            </a:r>
            <a:r>
              <a:rPr lang="en-US" altLang="zh-CN" sz="2400" kern="100" dirty="0" smtClean="0">
                <a:latin typeface="Times New Roman"/>
                <a:ea typeface="微软雅黑"/>
                <a:cs typeface="Courier New"/>
              </a:rPr>
              <a:t>		D</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能量最低原理</a:t>
            </a:r>
            <a:endParaRPr lang="zh-CN" altLang="zh-CN" sz="2400" kern="100" dirty="0">
              <a:latin typeface="宋体"/>
              <a:cs typeface="Courier New"/>
            </a:endParaRPr>
          </a:p>
          <a:p>
            <a:pPr algn="just">
              <a:lnSpc>
                <a:spcPct val="150000"/>
              </a:lnSpc>
              <a:spcAft>
                <a:spcPts val="0"/>
              </a:spcAft>
              <a:tabLst>
                <a:tab pos="2070735" algn="l"/>
              </a:tabLst>
            </a:pPr>
            <a:r>
              <a:rPr lang="zh-CN" altLang="zh-CN" sz="2400" b="1" kern="100" dirty="0" smtClean="0">
                <a:solidFill>
                  <a:srgbClr val="0066FF"/>
                </a:solidFill>
                <a:latin typeface="Times New Roman"/>
                <a:ea typeface="微软雅黑"/>
                <a:cs typeface="Times New Roman"/>
              </a:rPr>
              <a:t>解析</a:t>
            </a:r>
            <a:r>
              <a:rPr lang="zh-CN" altLang="zh-CN" sz="2400" kern="100" dirty="0">
                <a:latin typeface="Times New Roman"/>
                <a:ea typeface="微软雅黑"/>
                <a:cs typeface="Times New Roman"/>
              </a:rPr>
              <a:t>　根据泡利原理，每个原子轨道中最多能容纳</a:t>
            </a:r>
            <a:r>
              <a:rPr lang="en-US" altLang="zh-CN" sz="2400" kern="100" dirty="0">
                <a:latin typeface="Times New Roman"/>
                <a:ea typeface="微软雅黑"/>
                <a:cs typeface="Courier New"/>
              </a:rPr>
              <a:t>2</a:t>
            </a:r>
            <a:r>
              <a:rPr lang="zh-CN" altLang="zh-CN" sz="2400" kern="100" dirty="0">
                <a:latin typeface="Times New Roman"/>
                <a:ea typeface="微软雅黑"/>
                <a:cs typeface="Times New Roman"/>
              </a:rPr>
              <a:t>个自旋状态相反的电子，所以每个能级最多能容纳的电子数是该能级原子轨道数的</a:t>
            </a:r>
            <a:r>
              <a:rPr lang="en-US" altLang="zh-CN" sz="2400" kern="100" dirty="0">
                <a:latin typeface="Times New Roman"/>
                <a:ea typeface="微软雅黑"/>
                <a:cs typeface="Courier New"/>
              </a:rPr>
              <a:t>2</a:t>
            </a:r>
            <a:r>
              <a:rPr lang="zh-CN" altLang="zh-CN" sz="2400" kern="100" dirty="0">
                <a:latin typeface="Times New Roman"/>
                <a:ea typeface="微软雅黑"/>
                <a:cs typeface="Times New Roman"/>
              </a:rPr>
              <a:t>倍，选项</a:t>
            </a:r>
            <a:r>
              <a:rPr lang="en-US" altLang="zh-CN" sz="2400" kern="100" dirty="0">
                <a:latin typeface="Times New Roman"/>
                <a:ea typeface="微软雅黑"/>
                <a:cs typeface="Courier New"/>
              </a:rPr>
              <a:t>B</a:t>
            </a:r>
            <a:r>
              <a:rPr lang="zh-CN" altLang="zh-CN" sz="2400" kern="100" dirty="0">
                <a:latin typeface="Times New Roman"/>
                <a:ea typeface="微软雅黑"/>
                <a:cs typeface="Times New Roman"/>
              </a:rPr>
              <a:t>符合题意。</a:t>
            </a:r>
            <a:endParaRPr lang="zh-CN" altLang="zh-CN" sz="2400" kern="100" dirty="0">
              <a:effectLst/>
              <a:latin typeface="宋体"/>
              <a:cs typeface="Courier New"/>
            </a:endParaRPr>
          </a:p>
        </p:txBody>
      </p:sp>
      <p:sp>
        <p:nvSpPr>
          <p:cNvPr id="11" name="TextBox 10">
            <a:hlinkClick r:id="rId3" action="ppaction://hlinksldjump"/>
          </p:cNvPr>
          <p:cNvSpPr txBox="1"/>
          <p:nvPr/>
        </p:nvSpPr>
        <p:spPr>
          <a:xfrm>
            <a:off x="7092280"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2" name="TextBox 11">
            <a:hlinkClick r:id="rId4" action="ppaction://hlinksldjump"/>
          </p:cNvPr>
          <p:cNvSpPr txBox="1"/>
          <p:nvPr/>
        </p:nvSpPr>
        <p:spPr>
          <a:xfrm>
            <a:off x="7459181"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3" name="TextBox 12">
            <a:hlinkClick r:id="rId5" action="ppaction://hlinksldjump"/>
          </p:cNvPr>
          <p:cNvSpPr txBox="1"/>
          <p:nvPr/>
        </p:nvSpPr>
        <p:spPr>
          <a:xfrm>
            <a:off x="7826082"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4" name="TextBox 13">
            <a:hlinkClick r:id="rId6" action="ppaction://hlinksldjump"/>
          </p:cNvPr>
          <p:cNvSpPr txBox="1"/>
          <p:nvPr/>
        </p:nvSpPr>
        <p:spPr>
          <a:xfrm>
            <a:off x="8192983"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5" name="TextBox 14">
            <a:hlinkClick r:id="rId7" action="ppaction://hlinksldjump"/>
          </p:cNvPr>
          <p:cNvSpPr txBox="1"/>
          <p:nvPr/>
        </p:nvSpPr>
        <p:spPr>
          <a:xfrm>
            <a:off x="8559884"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6" name="矩形 15"/>
          <p:cNvSpPr/>
          <p:nvPr/>
        </p:nvSpPr>
        <p:spPr>
          <a:xfrm>
            <a:off x="2" y="365815"/>
            <a:ext cx="646529" cy="22500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矩形 1"/>
          <p:cNvSpPr/>
          <p:nvPr/>
        </p:nvSpPr>
        <p:spPr>
          <a:xfrm>
            <a:off x="3175273" y="1433085"/>
            <a:ext cx="389850" cy="461665"/>
          </a:xfrm>
          <a:prstGeom prst="rect">
            <a:avLst/>
          </a:prstGeom>
        </p:spPr>
        <p:txBody>
          <a:bodyPr wrap="none">
            <a:spAutoFit/>
          </a:bodyPr>
          <a:lstStyle/>
          <a:p>
            <a:r>
              <a:rPr lang="en-US" altLang="zh-CN" sz="2400" kern="100" dirty="0">
                <a:solidFill>
                  <a:srgbClr val="E36C0A"/>
                </a:solidFill>
                <a:latin typeface="Times New Roman"/>
                <a:ea typeface="微软雅黑"/>
                <a:cs typeface="Courier New"/>
              </a:rPr>
              <a:t>B</a:t>
            </a:r>
            <a:endParaRPr lang="zh-CN" altLang="en-US" dirty="0"/>
          </a:p>
        </p:txBody>
      </p:sp>
    </p:spTree>
    <p:extLst>
      <p:ext uri="{BB962C8B-B14F-4D97-AF65-F5344CB8AC3E}">
        <p14:creationId xmlns:p14="http://schemas.microsoft.com/office/powerpoint/2010/main" val="1686756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52461" y="118174"/>
            <a:ext cx="8831077" cy="4579908"/>
          </a:xfrm>
          <a:prstGeom prst="rect">
            <a:avLst/>
          </a:prstGeom>
        </p:spPr>
        <p:txBody>
          <a:bodyPr wrap="square">
            <a:spAutoFit/>
          </a:bodyPr>
          <a:lstStyle/>
          <a:p>
            <a:pPr algn="just">
              <a:lnSpc>
                <a:spcPct val="141000"/>
              </a:lnSpc>
              <a:spcAft>
                <a:spcPts val="0"/>
              </a:spcAft>
              <a:tabLst>
                <a:tab pos="2070735" algn="l"/>
              </a:tabLst>
            </a:pPr>
            <a:r>
              <a:rPr lang="en-US" altLang="zh-CN" sz="2400" kern="100" dirty="0">
                <a:latin typeface="Times New Roman"/>
                <a:ea typeface="微软雅黑"/>
                <a:cs typeface="Courier New"/>
              </a:rPr>
              <a:t>2.</a:t>
            </a:r>
            <a:r>
              <a:rPr lang="zh-CN" altLang="zh-CN" sz="2400" kern="100" dirty="0">
                <a:latin typeface="Times New Roman"/>
                <a:ea typeface="微软雅黑"/>
                <a:cs typeface="Times New Roman"/>
              </a:rPr>
              <a:t>下列表达式错误的是</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　　</a:t>
            </a:r>
            <a:r>
              <a:rPr lang="en-US" altLang="zh-CN" sz="2400" kern="100" dirty="0">
                <a:latin typeface="Times New Roman"/>
                <a:ea typeface="微软雅黑"/>
                <a:cs typeface="Courier New"/>
              </a:rPr>
              <a:t>)</a:t>
            </a:r>
            <a:endParaRPr lang="zh-CN" altLang="zh-CN" sz="2400" kern="100" dirty="0">
              <a:latin typeface="宋体"/>
              <a:cs typeface="Courier New"/>
            </a:endParaRPr>
          </a:p>
          <a:p>
            <a:pPr algn="just">
              <a:lnSpc>
                <a:spcPct val="132000"/>
              </a:lnSpc>
              <a:spcAft>
                <a:spcPts val="0"/>
              </a:spcAft>
              <a:tabLst>
                <a:tab pos="2070735" algn="l"/>
              </a:tabLst>
            </a:pPr>
            <a:endParaRPr lang="en-US" altLang="zh-CN" sz="2400" kern="100" dirty="0" smtClean="0">
              <a:latin typeface="Times New Roman"/>
              <a:ea typeface="微软雅黑"/>
              <a:cs typeface="Courier New"/>
            </a:endParaRPr>
          </a:p>
          <a:p>
            <a:pPr algn="just">
              <a:lnSpc>
                <a:spcPct val="123000"/>
              </a:lnSpc>
              <a:spcAft>
                <a:spcPts val="0"/>
              </a:spcAft>
              <a:tabLst>
                <a:tab pos="2070735" algn="l"/>
              </a:tabLst>
            </a:pPr>
            <a:r>
              <a:rPr lang="en-US" altLang="zh-CN" sz="2400" kern="100" dirty="0" smtClean="0">
                <a:latin typeface="Times New Roman"/>
                <a:ea typeface="微软雅黑"/>
                <a:cs typeface="Courier New"/>
              </a:rPr>
              <a:t>A</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甲烷的电子式：</a:t>
            </a:r>
            <a:r>
              <a:rPr lang="en-US" altLang="zh-CN" sz="2400" kern="100" dirty="0">
                <a:latin typeface="宋体"/>
                <a:ea typeface="微软雅黑"/>
                <a:cs typeface="Courier New"/>
              </a:rPr>
              <a:t> </a:t>
            </a:r>
            <a:endParaRPr lang="zh-CN" altLang="zh-CN" sz="2400" kern="100" dirty="0">
              <a:latin typeface="宋体"/>
              <a:cs typeface="Courier New"/>
            </a:endParaRPr>
          </a:p>
          <a:p>
            <a:pPr algn="just">
              <a:lnSpc>
                <a:spcPct val="123000"/>
              </a:lnSpc>
              <a:spcAft>
                <a:spcPts val="0"/>
              </a:spcAft>
              <a:tabLst>
                <a:tab pos="2070735" algn="l"/>
              </a:tabLst>
            </a:pPr>
            <a:endParaRPr lang="en-US" altLang="zh-CN" sz="2400" kern="100" dirty="0" smtClean="0">
              <a:latin typeface="Times New Roman"/>
              <a:ea typeface="微软雅黑"/>
              <a:cs typeface="Courier New"/>
            </a:endParaRPr>
          </a:p>
          <a:p>
            <a:pPr algn="just">
              <a:lnSpc>
                <a:spcPct val="141000"/>
              </a:lnSpc>
              <a:spcAft>
                <a:spcPts val="0"/>
              </a:spcAft>
              <a:tabLst>
                <a:tab pos="2070735" algn="l"/>
              </a:tabLst>
            </a:pPr>
            <a:r>
              <a:rPr lang="en-US" altLang="zh-CN" sz="2400" kern="100" dirty="0" smtClean="0">
                <a:latin typeface="Times New Roman"/>
                <a:ea typeface="微软雅黑"/>
                <a:cs typeface="Courier New"/>
              </a:rPr>
              <a:t>B</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氮原子的</a:t>
            </a:r>
            <a:r>
              <a:rPr lang="en-US" altLang="zh-CN" sz="2400" kern="100" dirty="0">
                <a:latin typeface="Times New Roman"/>
                <a:ea typeface="微软雅黑"/>
                <a:cs typeface="Courier New"/>
              </a:rPr>
              <a:t>L</a:t>
            </a:r>
            <a:r>
              <a:rPr lang="zh-CN" altLang="zh-CN" sz="2400" kern="100" dirty="0">
                <a:latin typeface="Times New Roman"/>
                <a:ea typeface="微软雅黑"/>
                <a:cs typeface="Times New Roman"/>
              </a:rPr>
              <a:t>层电子的电子排布图</a:t>
            </a:r>
            <a:r>
              <a:rPr lang="zh-CN" altLang="zh-CN" sz="2400" kern="100" dirty="0" smtClean="0">
                <a:latin typeface="Times New Roman"/>
                <a:ea typeface="微软雅黑"/>
                <a:cs typeface="Times New Roman"/>
              </a:rPr>
              <a:t>：</a:t>
            </a:r>
            <a:endParaRPr lang="zh-CN" altLang="zh-CN" sz="2400" kern="100" dirty="0">
              <a:latin typeface="宋体"/>
              <a:cs typeface="Courier New"/>
            </a:endParaRPr>
          </a:p>
          <a:p>
            <a:pPr algn="just">
              <a:lnSpc>
                <a:spcPct val="141000"/>
              </a:lnSpc>
              <a:spcAft>
                <a:spcPts val="0"/>
              </a:spcAft>
              <a:tabLst>
                <a:tab pos="2070735" algn="l"/>
              </a:tabLst>
            </a:pPr>
            <a:r>
              <a:rPr lang="en-US" altLang="zh-CN" sz="2400" kern="100" dirty="0">
                <a:latin typeface="Times New Roman"/>
                <a:ea typeface="微软雅黑"/>
                <a:cs typeface="Courier New"/>
              </a:rPr>
              <a:t>C.</a:t>
            </a:r>
            <a:r>
              <a:rPr lang="zh-CN" altLang="zh-CN" sz="2400" kern="100" dirty="0">
                <a:latin typeface="Times New Roman"/>
                <a:ea typeface="微软雅黑"/>
                <a:cs typeface="Times New Roman"/>
              </a:rPr>
              <a:t>硫离子的核外电子排布式：</a:t>
            </a:r>
            <a:r>
              <a:rPr lang="en-US" altLang="zh-CN" sz="2400" kern="100" dirty="0" err="1">
                <a:latin typeface="Times New Roman"/>
                <a:ea typeface="微软雅黑"/>
                <a:cs typeface="Courier New"/>
              </a:rPr>
              <a:t>1s</a:t>
            </a:r>
            <a:r>
              <a:rPr lang="en-US" altLang="zh-CN" sz="2400" kern="100" baseline="30000" dirty="0" err="1">
                <a:latin typeface="Times New Roman"/>
                <a:ea typeface="微软雅黑"/>
                <a:cs typeface="Courier New"/>
              </a:rPr>
              <a:t>2</a:t>
            </a:r>
            <a:r>
              <a:rPr lang="en-US" altLang="zh-CN" sz="2400" kern="100" dirty="0" err="1">
                <a:latin typeface="Times New Roman"/>
                <a:ea typeface="微软雅黑"/>
                <a:cs typeface="Courier New"/>
              </a:rPr>
              <a:t>2s</a:t>
            </a:r>
            <a:r>
              <a:rPr lang="en-US" altLang="zh-CN" sz="2400" kern="100" baseline="30000" dirty="0" err="1">
                <a:latin typeface="Times New Roman"/>
                <a:ea typeface="微软雅黑"/>
                <a:cs typeface="Courier New"/>
              </a:rPr>
              <a:t>2</a:t>
            </a:r>
            <a:r>
              <a:rPr lang="en-US" altLang="zh-CN" sz="2400" kern="100" dirty="0" err="1">
                <a:latin typeface="Times New Roman"/>
                <a:ea typeface="微软雅黑"/>
                <a:cs typeface="Courier New"/>
              </a:rPr>
              <a:t>2p</a:t>
            </a:r>
            <a:r>
              <a:rPr lang="en-US" altLang="zh-CN" sz="2400" kern="100" baseline="30000" dirty="0" err="1">
                <a:latin typeface="Times New Roman"/>
                <a:ea typeface="微软雅黑"/>
                <a:cs typeface="Courier New"/>
              </a:rPr>
              <a:t>6</a:t>
            </a:r>
            <a:r>
              <a:rPr lang="en-US" altLang="zh-CN" sz="2400" kern="100" dirty="0" err="1">
                <a:latin typeface="Times New Roman"/>
                <a:ea typeface="微软雅黑"/>
                <a:cs typeface="Courier New"/>
              </a:rPr>
              <a:t>3s</a:t>
            </a:r>
            <a:r>
              <a:rPr lang="en-US" altLang="zh-CN" sz="2400" kern="100" baseline="30000" dirty="0" err="1">
                <a:latin typeface="Times New Roman"/>
                <a:ea typeface="微软雅黑"/>
                <a:cs typeface="Courier New"/>
              </a:rPr>
              <a:t>2</a:t>
            </a:r>
            <a:r>
              <a:rPr lang="en-US" altLang="zh-CN" sz="2400" kern="100" dirty="0" err="1">
                <a:latin typeface="Times New Roman"/>
                <a:ea typeface="微软雅黑"/>
                <a:cs typeface="Courier New"/>
              </a:rPr>
              <a:t>3p</a:t>
            </a:r>
            <a:r>
              <a:rPr lang="en-US" altLang="zh-CN" sz="2400" kern="100" baseline="30000" dirty="0" err="1">
                <a:latin typeface="Times New Roman"/>
                <a:ea typeface="微软雅黑"/>
                <a:cs typeface="Courier New"/>
              </a:rPr>
              <a:t>4</a:t>
            </a:r>
            <a:endParaRPr lang="zh-CN" altLang="zh-CN" sz="2400" kern="100" dirty="0">
              <a:latin typeface="宋体"/>
              <a:cs typeface="Courier New"/>
            </a:endParaRPr>
          </a:p>
          <a:p>
            <a:pPr algn="just">
              <a:lnSpc>
                <a:spcPct val="141000"/>
              </a:lnSpc>
              <a:spcAft>
                <a:spcPts val="0"/>
              </a:spcAft>
              <a:tabLst>
                <a:tab pos="2070735" algn="l"/>
              </a:tabLst>
            </a:pPr>
            <a:r>
              <a:rPr lang="en-US" altLang="zh-CN" sz="2400" kern="100" dirty="0">
                <a:latin typeface="Times New Roman"/>
                <a:ea typeface="微软雅黑"/>
                <a:cs typeface="Courier New"/>
              </a:rPr>
              <a:t>D.</a:t>
            </a:r>
            <a:r>
              <a:rPr lang="zh-CN" altLang="zh-CN" sz="2400" kern="100" dirty="0">
                <a:latin typeface="Times New Roman"/>
                <a:ea typeface="微软雅黑"/>
                <a:cs typeface="Times New Roman"/>
              </a:rPr>
              <a:t>碳</a:t>
            </a:r>
            <a:r>
              <a:rPr lang="en-US" altLang="zh-CN" sz="2400" kern="100" dirty="0">
                <a:latin typeface="Times New Roman"/>
                <a:ea typeface="微软雅黑"/>
                <a:cs typeface="Courier New"/>
              </a:rPr>
              <a:t>­12</a:t>
            </a:r>
            <a:r>
              <a:rPr lang="zh-CN" altLang="zh-CN" sz="2400" kern="100" dirty="0">
                <a:latin typeface="Times New Roman"/>
                <a:ea typeface="微软雅黑"/>
                <a:cs typeface="Times New Roman"/>
              </a:rPr>
              <a:t>原子</a:t>
            </a:r>
            <a:r>
              <a:rPr lang="zh-CN" altLang="zh-CN" sz="2400" kern="100" dirty="0" smtClean="0">
                <a:latin typeface="Times New Roman"/>
                <a:ea typeface="微软雅黑"/>
                <a:cs typeface="Times New Roman"/>
              </a:rPr>
              <a:t>：</a:t>
            </a:r>
            <a:r>
              <a:rPr lang="en-US" altLang="zh-CN" sz="2400" kern="100" dirty="0" smtClean="0">
                <a:latin typeface="Times New Roman"/>
                <a:ea typeface="微软雅黑"/>
                <a:cs typeface="Times New Roman"/>
              </a:rPr>
              <a:t>  </a:t>
            </a:r>
            <a:r>
              <a:rPr lang="en-US" altLang="zh-CN" sz="2400" kern="100" dirty="0" smtClean="0">
                <a:latin typeface="Times New Roman"/>
                <a:ea typeface="微软雅黑"/>
                <a:cs typeface="Courier New"/>
              </a:rPr>
              <a:t>C</a:t>
            </a:r>
            <a:endParaRPr lang="zh-CN" altLang="zh-CN" sz="2400" kern="100" dirty="0">
              <a:latin typeface="宋体"/>
              <a:cs typeface="Courier New"/>
            </a:endParaRPr>
          </a:p>
          <a:p>
            <a:pPr algn="just">
              <a:lnSpc>
                <a:spcPct val="141000"/>
              </a:lnSpc>
              <a:spcAft>
                <a:spcPts val="0"/>
              </a:spcAft>
              <a:tabLst>
                <a:tab pos="2070735" algn="l"/>
              </a:tabLst>
            </a:pPr>
            <a:r>
              <a:rPr lang="zh-CN" altLang="zh-CN" sz="2400" b="1" kern="100" dirty="0">
                <a:solidFill>
                  <a:srgbClr val="0066FF"/>
                </a:solidFill>
                <a:latin typeface="Times New Roman"/>
                <a:ea typeface="微软雅黑"/>
                <a:cs typeface="Times New Roman"/>
              </a:rPr>
              <a:t>解析</a:t>
            </a:r>
            <a:r>
              <a:rPr lang="zh-CN" altLang="zh-CN" sz="2400" kern="100" dirty="0">
                <a:latin typeface="Times New Roman"/>
                <a:ea typeface="微软雅黑"/>
                <a:cs typeface="Times New Roman"/>
              </a:rPr>
              <a:t>　</a:t>
            </a:r>
            <a:r>
              <a:rPr lang="en-US" altLang="zh-CN" sz="2400" kern="100" dirty="0">
                <a:latin typeface="Times New Roman"/>
                <a:ea typeface="微软雅黑"/>
                <a:cs typeface="Courier New"/>
              </a:rPr>
              <a:t>C</a:t>
            </a:r>
            <a:r>
              <a:rPr lang="zh-CN" altLang="zh-CN" sz="2400" kern="100" dirty="0">
                <a:latin typeface="Times New Roman"/>
                <a:ea typeface="微软雅黑"/>
                <a:cs typeface="Times New Roman"/>
              </a:rPr>
              <a:t>项是硫原子的核外电子排布式，而不是硫离子的，硫离子的核外电子排布式为</a:t>
            </a:r>
            <a:r>
              <a:rPr lang="en-US" altLang="zh-CN" sz="2400" kern="100" dirty="0" err="1">
                <a:latin typeface="Times New Roman"/>
                <a:ea typeface="微软雅黑"/>
                <a:cs typeface="Courier New"/>
              </a:rPr>
              <a:t>1s</a:t>
            </a:r>
            <a:r>
              <a:rPr lang="en-US" altLang="zh-CN" sz="2400" kern="100" baseline="30000" dirty="0" err="1">
                <a:latin typeface="Times New Roman"/>
                <a:ea typeface="微软雅黑"/>
                <a:cs typeface="Courier New"/>
              </a:rPr>
              <a:t>2</a:t>
            </a:r>
            <a:r>
              <a:rPr lang="en-US" altLang="zh-CN" sz="2400" kern="100" dirty="0" err="1">
                <a:latin typeface="Times New Roman"/>
                <a:ea typeface="微软雅黑"/>
                <a:cs typeface="Courier New"/>
              </a:rPr>
              <a:t>2s</a:t>
            </a:r>
            <a:r>
              <a:rPr lang="en-US" altLang="zh-CN" sz="2400" kern="100" baseline="30000" dirty="0" err="1">
                <a:latin typeface="Times New Roman"/>
                <a:ea typeface="微软雅黑"/>
                <a:cs typeface="Courier New"/>
              </a:rPr>
              <a:t>2</a:t>
            </a:r>
            <a:r>
              <a:rPr lang="en-US" altLang="zh-CN" sz="2400" kern="100" dirty="0" err="1">
                <a:latin typeface="Times New Roman"/>
                <a:ea typeface="微软雅黑"/>
                <a:cs typeface="Courier New"/>
              </a:rPr>
              <a:t>2p</a:t>
            </a:r>
            <a:r>
              <a:rPr lang="en-US" altLang="zh-CN" sz="2400" kern="100" baseline="30000" dirty="0" err="1">
                <a:latin typeface="Times New Roman"/>
                <a:ea typeface="微软雅黑"/>
                <a:cs typeface="Courier New"/>
              </a:rPr>
              <a:t>6</a:t>
            </a:r>
            <a:r>
              <a:rPr lang="en-US" altLang="zh-CN" sz="2400" kern="100" dirty="0" err="1">
                <a:latin typeface="Times New Roman"/>
                <a:ea typeface="微软雅黑"/>
                <a:cs typeface="Courier New"/>
              </a:rPr>
              <a:t>3s</a:t>
            </a:r>
            <a:r>
              <a:rPr lang="en-US" altLang="zh-CN" sz="2400" kern="100" baseline="30000" dirty="0" err="1">
                <a:latin typeface="Times New Roman"/>
                <a:ea typeface="微软雅黑"/>
                <a:cs typeface="Courier New"/>
              </a:rPr>
              <a:t>2</a:t>
            </a:r>
            <a:r>
              <a:rPr lang="en-US" altLang="zh-CN" sz="2400" kern="100" dirty="0" err="1">
                <a:latin typeface="Times New Roman"/>
                <a:ea typeface="微软雅黑"/>
                <a:cs typeface="Courier New"/>
              </a:rPr>
              <a:t>3p</a:t>
            </a:r>
            <a:r>
              <a:rPr lang="en-US" altLang="zh-CN" sz="2400" kern="100" baseline="30000" dirty="0" err="1">
                <a:latin typeface="Times New Roman"/>
                <a:ea typeface="微软雅黑"/>
                <a:cs typeface="Courier New"/>
              </a:rPr>
              <a:t>6</a:t>
            </a:r>
            <a:r>
              <a:rPr lang="zh-CN" altLang="zh-CN" sz="2400" kern="100" dirty="0" smtClean="0">
                <a:latin typeface="Times New Roman"/>
                <a:ea typeface="微软雅黑"/>
                <a:cs typeface="Times New Roman"/>
              </a:rPr>
              <a:t>。</a:t>
            </a:r>
            <a:endParaRPr lang="zh-CN" altLang="zh-CN" sz="2400" kern="100" dirty="0">
              <a:latin typeface="宋体"/>
              <a:cs typeface="Courier New"/>
            </a:endParaRPr>
          </a:p>
        </p:txBody>
      </p:sp>
      <p:sp>
        <p:nvSpPr>
          <p:cNvPr id="2" name="矩形 1"/>
          <p:cNvSpPr/>
          <p:nvPr/>
        </p:nvSpPr>
        <p:spPr>
          <a:xfrm>
            <a:off x="3417122" y="237877"/>
            <a:ext cx="389850" cy="461665"/>
          </a:xfrm>
          <a:prstGeom prst="rect">
            <a:avLst/>
          </a:prstGeom>
        </p:spPr>
        <p:txBody>
          <a:bodyPr wrap="none">
            <a:spAutoFit/>
          </a:bodyPr>
          <a:lstStyle/>
          <a:p>
            <a:r>
              <a:rPr lang="en-US" altLang="zh-CN" sz="2400" kern="100" dirty="0" smtClean="0">
                <a:solidFill>
                  <a:srgbClr val="E36C0A"/>
                </a:solidFill>
                <a:latin typeface="Times New Roman"/>
                <a:ea typeface="微软雅黑"/>
                <a:cs typeface="Courier New"/>
              </a:rPr>
              <a:t>C</a:t>
            </a:r>
            <a:endParaRPr lang="zh-CN" altLang="en-US" sz="2400" dirty="0"/>
          </a:p>
        </p:txBody>
      </p:sp>
      <p:pic>
        <p:nvPicPr>
          <p:cNvPr id="14338"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646754" y="782248"/>
            <a:ext cx="1169743" cy="123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 name="Picture 3"/>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965571" y="1871442"/>
            <a:ext cx="2361783" cy="689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4" name="对象 3"/>
          <p:cNvGraphicFramePr>
            <a:graphicFrameLocks noChangeAspect="1"/>
          </p:cNvGraphicFramePr>
          <p:nvPr>
            <p:extLst>
              <p:ext uri="{D42A27DB-BD31-4B8C-83A1-F6EECF244321}">
                <p14:modId xmlns:p14="http://schemas.microsoft.com/office/powerpoint/2010/main" val="2693785127"/>
              </p:ext>
            </p:extLst>
          </p:nvPr>
        </p:nvGraphicFramePr>
        <p:xfrm>
          <a:off x="1971452" y="3185145"/>
          <a:ext cx="377825" cy="457200"/>
        </p:xfrm>
        <a:graphic>
          <a:graphicData uri="http://schemas.openxmlformats.org/presentationml/2006/ole">
            <mc:AlternateContent xmlns:mc="http://schemas.openxmlformats.org/markup-compatibility/2006">
              <mc:Choice xmlns:v="urn:schemas-microsoft-com:vml" Requires="v">
                <p:oleObj spid="_x0000_s14357" name="文档" r:id="rId5" imgW="378266" imgH="457929" progId="Word.Document.12">
                  <p:embed/>
                </p:oleObj>
              </mc:Choice>
              <mc:Fallback>
                <p:oleObj name="文档" r:id="rId5" imgW="378266" imgH="457929" progId="Word.Document.12">
                  <p:embed/>
                  <p:pic>
                    <p:nvPicPr>
                      <p:cNvPr id="0" name=""/>
                      <p:cNvPicPr/>
                      <p:nvPr/>
                    </p:nvPicPr>
                    <p:blipFill>
                      <a:blip r:embed="rId6"/>
                      <a:stretch>
                        <a:fillRect/>
                      </a:stretch>
                    </p:blipFill>
                    <p:spPr>
                      <a:xfrm>
                        <a:off x="1971452" y="3185145"/>
                        <a:ext cx="377825" cy="457200"/>
                      </a:xfrm>
                      <a:prstGeom prst="rect">
                        <a:avLst/>
                      </a:prstGeom>
                    </p:spPr>
                  </p:pic>
                </p:oleObj>
              </mc:Fallback>
            </mc:AlternateContent>
          </a:graphicData>
        </a:graphic>
      </p:graphicFrame>
      <p:sp>
        <p:nvSpPr>
          <p:cNvPr id="13" name="TextBox 12">
            <a:hlinkClick r:id="rId7" action="ppaction://hlinksldjump"/>
          </p:cNvPr>
          <p:cNvSpPr txBox="1"/>
          <p:nvPr/>
        </p:nvSpPr>
        <p:spPr>
          <a:xfrm>
            <a:off x="7092280"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8" name="TextBox 17">
            <a:hlinkClick r:id="rId8" action="ppaction://hlinksldjump"/>
          </p:cNvPr>
          <p:cNvSpPr txBox="1"/>
          <p:nvPr/>
        </p:nvSpPr>
        <p:spPr>
          <a:xfrm>
            <a:off x="7459181"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9" name="TextBox 18">
            <a:hlinkClick r:id="rId9" action="ppaction://hlinksldjump"/>
          </p:cNvPr>
          <p:cNvSpPr txBox="1"/>
          <p:nvPr/>
        </p:nvSpPr>
        <p:spPr>
          <a:xfrm>
            <a:off x="7826082"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0" name="TextBox 19">
            <a:hlinkClick r:id="rId10" action="ppaction://hlinksldjump"/>
          </p:cNvPr>
          <p:cNvSpPr txBox="1"/>
          <p:nvPr/>
        </p:nvSpPr>
        <p:spPr>
          <a:xfrm>
            <a:off x="8192983"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1" name="TextBox 20">
            <a:hlinkClick r:id="rId11" action="ppaction://hlinksldjump"/>
          </p:cNvPr>
          <p:cNvSpPr txBox="1"/>
          <p:nvPr/>
        </p:nvSpPr>
        <p:spPr>
          <a:xfrm>
            <a:off x="8559884"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971075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blinds(horizontal)">
                                      <p:cBhvr>
                                        <p:cTn id="7" dur="500"/>
                                        <p:tgtEl>
                                          <p:spTgt spid="3">
                                            <p:txEl>
                                              <p:pRg st="7"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6554" y="41945"/>
            <a:ext cx="6677694" cy="1200329"/>
          </a:xfrm>
          <a:prstGeom prst="rect">
            <a:avLst/>
          </a:prstGeom>
        </p:spPr>
        <p:txBody>
          <a:bodyPr wrap="square">
            <a:spAutoFit/>
          </a:bodyPr>
          <a:lstStyle/>
          <a:p>
            <a:pPr algn="just">
              <a:lnSpc>
                <a:spcPct val="150000"/>
              </a:lnSpc>
              <a:spcAft>
                <a:spcPts val="0"/>
              </a:spcAft>
              <a:tabLst>
                <a:tab pos="2070735" algn="l"/>
              </a:tabLst>
            </a:pPr>
            <a:r>
              <a:rPr lang="en-US" altLang="zh-CN" sz="2400" kern="100" dirty="0">
                <a:latin typeface="Times New Roman"/>
                <a:ea typeface="微软雅黑"/>
                <a:cs typeface="Courier New"/>
              </a:rPr>
              <a:t>3.</a:t>
            </a:r>
            <a:r>
              <a:rPr lang="zh-CN" altLang="zh-CN" sz="2400" kern="100" dirty="0">
                <a:latin typeface="Times New Roman"/>
                <a:ea typeface="微软雅黑"/>
                <a:cs typeface="Times New Roman"/>
              </a:rPr>
              <a:t>某基态原子核外共有</a:t>
            </a:r>
            <a:r>
              <a:rPr lang="en-US" altLang="zh-CN" sz="2400" kern="100" dirty="0">
                <a:latin typeface="Times New Roman"/>
                <a:ea typeface="微软雅黑"/>
                <a:cs typeface="Courier New"/>
              </a:rPr>
              <a:t>6</a:t>
            </a:r>
            <a:r>
              <a:rPr lang="zh-CN" altLang="zh-CN" sz="2400" kern="100" dirty="0">
                <a:latin typeface="Times New Roman"/>
                <a:ea typeface="微软雅黑"/>
                <a:cs typeface="Times New Roman"/>
              </a:rPr>
              <a:t>个电子，分布在</a:t>
            </a:r>
            <a:r>
              <a:rPr lang="en-US" altLang="zh-CN" sz="2400" kern="100" dirty="0">
                <a:latin typeface="Times New Roman"/>
                <a:ea typeface="微软雅黑"/>
                <a:cs typeface="Courier New"/>
              </a:rPr>
              <a:t>K</a:t>
            </a:r>
            <a:r>
              <a:rPr lang="zh-CN" altLang="zh-CN" sz="2400" kern="100" dirty="0">
                <a:latin typeface="Times New Roman"/>
                <a:ea typeface="微软雅黑"/>
                <a:cs typeface="Times New Roman"/>
              </a:rPr>
              <a:t>与</a:t>
            </a:r>
            <a:r>
              <a:rPr lang="en-US" altLang="zh-CN" sz="2400" kern="100" dirty="0">
                <a:latin typeface="Times New Roman"/>
                <a:ea typeface="微软雅黑"/>
                <a:cs typeface="Courier New"/>
              </a:rPr>
              <a:t>L</a:t>
            </a:r>
            <a:r>
              <a:rPr lang="zh-CN" altLang="zh-CN" sz="2400" kern="100" dirty="0" smtClean="0">
                <a:latin typeface="Times New Roman"/>
                <a:ea typeface="微软雅黑"/>
                <a:cs typeface="Times New Roman"/>
              </a:rPr>
              <a:t>能层上</a:t>
            </a:r>
            <a:r>
              <a:rPr lang="zh-CN" altLang="zh-CN" sz="2400" kern="100" dirty="0">
                <a:latin typeface="Times New Roman"/>
                <a:ea typeface="微软雅黑"/>
                <a:cs typeface="Times New Roman"/>
              </a:rPr>
              <a:t>，在下列</a:t>
            </a:r>
            <a:r>
              <a:rPr lang="en-US" altLang="zh-CN" sz="2400" kern="100" dirty="0">
                <a:latin typeface="Times New Roman"/>
                <a:ea typeface="微软雅黑"/>
                <a:cs typeface="Courier New"/>
              </a:rPr>
              <a:t>L</a:t>
            </a:r>
            <a:r>
              <a:rPr lang="zh-CN" altLang="zh-CN" sz="2400" kern="100" dirty="0">
                <a:latin typeface="Times New Roman"/>
                <a:ea typeface="微软雅黑"/>
                <a:cs typeface="Times New Roman"/>
              </a:rPr>
              <a:t>层分布中正确的是</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　　</a:t>
            </a:r>
            <a:r>
              <a:rPr lang="en-US" altLang="zh-CN" sz="2400" kern="100" dirty="0">
                <a:latin typeface="Times New Roman"/>
                <a:ea typeface="微软雅黑"/>
                <a:cs typeface="Courier New"/>
              </a:rPr>
              <a:t>)</a:t>
            </a:r>
            <a:endParaRPr lang="zh-CN" altLang="zh-CN" sz="2400" kern="100" dirty="0">
              <a:effectLst/>
              <a:latin typeface="宋体"/>
              <a:cs typeface="Courier New"/>
            </a:endParaRPr>
          </a:p>
        </p:txBody>
      </p:sp>
      <p:sp>
        <p:nvSpPr>
          <p:cNvPr id="8" name="TextBox 7">
            <a:hlinkClick r:id="rId2" action="ppaction://hlinksldjump"/>
          </p:cNvPr>
          <p:cNvSpPr txBox="1"/>
          <p:nvPr/>
        </p:nvSpPr>
        <p:spPr>
          <a:xfrm>
            <a:off x="7092280"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4" name="TextBox 13">
            <a:hlinkClick r:id="rId3" action="ppaction://hlinksldjump"/>
          </p:cNvPr>
          <p:cNvSpPr txBox="1"/>
          <p:nvPr/>
        </p:nvSpPr>
        <p:spPr>
          <a:xfrm>
            <a:off x="7459181"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5" name="TextBox 14">
            <a:hlinkClick r:id="rId4" action="ppaction://hlinksldjump"/>
          </p:cNvPr>
          <p:cNvSpPr txBox="1"/>
          <p:nvPr/>
        </p:nvSpPr>
        <p:spPr>
          <a:xfrm>
            <a:off x="7826082"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6" name="TextBox 15">
            <a:hlinkClick r:id="rId5" action="ppaction://hlinksldjump"/>
          </p:cNvPr>
          <p:cNvSpPr txBox="1"/>
          <p:nvPr/>
        </p:nvSpPr>
        <p:spPr>
          <a:xfrm>
            <a:off x="8192983"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7" name="TextBox 16">
            <a:hlinkClick r:id="rId6" action="ppaction://hlinksldjump"/>
          </p:cNvPr>
          <p:cNvSpPr txBox="1"/>
          <p:nvPr/>
        </p:nvSpPr>
        <p:spPr>
          <a:xfrm>
            <a:off x="8559884"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15362" name="Picture 2"/>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1520" y="1285131"/>
            <a:ext cx="2880320" cy="333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905266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7504" y="981239"/>
            <a:ext cx="8928000" cy="3093154"/>
          </a:xfrm>
          <a:prstGeom prst="rect">
            <a:avLst/>
          </a:prstGeom>
        </p:spPr>
        <p:txBody>
          <a:bodyPr wrap="square">
            <a:spAutoFit/>
          </a:bodyPr>
          <a:lstStyle/>
          <a:p>
            <a:pPr algn="just">
              <a:lnSpc>
                <a:spcPct val="150000"/>
              </a:lnSpc>
              <a:spcAft>
                <a:spcPts val="0"/>
              </a:spcAft>
              <a:tabLst>
                <a:tab pos="2070735" algn="l"/>
              </a:tabLst>
            </a:pPr>
            <a:r>
              <a:rPr lang="zh-CN" altLang="zh-CN" sz="2600" b="1" kern="100" dirty="0">
                <a:solidFill>
                  <a:srgbClr val="0066FF"/>
                </a:solidFill>
                <a:latin typeface="Times New Roman"/>
                <a:ea typeface="微软雅黑"/>
                <a:cs typeface="Times New Roman"/>
              </a:rPr>
              <a:t>解析</a:t>
            </a:r>
            <a:r>
              <a:rPr lang="zh-CN" altLang="zh-CN" sz="2600" kern="100" dirty="0">
                <a:latin typeface="Times New Roman"/>
                <a:ea typeface="微软雅黑"/>
                <a:cs typeface="Times New Roman"/>
              </a:rPr>
              <a:t>　</a:t>
            </a:r>
            <a:r>
              <a:rPr lang="en-US" altLang="zh-CN" sz="2600" kern="100" dirty="0">
                <a:latin typeface="Times New Roman"/>
                <a:ea typeface="微软雅黑"/>
                <a:cs typeface="Courier New"/>
              </a:rPr>
              <a:t>A</a:t>
            </a:r>
            <a:r>
              <a:rPr lang="zh-CN" altLang="zh-CN" sz="2600" kern="100" dirty="0">
                <a:latin typeface="Times New Roman"/>
                <a:ea typeface="微软雅黑"/>
                <a:cs typeface="Times New Roman"/>
              </a:rPr>
              <a:t>项错误，</a:t>
            </a:r>
            <a:r>
              <a:rPr lang="en-US" altLang="zh-CN" sz="2600" kern="100" dirty="0">
                <a:latin typeface="Times New Roman"/>
                <a:ea typeface="微软雅黑"/>
                <a:cs typeface="Courier New"/>
              </a:rPr>
              <a:t>2s</a:t>
            </a:r>
            <a:r>
              <a:rPr lang="zh-CN" altLang="zh-CN" sz="2600" kern="100" dirty="0">
                <a:latin typeface="Times New Roman"/>
                <a:ea typeface="微软雅黑"/>
                <a:cs typeface="Times New Roman"/>
              </a:rPr>
              <a:t>轨道应排满</a:t>
            </a:r>
            <a:r>
              <a:rPr lang="en-US" altLang="zh-CN" sz="2600" kern="100" dirty="0">
                <a:latin typeface="Times New Roman"/>
                <a:ea typeface="微软雅黑"/>
                <a:cs typeface="Courier New"/>
              </a:rPr>
              <a:t>2</a:t>
            </a:r>
            <a:r>
              <a:rPr lang="zh-CN" altLang="zh-CN" sz="2600" kern="100" dirty="0">
                <a:latin typeface="Times New Roman"/>
                <a:ea typeface="微软雅黑"/>
                <a:cs typeface="Times New Roman"/>
              </a:rPr>
              <a:t>个电子，且自旋方向相反</a:t>
            </a:r>
            <a:r>
              <a:rPr lang="zh-CN" altLang="zh-CN" sz="2600" kern="100" dirty="0" smtClean="0">
                <a:latin typeface="Times New Roman"/>
                <a:ea typeface="微软雅黑"/>
                <a:cs typeface="Times New Roman"/>
              </a:rPr>
              <a:t>；</a:t>
            </a:r>
            <a:endParaRPr lang="en-US" altLang="zh-CN" sz="2600" kern="100" dirty="0" smtClean="0">
              <a:latin typeface="Times New Roman"/>
              <a:ea typeface="微软雅黑"/>
              <a:cs typeface="Times New Roman"/>
            </a:endParaRPr>
          </a:p>
          <a:p>
            <a:pPr algn="just">
              <a:lnSpc>
                <a:spcPct val="150000"/>
              </a:lnSpc>
              <a:spcAft>
                <a:spcPts val="0"/>
              </a:spcAft>
              <a:tabLst>
                <a:tab pos="2070735" algn="l"/>
              </a:tabLst>
            </a:pPr>
            <a:r>
              <a:rPr lang="en-US" altLang="zh-CN" sz="2600" kern="100" dirty="0" smtClean="0">
                <a:latin typeface="Times New Roman"/>
                <a:ea typeface="微软雅黑"/>
                <a:cs typeface="Courier New"/>
              </a:rPr>
              <a:t>B</a:t>
            </a:r>
            <a:r>
              <a:rPr lang="zh-CN" altLang="zh-CN" sz="2600" kern="100" dirty="0">
                <a:latin typeface="Times New Roman"/>
                <a:ea typeface="微软雅黑"/>
                <a:cs typeface="Times New Roman"/>
              </a:rPr>
              <a:t>项错误，</a:t>
            </a:r>
            <a:r>
              <a:rPr lang="en-US" altLang="zh-CN" sz="2600" kern="100" dirty="0" err="1">
                <a:latin typeface="Times New Roman"/>
                <a:ea typeface="微软雅黑"/>
                <a:cs typeface="Courier New"/>
              </a:rPr>
              <a:t>2p</a:t>
            </a:r>
            <a:r>
              <a:rPr lang="zh-CN" altLang="zh-CN" sz="2600" kern="100" dirty="0">
                <a:latin typeface="Times New Roman"/>
                <a:ea typeface="微软雅黑"/>
                <a:cs typeface="Times New Roman"/>
              </a:rPr>
              <a:t>轨道的</a:t>
            </a:r>
            <a:r>
              <a:rPr lang="en-US" altLang="zh-CN" sz="2600" kern="100" dirty="0">
                <a:latin typeface="Times New Roman"/>
                <a:ea typeface="微软雅黑"/>
                <a:cs typeface="Courier New"/>
              </a:rPr>
              <a:t>2</a:t>
            </a:r>
            <a:r>
              <a:rPr lang="zh-CN" altLang="zh-CN" sz="2600" kern="100" dirty="0">
                <a:latin typeface="Times New Roman"/>
                <a:ea typeface="微软雅黑"/>
                <a:cs typeface="Times New Roman"/>
              </a:rPr>
              <a:t>个电子自旋方向要相同</a:t>
            </a:r>
            <a:r>
              <a:rPr lang="zh-CN" altLang="zh-CN" sz="2600" kern="100" dirty="0" smtClean="0">
                <a:latin typeface="Times New Roman"/>
                <a:ea typeface="微软雅黑"/>
                <a:cs typeface="Times New Roman"/>
              </a:rPr>
              <a:t>；</a:t>
            </a:r>
            <a:endParaRPr lang="en-US" altLang="zh-CN" sz="2600" kern="100" dirty="0" smtClean="0">
              <a:latin typeface="Times New Roman"/>
              <a:ea typeface="微软雅黑"/>
              <a:cs typeface="Times New Roman"/>
            </a:endParaRPr>
          </a:p>
          <a:p>
            <a:pPr algn="just">
              <a:lnSpc>
                <a:spcPct val="150000"/>
              </a:lnSpc>
              <a:spcAft>
                <a:spcPts val="0"/>
              </a:spcAft>
              <a:tabLst>
                <a:tab pos="2070735" algn="l"/>
              </a:tabLst>
            </a:pPr>
            <a:r>
              <a:rPr lang="en-US" altLang="zh-CN" sz="2600" kern="100" dirty="0" smtClean="0">
                <a:latin typeface="Times New Roman"/>
                <a:ea typeface="微软雅黑"/>
                <a:cs typeface="Courier New"/>
              </a:rPr>
              <a:t>C</a:t>
            </a:r>
            <a:r>
              <a:rPr lang="zh-CN" altLang="zh-CN" sz="2600" kern="100" dirty="0">
                <a:latin typeface="Times New Roman"/>
                <a:ea typeface="微软雅黑"/>
                <a:cs typeface="Times New Roman"/>
              </a:rPr>
              <a:t>项错误，</a:t>
            </a:r>
            <a:r>
              <a:rPr lang="en-US" altLang="zh-CN" sz="2600" kern="100" dirty="0" err="1">
                <a:latin typeface="Times New Roman"/>
                <a:ea typeface="微软雅黑"/>
                <a:cs typeface="Courier New"/>
              </a:rPr>
              <a:t>2p</a:t>
            </a:r>
            <a:r>
              <a:rPr lang="zh-CN" altLang="zh-CN" sz="2600" kern="100" spc="-100" dirty="0">
                <a:latin typeface="Times New Roman"/>
                <a:ea typeface="微软雅黑"/>
                <a:cs typeface="Times New Roman"/>
              </a:rPr>
              <a:t>轨道的</a:t>
            </a:r>
            <a:r>
              <a:rPr lang="en-US" altLang="zh-CN" sz="2600" kern="100" spc="-100" dirty="0">
                <a:latin typeface="Times New Roman"/>
                <a:ea typeface="微软雅黑"/>
                <a:cs typeface="Courier New"/>
              </a:rPr>
              <a:t>2</a:t>
            </a:r>
            <a:r>
              <a:rPr lang="zh-CN" altLang="zh-CN" sz="2600" kern="100" spc="-100" dirty="0">
                <a:latin typeface="Times New Roman"/>
                <a:ea typeface="微软雅黑"/>
                <a:cs typeface="Times New Roman"/>
              </a:rPr>
              <a:t>个电子应分占</a:t>
            </a:r>
            <a:r>
              <a:rPr lang="en-US" altLang="zh-CN" sz="2600" kern="100" spc="-100" dirty="0">
                <a:latin typeface="Times New Roman"/>
                <a:ea typeface="微软雅黑"/>
                <a:cs typeface="Courier New"/>
              </a:rPr>
              <a:t>2</a:t>
            </a:r>
            <a:r>
              <a:rPr lang="zh-CN" altLang="zh-CN" sz="2600" kern="100" spc="-100" dirty="0">
                <a:latin typeface="Times New Roman"/>
                <a:ea typeface="微软雅黑"/>
                <a:cs typeface="Times New Roman"/>
              </a:rPr>
              <a:t>个轨</a:t>
            </a:r>
            <a:r>
              <a:rPr lang="zh-CN" altLang="zh-CN" sz="2600" kern="100" spc="-500" dirty="0">
                <a:latin typeface="Times New Roman"/>
                <a:ea typeface="微软雅黑"/>
                <a:cs typeface="Times New Roman"/>
              </a:rPr>
              <a:t>道，</a:t>
            </a:r>
            <a:r>
              <a:rPr lang="zh-CN" altLang="zh-CN" sz="2600" kern="100" spc="-100" dirty="0">
                <a:latin typeface="Times New Roman"/>
                <a:ea typeface="微软雅黑"/>
                <a:cs typeface="Times New Roman"/>
              </a:rPr>
              <a:t>且自旋方向相</a:t>
            </a:r>
            <a:r>
              <a:rPr lang="zh-CN" altLang="zh-CN" sz="2600" kern="100" spc="-500" dirty="0">
                <a:latin typeface="Times New Roman"/>
                <a:ea typeface="微软雅黑"/>
                <a:cs typeface="Times New Roman"/>
              </a:rPr>
              <a:t>同</a:t>
            </a:r>
            <a:r>
              <a:rPr lang="zh-CN" altLang="zh-CN" sz="2600" kern="100" spc="-500" dirty="0" smtClean="0">
                <a:latin typeface="Times New Roman"/>
                <a:ea typeface="微软雅黑"/>
                <a:cs typeface="Times New Roman"/>
              </a:rPr>
              <a:t>；</a:t>
            </a:r>
            <a:endParaRPr lang="en-US" altLang="zh-CN" sz="2600" kern="100" spc="-500" dirty="0" smtClean="0">
              <a:latin typeface="Times New Roman"/>
              <a:ea typeface="微软雅黑"/>
              <a:cs typeface="Times New Roman"/>
            </a:endParaRPr>
          </a:p>
          <a:p>
            <a:pPr algn="just">
              <a:lnSpc>
                <a:spcPct val="150000"/>
              </a:lnSpc>
              <a:spcAft>
                <a:spcPts val="0"/>
              </a:spcAft>
              <a:tabLst>
                <a:tab pos="2070735" algn="l"/>
              </a:tabLst>
            </a:pPr>
            <a:r>
              <a:rPr lang="en-US" altLang="zh-CN" sz="2600" kern="100" dirty="0" smtClean="0">
                <a:latin typeface="Times New Roman"/>
                <a:ea typeface="微软雅黑"/>
                <a:cs typeface="Courier New"/>
              </a:rPr>
              <a:t>D</a:t>
            </a:r>
            <a:r>
              <a:rPr lang="zh-CN" altLang="zh-CN" sz="2600" kern="100" dirty="0">
                <a:latin typeface="Times New Roman"/>
                <a:ea typeface="微软雅黑"/>
                <a:cs typeface="Times New Roman"/>
              </a:rPr>
              <a:t>项正确，</a:t>
            </a:r>
            <a:r>
              <a:rPr lang="en-US" altLang="zh-CN" sz="2600" kern="100" dirty="0" err="1">
                <a:latin typeface="Times New Roman"/>
                <a:ea typeface="微软雅黑"/>
                <a:cs typeface="Courier New"/>
              </a:rPr>
              <a:t>2p</a:t>
            </a:r>
            <a:r>
              <a:rPr lang="zh-CN" altLang="zh-CN" sz="2600" kern="100" dirty="0">
                <a:latin typeface="Times New Roman"/>
                <a:ea typeface="微软雅黑"/>
                <a:cs typeface="Times New Roman"/>
              </a:rPr>
              <a:t>的</a:t>
            </a:r>
            <a:r>
              <a:rPr lang="en-US" altLang="zh-CN" sz="2600" kern="100" dirty="0">
                <a:latin typeface="Times New Roman"/>
                <a:ea typeface="微软雅黑"/>
                <a:cs typeface="Courier New"/>
              </a:rPr>
              <a:t>3</a:t>
            </a:r>
            <a:r>
              <a:rPr lang="zh-CN" altLang="zh-CN" sz="2600" kern="100" dirty="0">
                <a:latin typeface="Times New Roman"/>
                <a:ea typeface="微软雅黑"/>
                <a:cs typeface="Times New Roman"/>
              </a:rPr>
              <a:t>个轨道能量是相同的。</a:t>
            </a:r>
            <a:endParaRPr lang="zh-CN" altLang="zh-CN" sz="2600" kern="100" dirty="0">
              <a:latin typeface="宋体"/>
              <a:cs typeface="Courier New"/>
            </a:endParaRPr>
          </a:p>
          <a:p>
            <a:pPr algn="just">
              <a:lnSpc>
                <a:spcPct val="150000"/>
              </a:lnSpc>
              <a:spcAft>
                <a:spcPts val="0"/>
              </a:spcAft>
              <a:tabLst>
                <a:tab pos="2070735" algn="l"/>
              </a:tabLst>
            </a:pPr>
            <a:r>
              <a:rPr lang="zh-CN" altLang="zh-CN" sz="2600" b="1" kern="100" dirty="0">
                <a:solidFill>
                  <a:srgbClr val="0066FF"/>
                </a:solidFill>
                <a:latin typeface="Times New Roman"/>
                <a:ea typeface="微软雅黑"/>
                <a:cs typeface="Times New Roman"/>
              </a:rPr>
              <a:t>答案</a:t>
            </a:r>
            <a:r>
              <a:rPr lang="zh-CN" altLang="zh-CN" sz="2600" kern="100" dirty="0">
                <a:latin typeface="Times New Roman"/>
                <a:ea typeface="微软雅黑"/>
                <a:cs typeface="Times New Roman"/>
              </a:rPr>
              <a:t>　</a:t>
            </a:r>
            <a:r>
              <a:rPr lang="en-US" altLang="zh-CN" sz="2600" kern="100" dirty="0">
                <a:solidFill>
                  <a:srgbClr val="E36C0A"/>
                </a:solidFill>
                <a:latin typeface="Times New Roman"/>
                <a:ea typeface="微软雅黑"/>
                <a:cs typeface="Courier New"/>
              </a:rPr>
              <a:t>D</a:t>
            </a:r>
            <a:endParaRPr lang="zh-CN" altLang="zh-CN" sz="2600" kern="100" dirty="0">
              <a:effectLst/>
              <a:latin typeface="宋体"/>
              <a:cs typeface="Courier New"/>
            </a:endParaRPr>
          </a:p>
        </p:txBody>
      </p:sp>
      <p:sp>
        <p:nvSpPr>
          <p:cNvPr id="8" name="TextBox 7">
            <a:hlinkClick r:id="rId2" action="ppaction://hlinksldjump"/>
          </p:cNvPr>
          <p:cNvSpPr txBox="1"/>
          <p:nvPr/>
        </p:nvSpPr>
        <p:spPr>
          <a:xfrm>
            <a:off x="7092280"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4" name="TextBox 13">
            <a:hlinkClick r:id="rId3" action="ppaction://hlinksldjump"/>
          </p:cNvPr>
          <p:cNvSpPr txBox="1"/>
          <p:nvPr/>
        </p:nvSpPr>
        <p:spPr>
          <a:xfrm>
            <a:off x="7459181"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5" name="TextBox 14">
            <a:hlinkClick r:id="rId4" action="ppaction://hlinksldjump"/>
          </p:cNvPr>
          <p:cNvSpPr txBox="1"/>
          <p:nvPr/>
        </p:nvSpPr>
        <p:spPr>
          <a:xfrm>
            <a:off x="7826082"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6" name="TextBox 15">
            <a:hlinkClick r:id="rId5" action="ppaction://hlinksldjump"/>
          </p:cNvPr>
          <p:cNvSpPr txBox="1"/>
          <p:nvPr/>
        </p:nvSpPr>
        <p:spPr>
          <a:xfrm>
            <a:off x="8192983"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7" name="TextBox 16">
            <a:hlinkClick r:id="rId6" action="ppaction://hlinksldjump"/>
          </p:cNvPr>
          <p:cNvSpPr txBox="1"/>
          <p:nvPr/>
        </p:nvSpPr>
        <p:spPr>
          <a:xfrm>
            <a:off x="8559884"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171434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40271" y="147861"/>
            <a:ext cx="8852792" cy="1610249"/>
          </a:xfrm>
          <a:prstGeom prst="rect">
            <a:avLst/>
          </a:prstGeom>
        </p:spPr>
        <p:txBody>
          <a:bodyPr wrap="square">
            <a:spAutoFit/>
          </a:bodyPr>
          <a:lstStyle/>
          <a:p>
            <a:pPr algn="just">
              <a:lnSpc>
                <a:spcPct val="137000"/>
              </a:lnSpc>
              <a:spcAft>
                <a:spcPts val="0"/>
              </a:spcAft>
              <a:tabLst>
                <a:tab pos="2070735" algn="l"/>
              </a:tabLst>
            </a:pPr>
            <a:r>
              <a:rPr lang="en-US" altLang="zh-CN" sz="2400" kern="100" dirty="0">
                <a:latin typeface="Times New Roman"/>
                <a:ea typeface="微软雅黑"/>
                <a:cs typeface="Courier New"/>
              </a:rPr>
              <a:t>4.</a:t>
            </a:r>
            <a:r>
              <a:rPr lang="zh-CN" altLang="zh-CN" sz="2400" kern="100" dirty="0">
                <a:latin typeface="Times New Roman"/>
                <a:ea typeface="微软雅黑"/>
                <a:cs typeface="Times New Roman"/>
              </a:rPr>
              <a:t>在下列各组电子构型中，</a:t>
            </a:r>
            <a:r>
              <a:rPr lang="en-US" altLang="zh-CN" sz="2400" kern="100" dirty="0" smtClean="0">
                <a:latin typeface="Times New Roman"/>
                <a:ea typeface="微软雅黑"/>
                <a:cs typeface="Courier New"/>
              </a:rPr>
              <a:t>______</a:t>
            </a:r>
            <a:r>
              <a:rPr lang="zh-CN" altLang="zh-CN" sz="2400" kern="100" dirty="0">
                <a:latin typeface="Times New Roman"/>
                <a:ea typeface="微软雅黑"/>
                <a:cs typeface="Times New Roman"/>
              </a:rPr>
              <a:t>属于基态原子</a:t>
            </a:r>
            <a:r>
              <a:rPr lang="zh-CN" altLang="zh-CN" sz="2400" kern="100" dirty="0" smtClean="0">
                <a:latin typeface="Times New Roman"/>
                <a:ea typeface="微软雅黑"/>
                <a:cs typeface="Times New Roman"/>
              </a:rPr>
              <a:t>，</a:t>
            </a:r>
            <a:endParaRPr lang="en-US" altLang="zh-CN" sz="2400" kern="100" dirty="0" smtClean="0">
              <a:latin typeface="Times New Roman"/>
              <a:ea typeface="微软雅黑"/>
              <a:cs typeface="Times New Roman"/>
            </a:endParaRPr>
          </a:p>
          <a:p>
            <a:pPr algn="just">
              <a:lnSpc>
                <a:spcPct val="137000"/>
              </a:lnSpc>
              <a:spcAft>
                <a:spcPts val="0"/>
              </a:spcAft>
              <a:tabLst>
                <a:tab pos="2070735" algn="l"/>
              </a:tabLst>
            </a:pPr>
            <a:r>
              <a:rPr lang="en-US" altLang="zh-CN" sz="2400" kern="100" dirty="0" smtClean="0">
                <a:latin typeface="Times New Roman"/>
                <a:ea typeface="微软雅黑"/>
                <a:cs typeface="Courier New"/>
              </a:rPr>
              <a:t>______</a:t>
            </a:r>
            <a:r>
              <a:rPr lang="zh-CN" altLang="zh-CN" sz="2400" kern="100" dirty="0">
                <a:latin typeface="Times New Roman"/>
                <a:ea typeface="微软雅黑"/>
                <a:cs typeface="Times New Roman"/>
              </a:rPr>
              <a:t>属于激发态原子，</a:t>
            </a:r>
            <a:r>
              <a:rPr lang="en-US" altLang="zh-CN" sz="2400" kern="100" dirty="0" smtClean="0">
                <a:latin typeface="Times New Roman"/>
                <a:ea typeface="微软雅黑"/>
                <a:cs typeface="Courier New"/>
              </a:rPr>
              <a:t>______</a:t>
            </a:r>
            <a:r>
              <a:rPr lang="zh-CN" altLang="zh-CN" sz="2400" kern="100" dirty="0">
                <a:latin typeface="Times New Roman"/>
                <a:ea typeface="微软雅黑"/>
                <a:cs typeface="Times New Roman"/>
              </a:rPr>
              <a:t>是错误的电子排布式。</a:t>
            </a:r>
            <a:endParaRPr lang="zh-CN" altLang="zh-CN" sz="2400" kern="100" dirty="0">
              <a:latin typeface="宋体"/>
              <a:cs typeface="Courier New"/>
            </a:endParaRPr>
          </a:p>
          <a:p>
            <a:pPr algn="just">
              <a:lnSpc>
                <a:spcPct val="137000"/>
              </a:lnSpc>
              <a:spcAft>
                <a:spcPts val="0"/>
              </a:spcAft>
              <a:tabLst>
                <a:tab pos="2070735" algn="l"/>
              </a:tabLst>
            </a:pPr>
            <a:r>
              <a:rPr lang="en-US" altLang="zh-CN" sz="2400" kern="100" dirty="0" err="1" smtClean="0">
                <a:latin typeface="Times New Roman"/>
                <a:ea typeface="微软雅黑"/>
                <a:cs typeface="Courier New"/>
              </a:rPr>
              <a:t>A.1s</a:t>
            </a:r>
            <a:r>
              <a:rPr lang="en-US" altLang="zh-CN" sz="2400" kern="100" baseline="30000" dirty="0" err="1" smtClean="0">
                <a:latin typeface="Times New Roman"/>
                <a:ea typeface="微软雅黑"/>
                <a:cs typeface="Courier New"/>
              </a:rPr>
              <a:t>2</a:t>
            </a:r>
            <a:r>
              <a:rPr lang="en-US" altLang="zh-CN" sz="2400" kern="100" dirty="0" err="1" smtClean="0">
                <a:latin typeface="Times New Roman"/>
                <a:ea typeface="微软雅黑"/>
                <a:cs typeface="Courier New"/>
              </a:rPr>
              <a:t>2s</a:t>
            </a:r>
            <a:r>
              <a:rPr lang="en-US" altLang="zh-CN" sz="2400" kern="100" baseline="30000" dirty="0" err="1" smtClean="0">
                <a:latin typeface="Times New Roman"/>
                <a:ea typeface="微软雅黑"/>
                <a:cs typeface="Courier New"/>
              </a:rPr>
              <a:t>2</a:t>
            </a:r>
            <a:r>
              <a:rPr lang="en-US" altLang="zh-CN" sz="2400" kern="100" baseline="30000" dirty="0" smtClean="0">
                <a:latin typeface="Times New Roman"/>
                <a:ea typeface="微软雅黑"/>
                <a:cs typeface="Courier New"/>
              </a:rPr>
              <a:t>			</a:t>
            </a:r>
            <a:r>
              <a:rPr lang="en-US" altLang="zh-CN" sz="2400" kern="100" dirty="0" err="1" smtClean="0">
                <a:latin typeface="Times New Roman"/>
                <a:ea typeface="微软雅黑"/>
                <a:cs typeface="Courier New"/>
              </a:rPr>
              <a:t>B.1s</a:t>
            </a:r>
            <a:r>
              <a:rPr lang="en-US" altLang="zh-CN" sz="2400" kern="100" baseline="30000" dirty="0" err="1" smtClean="0">
                <a:latin typeface="Times New Roman"/>
                <a:ea typeface="微软雅黑"/>
                <a:cs typeface="Courier New"/>
              </a:rPr>
              <a:t>2</a:t>
            </a:r>
            <a:r>
              <a:rPr lang="en-US" altLang="zh-CN" sz="2400" kern="100" dirty="0" err="1" smtClean="0">
                <a:latin typeface="Times New Roman"/>
                <a:ea typeface="微软雅黑"/>
                <a:cs typeface="Courier New"/>
              </a:rPr>
              <a:t>2s</a:t>
            </a:r>
            <a:r>
              <a:rPr lang="en-US" altLang="zh-CN" sz="2400" kern="100" baseline="30000" dirty="0" err="1" smtClean="0">
                <a:latin typeface="Times New Roman"/>
                <a:ea typeface="微软雅黑"/>
                <a:cs typeface="Courier New"/>
              </a:rPr>
              <a:t>2</a:t>
            </a:r>
            <a:r>
              <a:rPr lang="en-US" altLang="zh-CN" sz="2400" kern="100" dirty="0" err="1" smtClean="0">
                <a:latin typeface="Times New Roman"/>
                <a:ea typeface="微软雅黑"/>
                <a:cs typeface="Courier New"/>
              </a:rPr>
              <a:t>3s</a:t>
            </a:r>
            <a:r>
              <a:rPr lang="en-US" altLang="zh-CN" sz="2400" kern="100" baseline="30000" dirty="0" err="1" smtClean="0">
                <a:latin typeface="Times New Roman"/>
                <a:ea typeface="微软雅黑"/>
                <a:cs typeface="Courier New"/>
              </a:rPr>
              <a:t>2</a:t>
            </a:r>
            <a:endParaRPr lang="zh-CN" altLang="zh-CN" sz="2400" kern="100" dirty="0">
              <a:effectLst/>
              <a:latin typeface="宋体"/>
              <a:cs typeface="Courier New"/>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2927368474"/>
              </p:ext>
            </p:extLst>
          </p:nvPr>
        </p:nvGraphicFramePr>
        <p:xfrm>
          <a:off x="238125" y="1810038"/>
          <a:ext cx="6657975" cy="1104900"/>
        </p:xfrm>
        <a:graphic>
          <a:graphicData uri="http://schemas.openxmlformats.org/presentationml/2006/ole">
            <mc:AlternateContent xmlns:mc="http://schemas.openxmlformats.org/markup-compatibility/2006">
              <mc:Choice xmlns:v="urn:schemas-microsoft-com:vml" Requires="v">
                <p:oleObj spid="_x0000_s16397" name="文档" r:id="rId3" imgW="6662779" imgH="1106130" progId="Word.Document.12">
                  <p:embed/>
                </p:oleObj>
              </mc:Choice>
              <mc:Fallback>
                <p:oleObj name="文档" r:id="rId3" imgW="6662779" imgH="1106130" progId="Word.Document.12">
                  <p:embed/>
                  <p:pic>
                    <p:nvPicPr>
                      <p:cNvPr id="0" name=""/>
                      <p:cNvPicPr/>
                      <p:nvPr/>
                    </p:nvPicPr>
                    <p:blipFill>
                      <a:blip r:embed="rId4"/>
                      <a:stretch>
                        <a:fillRect/>
                      </a:stretch>
                    </p:blipFill>
                    <p:spPr>
                      <a:xfrm>
                        <a:off x="238125" y="1810038"/>
                        <a:ext cx="6657975" cy="1104900"/>
                      </a:xfrm>
                      <a:prstGeom prst="rect">
                        <a:avLst/>
                      </a:prstGeom>
                    </p:spPr>
                  </p:pic>
                </p:oleObj>
              </mc:Fallback>
            </mc:AlternateContent>
          </a:graphicData>
        </a:graphic>
      </p:graphicFrame>
      <p:sp>
        <p:nvSpPr>
          <p:cNvPr id="11" name="矩形 10"/>
          <p:cNvSpPr/>
          <p:nvPr/>
        </p:nvSpPr>
        <p:spPr>
          <a:xfrm>
            <a:off x="140271" y="2602126"/>
            <a:ext cx="8852792" cy="2059025"/>
          </a:xfrm>
          <a:prstGeom prst="rect">
            <a:avLst/>
          </a:prstGeom>
        </p:spPr>
        <p:txBody>
          <a:bodyPr wrap="square">
            <a:spAutoFit/>
          </a:bodyPr>
          <a:lstStyle/>
          <a:p>
            <a:pPr algn="just">
              <a:lnSpc>
                <a:spcPct val="137000"/>
              </a:lnSpc>
              <a:spcAft>
                <a:spcPts val="0"/>
              </a:spcAft>
              <a:tabLst>
                <a:tab pos="2070735" algn="l"/>
              </a:tabLst>
            </a:pPr>
            <a:r>
              <a:rPr lang="zh-CN" altLang="zh-CN" sz="2400" b="1" kern="100" dirty="0">
                <a:solidFill>
                  <a:srgbClr val="0066FF"/>
                </a:solidFill>
                <a:latin typeface="Times New Roman"/>
                <a:ea typeface="微软雅黑"/>
                <a:cs typeface="Times New Roman"/>
              </a:rPr>
              <a:t>解析</a:t>
            </a:r>
            <a:r>
              <a:rPr lang="zh-CN" altLang="zh-CN" sz="2400" kern="100" dirty="0">
                <a:latin typeface="Times New Roman"/>
                <a:ea typeface="微软雅黑"/>
                <a:cs typeface="Times New Roman"/>
              </a:rPr>
              <a:t>　基态原子是指电子填充顺序符合能量最低原理，各轨道电子排布不违背泡利原理和洪特规则的原子；激发态原子是指电子未按轨道能量顺序填充，但各轨道电子排布不违背泡利原理和洪特规则的原子。</a:t>
            </a:r>
            <a:r>
              <a:rPr lang="en-US" altLang="zh-CN" sz="2400" kern="100" dirty="0">
                <a:latin typeface="Times New Roman"/>
                <a:ea typeface="微软雅黑"/>
                <a:cs typeface="Courier New"/>
              </a:rPr>
              <a:t>A</a:t>
            </a:r>
            <a:r>
              <a:rPr lang="zh-CN" altLang="zh-CN" sz="2400" kern="100" dirty="0">
                <a:latin typeface="Times New Roman"/>
                <a:ea typeface="微软雅黑"/>
                <a:cs typeface="Times New Roman"/>
              </a:rPr>
              <a:t>项表示铍原子的基态；</a:t>
            </a:r>
            <a:endParaRPr lang="zh-CN" altLang="zh-CN" sz="2400" kern="100" dirty="0">
              <a:effectLst/>
              <a:latin typeface="宋体"/>
              <a:cs typeface="Courier New"/>
            </a:endParaRPr>
          </a:p>
        </p:txBody>
      </p:sp>
      <p:sp>
        <p:nvSpPr>
          <p:cNvPr id="14" name="TextBox 13">
            <a:hlinkClick r:id="rId5" action="ppaction://hlinksldjump"/>
          </p:cNvPr>
          <p:cNvSpPr txBox="1"/>
          <p:nvPr/>
        </p:nvSpPr>
        <p:spPr>
          <a:xfrm>
            <a:off x="7092280"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5" name="TextBox 14">
            <a:hlinkClick r:id="rId6" action="ppaction://hlinksldjump"/>
          </p:cNvPr>
          <p:cNvSpPr txBox="1"/>
          <p:nvPr/>
        </p:nvSpPr>
        <p:spPr>
          <a:xfrm>
            <a:off x="7459181"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6" name="TextBox 15">
            <a:hlinkClick r:id="rId7" action="ppaction://hlinksldjump"/>
          </p:cNvPr>
          <p:cNvSpPr txBox="1"/>
          <p:nvPr/>
        </p:nvSpPr>
        <p:spPr>
          <a:xfrm>
            <a:off x="7826082"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7" name="TextBox 16">
            <a:hlinkClick r:id="rId8" action="ppaction://hlinksldjump"/>
          </p:cNvPr>
          <p:cNvSpPr txBox="1"/>
          <p:nvPr/>
        </p:nvSpPr>
        <p:spPr>
          <a:xfrm>
            <a:off x="8192983"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2" name="TextBox 21">
            <a:hlinkClick r:id="rId9" action="ppaction://hlinksldjump"/>
          </p:cNvPr>
          <p:cNvSpPr txBox="1"/>
          <p:nvPr/>
        </p:nvSpPr>
        <p:spPr>
          <a:xfrm>
            <a:off x="8559884"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238802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hlinkClick r:id="rId3" action="ppaction://hlinksldjump"/>
          </p:cNvPr>
          <p:cNvSpPr txBox="1"/>
          <p:nvPr/>
        </p:nvSpPr>
        <p:spPr>
          <a:xfrm>
            <a:off x="7092280"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8" name="TextBox 17">
            <a:hlinkClick r:id="rId4" action="ppaction://hlinksldjump"/>
          </p:cNvPr>
          <p:cNvSpPr txBox="1"/>
          <p:nvPr/>
        </p:nvSpPr>
        <p:spPr>
          <a:xfrm>
            <a:off x="7459181"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9" name="TextBox 18">
            <a:hlinkClick r:id="rId5" action="ppaction://hlinksldjump"/>
          </p:cNvPr>
          <p:cNvSpPr txBox="1"/>
          <p:nvPr/>
        </p:nvSpPr>
        <p:spPr>
          <a:xfrm>
            <a:off x="7826082"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0" name="TextBox 19">
            <a:hlinkClick r:id="rId6" action="ppaction://hlinksldjump"/>
          </p:cNvPr>
          <p:cNvSpPr txBox="1"/>
          <p:nvPr/>
        </p:nvSpPr>
        <p:spPr>
          <a:xfrm>
            <a:off x="8192983"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1" name="TextBox 20">
            <a:hlinkClick r:id="rId7" action="ppaction://hlinksldjump"/>
          </p:cNvPr>
          <p:cNvSpPr txBox="1"/>
          <p:nvPr/>
        </p:nvSpPr>
        <p:spPr>
          <a:xfrm>
            <a:off x="8559884"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graphicFrame>
        <p:nvGraphicFramePr>
          <p:cNvPr id="14" name="对象 13"/>
          <p:cNvGraphicFramePr>
            <a:graphicFrameLocks noChangeAspect="1"/>
          </p:cNvGraphicFramePr>
          <p:nvPr>
            <p:extLst>
              <p:ext uri="{D42A27DB-BD31-4B8C-83A1-F6EECF244321}">
                <p14:modId xmlns:p14="http://schemas.microsoft.com/office/powerpoint/2010/main" val="237082073"/>
              </p:ext>
            </p:extLst>
          </p:nvPr>
        </p:nvGraphicFramePr>
        <p:xfrm>
          <a:off x="238125" y="690017"/>
          <a:ext cx="8496300" cy="609600"/>
        </p:xfrm>
        <a:graphic>
          <a:graphicData uri="http://schemas.openxmlformats.org/presentationml/2006/ole">
            <mc:AlternateContent xmlns:mc="http://schemas.openxmlformats.org/markup-compatibility/2006">
              <mc:Choice xmlns:v="urn:schemas-microsoft-com:vml" Requires="v">
                <p:oleObj spid="_x0000_s17421" name="文档" r:id="rId8" imgW="8500316" imgH="610192" progId="Word.Document.12">
                  <p:embed/>
                </p:oleObj>
              </mc:Choice>
              <mc:Fallback>
                <p:oleObj name="文档" r:id="rId8" imgW="8500316" imgH="610192" progId="Word.Document.12">
                  <p:embed/>
                  <p:pic>
                    <p:nvPicPr>
                      <p:cNvPr id="0" name=""/>
                      <p:cNvPicPr/>
                      <p:nvPr/>
                    </p:nvPicPr>
                    <p:blipFill>
                      <a:blip r:embed="rId9"/>
                      <a:stretch>
                        <a:fillRect/>
                      </a:stretch>
                    </p:blipFill>
                    <p:spPr>
                      <a:xfrm>
                        <a:off x="238125" y="690017"/>
                        <a:ext cx="8496300" cy="609600"/>
                      </a:xfrm>
                      <a:prstGeom prst="rect">
                        <a:avLst/>
                      </a:prstGeom>
                    </p:spPr>
                  </p:pic>
                </p:oleObj>
              </mc:Fallback>
            </mc:AlternateContent>
          </a:graphicData>
        </a:graphic>
      </p:graphicFrame>
      <p:sp>
        <p:nvSpPr>
          <p:cNvPr id="15" name="矩形 14"/>
          <p:cNvSpPr/>
          <p:nvPr/>
        </p:nvSpPr>
        <p:spPr>
          <a:xfrm>
            <a:off x="140271" y="1183779"/>
            <a:ext cx="8852792" cy="3482685"/>
          </a:xfrm>
          <a:prstGeom prst="rect">
            <a:avLst/>
          </a:prstGeom>
        </p:spPr>
        <p:txBody>
          <a:bodyPr wrap="square">
            <a:spAutoFit/>
          </a:bodyPr>
          <a:lstStyle/>
          <a:p>
            <a:pPr algn="just">
              <a:lnSpc>
                <a:spcPct val="150000"/>
              </a:lnSpc>
              <a:spcAft>
                <a:spcPts val="0"/>
              </a:spcAft>
              <a:tabLst>
                <a:tab pos="2070735" algn="l"/>
              </a:tabLst>
            </a:pPr>
            <a:r>
              <a:rPr lang="en-US" altLang="zh-CN" sz="2500" kern="100" dirty="0">
                <a:latin typeface="Times New Roman"/>
                <a:ea typeface="微软雅黑"/>
                <a:cs typeface="Courier New"/>
              </a:rPr>
              <a:t>C</a:t>
            </a:r>
            <a:r>
              <a:rPr lang="zh-CN" altLang="zh-CN" sz="2500" kern="100" dirty="0">
                <a:latin typeface="Times New Roman"/>
                <a:ea typeface="微软雅黑"/>
                <a:cs typeface="Times New Roman"/>
              </a:rPr>
              <a:t>项中</a:t>
            </a:r>
            <a:r>
              <a:rPr lang="en-US" altLang="zh-CN" sz="2500" kern="100" dirty="0">
                <a:latin typeface="Times New Roman"/>
                <a:ea typeface="微软雅黑"/>
                <a:cs typeface="Courier New"/>
              </a:rPr>
              <a:t>1</a:t>
            </a:r>
            <a:r>
              <a:rPr lang="zh-CN" altLang="zh-CN" sz="2500" kern="100" dirty="0">
                <a:latin typeface="Times New Roman"/>
                <a:ea typeface="微软雅黑"/>
                <a:cs typeface="Times New Roman"/>
              </a:rPr>
              <a:t>个</a:t>
            </a:r>
            <a:r>
              <a:rPr lang="en-US" altLang="zh-CN" sz="2500" kern="100" dirty="0" err="1">
                <a:latin typeface="Times New Roman"/>
                <a:ea typeface="微软雅黑"/>
                <a:cs typeface="Courier New"/>
              </a:rPr>
              <a:t>3p</a:t>
            </a:r>
            <a:r>
              <a:rPr lang="zh-CN" altLang="zh-CN" sz="2500" kern="100" dirty="0">
                <a:latin typeface="Times New Roman"/>
                <a:ea typeface="微软雅黑"/>
                <a:cs typeface="Times New Roman"/>
              </a:rPr>
              <a:t>电子激发到</a:t>
            </a:r>
            <a:r>
              <a:rPr lang="en-US" altLang="zh-CN" sz="2500" kern="100" dirty="0">
                <a:latin typeface="Times New Roman"/>
                <a:ea typeface="微软雅黑"/>
                <a:cs typeface="Courier New"/>
              </a:rPr>
              <a:t>4s</a:t>
            </a:r>
            <a:r>
              <a:rPr lang="zh-CN" altLang="zh-CN" sz="2500" kern="100" dirty="0">
                <a:latin typeface="Times New Roman"/>
                <a:ea typeface="微软雅黑"/>
                <a:cs typeface="Times New Roman"/>
              </a:rPr>
              <a:t>轨道上，属于激发态原子；</a:t>
            </a:r>
            <a:endParaRPr lang="zh-CN" altLang="zh-CN" sz="2500" kern="100" dirty="0">
              <a:latin typeface="宋体"/>
              <a:cs typeface="Courier New"/>
            </a:endParaRPr>
          </a:p>
          <a:p>
            <a:pPr algn="just">
              <a:lnSpc>
                <a:spcPct val="150000"/>
              </a:lnSpc>
              <a:spcAft>
                <a:spcPts val="0"/>
              </a:spcAft>
              <a:tabLst>
                <a:tab pos="2070735" algn="l"/>
              </a:tabLst>
            </a:pPr>
            <a:r>
              <a:rPr lang="zh-CN" altLang="zh-CN" sz="2500" kern="100" dirty="0">
                <a:latin typeface="Times New Roman"/>
                <a:ea typeface="微软雅黑"/>
                <a:cs typeface="Times New Roman"/>
              </a:rPr>
              <a:t>同理，</a:t>
            </a:r>
            <a:r>
              <a:rPr lang="en-US" altLang="zh-CN" sz="2500" kern="100" dirty="0">
                <a:latin typeface="Times New Roman"/>
                <a:ea typeface="微软雅黑"/>
                <a:cs typeface="Courier New"/>
              </a:rPr>
              <a:t>D</a:t>
            </a:r>
            <a:r>
              <a:rPr lang="zh-CN" altLang="zh-CN" sz="2500" kern="100" dirty="0">
                <a:latin typeface="Times New Roman"/>
                <a:ea typeface="微软雅黑"/>
                <a:cs typeface="Times New Roman"/>
              </a:rPr>
              <a:t>项中</a:t>
            </a:r>
            <a:r>
              <a:rPr lang="en-US" altLang="zh-CN" sz="2500" kern="100" dirty="0">
                <a:latin typeface="Times New Roman"/>
                <a:ea typeface="微软雅黑"/>
                <a:cs typeface="Courier New"/>
              </a:rPr>
              <a:t>1</a:t>
            </a:r>
            <a:r>
              <a:rPr lang="zh-CN" altLang="zh-CN" sz="2500" kern="100" dirty="0">
                <a:latin typeface="Times New Roman"/>
                <a:ea typeface="微软雅黑"/>
                <a:cs typeface="Times New Roman"/>
              </a:rPr>
              <a:t>个</a:t>
            </a:r>
            <a:r>
              <a:rPr lang="en-US" altLang="zh-CN" sz="2500" kern="100" dirty="0" err="1">
                <a:latin typeface="Times New Roman"/>
                <a:ea typeface="微软雅黑"/>
                <a:cs typeface="Courier New"/>
              </a:rPr>
              <a:t>3p</a:t>
            </a:r>
            <a:r>
              <a:rPr lang="zh-CN" altLang="zh-CN" sz="2500" kern="100" dirty="0">
                <a:latin typeface="Times New Roman"/>
                <a:ea typeface="微软雅黑"/>
                <a:cs typeface="Times New Roman"/>
              </a:rPr>
              <a:t>电子激发到了</a:t>
            </a:r>
            <a:r>
              <a:rPr lang="en-US" altLang="zh-CN" sz="2500" kern="100" dirty="0">
                <a:latin typeface="Times New Roman"/>
                <a:ea typeface="微软雅黑"/>
                <a:cs typeface="Courier New"/>
              </a:rPr>
              <a:t>4s</a:t>
            </a:r>
            <a:r>
              <a:rPr lang="zh-CN" altLang="zh-CN" sz="2500" kern="100" dirty="0">
                <a:latin typeface="Times New Roman"/>
                <a:ea typeface="微软雅黑"/>
                <a:cs typeface="Times New Roman"/>
              </a:rPr>
              <a:t>能级上，属于激发态；</a:t>
            </a:r>
            <a:endParaRPr lang="zh-CN" altLang="zh-CN" sz="2500" kern="100" dirty="0">
              <a:latin typeface="宋体"/>
              <a:cs typeface="Courier New"/>
            </a:endParaRPr>
          </a:p>
          <a:p>
            <a:pPr algn="just">
              <a:lnSpc>
                <a:spcPct val="150000"/>
              </a:lnSpc>
              <a:spcAft>
                <a:spcPts val="0"/>
              </a:spcAft>
              <a:tabLst>
                <a:tab pos="2070735" algn="l"/>
              </a:tabLst>
            </a:pPr>
            <a:r>
              <a:rPr lang="en-US" altLang="zh-CN" sz="2500" kern="100" dirty="0">
                <a:latin typeface="Times New Roman"/>
                <a:ea typeface="微软雅黑"/>
                <a:cs typeface="Courier New"/>
              </a:rPr>
              <a:t>B</a:t>
            </a:r>
            <a:r>
              <a:rPr lang="zh-CN" altLang="zh-CN" sz="2500" kern="100" dirty="0">
                <a:latin typeface="Times New Roman"/>
                <a:ea typeface="微软雅黑"/>
                <a:cs typeface="Times New Roman"/>
              </a:rPr>
              <a:t>项不符合能量最低原理，也不可能是</a:t>
            </a:r>
            <a:r>
              <a:rPr lang="en-US" altLang="zh-CN" sz="2500" kern="100" dirty="0" err="1">
                <a:latin typeface="Times New Roman"/>
                <a:ea typeface="微软雅黑"/>
                <a:cs typeface="Courier New"/>
              </a:rPr>
              <a:t>1s</a:t>
            </a:r>
            <a:r>
              <a:rPr lang="en-US" altLang="zh-CN" sz="2500" kern="100" baseline="30000" dirty="0" err="1">
                <a:latin typeface="Times New Roman"/>
                <a:ea typeface="微软雅黑"/>
                <a:cs typeface="Courier New"/>
              </a:rPr>
              <a:t>2</a:t>
            </a:r>
            <a:r>
              <a:rPr lang="en-US" altLang="zh-CN" sz="2500" kern="100" dirty="0" err="1">
                <a:latin typeface="Times New Roman"/>
                <a:ea typeface="微软雅黑"/>
                <a:cs typeface="Courier New"/>
              </a:rPr>
              <a:t>2s</a:t>
            </a:r>
            <a:r>
              <a:rPr lang="en-US" altLang="zh-CN" sz="2500" kern="100" baseline="30000" dirty="0" err="1">
                <a:latin typeface="Times New Roman"/>
                <a:ea typeface="微软雅黑"/>
                <a:cs typeface="Courier New"/>
              </a:rPr>
              <a:t>2</a:t>
            </a:r>
            <a:r>
              <a:rPr lang="en-US" altLang="zh-CN" sz="2500" kern="100" dirty="0" err="1">
                <a:latin typeface="Times New Roman"/>
                <a:ea typeface="微软雅黑"/>
                <a:cs typeface="Courier New"/>
              </a:rPr>
              <a:t>2p</a:t>
            </a:r>
            <a:r>
              <a:rPr lang="en-US" altLang="zh-CN" sz="2500" kern="100" baseline="30000" dirty="0" err="1">
                <a:latin typeface="Times New Roman"/>
                <a:ea typeface="微软雅黑"/>
                <a:cs typeface="Courier New"/>
              </a:rPr>
              <a:t>2</a:t>
            </a:r>
            <a:r>
              <a:rPr lang="zh-CN" altLang="zh-CN" sz="2500" kern="100" dirty="0">
                <a:latin typeface="Times New Roman"/>
                <a:ea typeface="微软雅黑"/>
                <a:cs typeface="Times New Roman"/>
              </a:rPr>
              <a:t>中</a:t>
            </a:r>
            <a:r>
              <a:rPr lang="en-US" altLang="zh-CN" sz="2500" kern="100" dirty="0" err="1">
                <a:latin typeface="Times New Roman"/>
                <a:ea typeface="微软雅黑"/>
                <a:cs typeface="Courier New"/>
              </a:rPr>
              <a:t>2p</a:t>
            </a:r>
            <a:r>
              <a:rPr lang="zh-CN" altLang="zh-CN" sz="2500" kern="100" dirty="0">
                <a:latin typeface="Times New Roman"/>
                <a:ea typeface="微软雅黑"/>
                <a:cs typeface="Times New Roman"/>
              </a:rPr>
              <a:t>电子跃迁的结果，是错误的；</a:t>
            </a:r>
            <a:endParaRPr lang="zh-CN" altLang="zh-CN" sz="2500" kern="100" dirty="0">
              <a:latin typeface="宋体"/>
              <a:cs typeface="Courier New"/>
            </a:endParaRPr>
          </a:p>
          <a:p>
            <a:pPr algn="just">
              <a:lnSpc>
                <a:spcPct val="150000"/>
              </a:lnSpc>
              <a:spcAft>
                <a:spcPts val="0"/>
              </a:spcAft>
              <a:tabLst>
                <a:tab pos="2070735" algn="l"/>
              </a:tabLst>
            </a:pPr>
            <a:r>
              <a:rPr lang="en-US" altLang="zh-CN" sz="2500" kern="100" dirty="0">
                <a:latin typeface="Times New Roman"/>
                <a:ea typeface="微软雅黑"/>
                <a:cs typeface="Courier New"/>
              </a:rPr>
              <a:t>F</a:t>
            </a:r>
            <a:r>
              <a:rPr lang="zh-CN" altLang="zh-CN" sz="2500" kern="100" dirty="0">
                <a:latin typeface="Times New Roman"/>
                <a:ea typeface="微软雅黑"/>
                <a:cs typeface="Times New Roman"/>
              </a:rPr>
              <a:t>项中的</a:t>
            </a:r>
            <a:r>
              <a:rPr lang="en-US" altLang="zh-CN" sz="2500" kern="100" dirty="0">
                <a:latin typeface="宋体"/>
                <a:ea typeface="微软雅黑"/>
                <a:cs typeface="Times New Roman"/>
              </a:rPr>
              <a:t>“</a:t>
            </a:r>
            <a:r>
              <a:rPr lang="en-US" altLang="zh-CN" sz="2500" kern="100" dirty="0" err="1">
                <a:latin typeface="Times New Roman"/>
                <a:ea typeface="微软雅黑"/>
                <a:cs typeface="Courier New"/>
              </a:rPr>
              <a:t>2d</a:t>
            </a:r>
            <a:r>
              <a:rPr lang="en-US" altLang="zh-CN" sz="2500" kern="100" dirty="0">
                <a:latin typeface="宋体"/>
                <a:ea typeface="微软雅黑"/>
                <a:cs typeface="Times New Roman"/>
              </a:rPr>
              <a:t>”</a:t>
            </a:r>
            <a:r>
              <a:rPr lang="zh-CN" altLang="zh-CN" sz="2500" kern="100" dirty="0">
                <a:latin typeface="Times New Roman"/>
                <a:ea typeface="微软雅黑"/>
                <a:cs typeface="Times New Roman"/>
              </a:rPr>
              <a:t>能级是不存在的，也是错误的。</a:t>
            </a:r>
            <a:endParaRPr lang="zh-CN" altLang="zh-CN" sz="2500" kern="100" dirty="0">
              <a:latin typeface="宋体"/>
              <a:cs typeface="Courier New"/>
            </a:endParaRPr>
          </a:p>
          <a:p>
            <a:pPr algn="just">
              <a:lnSpc>
                <a:spcPct val="150000"/>
              </a:lnSpc>
              <a:spcAft>
                <a:spcPts val="0"/>
              </a:spcAft>
              <a:tabLst>
                <a:tab pos="2070735" algn="l"/>
              </a:tabLst>
            </a:pPr>
            <a:r>
              <a:rPr lang="zh-CN" altLang="zh-CN" sz="2500" b="1" kern="100" dirty="0">
                <a:solidFill>
                  <a:srgbClr val="0066FF"/>
                </a:solidFill>
                <a:latin typeface="Times New Roman"/>
                <a:ea typeface="微软雅黑"/>
                <a:cs typeface="Times New Roman"/>
              </a:rPr>
              <a:t>答案</a:t>
            </a:r>
            <a:r>
              <a:rPr lang="zh-CN" altLang="zh-CN" sz="2500" kern="100" dirty="0">
                <a:latin typeface="Times New Roman"/>
                <a:ea typeface="微软雅黑"/>
                <a:cs typeface="Times New Roman"/>
              </a:rPr>
              <a:t>　</a:t>
            </a:r>
            <a:r>
              <a:rPr lang="en-US" altLang="zh-CN" sz="2500" kern="100" dirty="0">
                <a:solidFill>
                  <a:srgbClr val="E36C0A"/>
                </a:solidFill>
                <a:latin typeface="Times New Roman"/>
                <a:ea typeface="微软雅黑"/>
                <a:cs typeface="Courier New"/>
              </a:rPr>
              <a:t>A</a:t>
            </a:r>
            <a:r>
              <a:rPr lang="zh-CN" altLang="zh-CN" sz="2500" kern="100" dirty="0">
                <a:solidFill>
                  <a:srgbClr val="E36C0A"/>
                </a:solidFill>
                <a:latin typeface="Times New Roman"/>
                <a:ea typeface="微软雅黑"/>
                <a:cs typeface="Times New Roman"/>
              </a:rPr>
              <a:t>、</a:t>
            </a:r>
            <a:r>
              <a:rPr lang="en-US" altLang="zh-CN" sz="2500" kern="100" dirty="0">
                <a:solidFill>
                  <a:srgbClr val="E36C0A"/>
                </a:solidFill>
                <a:latin typeface="Times New Roman"/>
                <a:ea typeface="微软雅黑"/>
                <a:cs typeface="Courier New"/>
              </a:rPr>
              <a:t>E</a:t>
            </a:r>
            <a:r>
              <a:rPr lang="zh-CN" altLang="zh-CN" sz="2500" kern="100" dirty="0">
                <a:solidFill>
                  <a:srgbClr val="E36C0A"/>
                </a:solidFill>
                <a:latin typeface="Times New Roman"/>
                <a:ea typeface="微软雅黑"/>
                <a:cs typeface="Times New Roman"/>
              </a:rPr>
              <a:t>　</a:t>
            </a:r>
            <a:r>
              <a:rPr lang="en-US" altLang="zh-CN" sz="2500" kern="100" dirty="0">
                <a:solidFill>
                  <a:srgbClr val="E36C0A"/>
                </a:solidFill>
                <a:latin typeface="Times New Roman"/>
                <a:ea typeface="微软雅黑"/>
                <a:cs typeface="Courier New"/>
              </a:rPr>
              <a:t>C</a:t>
            </a:r>
            <a:r>
              <a:rPr lang="zh-CN" altLang="zh-CN" sz="2500" kern="100" dirty="0">
                <a:solidFill>
                  <a:srgbClr val="E36C0A"/>
                </a:solidFill>
                <a:latin typeface="Times New Roman"/>
                <a:ea typeface="微软雅黑"/>
                <a:cs typeface="Times New Roman"/>
              </a:rPr>
              <a:t>、</a:t>
            </a:r>
            <a:r>
              <a:rPr lang="en-US" altLang="zh-CN" sz="2500" kern="100" dirty="0">
                <a:solidFill>
                  <a:srgbClr val="E36C0A"/>
                </a:solidFill>
                <a:latin typeface="Times New Roman"/>
                <a:ea typeface="微软雅黑"/>
                <a:cs typeface="Courier New"/>
              </a:rPr>
              <a:t>D</a:t>
            </a:r>
            <a:r>
              <a:rPr lang="zh-CN" altLang="zh-CN" sz="2500" kern="100" dirty="0">
                <a:solidFill>
                  <a:srgbClr val="E36C0A"/>
                </a:solidFill>
                <a:latin typeface="Times New Roman"/>
                <a:ea typeface="微软雅黑"/>
                <a:cs typeface="Times New Roman"/>
              </a:rPr>
              <a:t>　</a:t>
            </a:r>
            <a:r>
              <a:rPr lang="en-US" altLang="zh-CN" sz="2500" kern="100" dirty="0">
                <a:solidFill>
                  <a:srgbClr val="E36C0A"/>
                </a:solidFill>
                <a:latin typeface="Times New Roman"/>
                <a:ea typeface="微软雅黑"/>
                <a:cs typeface="Courier New"/>
              </a:rPr>
              <a:t>B</a:t>
            </a:r>
            <a:r>
              <a:rPr lang="zh-CN" altLang="zh-CN" sz="2500" kern="100" dirty="0">
                <a:solidFill>
                  <a:srgbClr val="E36C0A"/>
                </a:solidFill>
                <a:latin typeface="Times New Roman"/>
                <a:ea typeface="微软雅黑"/>
                <a:cs typeface="Times New Roman"/>
              </a:rPr>
              <a:t>、</a:t>
            </a:r>
            <a:r>
              <a:rPr lang="en-US" altLang="zh-CN" sz="2500" kern="100" dirty="0">
                <a:solidFill>
                  <a:srgbClr val="E36C0A"/>
                </a:solidFill>
                <a:latin typeface="Times New Roman"/>
                <a:ea typeface="微软雅黑"/>
                <a:cs typeface="Courier New"/>
              </a:rPr>
              <a:t>F</a:t>
            </a:r>
            <a:endParaRPr lang="zh-CN" altLang="zh-CN" sz="2500" kern="100" dirty="0">
              <a:effectLst/>
              <a:latin typeface="宋体"/>
              <a:cs typeface="Courier New"/>
            </a:endParaRPr>
          </a:p>
        </p:txBody>
      </p:sp>
    </p:spTree>
    <p:extLst>
      <p:ext uri="{BB962C8B-B14F-4D97-AF65-F5344CB8AC3E}">
        <p14:creationId xmlns:p14="http://schemas.microsoft.com/office/powerpoint/2010/main" val="3005080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blinds(horizontal)">
                                      <p:cBhvr>
                                        <p:cTn id="12" dur="500"/>
                                        <p:tgtEl>
                                          <p:spTgt spid="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5">
                                            <p:txEl>
                                              <p:pRg st="2" end="2"/>
                                            </p:txEl>
                                          </p:spTgt>
                                        </p:tgtEl>
                                        <p:attrNameLst>
                                          <p:attrName>style.visibility</p:attrName>
                                        </p:attrNameLst>
                                      </p:cBhvr>
                                      <p:to>
                                        <p:strVal val="visible"/>
                                      </p:to>
                                    </p:set>
                                    <p:animEffect transition="in" filter="blinds(horizontal)">
                                      <p:cBhvr>
                                        <p:cTn id="17" dur="500"/>
                                        <p:tgtEl>
                                          <p:spTgt spid="1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5">
                                            <p:txEl>
                                              <p:pRg st="3" end="3"/>
                                            </p:txEl>
                                          </p:spTgt>
                                        </p:tgtEl>
                                        <p:attrNameLst>
                                          <p:attrName>style.visibility</p:attrName>
                                        </p:attrNameLst>
                                      </p:cBhvr>
                                      <p:to>
                                        <p:strVal val="visible"/>
                                      </p:to>
                                    </p:set>
                                    <p:animEffect transition="in" filter="blinds(horizontal)">
                                      <p:cBhvr>
                                        <p:cTn id="22" dur="500"/>
                                        <p:tgtEl>
                                          <p:spTgt spid="1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5">
                                            <p:txEl>
                                              <p:pRg st="4" end="4"/>
                                            </p:txEl>
                                          </p:spTgt>
                                        </p:tgtEl>
                                        <p:attrNameLst>
                                          <p:attrName>style.visibility</p:attrName>
                                        </p:attrNameLst>
                                      </p:cBhvr>
                                      <p:to>
                                        <p:strVal val="visible"/>
                                      </p:to>
                                    </p:set>
                                    <p:animEffect transition="in" filter="blinds(horizontal)">
                                      <p:cBhvr>
                                        <p:cTn id="27" dur="500"/>
                                        <p:tgtEl>
                                          <p:spTgt spid="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31051" y="915566"/>
            <a:ext cx="8876870" cy="2862322"/>
          </a:xfrm>
          <a:prstGeom prst="rect">
            <a:avLst/>
          </a:prstGeom>
        </p:spPr>
        <p:txBody>
          <a:bodyPr wrap="square">
            <a:spAutoFit/>
          </a:bodyPr>
          <a:lstStyle/>
          <a:p>
            <a:pPr algn="just">
              <a:lnSpc>
                <a:spcPct val="150000"/>
              </a:lnSpc>
              <a:spcAft>
                <a:spcPts val="0"/>
              </a:spcAft>
              <a:tabLst>
                <a:tab pos="2070735" algn="l"/>
              </a:tabLst>
            </a:pPr>
            <a:r>
              <a:rPr lang="en-US" altLang="zh-CN" sz="2400" kern="100" dirty="0">
                <a:latin typeface="Times New Roman"/>
                <a:ea typeface="微软雅黑"/>
                <a:cs typeface="Courier New"/>
              </a:rPr>
              <a:t>5.</a:t>
            </a:r>
            <a:r>
              <a:rPr lang="zh-CN" altLang="zh-CN" sz="2400" kern="100" spc="-70" dirty="0">
                <a:latin typeface="Times New Roman"/>
                <a:ea typeface="微软雅黑"/>
                <a:cs typeface="Times New Roman"/>
              </a:rPr>
              <a:t>如果在</a:t>
            </a:r>
            <a:r>
              <a:rPr lang="en-US" altLang="zh-CN" sz="2400" kern="100" spc="-70" dirty="0" err="1">
                <a:latin typeface="Times New Roman"/>
                <a:ea typeface="微软雅黑"/>
                <a:cs typeface="Courier New"/>
              </a:rPr>
              <a:t>3p</a:t>
            </a:r>
            <a:r>
              <a:rPr lang="zh-CN" altLang="zh-CN" sz="2400" kern="100" spc="-70" dirty="0">
                <a:latin typeface="Times New Roman"/>
                <a:ea typeface="微软雅黑"/>
                <a:cs typeface="Times New Roman"/>
              </a:rPr>
              <a:t>能级上有</a:t>
            </a:r>
            <a:r>
              <a:rPr lang="en-US" altLang="zh-CN" sz="2400" kern="100" spc="-70" dirty="0">
                <a:latin typeface="Times New Roman"/>
                <a:ea typeface="微软雅黑"/>
                <a:cs typeface="Courier New"/>
              </a:rPr>
              <a:t>3</a:t>
            </a:r>
            <a:r>
              <a:rPr lang="zh-CN" altLang="zh-CN" sz="2400" kern="100" spc="-70" dirty="0">
                <a:latin typeface="Times New Roman"/>
                <a:ea typeface="微软雅黑"/>
                <a:cs typeface="Times New Roman"/>
              </a:rPr>
              <a:t>个电</a:t>
            </a:r>
            <a:r>
              <a:rPr lang="zh-CN" altLang="zh-CN" sz="2400" kern="100" spc="-410" dirty="0">
                <a:latin typeface="Times New Roman"/>
                <a:ea typeface="微软雅黑"/>
                <a:cs typeface="Times New Roman"/>
              </a:rPr>
              <a:t>子，</a:t>
            </a:r>
            <a:r>
              <a:rPr lang="zh-CN" altLang="zh-CN" sz="2400" kern="100" spc="-70" dirty="0">
                <a:latin typeface="Times New Roman"/>
                <a:ea typeface="微软雅黑"/>
                <a:cs typeface="Times New Roman"/>
              </a:rPr>
              <a:t>则它们应排布为</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电子排布图</a:t>
            </a:r>
            <a:r>
              <a:rPr lang="en-US" altLang="zh-CN" sz="2400" kern="100" dirty="0" smtClean="0">
                <a:latin typeface="Times New Roman"/>
                <a:ea typeface="微软雅黑"/>
                <a:cs typeface="Courier New"/>
              </a:rPr>
              <a:t>)__</a:t>
            </a:r>
            <a:r>
              <a:rPr lang="en-US" altLang="zh-CN" sz="2400" kern="100" dirty="0">
                <a:latin typeface="Times New Roman"/>
                <a:ea typeface="微软雅黑"/>
                <a:cs typeface="Courier New"/>
              </a:rPr>
              <a:t>_</a:t>
            </a:r>
            <a:r>
              <a:rPr lang="en-US" altLang="zh-CN" sz="2400" kern="100" dirty="0" smtClean="0">
                <a:latin typeface="Times New Roman"/>
                <a:ea typeface="微软雅黑"/>
                <a:cs typeface="Courier New"/>
              </a:rPr>
              <a:t>__</a:t>
            </a:r>
            <a:r>
              <a:rPr lang="zh-CN" altLang="zh-CN" sz="2400" kern="100" spc="-410" dirty="0">
                <a:latin typeface="Times New Roman"/>
                <a:ea typeface="微软雅黑"/>
                <a:cs typeface="Times New Roman"/>
              </a:rPr>
              <a:t>，</a:t>
            </a:r>
            <a:r>
              <a:rPr lang="zh-CN" altLang="zh-CN" sz="2400" kern="100" dirty="0">
                <a:latin typeface="Times New Roman"/>
                <a:ea typeface="微软雅黑"/>
                <a:cs typeface="Times New Roman"/>
              </a:rPr>
              <a:t>而不能排布</a:t>
            </a:r>
            <a:r>
              <a:rPr lang="zh-CN" altLang="zh-CN" sz="2400" kern="100" dirty="0" smtClean="0">
                <a:latin typeface="Times New Roman"/>
                <a:ea typeface="微软雅黑"/>
                <a:cs typeface="Times New Roman"/>
              </a:rPr>
              <a:t>为</a:t>
            </a:r>
            <a:r>
              <a:rPr lang="en-US" altLang="zh-CN" sz="2400" kern="100" dirty="0" smtClean="0">
                <a:latin typeface="Times New Roman"/>
                <a:ea typeface="微软雅黑"/>
                <a:cs typeface="Times New Roman"/>
              </a:rPr>
              <a:t>                           </a:t>
            </a:r>
            <a:r>
              <a:rPr lang="en-US" altLang="zh-CN" sz="2400" kern="100" dirty="0" smtClean="0">
                <a:latin typeface="宋体"/>
                <a:ea typeface="微软雅黑"/>
                <a:cs typeface="Courier New"/>
              </a:rPr>
              <a:t> </a:t>
            </a:r>
            <a:r>
              <a:rPr lang="zh-CN" altLang="zh-CN" sz="2400" kern="100" dirty="0">
                <a:latin typeface="Times New Roman"/>
                <a:ea typeface="微软雅黑"/>
                <a:cs typeface="Times New Roman"/>
              </a:rPr>
              <a:t>，因为这违背了</a:t>
            </a:r>
            <a:r>
              <a:rPr lang="en-US" altLang="zh-CN" sz="2400" kern="100" dirty="0" smtClean="0">
                <a:latin typeface="Times New Roman"/>
                <a:ea typeface="微软雅黑"/>
                <a:cs typeface="Courier New"/>
              </a:rPr>
              <a:t>______</a:t>
            </a:r>
            <a:r>
              <a:rPr lang="zh-CN" altLang="zh-CN" sz="2400" kern="100" dirty="0">
                <a:latin typeface="Times New Roman"/>
                <a:ea typeface="微软雅黑"/>
                <a:cs typeface="Times New Roman"/>
              </a:rPr>
              <a:t>，也不能排布</a:t>
            </a:r>
            <a:r>
              <a:rPr lang="zh-CN" altLang="zh-CN" sz="2400" kern="100" dirty="0" smtClean="0">
                <a:latin typeface="Times New Roman"/>
                <a:ea typeface="微软雅黑"/>
                <a:cs typeface="Times New Roman"/>
              </a:rPr>
              <a:t>成</a:t>
            </a:r>
            <a:r>
              <a:rPr lang="en-US" altLang="zh-CN" sz="2400" kern="100" dirty="0" smtClean="0">
                <a:latin typeface="Times New Roman"/>
                <a:ea typeface="微软雅黑"/>
                <a:cs typeface="Times New Roman"/>
              </a:rPr>
              <a:t>                 </a:t>
            </a:r>
            <a:r>
              <a:rPr lang="en-US" altLang="zh-CN" sz="2400" kern="100" dirty="0" smtClean="0">
                <a:latin typeface="宋体"/>
                <a:ea typeface="微软雅黑"/>
                <a:cs typeface="Courier New"/>
              </a:rPr>
              <a:t> </a:t>
            </a:r>
            <a:r>
              <a:rPr lang="zh-CN" altLang="zh-CN" sz="2400" kern="100" dirty="0">
                <a:latin typeface="Times New Roman"/>
                <a:ea typeface="微软雅黑"/>
                <a:cs typeface="Times New Roman"/>
              </a:rPr>
              <a:t>，因为这违背了</a:t>
            </a:r>
            <a:r>
              <a:rPr lang="en-US" altLang="zh-CN" sz="2400" kern="100" dirty="0" smtClean="0">
                <a:latin typeface="Times New Roman"/>
                <a:ea typeface="微软雅黑"/>
                <a:cs typeface="Courier New"/>
              </a:rPr>
              <a:t>____</a:t>
            </a:r>
            <a:r>
              <a:rPr lang="en-US" altLang="zh-CN" sz="2400" kern="100" dirty="0">
                <a:latin typeface="Times New Roman"/>
                <a:ea typeface="微软雅黑"/>
                <a:cs typeface="Courier New"/>
              </a:rPr>
              <a:t>_</a:t>
            </a:r>
            <a:r>
              <a:rPr lang="en-US" altLang="zh-CN" sz="2400" kern="100" dirty="0" smtClean="0">
                <a:latin typeface="Times New Roman"/>
                <a:ea typeface="微软雅黑"/>
                <a:cs typeface="Courier New"/>
              </a:rPr>
              <a:t>_______</a:t>
            </a:r>
            <a:r>
              <a:rPr lang="zh-CN" altLang="zh-CN" sz="2400" kern="100" dirty="0">
                <a:latin typeface="Times New Roman"/>
                <a:ea typeface="微软雅黑"/>
                <a:cs typeface="Times New Roman"/>
              </a:rPr>
              <a:t>。如果</a:t>
            </a:r>
            <a:r>
              <a:rPr lang="en-US" altLang="zh-CN" sz="2400" kern="100" dirty="0" err="1">
                <a:latin typeface="Times New Roman"/>
                <a:ea typeface="微软雅黑"/>
                <a:cs typeface="Courier New"/>
              </a:rPr>
              <a:t>3p</a:t>
            </a:r>
            <a:r>
              <a:rPr lang="zh-CN" altLang="zh-CN" sz="2400" kern="100" dirty="0">
                <a:latin typeface="Times New Roman"/>
                <a:ea typeface="微软雅黑"/>
                <a:cs typeface="Times New Roman"/>
              </a:rPr>
              <a:t>能级上有</a:t>
            </a:r>
            <a:r>
              <a:rPr lang="en-US" altLang="zh-CN" sz="2400" kern="100" dirty="0">
                <a:latin typeface="Times New Roman"/>
                <a:ea typeface="微软雅黑"/>
                <a:cs typeface="Courier New"/>
              </a:rPr>
              <a:t>4</a:t>
            </a:r>
            <a:r>
              <a:rPr lang="zh-CN" altLang="zh-CN" sz="2400" kern="100" dirty="0">
                <a:latin typeface="Times New Roman"/>
                <a:ea typeface="微软雅黑"/>
                <a:cs typeface="Times New Roman"/>
              </a:rPr>
              <a:t>个电</a:t>
            </a:r>
            <a:r>
              <a:rPr lang="zh-CN" altLang="zh-CN" sz="2400" kern="100" spc="-370" dirty="0">
                <a:latin typeface="Times New Roman"/>
                <a:ea typeface="微软雅黑"/>
                <a:cs typeface="Times New Roman"/>
              </a:rPr>
              <a:t>子，</a:t>
            </a:r>
            <a:r>
              <a:rPr lang="zh-CN" altLang="zh-CN" sz="2400" kern="100" dirty="0">
                <a:latin typeface="Times New Roman"/>
                <a:ea typeface="微软雅黑"/>
                <a:cs typeface="Times New Roman"/>
              </a:rPr>
              <a:t>有人认为可以排布为</a:t>
            </a:r>
            <a:r>
              <a:rPr lang="en-US" altLang="zh-CN" sz="2400" kern="100" dirty="0">
                <a:latin typeface="宋体"/>
                <a:ea typeface="微软雅黑"/>
                <a:cs typeface="Courier New"/>
              </a:rPr>
              <a:t> </a:t>
            </a:r>
            <a:r>
              <a:rPr lang="en-US" altLang="zh-CN" sz="2400" kern="100" dirty="0" smtClean="0">
                <a:latin typeface="宋体"/>
                <a:ea typeface="微软雅黑"/>
                <a:cs typeface="Courier New"/>
              </a:rPr>
              <a:t>             </a:t>
            </a:r>
            <a:r>
              <a:rPr lang="zh-CN" altLang="zh-CN" sz="2400" kern="100" spc="-370" dirty="0" smtClean="0">
                <a:latin typeface="Times New Roman"/>
                <a:ea typeface="微软雅黑"/>
                <a:cs typeface="Times New Roman"/>
              </a:rPr>
              <a:t>，</a:t>
            </a:r>
            <a:r>
              <a:rPr lang="zh-CN" altLang="zh-CN" sz="2400" kern="100" spc="-100" dirty="0">
                <a:latin typeface="Times New Roman"/>
                <a:ea typeface="微软雅黑"/>
                <a:cs typeface="Times New Roman"/>
              </a:rPr>
              <a:t>你认为是否正</a:t>
            </a:r>
            <a:r>
              <a:rPr lang="zh-CN" altLang="zh-CN" sz="2400" kern="100" spc="-370" dirty="0">
                <a:latin typeface="Times New Roman"/>
                <a:ea typeface="微软雅黑"/>
                <a:cs typeface="Times New Roman"/>
              </a:rPr>
              <a:t>确，</a:t>
            </a:r>
            <a:r>
              <a:rPr lang="zh-CN" altLang="zh-CN" sz="2400" kern="100" dirty="0">
                <a:latin typeface="Times New Roman"/>
                <a:ea typeface="微软雅黑"/>
                <a:cs typeface="Times New Roman"/>
              </a:rPr>
              <a:t>说明理由</a:t>
            </a:r>
            <a:r>
              <a:rPr lang="en-US" altLang="zh-CN" sz="2400" kern="100" dirty="0">
                <a:latin typeface="Times New Roman"/>
                <a:ea typeface="微软雅黑"/>
                <a:cs typeface="Courier New"/>
              </a:rPr>
              <a:t>___________________________</a:t>
            </a:r>
            <a:r>
              <a:rPr lang="zh-CN" altLang="zh-CN" sz="2400" kern="100" dirty="0">
                <a:latin typeface="Times New Roman"/>
                <a:ea typeface="微软雅黑"/>
                <a:cs typeface="Times New Roman"/>
              </a:rPr>
              <a:t>。</a:t>
            </a:r>
            <a:endParaRPr lang="zh-CN" altLang="zh-CN" sz="2400" kern="100" dirty="0">
              <a:effectLst/>
              <a:latin typeface="宋体"/>
              <a:cs typeface="Courier New"/>
            </a:endParaRPr>
          </a:p>
        </p:txBody>
      </p:sp>
      <p:sp>
        <p:nvSpPr>
          <p:cNvPr id="12" name="TextBox 11">
            <a:hlinkClick r:id="rId2" action="ppaction://hlinksldjump"/>
          </p:cNvPr>
          <p:cNvSpPr txBox="1"/>
          <p:nvPr/>
        </p:nvSpPr>
        <p:spPr>
          <a:xfrm>
            <a:off x="7092280"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3" name="TextBox 12">
            <a:hlinkClick r:id="rId3" action="ppaction://hlinksldjump"/>
          </p:cNvPr>
          <p:cNvSpPr txBox="1"/>
          <p:nvPr/>
        </p:nvSpPr>
        <p:spPr>
          <a:xfrm>
            <a:off x="7459181"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4" name="TextBox 13">
            <a:hlinkClick r:id="rId4" action="ppaction://hlinksldjump"/>
          </p:cNvPr>
          <p:cNvSpPr txBox="1"/>
          <p:nvPr/>
        </p:nvSpPr>
        <p:spPr>
          <a:xfrm>
            <a:off x="7826082"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0" name="TextBox 19">
            <a:hlinkClick r:id="rId5" action="ppaction://hlinksldjump"/>
          </p:cNvPr>
          <p:cNvSpPr txBox="1"/>
          <p:nvPr/>
        </p:nvSpPr>
        <p:spPr>
          <a:xfrm>
            <a:off x="8192983"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1" name="TextBox 20">
            <a:hlinkClick r:id="rId6" action="ppaction://hlinksldjump"/>
          </p:cNvPr>
          <p:cNvSpPr txBox="1"/>
          <p:nvPr/>
        </p:nvSpPr>
        <p:spPr>
          <a:xfrm>
            <a:off x="8559884"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18434" name="Picture 2"/>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06178" y="1628004"/>
            <a:ext cx="2236478" cy="395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Picture 3"/>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93310" y="2163317"/>
            <a:ext cx="1518450" cy="404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6" name="Picture 4"/>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231010" y="2715012"/>
            <a:ext cx="2076897" cy="404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682880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8">
            <a:hlinkClick r:id="rId2" action="ppaction://hlinksldjump"/>
          </p:cNvPr>
          <p:cNvSpPr txBox="1"/>
          <p:nvPr/>
        </p:nvSpPr>
        <p:spPr>
          <a:xfrm>
            <a:off x="3333850" y="1847860"/>
            <a:ext cx="878110" cy="492443"/>
          </a:xfrm>
          <a:prstGeom prst="rect">
            <a:avLst/>
          </a:prstGeom>
          <a:noFill/>
        </p:spPr>
        <p:txBody>
          <a:bodyPr wrap="square" rtlCol="0">
            <a:spAutoFit/>
          </a:bodyPr>
          <a:lstStyle/>
          <a:p>
            <a:pPr algn="ctr"/>
            <a:r>
              <a:rPr lang="en-US" altLang="zh-CN" sz="2600" b="1" dirty="0" smtClean="0">
                <a:solidFill>
                  <a:schemeClr val="bg1">
                    <a:lumMod val="50000"/>
                  </a:schemeClr>
                </a:solidFill>
                <a:latin typeface="Stencil" pitchFamily="82" charset="0"/>
                <a:ea typeface="微软雅黑" pitchFamily="34" charset="-122"/>
              </a:rPr>
              <a:t>01</a:t>
            </a:r>
            <a:endParaRPr lang="zh-CN" altLang="en-US" sz="2600" b="1" dirty="0">
              <a:solidFill>
                <a:schemeClr val="bg1">
                  <a:lumMod val="50000"/>
                </a:schemeClr>
              </a:solidFill>
              <a:latin typeface="Stencil" pitchFamily="82" charset="0"/>
              <a:ea typeface="微软雅黑" pitchFamily="34" charset="-122"/>
            </a:endParaRPr>
          </a:p>
        </p:txBody>
      </p:sp>
      <p:sp>
        <p:nvSpPr>
          <p:cNvPr id="28" name="TextBox 8">
            <a:hlinkClick r:id="rId3" action="ppaction://hlinksldjump"/>
          </p:cNvPr>
          <p:cNvSpPr txBox="1"/>
          <p:nvPr/>
        </p:nvSpPr>
        <p:spPr>
          <a:xfrm>
            <a:off x="7254667" y="1876053"/>
            <a:ext cx="878110" cy="492443"/>
          </a:xfrm>
          <a:prstGeom prst="rect">
            <a:avLst/>
          </a:prstGeom>
          <a:noFill/>
        </p:spPr>
        <p:txBody>
          <a:bodyPr wrap="square" rtlCol="0">
            <a:spAutoFit/>
          </a:bodyPr>
          <a:lstStyle/>
          <a:p>
            <a:pPr algn="ctr"/>
            <a:r>
              <a:rPr lang="en-US" altLang="zh-CN" sz="2600" b="1" dirty="0" smtClean="0">
                <a:solidFill>
                  <a:schemeClr val="bg1">
                    <a:lumMod val="50000"/>
                  </a:schemeClr>
                </a:solidFill>
                <a:latin typeface="Stencil" pitchFamily="82" charset="0"/>
                <a:ea typeface="微软雅黑" pitchFamily="34" charset="-122"/>
              </a:rPr>
              <a:t>02</a:t>
            </a:r>
            <a:endParaRPr lang="zh-CN" altLang="en-US" sz="2600" b="1" dirty="0">
              <a:solidFill>
                <a:schemeClr val="bg1">
                  <a:lumMod val="50000"/>
                </a:schemeClr>
              </a:solidFill>
              <a:latin typeface="Stencil" pitchFamily="82" charset="0"/>
              <a:ea typeface="微软雅黑" pitchFamily="34" charset="-122"/>
            </a:endParaRPr>
          </a:p>
        </p:txBody>
      </p:sp>
      <p:sp>
        <p:nvSpPr>
          <p:cNvPr id="29" name="TextBox 8">
            <a:hlinkClick r:id="rId4" action="ppaction://hlinksldjump"/>
          </p:cNvPr>
          <p:cNvSpPr txBox="1"/>
          <p:nvPr/>
        </p:nvSpPr>
        <p:spPr>
          <a:xfrm>
            <a:off x="3324325" y="3483272"/>
            <a:ext cx="878110" cy="492443"/>
          </a:xfrm>
          <a:prstGeom prst="rect">
            <a:avLst/>
          </a:prstGeom>
          <a:noFill/>
        </p:spPr>
        <p:txBody>
          <a:bodyPr wrap="square" rtlCol="0">
            <a:spAutoFit/>
          </a:bodyPr>
          <a:lstStyle/>
          <a:p>
            <a:pPr algn="ctr"/>
            <a:r>
              <a:rPr lang="en-US" altLang="zh-CN" sz="2600" b="1" dirty="0" smtClean="0">
                <a:solidFill>
                  <a:schemeClr val="bg1">
                    <a:lumMod val="50000"/>
                  </a:schemeClr>
                </a:solidFill>
                <a:latin typeface="Stencil" pitchFamily="82" charset="0"/>
                <a:ea typeface="微软雅黑" pitchFamily="34" charset="-122"/>
              </a:rPr>
              <a:t>03</a:t>
            </a:r>
            <a:endParaRPr lang="zh-CN" altLang="en-US" sz="2600" b="1" dirty="0">
              <a:solidFill>
                <a:schemeClr val="bg1">
                  <a:lumMod val="50000"/>
                </a:schemeClr>
              </a:solidFill>
              <a:latin typeface="Stencil" pitchFamily="82" charset="0"/>
              <a:ea typeface="微软雅黑" pitchFamily="34" charset="-122"/>
            </a:endParaRPr>
          </a:p>
        </p:txBody>
      </p:sp>
      <p:sp>
        <p:nvSpPr>
          <p:cNvPr id="31" name="TextBox 8">
            <a:hlinkClick r:id="rId5" action="ppaction://hlinksldjump"/>
          </p:cNvPr>
          <p:cNvSpPr txBox="1"/>
          <p:nvPr/>
        </p:nvSpPr>
        <p:spPr>
          <a:xfrm>
            <a:off x="7265715" y="3460229"/>
            <a:ext cx="878110" cy="492443"/>
          </a:xfrm>
          <a:prstGeom prst="rect">
            <a:avLst/>
          </a:prstGeom>
          <a:noFill/>
        </p:spPr>
        <p:txBody>
          <a:bodyPr wrap="square" rtlCol="0">
            <a:spAutoFit/>
          </a:bodyPr>
          <a:lstStyle/>
          <a:p>
            <a:pPr algn="ctr"/>
            <a:r>
              <a:rPr lang="en-US" altLang="zh-CN" sz="2600" b="1" dirty="0" smtClean="0">
                <a:solidFill>
                  <a:schemeClr val="bg1">
                    <a:lumMod val="50000"/>
                  </a:schemeClr>
                </a:solidFill>
                <a:latin typeface="Stencil" pitchFamily="82" charset="0"/>
                <a:ea typeface="微软雅黑" pitchFamily="34" charset="-122"/>
              </a:rPr>
              <a:t>04</a:t>
            </a:r>
            <a:endParaRPr lang="zh-CN" altLang="en-US" sz="2600" b="1" dirty="0">
              <a:solidFill>
                <a:schemeClr val="bg1">
                  <a:lumMod val="50000"/>
                </a:schemeClr>
              </a:solidFill>
              <a:latin typeface="Stencil" pitchFamily="82" charset="0"/>
              <a:ea typeface="微软雅黑" pitchFamily="34" charset="-122"/>
            </a:endParaRPr>
          </a:p>
        </p:txBody>
      </p:sp>
      <p:sp>
        <p:nvSpPr>
          <p:cNvPr id="14" name="TextBox 15"/>
          <p:cNvSpPr txBox="1"/>
          <p:nvPr/>
        </p:nvSpPr>
        <p:spPr>
          <a:xfrm>
            <a:off x="341229" y="714935"/>
            <a:ext cx="1133536" cy="253916"/>
          </a:xfrm>
          <a:prstGeom prst="rect">
            <a:avLst/>
          </a:prstGeom>
          <a:noFill/>
        </p:spPr>
        <p:txBody>
          <a:bodyPr wrap="square" lIns="68580" tIns="34290" rIns="68580" bIns="34290" rtlCol="0">
            <a:spAutoFit/>
          </a:bodyPr>
          <a:lstStyle/>
          <a:p>
            <a:pPr algn="ctr"/>
            <a:r>
              <a:rPr lang="en-US" altLang="zh-CN" sz="1200" dirty="0" smtClean="0">
                <a:solidFill>
                  <a:schemeClr val="bg1"/>
                </a:solidFill>
                <a:latin typeface="Agency FB" panose="020B0503020202020204" pitchFamily="34" charset="0"/>
                <a:ea typeface="Adobe 宋体 Std L" pitchFamily="18" charset="-122"/>
              </a:rPr>
              <a:t>Contents Page</a:t>
            </a:r>
            <a:endParaRPr lang="zh-CN" altLang="en-US" sz="1200" dirty="0">
              <a:solidFill>
                <a:schemeClr val="bg1"/>
              </a:solidFill>
              <a:latin typeface="Agency FB" panose="020B0503020202020204" pitchFamily="34" charset="0"/>
              <a:ea typeface="Adobe 宋体 Std L" pitchFamily="18" charset="-122"/>
            </a:endParaRPr>
          </a:p>
        </p:txBody>
      </p:sp>
      <p:grpSp>
        <p:nvGrpSpPr>
          <p:cNvPr id="16" name="组合 15"/>
          <p:cNvGrpSpPr/>
          <p:nvPr/>
        </p:nvGrpSpPr>
        <p:grpSpPr>
          <a:xfrm>
            <a:off x="4055271" y="1347432"/>
            <a:ext cx="3312550" cy="3146210"/>
            <a:chOff x="2739133" y="1607123"/>
            <a:chExt cx="3639395" cy="3602227"/>
          </a:xfrm>
        </p:grpSpPr>
        <p:sp>
          <p:nvSpPr>
            <p:cNvPr id="17" name="矩形 20">
              <a:hlinkClick r:id="rId3" action="ppaction://hlinksldjump"/>
            </p:cNvPr>
            <p:cNvSpPr/>
            <p:nvPr/>
          </p:nvSpPr>
          <p:spPr>
            <a:xfrm>
              <a:off x="4636649" y="1607123"/>
              <a:ext cx="1740291" cy="1731152"/>
            </a:xfrm>
            <a:custGeom>
              <a:avLst/>
              <a:gdLst/>
              <a:ahLst/>
              <a:cxnLst/>
              <a:rect l="l" t="t" r="r" b="b"/>
              <a:pathLst>
                <a:path w="1709738" h="1709738">
                  <a:moveTo>
                    <a:pt x="854869" y="0"/>
                  </a:moveTo>
                  <a:cubicBezTo>
                    <a:pt x="1327739" y="0"/>
                    <a:pt x="1709738" y="381998"/>
                    <a:pt x="1709738" y="854869"/>
                  </a:cubicBezTo>
                  <a:cubicBezTo>
                    <a:pt x="1709738" y="1327739"/>
                    <a:pt x="1327739" y="1709738"/>
                    <a:pt x="854869" y="1709738"/>
                  </a:cubicBezTo>
                  <a:cubicBezTo>
                    <a:pt x="0" y="1709738"/>
                    <a:pt x="0" y="1709738"/>
                    <a:pt x="0" y="1709738"/>
                  </a:cubicBezTo>
                  <a:cubicBezTo>
                    <a:pt x="0" y="854869"/>
                    <a:pt x="0" y="854869"/>
                    <a:pt x="0" y="854869"/>
                  </a:cubicBezTo>
                  <a:cubicBezTo>
                    <a:pt x="0" y="381998"/>
                    <a:pt x="381999" y="0"/>
                    <a:pt x="854869" y="0"/>
                  </a:cubicBezTo>
                  <a:close/>
                </a:path>
              </a:pathLst>
            </a:custGeom>
            <a:solidFill>
              <a:schemeClr val="bg1">
                <a:lumMod val="6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noProof="0">
                <a:solidFill>
                  <a:schemeClr val="lt1"/>
                </a:solidFill>
              </a:endParaRPr>
            </a:p>
          </p:txBody>
        </p:sp>
        <p:sp>
          <p:nvSpPr>
            <p:cNvPr id="18" name="矩形 22">
              <a:hlinkClick r:id="rId5" action="ppaction://hlinksldjump"/>
            </p:cNvPr>
            <p:cNvSpPr/>
            <p:nvPr/>
          </p:nvSpPr>
          <p:spPr>
            <a:xfrm>
              <a:off x="4638237" y="3478198"/>
              <a:ext cx="1740291" cy="1731152"/>
            </a:xfrm>
            <a:custGeom>
              <a:avLst/>
              <a:gdLst/>
              <a:ahLst/>
              <a:cxnLst/>
              <a:rect l="l" t="t" r="r" b="b"/>
              <a:pathLst>
                <a:path w="2376488" h="2376487">
                  <a:moveTo>
                    <a:pt x="0" y="0"/>
                  </a:moveTo>
                  <a:cubicBezTo>
                    <a:pt x="1188244" y="0"/>
                    <a:pt x="1188244" y="0"/>
                    <a:pt x="1188244" y="0"/>
                  </a:cubicBezTo>
                  <a:cubicBezTo>
                    <a:pt x="1845521" y="0"/>
                    <a:pt x="2376488" y="530967"/>
                    <a:pt x="2376488" y="1188243"/>
                  </a:cubicBezTo>
                  <a:cubicBezTo>
                    <a:pt x="2376488" y="1845520"/>
                    <a:pt x="1845521" y="2376487"/>
                    <a:pt x="1188244" y="2376487"/>
                  </a:cubicBezTo>
                  <a:cubicBezTo>
                    <a:pt x="530967" y="2376487"/>
                    <a:pt x="0" y="1845520"/>
                    <a:pt x="0" y="1188243"/>
                  </a:cubicBezTo>
                  <a:cubicBezTo>
                    <a:pt x="0" y="0"/>
                    <a:pt x="0" y="0"/>
                    <a:pt x="0" y="0"/>
                  </a:cubicBezTo>
                  <a:close/>
                </a:path>
              </a:pathLst>
            </a:custGeom>
            <a:solidFill>
              <a:schemeClr val="accent6">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noProof="0">
                <a:solidFill>
                  <a:schemeClr val="lt1"/>
                </a:solidFill>
              </a:endParaRPr>
            </a:p>
          </p:txBody>
        </p:sp>
        <p:sp>
          <p:nvSpPr>
            <p:cNvPr id="19" name="矩形 21">
              <a:hlinkClick r:id="rId4" action="ppaction://hlinksldjump"/>
            </p:cNvPr>
            <p:cNvSpPr/>
            <p:nvPr/>
          </p:nvSpPr>
          <p:spPr>
            <a:xfrm>
              <a:off x="2743996" y="3476022"/>
              <a:ext cx="1740291" cy="1731152"/>
            </a:xfrm>
            <a:custGeom>
              <a:avLst/>
              <a:gdLst/>
              <a:ahLst/>
              <a:cxnLst/>
              <a:rect l="l" t="t" r="r" b="b"/>
              <a:pathLst>
                <a:path w="1709737" h="1709738">
                  <a:moveTo>
                    <a:pt x="854868" y="0"/>
                  </a:moveTo>
                  <a:cubicBezTo>
                    <a:pt x="1709737" y="0"/>
                    <a:pt x="1709737" y="0"/>
                    <a:pt x="1709737" y="0"/>
                  </a:cubicBezTo>
                  <a:cubicBezTo>
                    <a:pt x="1709737" y="854869"/>
                    <a:pt x="1709737" y="854869"/>
                    <a:pt x="1709737" y="854869"/>
                  </a:cubicBezTo>
                  <a:cubicBezTo>
                    <a:pt x="1709737" y="1327740"/>
                    <a:pt x="1327738" y="1709738"/>
                    <a:pt x="854868" y="1709738"/>
                  </a:cubicBezTo>
                  <a:cubicBezTo>
                    <a:pt x="381998" y="1709738"/>
                    <a:pt x="0" y="1327740"/>
                    <a:pt x="0" y="854869"/>
                  </a:cubicBezTo>
                  <a:cubicBezTo>
                    <a:pt x="0" y="381999"/>
                    <a:pt x="381998" y="0"/>
                    <a:pt x="854868" y="0"/>
                  </a:cubicBezTo>
                  <a:close/>
                </a:path>
              </a:pathLst>
            </a:custGeom>
            <a:solidFill>
              <a:srgbClr val="92D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noProof="0">
                <a:solidFill>
                  <a:schemeClr val="lt1"/>
                </a:solidFill>
              </a:endParaRPr>
            </a:p>
          </p:txBody>
        </p:sp>
        <p:sp>
          <p:nvSpPr>
            <p:cNvPr id="20" name="Freeform 37">
              <a:hlinkClick r:id="rId2" action="ppaction://hlinksldjump"/>
            </p:cNvPr>
            <p:cNvSpPr>
              <a:spLocks/>
            </p:cNvSpPr>
            <p:nvPr/>
          </p:nvSpPr>
          <p:spPr bwMode="gray">
            <a:xfrm rot="10800000" flipV="1">
              <a:off x="2739133" y="1607935"/>
              <a:ext cx="1740292" cy="1731152"/>
            </a:xfrm>
            <a:custGeom>
              <a:avLst/>
              <a:gdLst>
                <a:gd name="T0" fmla="*/ 2147483647 w 1016"/>
                <a:gd name="T1" fmla="*/ 0 h 1016"/>
                <a:gd name="T2" fmla="*/ 0 w 1016"/>
                <a:gd name="T3" fmla="*/ 2147483647 h 1016"/>
                <a:gd name="T4" fmla="*/ 0 w 1016"/>
                <a:gd name="T5" fmla="*/ 2147483647 h 1016"/>
                <a:gd name="T6" fmla="*/ 2147483647 w 1016"/>
                <a:gd name="T7" fmla="*/ 2147483647 h 1016"/>
                <a:gd name="T8" fmla="*/ 2147483647 w 1016"/>
                <a:gd name="T9" fmla="*/ 2147483647 h 1016"/>
                <a:gd name="T10" fmla="*/ 2147483647 w 1016"/>
                <a:gd name="T11" fmla="*/ 0 h 1016"/>
                <a:gd name="T12" fmla="*/ 0 60000 65536"/>
                <a:gd name="T13" fmla="*/ 0 60000 65536"/>
                <a:gd name="T14" fmla="*/ 0 60000 65536"/>
                <a:gd name="T15" fmla="*/ 0 60000 65536"/>
                <a:gd name="T16" fmla="*/ 0 60000 65536"/>
                <a:gd name="T17" fmla="*/ 0 60000 65536"/>
                <a:gd name="T18" fmla="*/ 0 w 1016"/>
                <a:gd name="T19" fmla="*/ 0 h 1016"/>
                <a:gd name="T20" fmla="*/ 1016 w 1016"/>
                <a:gd name="T21" fmla="*/ 1016 h 1016"/>
              </a:gdLst>
              <a:ahLst/>
              <a:cxnLst>
                <a:cxn ang="T12">
                  <a:pos x="T0" y="T1"/>
                </a:cxn>
                <a:cxn ang="T13">
                  <a:pos x="T2" y="T3"/>
                </a:cxn>
                <a:cxn ang="T14">
                  <a:pos x="T4" y="T5"/>
                </a:cxn>
                <a:cxn ang="T15">
                  <a:pos x="T6" y="T7"/>
                </a:cxn>
                <a:cxn ang="T16">
                  <a:pos x="T8" y="T9"/>
                </a:cxn>
                <a:cxn ang="T17">
                  <a:pos x="T10" y="T11"/>
                </a:cxn>
              </a:cxnLst>
              <a:rect l="T18" t="T19" r="T20" b="T21"/>
              <a:pathLst>
                <a:path w="1016" h="1016">
                  <a:moveTo>
                    <a:pt x="508" y="0"/>
                  </a:moveTo>
                  <a:cubicBezTo>
                    <a:pt x="227" y="0"/>
                    <a:pt x="0" y="227"/>
                    <a:pt x="0" y="508"/>
                  </a:cubicBezTo>
                  <a:cubicBezTo>
                    <a:pt x="0" y="1016"/>
                    <a:pt x="0" y="1016"/>
                    <a:pt x="0" y="1016"/>
                  </a:cubicBezTo>
                  <a:cubicBezTo>
                    <a:pt x="508" y="1016"/>
                    <a:pt x="508" y="1016"/>
                    <a:pt x="508" y="1016"/>
                  </a:cubicBezTo>
                  <a:cubicBezTo>
                    <a:pt x="789" y="1016"/>
                    <a:pt x="1016" y="789"/>
                    <a:pt x="1016" y="508"/>
                  </a:cubicBezTo>
                  <a:cubicBezTo>
                    <a:pt x="1016" y="227"/>
                    <a:pt x="789" y="0"/>
                    <a:pt x="508" y="0"/>
                  </a:cubicBezTo>
                  <a:close/>
                </a:path>
              </a:pathLst>
            </a:custGeom>
            <a:solidFill>
              <a:srgbClr val="0066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noProof="0" dirty="0">
                <a:solidFill>
                  <a:schemeClr val="lt1"/>
                </a:solidFill>
              </a:endParaRPr>
            </a:p>
          </p:txBody>
        </p:sp>
      </p:grpSp>
      <p:sp>
        <p:nvSpPr>
          <p:cNvPr id="21" name="TextBox 20">
            <a:hlinkClick r:id="rId2" action="ppaction://hlinksldjump"/>
          </p:cNvPr>
          <p:cNvSpPr txBox="1"/>
          <p:nvPr/>
        </p:nvSpPr>
        <p:spPr>
          <a:xfrm>
            <a:off x="4068566" y="1601738"/>
            <a:ext cx="1584000" cy="1061829"/>
          </a:xfrm>
          <a:prstGeom prst="rect">
            <a:avLst/>
          </a:prstGeom>
          <a:noFill/>
        </p:spPr>
        <p:txBody>
          <a:bodyPr wrap="square" rtlCol="0">
            <a:spAutoFit/>
          </a:bodyPr>
          <a:lstStyle/>
          <a:p>
            <a:pPr algn="ctr"/>
            <a:r>
              <a:rPr lang="zh-CN" altLang="en-US" sz="2100" b="1" dirty="0">
                <a:solidFill>
                  <a:srgbClr val="FFFF00"/>
                </a:solidFill>
                <a:latin typeface="方正博雅宋_GBK" pitchFamily="2" charset="-122"/>
                <a:ea typeface="方正博雅宋_GBK" pitchFamily="2" charset="-122"/>
              </a:rPr>
              <a:t>基态</a:t>
            </a:r>
            <a:r>
              <a:rPr lang="zh-CN" altLang="en-US" sz="2100" b="1" dirty="0" smtClean="0">
                <a:solidFill>
                  <a:srgbClr val="FFFF00"/>
                </a:solidFill>
                <a:latin typeface="方正博雅宋_GBK" pitchFamily="2" charset="-122"/>
                <a:ea typeface="方正博雅宋_GBK" pitchFamily="2" charset="-122"/>
              </a:rPr>
              <a:t>原子</a:t>
            </a:r>
            <a:endParaRPr lang="en-US" altLang="zh-CN" sz="2100" b="1" dirty="0" smtClean="0">
              <a:solidFill>
                <a:srgbClr val="FFFF00"/>
              </a:solidFill>
              <a:latin typeface="方正博雅宋_GBK" pitchFamily="2" charset="-122"/>
              <a:ea typeface="方正博雅宋_GBK" pitchFamily="2" charset="-122"/>
            </a:endParaRPr>
          </a:p>
          <a:p>
            <a:pPr algn="ctr"/>
            <a:r>
              <a:rPr lang="zh-CN" altLang="en-US" sz="2100" b="1" dirty="0" smtClean="0">
                <a:solidFill>
                  <a:srgbClr val="FFFF00"/>
                </a:solidFill>
                <a:latin typeface="方正博雅宋_GBK" pitchFamily="2" charset="-122"/>
                <a:ea typeface="方正博雅宋_GBK" pitchFamily="2" charset="-122"/>
              </a:rPr>
              <a:t>核外电子</a:t>
            </a:r>
            <a:r>
              <a:rPr lang="zh-CN" altLang="en-US" sz="2100" b="1" dirty="0">
                <a:solidFill>
                  <a:srgbClr val="FFFF00"/>
                </a:solidFill>
                <a:latin typeface="方正博雅宋_GBK" pitchFamily="2" charset="-122"/>
                <a:ea typeface="方正博雅宋_GBK" pitchFamily="2" charset="-122"/>
              </a:rPr>
              <a:t>的排布原则</a:t>
            </a:r>
            <a:endParaRPr lang="zh-CN" altLang="en-US" sz="2100" b="1" dirty="0">
              <a:solidFill>
                <a:srgbClr val="FFFF00"/>
              </a:solidFill>
              <a:latin typeface="方正博雅宋_GBK" pitchFamily="2" charset="-122"/>
              <a:ea typeface="方正博雅宋_GBK" pitchFamily="2" charset="-122"/>
            </a:endParaRPr>
          </a:p>
        </p:txBody>
      </p:sp>
      <p:sp>
        <p:nvSpPr>
          <p:cNvPr id="22" name="TextBox 21">
            <a:hlinkClick r:id="rId3" action="ppaction://hlinksldjump"/>
          </p:cNvPr>
          <p:cNvSpPr txBox="1"/>
          <p:nvPr/>
        </p:nvSpPr>
        <p:spPr>
          <a:xfrm>
            <a:off x="5752703" y="1601738"/>
            <a:ext cx="1584000" cy="1061829"/>
          </a:xfrm>
          <a:prstGeom prst="rect">
            <a:avLst/>
          </a:prstGeom>
          <a:noFill/>
        </p:spPr>
        <p:txBody>
          <a:bodyPr wrap="square" rtlCol="0">
            <a:spAutoFit/>
          </a:bodyPr>
          <a:lstStyle/>
          <a:p>
            <a:pPr algn="ctr"/>
            <a:r>
              <a:rPr lang="zh-CN" altLang="en-US" sz="2100" b="1" dirty="0">
                <a:solidFill>
                  <a:srgbClr val="FFFF00"/>
                </a:solidFill>
                <a:latin typeface="方正博雅宋_GBK" pitchFamily="2" charset="-122"/>
                <a:ea typeface="方正博雅宋_GBK" pitchFamily="2" charset="-122"/>
              </a:rPr>
              <a:t>原子核</a:t>
            </a:r>
            <a:r>
              <a:rPr lang="zh-CN" altLang="en-US" sz="2100" b="1" dirty="0" smtClean="0">
                <a:solidFill>
                  <a:srgbClr val="FFFF00"/>
                </a:solidFill>
                <a:latin typeface="方正博雅宋_GBK" pitchFamily="2" charset="-122"/>
                <a:ea typeface="方正博雅宋_GBK" pitchFamily="2" charset="-122"/>
              </a:rPr>
              <a:t>外</a:t>
            </a:r>
            <a:endParaRPr lang="en-US" altLang="zh-CN" sz="2100" b="1" dirty="0" smtClean="0">
              <a:solidFill>
                <a:srgbClr val="FFFF00"/>
              </a:solidFill>
              <a:latin typeface="方正博雅宋_GBK" pitchFamily="2" charset="-122"/>
              <a:ea typeface="方正博雅宋_GBK" pitchFamily="2" charset="-122"/>
            </a:endParaRPr>
          </a:p>
          <a:p>
            <a:pPr algn="ctr"/>
            <a:r>
              <a:rPr lang="zh-CN" altLang="en-US" sz="2100" b="1" dirty="0" smtClean="0">
                <a:solidFill>
                  <a:srgbClr val="FFFF00"/>
                </a:solidFill>
                <a:latin typeface="方正博雅宋_GBK" pitchFamily="2" charset="-122"/>
                <a:ea typeface="方正博雅宋_GBK" pitchFamily="2" charset="-122"/>
              </a:rPr>
              <a:t>电子</a:t>
            </a:r>
            <a:r>
              <a:rPr lang="zh-CN" altLang="en-US" sz="2100" b="1" dirty="0">
                <a:solidFill>
                  <a:srgbClr val="FFFF00"/>
                </a:solidFill>
                <a:latin typeface="方正博雅宋_GBK" pitchFamily="2" charset="-122"/>
                <a:ea typeface="方正博雅宋_GBK" pitchFamily="2" charset="-122"/>
              </a:rPr>
              <a:t>排布的表示方法</a:t>
            </a:r>
            <a:endParaRPr lang="zh-CN" altLang="en-US" sz="2100" b="1" dirty="0">
              <a:solidFill>
                <a:srgbClr val="FFFF00"/>
              </a:solidFill>
              <a:latin typeface="方正博雅宋_GBK" pitchFamily="2" charset="-122"/>
              <a:ea typeface="方正博雅宋_GBK" pitchFamily="2" charset="-122"/>
            </a:endParaRPr>
          </a:p>
        </p:txBody>
      </p:sp>
      <p:sp>
        <p:nvSpPr>
          <p:cNvPr id="23" name="TextBox 22">
            <a:hlinkClick r:id="rId4" action="ppaction://hlinksldjump"/>
          </p:cNvPr>
          <p:cNvSpPr txBox="1"/>
          <p:nvPr/>
        </p:nvSpPr>
        <p:spPr>
          <a:xfrm>
            <a:off x="4144697" y="3498432"/>
            <a:ext cx="1406840" cy="430887"/>
          </a:xfrm>
          <a:prstGeom prst="rect">
            <a:avLst/>
          </a:prstGeom>
          <a:noFill/>
        </p:spPr>
        <p:txBody>
          <a:bodyPr wrap="square" rtlCol="0">
            <a:spAutoFit/>
          </a:bodyPr>
          <a:lstStyle/>
          <a:p>
            <a:pPr algn="ctr"/>
            <a:r>
              <a:rPr lang="zh-CN" altLang="en-US" sz="2200" b="1" dirty="0" smtClean="0">
                <a:solidFill>
                  <a:srgbClr val="FFFF00"/>
                </a:solidFill>
                <a:latin typeface="方正博雅宋_GBK" pitchFamily="2" charset="-122"/>
                <a:ea typeface="方正博雅宋_GBK" pitchFamily="2" charset="-122"/>
              </a:rPr>
              <a:t>学习小结</a:t>
            </a:r>
            <a:endParaRPr lang="zh-CN" altLang="en-US" sz="2200" b="1" dirty="0">
              <a:solidFill>
                <a:srgbClr val="FFFF00"/>
              </a:solidFill>
              <a:latin typeface="方正博雅宋_GBK" pitchFamily="2" charset="-122"/>
              <a:ea typeface="方正博雅宋_GBK" pitchFamily="2" charset="-122"/>
            </a:endParaRPr>
          </a:p>
        </p:txBody>
      </p:sp>
      <p:sp>
        <p:nvSpPr>
          <p:cNvPr id="24" name="矩形 23"/>
          <p:cNvSpPr/>
          <p:nvPr/>
        </p:nvSpPr>
        <p:spPr>
          <a:xfrm>
            <a:off x="1043608" y="0"/>
            <a:ext cx="720080" cy="120359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TextBox 24"/>
          <p:cNvSpPr txBox="1"/>
          <p:nvPr/>
        </p:nvSpPr>
        <p:spPr>
          <a:xfrm>
            <a:off x="795410" y="510952"/>
            <a:ext cx="1224136" cy="707886"/>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内容</a:t>
            </a:r>
            <a:endParaRPr lang="en-US" altLang="zh-CN" sz="2000" dirty="0" smtClean="0">
              <a:solidFill>
                <a:schemeClr val="bg1"/>
              </a:solidFill>
              <a:latin typeface="微软雅黑" panose="020B0503020204020204" pitchFamily="34" charset="-122"/>
              <a:ea typeface="微软雅黑" panose="020B0503020204020204" pitchFamily="34" charset="-122"/>
            </a:endParaRPr>
          </a:p>
          <a:p>
            <a:pPr algn="ctr"/>
            <a:r>
              <a:rPr lang="zh-CN" altLang="en-US" sz="2000" dirty="0" smtClean="0">
                <a:solidFill>
                  <a:schemeClr val="bg1"/>
                </a:solidFill>
                <a:latin typeface="微软雅黑" panose="020B0503020204020204" pitchFamily="34" charset="-122"/>
                <a:ea typeface="微软雅黑" panose="020B0503020204020204" pitchFamily="34" charset="-122"/>
              </a:rPr>
              <a:t>索引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0" name="TextBox 29">
            <a:hlinkClick r:id="rId5" action="ppaction://hlinksldjump"/>
          </p:cNvPr>
          <p:cNvSpPr txBox="1"/>
          <p:nvPr/>
        </p:nvSpPr>
        <p:spPr>
          <a:xfrm>
            <a:off x="5877669" y="3488804"/>
            <a:ext cx="1406840" cy="430887"/>
          </a:xfrm>
          <a:prstGeom prst="rect">
            <a:avLst/>
          </a:prstGeom>
          <a:noFill/>
        </p:spPr>
        <p:txBody>
          <a:bodyPr wrap="square" rtlCol="0">
            <a:spAutoFit/>
          </a:bodyPr>
          <a:lstStyle/>
          <a:p>
            <a:pPr algn="ctr"/>
            <a:r>
              <a:rPr lang="zh-CN" altLang="en-US" sz="2200" b="1" dirty="0" smtClean="0">
                <a:solidFill>
                  <a:srgbClr val="FFFF00"/>
                </a:solidFill>
                <a:latin typeface="方正博雅宋_GBK" pitchFamily="2" charset="-122"/>
                <a:ea typeface="方正博雅宋_GBK" pitchFamily="2" charset="-122"/>
              </a:rPr>
              <a:t>当堂检测</a:t>
            </a:r>
            <a:endParaRPr lang="zh-CN" altLang="en-US" sz="2200" b="1" dirty="0">
              <a:solidFill>
                <a:srgbClr val="FFFF00"/>
              </a:solidFill>
              <a:latin typeface="方正博雅宋_GBK" pitchFamily="2" charset="-122"/>
              <a:ea typeface="方正博雅宋_GBK" pitchFamily="2" charset="-122"/>
            </a:endParaRPr>
          </a:p>
        </p:txBody>
      </p:sp>
    </p:spTree>
    <p:extLst>
      <p:ext uri="{BB962C8B-B14F-4D97-AF65-F5344CB8AC3E}">
        <p14:creationId xmlns:p14="http://schemas.microsoft.com/office/powerpoint/2010/main" val="256810196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31051" y="628288"/>
            <a:ext cx="8876870" cy="3970318"/>
          </a:xfrm>
          <a:prstGeom prst="rect">
            <a:avLst/>
          </a:prstGeom>
        </p:spPr>
        <p:txBody>
          <a:bodyPr wrap="square">
            <a:spAutoFit/>
          </a:bodyPr>
          <a:lstStyle/>
          <a:p>
            <a:pPr algn="just">
              <a:lnSpc>
                <a:spcPct val="150000"/>
              </a:lnSpc>
              <a:spcAft>
                <a:spcPts val="0"/>
              </a:spcAft>
              <a:tabLst>
                <a:tab pos="2070735" algn="l"/>
              </a:tabLst>
            </a:pPr>
            <a:r>
              <a:rPr lang="zh-CN" altLang="zh-CN" sz="2400" b="1" kern="100" dirty="0">
                <a:solidFill>
                  <a:srgbClr val="0066FF"/>
                </a:solidFill>
                <a:latin typeface="Times New Roman"/>
                <a:ea typeface="微软雅黑"/>
                <a:cs typeface="Times New Roman"/>
              </a:rPr>
              <a:t>解析</a:t>
            </a:r>
            <a:r>
              <a:rPr lang="zh-CN" altLang="zh-CN" sz="2400" kern="100" dirty="0">
                <a:latin typeface="Times New Roman"/>
                <a:ea typeface="微软雅黑"/>
                <a:cs typeface="Times New Roman"/>
              </a:rPr>
              <a:t>　若</a:t>
            </a:r>
            <a:r>
              <a:rPr lang="en-US" altLang="zh-CN" sz="2400" kern="100" dirty="0" err="1">
                <a:latin typeface="Times New Roman"/>
                <a:ea typeface="微软雅黑"/>
                <a:cs typeface="Courier New"/>
              </a:rPr>
              <a:t>3p</a:t>
            </a:r>
            <a:r>
              <a:rPr lang="zh-CN" altLang="zh-CN" sz="2400" kern="100" dirty="0">
                <a:latin typeface="Times New Roman"/>
                <a:ea typeface="微软雅黑"/>
                <a:cs typeface="Times New Roman"/>
              </a:rPr>
              <a:t>能级上有</a:t>
            </a:r>
            <a:r>
              <a:rPr lang="en-US" altLang="zh-CN" sz="2400" kern="100" dirty="0">
                <a:latin typeface="Times New Roman"/>
                <a:ea typeface="微软雅黑"/>
                <a:cs typeface="Courier New"/>
              </a:rPr>
              <a:t>3</a:t>
            </a:r>
            <a:r>
              <a:rPr lang="zh-CN" altLang="zh-CN" sz="2400" kern="100" dirty="0">
                <a:latin typeface="Times New Roman"/>
                <a:ea typeface="微软雅黑"/>
                <a:cs typeface="Times New Roman"/>
              </a:rPr>
              <a:t>个电子，则它们应排布为</a:t>
            </a:r>
            <a:r>
              <a:rPr lang="en-US" altLang="zh-CN" sz="2400" kern="100" dirty="0">
                <a:latin typeface="宋体"/>
                <a:ea typeface="微软雅黑"/>
                <a:cs typeface="Courier New"/>
              </a:rPr>
              <a:t> </a:t>
            </a:r>
            <a:r>
              <a:rPr lang="en-US" altLang="zh-CN" sz="2400" kern="100" dirty="0" smtClean="0">
                <a:latin typeface="宋体"/>
                <a:ea typeface="微软雅黑"/>
                <a:cs typeface="Courier New"/>
              </a:rPr>
              <a:t>         </a:t>
            </a:r>
            <a:r>
              <a:rPr lang="zh-CN" altLang="zh-CN" sz="2400" kern="100" dirty="0" smtClean="0">
                <a:latin typeface="Times New Roman"/>
                <a:ea typeface="微软雅黑"/>
                <a:cs typeface="Times New Roman"/>
              </a:rPr>
              <a:t>，不能</a:t>
            </a:r>
            <a:r>
              <a:rPr lang="zh-CN" altLang="zh-CN" sz="2400" kern="100" dirty="0">
                <a:latin typeface="Times New Roman"/>
                <a:ea typeface="微软雅黑"/>
                <a:cs typeface="Times New Roman"/>
              </a:rPr>
              <a:t>排布为</a:t>
            </a:r>
            <a:r>
              <a:rPr lang="en-US" altLang="zh-CN" sz="2400" kern="100" dirty="0">
                <a:latin typeface="宋体"/>
                <a:ea typeface="微软雅黑"/>
                <a:cs typeface="Courier New"/>
              </a:rPr>
              <a:t> </a:t>
            </a:r>
            <a:r>
              <a:rPr lang="en-US" altLang="zh-CN" sz="2400" kern="100" dirty="0" smtClean="0">
                <a:latin typeface="宋体"/>
                <a:ea typeface="微软雅黑"/>
                <a:cs typeface="Courier New"/>
              </a:rPr>
              <a:t>             </a:t>
            </a:r>
            <a:r>
              <a:rPr lang="zh-CN" altLang="zh-CN" sz="2400" kern="100" dirty="0" smtClean="0">
                <a:latin typeface="Times New Roman"/>
                <a:ea typeface="微软雅黑"/>
                <a:cs typeface="Times New Roman"/>
              </a:rPr>
              <a:t>，</a:t>
            </a:r>
            <a:r>
              <a:rPr lang="zh-CN" altLang="zh-CN" sz="2400" kern="100" dirty="0">
                <a:latin typeface="Times New Roman"/>
                <a:ea typeface="微软雅黑"/>
                <a:cs typeface="Times New Roman"/>
              </a:rPr>
              <a:t>因为这违背了泡利原理</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一个轨道最多只</a:t>
            </a:r>
            <a:r>
              <a:rPr lang="zh-CN" altLang="zh-CN" sz="2400" kern="100" spc="-70" dirty="0">
                <a:latin typeface="Times New Roman"/>
                <a:ea typeface="微软雅黑"/>
                <a:cs typeface="Times New Roman"/>
              </a:rPr>
              <a:t>能容纳</a:t>
            </a:r>
            <a:r>
              <a:rPr lang="en-US" altLang="zh-CN" sz="2400" kern="100" spc="-70" dirty="0">
                <a:latin typeface="Times New Roman"/>
                <a:ea typeface="微软雅黑"/>
                <a:cs typeface="Courier New"/>
              </a:rPr>
              <a:t>2</a:t>
            </a:r>
            <a:r>
              <a:rPr lang="zh-CN" altLang="zh-CN" sz="2400" kern="100" spc="-70" dirty="0">
                <a:latin typeface="Times New Roman"/>
                <a:ea typeface="微软雅黑"/>
                <a:cs typeface="Times New Roman"/>
              </a:rPr>
              <a:t>个电子</a:t>
            </a:r>
            <a:r>
              <a:rPr lang="en-US" altLang="zh-CN" sz="2400" kern="100" spc="-70" dirty="0">
                <a:latin typeface="Times New Roman"/>
                <a:ea typeface="微软雅黑"/>
                <a:cs typeface="Courier New"/>
              </a:rPr>
              <a:t>)</a:t>
            </a:r>
            <a:r>
              <a:rPr lang="zh-CN" altLang="zh-CN" sz="2400" kern="100" spc="-70" dirty="0">
                <a:latin typeface="Times New Roman"/>
                <a:ea typeface="微软雅黑"/>
                <a:cs typeface="Times New Roman"/>
              </a:rPr>
              <a:t>和洪特规则</a:t>
            </a:r>
            <a:r>
              <a:rPr lang="en-US" altLang="zh-CN" sz="2400" kern="100" spc="-70" dirty="0">
                <a:latin typeface="Times New Roman"/>
                <a:ea typeface="微软雅黑"/>
                <a:cs typeface="Courier New"/>
              </a:rPr>
              <a:t>(</a:t>
            </a:r>
            <a:r>
              <a:rPr lang="zh-CN" altLang="zh-CN" sz="2400" kern="100" spc="-70" dirty="0">
                <a:latin typeface="Times New Roman"/>
                <a:ea typeface="微软雅黑"/>
                <a:cs typeface="Times New Roman"/>
              </a:rPr>
              <a:t>当电子排布在同一能级的不同轨道时，基态原子中的电子总是优先单独占据一个轨道，且自旋状态相同</a:t>
            </a:r>
            <a:r>
              <a:rPr lang="en-US" altLang="zh-CN" sz="2400" kern="100" spc="-70" dirty="0">
                <a:latin typeface="Times New Roman"/>
                <a:ea typeface="微软雅黑"/>
                <a:cs typeface="Courier New"/>
              </a:rPr>
              <a:t>)</a:t>
            </a:r>
            <a:r>
              <a:rPr lang="zh-CN" altLang="zh-CN" sz="2400" kern="100" spc="-70" dirty="0">
                <a:latin typeface="Times New Roman"/>
                <a:ea typeface="微软雅黑"/>
                <a:cs typeface="Times New Roman"/>
              </a:rPr>
              <a:t>，</a:t>
            </a:r>
            <a:r>
              <a:rPr lang="zh-CN" altLang="zh-CN" sz="2400" kern="100" dirty="0">
                <a:latin typeface="Times New Roman"/>
                <a:ea typeface="微软雅黑"/>
                <a:cs typeface="Times New Roman"/>
              </a:rPr>
              <a:t>若</a:t>
            </a:r>
            <a:r>
              <a:rPr lang="en-US" altLang="zh-CN" sz="2400" kern="100" dirty="0" err="1">
                <a:latin typeface="Times New Roman"/>
                <a:ea typeface="微软雅黑"/>
                <a:cs typeface="Courier New"/>
              </a:rPr>
              <a:t>3p</a:t>
            </a:r>
            <a:r>
              <a:rPr lang="zh-CN" altLang="zh-CN" sz="2400" kern="100" dirty="0">
                <a:latin typeface="Times New Roman"/>
                <a:ea typeface="微软雅黑"/>
                <a:cs typeface="Times New Roman"/>
              </a:rPr>
              <a:t>能级上有</a:t>
            </a:r>
            <a:r>
              <a:rPr lang="en-US" altLang="zh-CN" sz="2400" kern="100" dirty="0">
                <a:latin typeface="Times New Roman"/>
                <a:ea typeface="微软雅黑"/>
                <a:cs typeface="Courier New"/>
              </a:rPr>
              <a:t>4</a:t>
            </a:r>
            <a:r>
              <a:rPr lang="zh-CN" altLang="zh-CN" sz="2400" kern="100" dirty="0">
                <a:latin typeface="Times New Roman"/>
                <a:ea typeface="微软雅黑"/>
                <a:cs typeface="Times New Roman"/>
              </a:rPr>
              <a:t>个电子，则排布</a:t>
            </a:r>
            <a:r>
              <a:rPr lang="zh-CN" altLang="zh-CN" sz="2400" kern="100" dirty="0" smtClean="0">
                <a:latin typeface="Times New Roman"/>
                <a:ea typeface="微软雅黑"/>
                <a:cs typeface="Times New Roman"/>
              </a:rPr>
              <a:t>成</a:t>
            </a:r>
            <a:r>
              <a:rPr lang="en-US" altLang="zh-CN" sz="2400" kern="100" dirty="0" smtClean="0">
                <a:latin typeface="Times New Roman"/>
                <a:ea typeface="微软雅黑"/>
                <a:cs typeface="Times New Roman"/>
              </a:rPr>
              <a:t>                    </a:t>
            </a:r>
            <a:r>
              <a:rPr lang="zh-CN" altLang="zh-CN" sz="2400" kern="100" dirty="0" smtClean="0">
                <a:latin typeface="Times New Roman"/>
                <a:ea typeface="微软雅黑"/>
                <a:cs typeface="Times New Roman"/>
              </a:rPr>
              <a:t>。</a:t>
            </a:r>
            <a:endParaRPr lang="zh-CN" altLang="zh-CN" sz="2400" kern="100" dirty="0">
              <a:latin typeface="宋体"/>
              <a:cs typeface="Courier New"/>
            </a:endParaRPr>
          </a:p>
          <a:p>
            <a:pPr algn="just">
              <a:lnSpc>
                <a:spcPct val="150000"/>
              </a:lnSpc>
              <a:spcAft>
                <a:spcPts val="0"/>
              </a:spcAft>
              <a:tabLst>
                <a:tab pos="2070735" algn="l"/>
              </a:tabLst>
            </a:pPr>
            <a:r>
              <a:rPr lang="zh-CN" altLang="zh-CN" sz="2400" b="1" kern="100" dirty="0">
                <a:solidFill>
                  <a:srgbClr val="0066FF"/>
                </a:solidFill>
                <a:latin typeface="Times New Roman"/>
                <a:ea typeface="微软雅黑"/>
                <a:cs typeface="Times New Roman"/>
              </a:rPr>
              <a:t>答案</a:t>
            </a:r>
            <a:r>
              <a:rPr lang="zh-CN" altLang="zh-CN" sz="2400" kern="100" dirty="0">
                <a:latin typeface="Times New Roman"/>
                <a:ea typeface="微软雅黑"/>
                <a:cs typeface="Times New Roman"/>
              </a:rPr>
              <a:t>　</a:t>
            </a:r>
            <a:r>
              <a:rPr lang="en-US" altLang="zh-CN" sz="2400" kern="100" dirty="0" smtClean="0">
                <a:solidFill>
                  <a:srgbClr val="E36C0A"/>
                </a:solidFill>
                <a:latin typeface="宋体"/>
                <a:ea typeface="微软雅黑"/>
                <a:cs typeface="Courier New"/>
              </a:rPr>
              <a:t>         </a:t>
            </a:r>
            <a:r>
              <a:rPr lang="zh-CN" altLang="zh-CN" sz="2400" kern="100" dirty="0">
                <a:solidFill>
                  <a:srgbClr val="E36C0A"/>
                </a:solidFill>
                <a:latin typeface="Times New Roman"/>
                <a:ea typeface="微软雅黑"/>
                <a:cs typeface="Times New Roman"/>
              </a:rPr>
              <a:t>　泡利原理和洪特规则　洪特规则　不正确，因为</a:t>
            </a:r>
            <a:r>
              <a:rPr lang="en-US" altLang="zh-CN" sz="2400" kern="100" dirty="0" err="1">
                <a:solidFill>
                  <a:srgbClr val="E36C0A"/>
                </a:solidFill>
                <a:latin typeface="Times New Roman"/>
                <a:ea typeface="微软雅黑"/>
                <a:cs typeface="Courier New"/>
              </a:rPr>
              <a:t>3p</a:t>
            </a:r>
            <a:r>
              <a:rPr lang="zh-CN" altLang="zh-CN" sz="2400" kern="100" dirty="0">
                <a:solidFill>
                  <a:srgbClr val="E36C0A"/>
                </a:solidFill>
                <a:latin typeface="Times New Roman"/>
                <a:ea typeface="微软雅黑"/>
                <a:cs typeface="Times New Roman"/>
              </a:rPr>
              <a:t>能级上只有</a:t>
            </a:r>
            <a:r>
              <a:rPr lang="en-US" altLang="zh-CN" sz="2400" kern="100" dirty="0">
                <a:solidFill>
                  <a:srgbClr val="E36C0A"/>
                </a:solidFill>
                <a:latin typeface="Times New Roman"/>
                <a:ea typeface="微软雅黑"/>
                <a:cs typeface="Courier New"/>
              </a:rPr>
              <a:t>3</a:t>
            </a:r>
            <a:r>
              <a:rPr lang="zh-CN" altLang="zh-CN" sz="2400" kern="100" dirty="0">
                <a:solidFill>
                  <a:srgbClr val="E36C0A"/>
                </a:solidFill>
                <a:latin typeface="Times New Roman"/>
                <a:ea typeface="微软雅黑"/>
                <a:cs typeface="Times New Roman"/>
              </a:rPr>
              <a:t>个轨道</a:t>
            </a:r>
            <a:endParaRPr lang="zh-CN" altLang="zh-CN" sz="2400" kern="100" dirty="0">
              <a:effectLst/>
              <a:latin typeface="宋体"/>
              <a:cs typeface="Courier New"/>
            </a:endParaRPr>
          </a:p>
        </p:txBody>
      </p:sp>
      <p:sp>
        <p:nvSpPr>
          <p:cNvPr id="12" name="TextBox 11">
            <a:hlinkClick r:id="rId2" action="ppaction://hlinksldjump"/>
          </p:cNvPr>
          <p:cNvSpPr txBox="1"/>
          <p:nvPr/>
        </p:nvSpPr>
        <p:spPr>
          <a:xfrm>
            <a:off x="7092280"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1</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3" name="TextBox 12">
            <a:hlinkClick r:id="rId3" action="ppaction://hlinksldjump"/>
          </p:cNvPr>
          <p:cNvSpPr txBox="1"/>
          <p:nvPr/>
        </p:nvSpPr>
        <p:spPr>
          <a:xfrm>
            <a:off x="7459181"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2</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4" name="TextBox 13">
            <a:hlinkClick r:id="rId4" action="ppaction://hlinksldjump"/>
          </p:cNvPr>
          <p:cNvSpPr txBox="1"/>
          <p:nvPr/>
        </p:nvSpPr>
        <p:spPr>
          <a:xfrm>
            <a:off x="7826082"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3</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0" name="TextBox 19">
            <a:hlinkClick r:id="rId5" action="ppaction://hlinksldjump"/>
          </p:cNvPr>
          <p:cNvSpPr txBox="1"/>
          <p:nvPr/>
        </p:nvSpPr>
        <p:spPr>
          <a:xfrm>
            <a:off x="8192983"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4</a:t>
            </a:r>
            <a:endParaRPr lang="zh-CN" altLang="en-US" sz="22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1" name="TextBox 20">
            <a:hlinkClick r:id="rId6" action="ppaction://hlinksldjump"/>
          </p:cNvPr>
          <p:cNvSpPr txBox="1"/>
          <p:nvPr/>
        </p:nvSpPr>
        <p:spPr>
          <a:xfrm>
            <a:off x="8559884" y="155344"/>
            <a:ext cx="345559" cy="407802"/>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2200" dirty="0" smtClean="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zh-CN" altLang="en-US" sz="2200" dirty="0">
              <a:solidFill>
                <a:srgbClr val="0000C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19458" name="Picture 2"/>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573412" y="805458"/>
            <a:ext cx="1402344" cy="374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Picture 3"/>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87625" y="1357139"/>
            <a:ext cx="2088232" cy="381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0" name="Picture 4"/>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737365" y="3003798"/>
            <a:ext cx="1346803" cy="372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1" name="Picture 5"/>
          <p:cNvPicPr>
            <a:picLocks noChangeAspect="1" noChangeArrowheads="1"/>
          </p:cNvPicPr>
          <p:nvPr/>
        </p:nvPicPr>
        <p:blipFill>
          <a:blip r:embed="rId7" cstate="print">
            <a:clrChange>
              <a:clrFrom>
                <a:srgbClr val="FFFFFF"/>
              </a:clrFrom>
              <a:clrTo>
                <a:srgbClr val="FFFFFF">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168573" y="3536429"/>
            <a:ext cx="1404763" cy="372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 name="组合 17"/>
          <p:cNvGrpSpPr/>
          <p:nvPr/>
        </p:nvGrpSpPr>
        <p:grpSpPr>
          <a:xfrm>
            <a:off x="8623505" y="4334076"/>
            <a:ext cx="360000" cy="359813"/>
            <a:chOff x="8623505" y="4334074"/>
            <a:chExt cx="360000" cy="359813"/>
          </a:xfrm>
        </p:grpSpPr>
        <p:sp>
          <p:nvSpPr>
            <p:cNvPr id="19" name="椭圆 18">
              <a:hlinkClick r:id="rId10" action="ppaction://hlinksldjump"/>
            </p:cNvPr>
            <p:cNvSpPr/>
            <p:nvPr userDrawn="1"/>
          </p:nvSpPr>
          <p:spPr>
            <a:xfrm rot="5400000">
              <a:off x="8623598" y="4333981"/>
              <a:ext cx="359813" cy="360000"/>
            </a:xfrm>
            <a:prstGeom prst="ellipse">
              <a:avLst/>
            </a:prstGeom>
            <a:solidFill>
              <a:schemeClr val="accent6">
                <a:lumMod val="7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2" name="燕尾形 21">
              <a:hlinkClick r:id="rId10" action="ppaction://hlinksldjump"/>
            </p:cNvPr>
            <p:cNvSpPr/>
            <p:nvPr userDrawn="1"/>
          </p:nvSpPr>
          <p:spPr>
            <a:xfrm rot="5400000" flipH="1">
              <a:off x="8717142" y="4427583"/>
              <a:ext cx="172710" cy="172800"/>
            </a:xfrm>
            <a:prstGeom prst="chevron">
              <a:avLst/>
            </a:prstGeom>
            <a:solidFill>
              <a:schemeClr val="bg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grpSp>
    </p:spTree>
    <p:extLst>
      <p:ext uri="{BB962C8B-B14F-4D97-AF65-F5344CB8AC3E}">
        <p14:creationId xmlns:p14="http://schemas.microsoft.com/office/powerpoint/2010/main" val="3183054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9461"/>
                                        </p:tgtEl>
                                        <p:attrNameLst>
                                          <p:attrName>style.visibility</p:attrName>
                                        </p:attrNameLst>
                                      </p:cBhvr>
                                      <p:to>
                                        <p:strVal val="visible"/>
                                      </p:to>
                                    </p:set>
                                    <p:animEffect transition="in" filter="blinds(horizontal)">
                                      <p:cBhvr>
                                        <p:cTn id="10" dur="500"/>
                                        <p:tgtEl>
                                          <p:spTgt spid="194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773213" y="2688945"/>
            <a:ext cx="6349533" cy="530878"/>
          </a:xfrm>
          <a:prstGeom prst="rect">
            <a:avLst/>
          </a:prstGeom>
        </p:spPr>
        <p:txBody>
          <a:bodyPr wrap="square" lIns="68544" tIns="34272" rIns="68544" bIns="34272">
            <a:spAutoFit/>
          </a:bodyPr>
          <a:lstStyle/>
          <a:p>
            <a:pPr fontAlgn="base">
              <a:lnSpc>
                <a:spcPct val="150000"/>
              </a:lnSpc>
              <a:spcBef>
                <a:spcPct val="0"/>
              </a:spcBef>
              <a:spcAft>
                <a:spcPct val="0"/>
              </a:spcAft>
            </a:pPr>
            <a:r>
              <a:rPr lang="zh-CN" altLang="en-US" sz="2000" dirty="0">
                <a:solidFill>
                  <a:srgbClr val="00B0F0"/>
                </a:solidFill>
                <a:latin typeface="微软雅黑" panose="020B0503020204020204" pitchFamily="34" charset="-122"/>
                <a:ea typeface="微软雅黑" panose="020B0503020204020204" pitchFamily="34" charset="-122"/>
              </a:rPr>
              <a:t>更多精彩内容请</a:t>
            </a:r>
            <a:r>
              <a:rPr lang="zh-CN" altLang="en-US" sz="2000" dirty="0" smtClean="0">
                <a:solidFill>
                  <a:srgbClr val="00B0F0"/>
                </a:solidFill>
                <a:latin typeface="微软雅黑" panose="020B0503020204020204" pitchFamily="34" charset="-122"/>
                <a:ea typeface="微软雅黑" panose="020B0503020204020204" pitchFamily="34" charset="-122"/>
              </a:rPr>
              <a:t>登录</a:t>
            </a:r>
            <a:r>
              <a:rPr lang="en-US" altLang="zh-CN" sz="2000" dirty="0" smtClean="0">
                <a:solidFill>
                  <a:srgbClr val="00B0F0"/>
                </a:solidFill>
                <a:latin typeface="微软雅黑" panose="020B0503020204020204" pitchFamily="34" charset="-122"/>
                <a:ea typeface="微软雅黑" panose="020B0503020204020204" pitchFamily="34" charset="-122"/>
              </a:rPr>
              <a:t>http</a:t>
            </a:r>
            <a:r>
              <a:rPr lang="en-US" altLang="zh-CN" sz="2000" dirty="0">
                <a:solidFill>
                  <a:srgbClr val="00B0F0"/>
                </a:solidFill>
                <a:latin typeface="微软雅黑" panose="020B0503020204020204" pitchFamily="34" charset="-122"/>
                <a:ea typeface="微软雅黑" panose="020B0503020204020204" pitchFamily="34" charset="-122"/>
              </a:rPr>
              <a:t>://www.91taoke.com</a:t>
            </a:r>
          </a:p>
        </p:txBody>
      </p:sp>
      <p:sp>
        <p:nvSpPr>
          <p:cNvPr id="5" name="标题 1"/>
          <p:cNvSpPr txBox="1">
            <a:spLocks/>
          </p:cNvSpPr>
          <p:nvPr/>
        </p:nvSpPr>
        <p:spPr>
          <a:xfrm>
            <a:off x="3092847" y="1491630"/>
            <a:ext cx="2847305" cy="1096305"/>
          </a:xfrm>
          <a:prstGeom prst="rect">
            <a:avLst/>
          </a:prstGeom>
        </p:spPr>
        <p:txBody>
          <a:bodyPr lIns="68571" tIns="34285" rIns="68571" bIns="34285"/>
          <a:lstStyle>
            <a:lvl1pPr algn="ctr" defTabSz="914378" rtl="0" eaLnBrk="1" latinLnBrk="0" hangingPunct="1">
              <a:spcBef>
                <a:spcPct val="0"/>
              </a:spcBef>
              <a:buNone/>
              <a:defRPr sz="4400" kern="1200">
                <a:solidFill>
                  <a:schemeClr val="tx1"/>
                </a:solidFill>
                <a:latin typeface="+mj-lt"/>
                <a:ea typeface="+mj-ea"/>
                <a:cs typeface="+mj-cs"/>
              </a:defRPr>
            </a:lvl1pPr>
          </a:lstStyle>
          <a:p>
            <a:pPr algn="l">
              <a:lnSpc>
                <a:spcPct val="150000"/>
              </a:lnSpc>
              <a:defRPr/>
            </a:pPr>
            <a:r>
              <a:rPr lang="zh-CN" altLang="en-US" sz="5000" b="1" kern="100" dirty="0">
                <a:solidFill>
                  <a:schemeClr val="accent6">
                    <a:lumMod val="75000"/>
                  </a:schemeClr>
                </a:solidFill>
                <a:latin typeface="微软雅黑" panose="020B0503020204020204" pitchFamily="34" charset="-122"/>
                <a:ea typeface="微软雅黑" panose="020B0503020204020204" pitchFamily="34" charset="-122"/>
                <a:cs typeface="Times New Roman" panose="02020603050405020304" pitchFamily="18" charset="0"/>
              </a:rPr>
              <a:t>谢谢观看</a:t>
            </a:r>
          </a:p>
        </p:txBody>
      </p:sp>
      <p:cxnSp>
        <p:nvCxnSpPr>
          <p:cNvPr id="6" name="直接连接符 5"/>
          <p:cNvCxnSpPr/>
          <p:nvPr/>
        </p:nvCxnSpPr>
        <p:spPr>
          <a:xfrm>
            <a:off x="755576" y="2587936"/>
            <a:ext cx="7632848" cy="0"/>
          </a:xfrm>
          <a:prstGeom prst="line">
            <a:avLst/>
          </a:prstGeom>
          <a:ln>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5268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par>
                                <p:cTn id="11" presetID="53" presetClass="entr" presetSubtype="16"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26" presetClass="entr" presetSubtype="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down)">
                                      <p:cBhvr>
                                        <p:cTn id="18" dur="580">
                                          <p:stCondLst>
                                            <p:cond delay="0"/>
                                          </p:stCondLst>
                                        </p:cTn>
                                        <p:tgtEl>
                                          <p:spTgt spid="16"/>
                                        </p:tgtEl>
                                      </p:cBhvr>
                                    </p:animEffect>
                                    <p:anim calcmode="lin" valueType="num">
                                      <p:cBhvr>
                                        <p:cTn id="19"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24" dur="26">
                                          <p:stCondLst>
                                            <p:cond delay="650"/>
                                          </p:stCondLst>
                                        </p:cTn>
                                        <p:tgtEl>
                                          <p:spTgt spid="16"/>
                                        </p:tgtEl>
                                      </p:cBhvr>
                                      <p:to x="100000" y="60000"/>
                                    </p:animScale>
                                    <p:animScale>
                                      <p:cBhvr>
                                        <p:cTn id="25" dur="166" decel="50000">
                                          <p:stCondLst>
                                            <p:cond delay="676"/>
                                          </p:stCondLst>
                                        </p:cTn>
                                        <p:tgtEl>
                                          <p:spTgt spid="16"/>
                                        </p:tgtEl>
                                      </p:cBhvr>
                                      <p:to x="100000" y="100000"/>
                                    </p:animScale>
                                    <p:animScale>
                                      <p:cBhvr>
                                        <p:cTn id="26" dur="26">
                                          <p:stCondLst>
                                            <p:cond delay="1312"/>
                                          </p:stCondLst>
                                        </p:cTn>
                                        <p:tgtEl>
                                          <p:spTgt spid="16"/>
                                        </p:tgtEl>
                                      </p:cBhvr>
                                      <p:to x="100000" y="80000"/>
                                    </p:animScale>
                                    <p:animScale>
                                      <p:cBhvr>
                                        <p:cTn id="27" dur="166" decel="50000">
                                          <p:stCondLst>
                                            <p:cond delay="1338"/>
                                          </p:stCondLst>
                                        </p:cTn>
                                        <p:tgtEl>
                                          <p:spTgt spid="16"/>
                                        </p:tgtEl>
                                      </p:cBhvr>
                                      <p:to x="100000" y="100000"/>
                                    </p:animScale>
                                    <p:animScale>
                                      <p:cBhvr>
                                        <p:cTn id="28" dur="26">
                                          <p:stCondLst>
                                            <p:cond delay="1642"/>
                                          </p:stCondLst>
                                        </p:cTn>
                                        <p:tgtEl>
                                          <p:spTgt spid="16"/>
                                        </p:tgtEl>
                                      </p:cBhvr>
                                      <p:to x="100000" y="90000"/>
                                    </p:animScale>
                                    <p:animScale>
                                      <p:cBhvr>
                                        <p:cTn id="29" dur="166" decel="50000">
                                          <p:stCondLst>
                                            <p:cond delay="1668"/>
                                          </p:stCondLst>
                                        </p:cTn>
                                        <p:tgtEl>
                                          <p:spTgt spid="16"/>
                                        </p:tgtEl>
                                      </p:cBhvr>
                                      <p:to x="100000" y="100000"/>
                                    </p:animScale>
                                    <p:animScale>
                                      <p:cBhvr>
                                        <p:cTn id="30" dur="26">
                                          <p:stCondLst>
                                            <p:cond delay="1808"/>
                                          </p:stCondLst>
                                        </p:cTn>
                                        <p:tgtEl>
                                          <p:spTgt spid="16"/>
                                        </p:tgtEl>
                                      </p:cBhvr>
                                      <p:to x="100000" y="95000"/>
                                    </p:animScale>
                                    <p:animScale>
                                      <p:cBhvr>
                                        <p:cTn id="31" dur="166" decel="50000">
                                          <p:stCondLst>
                                            <p:cond delay="1834"/>
                                          </p:stCondLst>
                                        </p:cTn>
                                        <p:tgtEl>
                                          <p:spTgt spid="1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17029" y="742975"/>
            <a:ext cx="8902659" cy="3970318"/>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a:ea typeface="微软雅黑"/>
                <a:cs typeface="Courier New"/>
              </a:rPr>
              <a:t>1.</a:t>
            </a:r>
            <a:r>
              <a:rPr lang="zh-CN" altLang="zh-CN" sz="2800" kern="100" dirty="0">
                <a:latin typeface="Times New Roman"/>
                <a:ea typeface="微软雅黑"/>
                <a:cs typeface="Times New Roman"/>
              </a:rPr>
              <a:t>能量最低原理</a:t>
            </a:r>
            <a:endParaRPr lang="zh-CN" altLang="zh-CN" sz="2800" kern="100" dirty="0">
              <a:latin typeface="宋体"/>
              <a:cs typeface="Courier New"/>
            </a:endParaRPr>
          </a:p>
          <a:p>
            <a:pPr algn="just">
              <a:lnSpc>
                <a:spcPct val="150000"/>
              </a:lnSpc>
              <a:spcAft>
                <a:spcPts val="0"/>
              </a:spcAft>
              <a:tabLst>
                <a:tab pos="2070735" algn="l"/>
              </a:tabLst>
            </a:pPr>
            <a:r>
              <a:rPr lang="zh-CN" altLang="zh-CN" sz="2800" kern="100" dirty="0">
                <a:latin typeface="Times New Roman"/>
                <a:ea typeface="微软雅黑"/>
                <a:cs typeface="Times New Roman"/>
              </a:rPr>
              <a:t>原子核外的电子应优先排布</a:t>
            </a:r>
            <a:r>
              <a:rPr lang="zh-CN" altLang="zh-CN" sz="2800" kern="100" dirty="0" smtClean="0">
                <a:latin typeface="Times New Roman"/>
                <a:ea typeface="微软雅黑"/>
                <a:cs typeface="Times New Roman"/>
              </a:rPr>
              <a:t>在</a:t>
            </a:r>
            <a:r>
              <a:rPr lang="en-US" altLang="zh-CN" sz="2800" u="sng" kern="100" dirty="0" smtClean="0">
                <a:latin typeface="Times New Roman"/>
                <a:ea typeface="微软雅黑"/>
                <a:cs typeface="Times New Roman"/>
              </a:rPr>
              <a:t>                </a:t>
            </a:r>
            <a:r>
              <a:rPr lang="zh-CN" altLang="zh-CN" sz="2800" kern="100" dirty="0" smtClean="0">
                <a:latin typeface="Times New Roman"/>
                <a:ea typeface="微软雅黑"/>
                <a:cs typeface="Times New Roman"/>
              </a:rPr>
              <a:t>的</a:t>
            </a:r>
            <a:r>
              <a:rPr lang="zh-CN" altLang="zh-CN" sz="2800" kern="100" dirty="0">
                <a:latin typeface="Times New Roman"/>
                <a:ea typeface="微软雅黑"/>
                <a:cs typeface="Times New Roman"/>
              </a:rPr>
              <a:t>能级里，然后由里到外，依次排布</a:t>
            </a:r>
            <a:r>
              <a:rPr lang="zh-CN" altLang="zh-CN" sz="2800" kern="100" dirty="0" smtClean="0">
                <a:latin typeface="Times New Roman"/>
                <a:ea typeface="微软雅黑"/>
                <a:cs typeface="Times New Roman"/>
              </a:rPr>
              <a:t>在</a:t>
            </a:r>
            <a:r>
              <a:rPr lang="en-US" altLang="zh-CN" sz="2800" u="sng" kern="100" dirty="0" smtClean="0">
                <a:latin typeface="Times New Roman"/>
                <a:ea typeface="微软雅黑"/>
                <a:cs typeface="Times New Roman"/>
              </a:rPr>
              <a:t>                         </a:t>
            </a:r>
            <a:r>
              <a:rPr lang="zh-CN" altLang="zh-CN" sz="2800" kern="100" dirty="0" smtClean="0">
                <a:latin typeface="Times New Roman"/>
                <a:ea typeface="微软雅黑"/>
                <a:cs typeface="Times New Roman"/>
              </a:rPr>
              <a:t>的</a:t>
            </a:r>
            <a:r>
              <a:rPr lang="zh-CN" altLang="zh-CN" sz="2800" kern="100" dirty="0">
                <a:latin typeface="Times New Roman"/>
                <a:ea typeface="微软雅黑"/>
                <a:cs typeface="Times New Roman"/>
              </a:rPr>
              <a:t>能级里。能级的能量高低顺序如构造原理所示</a:t>
            </a:r>
            <a:r>
              <a:rPr lang="en-US" altLang="zh-CN" sz="2800" kern="100" dirty="0">
                <a:latin typeface="Times New Roman"/>
                <a:ea typeface="微软雅黑"/>
                <a:cs typeface="Courier New"/>
              </a:rPr>
              <a:t>(</a:t>
            </a:r>
            <a:r>
              <a:rPr lang="zh-CN" altLang="zh-CN" sz="2800" kern="100" dirty="0">
                <a:latin typeface="Times New Roman"/>
                <a:ea typeface="微软雅黑"/>
                <a:cs typeface="Times New Roman"/>
              </a:rPr>
              <a:t>对于</a:t>
            </a:r>
            <a:r>
              <a:rPr lang="en-US" altLang="zh-CN" sz="2800" kern="100" dirty="0">
                <a:latin typeface="Times New Roman"/>
                <a:ea typeface="微软雅黑"/>
                <a:cs typeface="Courier New"/>
              </a:rPr>
              <a:t>1</a:t>
            </a:r>
            <a:r>
              <a:rPr lang="zh-CN" altLang="zh-CN" sz="2800" kern="100" dirty="0">
                <a:latin typeface="Times New Roman"/>
                <a:ea typeface="微软雅黑"/>
                <a:cs typeface="Times New Roman"/>
              </a:rPr>
              <a:t>～</a:t>
            </a:r>
            <a:r>
              <a:rPr lang="en-US" altLang="zh-CN" sz="2800" kern="100" dirty="0">
                <a:latin typeface="Times New Roman"/>
                <a:ea typeface="微软雅黑"/>
                <a:cs typeface="Courier New"/>
              </a:rPr>
              <a:t>36</a:t>
            </a:r>
            <a:r>
              <a:rPr lang="zh-CN" altLang="zh-CN" sz="2800" kern="100" dirty="0">
                <a:latin typeface="Times New Roman"/>
                <a:ea typeface="微软雅黑"/>
                <a:cs typeface="Times New Roman"/>
              </a:rPr>
              <a:t>号元素来说，</a:t>
            </a:r>
            <a:r>
              <a:rPr lang="zh-CN" altLang="zh-CN" sz="2800" kern="100" spc="-90" dirty="0">
                <a:latin typeface="Times New Roman"/>
                <a:ea typeface="微软雅黑"/>
                <a:cs typeface="Times New Roman"/>
              </a:rPr>
              <a:t>应重点掌握和记忆</a:t>
            </a:r>
            <a:r>
              <a:rPr lang="en-US" altLang="zh-CN" sz="2800" kern="100" spc="-90" dirty="0">
                <a:latin typeface="宋体"/>
                <a:ea typeface="微软雅黑"/>
                <a:cs typeface="Times New Roman"/>
              </a:rPr>
              <a:t>“</a:t>
            </a:r>
            <a:r>
              <a:rPr lang="en-US" altLang="zh-CN" sz="2800" kern="100" spc="-90" dirty="0">
                <a:latin typeface="Times New Roman"/>
                <a:ea typeface="微软雅黑"/>
                <a:cs typeface="Courier New"/>
              </a:rPr>
              <a:t>1s</a:t>
            </a:r>
            <a:r>
              <a:rPr lang="en-US" altLang="zh-CN" sz="2800" kern="100" dirty="0" smtClean="0">
                <a:latin typeface="宋体"/>
                <a:ea typeface="微软雅黑"/>
                <a:cs typeface="Times New Roman"/>
              </a:rPr>
              <a:t>→</a:t>
            </a:r>
            <a:r>
              <a:rPr lang="en-US" altLang="zh-CN" sz="2800" u="sng" kern="100" dirty="0" smtClean="0">
                <a:latin typeface="Times New Roman"/>
                <a:ea typeface="微软雅黑"/>
                <a:cs typeface="Courier New"/>
              </a:rPr>
              <a:t>                                           </a:t>
            </a:r>
            <a:r>
              <a:rPr lang="en-US" altLang="zh-CN" sz="2800" kern="100" dirty="0" smtClean="0">
                <a:latin typeface="宋体"/>
                <a:ea typeface="微软雅黑"/>
                <a:cs typeface="Times New Roman"/>
              </a:rPr>
              <a:t>→</a:t>
            </a:r>
            <a:r>
              <a:rPr lang="en-US" altLang="zh-CN" sz="2800" kern="100" spc="-90" dirty="0" err="1">
                <a:latin typeface="Times New Roman"/>
                <a:ea typeface="微软雅黑"/>
                <a:cs typeface="Courier New"/>
              </a:rPr>
              <a:t>4p</a:t>
            </a:r>
            <a:r>
              <a:rPr lang="en-US" altLang="zh-CN" sz="2800" kern="100" spc="-90" dirty="0">
                <a:latin typeface="宋体"/>
                <a:ea typeface="微软雅黑"/>
                <a:cs typeface="Times New Roman"/>
              </a:rPr>
              <a:t>”</a:t>
            </a:r>
            <a:r>
              <a:rPr lang="zh-CN" altLang="zh-CN" sz="2800" kern="100" dirty="0">
                <a:latin typeface="Times New Roman"/>
                <a:ea typeface="微软雅黑"/>
                <a:cs typeface="Times New Roman"/>
              </a:rPr>
              <a:t>这一顺序</a:t>
            </a:r>
            <a:r>
              <a:rPr lang="en-US" altLang="zh-CN" sz="2800" kern="100" dirty="0">
                <a:latin typeface="Times New Roman"/>
                <a:ea typeface="微软雅黑"/>
                <a:cs typeface="Courier New"/>
              </a:rPr>
              <a:t>)</a:t>
            </a:r>
            <a:r>
              <a:rPr lang="zh-CN" altLang="zh-CN" sz="2800" kern="100" dirty="0">
                <a:latin typeface="Times New Roman"/>
                <a:ea typeface="微软雅黑"/>
                <a:cs typeface="Times New Roman"/>
              </a:rPr>
              <a:t>。</a:t>
            </a:r>
            <a:endParaRPr lang="zh-CN" altLang="zh-CN" sz="2800" kern="100" dirty="0">
              <a:effectLst/>
              <a:latin typeface="宋体"/>
              <a:cs typeface="Courier New"/>
            </a:endParaRPr>
          </a:p>
        </p:txBody>
      </p:sp>
      <p:sp>
        <p:nvSpPr>
          <p:cNvPr id="8" name="文本框 12"/>
          <p:cNvSpPr txBox="1"/>
          <p:nvPr/>
        </p:nvSpPr>
        <p:spPr>
          <a:xfrm>
            <a:off x="718539" y="253744"/>
            <a:ext cx="5149605" cy="492443"/>
          </a:xfrm>
          <a:prstGeom prst="rect">
            <a:avLst/>
          </a:prstGeom>
          <a:noFill/>
        </p:spPr>
        <p:txBody>
          <a:bodyPr wrap="square" rtlCol="0">
            <a:spAutoFit/>
          </a:bodyPr>
          <a:lstStyle/>
          <a:p>
            <a:r>
              <a:rPr lang="zh-CN" altLang="en-US" sz="2600" b="1" dirty="0">
                <a:solidFill>
                  <a:schemeClr val="tx1">
                    <a:lumMod val="65000"/>
                    <a:lumOff val="35000"/>
                  </a:schemeClr>
                </a:solidFill>
                <a:latin typeface="微软雅黑" pitchFamily="34" charset="-122"/>
                <a:ea typeface="微软雅黑" pitchFamily="34" charset="-122"/>
              </a:rPr>
              <a:t>基态原子核外电子的排布原则</a:t>
            </a:r>
            <a:endParaRPr lang="zh-CN" altLang="en-US" sz="2600" b="1" dirty="0">
              <a:solidFill>
                <a:schemeClr val="tx1">
                  <a:lumMod val="65000"/>
                  <a:lumOff val="35000"/>
                </a:schemeClr>
              </a:solidFill>
              <a:latin typeface="微软雅黑" pitchFamily="34" charset="-122"/>
              <a:ea typeface="微软雅黑" pitchFamily="34" charset="-122"/>
            </a:endParaRPr>
          </a:p>
        </p:txBody>
      </p:sp>
      <p:sp>
        <p:nvSpPr>
          <p:cNvPr id="10" name="矩形 9"/>
          <p:cNvSpPr/>
          <p:nvPr/>
        </p:nvSpPr>
        <p:spPr>
          <a:xfrm>
            <a:off x="2" y="365815"/>
            <a:ext cx="646529" cy="225009"/>
          </a:xfrm>
          <a:prstGeom prst="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 name="矩形 2"/>
          <p:cNvSpPr/>
          <p:nvPr/>
        </p:nvSpPr>
        <p:spPr>
          <a:xfrm>
            <a:off x="3904878" y="3344788"/>
            <a:ext cx="4294602" cy="523220"/>
          </a:xfrm>
          <a:prstGeom prst="rect">
            <a:avLst/>
          </a:prstGeom>
        </p:spPr>
        <p:txBody>
          <a:bodyPr wrap="square">
            <a:spAutoFit/>
          </a:bodyPr>
          <a:lstStyle/>
          <a:p>
            <a:pPr lvl="0"/>
            <a:r>
              <a:rPr lang="en-US" altLang="zh-CN" sz="2800" kern="100" dirty="0" err="1" smtClean="0">
                <a:solidFill>
                  <a:schemeClr val="accent6">
                    <a:lumMod val="75000"/>
                  </a:schemeClr>
                </a:solidFill>
                <a:latin typeface="Times New Roman"/>
                <a:ea typeface="微软雅黑"/>
                <a:cs typeface="Courier New"/>
              </a:rPr>
              <a:t>2s</a:t>
            </a:r>
            <a:r>
              <a:rPr lang="en-US" altLang="zh-CN" sz="2800" kern="100" dirty="0" err="1">
                <a:solidFill>
                  <a:schemeClr val="accent6">
                    <a:lumMod val="75000"/>
                  </a:schemeClr>
                </a:solidFill>
                <a:latin typeface="宋体"/>
                <a:ea typeface="微软雅黑"/>
                <a:cs typeface="Times New Roman"/>
              </a:rPr>
              <a:t>→</a:t>
            </a:r>
            <a:r>
              <a:rPr lang="en-US" altLang="zh-CN" sz="2800" kern="100" dirty="0" err="1">
                <a:solidFill>
                  <a:schemeClr val="accent6">
                    <a:lumMod val="75000"/>
                  </a:schemeClr>
                </a:solidFill>
                <a:latin typeface="Times New Roman"/>
                <a:ea typeface="微软雅黑"/>
                <a:cs typeface="Courier New"/>
              </a:rPr>
              <a:t>2p</a:t>
            </a:r>
            <a:r>
              <a:rPr lang="en-US" altLang="zh-CN" sz="2800" kern="100" dirty="0" err="1">
                <a:solidFill>
                  <a:schemeClr val="accent6">
                    <a:lumMod val="75000"/>
                  </a:schemeClr>
                </a:solidFill>
                <a:latin typeface="宋体"/>
                <a:ea typeface="微软雅黑"/>
                <a:cs typeface="Times New Roman"/>
              </a:rPr>
              <a:t>→</a:t>
            </a:r>
            <a:r>
              <a:rPr lang="en-US" altLang="zh-CN" sz="2800" kern="100" dirty="0" err="1">
                <a:solidFill>
                  <a:schemeClr val="accent6">
                    <a:lumMod val="75000"/>
                  </a:schemeClr>
                </a:solidFill>
                <a:latin typeface="Times New Roman"/>
                <a:ea typeface="微软雅黑"/>
                <a:cs typeface="Courier New"/>
              </a:rPr>
              <a:t>3s</a:t>
            </a:r>
            <a:r>
              <a:rPr lang="en-US" altLang="zh-CN" sz="2800" kern="100" dirty="0" err="1">
                <a:solidFill>
                  <a:schemeClr val="accent6">
                    <a:lumMod val="75000"/>
                  </a:schemeClr>
                </a:solidFill>
                <a:latin typeface="宋体"/>
                <a:ea typeface="微软雅黑"/>
                <a:cs typeface="Times New Roman"/>
              </a:rPr>
              <a:t>→</a:t>
            </a:r>
            <a:r>
              <a:rPr lang="en-US" altLang="zh-CN" sz="2800" kern="100" dirty="0" err="1">
                <a:solidFill>
                  <a:schemeClr val="accent6">
                    <a:lumMod val="75000"/>
                  </a:schemeClr>
                </a:solidFill>
                <a:latin typeface="Times New Roman"/>
                <a:ea typeface="微软雅黑"/>
                <a:cs typeface="Courier New"/>
              </a:rPr>
              <a:t>3p</a:t>
            </a:r>
            <a:r>
              <a:rPr lang="en-US" altLang="zh-CN" sz="2800" kern="100" dirty="0" err="1">
                <a:solidFill>
                  <a:schemeClr val="accent6">
                    <a:lumMod val="75000"/>
                  </a:schemeClr>
                </a:solidFill>
                <a:latin typeface="宋体"/>
                <a:ea typeface="微软雅黑"/>
                <a:cs typeface="Times New Roman"/>
              </a:rPr>
              <a:t>→</a:t>
            </a:r>
            <a:r>
              <a:rPr lang="en-US" altLang="zh-CN" sz="2800" kern="100" dirty="0" err="1">
                <a:solidFill>
                  <a:schemeClr val="accent6">
                    <a:lumMod val="75000"/>
                  </a:schemeClr>
                </a:solidFill>
                <a:latin typeface="Times New Roman"/>
                <a:ea typeface="微软雅黑"/>
                <a:cs typeface="Courier New"/>
              </a:rPr>
              <a:t>4s</a:t>
            </a:r>
            <a:r>
              <a:rPr lang="en-US" altLang="zh-CN" sz="2800" kern="100" dirty="0" err="1">
                <a:solidFill>
                  <a:schemeClr val="accent6">
                    <a:lumMod val="75000"/>
                  </a:schemeClr>
                </a:solidFill>
                <a:latin typeface="宋体"/>
                <a:ea typeface="微软雅黑"/>
                <a:cs typeface="Times New Roman"/>
              </a:rPr>
              <a:t>→</a:t>
            </a:r>
            <a:r>
              <a:rPr lang="en-US" altLang="zh-CN" sz="2800" kern="100" dirty="0" err="1">
                <a:solidFill>
                  <a:schemeClr val="accent6">
                    <a:lumMod val="75000"/>
                  </a:schemeClr>
                </a:solidFill>
                <a:latin typeface="Times New Roman"/>
                <a:ea typeface="微软雅黑"/>
                <a:cs typeface="Courier New"/>
              </a:rPr>
              <a:t>3d</a:t>
            </a:r>
            <a:endParaRPr lang="zh-CN" altLang="en-US" dirty="0">
              <a:solidFill>
                <a:schemeClr val="accent6">
                  <a:lumMod val="75000"/>
                </a:schemeClr>
              </a:solidFill>
            </a:endParaRPr>
          </a:p>
        </p:txBody>
      </p:sp>
      <p:sp>
        <p:nvSpPr>
          <p:cNvPr id="9" name="矩形 8"/>
          <p:cNvSpPr/>
          <p:nvPr/>
        </p:nvSpPr>
        <p:spPr>
          <a:xfrm>
            <a:off x="4816599" y="1462941"/>
            <a:ext cx="1620957" cy="523220"/>
          </a:xfrm>
          <a:prstGeom prst="rect">
            <a:avLst/>
          </a:prstGeom>
        </p:spPr>
        <p:txBody>
          <a:bodyPr wrap="none">
            <a:spAutoFit/>
          </a:bodyPr>
          <a:lstStyle/>
          <a:p>
            <a:pPr lvl="0"/>
            <a:r>
              <a:rPr lang="zh-CN" altLang="zh-CN" sz="2800" kern="100" dirty="0">
                <a:solidFill>
                  <a:srgbClr val="F79646">
                    <a:lumMod val="75000"/>
                  </a:srgbClr>
                </a:solidFill>
                <a:latin typeface="Times New Roman"/>
                <a:ea typeface="微软雅黑"/>
                <a:cs typeface="Times New Roman"/>
              </a:rPr>
              <a:t>能量最低</a:t>
            </a:r>
            <a:endParaRPr lang="zh-CN" altLang="zh-CN" sz="2800" kern="100" dirty="0">
              <a:solidFill>
                <a:srgbClr val="F79646">
                  <a:lumMod val="75000"/>
                </a:srgbClr>
              </a:solidFill>
              <a:latin typeface="Times New Roman"/>
              <a:ea typeface="微软雅黑"/>
              <a:cs typeface="Times New Roman"/>
            </a:endParaRPr>
          </a:p>
        </p:txBody>
      </p:sp>
      <p:sp>
        <p:nvSpPr>
          <p:cNvPr id="12" name="矩形 11"/>
          <p:cNvSpPr/>
          <p:nvPr/>
        </p:nvSpPr>
        <p:spPr>
          <a:xfrm>
            <a:off x="3760862" y="2094021"/>
            <a:ext cx="2701077" cy="523220"/>
          </a:xfrm>
          <a:prstGeom prst="rect">
            <a:avLst/>
          </a:prstGeom>
        </p:spPr>
        <p:txBody>
          <a:bodyPr wrap="square">
            <a:spAutoFit/>
          </a:bodyPr>
          <a:lstStyle/>
          <a:p>
            <a:pPr lvl="0"/>
            <a:r>
              <a:rPr lang="zh-CN" altLang="zh-CN" sz="2800" kern="100" dirty="0">
                <a:solidFill>
                  <a:srgbClr val="F79646">
                    <a:lumMod val="75000"/>
                  </a:srgbClr>
                </a:solidFill>
                <a:latin typeface="Times New Roman"/>
                <a:ea typeface="微软雅黑"/>
                <a:cs typeface="Times New Roman"/>
              </a:rPr>
              <a:t>能量逐渐升高</a:t>
            </a:r>
            <a:endParaRPr lang="zh-CN" altLang="zh-CN" sz="2800" kern="100" dirty="0">
              <a:solidFill>
                <a:srgbClr val="F79646">
                  <a:lumMod val="75000"/>
                </a:srgbClr>
              </a:solidFill>
              <a:latin typeface="Times New Roman"/>
              <a:ea typeface="微软雅黑"/>
              <a:cs typeface="Times New Roman"/>
            </a:endParaRPr>
          </a:p>
        </p:txBody>
      </p:sp>
    </p:spTree>
    <p:extLst>
      <p:ext uri="{BB962C8B-B14F-4D97-AF65-F5344CB8AC3E}">
        <p14:creationId xmlns:p14="http://schemas.microsoft.com/office/powerpoint/2010/main" val="745340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7029" y="22895"/>
            <a:ext cx="8892000" cy="4708981"/>
          </a:xfrm>
          <a:prstGeom prst="rect">
            <a:avLst/>
          </a:prstGeom>
        </p:spPr>
        <p:txBody>
          <a:bodyPr wrap="square">
            <a:spAutoFit/>
          </a:bodyPr>
          <a:lstStyle/>
          <a:p>
            <a:pPr algn="just">
              <a:lnSpc>
                <a:spcPct val="150000"/>
              </a:lnSpc>
              <a:spcAft>
                <a:spcPts val="0"/>
              </a:spcAft>
              <a:tabLst>
                <a:tab pos="2070735" algn="l"/>
              </a:tabLst>
            </a:pPr>
            <a:r>
              <a:rPr lang="en-US" altLang="zh-CN" sz="2500" kern="100" dirty="0">
                <a:latin typeface="Times New Roman"/>
                <a:ea typeface="微软雅黑"/>
                <a:cs typeface="Courier New"/>
              </a:rPr>
              <a:t>2.</a:t>
            </a:r>
            <a:r>
              <a:rPr lang="zh-CN" altLang="zh-CN" sz="2500" kern="100" dirty="0">
                <a:latin typeface="Times New Roman"/>
                <a:ea typeface="微软雅黑"/>
                <a:cs typeface="Times New Roman"/>
              </a:rPr>
              <a:t>泡利原理</a:t>
            </a:r>
            <a:endParaRPr lang="zh-CN" altLang="zh-CN" sz="2500" kern="100" dirty="0">
              <a:latin typeface="宋体"/>
              <a:cs typeface="Courier New"/>
            </a:endParaRPr>
          </a:p>
          <a:p>
            <a:pPr algn="just">
              <a:lnSpc>
                <a:spcPct val="150000"/>
              </a:lnSpc>
              <a:spcAft>
                <a:spcPts val="0"/>
              </a:spcAft>
              <a:tabLst>
                <a:tab pos="2070735" algn="l"/>
              </a:tabLst>
            </a:pPr>
            <a:r>
              <a:rPr lang="en-US" altLang="zh-CN" sz="2500" kern="100" dirty="0">
                <a:latin typeface="Times New Roman"/>
                <a:ea typeface="微软雅黑"/>
                <a:cs typeface="Courier New"/>
              </a:rPr>
              <a:t>(1)</a:t>
            </a:r>
            <a:r>
              <a:rPr lang="zh-CN" altLang="zh-CN" sz="2500" kern="100" dirty="0">
                <a:latin typeface="Times New Roman"/>
                <a:ea typeface="微软雅黑"/>
                <a:cs typeface="Times New Roman"/>
              </a:rPr>
              <a:t>在一个原子轨道里，最多只能容纳</a:t>
            </a:r>
            <a:r>
              <a:rPr lang="en-US" altLang="zh-CN" sz="2500" kern="100" dirty="0">
                <a:latin typeface="Times New Roman"/>
                <a:ea typeface="微软雅黑"/>
                <a:cs typeface="Courier New"/>
              </a:rPr>
              <a:t>2</a:t>
            </a:r>
            <a:r>
              <a:rPr lang="zh-CN" altLang="zh-CN" sz="2500" kern="100" dirty="0">
                <a:latin typeface="Times New Roman"/>
                <a:ea typeface="微软雅黑"/>
                <a:cs typeface="Times New Roman"/>
              </a:rPr>
              <a:t>个电子，而且它们的自旋状态相反，这一原理被称为泡利原理。</a:t>
            </a:r>
            <a:endParaRPr lang="zh-CN" altLang="zh-CN" sz="2500" kern="100" dirty="0">
              <a:latin typeface="宋体"/>
              <a:cs typeface="Courier New"/>
            </a:endParaRPr>
          </a:p>
          <a:p>
            <a:pPr algn="just">
              <a:lnSpc>
                <a:spcPct val="150000"/>
              </a:lnSpc>
              <a:spcAft>
                <a:spcPts val="0"/>
              </a:spcAft>
              <a:tabLst>
                <a:tab pos="2070735" algn="l"/>
              </a:tabLst>
            </a:pPr>
            <a:r>
              <a:rPr lang="en-US" altLang="zh-CN" sz="2500" kern="100" dirty="0">
                <a:latin typeface="Times New Roman"/>
                <a:ea typeface="微软雅黑"/>
                <a:cs typeface="Courier New"/>
              </a:rPr>
              <a:t>(2)</a:t>
            </a:r>
            <a:r>
              <a:rPr lang="zh-CN" altLang="zh-CN" sz="2500" kern="100" dirty="0">
                <a:latin typeface="Times New Roman"/>
                <a:ea typeface="微软雅黑"/>
                <a:cs typeface="Times New Roman"/>
              </a:rPr>
              <a:t>因为每个原子轨道最多只能</a:t>
            </a:r>
            <a:r>
              <a:rPr lang="zh-CN" altLang="zh-CN" sz="2500" kern="100" dirty="0" smtClean="0">
                <a:latin typeface="Times New Roman"/>
                <a:ea typeface="微软雅黑"/>
                <a:cs typeface="Times New Roman"/>
              </a:rPr>
              <a:t>容纳</a:t>
            </a:r>
            <a:r>
              <a:rPr lang="en-US" altLang="zh-CN" sz="2500" u="sng" kern="100" dirty="0" smtClean="0">
                <a:latin typeface="Times New Roman"/>
                <a:ea typeface="微软雅黑"/>
                <a:cs typeface="Courier New"/>
              </a:rPr>
              <a:t>   </a:t>
            </a:r>
            <a:r>
              <a:rPr lang="zh-CN" altLang="zh-CN" sz="2500" kern="100" dirty="0" smtClean="0">
                <a:latin typeface="Times New Roman"/>
                <a:ea typeface="微软雅黑"/>
                <a:cs typeface="Times New Roman"/>
              </a:rPr>
              <a:t>个</a:t>
            </a:r>
            <a:r>
              <a:rPr lang="zh-CN" altLang="zh-CN" sz="2500" kern="100" dirty="0">
                <a:latin typeface="Times New Roman"/>
                <a:ea typeface="微软雅黑"/>
                <a:cs typeface="Times New Roman"/>
              </a:rPr>
              <a:t>电子且自旋</a:t>
            </a:r>
            <a:r>
              <a:rPr lang="zh-CN" altLang="zh-CN" sz="2500" kern="100" dirty="0" smtClean="0">
                <a:latin typeface="Times New Roman"/>
                <a:ea typeface="微软雅黑"/>
                <a:cs typeface="Times New Roman"/>
              </a:rPr>
              <a:t>方向</a:t>
            </a:r>
            <a:r>
              <a:rPr lang="en-US" altLang="zh-CN" sz="2500" u="sng" kern="100" dirty="0" smtClean="0">
                <a:latin typeface="Times New Roman"/>
                <a:ea typeface="微软雅黑"/>
                <a:cs typeface="Times New Roman"/>
              </a:rPr>
              <a:t>        </a:t>
            </a:r>
            <a:r>
              <a:rPr lang="zh-CN" altLang="zh-CN" sz="2500" kern="100" dirty="0" smtClean="0">
                <a:latin typeface="Times New Roman"/>
                <a:ea typeface="微软雅黑"/>
                <a:cs typeface="Times New Roman"/>
              </a:rPr>
              <a:t>，</a:t>
            </a:r>
            <a:r>
              <a:rPr lang="zh-CN" altLang="zh-CN" sz="2500" kern="100" dirty="0">
                <a:latin typeface="Times New Roman"/>
                <a:ea typeface="微软雅黑"/>
                <a:cs typeface="Times New Roman"/>
              </a:rPr>
              <a:t>所以</a:t>
            </a:r>
            <a:r>
              <a:rPr lang="zh-CN" altLang="zh-CN" sz="2500" kern="100" dirty="0" smtClean="0">
                <a:latin typeface="Times New Roman"/>
                <a:ea typeface="微软雅黑"/>
                <a:cs typeface="Times New Roman"/>
              </a:rPr>
              <a:t>从</a:t>
            </a:r>
            <a:r>
              <a:rPr lang="en-US" altLang="zh-CN" sz="2500" u="sng" kern="100" dirty="0" smtClean="0">
                <a:latin typeface="Times New Roman"/>
                <a:ea typeface="微软雅黑"/>
                <a:cs typeface="Times New Roman"/>
              </a:rPr>
              <a:t>         </a:t>
            </a:r>
            <a:r>
              <a:rPr lang="zh-CN" altLang="zh-CN" sz="2500" kern="100" dirty="0" smtClean="0">
                <a:latin typeface="Times New Roman"/>
                <a:ea typeface="微软雅黑"/>
                <a:cs typeface="Times New Roman"/>
              </a:rPr>
              <a:t>、</a:t>
            </a:r>
            <a:r>
              <a:rPr lang="en-US" altLang="zh-CN" sz="2500" u="sng" kern="100" dirty="0" smtClean="0">
                <a:latin typeface="Times New Roman"/>
                <a:ea typeface="微软雅黑"/>
                <a:cs typeface="Times New Roman"/>
              </a:rPr>
              <a:t>          </a:t>
            </a:r>
            <a:r>
              <a:rPr lang="zh-CN" altLang="zh-CN" sz="2500" kern="100" dirty="0" smtClean="0">
                <a:latin typeface="Times New Roman"/>
                <a:ea typeface="微软雅黑"/>
                <a:cs typeface="Times New Roman"/>
              </a:rPr>
              <a:t>、</a:t>
            </a:r>
            <a:r>
              <a:rPr lang="en-US" altLang="zh-CN" sz="2500" u="sng" kern="100" dirty="0" smtClean="0">
                <a:latin typeface="Times New Roman"/>
                <a:ea typeface="微软雅黑"/>
                <a:cs typeface="Times New Roman"/>
              </a:rPr>
              <a:t>                   </a:t>
            </a:r>
            <a:r>
              <a:rPr lang="zh-CN" altLang="zh-CN" sz="2500" kern="100" dirty="0" smtClean="0">
                <a:latin typeface="Times New Roman"/>
                <a:ea typeface="微软雅黑"/>
                <a:cs typeface="Times New Roman"/>
              </a:rPr>
              <a:t>、</a:t>
            </a:r>
            <a:r>
              <a:rPr lang="en-US" altLang="zh-CN" sz="2500" u="sng" kern="100" dirty="0" smtClean="0">
                <a:latin typeface="Times New Roman"/>
                <a:ea typeface="微软雅黑"/>
                <a:cs typeface="Times New Roman"/>
              </a:rPr>
              <a:t>                   </a:t>
            </a:r>
            <a:r>
              <a:rPr lang="zh-CN" altLang="zh-CN" sz="2500" kern="100" dirty="0" smtClean="0">
                <a:latin typeface="Times New Roman"/>
                <a:ea typeface="微软雅黑"/>
                <a:cs typeface="Times New Roman"/>
              </a:rPr>
              <a:t>四</a:t>
            </a:r>
            <a:r>
              <a:rPr lang="zh-CN" altLang="zh-CN" sz="2500" kern="100" dirty="0">
                <a:latin typeface="Times New Roman"/>
                <a:ea typeface="微软雅黑"/>
                <a:cs typeface="Times New Roman"/>
              </a:rPr>
              <a:t>个方面来说明电子的运动状态是不可能有两个完全相同的电子的。如氟原子的电子排布可表示</a:t>
            </a:r>
            <a:r>
              <a:rPr lang="zh-CN" altLang="zh-CN" sz="2500" kern="100" dirty="0" smtClean="0">
                <a:latin typeface="Times New Roman"/>
                <a:ea typeface="微软雅黑"/>
                <a:cs typeface="Times New Roman"/>
              </a:rPr>
              <a:t>为</a:t>
            </a:r>
            <a:r>
              <a:rPr lang="en-US" altLang="zh-CN" sz="2500" u="sng" kern="100" dirty="0" smtClean="0">
                <a:latin typeface="Times New Roman"/>
                <a:ea typeface="微软雅黑"/>
                <a:cs typeface="Courier New"/>
              </a:rPr>
              <a:t>                           </a:t>
            </a:r>
            <a:r>
              <a:rPr lang="zh-CN" altLang="zh-CN" sz="2500" kern="100" dirty="0" smtClean="0">
                <a:latin typeface="Times New Roman"/>
                <a:ea typeface="微软雅黑"/>
                <a:cs typeface="Times New Roman"/>
              </a:rPr>
              <a:t>，</a:t>
            </a:r>
            <a:r>
              <a:rPr lang="zh-CN" altLang="zh-CN" sz="2500" kern="100" dirty="0">
                <a:latin typeface="Times New Roman"/>
                <a:ea typeface="微软雅黑"/>
                <a:cs typeface="Times New Roman"/>
              </a:rPr>
              <a:t>由于各原子轨道中的电子自旋方向相反，所以</a:t>
            </a:r>
            <a:r>
              <a:rPr lang="en-US" altLang="zh-CN" sz="2500" kern="100" dirty="0">
                <a:latin typeface="Times New Roman"/>
                <a:ea typeface="微软雅黑"/>
                <a:cs typeface="Courier New"/>
              </a:rPr>
              <a:t>9</a:t>
            </a:r>
            <a:r>
              <a:rPr lang="zh-CN" altLang="zh-CN" sz="2500" kern="100" dirty="0">
                <a:latin typeface="Times New Roman"/>
                <a:ea typeface="微软雅黑"/>
                <a:cs typeface="Times New Roman"/>
              </a:rPr>
              <a:t>个电子的运动状态互不相同。</a:t>
            </a:r>
            <a:endParaRPr lang="zh-CN" altLang="zh-CN" sz="25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583002402"/>
              </p:ext>
            </p:extLst>
          </p:nvPr>
        </p:nvGraphicFramePr>
        <p:xfrm>
          <a:off x="3177654" y="3545185"/>
          <a:ext cx="2311400" cy="476250"/>
        </p:xfrm>
        <a:graphic>
          <a:graphicData uri="http://schemas.openxmlformats.org/presentationml/2006/ole">
            <mc:AlternateContent xmlns:mc="http://schemas.openxmlformats.org/markup-compatibility/2006">
              <mc:Choice xmlns:v="urn:schemas-microsoft-com:vml" Requires="v">
                <p:oleObj spid="_x0000_s1111" name="文档" r:id="rId3" imgW="2311344" imgH="476679" progId="Word.Document.12">
                  <p:embed/>
                </p:oleObj>
              </mc:Choice>
              <mc:Fallback>
                <p:oleObj name="文档" r:id="rId3" imgW="2311344" imgH="476679" progId="Word.Document.12">
                  <p:embed/>
                  <p:pic>
                    <p:nvPicPr>
                      <p:cNvPr id="0" name=""/>
                      <p:cNvPicPr/>
                      <p:nvPr/>
                    </p:nvPicPr>
                    <p:blipFill>
                      <a:blip r:embed="rId4"/>
                      <a:stretch>
                        <a:fillRect/>
                      </a:stretch>
                    </p:blipFill>
                    <p:spPr>
                      <a:xfrm>
                        <a:off x="3177654" y="3545185"/>
                        <a:ext cx="2311400" cy="476250"/>
                      </a:xfrm>
                      <a:prstGeom prst="rect">
                        <a:avLst/>
                      </a:prstGeom>
                    </p:spPr>
                  </p:pic>
                </p:oleObj>
              </mc:Fallback>
            </mc:AlternateContent>
          </a:graphicData>
        </a:graphic>
      </p:graphicFrame>
      <p:sp>
        <p:nvSpPr>
          <p:cNvPr id="3" name="矩形 2"/>
          <p:cNvSpPr/>
          <p:nvPr/>
        </p:nvSpPr>
        <p:spPr>
          <a:xfrm>
            <a:off x="5138539" y="2384301"/>
            <a:ext cx="1800200" cy="477054"/>
          </a:xfrm>
          <a:prstGeom prst="rect">
            <a:avLst/>
          </a:prstGeom>
        </p:spPr>
        <p:txBody>
          <a:bodyPr wrap="square">
            <a:spAutoFit/>
          </a:bodyPr>
          <a:lstStyle/>
          <a:p>
            <a:pPr lvl="0"/>
            <a:r>
              <a:rPr lang="zh-CN" altLang="zh-CN" sz="2500" kern="100" dirty="0" smtClean="0">
                <a:solidFill>
                  <a:schemeClr val="accent6">
                    <a:lumMod val="75000"/>
                  </a:schemeClr>
                </a:solidFill>
                <a:latin typeface="Times New Roman"/>
                <a:ea typeface="微软雅黑"/>
                <a:cs typeface="Times New Roman"/>
              </a:rPr>
              <a:t>自旋</a:t>
            </a:r>
            <a:r>
              <a:rPr lang="zh-CN" altLang="zh-CN" sz="2500" kern="100" dirty="0">
                <a:solidFill>
                  <a:schemeClr val="accent6">
                    <a:lumMod val="75000"/>
                  </a:schemeClr>
                </a:solidFill>
                <a:latin typeface="Times New Roman"/>
                <a:ea typeface="微软雅黑"/>
                <a:cs typeface="Times New Roman"/>
              </a:rPr>
              <a:t>方向</a:t>
            </a:r>
            <a:endParaRPr lang="zh-CN" altLang="en-US" dirty="0">
              <a:solidFill>
                <a:schemeClr val="accent6">
                  <a:lumMod val="75000"/>
                </a:schemeClr>
              </a:solidFill>
            </a:endParaRPr>
          </a:p>
        </p:txBody>
      </p:sp>
      <p:sp>
        <p:nvSpPr>
          <p:cNvPr id="4" name="矩形 3"/>
          <p:cNvSpPr/>
          <p:nvPr/>
        </p:nvSpPr>
        <p:spPr>
          <a:xfrm>
            <a:off x="4994523" y="1842145"/>
            <a:ext cx="344966" cy="477054"/>
          </a:xfrm>
          <a:prstGeom prst="rect">
            <a:avLst/>
          </a:prstGeom>
        </p:spPr>
        <p:txBody>
          <a:bodyPr wrap="none">
            <a:spAutoFit/>
          </a:bodyPr>
          <a:lstStyle/>
          <a:p>
            <a:pPr lvl="0"/>
            <a:r>
              <a:rPr lang="en-US" altLang="zh-CN" sz="2500" kern="100" dirty="0">
                <a:solidFill>
                  <a:srgbClr val="F79646">
                    <a:lumMod val="75000"/>
                  </a:srgbClr>
                </a:solidFill>
                <a:latin typeface="Times New Roman"/>
                <a:ea typeface="微软雅黑"/>
                <a:cs typeface="Courier New"/>
              </a:rPr>
              <a:t>2</a:t>
            </a:r>
            <a:endParaRPr lang="en-US" altLang="zh-CN" sz="2500" kern="100" dirty="0">
              <a:solidFill>
                <a:srgbClr val="F79646">
                  <a:lumMod val="75000"/>
                </a:srgbClr>
              </a:solidFill>
              <a:latin typeface="Times New Roman"/>
              <a:ea typeface="微软雅黑"/>
              <a:cs typeface="Courier New"/>
            </a:endParaRPr>
          </a:p>
        </p:txBody>
      </p:sp>
      <p:sp>
        <p:nvSpPr>
          <p:cNvPr id="5" name="矩形 4"/>
          <p:cNvSpPr/>
          <p:nvPr/>
        </p:nvSpPr>
        <p:spPr>
          <a:xfrm>
            <a:off x="7793310" y="1807215"/>
            <a:ext cx="825867" cy="477054"/>
          </a:xfrm>
          <a:prstGeom prst="rect">
            <a:avLst/>
          </a:prstGeom>
        </p:spPr>
        <p:txBody>
          <a:bodyPr wrap="none">
            <a:spAutoFit/>
          </a:bodyPr>
          <a:lstStyle/>
          <a:p>
            <a:pPr lvl="0"/>
            <a:r>
              <a:rPr lang="zh-CN" altLang="zh-CN" sz="2500" kern="100" dirty="0">
                <a:solidFill>
                  <a:srgbClr val="F79646">
                    <a:lumMod val="75000"/>
                  </a:srgbClr>
                </a:solidFill>
                <a:latin typeface="Times New Roman"/>
                <a:ea typeface="微软雅黑"/>
                <a:cs typeface="Times New Roman"/>
              </a:rPr>
              <a:t>相反</a:t>
            </a:r>
            <a:endParaRPr lang="zh-CN" altLang="zh-CN" sz="2500" kern="100" dirty="0">
              <a:solidFill>
                <a:srgbClr val="F79646">
                  <a:lumMod val="75000"/>
                </a:srgbClr>
              </a:solidFill>
              <a:latin typeface="Times New Roman"/>
              <a:ea typeface="微软雅黑"/>
              <a:cs typeface="Times New Roman"/>
            </a:endParaRPr>
          </a:p>
        </p:txBody>
      </p:sp>
      <p:sp>
        <p:nvSpPr>
          <p:cNvPr id="7" name="矩形 6"/>
          <p:cNvSpPr/>
          <p:nvPr/>
        </p:nvSpPr>
        <p:spPr>
          <a:xfrm>
            <a:off x="1106220" y="2386910"/>
            <a:ext cx="825867" cy="477054"/>
          </a:xfrm>
          <a:prstGeom prst="rect">
            <a:avLst/>
          </a:prstGeom>
        </p:spPr>
        <p:txBody>
          <a:bodyPr wrap="none">
            <a:spAutoFit/>
          </a:bodyPr>
          <a:lstStyle/>
          <a:p>
            <a:pPr lvl="0"/>
            <a:r>
              <a:rPr lang="zh-CN" altLang="zh-CN" sz="2500" kern="100" dirty="0">
                <a:solidFill>
                  <a:srgbClr val="F79646">
                    <a:lumMod val="75000"/>
                  </a:srgbClr>
                </a:solidFill>
                <a:latin typeface="Times New Roman"/>
                <a:ea typeface="微软雅黑"/>
                <a:cs typeface="Times New Roman"/>
              </a:rPr>
              <a:t>能层</a:t>
            </a:r>
            <a:endParaRPr lang="zh-CN" altLang="zh-CN" sz="2500" kern="100" dirty="0">
              <a:solidFill>
                <a:srgbClr val="F79646">
                  <a:lumMod val="75000"/>
                </a:srgbClr>
              </a:solidFill>
              <a:latin typeface="Times New Roman"/>
              <a:ea typeface="微软雅黑"/>
              <a:cs typeface="Times New Roman"/>
            </a:endParaRPr>
          </a:p>
        </p:txBody>
      </p:sp>
      <p:sp>
        <p:nvSpPr>
          <p:cNvPr id="8" name="矩形 7"/>
          <p:cNvSpPr/>
          <p:nvPr/>
        </p:nvSpPr>
        <p:spPr>
          <a:xfrm>
            <a:off x="2181007" y="2396435"/>
            <a:ext cx="825867" cy="477054"/>
          </a:xfrm>
          <a:prstGeom prst="rect">
            <a:avLst/>
          </a:prstGeom>
        </p:spPr>
        <p:txBody>
          <a:bodyPr wrap="none">
            <a:spAutoFit/>
          </a:bodyPr>
          <a:lstStyle/>
          <a:p>
            <a:pPr lvl="0"/>
            <a:r>
              <a:rPr lang="zh-CN" altLang="zh-CN" sz="2500" kern="100" dirty="0">
                <a:solidFill>
                  <a:srgbClr val="F79646">
                    <a:lumMod val="75000"/>
                  </a:srgbClr>
                </a:solidFill>
                <a:latin typeface="Times New Roman"/>
                <a:ea typeface="微软雅黑"/>
                <a:cs typeface="Times New Roman"/>
              </a:rPr>
              <a:t>能级</a:t>
            </a:r>
            <a:endParaRPr lang="zh-CN" altLang="zh-CN" sz="2500" kern="100" dirty="0">
              <a:solidFill>
                <a:srgbClr val="F79646">
                  <a:lumMod val="75000"/>
                </a:srgbClr>
              </a:solidFill>
              <a:latin typeface="Times New Roman"/>
              <a:ea typeface="微软雅黑"/>
              <a:cs typeface="Times New Roman"/>
            </a:endParaRPr>
          </a:p>
        </p:txBody>
      </p:sp>
      <p:sp>
        <p:nvSpPr>
          <p:cNvPr id="9" name="矩形 8"/>
          <p:cNvSpPr/>
          <p:nvPr/>
        </p:nvSpPr>
        <p:spPr>
          <a:xfrm>
            <a:off x="3311431" y="2386910"/>
            <a:ext cx="1467068" cy="477054"/>
          </a:xfrm>
          <a:prstGeom prst="rect">
            <a:avLst/>
          </a:prstGeom>
        </p:spPr>
        <p:txBody>
          <a:bodyPr wrap="none">
            <a:spAutoFit/>
          </a:bodyPr>
          <a:lstStyle/>
          <a:p>
            <a:pPr lvl="0"/>
            <a:r>
              <a:rPr lang="zh-CN" altLang="zh-CN" sz="2500" kern="100" dirty="0">
                <a:solidFill>
                  <a:srgbClr val="F79646">
                    <a:lumMod val="75000"/>
                  </a:srgbClr>
                </a:solidFill>
                <a:latin typeface="Times New Roman"/>
                <a:ea typeface="微软雅黑"/>
                <a:cs typeface="Times New Roman"/>
              </a:rPr>
              <a:t>原子轨道</a:t>
            </a:r>
            <a:endParaRPr lang="zh-CN" altLang="zh-CN" sz="2500" kern="100" dirty="0">
              <a:solidFill>
                <a:srgbClr val="F79646">
                  <a:lumMod val="75000"/>
                </a:srgbClr>
              </a:solidFill>
              <a:latin typeface="Times New Roman"/>
              <a:ea typeface="微软雅黑"/>
              <a:cs typeface="Times New Roman"/>
            </a:endParaRPr>
          </a:p>
        </p:txBody>
      </p:sp>
    </p:spTree>
    <p:extLst>
      <p:ext uri="{BB962C8B-B14F-4D97-AF65-F5344CB8AC3E}">
        <p14:creationId xmlns:p14="http://schemas.microsoft.com/office/powerpoint/2010/main" val="2061155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linds(horizontal)">
                                      <p:cBhvr>
                                        <p:cTn id="19" dur="500"/>
                                        <p:tgtEl>
                                          <p:spTgt spid="7"/>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linds(horizontal)">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89037" y="99095"/>
            <a:ext cx="8748000" cy="4409797"/>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a:ea typeface="微软雅黑"/>
                <a:cs typeface="Courier New"/>
              </a:rPr>
              <a:t>3.</a:t>
            </a:r>
            <a:r>
              <a:rPr lang="zh-CN" altLang="zh-CN" sz="2800" kern="100" dirty="0">
                <a:latin typeface="Times New Roman"/>
                <a:ea typeface="微软雅黑"/>
                <a:cs typeface="Times New Roman"/>
              </a:rPr>
              <a:t>洪特规则</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(1)</a:t>
            </a:r>
            <a:r>
              <a:rPr lang="zh-CN" altLang="zh-CN" sz="2800" kern="100" dirty="0">
                <a:latin typeface="Times New Roman"/>
                <a:ea typeface="微软雅黑"/>
                <a:cs typeface="Times New Roman"/>
              </a:rPr>
              <a:t>在相同能量的原子轨道上，电子的排布将尽可能</a:t>
            </a:r>
            <a:r>
              <a:rPr lang="zh-CN" altLang="zh-CN" sz="2800" kern="100" dirty="0" smtClean="0">
                <a:latin typeface="Times New Roman"/>
                <a:ea typeface="微软雅黑"/>
                <a:cs typeface="Times New Roman"/>
              </a:rPr>
              <a:t>占据</a:t>
            </a:r>
            <a:r>
              <a:rPr lang="en-US" altLang="zh-CN" sz="2800" u="sng" kern="100" dirty="0" smtClean="0">
                <a:latin typeface="Times New Roman"/>
                <a:ea typeface="微软雅黑"/>
                <a:cs typeface="Times New Roman"/>
              </a:rPr>
              <a:t>         </a:t>
            </a:r>
            <a:r>
              <a:rPr lang="zh-CN" altLang="zh-CN" sz="2800" kern="100" spc="-90" dirty="0" smtClean="0">
                <a:latin typeface="Times New Roman"/>
                <a:ea typeface="微软雅黑"/>
                <a:cs typeface="Times New Roman"/>
              </a:rPr>
              <a:t>的</a:t>
            </a:r>
            <a:r>
              <a:rPr lang="zh-CN" altLang="zh-CN" sz="2800" kern="100" spc="-90" dirty="0">
                <a:latin typeface="Times New Roman"/>
                <a:ea typeface="微软雅黑"/>
                <a:cs typeface="Times New Roman"/>
              </a:rPr>
              <a:t>轨道，而且自旋</a:t>
            </a:r>
            <a:r>
              <a:rPr lang="zh-CN" altLang="zh-CN" sz="2800" kern="100" spc="-90" dirty="0" smtClean="0">
                <a:latin typeface="Times New Roman"/>
                <a:ea typeface="微软雅黑"/>
                <a:cs typeface="Times New Roman"/>
              </a:rPr>
              <a:t>方向</a:t>
            </a:r>
            <a:r>
              <a:rPr lang="en-US" altLang="zh-CN" sz="2800" u="sng" kern="100" dirty="0" smtClean="0">
                <a:latin typeface="Times New Roman"/>
                <a:ea typeface="微软雅黑"/>
                <a:cs typeface="Times New Roman"/>
              </a:rPr>
              <a:t>         </a:t>
            </a:r>
            <a:r>
              <a:rPr lang="zh-CN" altLang="zh-CN" sz="2800" kern="100" spc="-90" dirty="0" smtClean="0">
                <a:latin typeface="Times New Roman"/>
                <a:ea typeface="微软雅黑"/>
                <a:cs typeface="Times New Roman"/>
              </a:rPr>
              <a:t>，</a:t>
            </a:r>
            <a:r>
              <a:rPr lang="zh-CN" altLang="zh-CN" sz="2800" kern="100" spc="-90" dirty="0">
                <a:latin typeface="Times New Roman"/>
                <a:ea typeface="微软雅黑"/>
                <a:cs typeface="Times New Roman"/>
              </a:rPr>
              <a:t>这就是洪特规则</a:t>
            </a:r>
            <a:r>
              <a:rPr lang="zh-CN" altLang="zh-CN" sz="2800" kern="100" spc="-700" dirty="0">
                <a:latin typeface="Times New Roman"/>
                <a:ea typeface="微软雅黑"/>
                <a:cs typeface="Times New Roman"/>
              </a:rPr>
              <a:t>。</a:t>
            </a:r>
            <a:endParaRPr lang="zh-CN" altLang="zh-CN" sz="2800" kern="100" spc="-7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(2)</a:t>
            </a:r>
            <a:r>
              <a:rPr lang="zh-CN" altLang="zh-CN" sz="2800" kern="100" spc="-40" dirty="0">
                <a:latin typeface="Times New Roman"/>
                <a:ea typeface="微软雅黑"/>
                <a:cs typeface="Times New Roman"/>
              </a:rPr>
              <a:t>通俗地说，洪特规则可以表述为电子总是</a:t>
            </a:r>
            <a:r>
              <a:rPr lang="zh-CN" altLang="zh-CN" sz="2800" kern="100" spc="-40" dirty="0" smtClean="0">
                <a:latin typeface="Times New Roman"/>
                <a:ea typeface="微软雅黑"/>
                <a:cs typeface="Times New Roman"/>
              </a:rPr>
              <a:t>尽量</a:t>
            </a:r>
            <a:r>
              <a:rPr lang="en-US" altLang="zh-CN" sz="2800" b="1" kern="100" dirty="0" smtClean="0">
                <a:latin typeface="Times New Roman"/>
                <a:cs typeface="Courier New"/>
              </a:rPr>
              <a:t>____</a:t>
            </a:r>
            <a:r>
              <a:rPr lang="en-US" altLang="zh-CN" sz="2800" b="1" kern="100" dirty="0">
                <a:latin typeface="Times New Roman"/>
                <a:cs typeface="Courier New"/>
              </a:rPr>
              <a:t>_</a:t>
            </a:r>
            <a:r>
              <a:rPr lang="en-US" altLang="zh-CN" sz="2800" b="1" kern="100" dirty="0" smtClean="0">
                <a:latin typeface="Times New Roman"/>
                <a:cs typeface="Courier New"/>
              </a:rPr>
              <a:t>_</a:t>
            </a:r>
            <a:endParaRPr lang="en-US" altLang="zh-CN" sz="2800" u="sng" kern="100" dirty="0" smtClean="0">
              <a:latin typeface="Times New Roman"/>
              <a:ea typeface="微软雅黑"/>
              <a:cs typeface="Times New Roman"/>
            </a:endParaRPr>
          </a:p>
          <a:p>
            <a:pPr algn="just">
              <a:lnSpc>
                <a:spcPct val="90000"/>
              </a:lnSpc>
              <a:spcAft>
                <a:spcPts val="0"/>
              </a:spcAft>
              <a:tabLst>
                <a:tab pos="2070735" algn="l"/>
              </a:tabLst>
            </a:pPr>
            <a:endParaRPr lang="en-US" altLang="zh-CN" sz="2800" u="sng" kern="100" dirty="0" smtClean="0">
              <a:latin typeface="Times New Roman"/>
              <a:ea typeface="微软雅黑"/>
              <a:cs typeface="Times New Roman"/>
            </a:endParaRPr>
          </a:p>
          <a:p>
            <a:pPr algn="just">
              <a:lnSpc>
                <a:spcPct val="90000"/>
              </a:lnSpc>
              <a:spcAft>
                <a:spcPts val="0"/>
              </a:spcAft>
              <a:tabLst>
                <a:tab pos="2070735" algn="l"/>
              </a:tabLst>
            </a:pPr>
            <a:r>
              <a:rPr lang="en-US" altLang="zh-CN" sz="2800" u="sng" kern="100" dirty="0" smtClean="0">
                <a:latin typeface="Times New Roman"/>
                <a:ea typeface="微软雅黑"/>
                <a:cs typeface="Times New Roman"/>
              </a:rPr>
              <a:t>                             </a:t>
            </a:r>
            <a:r>
              <a:rPr lang="zh-CN" altLang="zh-CN" sz="2800" kern="100" dirty="0" smtClean="0">
                <a:latin typeface="Times New Roman"/>
                <a:ea typeface="微软雅黑"/>
                <a:cs typeface="Times New Roman"/>
              </a:rPr>
              <a:t>的</a:t>
            </a:r>
            <a:r>
              <a:rPr lang="zh-CN" altLang="zh-CN" sz="2800" kern="100" dirty="0">
                <a:latin typeface="Times New Roman"/>
                <a:ea typeface="微软雅黑"/>
                <a:cs typeface="Times New Roman"/>
              </a:rPr>
              <a:t>轨道。如碳原子的电子排布图</a:t>
            </a:r>
            <a:r>
              <a:rPr lang="zh-CN" altLang="zh-CN" sz="2800" kern="100" dirty="0" smtClean="0">
                <a:latin typeface="Times New Roman"/>
                <a:ea typeface="微软雅黑"/>
                <a:cs typeface="Times New Roman"/>
              </a:rPr>
              <a:t>是</a:t>
            </a:r>
            <a:endParaRPr lang="en-US" altLang="zh-CN" sz="2800" kern="100" dirty="0" smtClean="0">
              <a:latin typeface="Times New Roman"/>
              <a:ea typeface="微软雅黑"/>
              <a:cs typeface="Times New Roman"/>
            </a:endParaRPr>
          </a:p>
          <a:p>
            <a:pPr algn="just">
              <a:lnSpc>
                <a:spcPct val="111000"/>
              </a:lnSpc>
              <a:spcAft>
                <a:spcPts val="0"/>
              </a:spcAft>
              <a:tabLst>
                <a:tab pos="2070735" algn="l"/>
              </a:tabLst>
            </a:pPr>
            <a:endParaRPr lang="en-US" altLang="zh-CN" sz="2800" kern="100" dirty="0" smtClean="0">
              <a:latin typeface="Times New Roman"/>
              <a:ea typeface="微软雅黑"/>
              <a:cs typeface="Times New Roman"/>
            </a:endParaRPr>
          </a:p>
          <a:p>
            <a:pPr algn="just">
              <a:lnSpc>
                <a:spcPct val="111000"/>
              </a:lnSpc>
              <a:spcAft>
                <a:spcPts val="0"/>
              </a:spcAft>
              <a:tabLst>
                <a:tab pos="2070735" algn="l"/>
              </a:tabLst>
            </a:pPr>
            <a:r>
              <a:rPr lang="en-US" altLang="zh-CN" sz="2800" kern="100" dirty="0" smtClean="0">
                <a:latin typeface="Times New Roman"/>
                <a:ea typeface="微软雅黑"/>
                <a:cs typeface="Times New Roman"/>
              </a:rPr>
              <a:t>                             </a:t>
            </a:r>
            <a:r>
              <a:rPr lang="zh-CN" altLang="zh-CN" sz="2800" kern="100" dirty="0" smtClean="0">
                <a:latin typeface="Times New Roman"/>
                <a:ea typeface="微软雅黑"/>
                <a:cs typeface="Times New Roman"/>
              </a:rPr>
              <a:t>，</a:t>
            </a:r>
            <a:r>
              <a:rPr lang="zh-CN" altLang="zh-CN" sz="2800" kern="100" dirty="0">
                <a:latin typeface="Times New Roman"/>
                <a:ea typeface="微软雅黑"/>
                <a:cs typeface="Times New Roman"/>
              </a:rPr>
              <a:t>而不是</a:t>
            </a:r>
            <a:r>
              <a:rPr lang="en-US" altLang="zh-CN" sz="2800" kern="100" dirty="0">
                <a:latin typeface="宋体"/>
                <a:ea typeface="微软雅黑"/>
                <a:cs typeface="Courier New"/>
              </a:rPr>
              <a:t> </a:t>
            </a:r>
            <a:r>
              <a:rPr lang="en-US" altLang="zh-CN" sz="2800" kern="100" dirty="0" smtClean="0">
                <a:latin typeface="宋体"/>
                <a:ea typeface="微软雅黑"/>
                <a:cs typeface="Courier New"/>
              </a:rPr>
              <a:t>                  </a:t>
            </a:r>
            <a:r>
              <a:rPr lang="zh-CN" altLang="zh-CN" sz="2800" kern="100" dirty="0" smtClean="0">
                <a:latin typeface="Times New Roman"/>
                <a:ea typeface="微软雅黑"/>
                <a:cs typeface="Times New Roman"/>
              </a:rPr>
              <a:t>。</a:t>
            </a:r>
            <a:endParaRPr lang="zh-CN" altLang="zh-CN" sz="2800" kern="100" dirty="0">
              <a:effectLst/>
              <a:latin typeface="宋体"/>
              <a:cs typeface="Courier New"/>
            </a:endParaRPr>
          </a:p>
        </p:txBody>
      </p:sp>
      <p:pic>
        <p:nvPicPr>
          <p:cNvPr id="2050"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213945" y="2850257"/>
            <a:ext cx="616052" cy="660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15127" y="3701267"/>
            <a:ext cx="2538206" cy="718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4"/>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355976" y="3718545"/>
            <a:ext cx="3256512" cy="698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208087" y="2938125"/>
            <a:ext cx="3096344" cy="523220"/>
          </a:xfrm>
          <a:prstGeom prst="rect">
            <a:avLst/>
          </a:prstGeom>
        </p:spPr>
        <p:txBody>
          <a:bodyPr wrap="square">
            <a:spAutoFit/>
          </a:bodyPr>
          <a:lstStyle/>
          <a:p>
            <a:pPr lvl="0"/>
            <a:r>
              <a:rPr lang="zh-CN" altLang="zh-CN" sz="2800" kern="100" dirty="0" smtClean="0">
                <a:solidFill>
                  <a:schemeClr val="accent6">
                    <a:lumMod val="75000"/>
                  </a:schemeClr>
                </a:solidFill>
                <a:latin typeface="Times New Roman"/>
                <a:ea typeface="微软雅黑"/>
                <a:cs typeface="Times New Roman"/>
              </a:rPr>
              <a:t>平行</a:t>
            </a:r>
            <a:r>
              <a:rPr lang="zh-CN" altLang="zh-CN" sz="2800" kern="100" dirty="0">
                <a:solidFill>
                  <a:schemeClr val="accent6">
                    <a:lumMod val="75000"/>
                  </a:schemeClr>
                </a:solidFill>
                <a:latin typeface="Times New Roman"/>
                <a:ea typeface="微软雅黑"/>
                <a:cs typeface="Times New Roman"/>
              </a:rPr>
              <a:t>地分占不同</a:t>
            </a:r>
            <a:endParaRPr lang="zh-CN" altLang="en-US" dirty="0">
              <a:solidFill>
                <a:schemeClr val="accent6">
                  <a:lumMod val="75000"/>
                </a:schemeClr>
              </a:solidFill>
            </a:endParaRPr>
          </a:p>
        </p:txBody>
      </p:sp>
      <p:sp>
        <p:nvSpPr>
          <p:cNvPr id="7" name="矩形 6"/>
          <p:cNvSpPr/>
          <p:nvPr/>
        </p:nvSpPr>
        <p:spPr>
          <a:xfrm>
            <a:off x="582370" y="1457608"/>
            <a:ext cx="902811" cy="523220"/>
          </a:xfrm>
          <a:prstGeom prst="rect">
            <a:avLst/>
          </a:prstGeom>
        </p:spPr>
        <p:txBody>
          <a:bodyPr wrap="none">
            <a:spAutoFit/>
          </a:bodyPr>
          <a:lstStyle/>
          <a:p>
            <a:pPr lvl="0"/>
            <a:r>
              <a:rPr lang="zh-CN" altLang="zh-CN" sz="2800" kern="100">
                <a:solidFill>
                  <a:srgbClr val="F79646">
                    <a:lumMod val="75000"/>
                  </a:srgbClr>
                </a:solidFill>
                <a:latin typeface="Times New Roman"/>
                <a:ea typeface="微软雅黑"/>
                <a:cs typeface="Times New Roman"/>
              </a:rPr>
              <a:t>不同</a:t>
            </a:r>
            <a:endParaRPr lang="zh-CN" altLang="zh-CN" sz="2800" kern="100" dirty="0">
              <a:solidFill>
                <a:srgbClr val="F79646">
                  <a:lumMod val="75000"/>
                </a:srgbClr>
              </a:solidFill>
              <a:latin typeface="Times New Roman"/>
              <a:ea typeface="微软雅黑"/>
              <a:cs typeface="Times New Roman"/>
            </a:endParaRPr>
          </a:p>
        </p:txBody>
      </p:sp>
      <p:sp>
        <p:nvSpPr>
          <p:cNvPr id="8" name="矩形 7"/>
          <p:cNvSpPr/>
          <p:nvPr/>
        </p:nvSpPr>
        <p:spPr>
          <a:xfrm>
            <a:off x="4826124" y="1457608"/>
            <a:ext cx="902811" cy="523220"/>
          </a:xfrm>
          <a:prstGeom prst="rect">
            <a:avLst/>
          </a:prstGeom>
        </p:spPr>
        <p:txBody>
          <a:bodyPr wrap="none">
            <a:spAutoFit/>
          </a:bodyPr>
          <a:lstStyle/>
          <a:p>
            <a:pPr lvl="0"/>
            <a:r>
              <a:rPr lang="zh-CN" altLang="zh-CN" sz="2800" kern="100" dirty="0">
                <a:solidFill>
                  <a:srgbClr val="F79646">
                    <a:lumMod val="75000"/>
                  </a:srgbClr>
                </a:solidFill>
                <a:latin typeface="Times New Roman"/>
                <a:ea typeface="微软雅黑"/>
                <a:cs typeface="Times New Roman"/>
              </a:rPr>
              <a:t>相同</a:t>
            </a:r>
            <a:endParaRPr lang="zh-CN" altLang="zh-CN" sz="2800" kern="100" dirty="0">
              <a:solidFill>
                <a:srgbClr val="F79646">
                  <a:lumMod val="75000"/>
                </a:srgbClr>
              </a:solidFill>
              <a:latin typeface="Times New Roman"/>
              <a:ea typeface="微软雅黑"/>
              <a:cs typeface="Times New Roman"/>
            </a:endParaRPr>
          </a:p>
        </p:txBody>
      </p:sp>
      <p:sp>
        <p:nvSpPr>
          <p:cNvPr id="9" name="矩形 8"/>
          <p:cNvSpPr/>
          <p:nvPr/>
        </p:nvSpPr>
        <p:spPr>
          <a:xfrm>
            <a:off x="7721302" y="2120557"/>
            <a:ext cx="902811" cy="523220"/>
          </a:xfrm>
          <a:prstGeom prst="rect">
            <a:avLst/>
          </a:prstGeom>
        </p:spPr>
        <p:txBody>
          <a:bodyPr wrap="none">
            <a:spAutoFit/>
          </a:bodyPr>
          <a:lstStyle/>
          <a:p>
            <a:pPr lvl="0"/>
            <a:r>
              <a:rPr lang="zh-CN" altLang="zh-CN" sz="2800" kern="100" dirty="0">
                <a:solidFill>
                  <a:srgbClr val="F79646">
                    <a:lumMod val="75000"/>
                  </a:srgbClr>
                </a:solidFill>
                <a:latin typeface="Times New Roman"/>
                <a:ea typeface="微软雅黑"/>
                <a:cs typeface="Times New Roman"/>
              </a:rPr>
              <a:t>自旋</a:t>
            </a:r>
            <a:endParaRPr lang="zh-CN" altLang="zh-CN" sz="2800" kern="100" dirty="0">
              <a:solidFill>
                <a:srgbClr val="F79646">
                  <a:lumMod val="75000"/>
                </a:srgbClr>
              </a:solidFill>
              <a:latin typeface="Times New Roman"/>
              <a:ea typeface="微软雅黑"/>
              <a:cs typeface="Times New Roman"/>
            </a:endParaRPr>
          </a:p>
        </p:txBody>
      </p:sp>
    </p:spTree>
    <p:extLst>
      <p:ext uri="{BB962C8B-B14F-4D97-AF65-F5344CB8AC3E}">
        <p14:creationId xmlns:p14="http://schemas.microsoft.com/office/powerpoint/2010/main" val="4116403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0271" y="-20538"/>
            <a:ext cx="8852792" cy="1823576"/>
          </a:xfrm>
          <a:prstGeom prst="rect">
            <a:avLst/>
          </a:prstGeom>
        </p:spPr>
        <p:txBody>
          <a:bodyPr wrap="square">
            <a:spAutoFit/>
          </a:bodyPr>
          <a:lstStyle/>
          <a:p>
            <a:pPr algn="just">
              <a:lnSpc>
                <a:spcPct val="150000"/>
              </a:lnSpc>
              <a:spcAft>
                <a:spcPts val="0"/>
              </a:spcAft>
              <a:tabLst>
                <a:tab pos="2070735" algn="l"/>
              </a:tabLst>
            </a:pPr>
            <a:r>
              <a:rPr lang="en-US" altLang="zh-CN" sz="2500" kern="100" dirty="0">
                <a:latin typeface="Times New Roman"/>
                <a:ea typeface="微软雅黑"/>
                <a:cs typeface="Courier New"/>
              </a:rPr>
              <a:t>(3)</a:t>
            </a:r>
            <a:r>
              <a:rPr lang="zh-CN" altLang="zh-CN" sz="2500" kern="100" dirty="0">
                <a:latin typeface="Times New Roman"/>
                <a:ea typeface="微软雅黑"/>
                <a:cs typeface="Times New Roman"/>
              </a:rPr>
              <a:t>洪特规则的特例</a:t>
            </a:r>
            <a:endParaRPr lang="zh-CN" altLang="zh-CN" sz="2500" kern="100" dirty="0">
              <a:latin typeface="宋体"/>
              <a:cs typeface="Courier New"/>
            </a:endParaRPr>
          </a:p>
          <a:p>
            <a:pPr algn="just">
              <a:lnSpc>
                <a:spcPct val="150000"/>
              </a:lnSpc>
              <a:spcAft>
                <a:spcPts val="0"/>
              </a:spcAft>
              <a:tabLst>
                <a:tab pos="2070735" algn="l"/>
              </a:tabLst>
            </a:pPr>
            <a:r>
              <a:rPr lang="zh-CN" altLang="zh-CN" sz="2500" kern="100" dirty="0">
                <a:latin typeface="Times New Roman"/>
                <a:ea typeface="微软雅黑"/>
                <a:cs typeface="Times New Roman"/>
              </a:rPr>
              <a:t>在等价轨道</a:t>
            </a:r>
            <a:r>
              <a:rPr lang="en-US" altLang="zh-CN" sz="2500" kern="100" dirty="0">
                <a:latin typeface="Times New Roman"/>
                <a:ea typeface="微软雅黑"/>
                <a:cs typeface="Courier New"/>
              </a:rPr>
              <a:t>(</a:t>
            </a:r>
            <a:r>
              <a:rPr lang="zh-CN" altLang="zh-CN" sz="2500" kern="100" dirty="0">
                <a:latin typeface="Times New Roman"/>
                <a:ea typeface="微软雅黑"/>
                <a:cs typeface="Times New Roman"/>
              </a:rPr>
              <a:t>同一能级</a:t>
            </a:r>
            <a:r>
              <a:rPr lang="en-US" altLang="zh-CN" sz="2500" kern="100" dirty="0">
                <a:latin typeface="Times New Roman"/>
                <a:ea typeface="微软雅黑"/>
                <a:cs typeface="Courier New"/>
              </a:rPr>
              <a:t>)</a:t>
            </a:r>
            <a:r>
              <a:rPr lang="zh-CN" altLang="zh-CN" sz="2500" kern="100" dirty="0">
                <a:latin typeface="Times New Roman"/>
                <a:ea typeface="微软雅黑"/>
                <a:cs typeface="Times New Roman"/>
              </a:rPr>
              <a:t>上的电子排布处于全充满、半充满和全空状态时，</a:t>
            </a:r>
            <a:r>
              <a:rPr lang="zh-CN" altLang="zh-CN" sz="2500" kern="100" dirty="0" smtClean="0">
                <a:latin typeface="Times New Roman"/>
                <a:ea typeface="微软雅黑"/>
                <a:cs typeface="Times New Roman"/>
              </a:rPr>
              <a:t>具有</a:t>
            </a:r>
            <a:r>
              <a:rPr lang="en-US" altLang="zh-CN" sz="2500" u="sng" kern="100" dirty="0" smtClean="0">
                <a:latin typeface="Times New Roman"/>
                <a:ea typeface="微软雅黑"/>
                <a:cs typeface="Times New Roman"/>
              </a:rPr>
              <a:t>          </a:t>
            </a:r>
            <a:r>
              <a:rPr lang="zh-CN" altLang="zh-CN" sz="2500" kern="100" dirty="0" smtClean="0">
                <a:latin typeface="Times New Roman"/>
                <a:ea typeface="微软雅黑"/>
                <a:cs typeface="Times New Roman"/>
              </a:rPr>
              <a:t>的能量和</a:t>
            </a:r>
            <a:r>
              <a:rPr lang="en-US" altLang="zh-CN" sz="2500" u="sng" kern="100" dirty="0" smtClean="0">
                <a:latin typeface="Times New Roman"/>
                <a:ea typeface="微软雅黑"/>
                <a:cs typeface="Times New Roman"/>
              </a:rPr>
              <a:t>           </a:t>
            </a:r>
            <a:r>
              <a:rPr lang="zh-CN" altLang="zh-CN" sz="2500" kern="100" dirty="0" smtClean="0">
                <a:latin typeface="Times New Roman"/>
                <a:ea typeface="微软雅黑"/>
                <a:cs typeface="Times New Roman"/>
              </a:rPr>
              <a:t>的</a:t>
            </a:r>
            <a:r>
              <a:rPr lang="zh-CN" altLang="zh-CN" sz="2500" kern="100" dirty="0">
                <a:latin typeface="Times New Roman"/>
                <a:ea typeface="微软雅黑"/>
                <a:cs typeface="Times New Roman"/>
              </a:rPr>
              <a:t>稳定性。</a:t>
            </a:r>
            <a:endParaRPr lang="zh-CN" altLang="zh-CN" sz="2500" kern="100" dirty="0">
              <a:effectLst/>
              <a:latin typeface="宋体"/>
              <a:cs typeface="Courier New"/>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503070534"/>
              </p:ext>
            </p:extLst>
          </p:nvPr>
        </p:nvGraphicFramePr>
        <p:xfrm>
          <a:off x="257175" y="1723628"/>
          <a:ext cx="6086475" cy="1981200"/>
        </p:xfrm>
        <a:graphic>
          <a:graphicData uri="http://schemas.openxmlformats.org/presentationml/2006/ole">
            <mc:AlternateContent xmlns:mc="http://schemas.openxmlformats.org/markup-compatibility/2006">
              <mc:Choice xmlns:v="urn:schemas-microsoft-com:vml" Requires="v">
                <p:oleObj spid="_x0000_s3155" name="文档" r:id="rId3" imgW="6091293" imgH="1983394" progId="Word.Document.12">
                  <p:embed/>
                </p:oleObj>
              </mc:Choice>
              <mc:Fallback>
                <p:oleObj name="文档" r:id="rId3" imgW="6091293" imgH="1983394" progId="Word.Document.12">
                  <p:embed/>
                  <p:pic>
                    <p:nvPicPr>
                      <p:cNvPr id="0" name=""/>
                      <p:cNvPicPr/>
                      <p:nvPr/>
                    </p:nvPicPr>
                    <p:blipFill>
                      <a:blip r:embed="rId4"/>
                      <a:stretch>
                        <a:fillRect/>
                      </a:stretch>
                    </p:blipFill>
                    <p:spPr>
                      <a:xfrm>
                        <a:off x="257175" y="1723628"/>
                        <a:ext cx="6086475" cy="1981200"/>
                      </a:xfrm>
                      <a:prstGeom prst="rect">
                        <a:avLst/>
                      </a:prstGeom>
                    </p:spPr>
                  </p:pic>
                </p:oleObj>
              </mc:Fallback>
            </mc:AlternateContent>
          </a:graphicData>
        </a:graphic>
      </p:graphicFrame>
      <p:sp>
        <p:nvSpPr>
          <p:cNvPr id="9" name="矩形 8"/>
          <p:cNvSpPr/>
          <p:nvPr/>
        </p:nvSpPr>
        <p:spPr>
          <a:xfrm>
            <a:off x="140271" y="3490803"/>
            <a:ext cx="8852792" cy="1246495"/>
          </a:xfrm>
          <a:prstGeom prst="rect">
            <a:avLst/>
          </a:prstGeom>
        </p:spPr>
        <p:txBody>
          <a:bodyPr wrap="square">
            <a:spAutoFit/>
          </a:bodyPr>
          <a:lstStyle/>
          <a:p>
            <a:pPr algn="just">
              <a:lnSpc>
                <a:spcPct val="150000"/>
              </a:lnSpc>
              <a:spcAft>
                <a:spcPts val="0"/>
              </a:spcAft>
              <a:tabLst>
                <a:tab pos="2070735" algn="l"/>
              </a:tabLst>
            </a:pPr>
            <a:r>
              <a:rPr lang="zh-CN" altLang="zh-CN" sz="2500" kern="100" dirty="0">
                <a:latin typeface="Times New Roman"/>
                <a:ea typeface="微软雅黑"/>
                <a:cs typeface="Times New Roman"/>
              </a:rPr>
              <a:t>如</a:t>
            </a:r>
            <a:r>
              <a:rPr lang="en-US" altLang="zh-CN" sz="2500" kern="100" baseline="-25000" dirty="0" err="1">
                <a:latin typeface="Times New Roman"/>
                <a:ea typeface="微软雅黑"/>
                <a:cs typeface="Courier New"/>
              </a:rPr>
              <a:t>24</a:t>
            </a:r>
            <a:r>
              <a:rPr lang="en-US" altLang="zh-CN" sz="2500" kern="100" dirty="0" err="1">
                <a:latin typeface="Times New Roman"/>
                <a:ea typeface="微软雅黑"/>
                <a:cs typeface="Courier New"/>
              </a:rPr>
              <a:t>Cr</a:t>
            </a:r>
            <a:r>
              <a:rPr lang="zh-CN" altLang="zh-CN" sz="2500" kern="100" dirty="0">
                <a:latin typeface="Times New Roman"/>
                <a:ea typeface="微软雅黑"/>
                <a:cs typeface="Times New Roman"/>
              </a:rPr>
              <a:t>的电子排布式</a:t>
            </a:r>
            <a:r>
              <a:rPr lang="zh-CN" altLang="zh-CN" sz="2500" kern="100" dirty="0" smtClean="0">
                <a:latin typeface="Times New Roman"/>
                <a:ea typeface="微软雅黑"/>
                <a:cs typeface="Times New Roman"/>
              </a:rPr>
              <a:t>为</a:t>
            </a:r>
            <a:r>
              <a:rPr lang="en-US" altLang="zh-CN" sz="2500" u="sng" kern="100" dirty="0" smtClean="0">
                <a:latin typeface="Times New Roman"/>
                <a:ea typeface="微软雅黑"/>
                <a:cs typeface="Courier New"/>
              </a:rPr>
              <a:t>                                    </a:t>
            </a:r>
            <a:r>
              <a:rPr lang="zh-CN" altLang="zh-CN" sz="2500" kern="100" dirty="0" smtClean="0">
                <a:latin typeface="Times New Roman"/>
                <a:ea typeface="微软雅黑"/>
                <a:cs typeface="Times New Roman"/>
              </a:rPr>
              <a:t>，</a:t>
            </a:r>
            <a:r>
              <a:rPr lang="zh-CN" altLang="zh-CN" sz="2500" kern="100" dirty="0">
                <a:latin typeface="Times New Roman"/>
                <a:ea typeface="微软雅黑"/>
                <a:cs typeface="Times New Roman"/>
              </a:rPr>
              <a:t>为半充满状态，易错写为</a:t>
            </a:r>
            <a:r>
              <a:rPr lang="en-US" altLang="zh-CN" sz="2500" kern="100" dirty="0" err="1">
                <a:latin typeface="Times New Roman"/>
                <a:ea typeface="微软雅黑"/>
                <a:cs typeface="Courier New"/>
              </a:rPr>
              <a:t>1s</a:t>
            </a:r>
            <a:r>
              <a:rPr lang="en-US" altLang="zh-CN" sz="2500" kern="100" baseline="30000" dirty="0" err="1">
                <a:latin typeface="Times New Roman"/>
                <a:ea typeface="微软雅黑"/>
                <a:cs typeface="Courier New"/>
              </a:rPr>
              <a:t>2</a:t>
            </a:r>
            <a:r>
              <a:rPr lang="en-US" altLang="zh-CN" sz="2500" kern="100" dirty="0" err="1">
                <a:latin typeface="Times New Roman"/>
                <a:ea typeface="微软雅黑"/>
                <a:cs typeface="Courier New"/>
              </a:rPr>
              <a:t>2s</a:t>
            </a:r>
            <a:r>
              <a:rPr lang="en-US" altLang="zh-CN" sz="2500" kern="100" baseline="30000" dirty="0" err="1">
                <a:latin typeface="Times New Roman"/>
                <a:ea typeface="微软雅黑"/>
                <a:cs typeface="Courier New"/>
              </a:rPr>
              <a:t>2</a:t>
            </a:r>
            <a:r>
              <a:rPr lang="en-US" altLang="zh-CN" sz="2500" kern="100" dirty="0" err="1">
                <a:latin typeface="Times New Roman"/>
                <a:ea typeface="微软雅黑"/>
                <a:cs typeface="Courier New"/>
              </a:rPr>
              <a:t>2p</a:t>
            </a:r>
            <a:r>
              <a:rPr lang="en-US" altLang="zh-CN" sz="2500" kern="100" baseline="30000" dirty="0" err="1">
                <a:latin typeface="Times New Roman"/>
                <a:ea typeface="微软雅黑"/>
                <a:cs typeface="Courier New"/>
              </a:rPr>
              <a:t>6</a:t>
            </a:r>
            <a:r>
              <a:rPr lang="en-US" altLang="zh-CN" sz="2500" kern="100" dirty="0" err="1">
                <a:latin typeface="Times New Roman"/>
                <a:ea typeface="微软雅黑"/>
                <a:cs typeface="Courier New"/>
              </a:rPr>
              <a:t>3s</a:t>
            </a:r>
            <a:r>
              <a:rPr lang="en-US" altLang="zh-CN" sz="2500" kern="100" baseline="30000" dirty="0" err="1">
                <a:latin typeface="Times New Roman"/>
                <a:ea typeface="微软雅黑"/>
                <a:cs typeface="Courier New"/>
              </a:rPr>
              <a:t>2</a:t>
            </a:r>
            <a:r>
              <a:rPr lang="en-US" altLang="zh-CN" sz="2500" kern="100" dirty="0" err="1">
                <a:latin typeface="Times New Roman"/>
                <a:ea typeface="微软雅黑"/>
                <a:cs typeface="Courier New"/>
              </a:rPr>
              <a:t>3p</a:t>
            </a:r>
            <a:r>
              <a:rPr lang="en-US" altLang="zh-CN" sz="2500" kern="100" baseline="30000" dirty="0" err="1">
                <a:latin typeface="Times New Roman"/>
                <a:ea typeface="微软雅黑"/>
                <a:cs typeface="Courier New"/>
              </a:rPr>
              <a:t>6</a:t>
            </a:r>
            <a:r>
              <a:rPr lang="en-US" altLang="zh-CN" sz="2500" kern="100" dirty="0" err="1">
                <a:latin typeface="Times New Roman"/>
                <a:ea typeface="微软雅黑"/>
                <a:cs typeface="Courier New"/>
              </a:rPr>
              <a:t>3d</a:t>
            </a:r>
            <a:r>
              <a:rPr lang="en-US" altLang="zh-CN" sz="2500" kern="100" baseline="30000" dirty="0" err="1">
                <a:latin typeface="Times New Roman"/>
                <a:ea typeface="微软雅黑"/>
                <a:cs typeface="Courier New"/>
              </a:rPr>
              <a:t>4</a:t>
            </a:r>
            <a:r>
              <a:rPr lang="en-US" altLang="zh-CN" sz="2500" kern="100" dirty="0" err="1">
                <a:latin typeface="Times New Roman"/>
                <a:ea typeface="微软雅黑"/>
                <a:cs typeface="Courier New"/>
              </a:rPr>
              <a:t>4s</a:t>
            </a:r>
            <a:r>
              <a:rPr lang="en-US" altLang="zh-CN" sz="2500" kern="100" baseline="30000" dirty="0" err="1">
                <a:latin typeface="Times New Roman"/>
                <a:ea typeface="微软雅黑"/>
                <a:cs typeface="Courier New"/>
              </a:rPr>
              <a:t>2</a:t>
            </a:r>
            <a:r>
              <a:rPr lang="zh-CN" altLang="zh-CN" sz="2500" kern="100" dirty="0">
                <a:latin typeface="Times New Roman"/>
                <a:ea typeface="微软雅黑"/>
                <a:cs typeface="Times New Roman"/>
              </a:rPr>
              <a:t>。</a:t>
            </a:r>
            <a:endParaRPr lang="zh-CN" altLang="zh-CN" sz="2500" kern="100" dirty="0">
              <a:effectLst/>
              <a:latin typeface="宋体"/>
              <a:cs typeface="Courier New"/>
            </a:endParaRPr>
          </a:p>
        </p:txBody>
      </p:sp>
      <p:sp>
        <p:nvSpPr>
          <p:cNvPr id="10" name="矩形 9"/>
          <p:cNvSpPr/>
          <p:nvPr/>
        </p:nvSpPr>
        <p:spPr>
          <a:xfrm>
            <a:off x="3294830" y="3541762"/>
            <a:ext cx="3403502" cy="477054"/>
          </a:xfrm>
          <a:prstGeom prst="rect">
            <a:avLst/>
          </a:prstGeom>
        </p:spPr>
        <p:txBody>
          <a:bodyPr wrap="square">
            <a:spAutoFit/>
          </a:bodyPr>
          <a:lstStyle/>
          <a:p>
            <a:pPr lvl="0"/>
            <a:r>
              <a:rPr lang="en-US" altLang="zh-CN" sz="2500" kern="100" dirty="0" err="1" smtClean="0">
                <a:solidFill>
                  <a:schemeClr val="accent6">
                    <a:lumMod val="75000"/>
                  </a:schemeClr>
                </a:solidFill>
                <a:latin typeface="Times New Roman"/>
                <a:ea typeface="微软雅黑"/>
                <a:cs typeface="Courier New"/>
              </a:rPr>
              <a:t>1s</a:t>
            </a:r>
            <a:r>
              <a:rPr lang="en-US" altLang="zh-CN" sz="2500" kern="100" baseline="30000" dirty="0" err="1" smtClean="0">
                <a:solidFill>
                  <a:schemeClr val="accent6">
                    <a:lumMod val="75000"/>
                  </a:schemeClr>
                </a:solidFill>
                <a:latin typeface="Times New Roman"/>
                <a:ea typeface="微软雅黑"/>
                <a:cs typeface="Courier New"/>
              </a:rPr>
              <a:t>2</a:t>
            </a:r>
            <a:r>
              <a:rPr lang="en-US" altLang="zh-CN" sz="2500" kern="100" dirty="0" err="1" smtClean="0">
                <a:solidFill>
                  <a:schemeClr val="accent6">
                    <a:lumMod val="75000"/>
                  </a:schemeClr>
                </a:solidFill>
                <a:latin typeface="Times New Roman"/>
                <a:ea typeface="微软雅黑"/>
                <a:cs typeface="Courier New"/>
              </a:rPr>
              <a:t>2s</a:t>
            </a:r>
            <a:r>
              <a:rPr lang="en-US" altLang="zh-CN" sz="2500" kern="100" baseline="30000" dirty="0" err="1" smtClean="0">
                <a:solidFill>
                  <a:schemeClr val="accent6">
                    <a:lumMod val="75000"/>
                  </a:schemeClr>
                </a:solidFill>
                <a:latin typeface="Times New Roman"/>
                <a:ea typeface="微软雅黑"/>
                <a:cs typeface="Courier New"/>
              </a:rPr>
              <a:t>2</a:t>
            </a:r>
            <a:r>
              <a:rPr lang="en-US" altLang="zh-CN" sz="2500" kern="100" dirty="0" err="1" smtClean="0">
                <a:solidFill>
                  <a:schemeClr val="accent6">
                    <a:lumMod val="75000"/>
                  </a:schemeClr>
                </a:solidFill>
                <a:latin typeface="Times New Roman"/>
                <a:ea typeface="微软雅黑"/>
                <a:cs typeface="Courier New"/>
              </a:rPr>
              <a:t>2p</a:t>
            </a:r>
            <a:r>
              <a:rPr lang="en-US" altLang="zh-CN" sz="2500" kern="100" baseline="30000" dirty="0" err="1" smtClean="0">
                <a:solidFill>
                  <a:schemeClr val="accent6">
                    <a:lumMod val="75000"/>
                  </a:schemeClr>
                </a:solidFill>
                <a:latin typeface="Times New Roman"/>
                <a:ea typeface="微软雅黑"/>
                <a:cs typeface="Courier New"/>
              </a:rPr>
              <a:t>6</a:t>
            </a:r>
            <a:r>
              <a:rPr lang="en-US" altLang="zh-CN" sz="2500" kern="100" dirty="0" err="1" smtClean="0">
                <a:solidFill>
                  <a:schemeClr val="accent6">
                    <a:lumMod val="75000"/>
                  </a:schemeClr>
                </a:solidFill>
                <a:latin typeface="Times New Roman"/>
                <a:ea typeface="微软雅黑"/>
                <a:cs typeface="Courier New"/>
              </a:rPr>
              <a:t>3s</a:t>
            </a:r>
            <a:r>
              <a:rPr lang="en-US" altLang="zh-CN" sz="2500" kern="100" baseline="30000" dirty="0" err="1" smtClean="0">
                <a:solidFill>
                  <a:schemeClr val="accent6">
                    <a:lumMod val="75000"/>
                  </a:schemeClr>
                </a:solidFill>
                <a:latin typeface="Times New Roman"/>
                <a:ea typeface="微软雅黑"/>
                <a:cs typeface="Courier New"/>
              </a:rPr>
              <a:t>2</a:t>
            </a:r>
            <a:r>
              <a:rPr lang="en-US" altLang="zh-CN" sz="2500" kern="100" dirty="0" err="1" smtClean="0">
                <a:solidFill>
                  <a:schemeClr val="accent6">
                    <a:lumMod val="75000"/>
                  </a:schemeClr>
                </a:solidFill>
                <a:latin typeface="Times New Roman"/>
                <a:ea typeface="微软雅黑"/>
                <a:cs typeface="Courier New"/>
              </a:rPr>
              <a:t>3p</a:t>
            </a:r>
            <a:r>
              <a:rPr lang="en-US" altLang="zh-CN" sz="2500" kern="100" baseline="30000" dirty="0" err="1" smtClean="0">
                <a:solidFill>
                  <a:schemeClr val="accent6">
                    <a:lumMod val="75000"/>
                  </a:schemeClr>
                </a:solidFill>
                <a:latin typeface="Times New Roman"/>
                <a:ea typeface="微软雅黑"/>
                <a:cs typeface="Courier New"/>
              </a:rPr>
              <a:t>6</a:t>
            </a:r>
            <a:r>
              <a:rPr lang="en-US" altLang="zh-CN" sz="2500" kern="100" dirty="0" err="1" smtClean="0">
                <a:solidFill>
                  <a:schemeClr val="accent6">
                    <a:lumMod val="75000"/>
                  </a:schemeClr>
                </a:solidFill>
                <a:latin typeface="Times New Roman"/>
                <a:ea typeface="微软雅黑"/>
                <a:cs typeface="Courier New"/>
              </a:rPr>
              <a:t>3d</a:t>
            </a:r>
            <a:r>
              <a:rPr lang="en-US" altLang="zh-CN" sz="2500" kern="100" baseline="30000" dirty="0" err="1" smtClean="0">
                <a:solidFill>
                  <a:schemeClr val="accent6">
                    <a:lumMod val="75000"/>
                  </a:schemeClr>
                </a:solidFill>
                <a:latin typeface="Times New Roman"/>
                <a:ea typeface="微软雅黑"/>
                <a:cs typeface="Courier New"/>
              </a:rPr>
              <a:t>5</a:t>
            </a:r>
            <a:r>
              <a:rPr lang="en-US" altLang="zh-CN" sz="2500" kern="100" dirty="0" err="1" smtClean="0">
                <a:solidFill>
                  <a:schemeClr val="accent6">
                    <a:lumMod val="75000"/>
                  </a:schemeClr>
                </a:solidFill>
                <a:latin typeface="Times New Roman"/>
                <a:ea typeface="微软雅黑"/>
                <a:cs typeface="Courier New"/>
              </a:rPr>
              <a:t>4s</a:t>
            </a:r>
            <a:r>
              <a:rPr lang="en-US" altLang="zh-CN" sz="2500" kern="100" baseline="30000" dirty="0" err="1" smtClean="0">
                <a:solidFill>
                  <a:schemeClr val="accent6">
                    <a:lumMod val="75000"/>
                  </a:schemeClr>
                </a:solidFill>
                <a:latin typeface="Times New Roman"/>
                <a:ea typeface="微软雅黑"/>
                <a:cs typeface="Courier New"/>
              </a:rPr>
              <a:t>1</a:t>
            </a:r>
            <a:endParaRPr lang="zh-CN" altLang="en-US" dirty="0">
              <a:solidFill>
                <a:schemeClr val="accent6">
                  <a:lumMod val="75000"/>
                </a:schemeClr>
              </a:solidFill>
            </a:endParaRPr>
          </a:p>
        </p:txBody>
      </p:sp>
      <p:sp>
        <p:nvSpPr>
          <p:cNvPr id="11" name="矩形 10"/>
          <p:cNvSpPr/>
          <p:nvPr/>
        </p:nvSpPr>
        <p:spPr>
          <a:xfrm>
            <a:off x="2421285" y="1193801"/>
            <a:ext cx="825867" cy="477054"/>
          </a:xfrm>
          <a:prstGeom prst="rect">
            <a:avLst/>
          </a:prstGeom>
        </p:spPr>
        <p:txBody>
          <a:bodyPr wrap="none">
            <a:spAutoFit/>
          </a:bodyPr>
          <a:lstStyle/>
          <a:p>
            <a:pPr lvl="0"/>
            <a:r>
              <a:rPr lang="zh-CN" altLang="zh-CN" sz="2500" kern="100" dirty="0">
                <a:solidFill>
                  <a:srgbClr val="F79646">
                    <a:lumMod val="75000"/>
                  </a:srgbClr>
                </a:solidFill>
                <a:latin typeface="Times New Roman"/>
                <a:ea typeface="微软雅黑"/>
                <a:cs typeface="Times New Roman"/>
              </a:rPr>
              <a:t>较低</a:t>
            </a:r>
            <a:endParaRPr lang="zh-CN" altLang="zh-CN" sz="2500" kern="100" dirty="0">
              <a:solidFill>
                <a:srgbClr val="F79646">
                  <a:lumMod val="75000"/>
                </a:srgbClr>
              </a:solidFill>
              <a:latin typeface="Times New Roman"/>
              <a:ea typeface="微软雅黑"/>
              <a:cs typeface="Times New Roman"/>
            </a:endParaRPr>
          </a:p>
        </p:txBody>
      </p:sp>
      <p:sp>
        <p:nvSpPr>
          <p:cNvPr id="12" name="矩形 11"/>
          <p:cNvSpPr/>
          <p:nvPr/>
        </p:nvSpPr>
        <p:spPr>
          <a:xfrm>
            <a:off x="4560640" y="1193801"/>
            <a:ext cx="825867" cy="477054"/>
          </a:xfrm>
          <a:prstGeom prst="rect">
            <a:avLst/>
          </a:prstGeom>
        </p:spPr>
        <p:txBody>
          <a:bodyPr wrap="none">
            <a:spAutoFit/>
          </a:bodyPr>
          <a:lstStyle/>
          <a:p>
            <a:pPr lvl="0"/>
            <a:r>
              <a:rPr lang="zh-CN" altLang="zh-CN" sz="2500" kern="100" dirty="0">
                <a:solidFill>
                  <a:srgbClr val="F79646">
                    <a:lumMod val="75000"/>
                  </a:srgbClr>
                </a:solidFill>
                <a:latin typeface="Times New Roman"/>
                <a:ea typeface="微软雅黑"/>
                <a:cs typeface="Times New Roman"/>
              </a:rPr>
              <a:t>较大</a:t>
            </a:r>
            <a:endParaRPr lang="zh-CN" altLang="zh-CN" sz="2500" kern="100" dirty="0">
              <a:solidFill>
                <a:srgbClr val="F79646">
                  <a:lumMod val="75000"/>
                </a:srgbClr>
              </a:solidFill>
              <a:latin typeface="Times New Roman"/>
              <a:ea typeface="微软雅黑"/>
              <a:cs typeface="Times New Roman"/>
            </a:endParaRPr>
          </a:p>
        </p:txBody>
      </p:sp>
    </p:spTree>
    <p:extLst>
      <p:ext uri="{BB962C8B-B14F-4D97-AF65-F5344CB8AC3E}">
        <p14:creationId xmlns:p14="http://schemas.microsoft.com/office/powerpoint/2010/main" val="868093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79512" y="277020"/>
            <a:ext cx="2015791" cy="354487"/>
            <a:chOff x="1415480" y="1598112"/>
            <a:chExt cx="2167620" cy="381325"/>
          </a:xfrm>
        </p:grpSpPr>
        <p:cxnSp>
          <p:nvCxnSpPr>
            <p:cNvPr id="10" name="直接连接符 9"/>
            <p:cNvCxnSpPr/>
            <p:nvPr/>
          </p:nvCxnSpPr>
          <p:spPr>
            <a:xfrm>
              <a:off x="1415480" y="1979437"/>
              <a:ext cx="2167620" cy="0"/>
            </a:xfrm>
            <a:prstGeom prst="line">
              <a:avLst/>
            </a:prstGeom>
          </p:spPr>
          <p:style>
            <a:lnRef idx="1">
              <a:schemeClr val="accent6"/>
            </a:lnRef>
            <a:fillRef idx="0">
              <a:schemeClr val="accent6"/>
            </a:fillRef>
            <a:effectRef idx="0">
              <a:schemeClr val="accent6"/>
            </a:effectRef>
            <a:fontRef idx="minor">
              <a:schemeClr val="tx1"/>
            </a:fontRef>
          </p:style>
        </p:cxnSp>
        <p:sp>
          <p:nvSpPr>
            <p:cNvPr id="11" name="右箭头 10"/>
            <p:cNvSpPr/>
            <p:nvPr/>
          </p:nvSpPr>
          <p:spPr>
            <a:xfrm>
              <a:off x="1487488" y="1598112"/>
              <a:ext cx="317059" cy="317059"/>
            </a:xfrm>
            <a:prstGeom prst="rightArrow">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2" name="矩形 11"/>
          <p:cNvSpPr/>
          <p:nvPr/>
        </p:nvSpPr>
        <p:spPr>
          <a:xfrm>
            <a:off x="591956" y="113953"/>
            <a:ext cx="1581184" cy="544370"/>
          </a:xfrm>
          <a:prstGeom prst="rect">
            <a:avLst/>
          </a:prstGeom>
        </p:spPr>
        <p:txBody>
          <a:bodyPr wrap="none" lIns="68571" tIns="34285" rIns="68571" bIns="34285">
            <a:spAutoFit/>
          </a:bodyPr>
          <a:lstStyle/>
          <a:p>
            <a:pPr>
              <a:lnSpc>
                <a:spcPts val="4125"/>
              </a:lnSpc>
            </a:pPr>
            <a:r>
              <a:rPr lang="zh-CN" altLang="zh-CN" sz="2800" b="1" dirty="0">
                <a:solidFill>
                  <a:schemeClr val="tx1">
                    <a:lumMod val="75000"/>
                    <a:lumOff val="25000"/>
                  </a:schemeClr>
                </a:solidFill>
                <a:latin typeface="Times New Roman" pitchFamily="18" charset="0"/>
                <a:ea typeface="微软雅黑" pitchFamily="34" charset="-122"/>
                <a:cs typeface="Times New Roman" pitchFamily="18" charset="0"/>
              </a:rPr>
              <a:t>归纳总结</a:t>
            </a:r>
            <a:endParaRPr lang="zh-CN" altLang="en-US" sz="2800" b="1" dirty="0">
              <a:solidFill>
                <a:schemeClr val="tx1">
                  <a:lumMod val="75000"/>
                  <a:lumOff val="25000"/>
                </a:schemeClr>
              </a:solidFill>
              <a:latin typeface="Times New Roman" pitchFamily="18" charset="0"/>
              <a:ea typeface="微软雅黑" pitchFamily="34" charset="-122"/>
              <a:cs typeface="Times New Roman" pitchFamily="18" charset="0"/>
            </a:endParaRPr>
          </a:p>
        </p:txBody>
      </p:sp>
      <p:sp>
        <p:nvSpPr>
          <p:cNvPr id="7" name="矩形 6"/>
          <p:cNvSpPr/>
          <p:nvPr/>
        </p:nvSpPr>
        <p:spPr>
          <a:xfrm>
            <a:off x="131887" y="613817"/>
            <a:ext cx="8892000" cy="4059766"/>
          </a:xfrm>
          <a:prstGeom prst="rect">
            <a:avLst/>
          </a:prstGeom>
        </p:spPr>
        <p:txBody>
          <a:bodyPr wrap="square">
            <a:spAutoFit/>
          </a:bodyPr>
          <a:lstStyle/>
          <a:p>
            <a:pPr algn="just">
              <a:lnSpc>
                <a:spcPct val="150000"/>
              </a:lnSpc>
              <a:spcAft>
                <a:spcPts val="0"/>
              </a:spcAft>
              <a:tabLst>
                <a:tab pos="2070735" algn="l"/>
              </a:tabLst>
            </a:pPr>
            <a:r>
              <a:rPr lang="zh-CN" altLang="zh-CN" sz="2500" kern="100" dirty="0">
                <a:latin typeface="Times New Roman"/>
                <a:ea typeface="微软雅黑"/>
                <a:cs typeface="Times New Roman"/>
              </a:rPr>
              <a:t>原子核外电子排布</a:t>
            </a:r>
            <a:r>
              <a:rPr lang="en-US" altLang="zh-CN" sz="2500" kern="100" dirty="0">
                <a:latin typeface="宋体"/>
                <a:ea typeface="微软雅黑"/>
                <a:cs typeface="Times New Roman"/>
              </a:rPr>
              <a:t>“</a:t>
            </a:r>
            <a:r>
              <a:rPr lang="zh-CN" altLang="zh-CN" sz="2500" kern="100" dirty="0">
                <a:latin typeface="Times New Roman"/>
                <a:ea typeface="微软雅黑"/>
                <a:cs typeface="Times New Roman"/>
              </a:rPr>
              <a:t>两原理一规则</a:t>
            </a:r>
            <a:r>
              <a:rPr lang="en-US" altLang="zh-CN" sz="2500" kern="100" dirty="0">
                <a:latin typeface="宋体"/>
                <a:ea typeface="微软雅黑"/>
                <a:cs typeface="Times New Roman"/>
              </a:rPr>
              <a:t>”</a:t>
            </a:r>
            <a:endParaRPr lang="zh-CN" altLang="zh-CN" sz="2500" kern="100" dirty="0">
              <a:latin typeface="宋体"/>
              <a:cs typeface="Courier New"/>
            </a:endParaRPr>
          </a:p>
          <a:p>
            <a:pPr algn="just">
              <a:lnSpc>
                <a:spcPct val="150000"/>
              </a:lnSpc>
              <a:spcAft>
                <a:spcPts val="0"/>
              </a:spcAft>
              <a:tabLst>
                <a:tab pos="2070735" algn="l"/>
              </a:tabLst>
            </a:pPr>
            <a:r>
              <a:rPr lang="en-US" altLang="zh-CN" sz="2500" kern="100" dirty="0">
                <a:latin typeface="Times New Roman"/>
                <a:ea typeface="微软雅黑"/>
                <a:cs typeface="Courier New"/>
              </a:rPr>
              <a:t>(1)</a:t>
            </a:r>
            <a:r>
              <a:rPr lang="zh-CN" altLang="zh-CN" sz="2500" kern="100" dirty="0">
                <a:latin typeface="Times New Roman"/>
                <a:ea typeface="微软雅黑"/>
                <a:cs typeface="Times New Roman"/>
              </a:rPr>
              <a:t>能量最低原理：</a:t>
            </a:r>
            <a:r>
              <a:rPr lang="zh-CN" altLang="zh-CN" sz="2500" kern="100" spc="-70" dirty="0">
                <a:latin typeface="Times New Roman"/>
                <a:ea typeface="微软雅黑"/>
                <a:cs typeface="Times New Roman"/>
              </a:rPr>
              <a:t>电子在原子轨道上的分布</a:t>
            </a:r>
            <a:r>
              <a:rPr lang="zh-CN" altLang="zh-CN" sz="2500" kern="100" spc="-70" dirty="0" smtClean="0">
                <a:latin typeface="Times New Roman"/>
                <a:ea typeface="微软雅黑"/>
                <a:cs typeface="Times New Roman"/>
              </a:rPr>
              <a:t>要</a:t>
            </a:r>
            <a:r>
              <a:rPr lang="en-US" altLang="zh-CN" sz="2500" b="1" kern="100" dirty="0" smtClean="0">
                <a:latin typeface="Times New Roman"/>
                <a:cs typeface="Courier New"/>
              </a:rPr>
              <a:t>__</a:t>
            </a:r>
            <a:r>
              <a:rPr lang="en-US" altLang="zh-CN" sz="2500" b="1" kern="100" dirty="0">
                <a:latin typeface="Times New Roman"/>
                <a:cs typeface="Courier New"/>
              </a:rPr>
              <a:t>_</a:t>
            </a:r>
            <a:r>
              <a:rPr lang="en-US" altLang="zh-CN" sz="2500" b="1" kern="100" dirty="0" smtClean="0">
                <a:latin typeface="Times New Roman"/>
                <a:cs typeface="Courier New"/>
              </a:rPr>
              <a:t>____________</a:t>
            </a:r>
          </a:p>
          <a:p>
            <a:pPr algn="just">
              <a:lnSpc>
                <a:spcPct val="150000"/>
              </a:lnSpc>
              <a:spcAft>
                <a:spcPts val="0"/>
              </a:spcAft>
              <a:tabLst>
                <a:tab pos="2070735" algn="l"/>
              </a:tabLst>
            </a:pPr>
            <a:r>
              <a:rPr lang="en-US" altLang="zh-CN" sz="2500" b="1" kern="100" dirty="0" smtClean="0">
                <a:latin typeface="Times New Roman"/>
                <a:cs typeface="Courier New"/>
              </a:rPr>
              <a:t>____</a:t>
            </a:r>
            <a:r>
              <a:rPr lang="en-US" altLang="zh-CN" sz="2500" b="1" kern="100" dirty="0">
                <a:latin typeface="Times New Roman"/>
                <a:cs typeface="Courier New"/>
              </a:rPr>
              <a:t>___</a:t>
            </a:r>
            <a:r>
              <a:rPr lang="en-US" altLang="zh-CN" sz="2500" b="1" kern="100" dirty="0" smtClean="0">
                <a:latin typeface="Times New Roman"/>
                <a:cs typeface="Courier New"/>
              </a:rPr>
              <a:t>_</a:t>
            </a:r>
            <a:r>
              <a:rPr lang="zh-CN" altLang="zh-CN" sz="2500" kern="100" dirty="0" smtClean="0">
                <a:latin typeface="Times New Roman"/>
                <a:ea typeface="微软雅黑"/>
                <a:cs typeface="Times New Roman"/>
              </a:rPr>
              <a:t>为</a:t>
            </a:r>
            <a:r>
              <a:rPr lang="zh-CN" altLang="zh-CN" sz="2500" kern="100" dirty="0">
                <a:latin typeface="Times New Roman"/>
                <a:ea typeface="微软雅黑"/>
                <a:cs typeface="Times New Roman"/>
              </a:rPr>
              <a:t>最低。</a:t>
            </a:r>
            <a:endParaRPr lang="zh-CN" altLang="zh-CN" sz="2500" kern="100" dirty="0">
              <a:latin typeface="宋体"/>
              <a:cs typeface="Courier New"/>
            </a:endParaRPr>
          </a:p>
          <a:p>
            <a:pPr algn="just">
              <a:lnSpc>
                <a:spcPct val="150000"/>
              </a:lnSpc>
              <a:spcAft>
                <a:spcPts val="0"/>
              </a:spcAft>
              <a:tabLst>
                <a:tab pos="2070735" algn="l"/>
              </a:tabLst>
            </a:pPr>
            <a:r>
              <a:rPr lang="en-US" altLang="zh-CN" sz="2500" kern="100" dirty="0">
                <a:latin typeface="Times New Roman"/>
                <a:ea typeface="微软雅黑"/>
                <a:cs typeface="Courier New"/>
              </a:rPr>
              <a:t>(2)</a:t>
            </a:r>
            <a:r>
              <a:rPr lang="zh-CN" altLang="zh-CN" sz="2500" kern="100" dirty="0">
                <a:latin typeface="Times New Roman"/>
                <a:ea typeface="微软雅黑"/>
                <a:cs typeface="Times New Roman"/>
              </a:rPr>
              <a:t>泡利原理：每个原子轨道最多</a:t>
            </a:r>
            <a:r>
              <a:rPr lang="zh-CN" altLang="zh-CN" sz="2500" kern="100" dirty="0" smtClean="0">
                <a:latin typeface="Times New Roman"/>
                <a:ea typeface="微软雅黑"/>
                <a:cs typeface="Times New Roman"/>
              </a:rPr>
              <a:t>容纳</a:t>
            </a:r>
            <a:r>
              <a:rPr lang="en-US" altLang="zh-CN" sz="2500" u="sng" kern="100" dirty="0" smtClean="0">
                <a:latin typeface="Times New Roman"/>
                <a:ea typeface="微软雅黑"/>
                <a:cs typeface="Times New Roman"/>
              </a:rPr>
              <a:t>               </a:t>
            </a:r>
            <a:r>
              <a:rPr lang="zh-CN" altLang="zh-CN" sz="2500" kern="100" dirty="0" smtClean="0">
                <a:latin typeface="Times New Roman"/>
                <a:ea typeface="微软雅黑"/>
                <a:cs typeface="Times New Roman"/>
              </a:rPr>
              <a:t>且</a:t>
            </a:r>
            <a:r>
              <a:rPr lang="zh-CN" altLang="zh-CN" sz="2500" kern="100" dirty="0">
                <a:latin typeface="Times New Roman"/>
                <a:ea typeface="微软雅黑"/>
                <a:cs typeface="Times New Roman"/>
              </a:rPr>
              <a:t>自旋方向必须相反。</a:t>
            </a:r>
            <a:endParaRPr lang="zh-CN" altLang="zh-CN" sz="2500" kern="100" dirty="0">
              <a:latin typeface="宋体"/>
              <a:cs typeface="Courier New"/>
            </a:endParaRPr>
          </a:p>
          <a:p>
            <a:pPr algn="just">
              <a:lnSpc>
                <a:spcPct val="150000"/>
              </a:lnSpc>
              <a:spcAft>
                <a:spcPts val="0"/>
              </a:spcAft>
              <a:tabLst>
                <a:tab pos="2070735" algn="l"/>
              </a:tabLst>
            </a:pPr>
            <a:r>
              <a:rPr lang="en-US" altLang="zh-CN" sz="2500" kern="100" dirty="0">
                <a:latin typeface="Times New Roman"/>
                <a:ea typeface="微软雅黑"/>
                <a:cs typeface="Courier New"/>
              </a:rPr>
              <a:t>(3)</a:t>
            </a:r>
            <a:r>
              <a:rPr lang="zh-CN" altLang="zh-CN" sz="2500" kern="100" dirty="0">
                <a:latin typeface="Times New Roman"/>
                <a:ea typeface="微软雅黑"/>
                <a:cs typeface="Times New Roman"/>
              </a:rPr>
              <a:t>洪特规则：</a:t>
            </a:r>
            <a:r>
              <a:rPr lang="zh-CN" altLang="zh-CN" sz="2500" kern="100" spc="-100" dirty="0">
                <a:latin typeface="Times New Roman"/>
                <a:ea typeface="微软雅黑"/>
                <a:cs typeface="Times New Roman"/>
              </a:rPr>
              <a:t>当电子排布在同一能级</a:t>
            </a:r>
            <a:r>
              <a:rPr lang="en-US" altLang="zh-CN" sz="2500" kern="100" spc="-100" dirty="0">
                <a:latin typeface="Times New Roman"/>
                <a:ea typeface="微软雅黑"/>
                <a:cs typeface="Courier New"/>
              </a:rPr>
              <a:t>(</a:t>
            </a:r>
            <a:r>
              <a:rPr lang="zh-CN" altLang="zh-CN" sz="2500" kern="100" spc="-100" dirty="0">
                <a:latin typeface="Times New Roman"/>
                <a:ea typeface="微软雅黑"/>
                <a:cs typeface="Times New Roman"/>
              </a:rPr>
              <a:t>能量相同</a:t>
            </a:r>
            <a:r>
              <a:rPr lang="en-US" altLang="zh-CN" sz="2500" kern="100" spc="-100" dirty="0">
                <a:latin typeface="Times New Roman"/>
                <a:ea typeface="微软雅黑"/>
                <a:cs typeface="Courier New"/>
              </a:rPr>
              <a:t>)</a:t>
            </a:r>
            <a:r>
              <a:rPr lang="zh-CN" altLang="zh-CN" sz="2500" kern="100" spc="-100" dirty="0">
                <a:latin typeface="Times New Roman"/>
                <a:ea typeface="微软雅黑"/>
                <a:cs typeface="Times New Roman"/>
              </a:rPr>
              <a:t>的不同轨道时，</a:t>
            </a:r>
            <a:r>
              <a:rPr lang="zh-CN" altLang="zh-CN" sz="2500" kern="100" dirty="0">
                <a:latin typeface="Times New Roman"/>
                <a:ea typeface="微软雅黑"/>
                <a:cs typeface="Times New Roman"/>
              </a:rPr>
              <a:t>总是</a:t>
            </a:r>
            <a:r>
              <a:rPr lang="zh-CN" altLang="zh-CN" sz="2500" kern="100" dirty="0" smtClean="0">
                <a:latin typeface="Times New Roman"/>
                <a:ea typeface="微软雅黑"/>
                <a:cs typeface="Times New Roman"/>
              </a:rPr>
              <a:t>优先</a:t>
            </a:r>
            <a:r>
              <a:rPr lang="en-US" altLang="zh-CN" sz="2500" u="sng" kern="100" dirty="0" smtClean="0">
                <a:latin typeface="Times New Roman"/>
                <a:ea typeface="微软雅黑"/>
                <a:cs typeface="Times New Roman"/>
              </a:rPr>
              <a:t>                                 </a:t>
            </a:r>
            <a:r>
              <a:rPr lang="zh-CN" altLang="zh-CN" sz="2500" kern="100" dirty="0" smtClean="0">
                <a:latin typeface="Times New Roman"/>
                <a:ea typeface="微软雅黑"/>
                <a:cs typeface="Times New Roman"/>
              </a:rPr>
              <a:t>，</a:t>
            </a:r>
            <a:r>
              <a:rPr lang="zh-CN" altLang="zh-CN" sz="2500" kern="100" dirty="0">
                <a:latin typeface="Times New Roman"/>
                <a:ea typeface="微软雅黑"/>
                <a:cs typeface="Times New Roman"/>
              </a:rPr>
              <a:t>而且自旋</a:t>
            </a:r>
            <a:r>
              <a:rPr lang="zh-CN" altLang="zh-CN" sz="2500" kern="100" dirty="0" smtClean="0">
                <a:latin typeface="Times New Roman"/>
                <a:ea typeface="微软雅黑"/>
                <a:cs typeface="Times New Roman"/>
              </a:rPr>
              <a:t>方向</a:t>
            </a:r>
            <a:r>
              <a:rPr lang="en-US" altLang="zh-CN" sz="2500" u="sng" kern="100" dirty="0" smtClean="0">
                <a:latin typeface="Times New Roman"/>
                <a:ea typeface="微软雅黑"/>
                <a:cs typeface="Times New Roman"/>
              </a:rPr>
              <a:t>           </a:t>
            </a:r>
            <a:r>
              <a:rPr lang="zh-CN" altLang="zh-CN" sz="2500" kern="100" dirty="0" smtClean="0">
                <a:latin typeface="Times New Roman"/>
                <a:ea typeface="微软雅黑"/>
                <a:cs typeface="Times New Roman"/>
              </a:rPr>
              <a:t>。</a:t>
            </a:r>
            <a:endParaRPr lang="zh-CN" altLang="zh-CN" sz="2500" kern="100" dirty="0">
              <a:effectLst/>
              <a:latin typeface="宋体"/>
              <a:cs typeface="Courier New"/>
            </a:endParaRPr>
          </a:p>
        </p:txBody>
      </p:sp>
      <p:sp>
        <p:nvSpPr>
          <p:cNvPr id="13" name="矩形 12"/>
          <p:cNvSpPr/>
          <p:nvPr/>
        </p:nvSpPr>
        <p:spPr>
          <a:xfrm>
            <a:off x="6328370" y="4120445"/>
            <a:ext cx="1143000" cy="477054"/>
          </a:xfrm>
          <a:prstGeom prst="rect">
            <a:avLst/>
          </a:prstGeom>
        </p:spPr>
        <p:txBody>
          <a:bodyPr wrap="square">
            <a:spAutoFit/>
          </a:bodyPr>
          <a:lstStyle/>
          <a:p>
            <a:pPr lvl="0"/>
            <a:r>
              <a:rPr lang="zh-CN" altLang="zh-CN" sz="2500" kern="100" dirty="0" smtClean="0">
                <a:solidFill>
                  <a:schemeClr val="accent6">
                    <a:lumMod val="75000"/>
                  </a:schemeClr>
                </a:solidFill>
                <a:latin typeface="Times New Roman"/>
                <a:ea typeface="微软雅黑"/>
                <a:cs typeface="Times New Roman"/>
              </a:rPr>
              <a:t>相同</a:t>
            </a:r>
            <a:endParaRPr lang="zh-CN" altLang="en-US" dirty="0">
              <a:solidFill>
                <a:schemeClr val="accent6">
                  <a:lumMod val="75000"/>
                </a:schemeClr>
              </a:solidFill>
            </a:endParaRPr>
          </a:p>
        </p:txBody>
      </p:sp>
      <p:sp>
        <p:nvSpPr>
          <p:cNvPr id="15" name="矩形 14"/>
          <p:cNvSpPr/>
          <p:nvPr/>
        </p:nvSpPr>
        <p:spPr>
          <a:xfrm>
            <a:off x="6503987" y="1266081"/>
            <a:ext cx="2657475" cy="477054"/>
          </a:xfrm>
          <a:prstGeom prst="rect">
            <a:avLst/>
          </a:prstGeom>
        </p:spPr>
        <p:txBody>
          <a:bodyPr wrap="square">
            <a:spAutoFit/>
          </a:bodyPr>
          <a:lstStyle/>
          <a:p>
            <a:r>
              <a:rPr lang="zh-CN" altLang="zh-CN" sz="2500" kern="100" dirty="0">
                <a:solidFill>
                  <a:srgbClr val="F79646">
                    <a:lumMod val="75000"/>
                  </a:srgbClr>
                </a:solidFill>
                <a:latin typeface="Times New Roman"/>
                <a:ea typeface="微软雅黑"/>
                <a:cs typeface="Times New Roman"/>
              </a:rPr>
              <a:t>尽可能地使原子</a:t>
            </a:r>
            <a:endParaRPr lang="zh-CN" altLang="en-US" dirty="0"/>
          </a:p>
        </p:txBody>
      </p:sp>
      <p:sp>
        <p:nvSpPr>
          <p:cNvPr id="16" name="矩形 15"/>
          <p:cNvSpPr/>
          <p:nvPr/>
        </p:nvSpPr>
        <p:spPr>
          <a:xfrm>
            <a:off x="261045" y="1841501"/>
            <a:ext cx="1146468" cy="477054"/>
          </a:xfrm>
          <a:prstGeom prst="rect">
            <a:avLst/>
          </a:prstGeom>
        </p:spPr>
        <p:txBody>
          <a:bodyPr wrap="none">
            <a:spAutoFit/>
          </a:bodyPr>
          <a:lstStyle/>
          <a:p>
            <a:pPr lvl="0"/>
            <a:r>
              <a:rPr lang="zh-CN" altLang="zh-CN" sz="2500" kern="100" dirty="0">
                <a:solidFill>
                  <a:srgbClr val="F79646">
                    <a:lumMod val="75000"/>
                  </a:srgbClr>
                </a:solidFill>
                <a:latin typeface="Times New Roman"/>
                <a:ea typeface="微软雅黑"/>
                <a:cs typeface="Times New Roman"/>
              </a:rPr>
              <a:t>的能量</a:t>
            </a:r>
            <a:endParaRPr lang="zh-CN" altLang="zh-CN" sz="2500" kern="100" dirty="0">
              <a:solidFill>
                <a:srgbClr val="F79646">
                  <a:lumMod val="75000"/>
                </a:srgbClr>
              </a:solidFill>
              <a:latin typeface="Times New Roman"/>
              <a:ea typeface="微软雅黑"/>
              <a:cs typeface="Times New Roman"/>
            </a:endParaRPr>
          </a:p>
        </p:txBody>
      </p:sp>
      <p:sp>
        <p:nvSpPr>
          <p:cNvPr id="17" name="矩形 16"/>
          <p:cNvSpPr/>
          <p:nvPr/>
        </p:nvSpPr>
        <p:spPr>
          <a:xfrm>
            <a:off x="5311130" y="2399159"/>
            <a:ext cx="1467068" cy="477054"/>
          </a:xfrm>
          <a:prstGeom prst="rect">
            <a:avLst/>
          </a:prstGeom>
        </p:spPr>
        <p:txBody>
          <a:bodyPr wrap="none">
            <a:spAutoFit/>
          </a:bodyPr>
          <a:lstStyle/>
          <a:p>
            <a:pPr lvl="0"/>
            <a:r>
              <a:rPr lang="zh-CN" altLang="zh-CN" sz="2500" kern="100" dirty="0">
                <a:solidFill>
                  <a:srgbClr val="F79646">
                    <a:lumMod val="75000"/>
                  </a:srgbClr>
                </a:solidFill>
                <a:latin typeface="Times New Roman"/>
                <a:ea typeface="微软雅黑"/>
                <a:cs typeface="Times New Roman"/>
              </a:rPr>
              <a:t>两个电子</a:t>
            </a:r>
            <a:endParaRPr lang="zh-CN" altLang="zh-CN" sz="2500" kern="100" dirty="0">
              <a:solidFill>
                <a:srgbClr val="F79646">
                  <a:lumMod val="75000"/>
                </a:srgbClr>
              </a:solidFill>
              <a:latin typeface="Times New Roman"/>
              <a:ea typeface="微软雅黑"/>
              <a:cs typeface="Times New Roman"/>
            </a:endParaRPr>
          </a:p>
        </p:txBody>
      </p:sp>
      <p:sp>
        <p:nvSpPr>
          <p:cNvPr id="18" name="矩形 17"/>
          <p:cNvSpPr/>
          <p:nvPr/>
        </p:nvSpPr>
        <p:spPr>
          <a:xfrm>
            <a:off x="1413173" y="4102968"/>
            <a:ext cx="2952328" cy="477054"/>
          </a:xfrm>
          <a:prstGeom prst="rect">
            <a:avLst/>
          </a:prstGeom>
        </p:spPr>
        <p:txBody>
          <a:bodyPr wrap="square">
            <a:spAutoFit/>
          </a:bodyPr>
          <a:lstStyle/>
          <a:p>
            <a:pPr lvl="0"/>
            <a:r>
              <a:rPr lang="zh-CN" altLang="zh-CN" sz="2500" kern="100" dirty="0">
                <a:solidFill>
                  <a:srgbClr val="F79646">
                    <a:lumMod val="75000"/>
                  </a:srgbClr>
                </a:solidFill>
                <a:latin typeface="Times New Roman"/>
                <a:ea typeface="微软雅黑"/>
                <a:cs typeface="Times New Roman"/>
              </a:rPr>
              <a:t>单独占据一个轨道</a:t>
            </a:r>
            <a:endParaRPr lang="zh-CN" altLang="zh-CN" sz="2500" kern="100" dirty="0">
              <a:solidFill>
                <a:srgbClr val="F79646">
                  <a:lumMod val="75000"/>
                </a:srgbClr>
              </a:solidFill>
              <a:latin typeface="Times New Roman"/>
              <a:ea typeface="微软雅黑"/>
              <a:cs typeface="Times New Roman"/>
            </a:endParaRPr>
          </a:p>
        </p:txBody>
      </p:sp>
    </p:spTree>
    <p:extLst>
      <p:ext uri="{BB962C8B-B14F-4D97-AF65-F5344CB8AC3E}">
        <p14:creationId xmlns:p14="http://schemas.microsoft.com/office/powerpoint/2010/main" val="762751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linds(horizontal)">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linds(horizontal)">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blinds(horizontal)">
                                      <p:cBhvr>
                                        <p:cTn id="20" dur="500"/>
                                        <p:tgtEl>
                                          <p:spTgt spid="18"/>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linds(horizontal)">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6" grpId="0"/>
      <p:bldP spid="17"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79512" y="275715"/>
            <a:ext cx="2015791" cy="354487"/>
            <a:chOff x="1415480" y="1587866"/>
            <a:chExt cx="2167620" cy="381325"/>
          </a:xfrm>
        </p:grpSpPr>
        <p:cxnSp>
          <p:nvCxnSpPr>
            <p:cNvPr id="7" name="直接连接符 6"/>
            <p:cNvCxnSpPr/>
            <p:nvPr/>
          </p:nvCxnSpPr>
          <p:spPr>
            <a:xfrm>
              <a:off x="1415480" y="1969191"/>
              <a:ext cx="2167620"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右箭头 7"/>
            <p:cNvSpPr/>
            <p:nvPr/>
          </p:nvSpPr>
          <p:spPr>
            <a:xfrm>
              <a:off x="1487488" y="1587866"/>
              <a:ext cx="317059" cy="317059"/>
            </a:xfrm>
            <a:prstGeom prst="rightArrow">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 name="矩形 8"/>
          <p:cNvSpPr/>
          <p:nvPr/>
        </p:nvSpPr>
        <p:spPr>
          <a:xfrm>
            <a:off x="591956" y="122173"/>
            <a:ext cx="1574772" cy="548794"/>
          </a:xfrm>
          <a:prstGeom prst="rect">
            <a:avLst/>
          </a:prstGeom>
        </p:spPr>
        <p:txBody>
          <a:bodyPr wrap="none" lIns="68571" tIns="34285" rIns="68571" bIns="34285">
            <a:spAutoFit/>
          </a:bodyPr>
          <a:lstStyle/>
          <a:p>
            <a:pPr>
              <a:lnSpc>
                <a:spcPts val="4125"/>
              </a:lnSpc>
            </a:pPr>
            <a:r>
              <a:rPr lang="zh-CN" altLang="en-US" sz="2800" b="1" dirty="0" smtClean="0">
                <a:solidFill>
                  <a:schemeClr val="tx1">
                    <a:lumMod val="75000"/>
                    <a:lumOff val="25000"/>
                  </a:schemeClr>
                </a:solidFill>
                <a:latin typeface="Times New Roman" pitchFamily="18" charset="0"/>
                <a:ea typeface="微软雅黑" pitchFamily="34" charset="-122"/>
                <a:cs typeface="Times New Roman" pitchFamily="18" charset="0"/>
              </a:rPr>
              <a:t>活学活用</a:t>
            </a:r>
            <a:endParaRPr lang="zh-CN" altLang="en-US" sz="2800" b="1" dirty="0">
              <a:solidFill>
                <a:schemeClr val="tx1">
                  <a:lumMod val="75000"/>
                  <a:lumOff val="25000"/>
                </a:schemeClr>
              </a:solidFill>
              <a:latin typeface="Times New Roman" pitchFamily="18" charset="0"/>
              <a:ea typeface="微软雅黑" pitchFamily="34" charset="-122"/>
              <a:cs typeface="Times New Roman" pitchFamily="18" charset="0"/>
            </a:endParaRPr>
          </a:p>
        </p:txBody>
      </p:sp>
      <p:sp>
        <p:nvSpPr>
          <p:cNvPr id="2" name="矩形 1"/>
          <p:cNvSpPr/>
          <p:nvPr/>
        </p:nvSpPr>
        <p:spPr>
          <a:xfrm>
            <a:off x="8323441" y="1573163"/>
            <a:ext cx="415498" cy="477054"/>
          </a:xfrm>
          <a:prstGeom prst="rect">
            <a:avLst/>
          </a:prstGeom>
        </p:spPr>
        <p:txBody>
          <a:bodyPr wrap="none">
            <a:spAutoFit/>
          </a:bodyPr>
          <a:lstStyle/>
          <a:p>
            <a:r>
              <a:rPr lang="en-US" altLang="zh-CN" sz="2500" kern="100" dirty="0" smtClean="0">
                <a:solidFill>
                  <a:srgbClr val="E36C0A"/>
                </a:solidFill>
                <a:latin typeface="Times New Roman"/>
                <a:ea typeface="微软雅黑"/>
                <a:cs typeface="Courier New"/>
              </a:rPr>
              <a:t>D</a:t>
            </a:r>
            <a:endParaRPr lang="zh-CN" altLang="en-US" sz="2500" dirty="0"/>
          </a:p>
        </p:txBody>
      </p:sp>
      <p:graphicFrame>
        <p:nvGraphicFramePr>
          <p:cNvPr id="10" name="对象 9"/>
          <p:cNvGraphicFramePr>
            <a:graphicFrameLocks noChangeAspect="1"/>
          </p:cNvGraphicFramePr>
          <p:nvPr>
            <p:extLst>
              <p:ext uri="{D42A27DB-BD31-4B8C-83A1-F6EECF244321}">
                <p14:modId xmlns:p14="http://schemas.microsoft.com/office/powerpoint/2010/main" val="3651647863"/>
              </p:ext>
            </p:extLst>
          </p:nvPr>
        </p:nvGraphicFramePr>
        <p:xfrm>
          <a:off x="247650" y="978049"/>
          <a:ext cx="8724900" cy="1152525"/>
        </p:xfrm>
        <a:graphic>
          <a:graphicData uri="http://schemas.openxmlformats.org/presentationml/2006/ole">
            <mc:AlternateContent xmlns:mc="http://schemas.openxmlformats.org/markup-compatibility/2006">
              <mc:Choice xmlns:v="urn:schemas-microsoft-com:vml" Requires="v">
                <p:oleObj spid="_x0000_s4174" name="文档" r:id="rId3" imgW="8735420" imgH="1150548" progId="Word.Document.12">
                  <p:embed/>
                </p:oleObj>
              </mc:Choice>
              <mc:Fallback>
                <p:oleObj name="文档" r:id="rId3" imgW="8735420" imgH="1150548" progId="Word.Document.12">
                  <p:embed/>
                  <p:pic>
                    <p:nvPicPr>
                      <p:cNvPr id="0" name=""/>
                      <p:cNvPicPr/>
                      <p:nvPr/>
                    </p:nvPicPr>
                    <p:blipFill>
                      <a:blip r:embed="rId4"/>
                      <a:stretch>
                        <a:fillRect/>
                      </a:stretch>
                    </p:blipFill>
                    <p:spPr>
                      <a:xfrm>
                        <a:off x="247650" y="978049"/>
                        <a:ext cx="8724900" cy="1152525"/>
                      </a:xfrm>
                      <a:prstGeom prst="rect">
                        <a:avLst/>
                      </a:prstGeom>
                    </p:spPr>
                  </p:pic>
                </p:oleObj>
              </mc:Fallback>
            </mc:AlternateContent>
          </a:graphicData>
        </a:graphic>
      </p:graphicFrame>
      <p:sp>
        <p:nvSpPr>
          <p:cNvPr id="11" name="矩形 10"/>
          <p:cNvSpPr/>
          <p:nvPr/>
        </p:nvSpPr>
        <p:spPr>
          <a:xfrm>
            <a:off x="140271" y="2033776"/>
            <a:ext cx="8852792" cy="2400657"/>
          </a:xfrm>
          <a:prstGeom prst="rect">
            <a:avLst/>
          </a:prstGeom>
        </p:spPr>
        <p:txBody>
          <a:bodyPr wrap="square">
            <a:spAutoFit/>
          </a:bodyPr>
          <a:lstStyle/>
          <a:p>
            <a:pPr algn="just">
              <a:lnSpc>
                <a:spcPct val="150000"/>
              </a:lnSpc>
              <a:spcAft>
                <a:spcPts val="0"/>
              </a:spcAft>
              <a:tabLst>
                <a:tab pos="2070735" algn="l"/>
              </a:tabLst>
            </a:pPr>
            <a:r>
              <a:rPr lang="en-US" altLang="zh-CN" sz="2500" kern="100" dirty="0">
                <a:latin typeface="Times New Roman"/>
                <a:ea typeface="微软雅黑"/>
                <a:cs typeface="Courier New"/>
              </a:rPr>
              <a:t>A.</a:t>
            </a:r>
            <a:r>
              <a:rPr lang="zh-CN" altLang="zh-CN" sz="2500" kern="100" dirty="0">
                <a:latin typeface="Times New Roman"/>
                <a:ea typeface="微软雅黑"/>
                <a:cs typeface="Times New Roman"/>
              </a:rPr>
              <a:t>能量守恒原理</a:t>
            </a:r>
            <a:r>
              <a:rPr lang="en-US" altLang="zh-CN" sz="2500" kern="100" dirty="0">
                <a:latin typeface="Times New Roman"/>
                <a:ea typeface="微软雅黑"/>
                <a:cs typeface="Courier New"/>
              </a:rPr>
              <a:t>  	</a:t>
            </a:r>
            <a:r>
              <a:rPr lang="en-US" altLang="zh-CN" sz="2500" kern="100" dirty="0" smtClean="0">
                <a:latin typeface="Times New Roman"/>
                <a:ea typeface="微软雅黑"/>
                <a:cs typeface="Courier New"/>
              </a:rPr>
              <a:t>	B</a:t>
            </a:r>
            <a:r>
              <a:rPr lang="en-US" altLang="zh-CN" sz="2500" kern="100" dirty="0">
                <a:latin typeface="Times New Roman"/>
                <a:ea typeface="微软雅黑"/>
                <a:cs typeface="Courier New"/>
              </a:rPr>
              <a:t>.</a:t>
            </a:r>
            <a:r>
              <a:rPr lang="zh-CN" altLang="zh-CN" sz="2500" kern="100" dirty="0">
                <a:latin typeface="Times New Roman"/>
                <a:ea typeface="微软雅黑"/>
                <a:cs typeface="Times New Roman"/>
              </a:rPr>
              <a:t>泡利原理</a:t>
            </a:r>
            <a:endParaRPr lang="zh-CN" altLang="zh-CN" sz="2500" kern="100" dirty="0">
              <a:latin typeface="宋体"/>
              <a:cs typeface="Courier New"/>
            </a:endParaRPr>
          </a:p>
          <a:p>
            <a:pPr algn="just">
              <a:lnSpc>
                <a:spcPct val="150000"/>
              </a:lnSpc>
              <a:spcAft>
                <a:spcPts val="0"/>
              </a:spcAft>
              <a:tabLst>
                <a:tab pos="2070735" algn="l"/>
              </a:tabLst>
            </a:pPr>
            <a:r>
              <a:rPr lang="en-US" altLang="zh-CN" sz="2500" kern="100" dirty="0">
                <a:latin typeface="Times New Roman"/>
                <a:ea typeface="微软雅黑"/>
                <a:cs typeface="Courier New"/>
              </a:rPr>
              <a:t>C.</a:t>
            </a:r>
            <a:r>
              <a:rPr lang="zh-CN" altLang="zh-CN" sz="2500" kern="100" dirty="0">
                <a:latin typeface="Times New Roman"/>
                <a:ea typeface="微软雅黑"/>
                <a:cs typeface="Times New Roman"/>
              </a:rPr>
              <a:t>能量最低原理</a:t>
            </a:r>
            <a:r>
              <a:rPr lang="en-US" altLang="zh-CN" sz="2500" kern="100" dirty="0">
                <a:latin typeface="Times New Roman"/>
                <a:ea typeface="微软雅黑"/>
                <a:cs typeface="Courier New"/>
              </a:rPr>
              <a:t>  	</a:t>
            </a:r>
            <a:r>
              <a:rPr lang="en-US" altLang="zh-CN" sz="2500" kern="100" dirty="0" smtClean="0">
                <a:latin typeface="Times New Roman"/>
                <a:ea typeface="微软雅黑"/>
                <a:cs typeface="Courier New"/>
              </a:rPr>
              <a:t>	D</a:t>
            </a:r>
            <a:r>
              <a:rPr lang="en-US" altLang="zh-CN" sz="2500" kern="100" dirty="0">
                <a:latin typeface="Times New Roman"/>
                <a:ea typeface="微软雅黑"/>
                <a:cs typeface="Courier New"/>
              </a:rPr>
              <a:t>.</a:t>
            </a:r>
            <a:r>
              <a:rPr lang="zh-CN" altLang="zh-CN" sz="2500" kern="100" dirty="0">
                <a:latin typeface="Times New Roman"/>
                <a:ea typeface="微软雅黑"/>
                <a:cs typeface="Times New Roman"/>
              </a:rPr>
              <a:t>洪特规则</a:t>
            </a:r>
            <a:endParaRPr lang="zh-CN" altLang="zh-CN" sz="2500" kern="100" dirty="0">
              <a:latin typeface="宋体"/>
              <a:cs typeface="Courier New"/>
            </a:endParaRPr>
          </a:p>
          <a:p>
            <a:pPr algn="just">
              <a:lnSpc>
                <a:spcPct val="150000"/>
              </a:lnSpc>
              <a:spcAft>
                <a:spcPts val="0"/>
              </a:spcAft>
              <a:tabLst>
                <a:tab pos="2070735" algn="l"/>
              </a:tabLst>
            </a:pPr>
            <a:r>
              <a:rPr lang="zh-CN" altLang="zh-CN" sz="2500" b="1" kern="100" dirty="0">
                <a:solidFill>
                  <a:srgbClr val="0066FF"/>
                </a:solidFill>
                <a:latin typeface="Times New Roman"/>
                <a:ea typeface="微软雅黑"/>
                <a:cs typeface="Times New Roman"/>
              </a:rPr>
              <a:t>解析</a:t>
            </a:r>
            <a:r>
              <a:rPr lang="zh-CN" altLang="zh-CN" sz="2500" kern="100" dirty="0">
                <a:latin typeface="Times New Roman"/>
                <a:ea typeface="微软雅黑"/>
                <a:cs typeface="Times New Roman"/>
              </a:rPr>
              <a:t>　洪特规则：</a:t>
            </a:r>
            <a:r>
              <a:rPr lang="zh-CN" altLang="zh-CN" sz="2500" kern="100" spc="-70" dirty="0">
                <a:latin typeface="Times New Roman"/>
                <a:ea typeface="微软雅黑"/>
                <a:cs typeface="Times New Roman"/>
              </a:rPr>
              <a:t>当电子排布在同一能级的不同轨道时，基态原子中的电子总是优先单独占据一个轨道，而且自旋状态相同</a:t>
            </a:r>
            <a:r>
              <a:rPr lang="zh-CN" altLang="zh-CN" sz="2500" kern="100" spc="-70" dirty="0" smtClean="0">
                <a:latin typeface="Times New Roman"/>
                <a:ea typeface="微软雅黑"/>
                <a:cs typeface="Times New Roman"/>
              </a:rPr>
              <a:t>。</a:t>
            </a:r>
            <a:endParaRPr lang="zh-CN" altLang="zh-CN" sz="2500" kern="100" spc="-70" dirty="0">
              <a:latin typeface="宋体"/>
              <a:cs typeface="Courier New"/>
            </a:endParaRPr>
          </a:p>
        </p:txBody>
      </p:sp>
    </p:spTree>
    <p:extLst>
      <p:ext uri="{BB962C8B-B14F-4D97-AF65-F5344CB8AC3E}">
        <p14:creationId xmlns:p14="http://schemas.microsoft.com/office/powerpoint/2010/main" val="2221913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2" end="2"/>
                                            </p:txEl>
                                          </p:spTgt>
                                        </p:tgtEl>
                                        <p:attrNameLst>
                                          <p:attrName>style.visibility</p:attrName>
                                        </p:attrNameLst>
                                      </p:cBhvr>
                                      <p:to>
                                        <p:strVal val="visible"/>
                                      </p:to>
                                    </p:set>
                                    <p:animEffect transition="in" filter="blinds(horizontal)">
                                      <p:cBhvr>
                                        <p:cTn id="7" dur="500"/>
                                        <p:tgtEl>
                                          <p:spTgt spid="11">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1373</TotalTime>
  <Words>1513</Words>
  <Application>Microsoft Office PowerPoint</Application>
  <PresentationFormat>全屏显示(16:9)</PresentationFormat>
  <Paragraphs>222</Paragraphs>
  <Slides>31</Slides>
  <Notes>3</Notes>
  <HiddenSlides>0</HiddenSlides>
  <MMClips>0</MMClips>
  <ScaleCrop>false</ScaleCrop>
  <HeadingPairs>
    <vt:vector size="6" baseType="variant">
      <vt:variant>
        <vt:lpstr>主题</vt:lpstr>
      </vt:variant>
      <vt:variant>
        <vt:i4>5</vt:i4>
      </vt:variant>
      <vt:variant>
        <vt:lpstr>嵌入 OLE 服务器</vt:lpstr>
      </vt:variant>
      <vt:variant>
        <vt:i4>1</vt:i4>
      </vt:variant>
      <vt:variant>
        <vt:lpstr>幻灯片标题</vt:lpstr>
      </vt:variant>
      <vt:variant>
        <vt:i4>31</vt:i4>
      </vt:variant>
    </vt:vector>
  </HeadingPairs>
  <TitlesOfParts>
    <vt:vector size="37" baseType="lpstr">
      <vt:lpstr>Office 主题</vt:lpstr>
      <vt:lpstr>1_Office 主题</vt:lpstr>
      <vt:lpstr>2_Office 主题</vt:lpstr>
      <vt:lpstr>3_Office 主题</vt:lpstr>
      <vt:lpstr>4_Office 主题</vt:lpstr>
      <vt:lpstr>Microsoft Word Document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279</cp:revision>
  <dcterms:created xsi:type="dcterms:W3CDTF">2014-11-27T01:03:08Z</dcterms:created>
  <dcterms:modified xsi:type="dcterms:W3CDTF">2015-08-01T04:05:19Z</dcterms:modified>
</cp:coreProperties>
</file>