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 id="2147483770" r:id="rId2"/>
    <p:sldMasterId id="2147483726" r:id="rId3"/>
    <p:sldMasterId id="2147483740" r:id="rId4"/>
    <p:sldMasterId id="2147483784" r:id="rId5"/>
    <p:sldMasterId id="2147483755" r:id="rId6"/>
  </p:sldMasterIdLst>
  <p:notesMasterIdLst>
    <p:notesMasterId r:id="rId32"/>
  </p:notesMasterIdLst>
  <p:handoutMasterIdLst>
    <p:handoutMasterId r:id="rId33"/>
  </p:handoutMasterIdLst>
  <p:sldIdLst>
    <p:sldId id="307" r:id="rId7"/>
    <p:sldId id="295" r:id="rId8"/>
    <p:sldId id="389" r:id="rId9"/>
    <p:sldId id="375" r:id="rId10"/>
    <p:sldId id="387" r:id="rId11"/>
    <p:sldId id="388" r:id="rId12"/>
    <p:sldId id="390" r:id="rId13"/>
    <p:sldId id="391" r:id="rId14"/>
    <p:sldId id="392" r:id="rId15"/>
    <p:sldId id="393" r:id="rId16"/>
    <p:sldId id="395" r:id="rId17"/>
    <p:sldId id="396" r:id="rId18"/>
    <p:sldId id="364" r:id="rId19"/>
    <p:sldId id="397" r:id="rId20"/>
    <p:sldId id="398" r:id="rId21"/>
    <p:sldId id="399" r:id="rId22"/>
    <p:sldId id="383" r:id="rId23"/>
    <p:sldId id="400" r:id="rId24"/>
    <p:sldId id="401" r:id="rId25"/>
    <p:sldId id="402" r:id="rId26"/>
    <p:sldId id="403" r:id="rId27"/>
    <p:sldId id="379" r:id="rId28"/>
    <p:sldId id="404" r:id="rId29"/>
    <p:sldId id="384" r:id="rId30"/>
    <p:sldId id="311"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FF"/>
    <a:srgbClr val="0033CC"/>
    <a:srgbClr val="66CCFF"/>
    <a:srgbClr val="FFFFFF"/>
    <a:srgbClr val="FF99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58" autoAdjust="0"/>
    <p:restoredTop sz="94718" autoAdjust="0"/>
  </p:normalViewPr>
  <p:slideViewPr>
    <p:cSldViewPr>
      <p:cViewPr>
        <p:scale>
          <a:sx n="100" d="100"/>
          <a:sy n="100" d="100"/>
        </p:scale>
        <p:origin x="-1296" y="-93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2015/8/3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7236699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2015/8/3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91635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3540662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3"/>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460308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297871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4939218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11" name="矩形 10"/>
          <p:cNvSpPr/>
          <p:nvPr userDrawn="1"/>
        </p:nvSpPr>
        <p:spPr>
          <a:xfrm>
            <a:off x="399762" y="410838"/>
            <a:ext cx="3236134"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微软雅黑" pitchFamily="34" charset="-122"/>
                <a:ea typeface="微软雅黑" pitchFamily="34" charset="-122"/>
              </a:rPr>
              <a:t>  专题</a:t>
            </a:r>
            <a:r>
              <a:rPr lang="zh-CN" altLang="en-US" sz="1700" smtClean="0">
                <a:solidFill>
                  <a:schemeClr val="bg1"/>
                </a:solidFill>
                <a:latin typeface="微软雅黑" pitchFamily="34" charset="-122"/>
                <a:ea typeface="微软雅黑" pitchFamily="34" charset="-122"/>
              </a:rPr>
              <a:t>一 </a:t>
            </a:r>
            <a:r>
              <a:rPr lang="zh-CN" altLang="en-US" sz="1700" baseline="0" smtClean="0">
                <a:solidFill>
                  <a:schemeClr val="bg1"/>
                </a:solidFill>
                <a:latin typeface="微软雅黑" pitchFamily="34" charset="-122"/>
                <a:ea typeface="微软雅黑" pitchFamily="34" charset="-122"/>
              </a:rPr>
              <a:t> </a:t>
            </a:r>
            <a:r>
              <a:rPr lang="en-US" altLang="zh-CN" sz="1700" dirty="0" smtClean="0">
                <a:solidFill>
                  <a:schemeClr val="bg1"/>
                </a:solidFill>
                <a:latin typeface="微软雅黑" pitchFamily="34" charset="-122"/>
                <a:ea typeface="微软雅黑" pitchFamily="34" charset="-122"/>
              </a:rPr>
              <a:t> </a:t>
            </a:r>
            <a:r>
              <a:rPr lang="zh-CN" altLang="en-US" sz="1700" dirty="0" smtClean="0">
                <a:solidFill>
                  <a:schemeClr val="bg1"/>
                </a:solidFill>
                <a:latin typeface="微软雅黑" pitchFamily="34" charset="-122"/>
                <a:ea typeface="微软雅黑" pitchFamily="34" charset="-122"/>
              </a:rPr>
              <a:t>化学反应与能量变化</a:t>
            </a:r>
            <a:endParaRPr lang="zh-CN" altLang="en-US" sz="1200" dirty="0">
              <a:solidFill>
                <a:schemeClr val="bg1"/>
              </a:solidFill>
            </a:endParaRPr>
          </a:p>
        </p:txBody>
      </p:sp>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76633823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248722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3"/>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1614997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1556123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2133194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6026667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91351981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8905105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2517885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9274815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3872210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7942023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537758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5047981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11" name="矩形 10"/>
          <p:cNvSpPr/>
          <p:nvPr userDrawn="1"/>
        </p:nvSpPr>
        <p:spPr>
          <a:xfrm>
            <a:off x="399762" y="410838"/>
            <a:ext cx="3236134"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微软雅黑" pitchFamily="34" charset="-122"/>
                <a:ea typeface="微软雅黑" pitchFamily="34" charset="-122"/>
              </a:rPr>
              <a:t>  专题</a:t>
            </a:r>
            <a:r>
              <a:rPr lang="zh-CN" altLang="en-US" sz="1700" smtClean="0">
                <a:solidFill>
                  <a:schemeClr val="bg1"/>
                </a:solidFill>
                <a:latin typeface="微软雅黑" pitchFamily="34" charset="-122"/>
                <a:ea typeface="微软雅黑" pitchFamily="34" charset="-122"/>
              </a:rPr>
              <a:t>一 </a:t>
            </a:r>
            <a:r>
              <a:rPr lang="zh-CN" altLang="en-US" sz="1700" baseline="0" smtClean="0">
                <a:solidFill>
                  <a:schemeClr val="bg1"/>
                </a:solidFill>
                <a:latin typeface="微软雅黑" pitchFamily="34" charset="-122"/>
                <a:ea typeface="微软雅黑" pitchFamily="34" charset="-122"/>
              </a:rPr>
              <a:t> </a:t>
            </a:r>
            <a:r>
              <a:rPr lang="en-US" altLang="zh-CN" sz="1700" dirty="0" smtClean="0">
                <a:solidFill>
                  <a:schemeClr val="bg1"/>
                </a:solidFill>
                <a:latin typeface="微软雅黑" pitchFamily="34" charset="-122"/>
                <a:ea typeface="微软雅黑" pitchFamily="34" charset="-122"/>
              </a:rPr>
              <a:t> </a:t>
            </a:r>
            <a:r>
              <a:rPr lang="zh-CN" altLang="en-US" sz="1700" dirty="0" smtClean="0">
                <a:solidFill>
                  <a:schemeClr val="bg1"/>
                </a:solidFill>
                <a:latin typeface="微软雅黑" pitchFamily="34" charset="-122"/>
                <a:ea typeface="微软雅黑" pitchFamily="34" charset="-122"/>
              </a:rPr>
              <a:t>化学反应与能量变化</a:t>
            </a:r>
            <a:endParaRPr lang="zh-CN" altLang="en-US" sz="1200" dirty="0">
              <a:solidFill>
                <a:schemeClr val="bg1"/>
              </a:solidFill>
            </a:endParaRPr>
          </a:p>
        </p:txBody>
      </p:sp>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95881671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53731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3"/>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5100467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6684182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86210892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6325600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5999453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7689636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23719614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824617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64638090"/>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04692699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2833003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1921993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11" name="矩形 10"/>
          <p:cNvSpPr/>
          <p:nvPr userDrawn="1"/>
        </p:nvSpPr>
        <p:spPr>
          <a:xfrm>
            <a:off x="399762" y="410838"/>
            <a:ext cx="3236134"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微软雅黑" pitchFamily="34" charset="-122"/>
                <a:ea typeface="微软雅黑" pitchFamily="34" charset="-122"/>
              </a:rPr>
              <a:t>  专题</a:t>
            </a:r>
            <a:r>
              <a:rPr lang="zh-CN" altLang="en-US" sz="1700" smtClean="0">
                <a:solidFill>
                  <a:schemeClr val="bg1"/>
                </a:solidFill>
                <a:latin typeface="微软雅黑" pitchFamily="34" charset="-122"/>
                <a:ea typeface="微软雅黑" pitchFamily="34" charset="-122"/>
              </a:rPr>
              <a:t>一 </a:t>
            </a:r>
            <a:r>
              <a:rPr lang="zh-CN" altLang="en-US" sz="1700" baseline="0" smtClean="0">
                <a:solidFill>
                  <a:schemeClr val="bg1"/>
                </a:solidFill>
                <a:latin typeface="微软雅黑" pitchFamily="34" charset="-122"/>
                <a:ea typeface="微软雅黑" pitchFamily="34" charset="-122"/>
              </a:rPr>
              <a:t> </a:t>
            </a:r>
            <a:r>
              <a:rPr lang="en-US" altLang="zh-CN" sz="1700" dirty="0" smtClean="0">
                <a:solidFill>
                  <a:schemeClr val="bg1"/>
                </a:solidFill>
                <a:latin typeface="微软雅黑" pitchFamily="34" charset="-122"/>
                <a:ea typeface="微软雅黑" pitchFamily="34" charset="-122"/>
              </a:rPr>
              <a:t> </a:t>
            </a:r>
            <a:r>
              <a:rPr lang="zh-CN" altLang="en-US" sz="1700" dirty="0" smtClean="0">
                <a:solidFill>
                  <a:schemeClr val="bg1"/>
                </a:solidFill>
                <a:latin typeface="微软雅黑" pitchFamily="34" charset="-122"/>
                <a:ea typeface="微软雅黑" pitchFamily="34" charset="-122"/>
              </a:rPr>
              <a:t>化学反应与能量变化</a:t>
            </a:r>
            <a:endParaRPr lang="zh-CN" altLang="en-US" sz="1200" dirty="0">
              <a:solidFill>
                <a:schemeClr val="bg1"/>
              </a:solidFill>
            </a:endParaRPr>
          </a:p>
        </p:txBody>
      </p:sp>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398961959"/>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841468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389958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3"/>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250002091"/>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75200365"/>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03366286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87846090"/>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08887865"/>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588762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48732500"/>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4979477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3540612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1015890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46806940"/>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42986988"/>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11" name="矩形 10"/>
          <p:cNvSpPr/>
          <p:nvPr userDrawn="1"/>
        </p:nvSpPr>
        <p:spPr>
          <a:xfrm>
            <a:off x="399762" y="410838"/>
            <a:ext cx="3236134"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微软雅黑" pitchFamily="34" charset="-122"/>
                <a:ea typeface="微软雅黑" pitchFamily="34" charset="-122"/>
              </a:rPr>
              <a:t>  专题</a:t>
            </a:r>
            <a:r>
              <a:rPr lang="zh-CN" altLang="en-US" sz="1700" smtClean="0">
                <a:solidFill>
                  <a:schemeClr val="bg1"/>
                </a:solidFill>
                <a:latin typeface="微软雅黑" pitchFamily="34" charset="-122"/>
                <a:ea typeface="微软雅黑" pitchFamily="34" charset="-122"/>
              </a:rPr>
              <a:t>一 </a:t>
            </a:r>
            <a:r>
              <a:rPr lang="zh-CN" altLang="en-US" sz="1700" baseline="0" smtClean="0">
                <a:solidFill>
                  <a:schemeClr val="bg1"/>
                </a:solidFill>
                <a:latin typeface="微软雅黑" pitchFamily="34" charset="-122"/>
                <a:ea typeface="微软雅黑" pitchFamily="34" charset="-122"/>
              </a:rPr>
              <a:t> </a:t>
            </a:r>
            <a:r>
              <a:rPr lang="en-US" altLang="zh-CN" sz="1700" dirty="0" smtClean="0">
                <a:solidFill>
                  <a:schemeClr val="bg1"/>
                </a:solidFill>
                <a:latin typeface="微软雅黑" pitchFamily="34" charset="-122"/>
                <a:ea typeface="微软雅黑" pitchFamily="34" charset="-122"/>
              </a:rPr>
              <a:t> </a:t>
            </a:r>
            <a:r>
              <a:rPr lang="zh-CN" altLang="en-US" sz="1700" dirty="0" smtClean="0">
                <a:solidFill>
                  <a:schemeClr val="bg1"/>
                </a:solidFill>
                <a:latin typeface="微软雅黑" pitchFamily="34" charset="-122"/>
                <a:ea typeface="微软雅黑" pitchFamily="34" charset="-122"/>
              </a:rPr>
              <a:t>化学反应与能量变化</a:t>
            </a:r>
            <a:endParaRPr lang="zh-CN" altLang="en-US" sz="1200" dirty="0">
              <a:solidFill>
                <a:schemeClr val="bg1"/>
              </a:solidFill>
            </a:endParaRPr>
          </a:p>
        </p:txBody>
      </p:sp>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3805853746"/>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440423"/>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0416298"/>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3"/>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29176055"/>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54339275"/>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99934347"/>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03069075"/>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69271001"/>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20566902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18662676"/>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3613869"/>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6172811"/>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851869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75854915"/>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31679159"/>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11" name="矩形 10"/>
          <p:cNvSpPr/>
          <p:nvPr userDrawn="1"/>
        </p:nvSpPr>
        <p:spPr>
          <a:xfrm>
            <a:off x="399762" y="410838"/>
            <a:ext cx="3236134"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微软雅黑" pitchFamily="34" charset="-122"/>
                <a:ea typeface="微软雅黑" pitchFamily="34" charset="-122"/>
              </a:rPr>
              <a:t>  专题</a:t>
            </a:r>
            <a:r>
              <a:rPr lang="zh-CN" altLang="en-US" sz="1700" smtClean="0">
                <a:solidFill>
                  <a:schemeClr val="bg1"/>
                </a:solidFill>
                <a:latin typeface="微软雅黑" pitchFamily="34" charset="-122"/>
                <a:ea typeface="微软雅黑" pitchFamily="34" charset="-122"/>
              </a:rPr>
              <a:t>一 </a:t>
            </a:r>
            <a:r>
              <a:rPr lang="zh-CN" altLang="en-US" sz="1700" baseline="0" smtClean="0">
                <a:solidFill>
                  <a:schemeClr val="bg1"/>
                </a:solidFill>
                <a:latin typeface="微软雅黑" pitchFamily="34" charset="-122"/>
                <a:ea typeface="微软雅黑" pitchFamily="34" charset="-122"/>
              </a:rPr>
              <a:t> </a:t>
            </a:r>
            <a:r>
              <a:rPr lang="en-US" altLang="zh-CN" sz="1700" dirty="0" smtClean="0">
                <a:solidFill>
                  <a:schemeClr val="bg1"/>
                </a:solidFill>
                <a:latin typeface="微软雅黑" pitchFamily="34" charset="-122"/>
                <a:ea typeface="微软雅黑" pitchFamily="34" charset="-122"/>
              </a:rPr>
              <a:t> </a:t>
            </a:r>
            <a:r>
              <a:rPr lang="zh-CN" altLang="en-US" sz="1700" dirty="0" smtClean="0">
                <a:solidFill>
                  <a:schemeClr val="bg1"/>
                </a:solidFill>
                <a:latin typeface="微软雅黑" pitchFamily="34" charset="-122"/>
                <a:ea typeface="微软雅黑" pitchFamily="34" charset="-122"/>
              </a:rPr>
              <a:t>化学反应与能量变化</a:t>
            </a:r>
            <a:endParaRPr lang="zh-CN" altLang="en-US" sz="1200" dirty="0">
              <a:solidFill>
                <a:schemeClr val="bg1"/>
              </a:solidFill>
            </a:endParaRPr>
          </a:p>
        </p:txBody>
      </p:sp>
      <p:sp>
        <p:nvSpPr>
          <p:cNvPr id="12" name="矩形 11"/>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381366014"/>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8061160"/>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400609"/>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3"/>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4596416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6738419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25713074"/>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93183421"/>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013590664"/>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3"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3"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47433430"/>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825058940"/>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320711237"/>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56863191"/>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69207314"/>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602885792"/>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26380505"/>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7" name="矩形 6"/>
          <p:cNvSpPr/>
          <p:nvPr userDrawn="1"/>
        </p:nvSpPr>
        <p:spPr>
          <a:xfrm>
            <a:off x="2" y="1"/>
            <a:ext cx="381227" cy="7348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6162138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2"/>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226587811"/>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2098283"/>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1128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7"/>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402117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theme" Target="../theme/theme5.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theme" Target="../theme/theme6.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热化学方程式的书写方法与正误判断</a:t>
            </a:r>
            <a:endParaRPr lang="zh-CN" altLang="en-US" sz="1500" kern="1200" baseline="0" dirty="0" smtClean="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9" name="椭圆 8"/>
          <p:cNvSpPr/>
          <p:nvPr userDrawn="1"/>
        </p:nvSpPr>
        <p:spPr>
          <a:xfrm>
            <a:off x="156652"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1" name="椭圆 10"/>
          <p:cNvSpPr/>
          <p:nvPr userDrawn="1"/>
        </p:nvSpPr>
        <p:spPr>
          <a:xfrm>
            <a:off x="462588" y="4897247"/>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3" name="椭圆 12"/>
          <p:cNvSpPr/>
          <p:nvPr userDrawn="1"/>
        </p:nvSpPr>
        <p:spPr>
          <a:xfrm>
            <a:off x="75481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4" name="椭圆 13"/>
          <p:cNvSpPr/>
          <p:nvPr userDrawn="1"/>
        </p:nvSpPr>
        <p:spPr>
          <a:xfrm>
            <a:off x="108247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5" name="椭圆 14"/>
          <p:cNvSpPr/>
          <p:nvPr userDrawn="1"/>
        </p:nvSpPr>
        <p:spPr>
          <a:xfrm>
            <a:off x="1700064" y="4918930"/>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1" name="椭圆 20"/>
          <p:cNvSpPr/>
          <p:nvPr userDrawn="1"/>
        </p:nvSpPr>
        <p:spPr>
          <a:xfrm>
            <a:off x="1385744" y="4906486"/>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06370082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盖斯定律及其应用</a:t>
            </a:r>
            <a:endParaRPr lang="zh-CN" altLang="en-US" sz="1500" kern="1200" baseline="0" dirty="0" smtClean="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6" name="矩形 15"/>
          <p:cNvSpPr/>
          <p:nvPr userDrawn="1"/>
        </p:nvSpPr>
        <p:spPr>
          <a:xfrm>
            <a:off x="3" y="4786001"/>
            <a:ext cx="1982093" cy="35750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9" name="椭圆 8"/>
          <p:cNvSpPr/>
          <p:nvPr userDrawn="1"/>
        </p:nvSpPr>
        <p:spPr>
          <a:xfrm>
            <a:off x="156652"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1" name="椭圆 10"/>
          <p:cNvSpPr/>
          <p:nvPr userDrawn="1"/>
        </p:nvSpPr>
        <p:spPr>
          <a:xfrm>
            <a:off x="46258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3" name="椭圆 12"/>
          <p:cNvSpPr/>
          <p:nvPr userDrawn="1"/>
        </p:nvSpPr>
        <p:spPr>
          <a:xfrm>
            <a:off x="754812" y="491042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4" name="椭圆 13"/>
          <p:cNvSpPr/>
          <p:nvPr userDrawn="1"/>
        </p:nvSpPr>
        <p:spPr>
          <a:xfrm>
            <a:off x="108247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15" name="椭圆 14"/>
          <p:cNvSpPr/>
          <p:nvPr userDrawn="1"/>
        </p:nvSpPr>
        <p:spPr>
          <a:xfrm>
            <a:off x="1700064" y="4918930"/>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1" name="椭圆 20"/>
          <p:cNvSpPr/>
          <p:nvPr userDrawn="1"/>
        </p:nvSpPr>
        <p:spPr>
          <a:xfrm>
            <a:off x="1385744" y="4906486"/>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841281187"/>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4"/>
          <p:cNvSpPr>
            <a:spLocks noGrp="1"/>
          </p:cNvSpPr>
          <p:nvPr>
            <p:ph type="ftr" sz="quarter" idx="3"/>
          </p:nvPr>
        </p:nvSpPr>
        <p:spPr>
          <a:xfrm>
            <a:off x="3124200" y="4767264"/>
            <a:ext cx="2895600" cy="273844"/>
          </a:xfrm>
          <a:prstGeom prst="rect">
            <a:avLst/>
          </a:prstGeom>
        </p:spPr>
        <p:txBody>
          <a:bodyPr/>
          <a:lstStyle/>
          <a:p>
            <a:endParaRPr lang="zh-CN" altLang="en-US"/>
          </a:p>
        </p:txBody>
      </p:sp>
      <p:sp>
        <p:nvSpPr>
          <p:cNvPr id="9" name="灯片编号占位符 5"/>
          <p:cNvSpPr>
            <a:spLocks noGrp="1"/>
          </p:cNvSpPr>
          <p:nvPr>
            <p:ph type="sldNum" sz="quarter" idx="4"/>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marR="0" indent="0" algn="l" defTabSz="914378" rtl="0" eaLnBrk="1" fontAlgn="auto" latinLnBrk="0" hangingPunct="1">
              <a:lnSpc>
                <a:spcPct val="100000"/>
              </a:lnSpc>
              <a:spcBef>
                <a:spcPct val="0"/>
              </a:spcBef>
              <a:spcAft>
                <a:spcPts val="0"/>
              </a:spcAft>
              <a:buClrTx/>
              <a:buSzTx/>
              <a:buFontTx/>
              <a:buNone/>
              <a:tabLst/>
              <a:defRPr/>
            </a:pPr>
            <a:r>
              <a:rPr lang="zh-CN" altLang="zh-CN" sz="1500" kern="1200" baseline="0" dirty="0" smtClean="0">
                <a:solidFill>
                  <a:schemeClr val="bg1"/>
                </a:solidFill>
                <a:latin typeface="微软雅黑" pitchFamily="34" charset="-122"/>
                <a:ea typeface="微软雅黑" pitchFamily="34" charset="-122"/>
                <a:cs typeface="+mn-cs"/>
              </a:rPr>
              <a:t>图解原电池正、负极的判断方法</a:t>
            </a:r>
            <a:endParaRPr lang="zh-CN" altLang="en-US" sz="1500" kern="1200" baseline="0" dirty="0" smtClean="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4" name="椭圆 13"/>
          <p:cNvSpPr/>
          <p:nvPr userDrawn="1"/>
        </p:nvSpPr>
        <p:spPr>
          <a:xfrm>
            <a:off x="156652"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userDrawn="1"/>
        </p:nvSpPr>
        <p:spPr>
          <a:xfrm>
            <a:off x="46258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75481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1" name="椭圆 20"/>
          <p:cNvSpPr/>
          <p:nvPr userDrawn="1"/>
        </p:nvSpPr>
        <p:spPr>
          <a:xfrm>
            <a:off x="1082472" y="4910428"/>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2" name="椭圆 21"/>
          <p:cNvSpPr/>
          <p:nvPr userDrawn="1"/>
        </p:nvSpPr>
        <p:spPr>
          <a:xfrm>
            <a:off x="1700064" y="4918930"/>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3" name="椭圆 22"/>
          <p:cNvSpPr/>
          <p:nvPr userDrawn="1"/>
        </p:nvSpPr>
        <p:spPr>
          <a:xfrm>
            <a:off x="1385744" y="4906486"/>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29297312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4"/>
          <p:cNvSpPr>
            <a:spLocks noGrp="1"/>
          </p:cNvSpPr>
          <p:nvPr>
            <p:ph type="ftr" sz="quarter" idx="3"/>
          </p:nvPr>
        </p:nvSpPr>
        <p:spPr>
          <a:xfrm>
            <a:off x="3124200" y="4767264"/>
            <a:ext cx="2895600" cy="273844"/>
          </a:xfrm>
          <a:prstGeom prst="rect">
            <a:avLst/>
          </a:prstGeom>
        </p:spPr>
        <p:txBody>
          <a:bodyPr/>
          <a:lstStyle/>
          <a:p>
            <a:endParaRPr lang="zh-CN" altLang="en-US"/>
          </a:p>
        </p:txBody>
      </p:sp>
      <p:sp>
        <p:nvSpPr>
          <p:cNvPr id="9" name="灯片编号占位符 5"/>
          <p:cNvSpPr>
            <a:spLocks noGrp="1"/>
          </p:cNvSpPr>
          <p:nvPr>
            <p:ph type="sldNum" sz="quarter" idx="4"/>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原电池电极反应式的书写规律和方法</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4" name="椭圆 13"/>
          <p:cNvSpPr/>
          <p:nvPr userDrawn="1"/>
        </p:nvSpPr>
        <p:spPr>
          <a:xfrm>
            <a:off x="156652"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userDrawn="1"/>
        </p:nvSpPr>
        <p:spPr>
          <a:xfrm>
            <a:off x="46258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75481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1" name="椭圆 20"/>
          <p:cNvSpPr/>
          <p:nvPr userDrawn="1"/>
        </p:nvSpPr>
        <p:spPr>
          <a:xfrm>
            <a:off x="108247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2" name="椭圆 21"/>
          <p:cNvSpPr/>
          <p:nvPr userDrawn="1"/>
        </p:nvSpPr>
        <p:spPr>
          <a:xfrm>
            <a:off x="1700064" y="4918930"/>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3" name="椭圆 22"/>
          <p:cNvSpPr/>
          <p:nvPr userDrawn="1"/>
        </p:nvSpPr>
        <p:spPr>
          <a:xfrm>
            <a:off x="1385744" y="4906486"/>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1364061780"/>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日期占位符 3"/>
          <p:cNvSpPr>
            <a:spLocks noGrp="1"/>
          </p:cNvSpPr>
          <p:nvPr>
            <p:ph type="dt" sz="half" idx="2"/>
          </p:nvPr>
        </p:nvSpPr>
        <p:spPr>
          <a:xfrm>
            <a:off x="457200" y="4767264"/>
            <a:ext cx="2133600" cy="273844"/>
          </a:xfrm>
          <a:prstGeom prst="rect">
            <a:avLst/>
          </a:prstGeom>
        </p:spPr>
        <p:txBody>
          <a:bodyPr/>
          <a:lstStyle/>
          <a:p>
            <a:fld id="{530820CF-B880-4189-942D-D702A7CBA730}" type="datetimeFigureOut">
              <a:rPr lang="zh-CN" altLang="en-US" smtClean="0"/>
              <a:t>2015/8/3</a:t>
            </a:fld>
            <a:endParaRPr lang="zh-CN" altLang="en-US"/>
          </a:p>
        </p:txBody>
      </p:sp>
      <p:sp>
        <p:nvSpPr>
          <p:cNvPr id="8" name="页脚占位符 4"/>
          <p:cNvSpPr>
            <a:spLocks noGrp="1"/>
          </p:cNvSpPr>
          <p:nvPr>
            <p:ph type="ftr" sz="quarter" idx="3"/>
          </p:nvPr>
        </p:nvSpPr>
        <p:spPr>
          <a:xfrm>
            <a:off x="3124200" y="4767264"/>
            <a:ext cx="2895600" cy="273844"/>
          </a:xfrm>
          <a:prstGeom prst="rect">
            <a:avLst/>
          </a:prstGeom>
        </p:spPr>
        <p:txBody>
          <a:bodyPr/>
          <a:lstStyle/>
          <a:p>
            <a:endParaRPr lang="zh-CN" altLang="en-US"/>
          </a:p>
        </p:txBody>
      </p:sp>
      <p:sp>
        <p:nvSpPr>
          <p:cNvPr id="9" name="灯片编号占位符 5"/>
          <p:cNvSpPr>
            <a:spLocks noGrp="1"/>
          </p:cNvSpPr>
          <p:nvPr>
            <p:ph type="sldNum" sz="quarter" idx="4"/>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
        <p:nvSpPr>
          <p:cNvPr id="10" name="矩形 9"/>
          <p:cNvSpPr/>
          <p:nvPr/>
        </p:nvSpPr>
        <p:spPr>
          <a:xfrm>
            <a:off x="1982095" y="4786001"/>
            <a:ext cx="7161907" cy="35750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marL="0" algn="l" defTabSz="914378" rtl="0" eaLnBrk="1" latinLnBrk="0" hangingPunct="1">
              <a:spcBef>
                <a:spcPct val="0"/>
              </a:spcBef>
            </a:pPr>
            <a:r>
              <a:rPr lang="zh-CN" altLang="zh-CN" sz="1500" kern="1200" baseline="0" dirty="0" smtClean="0">
                <a:solidFill>
                  <a:schemeClr val="bg1"/>
                </a:solidFill>
                <a:latin typeface="微软雅黑" pitchFamily="34" charset="-122"/>
                <a:ea typeface="微软雅黑" pitchFamily="34" charset="-122"/>
                <a:cs typeface="+mn-cs"/>
              </a:rPr>
              <a:t>原电池和电解池的比较与判断</a:t>
            </a:r>
            <a:endParaRPr lang="zh-CN" altLang="zh-CN" sz="1500" kern="1200" baseline="0" dirty="0">
              <a:solidFill>
                <a:schemeClr val="bg1"/>
              </a:solidFill>
              <a:latin typeface="微软雅黑" pitchFamily="34" charset="-122"/>
              <a:ea typeface="微软雅黑" pitchFamily="34" charset="-122"/>
              <a:cs typeface="+mn-cs"/>
            </a:endParaRPr>
          </a:p>
        </p:txBody>
      </p:sp>
      <p:sp>
        <p:nvSpPr>
          <p:cNvPr id="12" name="TextBox 11"/>
          <p:cNvSpPr txBox="1"/>
          <p:nvPr/>
        </p:nvSpPr>
        <p:spPr>
          <a:xfrm>
            <a:off x="7286281" y="4809080"/>
            <a:ext cx="1857727" cy="300080"/>
          </a:xfrm>
          <a:prstGeom prst="rect">
            <a:avLst/>
          </a:prstGeom>
          <a:noFill/>
          <a:effectLst>
            <a:reflection blurRad="6350" stA="50000" endA="300" endPos="38500" dist="50800" dir="5400000" sy="-100000" algn="bl" rotWithShape="0"/>
          </a:effectLst>
        </p:spPr>
        <p:txBody>
          <a:bodyPr wrap="square" lIns="68579" tIns="34289" rIns="68579" bIns="34289" rtlCol="0" anchor="ctr">
            <a:spAutoFit/>
          </a:bodyPr>
          <a:lstStyle/>
          <a:p>
            <a:pPr algn="r"/>
            <a:r>
              <a:rPr lang="en-US" altLang="zh-CN" sz="1500" dirty="0" smtClean="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91taoke.com</a:t>
            </a:r>
            <a:endParaRPr lang="zh-CN" altLang="en-US" sz="1500" dirty="0">
              <a:solidFill>
                <a:schemeClr val="bg1">
                  <a:lumMod val="6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userDrawn="1"/>
        </p:nvSpPr>
        <p:spPr>
          <a:xfrm>
            <a:off x="3" y="4786001"/>
            <a:ext cx="1982093" cy="35750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rgbClr val="00B0F0"/>
              </a:solidFill>
            </a:endParaRPr>
          </a:p>
        </p:txBody>
      </p:sp>
      <p:sp>
        <p:nvSpPr>
          <p:cNvPr id="14" name="椭圆 13"/>
          <p:cNvSpPr/>
          <p:nvPr userDrawn="1"/>
        </p:nvSpPr>
        <p:spPr>
          <a:xfrm>
            <a:off x="156652"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5" name="椭圆 14"/>
          <p:cNvSpPr/>
          <p:nvPr userDrawn="1"/>
        </p:nvSpPr>
        <p:spPr>
          <a:xfrm>
            <a:off x="462588" y="4897247"/>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0" name="椭圆 19"/>
          <p:cNvSpPr/>
          <p:nvPr userDrawn="1"/>
        </p:nvSpPr>
        <p:spPr>
          <a:xfrm>
            <a:off x="75481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1" name="椭圆 20"/>
          <p:cNvSpPr/>
          <p:nvPr userDrawn="1"/>
        </p:nvSpPr>
        <p:spPr>
          <a:xfrm>
            <a:off x="1082472" y="4910428"/>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2" name="椭圆 21"/>
          <p:cNvSpPr/>
          <p:nvPr userDrawn="1"/>
        </p:nvSpPr>
        <p:spPr>
          <a:xfrm>
            <a:off x="1700064" y="4918930"/>
            <a:ext cx="135000" cy="135000"/>
          </a:xfrm>
          <a:prstGeom prst="ellipse">
            <a:avLst/>
          </a:prstGeom>
          <a:solidFill>
            <a:schemeClr val="tx1">
              <a:lumMod val="75000"/>
              <a:lumOff val="2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
        <p:nvSpPr>
          <p:cNvPr id="23" name="椭圆 22"/>
          <p:cNvSpPr/>
          <p:nvPr userDrawn="1"/>
        </p:nvSpPr>
        <p:spPr>
          <a:xfrm>
            <a:off x="1385744" y="4906486"/>
            <a:ext cx="135000" cy="135000"/>
          </a:xfrm>
          <a:prstGeom prst="ellipse">
            <a:avLst/>
          </a:prstGeom>
          <a:solidFill>
            <a:schemeClr val="bg1">
              <a:lumMod val="65000"/>
            </a:schemeClr>
          </a:solidFill>
          <a:ln w="1524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ctr"/>
            <a:endParaRPr lang="zh-CN" altLang="en-US" dirty="0"/>
          </a:p>
        </p:txBody>
      </p:sp>
    </p:spTree>
    <p:extLst>
      <p:ext uri="{BB962C8B-B14F-4D97-AF65-F5344CB8AC3E}">
        <p14:creationId xmlns:p14="http://schemas.microsoft.com/office/powerpoint/2010/main" val="42401361"/>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72925"/>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81.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81.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1.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81.xml"/><Relationship Id="rId1" Type="http://schemas.openxmlformats.org/officeDocument/2006/relationships/vmlDrawing" Target="../drawings/vmlDrawing5.vml"/><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1.xml"/></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81.xml"/><Relationship Id="rId1" Type="http://schemas.openxmlformats.org/officeDocument/2006/relationships/vmlDrawing" Target="../drawings/vmlDrawing6.vml"/><Relationship Id="rId4" Type="http://schemas.openxmlformats.org/officeDocument/2006/relationships/image" Target="../media/image11.emf"/></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8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81.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5129" y="1781910"/>
            <a:ext cx="8837933" cy="1569644"/>
          </a:xfrm>
          <a:prstGeom prst="rect">
            <a:avLst/>
          </a:prstGeom>
          <a:noFill/>
          <a:effectLst/>
        </p:spPr>
        <p:txBody>
          <a:bodyPr wrap="square" lIns="91426" tIns="45712" rIns="91426" bIns="45712" rtlCol="0">
            <a:spAutoFit/>
          </a:bodyPr>
          <a:lstStyle/>
          <a:p>
            <a:pPr>
              <a:lnSpc>
                <a:spcPct val="150000"/>
              </a:lnSpc>
              <a:defRPr/>
            </a:pPr>
            <a:r>
              <a:rPr lang="zh-CN" altLang="zh-CN" sz="2400" dirty="0" smtClean="0">
                <a:ln>
                  <a:solidFill>
                    <a:srgbClr val="002060"/>
                  </a:solidFill>
                </a:ln>
                <a:solidFill>
                  <a:prstClr val="black"/>
                </a:solidFill>
                <a:latin typeface="Times New Roman" panose="02020603050405020304" pitchFamily="18" charset="0"/>
                <a:ea typeface="微软雅黑" pitchFamily="34" charset="-122"/>
                <a:cs typeface="Times New Roman" panose="02020603050405020304" pitchFamily="18" charset="0"/>
              </a:rPr>
              <a:t>本</a:t>
            </a:r>
            <a:r>
              <a:rPr lang="zh-CN" altLang="en-US" sz="2400" dirty="0" smtClean="0">
                <a:ln>
                  <a:solidFill>
                    <a:srgbClr val="002060"/>
                  </a:solidFill>
                </a:ln>
                <a:solidFill>
                  <a:prstClr val="black"/>
                </a:solidFill>
                <a:latin typeface="Times New Roman" panose="02020603050405020304" pitchFamily="18" charset="0"/>
                <a:ea typeface="微软雅黑" pitchFamily="34" charset="-122"/>
                <a:cs typeface="Times New Roman" panose="02020603050405020304" pitchFamily="18" charset="0"/>
              </a:rPr>
              <a:t>章</a:t>
            </a:r>
            <a:r>
              <a:rPr lang="zh-CN" altLang="zh-CN" sz="2400" dirty="0" smtClean="0">
                <a:ln>
                  <a:solidFill>
                    <a:srgbClr val="002060"/>
                  </a:solidFill>
                </a:ln>
                <a:solidFill>
                  <a:prstClr val="black"/>
                </a:solidFill>
                <a:latin typeface="Times New Roman" panose="02020603050405020304" pitchFamily="18" charset="0"/>
                <a:ea typeface="微软雅黑" pitchFamily="34" charset="-122"/>
                <a:cs typeface="Times New Roman" panose="02020603050405020304" pitchFamily="18" charset="0"/>
              </a:rPr>
              <a:t>重难点</a:t>
            </a:r>
            <a:r>
              <a:rPr lang="zh-CN" altLang="en-US" sz="2400" dirty="0" smtClean="0">
                <a:ln>
                  <a:solidFill>
                    <a:srgbClr val="002060"/>
                  </a:solidFill>
                </a:ln>
                <a:solidFill>
                  <a:prstClr val="black"/>
                </a:solidFill>
                <a:latin typeface="Times New Roman" panose="02020603050405020304" pitchFamily="18" charset="0"/>
                <a:ea typeface="微软雅黑" pitchFamily="34" charset="-122"/>
                <a:cs typeface="Times New Roman" panose="02020603050405020304" pitchFamily="18" charset="0"/>
              </a:rPr>
              <a:t>专题</a:t>
            </a:r>
            <a:r>
              <a:rPr lang="zh-CN" altLang="zh-CN" sz="2400" dirty="0" smtClean="0">
                <a:ln>
                  <a:solidFill>
                    <a:srgbClr val="002060"/>
                  </a:solidFill>
                </a:ln>
                <a:solidFill>
                  <a:prstClr val="black"/>
                </a:solidFill>
                <a:latin typeface="Times New Roman" panose="02020603050405020304" pitchFamily="18" charset="0"/>
                <a:ea typeface="微软雅黑" pitchFamily="34" charset="-122"/>
                <a:cs typeface="Times New Roman" panose="02020603050405020304" pitchFamily="18" charset="0"/>
              </a:rPr>
              <a:t>突破</a:t>
            </a:r>
            <a:endParaRPr lang="en-US" altLang="zh-CN" sz="2400"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endParaRPr>
          </a:p>
          <a:p>
            <a:pPr>
              <a:lnSpc>
                <a:spcPct val="150000"/>
              </a:lnSpc>
              <a:defRPr/>
            </a:pPr>
            <a:r>
              <a:rPr lang="en-US" altLang="zh-CN" sz="4000" b="1"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3</a:t>
            </a:r>
            <a:r>
              <a:rPr lang="zh-CN" altLang="en-US" sz="4000" b="1"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rPr>
              <a:t>　元素推断题的主要类型与解题方法</a:t>
            </a:r>
            <a:endParaRPr lang="en-US" altLang="zh-CN" sz="4000" b="1" dirty="0" smtClean="0">
              <a:ln>
                <a:solidFill>
                  <a:srgbClr val="002060"/>
                </a:solidFill>
              </a:ln>
              <a:solidFill>
                <a:srgbClr val="FF6600"/>
              </a:solidFill>
              <a:latin typeface="Times New Roman" panose="02020603050405020304" pitchFamily="18" charset="0"/>
              <a:ea typeface="微软雅黑" pitchFamily="34" charset="-122"/>
              <a:cs typeface="Times New Roman" panose="02020603050405020304" pitchFamily="18" charset="0"/>
            </a:endParaRPr>
          </a:p>
        </p:txBody>
      </p:sp>
      <p:sp>
        <p:nvSpPr>
          <p:cNvPr id="6" name="椭圆 5"/>
          <p:cNvSpPr/>
          <p:nvPr/>
        </p:nvSpPr>
        <p:spPr>
          <a:xfrm>
            <a:off x="7308304" y="3560988"/>
            <a:ext cx="1771392" cy="1584000"/>
          </a:xfrm>
          <a:prstGeom prst="ellipse">
            <a:avLst/>
          </a:prstGeom>
          <a: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a:blipFill>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zh-CN" altLang="en-US"/>
          </a:p>
        </p:txBody>
      </p:sp>
      <p:sp>
        <p:nvSpPr>
          <p:cNvPr id="5" name="矩形 4"/>
          <p:cNvSpPr/>
          <p:nvPr/>
        </p:nvSpPr>
        <p:spPr>
          <a:xfrm>
            <a:off x="467544" y="410838"/>
            <a:ext cx="2700000" cy="32400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lvl="0" algn="l"/>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第一章</a:t>
            </a:r>
            <a:r>
              <a:rPr lang="en-US" altLang="zh-CN"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   </a:t>
            </a:r>
            <a:r>
              <a:rPr lang="zh-CN" altLang="en-US" sz="1700" dirty="0" smtClean="0">
                <a:solidFill>
                  <a:schemeClr val="bg1"/>
                </a:solidFill>
                <a:latin typeface="Times New Roman" panose="02020603050405020304" pitchFamily="18" charset="0"/>
                <a:ea typeface="微软雅黑" pitchFamily="34" charset="-122"/>
                <a:cs typeface="Times New Roman" panose="02020603050405020304" pitchFamily="18" charset="0"/>
              </a:rPr>
              <a:t>原子结构与性质</a:t>
            </a:r>
            <a:endParaRPr lang="zh-CN" altLang="en-US" sz="1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7355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6079" y="239566"/>
            <a:ext cx="8875394" cy="4535857"/>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核外电子数相同的微粒相互推断</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与稀有气体原子电子层结构相同的离子</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①</a:t>
            </a:r>
            <a:r>
              <a:rPr lang="zh-CN" altLang="zh-CN" sz="2800" kern="100" dirty="0">
                <a:latin typeface="Times New Roman"/>
                <a:ea typeface="微软雅黑"/>
                <a:cs typeface="Times New Roman"/>
              </a:rPr>
              <a:t>与</a:t>
            </a:r>
            <a:r>
              <a:rPr lang="en-US" altLang="zh-CN" sz="2800" kern="100" dirty="0">
                <a:latin typeface="Times New Roman"/>
                <a:ea typeface="微软雅黑"/>
                <a:cs typeface="Courier New"/>
              </a:rPr>
              <a:t>He</a:t>
            </a:r>
            <a:r>
              <a:rPr lang="zh-CN" altLang="zh-CN" sz="2800" kern="100" dirty="0">
                <a:latin typeface="Times New Roman"/>
                <a:ea typeface="微软雅黑"/>
                <a:cs typeface="Times New Roman"/>
              </a:rPr>
              <a:t>原子电子层结构相同的离子有</a:t>
            </a:r>
            <a:r>
              <a:rPr lang="en-US" altLang="zh-CN" sz="2800" kern="100" dirty="0">
                <a:latin typeface="Times New Roman"/>
                <a:ea typeface="微软雅黑"/>
                <a:cs typeface="Courier New"/>
              </a:rPr>
              <a:t>H</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Li</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Be</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②</a:t>
            </a:r>
            <a:r>
              <a:rPr lang="zh-CN" altLang="zh-CN" sz="2800" kern="100" dirty="0">
                <a:latin typeface="Times New Roman"/>
                <a:ea typeface="微软雅黑"/>
                <a:cs typeface="Times New Roman"/>
              </a:rPr>
              <a:t>与</a:t>
            </a:r>
            <a:r>
              <a:rPr lang="en-US" altLang="zh-CN" sz="2800" kern="100" dirty="0">
                <a:latin typeface="Times New Roman"/>
                <a:ea typeface="微软雅黑"/>
                <a:cs typeface="Courier New"/>
              </a:rPr>
              <a:t>Ne</a:t>
            </a:r>
            <a:r>
              <a:rPr lang="zh-CN" altLang="zh-CN" sz="2800" kern="100" dirty="0">
                <a:latin typeface="Times New Roman"/>
                <a:ea typeface="微软雅黑"/>
                <a:cs typeface="Times New Roman"/>
              </a:rPr>
              <a:t>原子电子层结构相同的离子有</a:t>
            </a:r>
            <a:r>
              <a:rPr lang="en-US" altLang="zh-CN" sz="2800" kern="100" dirty="0">
                <a:latin typeface="Times New Roman"/>
                <a:ea typeface="微软雅黑"/>
                <a:cs typeface="Courier New"/>
              </a:rPr>
              <a:t>F</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O</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N</a:t>
            </a:r>
            <a:r>
              <a:rPr lang="en-US" altLang="zh-CN" sz="2800" kern="100" baseline="30000" dirty="0" err="1">
                <a:latin typeface="Times New Roman"/>
                <a:ea typeface="微软雅黑"/>
                <a:cs typeface="Courier New"/>
              </a:rPr>
              <a:t>3</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Na</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Mg</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Al</a:t>
            </a:r>
            <a:r>
              <a:rPr lang="en-US" altLang="zh-CN" sz="2800" kern="100" baseline="30000" dirty="0" err="1">
                <a:latin typeface="Times New Roman"/>
                <a:ea typeface="微软雅黑"/>
                <a:cs typeface="Courier New"/>
              </a:rPr>
              <a:t>3</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宋体"/>
                <a:ea typeface="微软雅黑"/>
                <a:cs typeface="Times New Roman"/>
              </a:rPr>
              <a:t>③</a:t>
            </a:r>
            <a:r>
              <a:rPr lang="zh-CN" altLang="zh-CN" sz="2800" kern="100" dirty="0">
                <a:latin typeface="Times New Roman"/>
                <a:ea typeface="微软雅黑"/>
                <a:cs typeface="Times New Roman"/>
              </a:rPr>
              <a:t>与</a:t>
            </a:r>
            <a:r>
              <a:rPr lang="en-US" altLang="zh-CN" sz="2800" kern="100" dirty="0" err="1">
                <a:latin typeface="Times New Roman"/>
                <a:ea typeface="微软雅黑"/>
                <a:cs typeface="Courier New"/>
              </a:rPr>
              <a:t>Ar</a:t>
            </a:r>
            <a:r>
              <a:rPr lang="zh-CN" altLang="zh-CN" sz="2800" kern="100" dirty="0">
                <a:latin typeface="Times New Roman"/>
                <a:ea typeface="微软雅黑"/>
                <a:cs typeface="Times New Roman"/>
              </a:rPr>
              <a:t>原子电子层结构相同的离子有</a:t>
            </a:r>
            <a:r>
              <a:rPr lang="en-US" altLang="zh-CN" sz="2800" kern="100" dirty="0" err="1">
                <a:latin typeface="Times New Roman"/>
                <a:ea typeface="微软雅黑"/>
                <a:cs typeface="Courier New"/>
              </a:rPr>
              <a:t>Cl</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S</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P</a:t>
            </a:r>
            <a:r>
              <a:rPr lang="en-US" altLang="zh-CN" sz="2800" kern="100" baseline="30000" dirty="0" err="1">
                <a:latin typeface="Times New Roman"/>
                <a:ea typeface="微软雅黑"/>
                <a:cs typeface="Courier New"/>
              </a:rPr>
              <a:t>3</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K</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Ca</a:t>
            </a:r>
            <a:r>
              <a:rPr lang="en-US" altLang="zh-CN" sz="2800" kern="100" baseline="30000" dirty="0" err="1">
                <a:latin typeface="Times New Roman"/>
                <a:ea typeface="微软雅黑"/>
                <a:cs typeface="Courier New"/>
              </a:rPr>
              <a:t>2</a:t>
            </a:r>
            <a:r>
              <a:rPr lang="zh-CN" altLang="zh-CN" sz="2800" kern="100" baseline="30000" dirty="0">
                <a:latin typeface="Times New Roman"/>
                <a:ea typeface="微软雅黑"/>
                <a:cs typeface="Times New Roman"/>
              </a:rPr>
              <a:t>＋</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66292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690017"/>
            <a:ext cx="8927765" cy="657872"/>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核外电子总数为</a:t>
            </a:r>
            <a:r>
              <a:rPr lang="en-US" altLang="zh-CN" sz="2800" kern="100" dirty="0">
                <a:latin typeface="Times New Roman"/>
                <a:ea typeface="微软雅黑"/>
                <a:cs typeface="Courier New"/>
              </a:rPr>
              <a:t>10</a:t>
            </a:r>
            <a:r>
              <a:rPr lang="zh-CN" altLang="zh-CN" sz="2800" kern="100" dirty="0">
                <a:latin typeface="Times New Roman"/>
                <a:ea typeface="微软雅黑"/>
                <a:cs typeface="Times New Roman"/>
              </a:rPr>
              <a:t>的粒子</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635974815"/>
              </p:ext>
            </p:extLst>
          </p:nvPr>
        </p:nvGraphicFramePr>
        <p:xfrm>
          <a:off x="179512" y="1656209"/>
          <a:ext cx="8153400" cy="1733550"/>
        </p:xfrm>
        <a:graphic>
          <a:graphicData uri="http://schemas.openxmlformats.org/presentationml/2006/ole">
            <mc:AlternateContent xmlns:mc="http://schemas.openxmlformats.org/markup-compatibility/2006">
              <mc:Choice xmlns:v="urn:schemas-microsoft-com:vml" Requires="v">
                <p:oleObj spid="_x0000_s5158" name="文档" r:id="rId3" imgW="8157712" imgH="1735424" progId="Word.Document.12">
                  <p:embed/>
                </p:oleObj>
              </mc:Choice>
              <mc:Fallback>
                <p:oleObj name="文档" r:id="rId3" imgW="8157712" imgH="1735424" progId="Word.Document.12">
                  <p:embed/>
                  <p:pic>
                    <p:nvPicPr>
                      <p:cNvPr id="0" name=""/>
                      <p:cNvPicPr/>
                      <p:nvPr/>
                    </p:nvPicPr>
                    <p:blipFill>
                      <a:blip r:embed="rId4"/>
                      <a:stretch>
                        <a:fillRect/>
                      </a:stretch>
                    </p:blipFill>
                    <p:spPr>
                      <a:xfrm>
                        <a:off x="179512" y="1656209"/>
                        <a:ext cx="8153400" cy="1733550"/>
                      </a:xfrm>
                      <a:prstGeom prst="rect">
                        <a:avLst/>
                      </a:prstGeom>
                    </p:spPr>
                  </p:pic>
                </p:oleObj>
              </mc:Fallback>
            </mc:AlternateContent>
          </a:graphicData>
        </a:graphic>
      </p:graphicFrame>
      <p:sp>
        <p:nvSpPr>
          <p:cNvPr id="6" name="矩形 5"/>
          <p:cNvSpPr/>
          <p:nvPr/>
        </p:nvSpPr>
        <p:spPr>
          <a:xfrm>
            <a:off x="107504" y="3320405"/>
            <a:ext cx="8927765" cy="657872"/>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宋体"/>
                <a:ea typeface="微软雅黑"/>
                <a:cs typeface="Times New Roman"/>
              </a:rPr>
              <a:t>③</a:t>
            </a:r>
            <a:r>
              <a:rPr lang="zh-CN" altLang="zh-CN" sz="2800" kern="100" dirty="0">
                <a:latin typeface="Times New Roman"/>
                <a:ea typeface="微软雅黑"/>
                <a:cs typeface="Times New Roman"/>
              </a:rPr>
              <a:t>分子：</a:t>
            </a:r>
            <a:r>
              <a:rPr lang="en-US" altLang="zh-CN" sz="2800" kern="100" dirty="0">
                <a:latin typeface="Times New Roman"/>
                <a:ea typeface="微软雅黑"/>
                <a:cs typeface="Courier New"/>
              </a:rPr>
              <a:t>Ne</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HF</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H</a:t>
            </a:r>
            <a:r>
              <a:rPr lang="en-US" altLang="zh-CN" sz="2800" kern="100" baseline="-25000" dirty="0">
                <a:latin typeface="Times New Roman"/>
                <a:ea typeface="微软雅黑"/>
                <a:cs typeface="Courier New"/>
              </a:rPr>
              <a:t>2</a:t>
            </a:r>
            <a:r>
              <a:rPr lang="en-US" altLang="zh-CN" sz="2800" kern="100" dirty="0">
                <a:latin typeface="Times New Roman"/>
                <a:ea typeface="微软雅黑"/>
                <a:cs typeface="Courier New"/>
              </a:rPr>
              <a:t>O</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NH</a:t>
            </a:r>
            <a:r>
              <a:rPr lang="en-US" altLang="zh-CN" sz="2800" kern="100" baseline="-25000" dirty="0" err="1">
                <a:latin typeface="Times New Roman"/>
                <a:ea typeface="微软雅黑"/>
                <a:cs typeface="Courier New"/>
              </a:rPr>
              <a:t>3</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CH</a:t>
            </a:r>
            <a:r>
              <a:rPr lang="en-US" altLang="zh-CN" sz="2800" kern="100" baseline="-25000" dirty="0" err="1">
                <a:latin typeface="Times New Roman"/>
                <a:ea typeface="微软雅黑"/>
                <a:cs typeface="Courier New"/>
              </a:rPr>
              <a:t>4</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2570707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65534"/>
            <a:ext cx="8928992" cy="3693319"/>
          </a:xfrm>
          <a:prstGeom prst="rect">
            <a:avLst/>
          </a:prstGeom>
        </p:spPr>
        <p:txBody>
          <a:bodyPr wrap="square">
            <a:spAutoFit/>
          </a:bodyPr>
          <a:lstStyle/>
          <a:p>
            <a:pPr algn="just">
              <a:lnSpc>
                <a:spcPct val="150000"/>
              </a:lnSpc>
              <a:spcAft>
                <a:spcPts val="0"/>
              </a:spcAft>
              <a:tabLst>
                <a:tab pos="2070735" algn="l"/>
              </a:tabLst>
            </a:pP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核外电子总数为</a:t>
            </a:r>
            <a:r>
              <a:rPr lang="en-US" altLang="zh-CN" sz="2600" kern="100" dirty="0">
                <a:latin typeface="Times New Roman"/>
                <a:ea typeface="微软雅黑"/>
                <a:cs typeface="Courier New"/>
              </a:rPr>
              <a:t>18</a:t>
            </a:r>
            <a:r>
              <a:rPr lang="zh-CN" altLang="zh-CN" sz="2600" kern="100" dirty="0">
                <a:latin typeface="Times New Roman"/>
                <a:ea typeface="微软雅黑"/>
                <a:cs typeface="Times New Roman"/>
              </a:rPr>
              <a:t>的粒子</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微软雅黑"/>
                <a:cs typeface="Times New Roman"/>
              </a:rPr>
              <a:t>①</a:t>
            </a:r>
            <a:r>
              <a:rPr lang="zh-CN" altLang="zh-CN" sz="2600" kern="100" dirty="0">
                <a:latin typeface="Times New Roman"/>
                <a:ea typeface="微软雅黑"/>
                <a:cs typeface="Times New Roman"/>
              </a:rPr>
              <a:t>阳离子：</a:t>
            </a:r>
            <a:r>
              <a:rPr lang="en-US" altLang="zh-CN" sz="2600" kern="100" dirty="0">
                <a:latin typeface="Times New Roman"/>
                <a:ea typeface="微软雅黑"/>
                <a:cs typeface="Courier New"/>
              </a:rPr>
              <a:t>K</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Ca</a:t>
            </a:r>
            <a:r>
              <a:rPr lang="en-US" altLang="zh-CN" sz="2600" kern="100" baseline="30000" dirty="0" err="1">
                <a:latin typeface="Times New Roman"/>
                <a:ea typeface="微软雅黑"/>
                <a:cs typeface="Courier New"/>
              </a:rPr>
              <a:t>2</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微软雅黑"/>
                <a:cs typeface="Times New Roman"/>
              </a:rPr>
              <a:t>②</a:t>
            </a:r>
            <a:r>
              <a:rPr lang="zh-CN" altLang="zh-CN" sz="2600" kern="100" dirty="0">
                <a:latin typeface="Times New Roman"/>
                <a:ea typeface="微软雅黑"/>
                <a:cs typeface="Times New Roman"/>
              </a:rPr>
              <a:t>阴离子：</a:t>
            </a:r>
            <a:r>
              <a:rPr lang="en-US" altLang="zh-CN" sz="2600" kern="100" dirty="0" err="1">
                <a:latin typeface="Times New Roman"/>
                <a:ea typeface="微软雅黑"/>
                <a:cs typeface="Courier New"/>
              </a:rPr>
              <a:t>P</a:t>
            </a:r>
            <a:r>
              <a:rPr lang="en-US" altLang="zh-CN" sz="2600" kern="100" baseline="30000" dirty="0" err="1">
                <a:latin typeface="Times New Roman"/>
                <a:ea typeface="微软雅黑"/>
                <a:cs typeface="Courier New"/>
              </a:rPr>
              <a:t>3</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S</a:t>
            </a:r>
            <a:r>
              <a:rPr lang="en-US" altLang="zh-CN" sz="2600" kern="100" baseline="30000" dirty="0" err="1">
                <a:latin typeface="Times New Roman"/>
                <a:ea typeface="微软雅黑"/>
                <a:cs typeface="Courier New"/>
              </a:rPr>
              <a:t>2</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HS</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Cl</a:t>
            </a:r>
            <a:r>
              <a:rPr lang="zh-CN" altLang="zh-CN" sz="2600" kern="100" baseline="30000" dirty="0">
                <a:latin typeface="Times New Roman"/>
                <a:ea typeface="微软雅黑"/>
                <a:cs typeface="Times New Roman"/>
              </a:rPr>
              <a:t>－</a:t>
            </a:r>
            <a:r>
              <a:rPr lang="zh-CN" altLang="zh-CN" sz="2600" kern="100" dirty="0">
                <a:latin typeface="Times New Roman"/>
                <a:ea typeface="微软雅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宋体"/>
                <a:ea typeface="微软雅黑"/>
                <a:cs typeface="Times New Roman"/>
              </a:rPr>
              <a:t>③</a:t>
            </a:r>
            <a:r>
              <a:rPr lang="zh-CN" altLang="zh-CN" sz="2600" kern="100" dirty="0">
                <a:latin typeface="Times New Roman"/>
                <a:ea typeface="微软雅黑"/>
                <a:cs typeface="Times New Roman"/>
              </a:rPr>
              <a:t>分子：</a:t>
            </a:r>
            <a:r>
              <a:rPr lang="en-US" altLang="zh-CN" sz="2600" kern="100" dirty="0" err="1">
                <a:latin typeface="Times New Roman"/>
                <a:ea typeface="微软雅黑"/>
                <a:cs typeface="Courier New"/>
              </a:rPr>
              <a:t>Ar</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HCl</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H</a:t>
            </a:r>
            <a:r>
              <a:rPr lang="en-US" altLang="zh-CN" sz="2600" kern="100" baseline="-25000" dirty="0" err="1">
                <a:latin typeface="Times New Roman"/>
                <a:ea typeface="微软雅黑"/>
                <a:cs typeface="Courier New"/>
              </a:rPr>
              <a:t>2</a:t>
            </a:r>
            <a:r>
              <a:rPr lang="en-US" altLang="zh-CN" sz="2600" kern="100" dirty="0" err="1">
                <a:latin typeface="Times New Roman"/>
                <a:ea typeface="微软雅黑"/>
                <a:cs typeface="Courier New"/>
              </a:rPr>
              <a:t>S</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F</a:t>
            </a:r>
            <a:r>
              <a:rPr lang="en-US" altLang="zh-CN" sz="2600" kern="100" baseline="-25000" dirty="0" err="1">
                <a:latin typeface="Times New Roman"/>
                <a:ea typeface="微软雅黑"/>
                <a:cs typeface="Courier New"/>
              </a:rPr>
              <a:t>2</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H</a:t>
            </a:r>
            <a:r>
              <a:rPr lang="en-US" altLang="zh-CN" sz="2600" kern="100" baseline="-25000" dirty="0" err="1">
                <a:latin typeface="Times New Roman"/>
                <a:ea typeface="微软雅黑"/>
                <a:cs typeface="Courier New"/>
              </a:rPr>
              <a:t>2</a:t>
            </a:r>
            <a:r>
              <a:rPr lang="en-US" altLang="zh-CN" sz="2600" kern="100" dirty="0" err="1">
                <a:latin typeface="Times New Roman"/>
                <a:ea typeface="微软雅黑"/>
                <a:cs typeface="Courier New"/>
              </a:rPr>
              <a:t>O</a:t>
            </a:r>
            <a:r>
              <a:rPr lang="en-US" altLang="zh-CN" sz="2600" kern="100" baseline="-25000" dirty="0" err="1">
                <a:latin typeface="Times New Roman"/>
                <a:ea typeface="微软雅黑"/>
                <a:cs typeface="Courier New"/>
              </a:rPr>
              <a:t>2</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PH</a:t>
            </a:r>
            <a:r>
              <a:rPr lang="en-US" altLang="zh-CN" sz="2600" kern="100" baseline="-25000" dirty="0" err="1">
                <a:latin typeface="Times New Roman"/>
                <a:ea typeface="微软雅黑"/>
                <a:cs typeface="Courier New"/>
              </a:rPr>
              <a:t>3</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SiH</a:t>
            </a:r>
            <a:r>
              <a:rPr lang="en-US" altLang="zh-CN" sz="2600" kern="100" baseline="-25000" dirty="0" err="1">
                <a:latin typeface="Times New Roman"/>
                <a:ea typeface="微软雅黑"/>
                <a:cs typeface="Courier New"/>
              </a:rPr>
              <a:t>4</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C</a:t>
            </a:r>
            <a:r>
              <a:rPr lang="en-US" altLang="zh-CN" sz="2600" kern="100" baseline="-25000" dirty="0" err="1">
                <a:latin typeface="Times New Roman"/>
                <a:ea typeface="微软雅黑"/>
                <a:cs typeface="Courier New"/>
              </a:rPr>
              <a:t>2</a:t>
            </a:r>
            <a:r>
              <a:rPr lang="en-US" altLang="zh-CN" sz="2600" kern="100" dirty="0" err="1">
                <a:latin typeface="Times New Roman"/>
                <a:ea typeface="微软雅黑"/>
                <a:cs typeface="Courier New"/>
              </a:rPr>
              <a:t>H</a:t>
            </a:r>
            <a:r>
              <a:rPr lang="en-US" altLang="zh-CN" sz="2600" kern="100" baseline="-25000" dirty="0" err="1">
                <a:latin typeface="Times New Roman"/>
                <a:ea typeface="微软雅黑"/>
                <a:cs typeface="Courier New"/>
              </a:rPr>
              <a:t>6</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CH</a:t>
            </a:r>
            <a:r>
              <a:rPr lang="en-US" altLang="zh-CN" sz="2600" kern="100" baseline="-25000" dirty="0" err="1">
                <a:latin typeface="Times New Roman"/>
                <a:ea typeface="微软雅黑"/>
                <a:cs typeface="Courier New"/>
              </a:rPr>
              <a:t>3</a:t>
            </a:r>
            <a:r>
              <a:rPr lang="en-US" altLang="zh-CN" sz="2600" kern="100" dirty="0" err="1">
                <a:latin typeface="Times New Roman"/>
                <a:ea typeface="微软雅黑"/>
                <a:cs typeface="Courier New"/>
              </a:rPr>
              <a:t>OH</a:t>
            </a:r>
            <a:r>
              <a:rPr lang="zh-CN" altLang="zh-CN" sz="2600" kern="100" dirty="0">
                <a:latin typeface="Times New Roman"/>
                <a:ea typeface="微软雅黑"/>
                <a:cs typeface="Times New Roman"/>
              </a:rPr>
              <a:t>、</a:t>
            </a:r>
            <a:r>
              <a:rPr lang="en-US" altLang="zh-CN" sz="2600" kern="100" dirty="0" err="1">
                <a:latin typeface="Times New Roman"/>
                <a:ea typeface="微软雅黑"/>
                <a:cs typeface="Courier New"/>
              </a:rPr>
              <a:t>N</a:t>
            </a:r>
            <a:r>
              <a:rPr lang="en-US" altLang="zh-CN" sz="2600" kern="100" baseline="-25000" dirty="0" err="1">
                <a:latin typeface="Times New Roman"/>
                <a:ea typeface="微软雅黑"/>
                <a:cs typeface="Courier New"/>
              </a:rPr>
              <a:t>2</a:t>
            </a:r>
            <a:r>
              <a:rPr lang="en-US" altLang="zh-CN" sz="2600" kern="100" dirty="0" err="1">
                <a:latin typeface="Times New Roman"/>
                <a:ea typeface="微软雅黑"/>
                <a:cs typeface="Courier New"/>
              </a:rPr>
              <a:t>H</a:t>
            </a:r>
            <a:r>
              <a:rPr lang="en-US" altLang="zh-CN" sz="2600" kern="100" baseline="-25000" dirty="0" err="1">
                <a:latin typeface="Times New Roman"/>
                <a:ea typeface="微软雅黑"/>
                <a:cs typeface="Courier New"/>
              </a:rPr>
              <a:t>4</a:t>
            </a:r>
            <a:r>
              <a:rPr lang="zh-CN" altLang="zh-CN" sz="2600" kern="100" dirty="0">
                <a:latin typeface="Times New Roman"/>
                <a:ea typeface="微软雅黑"/>
                <a:cs typeface="Times New Roman"/>
              </a:rPr>
              <a:t>。</a:t>
            </a:r>
            <a:endParaRPr lang="zh-CN" altLang="zh-CN" sz="2600" kern="100" dirty="0">
              <a:latin typeface="宋体"/>
              <a:cs typeface="Courier New"/>
            </a:endParaRPr>
          </a:p>
          <a:p>
            <a:pPr algn="just">
              <a:lnSpc>
                <a:spcPct val="150000"/>
              </a:lnSpc>
              <a:spcAft>
                <a:spcPts val="0"/>
              </a:spcAft>
              <a:tabLst>
                <a:tab pos="2070735" algn="l"/>
              </a:tabLst>
            </a:pPr>
            <a:r>
              <a:rPr lang="en-US" altLang="zh-CN" sz="2600" kern="100" dirty="0">
                <a:latin typeface="Times New Roman"/>
                <a:ea typeface="微软雅黑"/>
                <a:cs typeface="Courier New"/>
              </a:rPr>
              <a:t>(4)</a:t>
            </a:r>
            <a:r>
              <a:rPr lang="zh-CN" altLang="zh-CN" sz="2600" kern="100" dirty="0">
                <a:latin typeface="Times New Roman"/>
                <a:ea typeface="微软雅黑"/>
                <a:cs typeface="Times New Roman"/>
              </a:rPr>
              <a:t>核外电子总数及质子总数均相同的粒子</a:t>
            </a:r>
            <a:endParaRPr lang="zh-CN" altLang="zh-CN" sz="26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33408434"/>
              </p:ext>
            </p:extLst>
          </p:nvPr>
        </p:nvGraphicFramePr>
        <p:xfrm>
          <a:off x="209550" y="3743672"/>
          <a:ext cx="8696325" cy="1304925"/>
        </p:xfrm>
        <a:graphic>
          <a:graphicData uri="http://schemas.openxmlformats.org/presentationml/2006/ole">
            <mc:AlternateContent xmlns:mc="http://schemas.openxmlformats.org/markup-compatibility/2006">
              <mc:Choice xmlns:v="urn:schemas-microsoft-com:vml" Requires="v">
                <p:oleObj spid="_x0000_s6173" name="文档" r:id="rId3" imgW="8706968" imgH="1302589" progId="Word.Document.12">
                  <p:embed/>
                </p:oleObj>
              </mc:Choice>
              <mc:Fallback>
                <p:oleObj name="文档" r:id="rId3" imgW="8706968" imgH="1302589" progId="Word.Document.12">
                  <p:embed/>
                  <p:pic>
                    <p:nvPicPr>
                      <p:cNvPr id="0" name=""/>
                      <p:cNvPicPr/>
                      <p:nvPr/>
                    </p:nvPicPr>
                    <p:blipFill>
                      <a:blip r:embed="rId4"/>
                      <a:stretch>
                        <a:fillRect/>
                      </a:stretch>
                    </p:blipFill>
                    <p:spPr>
                      <a:xfrm>
                        <a:off x="209550" y="3743672"/>
                        <a:ext cx="8696325" cy="1304925"/>
                      </a:xfrm>
                      <a:prstGeom prst="rect">
                        <a:avLst/>
                      </a:prstGeom>
                    </p:spPr>
                  </p:pic>
                </p:oleObj>
              </mc:Fallback>
            </mc:AlternateContent>
          </a:graphicData>
        </a:graphic>
      </p:graphicFrame>
    </p:spTree>
    <p:extLst>
      <p:ext uri="{BB962C8B-B14F-4D97-AF65-F5344CB8AC3E}">
        <p14:creationId xmlns:p14="http://schemas.microsoft.com/office/powerpoint/2010/main" val="29492617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9037" y="319148"/>
            <a:ext cx="1548000" cy="354487"/>
            <a:chOff x="1415480" y="1598112"/>
            <a:chExt cx="1664595" cy="381325"/>
          </a:xfrm>
        </p:grpSpPr>
        <p:cxnSp>
          <p:nvCxnSpPr>
            <p:cNvPr id="4" name="直接连接符 3"/>
            <p:cNvCxnSpPr/>
            <p:nvPr/>
          </p:nvCxnSpPr>
          <p:spPr>
            <a:xfrm>
              <a:off x="1415480" y="1979437"/>
              <a:ext cx="1664595" cy="0"/>
            </a:xfrm>
            <a:prstGeom prst="line">
              <a:avLst/>
            </a:prstGeom>
          </p:spPr>
          <p:style>
            <a:lnRef idx="1">
              <a:schemeClr val="accent6"/>
            </a:lnRef>
            <a:fillRef idx="0">
              <a:schemeClr val="accent6"/>
            </a:fillRef>
            <a:effectRef idx="0">
              <a:schemeClr val="accent6"/>
            </a:effectRef>
            <a:fontRef idx="minor">
              <a:schemeClr val="tx1"/>
            </a:fontRef>
          </p:style>
        </p:cxnSp>
        <p:sp>
          <p:nvSpPr>
            <p:cNvPr id="5" name="右箭头 4"/>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矩形 5"/>
          <p:cNvSpPr/>
          <p:nvPr/>
        </p:nvSpPr>
        <p:spPr>
          <a:xfrm>
            <a:off x="601481" y="156081"/>
            <a:ext cx="1036163" cy="548794"/>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典</a:t>
            </a:r>
            <a:r>
              <a:rPr lang="zh-CN" altLang="zh-CN" sz="2800" b="1" dirty="0" smtClean="0">
                <a:solidFill>
                  <a:schemeClr val="tx1">
                    <a:lumMod val="75000"/>
                    <a:lumOff val="25000"/>
                  </a:schemeClr>
                </a:solidFill>
                <a:latin typeface="Times New Roman" pitchFamily="18" charset="0"/>
                <a:ea typeface="微软雅黑" pitchFamily="34" charset="-122"/>
                <a:cs typeface="Times New Roman" pitchFamily="18" charset="0"/>
              </a:rPr>
              <a:t>例</a:t>
            </a:r>
            <a:r>
              <a:rPr lang="en-US" altLang="zh-CN" sz="2800" b="1" dirty="0" smtClean="0">
                <a:solidFill>
                  <a:schemeClr val="tx1">
                    <a:lumMod val="75000"/>
                    <a:lumOff val="25000"/>
                  </a:schemeClr>
                </a:solidFill>
                <a:latin typeface="Times New Roman" pitchFamily="18" charset="0"/>
                <a:ea typeface="微软雅黑" pitchFamily="34" charset="-122"/>
                <a:cs typeface="Times New Roman" pitchFamily="18" charset="0"/>
              </a:rPr>
              <a:t>6</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9" name="矩形 8"/>
          <p:cNvSpPr/>
          <p:nvPr/>
        </p:nvSpPr>
        <p:spPr>
          <a:xfrm>
            <a:off x="179512" y="757793"/>
            <a:ext cx="8784976" cy="4180696"/>
          </a:xfrm>
          <a:prstGeom prst="rect">
            <a:avLst/>
          </a:prstGeom>
        </p:spPr>
        <p:txBody>
          <a:bodyPr wrap="square">
            <a:spAutoFit/>
          </a:bodyPr>
          <a:lstStyle/>
          <a:p>
            <a:pPr algn="just">
              <a:lnSpc>
                <a:spcPct val="143000"/>
              </a:lnSpc>
              <a:spcAft>
                <a:spcPts val="0"/>
              </a:spcAft>
              <a:tabLst>
                <a:tab pos="2070735" algn="l"/>
              </a:tabLst>
            </a:pPr>
            <a:r>
              <a:rPr lang="zh-CN" altLang="zh-CN" sz="2700" kern="100" dirty="0">
                <a:latin typeface="Times New Roman"/>
                <a:ea typeface="微软雅黑"/>
                <a:cs typeface="Times New Roman"/>
              </a:rPr>
              <a:t>元素</a:t>
            </a:r>
            <a:r>
              <a:rPr lang="en-US" altLang="zh-CN" sz="2700" kern="100" dirty="0">
                <a:latin typeface="Times New Roman"/>
                <a:ea typeface="微软雅黑"/>
                <a:cs typeface="Courier New"/>
              </a:rPr>
              <a:t>A</a:t>
            </a:r>
            <a:r>
              <a:rPr lang="zh-CN" altLang="zh-CN" sz="2700" kern="100" dirty="0">
                <a:latin typeface="Times New Roman"/>
                <a:ea typeface="微软雅黑"/>
                <a:cs typeface="Times New Roman"/>
              </a:rPr>
              <a:t>、</a:t>
            </a:r>
            <a:r>
              <a:rPr lang="en-US" altLang="zh-CN" sz="2700" kern="100" dirty="0">
                <a:latin typeface="Times New Roman"/>
                <a:ea typeface="微软雅黑"/>
                <a:cs typeface="Courier New"/>
              </a:rPr>
              <a:t>B</a:t>
            </a:r>
            <a:r>
              <a:rPr lang="zh-CN" altLang="zh-CN" sz="2700" kern="100" dirty="0">
                <a:latin typeface="Times New Roman"/>
                <a:ea typeface="微软雅黑"/>
                <a:cs typeface="Times New Roman"/>
              </a:rPr>
              <a:t>、</a:t>
            </a:r>
            <a:r>
              <a:rPr lang="en-US" altLang="zh-CN" sz="2700" kern="100" dirty="0">
                <a:latin typeface="Times New Roman"/>
                <a:ea typeface="微软雅黑"/>
                <a:cs typeface="Courier New"/>
              </a:rPr>
              <a:t>C</a:t>
            </a:r>
            <a:r>
              <a:rPr lang="zh-CN" altLang="zh-CN" sz="2700" kern="100" dirty="0">
                <a:latin typeface="Times New Roman"/>
                <a:ea typeface="微软雅黑"/>
                <a:cs typeface="Times New Roman"/>
              </a:rPr>
              <a:t>都是短周期元素，它们的原子序数大小为</a:t>
            </a:r>
            <a:r>
              <a:rPr lang="en-US" altLang="zh-CN" sz="2700" kern="100" dirty="0">
                <a:latin typeface="Times New Roman"/>
                <a:ea typeface="微软雅黑"/>
                <a:cs typeface="Courier New"/>
              </a:rPr>
              <a:t>A&lt;B&lt;C</a:t>
            </a:r>
            <a:r>
              <a:rPr lang="zh-CN" altLang="zh-CN" sz="2700" kern="100" dirty="0">
                <a:latin typeface="Times New Roman"/>
                <a:ea typeface="微软雅黑"/>
                <a:cs typeface="Times New Roman"/>
              </a:rPr>
              <a:t>。</a:t>
            </a:r>
            <a:r>
              <a:rPr lang="en-US" altLang="zh-CN" sz="2700" kern="100" dirty="0">
                <a:latin typeface="Times New Roman"/>
                <a:ea typeface="微软雅黑"/>
                <a:cs typeface="Courier New"/>
              </a:rPr>
              <a:t>A</a:t>
            </a:r>
            <a:r>
              <a:rPr lang="zh-CN" altLang="zh-CN" sz="2700" kern="100" dirty="0">
                <a:latin typeface="Times New Roman"/>
                <a:ea typeface="微软雅黑"/>
                <a:cs typeface="Times New Roman"/>
              </a:rPr>
              <a:t>元素原子的最外层电子数为次外层电子数的</a:t>
            </a:r>
            <a:r>
              <a:rPr lang="en-US" altLang="zh-CN" sz="2700" kern="100" dirty="0">
                <a:latin typeface="Times New Roman"/>
                <a:ea typeface="微软雅黑"/>
                <a:cs typeface="Courier New"/>
              </a:rPr>
              <a:t>2</a:t>
            </a:r>
            <a:r>
              <a:rPr lang="zh-CN" altLang="zh-CN" sz="2700" kern="100" dirty="0">
                <a:latin typeface="Times New Roman"/>
                <a:ea typeface="微软雅黑"/>
                <a:cs typeface="Times New Roman"/>
              </a:rPr>
              <a:t>倍；</a:t>
            </a:r>
            <a:r>
              <a:rPr lang="en-US" altLang="zh-CN" sz="2700" kern="100" dirty="0">
                <a:latin typeface="Times New Roman"/>
                <a:ea typeface="微软雅黑"/>
                <a:cs typeface="Courier New"/>
              </a:rPr>
              <a:t>B</a:t>
            </a:r>
            <a:r>
              <a:rPr lang="zh-CN" altLang="zh-CN" sz="2700" kern="100" dirty="0">
                <a:latin typeface="Times New Roman"/>
                <a:ea typeface="微软雅黑"/>
                <a:cs typeface="Times New Roman"/>
              </a:rPr>
              <a:t>元素原子的次外层电子数是最外层电子数的</a:t>
            </a:r>
            <a:r>
              <a:rPr lang="en-US" altLang="zh-CN" sz="2700" kern="100" dirty="0">
                <a:latin typeface="Times New Roman"/>
                <a:ea typeface="微软雅黑"/>
                <a:cs typeface="Courier New"/>
              </a:rPr>
              <a:t>2</a:t>
            </a:r>
            <a:r>
              <a:rPr lang="zh-CN" altLang="zh-CN" sz="2700" kern="100" dirty="0">
                <a:latin typeface="Times New Roman"/>
                <a:ea typeface="微软雅黑"/>
                <a:cs typeface="Times New Roman"/>
              </a:rPr>
              <a:t>倍。</a:t>
            </a:r>
            <a:r>
              <a:rPr lang="en-US" altLang="zh-CN" sz="2700" kern="100" dirty="0">
                <a:latin typeface="Times New Roman"/>
                <a:ea typeface="微软雅黑"/>
                <a:cs typeface="Courier New"/>
              </a:rPr>
              <a:t>B</a:t>
            </a:r>
            <a:r>
              <a:rPr lang="zh-CN" altLang="zh-CN" sz="2700" kern="100" dirty="0">
                <a:latin typeface="Times New Roman"/>
                <a:ea typeface="微软雅黑"/>
                <a:cs typeface="Times New Roman"/>
              </a:rPr>
              <a:t>与</a:t>
            </a:r>
            <a:r>
              <a:rPr lang="en-US" altLang="zh-CN" sz="2700" kern="100" dirty="0">
                <a:latin typeface="Times New Roman"/>
                <a:ea typeface="微软雅黑"/>
                <a:cs typeface="Courier New"/>
              </a:rPr>
              <a:t>C</a:t>
            </a:r>
            <a:r>
              <a:rPr lang="zh-CN" altLang="zh-CN" sz="2700" kern="100" dirty="0">
                <a:latin typeface="Times New Roman"/>
                <a:ea typeface="微软雅黑"/>
                <a:cs typeface="Times New Roman"/>
              </a:rPr>
              <a:t>可形成共价化合物</a:t>
            </a:r>
            <a:r>
              <a:rPr lang="en-US" altLang="zh-CN" sz="2700" kern="100" dirty="0" err="1">
                <a:latin typeface="Times New Roman"/>
                <a:ea typeface="微软雅黑"/>
                <a:cs typeface="Courier New"/>
              </a:rPr>
              <a:t>BC</a:t>
            </a:r>
            <a:r>
              <a:rPr lang="en-US" altLang="zh-CN" sz="2700" kern="100" baseline="-25000" dirty="0" err="1">
                <a:latin typeface="Times New Roman"/>
                <a:ea typeface="微软雅黑"/>
                <a:cs typeface="Courier New"/>
              </a:rPr>
              <a:t>4</a:t>
            </a:r>
            <a:r>
              <a:rPr lang="zh-CN" altLang="zh-CN" sz="2700" kern="100" dirty="0">
                <a:latin typeface="Times New Roman"/>
                <a:ea typeface="微软雅黑"/>
                <a:cs typeface="Times New Roman"/>
              </a:rPr>
              <a:t>。请回答下列问题：</a:t>
            </a:r>
            <a:endParaRPr lang="zh-CN" altLang="zh-CN" sz="2700" kern="100" dirty="0">
              <a:latin typeface="宋体"/>
              <a:cs typeface="Courier New"/>
            </a:endParaRPr>
          </a:p>
          <a:p>
            <a:pPr algn="just">
              <a:lnSpc>
                <a:spcPct val="143000"/>
              </a:lnSpc>
              <a:spcAft>
                <a:spcPts val="0"/>
              </a:spcAft>
              <a:tabLst>
                <a:tab pos="2070735" algn="l"/>
              </a:tabLst>
            </a:pPr>
            <a:r>
              <a:rPr lang="en-US" altLang="zh-CN" sz="2700" kern="100" dirty="0">
                <a:latin typeface="Times New Roman"/>
                <a:ea typeface="微软雅黑"/>
                <a:cs typeface="Courier New"/>
              </a:rPr>
              <a:t>(1)</a:t>
            </a:r>
            <a:r>
              <a:rPr lang="zh-CN" altLang="zh-CN" sz="2700" kern="100" dirty="0">
                <a:latin typeface="Times New Roman"/>
                <a:ea typeface="微软雅黑"/>
                <a:cs typeface="Times New Roman"/>
              </a:rPr>
              <a:t>这三种元素所对应的气态氢化物中最不稳定的是</a:t>
            </a:r>
            <a:r>
              <a:rPr lang="en-US" altLang="zh-CN" sz="2700" kern="100" dirty="0" smtClean="0">
                <a:latin typeface="Times New Roman"/>
                <a:ea typeface="微软雅黑"/>
                <a:cs typeface="Courier New"/>
              </a:rPr>
              <a:t>____</a:t>
            </a:r>
            <a:r>
              <a:rPr lang="en-US" altLang="zh-CN" sz="2700" kern="100" dirty="0">
                <a:latin typeface="Times New Roman"/>
                <a:ea typeface="微软雅黑"/>
                <a:cs typeface="Courier New"/>
              </a:rPr>
              <a:t>__</a:t>
            </a:r>
            <a:r>
              <a:rPr lang="en-US" altLang="zh-CN" sz="2700" kern="100" dirty="0" smtClean="0">
                <a:latin typeface="Times New Roman"/>
                <a:ea typeface="微软雅黑"/>
                <a:cs typeface="Courier New"/>
              </a:rPr>
              <a:t>___(</a:t>
            </a:r>
            <a:r>
              <a:rPr lang="zh-CN" altLang="zh-CN" sz="2700" kern="100" dirty="0">
                <a:latin typeface="Times New Roman"/>
                <a:ea typeface="微软雅黑"/>
                <a:cs typeface="Times New Roman"/>
              </a:rPr>
              <a:t>填化学式</a:t>
            </a:r>
            <a:r>
              <a:rPr lang="en-US" altLang="zh-CN" sz="2700" kern="100" dirty="0">
                <a:latin typeface="Times New Roman"/>
                <a:ea typeface="微软雅黑"/>
                <a:cs typeface="Courier New"/>
              </a:rPr>
              <a:t>)</a:t>
            </a:r>
            <a:r>
              <a:rPr lang="zh-CN" altLang="zh-CN" sz="2700" kern="100" dirty="0">
                <a:latin typeface="Times New Roman"/>
                <a:ea typeface="微软雅黑"/>
                <a:cs typeface="Times New Roman"/>
              </a:rPr>
              <a:t>，该氢化物在空气中燃烧的化学方程式为</a:t>
            </a:r>
            <a:r>
              <a:rPr lang="en-US" altLang="zh-CN" sz="2700" kern="100" dirty="0" smtClean="0">
                <a:latin typeface="Times New Roman"/>
                <a:ea typeface="微软雅黑"/>
                <a:cs typeface="Courier New"/>
              </a:rPr>
              <a:t>_________________________________</a:t>
            </a:r>
            <a:r>
              <a:rPr lang="zh-CN" altLang="zh-CN" sz="2700" kern="100" dirty="0">
                <a:latin typeface="Times New Roman"/>
                <a:ea typeface="微软雅黑"/>
                <a:cs typeface="Times New Roman"/>
              </a:rPr>
              <a:t>。</a:t>
            </a:r>
            <a:endParaRPr lang="zh-CN" altLang="zh-CN" sz="2700" kern="100" dirty="0">
              <a:effectLst/>
              <a:latin typeface="宋体"/>
              <a:cs typeface="Courier New"/>
            </a:endParaRPr>
          </a:p>
        </p:txBody>
      </p:sp>
    </p:spTree>
    <p:extLst>
      <p:ext uri="{BB962C8B-B14F-4D97-AF65-F5344CB8AC3E}">
        <p14:creationId xmlns:p14="http://schemas.microsoft.com/office/powerpoint/2010/main" val="36536681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9512" y="196875"/>
            <a:ext cx="8784976" cy="4616648"/>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它们的最高价氧化物对应的水化物中酸性最强的是</a:t>
            </a:r>
            <a:r>
              <a:rPr lang="en-US" altLang="zh-CN" sz="2800" kern="100" dirty="0">
                <a:latin typeface="Times New Roman"/>
                <a:ea typeface="微软雅黑"/>
                <a:cs typeface="Courier New"/>
              </a:rPr>
              <a:t>_________</a:t>
            </a:r>
            <a:r>
              <a:rPr lang="zh-CN" altLang="zh-CN" sz="2800" kern="100" dirty="0">
                <a:latin typeface="Times New Roman"/>
                <a:ea typeface="微软雅黑"/>
                <a:cs typeface="Times New Roman"/>
              </a:rPr>
              <a:t>，最弱的是</a:t>
            </a:r>
            <a:r>
              <a:rPr lang="en-US" altLang="zh-CN" sz="2800" kern="100" dirty="0">
                <a:latin typeface="Times New Roman"/>
                <a:ea typeface="微软雅黑"/>
                <a:cs typeface="Courier New"/>
              </a:rPr>
              <a:t>________</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填酸的化学式</a:t>
            </a:r>
            <a:r>
              <a:rPr lang="en-US" altLang="zh-CN" sz="2800" kern="100" dirty="0">
                <a:latin typeface="Times New Roman"/>
                <a:ea typeface="微软雅黑"/>
                <a:cs typeface="Courier New"/>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(3)</a:t>
            </a:r>
            <a:r>
              <a:rPr lang="en-US" altLang="zh-CN" sz="2800" kern="100" dirty="0" err="1">
                <a:latin typeface="Times New Roman"/>
                <a:ea typeface="微软雅黑"/>
                <a:cs typeface="Courier New"/>
              </a:rPr>
              <a:t>BC</a:t>
            </a:r>
            <a:r>
              <a:rPr lang="en-US" altLang="zh-CN" sz="2800" kern="100" baseline="-25000" dirty="0" err="1">
                <a:latin typeface="Times New Roman"/>
                <a:ea typeface="微软雅黑"/>
                <a:cs typeface="Courier New"/>
              </a:rPr>
              <a:t>4</a:t>
            </a:r>
            <a:r>
              <a:rPr lang="zh-CN" altLang="zh-CN" sz="2800" kern="100" dirty="0">
                <a:latin typeface="Times New Roman"/>
                <a:ea typeface="微软雅黑"/>
                <a:cs typeface="Times New Roman"/>
              </a:rPr>
              <a:t>的化学式是</a:t>
            </a:r>
            <a:r>
              <a:rPr lang="en-US" altLang="zh-CN" sz="2800" kern="100" dirty="0">
                <a:latin typeface="Times New Roman"/>
                <a:ea typeface="微软雅黑"/>
                <a:cs typeface="Courier New"/>
              </a:rPr>
              <a:t>__________</a:t>
            </a:r>
            <a:r>
              <a:rPr lang="zh-CN" altLang="zh-CN" sz="2800" kern="100" dirty="0">
                <a:latin typeface="Times New Roman"/>
                <a:ea typeface="微软雅黑"/>
                <a:cs typeface="Times New Roman"/>
              </a:rPr>
              <a:t>。</a:t>
            </a:r>
            <a:r>
              <a:rPr lang="en-US" altLang="zh-CN" sz="2800" kern="100" dirty="0" err="1">
                <a:latin typeface="Times New Roman"/>
                <a:ea typeface="微软雅黑"/>
                <a:cs typeface="Courier New"/>
              </a:rPr>
              <a:t>BC</a:t>
            </a:r>
            <a:r>
              <a:rPr lang="en-US" altLang="zh-CN" sz="2800" kern="100" baseline="-25000" dirty="0" err="1">
                <a:latin typeface="Times New Roman"/>
                <a:ea typeface="微软雅黑"/>
                <a:cs typeface="Courier New"/>
              </a:rPr>
              <a:t>4</a:t>
            </a:r>
            <a:r>
              <a:rPr lang="zh-CN" altLang="zh-CN" sz="2800" kern="100" dirty="0">
                <a:latin typeface="Times New Roman"/>
                <a:ea typeface="微软雅黑"/>
                <a:cs typeface="Times New Roman"/>
              </a:rPr>
              <a:t>不稳定，遇水易形成</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的含氧酸及</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的氢化物。近代海战中为了掩蔽军事目标，通常采用喷</a:t>
            </a:r>
            <a:r>
              <a:rPr lang="en-US" altLang="zh-CN" sz="2800" kern="100" dirty="0" err="1">
                <a:latin typeface="Times New Roman"/>
                <a:ea typeface="微软雅黑"/>
                <a:cs typeface="Courier New"/>
              </a:rPr>
              <a:t>BC</a:t>
            </a:r>
            <a:r>
              <a:rPr lang="en-US" altLang="zh-CN" sz="2800" kern="100" baseline="-25000" dirty="0" err="1">
                <a:latin typeface="Times New Roman"/>
                <a:ea typeface="微软雅黑"/>
                <a:cs typeface="Courier New"/>
              </a:rPr>
              <a:t>4</a:t>
            </a:r>
            <a:r>
              <a:rPr lang="zh-CN" altLang="zh-CN" sz="2800" kern="100" dirty="0">
                <a:latin typeface="Times New Roman"/>
                <a:ea typeface="微软雅黑"/>
                <a:cs typeface="Times New Roman"/>
              </a:rPr>
              <a:t>和液氨的方法以形成烟幕，有关化学反应用方程式表示为</a:t>
            </a:r>
            <a:r>
              <a:rPr lang="en-US" altLang="zh-CN" sz="2800" kern="100" dirty="0" smtClean="0">
                <a:latin typeface="Times New Roman"/>
                <a:ea typeface="微软雅黑"/>
                <a:cs typeface="Courier New"/>
              </a:rPr>
              <a:t>__________________________</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_____________________________________________</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155482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7504" y="267494"/>
            <a:ext cx="8928992" cy="4500271"/>
          </a:xfrm>
          <a:prstGeom prst="rect">
            <a:avLst/>
          </a:prstGeom>
        </p:spPr>
        <p:txBody>
          <a:bodyPr wrap="square">
            <a:spAutoFit/>
          </a:bodyPr>
          <a:lstStyle/>
          <a:p>
            <a:pPr algn="just">
              <a:lnSpc>
                <a:spcPct val="150000"/>
              </a:lnSpc>
              <a:spcAft>
                <a:spcPts val="0"/>
              </a:spcAft>
              <a:tabLst>
                <a:tab pos="2070735" algn="l"/>
              </a:tabLst>
            </a:pPr>
            <a:r>
              <a:rPr lang="zh-CN" altLang="zh-CN" sz="2800" b="1" kern="100" dirty="0">
                <a:solidFill>
                  <a:srgbClr val="0066FF"/>
                </a:solidFill>
                <a:latin typeface="Times New Roman"/>
                <a:ea typeface="微软雅黑"/>
                <a:cs typeface="Times New Roman"/>
              </a:rPr>
              <a:t>解析</a:t>
            </a:r>
            <a:r>
              <a:rPr lang="zh-CN" altLang="zh-CN" sz="2800" kern="100" dirty="0">
                <a:latin typeface="Times New Roman"/>
                <a:ea typeface="微软雅黑"/>
                <a:cs typeface="Times New Roman"/>
              </a:rPr>
              <a:t>　在短周期元素中，若一种元素原子的最外层电子</a:t>
            </a:r>
            <a:r>
              <a:rPr lang="zh-CN" altLang="zh-CN" sz="2800" kern="100" spc="50" dirty="0">
                <a:latin typeface="Times New Roman"/>
                <a:ea typeface="微软雅黑"/>
                <a:cs typeface="Times New Roman"/>
              </a:rPr>
              <a:t>数比次外层电子数多，则该元素原子只</a:t>
            </a:r>
            <a:r>
              <a:rPr lang="zh-CN" altLang="zh-CN" sz="2800" kern="100" spc="50" dirty="0" smtClean="0">
                <a:latin typeface="Times New Roman"/>
                <a:ea typeface="微软雅黑"/>
                <a:cs typeface="Times New Roman"/>
              </a:rPr>
              <a:t>可能</a:t>
            </a:r>
            <a:r>
              <a:rPr lang="zh-CN" altLang="zh-CN" sz="2800" kern="100" spc="50" dirty="0">
                <a:latin typeface="Times New Roman"/>
                <a:ea typeface="微软雅黑"/>
                <a:cs typeface="Times New Roman"/>
              </a:rPr>
              <a:t>是有两个</a:t>
            </a:r>
            <a:r>
              <a:rPr lang="zh-CN" altLang="zh-CN" sz="2800" kern="100" spc="50" dirty="0" smtClean="0">
                <a:latin typeface="Times New Roman"/>
                <a:ea typeface="微软雅黑"/>
                <a:cs typeface="Times New Roman"/>
              </a:rPr>
              <a:t>电</a:t>
            </a:r>
            <a:endParaRPr lang="en-US" altLang="zh-CN" sz="2800" kern="100" spc="50" dirty="0" smtClean="0">
              <a:latin typeface="Times New Roman"/>
              <a:ea typeface="微软雅黑"/>
              <a:cs typeface="Times New Roman"/>
            </a:endParaRPr>
          </a:p>
          <a:p>
            <a:pPr algn="just">
              <a:lnSpc>
                <a:spcPct val="91000"/>
              </a:lnSpc>
              <a:spcAft>
                <a:spcPts val="0"/>
              </a:spcAft>
              <a:tabLst>
                <a:tab pos="2070735" algn="l"/>
              </a:tabLst>
            </a:pPr>
            <a:endParaRPr lang="en-US" altLang="zh-CN" sz="2800" kern="100" dirty="0">
              <a:latin typeface="Times New Roman"/>
              <a:ea typeface="微软雅黑"/>
              <a:cs typeface="Times New Roman"/>
            </a:endParaRPr>
          </a:p>
          <a:p>
            <a:pPr algn="just">
              <a:lnSpc>
                <a:spcPct val="91000"/>
              </a:lnSpc>
              <a:spcAft>
                <a:spcPts val="0"/>
              </a:spcAft>
              <a:tabLst>
                <a:tab pos="2070735" algn="l"/>
              </a:tabLst>
            </a:pPr>
            <a:r>
              <a:rPr lang="zh-CN" altLang="zh-CN" sz="2800" kern="100" dirty="0" smtClean="0">
                <a:latin typeface="Times New Roman"/>
                <a:ea typeface="微软雅黑"/>
                <a:cs typeface="Times New Roman"/>
              </a:rPr>
              <a:t>子层</a:t>
            </a:r>
            <a:r>
              <a:rPr lang="zh-CN" altLang="zh-CN" sz="2800" kern="100" dirty="0">
                <a:latin typeface="Times New Roman"/>
                <a:ea typeface="微软雅黑"/>
                <a:cs typeface="Times New Roman"/>
              </a:rPr>
              <a:t>，故不难推知</a:t>
            </a: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为</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，原子结构示意图</a:t>
            </a:r>
            <a:r>
              <a:rPr lang="zh-CN" altLang="zh-CN" sz="2800" kern="100" dirty="0" smtClean="0">
                <a:latin typeface="Times New Roman"/>
                <a:ea typeface="微软雅黑"/>
                <a:cs typeface="Times New Roman"/>
              </a:rPr>
              <a:t>为</a:t>
            </a:r>
            <a:r>
              <a:rPr lang="en-US" altLang="zh-CN" sz="2800" kern="100" dirty="0" smtClean="0">
                <a:latin typeface="Times New Roman"/>
                <a:ea typeface="微软雅黑"/>
                <a:cs typeface="Times New Roman"/>
              </a:rPr>
              <a:t>           </a:t>
            </a:r>
            <a:r>
              <a:rPr lang="en-US" altLang="zh-CN" sz="2800" kern="100" dirty="0" smtClean="0">
                <a:latin typeface="Times New Roman"/>
                <a:ea typeface="微软雅黑"/>
                <a:cs typeface="Courier New"/>
              </a:rPr>
              <a:t> </a:t>
            </a:r>
            <a:r>
              <a:rPr lang="zh-CN" altLang="zh-CN" sz="2800" kern="100" dirty="0">
                <a:latin typeface="Times New Roman"/>
                <a:ea typeface="微软雅黑"/>
                <a:cs typeface="Times New Roman"/>
              </a:rPr>
              <a:t>；</a:t>
            </a:r>
            <a:r>
              <a:rPr lang="zh-CN" altLang="zh-CN" sz="2800" kern="100" dirty="0" smtClean="0">
                <a:latin typeface="Times New Roman"/>
                <a:ea typeface="微软雅黑"/>
                <a:cs typeface="Times New Roman"/>
              </a:rPr>
              <a:t>由</a:t>
            </a:r>
            <a:endParaRPr lang="en-US" altLang="zh-CN" sz="2800" kern="100" dirty="0" smtClean="0">
              <a:latin typeface="Times New Roman"/>
              <a:ea typeface="微软雅黑"/>
              <a:cs typeface="Times New Roman"/>
            </a:endParaRPr>
          </a:p>
          <a:p>
            <a:pPr algn="just">
              <a:lnSpc>
                <a:spcPct val="91000"/>
              </a:lnSpc>
              <a:spcAft>
                <a:spcPts val="0"/>
              </a:spcAft>
              <a:tabLst>
                <a:tab pos="2070735" algn="l"/>
              </a:tabLst>
            </a:pPr>
            <a:endParaRPr lang="en-US" altLang="zh-CN" sz="2800" kern="100" dirty="0" smtClean="0">
              <a:latin typeface="Times New Roman"/>
              <a:ea typeface="微软雅黑"/>
              <a:cs typeface="Courier New"/>
            </a:endParaRPr>
          </a:p>
          <a:p>
            <a:pPr algn="just">
              <a:lnSpc>
                <a:spcPct val="150000"/>
              </a:lnSpc>
              <a:spcAft>
                <a:spcPts val="0"/>
              </a:spcAft>
              <a:tabLst>
                <a:tab pos="2070735" algn="l"/>
              </a:tabLst>
            </a:pPr>
            <a:r>
              <a:rPr lang="en-US" altLang="zh-CN" sz="2800" kern="100" dirty="0" smtClean="0">
                <a:latin typeface="Times New Roman"/>
                <a:ea typeface="微软雅黑"/>
                <a:cs typeface="Courier New"/>
              </a:rPr>
              <a:t>A</a:t>
            </a:r>
            <a:r>
              <a:rPr lang="zh-CN" altLang="zh-CN" sz="2800" kern="100" spc="-700" dirty="0">
                <a:latin typeface="Times New Roman"/>
                <a:ea typeface="微软雅黑"/>
                <a:cs typeface="Times New Roman"/>
              </a:rPr>
              <a:t>、</a:t>
            </a:r>
            <a:r>
              <a:rPr lang="en-US" altLang="zh-CN" sz="2800" kern="100" dirty="0">
                <a:latin typeface="Times New Roman"/>
                <a:ea typeface="微软雅黑"/>
                <a:cs typeface="Courier New"/>
              </a:rPr>
              <a:t>B</a:t>
            </a:r>
            <a:r>
              <a:rPr lang="zh-CN" altLang="zh-CN" sz="2800" kern="100" spc="-700" dirty="0">
                <a:latin typeface="Times New Roman"/>
                <a:ea typeface="微软雅黑"/>
                <a:cs typeface="Times New Roman"/>
              </a:rPr>
              <a:t>、</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为短周期元素，且</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元素的原子次外层电子数比最外层电子数多，可推知为</a:t>
            </a:r>
            <a:r>
              <a:rPr lang="en-US" altLang="zh-CN" sz="2800" kern="100" dirty="0">
                <a:latin typeface="Times New Roman"/>
                <a:ea typeface="微软雅黑"/>
                <a:cs typeface="Courier New"/>
              </a:rPr>
              <a:t>Si</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与</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形成</a:t>
            </a:r>
            <a:r>
              <a:rPr lang="en-US" altLang="zh-CN" sz="2800" kern="100" dirty="0" err="1">
                <a:latin typeface="Times New Roman"/>
                <a:ea typeface="微软雅黑"/>
                <a:cs typeface="Courier New"/>
              </a:rPr>
              <a:t>BC</a:t>
            </a:r>
            <a:r>
              <a:rPr lang="en-US" altLang="zh-CN" sz="2800" kern="100" baseline="-25000" dirty="0" err="1">
                <a:latin typeface="Times New Roman"/>
                <a:ea typeface="微软雅黑"/>
                <a:cs typeface="Courier New"/>
              </a:rPr>
              <a:t>4</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可能是</a:t>
            </a:r>
            <a:r>
              <a:rPr lang="en-US" altLang="zh-CN" sz="2800" kern="100" dirty="0">
                <a:latin typeface="Times New Roman"/>
                <a:ea typeface="微软雅黑"/>
                <a:cs typeface="Courier New"/>
              </a:rPr>
              <a:t>H</a:t>
            </a:r>
            <a:r>
              <a:rPr lang="zh-CN" altLang="zh-CN" sz="2800" kern="100" spc="-700" dirty="0">
                <a:latin typeface="Times New Roman"/>
                <a:ea typeface="微软雅黑"/>
                <a:cs typeface="Times New Roman"/>
              </a:rPr>
              <a:t>、</a:t>
            </a:r>
            <a:r>
              <a:rPr lang="en-US" altLang="zh-CN" sz="2800" kern="100" dirty="0">
                <a:latin typeface="Times New Roman"/>
                <a:ea typeface="微软雅黑"/>
                <a:cs typeface="Courier New"/>
              </a:rPr>
              <a:t>F</a:t>
            </a:r>
            <a:r>
              <a:rPr lang="zh-CN" altLang="zh-CN" sz="2800" kern="100" spc="-700" dirty="0">
                <a:latin typeface="Times New Roman"/>
                <a:ea typeface="微软雅黑"/>
                <a:cs typeface="Times New Roman"/>
              </a:rPr>
              <a:t>、</a:t>
            </a:r>
            <a:r>
              <a:rPr lang="en-US" altLang="zh-CN" sz="2800" kern="100" dirty="0" err="1">
                <a:latin typeface="Times New Roman"/>
                <a:ea typeface="微软雅黑"/>
                <a:cs typeface="Courier New"/>
              </a:rPr>
              <a:t>Cl</a:t>
            </a:r>
            <a:r>
              <a:rPr lang="zh-CN" altLang="zh-CN" sz="2800" kern="100" dirty="0">
                <a:latin typeface="Times New Roman"/>
                <a:ea typeface="微软雅黑"/>
                <a:cs typeface="Times New Roman"/>
              </a:rPr>
              <a:t>，又因原子序数</a:t>
            </a:r>
            <a:r>
              <a:rPr lang="en-US" altLang="zh-CN" sz="2800" kern="100" dirty="0">
                <a:latin typeface="Times New Roman"/>
                <a:ea typeface="微软雅黑"/>
                <a:cs typeface="Courier New"/>
              </a:rPr>
              <a:t>A&lt;B&lt;C</a:t>
            </a:r>
            <a:r>
              <a:rPr lang="zh-CN" altLang="zh-CN" sz="2800" kern="100" dirty="0">
                <a:latin typeface="Times New Roman"/>
                <a:ea typeface="微软雅黑"/>
                <a:cs typeface="Times New Roman"/>
              </a:rPr>
              <a:t>，所以</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只能为</a:t>
            </a:r>
            <a:r>
              <a:rPr lang="en-US" altLang="zh-CN" sz="2800" kern="100" dirty="0" err="1">
                <a:latin typeface="Times New Roman"/>
                <a:ea typeface="微软雅黑"/>
                <a:cs typeface="Courier New"/>
              </a:rPr>
              <a:t>Cl</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pic>
        <p:nvPicPr>
          <p:cNvPr id="7170" name="Picture 2" descr="20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92280" y="1642805"/>
            <a:ext cx="1008112" cy="1120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31148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172" y="1764561"/>
            <a:ext cx="8677833" cy="2031325"/>
          </a:xfrm>
          <a:prstGeom prst="rect">
            <a:avLst/>
          </a:prstGeom>
        </p:spPr>
        <p:txBody>
          <a:bodyPr wrap="square">
            <a:spAutoFit/>
          </a:bodyPr>
          <a:lstStyle/>
          <a:p>
            <a:pPr algn="just">
              <a:lnSpc>
                <a:spcPct val="150000"/>
              </a:lnSpc>
              <a:spcAft>
                <a:spcPts val="0"/>
              </a:spcAft>
              <a:tabLst>
                <a:tab pos="2070735" algn="l"/>
              </a:tabLst>
            </a:pPr>
            <a:r>
              <a:rPr lang="en-US" altLang="zh-CN" sz="2800" kern="100" dirty="0">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HClO</a:t>
            </a:r>
            <a:r>
              <a:rPr lang="en-US" altLang="zh-CN" sz="2800" kern="100" baseline="-25000" dirty="0" err="1">
                <a:solidFill>
                  <a:srgbClr val="E36C0A"/>
                </a:solidFill>
                <a:latin typeface="Times New Roman"/>
                <a:ea typeface="微软雅黑"/>
                <a:cs typeface="Courier New"/>
              </a:rPr>
              <a:t>4</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H</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SiO</a:t>
            </a:r>
            <a:r>
              <a:rPr lang="en-US" altLang="zh-CN" sz="2800" kern="100" baseline="-25000" dirty="0" err="1">
                <a:solidFill>
                  <a:srgbClr val="E36C0A"/>
                </a:solidFill>
                <a:latin typeface="Times New Roman"/>
                <a:ea typeface="微软雅黑"/>
                <a:cs typeface="Courier New"/>
              </a:rPr>
              <a:t>3</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E36C0A"/>
                </a:solidFill>
                <a:latin typeface="Times New Roman"/>
                <a:ea typeface="微软雅黑"/>
                <a:cs typeface="Courier New"/>
              </a:rPr>
              <a:t>(3)</a:t>
            </a:r>
            <a:r>
              <a:rPr lang="en-US" altLang="zh-CN" sz="2800" kern="100" dirty="0" err="1">
                <a:solidFill>
                  <a:srgbClr val="E36C0A"/>
                </a:solidFill>
                <a:latin typeface="Times New Roman"/>
                <a:ea typeface="微软雅黑"/>
                <a:cs typeface="Courier New"/>
              </a:rPr>
              <a:t>SiCl</a:t>
            </a:r>
            <a:r>
              <a:rPr lang="en-US" altLang="zh-CN" sz="2800" kern="100" baseline="-25000" dirty="0" err="1">
                <a:solidFill>
                  <a:srgbClr val="E36C0A"/>
                </a:solidFill>
                <a:latin typeface="Times New Roman"/>
                <a:ea typeface="微软雅黑"/>
                <a:cs typeface="Courier New"/>
              </a:rPr>
              <a:t>4</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SiCl</a:t>
            </a:r>
            <a:r>
              <a:rPr lang="en-US" altLang="zh-CN" sz="2800" kern="100" baseline="-25000" dirty="0" err="1">
                <a:solidFill>
                  <a:srgbClr val="E36C0A"/>
                </a:solidFill>
                <a:latin typeface="Times New Roman"/>
                <a:ea typeface="微软雅黑"/>
                <a:cs typeface="Courier New"/>
              </a:rPr>
              <a:t>4</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3H</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O</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H</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SiO</a:t>
            </a:r>
            <a:r>
              <a:rPr lang="en-US" altLang="zh-CN" sz="2800" kern="100" baseline="-25000" dirty="0" err="1">
                <a:solidFill>
                  <a:srgbClr val="E36C0A"/>
                </a:solidFill>
                <a:latin typeface="Times New Roman"/>
                <a:ea typeface="微软雅黑"/>
                <a:cs typeface="Courier New"/>
              </a:rPr>
              <a:t>3</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4HCl</a:t>
            </a:r>
            <a:r>
              <a:rPr lang="zh-CN" altLang="zh-CN" sz="2800" kern="100" dirty="0" smtClean="0">
                <a:solidFill>
                  <a:srgbClr val="E36C0A"/>
                </a:solidFill>
                <a:latin typeface="Times New Roman"/>
                <a:ea typeface="微软雅黑"/>
                <a:cs typeface="Times New Roman"/>
              </a:rPr>
              <a:t>、</a:t>
            </a:r>
            <a:endParaRPr lang="zh-CN" altLang="zh-CN" sz="2800" kern="100" dirty="0" smtClean="0">
              <a:latin typeface="宋体"/>
              <a:cs typeface="Courier New"/>
            </a:endParaRPr>
          </a:p>
          <a:p>
            <a:pPr algn="just">
              <a:lnSpc>
                <a:spcPct val="150000"/>
              </a:lnSpc>
              <a:spcAft>
                <a:spcPts val="0"/>
              </a:spcAft>
              <a:tabLst>
                <a:tab pos="2070735" algn="l"/>
              </a:tabLst>
            </a:pPr>
            <a:r>
              <a:rPr lang="en-US" altLang="zh-CN" sz="2800" kern="100" dirty="0" err="1" smtClean="0">
                <a:solidFill>
                  <a:srgbClr val="E36C0A"/>
                </a:solidFill>
                <a:latin typeface="Times New Roman"/>
                <a:ea typeface="微软雅黑"/>
                <a:cs typeface="Courier New"/>
              </a:rPr>
              <a:t>HCl</a:t>
            </a:r>
            <a:r>
              <a:rPr lang="zh-CN" altLang="zh-CN" sz="2800" kern="100" dirty="0" smtClean="0">
                <a:solidFill>
                  <a:srgbClr val="E36C0A"/>
                </a:solidFill>
                <a:latin typeface="Times New Roman"/>
                <a:ea typeface="微软雅黑"/>
                <a:cs typeface="Times New Roman"/>
              </a:rPr>
              <a:t>＋</a:t>
            </a:r>
            <a:r>
              <a:rPr lang="en-US" altLang="zh-CN" sz="2800" kern="100" dirty="0" err="1" smtClean="0">
                <a:solidFill>
                  <a:srgbClr val="E36C0A"/>
                </a:solidFill>
                <a:latin typeface="Times New Roman"/>
                <a:ea typeface="微软雅黑"/>
                <a:cs typeface="Courier New"/>
              </a:rPr>
              <a:t>NH</a:t>
            </a:r>
            <a:r>
              <a:rPr lang="en-US" altLang="zh-CN" sz="2800" kern="100" baseline="-25000" dirty="0" err="1" smtClean="0">
                <a:solidFill>
                  <a:srgbClr val="E36C0A"/>
                </a:solidFill>
                <a:latin typeface="Times New Roman"/>
                <a:ea typeface="微软雅黑"/>
                <a:cs typeface="Courier New"/>
              </a:rPr>
              <a:t>3</a:t>
            </a:r>
            <a:r>
              <a:rPr lang="en-US" altLang="zh-CN" sz="2800" kern="100" spc="-80" dirty="0" smtClean="0">
                <a:solidFill>
                  <a:srgbClr val="E36C0A"/>
                </a:solidFill>
                <a:latin typeface="Times New Roman"/>
                <a:ea typeface="微软雅黑"/>
                <a:cs typeface="Courier New"/>
              </a:rPr>
              <a:t>==</a:t>
            </a:r>
            <a:r>
              <a:rPr lang="en-US" altLang="zh-CN" sz="2800" kern="100" dirty="0" smtClean="0">
                <a:solidFill>
                  <a:srgbClr val="E36C0A"/>
                </a:solidFill>
                <a:latin typeface="Times New Roman"/>
                <a:ea typeface="微软雅黑"/>
                <a:cs typeface="Courier New"/>
              </a:rPr>
              <a:t>=</a:t>
            </a:r>
            <a:r>
              <a:rPr lang="en-US" altLang="zh-CN" sz="2800" kern="100" dirty="0" err="1" smtClean="0">
                <a:solidFill>
                  <a:srgbClr val="E36C0A"/>
                </a:solidFill>
                <a:latin typeface="Times New Roman"/>
                <a:ea typeface="微软雅黑"/>
                <a:cs typeface="Courier New"/>
              </a:rPr>
              <a:t>NH</a:t>
            </a:r>
            <a:r>
              <a:rPr lang="en-US" altLang="zh-CN" sz="2800" kern="100" baseline="-25000" dirty="0" err="1" smtClean="0">
                <a:solidFill>
                  <a:srgbClr val="E36C0A"/>
                </a:solidFill>
                <a:latin typeface="Times New Roman"/>
                <a:ea typeface="微软雅黑"/>
                <a:cs typeface="Courier New"/>
              </a:rPr>
              <a:t>4</a:t>
            </a:r>
            <a:r>
              <a:rPr lang="en-US" altLang="zh-CN" sz="2800" kern="100" dirty="0" err="1" smtClean="0">
                <a:solidFill>
                  <a:srgbClr val="E36C0A"/>
                </a:solidFill>
                <a:latin typeface="Times New Roman"/>
                <a:ea typeface="微软雅黑"/>
                <a:cs typeface="Courier New"/>
              </a:rPr>
              <a:t>Cl</a:t>
            </a:r>
            <a:endParaRPr lang="zh-CN" altLang="zh-CN" sz="2800" kern="100" dirty="0">
              <a:effectLst/>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5588520"/>
              </p:ext>
            </p:extLst>
          </p:nvPr>
        </p:nvGraphicFramePr>
        <p:xfrm>
          <a:off x="310133" y="966371"/>
          <a:ext cx="7829550" cy="933450"/>
        </p:xfrm>
        <a:graphic>
          <a:graphicData uri="http://schemas.openxmlformats.org/presentationml/2006/ole">
            <mc:AlternateContent xmlns:mc="http://schemas.openxmlformats.org/markup-compatibility/2006">
              <mc:Choice xmlns:v="urn:schemas-microsoft-com:vml" Requires="v">
                <p:oleObj spid="_x0000_s8213" name="文档" r:id="rId3" imgW="7833822" imgH="934210" progId="Word.Document.12">
                  <p:embed/>
                </p:oleObj>
              </mc:Choice>
              <mc:Fallback>
                <p:oleObj name="文档" r:id="rId3" imgW="7833822" imgH="934210" progId="Word.Document.12">
                  <p:embed/>
                  <p:pic>
                    <p:nvPicPr>
                      <p:cNvPr id="0" name=""/>
                      <p:cNvPicPr/>
                      <p:nvPr/>
                    </p:nvPicPr>
                    <p:blipFill>
                      <a:blip r:embed="rId4"/>
                      <a:stretch>
                        <a:fillRect/>
                      </a:stretch>
                    </p:blipFill>
                    <p:spPr>
                      <a:xfrm>
                        <a:off x="310133" y="966371"/>
                        <a:ext cx="7829550" cy="933450"/>
                      </a:xfrm>
                      <a:prstGeom prst="rect">
                        <a:avLst/>
                      </a:prstGeom>
                    </p:spPr>
                  </p:pic>
                </p:oleObj>
              </mc:Fallback>
            </mc:AlternateContent>
          </a:graphicData>
        </a:graphic>
      </p:graphicFrame>
    </p:spTree>
    <p:extLst>
      <p:ext uri="{BB962C8B-B14F-4D97-AF65-F5344CB8AC3E}">
        <p14:creationId xmlns:p14="http://schemas.microsoft.com/office/powerpoint/2010/main" val="1303114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9037" y="319148"/>
            <a:ext cx="1548000" cy="354487"/>
            <a:chOff x="1415480" y="1598112"/>
            <a:chExt cx="1664595" cy="381325"/>
          </a:xfrm>
        </p:grpSpPr>
        <p:cxnSp>
          <p:nvCxnSpPr>
            <p:cNvPr id="4" name="直接连接符 3"/>
            <p:cNvCxnSpPr/>
            <p:nvPr/>
          </p:nvCxnSpPr>
          <p:spPr>
            <a:xfrm>
              <a:off x="1415480" y="1979437"/>
              <a:ext cx="1664595" cy="0"/>
            </a:xfrm>
            <a:prstGeom prst="line">
              <a:avLst/>
            </a:prstGeom>
          </p:spPr>
          <p:style>
            <a:lnRef idx="1">
              <a:schemeClr val="accent6"/>
            </a:lnRef>
            <a:fillRef idx="0">
              <a:schemeClr val="accent6"/>
            </a:fillRef>
            <a:effectRef idx="0">
              <a:schemeClr val="accent6"/>
            </a:effectRef>
            <a:fontRef idx="minor">
              <a:schemeClr val="tx1"/>
            </a:fontRef>
          </p:style>
        </p:cxnSp>
        <p:sp>
          <p:nvSpPr>
            <p:cNvPr id="5" name="右箭头 4"/>
            <p:cNvSpPr/>
            <p:nvPr/>
          </p:nvSpPr>
          <p:spPr>
            <a:xfrm>
              <a:off x="1487488" y="1598112"/>
              <a:ext cx="317059" cy="317059"/>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矩形 5"/>
          <p:cNvSpPr/>
          <p:nvPr/>
        </p:nvSpPr>
        <p:spPr>
          <a:xfrm>
            <a:off x="601481" y="156081"/>
            <a:ext cx="1036163" cy="548794"/>
          </a:xfrm>
          <a:prstGeom prst="rect">
            <a:avLst/>
          </a:prstGeom>
        </p:spPr>
        <p:txBody>
          <a:bodyPr wrap="none" lIns="68571" tIns="34285" rIns="68571" bIns="34285">
            <a:spAutoFit/>
          </a:bodyPr>
          <a:lstStyle/>
          <a:p>
            <a:pPr>
              <a:lnSpc>
                <a:spcPts val="4125"/>
              </a:lnSpc>
            </a:pPr>
            <a:r>
              <a:rPr lang="zh-CN" altLang="zh-CN" sz="2800" b="1" dirty="0">
                <a:solidFill>
                  <a:schemeClr val="tx1">
                    <a:lumMod val="75000"/>
                    <a:lumOff val="25000"/>
                  </a:schemeClr>
                </a:solidFill>
                <a:latin typeface="Times New Roman" pitchFamily="18" charset="0"/>
                <a:ea typeface="微软雅黑" pitchFamily="34" charset="-122"/>
                <a:cs typeface="Times New Roman" pitchFamily="18" charset="0"/>
              </a:rPr>
              <a:t>典</a:t>
            </a:r>
            <a:r>
              <a:rPr lang="zh-CN" altLang="zh-CN" sz="2800" b="1" dirty="0" smtClean="0">
                <a:solidFill>
                  <a:schemeClr val="tx1">
                    <a:lumMod val="75000"/>
                    <a:lumOff val="25000"/>
                  </a:schemeClr>
                </a:solidFill>
                <a:latin typeface="Times New Roman" pitchFamily="18" charset="0"/>
                <a:ea typeface="微软雅黑" pitchFamily="34" charset="-122"/>
                <a:cs typeface="Times New Roman" pitchFamily="18" charset="0"/>
              </a:rPr>
              <a:t>例</a:t>
            </a:r>
            <a:r>
              <a:rPr lang="en-US" altLang="zh-CN" sz="2800" b="1" dirty="0" smtClean="0">
                <a:solidFill>
                  <a:schemeClr val="tx1">
                    <a:lumMod val="75000"/>
                    <a:lumOff val="25000"/>
                  </a:schemeClr>
                </a:solidFill>
                <a:latin typeface="Times New Roman" pitchFamily="18" charset="0"/>
                <a:ea typeface="微软雅黑" pitchFamily="34" charset="-122"/>
                <a:cs typeface="Times New Roman" pitchFamily="18" charset="0"/>
              </a:rPr>
              <a:t>7</a:t>
            </a:r>
            <a:endParaRPr lang="zh-CN" altLang="en-US" sz="2800" b="1" dirty="0">
              <a:solidFill>
                <a:schemeClr val="tx1">
                  <a:lumMod val="75000"/>
                  <a:lumOff val="25000"/>
                </a:schemeClr>
              </a:solidFill>
              <a:latin typeface="Times New Roman" pitchFamily="18" charset="0"/>
              <a:ea typeface="微软雅黑" pitchFamily="34" charset="-122"/>
              <a:cs typeface="Times New Roman" pitchFamily="18" charset="0"/>
            </a:endParaRPr>
          </a:p>
        </p:txBody>
      </p:sp>
      <p:sp>
        <p:nvSpPr>
          <p:cNvPr id="9" name="矩形 8"/>
          <p:cNvSpPr/>
          <p:nvPr/>
        </p:nvSpPr>
        <p:spPr>
          <a:xfrm>
            <a:off x="107504" y="853083"/>
            <a:ext cx="8928992" cy="3889526"/>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a:ea typeface="微软雅黑"/>
                <a:cs typeface="Times New Roman"/>
              </a:rPr>
              <a:t>在元素周期表前四周期中，有</a:t>
            </a: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四种元素，它们的原子序数依次增大，</a:t>
            </a:r>
            <a:r>
              <a:rPr lang="en-US" altLang="zh-CN" sz="2800" kern="100" dirty="0">
                <a:latin typeface="Times New Roman"/>
                <a:ea typeface="微软雅黑"/>
                <a:cs typeface="Courier New"/>
              </a:rPr>
              <a:t>A</a:t>
            </a:r>
            <a:r>
              <a:rPr lang="zh-CN" altLang="zh-CN" sz="2800" kern="100" dirty="0">
                <a:latin typeface="Times New Roman"/>
                <a:ea typeface="微软雅黑"/>
                <a:cs typeface="Times New Roman"/>
              </a:rPr>
              <a:t>原子有</a:t>
            </a: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个未成对电子；</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元素原子次外层有</a:t>
            </a:r>
            <a:r>
              <a:rPr lang="en-US" altLang="zh-CN" sz="2800" kern="100" dirty="0">
                <a:latin typeface="Times New Roman"/>
                <a:ea typeface="微软雅黑"/>
                <a:cs typeface="Courier New"/>
              </a:rPr>
              <a:t>8</a:t>
            </a:r>
            <a:r>
              <a:rPr lang="zh-CN" altLang="zh-CN" sz="2800" kern="100" dirty="0">
                <a:latin typeface="Times New Roman"/>
                <a:ea typeface="微软雅黑"/>
                <a:cs typeface="Times New Roman"/>
              </a:rPr>
              <a:t>个电子，</a:t>
            </a:r>
            <a:r>
              <a:rPr lang="en-US" altLang="zh-CN" sz="2800" kern="100" dirty="0">
                <a:latin typeface="Times New Roman"/>
                <a:ea typeface="微软雅黑"/>
                <a:cs typeface="Courier New"/>
              </a:rPr>
              <a:t>1 </a:t>
            </a:r>
            <a:r>
              <a:rPr lang="en-US" altLang="zh-CN" sz="2800" kern="100" dirty="0" err="1">
                <a:latin typeface="Times New Roman"/>
                <a:ea typeface="微软雅黑"/>
                <a:cs typeface="Courier New"/>
              </a:rPr>
              <a:t>mol</a:t>
            </a:r>
            <a:r>
              <a:rPr lang="en-US" altLang="zh-CN" sz="2800" kern="100" dirty="0">
                <a:latin typeface="Times New Roman"/>
                <a:ea typeface="微软雅黑"/>
                <a:cs typeface="Courier New"/>
              </a:rPr>
              <a:t> B</a:t>
            </a:r>
            <a:r>
              <a:rPr lang="zh-CN" altLang="zh-CN" sz="2800" kern="100" dirty="0">
                <a:latin typeface="Times New Roman"/>
                <a:ea typeface="微软雅黑"/>
                <a:cs typeface="Times New Roman"/>
              </a:rPr>
              <a:t>单质与足量盐酸反应可生成</a:t>
            </a:r>
            <a:r>
              <a:rPr lang="en-US" altLang="zh-CN" sz="2800" kern="100" dirty="0">
                <a:latin typeface="Times New Roman"/>
                <a:ea typeface="微软雅黑"/>
                <a:cs typeface="Courier New"/>
              </a:rPr>
              <a:t>1 </a:t>
            </a:r>
            <a:r>
              <a:rPr lang="en-US" altLang="zh-CN" sz="2800" kern="100" dirty="0" err="1">
                <a:latin typeface="Times New Roman"/>
                <a:ea typeface="微软雅黑"/>
                <a:cs typeface="Courier New"/>
              </a:rPr>
              <a:t>mol</a:t>
            </a:r>
            <a:r>
              <a:rPr lang="en-US" altLang="zh-CN" sz="2800" kern="100" dirty="0">
                <a:latin typeface="Times New Roman"/>
                <a:ea typeface="微软雅黑"/>
                <a:cs typeface="Courier New"/>
              </a:rPr>
              <a:t> </a:t>
            </a:r>
            <a:r>
              <a:rPr lang="en-US" altLang="zh-CN" sz="2800" kern="100" dirty="0" err="1">
                <a:latin typeface="Times New Roman"/>
                <a:ea typeface="微软雅黑"/>
                <a:cs typeface="Courier New"/>
              </a:rPr>
              <a:t>H</a:t>
            </a:r>
            <a:r>
              <a:rPr lang="en-US" altLang="zh-CN" sz="2800" kern="100" baseline="-25000" dirty="0" err="1">
                <a:latin typeface="Times New Roman"/>
                <a:ea typeface="微软雅黑"/>
                <a:cs typeface="Courier New"/>
              </a:rPr>
              <a:t>2</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B</a:t>
            </a:r>
            <a:r>
              <a:rPr lang="zh-CN" altLang="zh-CN" sz="2800" kern="100" dirty="0">
                <a:latin typeface="Times New Roman"/>
                <a:ea typeface="微软雅黑"/>
                <a:cs typeface="Times New Roman"/>
              </a:rPr>
              <a:t>单质不易与冷水反应；</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元素的＋</a:t>
            </a: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价离子的</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轨道是半充满的；</a:t>
            </a:r>
            <a:r>
              <a:rPr lang="en-US" altLang="zh-CN" sz="2800" kern="100" dirty="0">
                <a:latin typeface="Times New Roman"/>
                <a:ea typeface="微软雅黑"/>
                <a:cs typeface="Courier New"/>
              </a:rPr>
              <a:t>D</a:t>
            </a:r>
            <a:r>
              <a:rPr lang="zh-CN" altLang="zh-CN" sz="2800" kern="100" dirty="0">
                <a:latin typeface="Times New Roman"/>
                <a:ea typeface="微软雅黑"/>
                <a:cs typeface="Times New Roman"/>
              </a:rPr>
              <a:t>元素易形成－</a:t>
            </a: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价离子。</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填写下表：</a:t>
            </a:r>
            <a:endParaRPr lang="zh-CN" altLang="zh-CN" sz="2800" kern="100" dirty="0">
              <a:effectLst/>
              <a:latin typeface="宋体"/>
              <a:cs typeface="Courier New"/>
            </a:endParaRPr>
          </a:p>
        </p:txBody>
      </p:sp>
    </p:spTree>
    <p:extLst>
      <p:ext uri="{BB962C8B-B14F-4D97-AF65-F5344CB8AC3E}">
        <p14:creationId xmlns:p14="http://schemas.microsoft.com/office/powerpoint/2010/main" val="36067946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59834811"/>
              </p:ext>
            </p:extLst>
          </p:nvPr>
        </p:nvGraphicFramePr>
        <p:xfrm>
          <a:off x="2696692" y="243111"/>
          <a:ext cx="3819524" cy="2541905"/>
        </p:xfrm>
        <a:graphic>
          <a:graphicData uri="http://schemas.openxmlformats.org/drawingml/2006/table">
            <a:tbl>
              <a:tblPr/>
              <a:tblGrid>
                <a:gridCol w="1813560"/>
                <a:gridCol w="510222"/>
                <a:gridCol w="492760"/>
                <a:gridCol w="492760"/>
                <a:gridCol w="510222"/>
              </a:tblGrid>
              <a:tr h="0">
                <a:tc>
                  <a:txBody>
                    <a:bodyPr/>
                    <a:lstStyle/>
                    <a:p>
                      <a:pPr algn="ctr">
                        <a:lnSpc>
                          <a:spcPct val="139000"/>
                        </a:lnSpc>
                        <a:spcAft>
                          <a:spcPts val="0"/>
                        </a:spcAft>
                        <a:tabLst>
                          <a:tab pos="2070735" algn="l"/>
                        </a:tabLst>
                      </a:pPr>
                      <a:r>
                        <a:rPr lang="zh-CN" sz="2400" kern="100">
                          <a:effectLst/>
                          <a:latin typeface="Times New Roman"/>
                          <a:ea typeface="微软雅黑"/>
                          <a:cs typeface="Times New Roman"/>
                        </a:rPr>
                        <a:t>元素</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A</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dirty="0">
                          <a:effectLst/>
                          <a:latin typeface="Times New Roman"/>
                          <a:ea typeface="微软雅黑"/>
                          <a:cs typeface="Courier New"/>
                        </a:rPr>
                        <a:t>B</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dirty="0">
                          <a:effectLst/>
                          <a:latin typeface="Times New Roman"/>
                          <a:ea typeface="微软雅黑"/>
                          <a:cs typeface="Courier New"/>
                        </a:rPr>
                        <a:t>C</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D</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39000"/>
                        </a:lnSpc>
                        <a:spcAft>
                          <a:spcPts val="0"/>
                        </a:spcAft>
                        <a:tabLst>
                          <a:tab pos="2070735" algn="l"/>
                        </a:tabLst>
                      </a:pPr>
                      <a:r>
                        <a:rPr lang="zh-CN" sz="2400" kern="100">
                          <a:effectLst/>
                          <a:latin typeface="Times New Roman"/>
                          <a:ea typeface="微软雅黑"/>
                          <a:cs typeface="Times New Roman"/>
                        </a:rPr>
                        <a:t>名称、符号</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39000"/>
                        </a:lnSpc>
                        <a:spcAft>
                          <a:spcPts val="0"/>
                        </a:spcAft>
                        <a:tabLst>
                          <a:tab pos="2070735" algn="l"/>
                        </a:tabLst>
                      </a:pPr>
                      <a:r>
                        <a:rPr lang="zh-CN" sz="2400" kern="100">
                          <a:effectLst/>
                          <a:latin typeface="Times New Roman"/>
                          <a:ea typeface="微软雅黑"/>
                          <a:cs typeface="Times New Roman"/>
                        </a:rPr>
                        <a:t>电子排布式</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39000"/>
                        </a:lnSpc>
                        <a:spcAft>
                          <a:spcPts val="0"/>
                        </a:spcAft>
                        <a:tabLst>
                          <a:tab pos="2070735" algn="l"/>
                        </a:tabLst>
                      </a:pPr>
                      <a:r>
                        <a:rPr lang="zh-CN" sz="2400" kern="100">
                          <a:effectLst/>
                          <a:latin typeface="Times New Roman"/>
                          <a:ea typeface="微软雅黑"/>
                          <a:cs typeface="Times New Roman"/>
                        </a:rPr>
                        <a:t>电子排布图</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r>
              <a:tr h="0">
                <a:tc>
                  <a:txBody>
                    <a:bodyPr/>
                    <a:lstStyle/>
                    <a:p>
                      <a:pPr algn="ctr">
                        <a:lnSpc>
                          <a:spcPct val="139000"/>
                        </a:lnSpc>
                        <a:spcAft>
                          <a:spcPts val="0"/>
                        </a:spcAft>
                        <a:tabLst>
                          <a:tab pos="2070735" algn="l"/>
                        </a:tabLst>
                      </a:pPr>
                      <a:r>
                        <a:rPr lang="zh-CN" sz="2400" kern="100">
                          <a:effectLst/>
                          <a:latin typeface="Times New Roman"/>
                          <a:ea typeface="微软雅黑"/>
                          <a:cs typeface="Times New Roman"/>
                        </a:rPr>
                        <a:t>属于哪个区</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a:effectLst/>
                          <a:latin typeface="Times New Roman"/>
                          <a:ea typeface="微软雅黑"/>
                          <a:cs typeface="Courier New"/>
                        </a:rPr>
                        <a:t> </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9000"/>
                        </a:lnSpc>
                        <a:spcAft>
                          <a:spcPts val="0"/>
                        </a:spcAft>
                        <a:tabLst>
                          <a:tab pos="2070735" algn="l"/>
                        </a:tabLst>
                      </a:pPr>
                      <a:r>
                        <a:rPr lang="en-US" sz="2400" kern="100" dirty="0">
                          <a:effectLst/>
                          <a:latin typeface="Times New Roman"/>
                          <a:ea typeface="微软雅黑"/>
                          <a:cs typeface="Courier New"/>
                        </a:rPr>
                        <a:t> </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91058" y="2844924"/>
            <a:ext cx="8954963" cy="2086661"/>
          </a:xfrm>
          <a:prstGeom prst="rect">
            <a:avLst/>
          </a:prstGeom>
        </p:spPr>
        <p:txBody>
          <a:bodyPr wrap="square">
            <a:spAutoFit/>
          </a:bodyPr>
          <a:lstStyle/>
          <a:p>
            <a:pPr algn="just">
              <a:lnSpc>
                <a:spcPct val="139000"/>
              </a:lnSpc>
              <a:spcAft>
                <a:spcPts val="0"/>
              </a:spcAft>
              <a:tabLst>
                <a:tab pos="2070735" algn="l"/>
              </a:tabLst>
            </a:pPr>
            <a:r>
              <a:rPr lang="en-US" altLang="zh-CN" sz="2400" kern="100" dirty="0">
                <a:latin typeface="Times New Roman"/>
                <a:ea typeface="微软雅黑"/>
                <a:cs typeface="Courier New"/>
              </a:rPr>
              <a:t>(2)A</a:t>
            </a:r>
            <a:r>
              <a:rPr lang="zh-CN" altLang="zh-CN" sz="2400" kern="100" dirty="0">
                <a:latin typeface="Times New Roman"/>
                <a:ea typeface="微软雅黑"/>
                <a:cs typeface="Times New Roman"/>
              </a:rPr>
              <a:t>元素位于第</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周期</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族，</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的最高价氧化物分子式为</a:t>
            </a:r>
            <a:r>
              <a:rPr lang="en-US" altLang="zh-CN" sz="2400" kern="100" dirty="0" smtClean="0">
                <a:latin typeface="Times New Roman"/>
                <a:ea typeface="微软雅黑"/>
                <a:cs typeface="Courier New"/>
              </a:rPr>
              <a:t>____</a:t>
            </a:r>
            <a:r>
              <a:rPr lang="zh-CN" altLang="zh-CN" sz="2400" kern="100" dirty="0" smtClean="0">
                <a:latin typeface="Times New Roman"/>
                <a:ea typeface="微软雅黑"/>
                <a:cs typeface="Times New Roman"/>
              </a:rPr>
              <a:t>，</a:t>
            </a:r>
            <a:r>
              <a:rPr lang="zh-CN" altLang="zh-CN" sz="2400" kern="100" dirty="0">
                <a:latin typeface="Times New Roman"/>
                <a:ea typeface="微软雅黑"/>
                <a:cs typeface="Times New Roman"/>
              </a:rPr>
              <a:t>对应水化物分子式为</a:t>
            </a:r>
            <a:r>
              <a:rPr lang="en-US" altLang="zh-CN" sz="2400" kern="100" dirty="0" smtClean="0">
                <a:latin typeface="Times New Roman"/>
                <a:ea typeface="微软雅黑"/>
                <a:cs typeface="Courier New"/>
              </a:rPr>
              <a:t>____</a:t>
            </a:r>
            <a:r>
              <a:rPr lang="zh-CN" altLang="zh-CN" sz="2400" kern="100" dirty="0" smtClean="0">
                <a:latin typeface="Times New Roman"/>
                <a:ea typeface="微软雅黑"/>
                <a:cs typeface="Times New Roman"/>
              </a:rPr>
              <a:t>，</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的气态氢化物分子式为</a:t>
            </a:r>
            <a:r>
              <a:rPr lang="en-US" altLang="zh-CN" sz="2400" kern="100" dirty="0" smtClean="0">
                <a:latin typeface="Times New Roman"/>
                <a:ea typeface="微软雅黑"/>
                <a:cs typeface="Courier New"/>
              </a:rPr>
              <a:t>____</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39000"/>
              </a:lnSpc>
              <a:spcAft>
                <a:spcPts val="0"/>
              </a:spcAft>
              <a:tabLst>
                <a:tab pos="2070735" algn="l"/>
              </a:tabLst>
            </a:pPr>
            <a:r>
              <a:rPr lang="en-US" altLang="zh-CN" sz="2400" kern="100" dirty="0">
                <a:latin typeface="Times New Roman"/>
                <a:ea typeface="微软雅黑"/>
                <a:cs typeface="Courier New"/>
              </a:rPr>
              <a:t>(3)B</a:t>
            </a:r>
            <a:r>
              <a:rPr lang="zh-CN" altLang="zh-CN" sz="2400" kern="100" dirty="0">
                <a:latin typeface="Times New Roman"/>
                <a:ea typeface="微软雅黑"/>
                <a:cs typeface="Times New Roman"/>
              </a:rPr>
              <a:t>元素位于第</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周期</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族</a:t>
            </a:r>
            <a:r>
              <a:rPr lang="zh-CN" altLang="zh-CN" sz="2400" kern="100" spc="-100" dirty="0">
                <a:latin typeface="Times New Roman"/>
                <a:ea typeface="微软雅黑"/>
                <a:cs typeface="Times New Roman"/>
              </a:rPr>
              <a:t>，</a:t>
            </a:r>
            <a:r>
              <a:rPr lang="en-US" altLang="zh-CN" sz="2400" kern="100" spc="-100" dirty="0">
                <a:latin typeface="Times New Roman"/>
                <a:ea typeface="微软雅黑"/>
                <a:cs typeface="Courier New"/>
              </a:rPr>
              <a:t>B</a:t>
            </a:r>
            <a:r>
              <a:rPr lang="zh-CN" altLang="zh-CN" sz="2400" kern="100" spc="-100" dirty="0">
                <a:latin typeface="Times New Roman"/>
                <a:ea typeface="微软雅黑"/>
                <a:cs typeface="Times New Roman"/>
              </a:rPr>
              <a:t>单质在</a:t>
            </a:r>
            <a:r>
              <a:rPr lang="en-US" altLang="zh-CN" sz="2400" kern="100" spc="-100" dirty="0">
                <a:latin typeface="Times New Roman"/>
                <a:ea typeface="微软雅黑"/>
                <a:cs typeface="Courier New"/>
              </a:rPr>
              <a:t>A</a:t>
            </a:r>
            <a:r>
              <a:rPr lang="zh-CN" altLang="zh-CN" sz="2400" kern="100" spc="-100" dirty="0">
                <a:latin typeface="Times New Roman"/>
                <a:ea typeface="微软雅黑"/>
                <a:cs typeface="Times New Roman"/>
              </a:rPr>
              <a:t>单质中燃烧的化学方程式</a:t>
            </a:r>
            <a:r>
              <a:rPr lang="zh-CN" altLang="zh-CN" sz="2400" kern="100" dirty="0">
                <a:latin typeface="Times New Roman"/>
                <a:ea typeface="微软雅黑"/>
                <a:cs typeface="Times New Roman"/>
              </a:rPr>
              <a:t>为</a:t>
            </a:r>
            <a:r>
              <a:rPr lang="en-US" altLang="zh-CN" sz="2400" kern="100" dirty="0" smtClean="0">
                <a:latin typeface="Times New Roman"/>
                <a:ea typeface="微软雅黑"/>
                <a:cs typeface="Courier New"/>
              </a:rPr>
              <a:t>________</a:t>
            </a:r>
            <a:r>
              <a:rPr lang="zh-CN" altLang="zh-CN" sz="2400" kern="100" dirty="0" smtClean="0">
                <a:latin typeface="Times New Roman"/>
                <a:ea typeface="微软雅黑"/>
                <a:cs typeface="Times New Roman"/>
              </a:rPr>
              <a:t>，燃烧</a:t>
            </a:r>
            <a:r>
              <a:rPr lang="zh-CN" altLang="zh-CN" sz="2400" kern="100" dirty="0">
                <a:latin typeface="Times New Roman"/>
                <a:ea typeface="微软雅黑"/>
                <a:cs typeface="Times New Roman"/>
              </a:rPr>
              <a:t>产物与水反应的化学方程式为</a:t>
            </a:r>
            <a:r>
              <a:rPr lang="en-US" altLang="zh-CN" sz="2400" kern="100" dirty="0" smtClean="0">
                <a:latin typeface="Times New Roman"/>
                <a:ea typeface="微软雅黑"/>
                <a:cs typeface="Courier New"/>
              </a:rPr>
              <a:t>_________</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Tree>
    <p:extLst>
      <p:ext uri="{BB962C8B-B14F-4D97-AF65-F5344CB8AC3E}">
        <p14:creationId xmlns:p14="http://schemas.microsoft.com/office/powerpoint/2010/main" val="13031148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9512" y="270158"/>
            <a:ext cx="8784976" cy="4524315"/>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(4)C</a:t>
            </a:r>
            <a:r>
              <a:rPr lang="zh-CN" altLang="zh-CN" sz="2400" kern="100" dirty="0">
                <a:latin typeface="Times New Roman"/>
                <a:ea typeface="微软雅黑"/>
                <a:cs typeface="Times New Roman"/>
              </a:rPr>
              <a:t>元素位于第</a:t>
            </a:r>
            <a:r>
              <a:rPr lang="en-US" altLang="zh-CN" sz="2400" kern="100" dirty="0" smtClean="0">
                <a:latin typeface="Times New Roman"/>
                <a:ea typeface="微软雅黑"/>
                <a:cs typeface="Courier New"/>
              </a:rPr>
              <a:t>________</a:t>
            </a:r>
            <a:r>
              <a:rPr lang="zh-CN" altLang="zh-CN" sz="2400" kern="100" dirty="0">
                <a:latin typeface="Times New Roman"/>
                <a:ea typeface="微软雅黑"/>
                <a:cs typeface="Times New Roman"/>
              </a:rPr>
              <a:t>周期</a:t>
            </a:r>
            <a:r>
              <a:rPr lang="en-US" altLang="zh-CN" sz="2400" kern="100" dirty="0" smtClean="0">
                <a:latin typeface="Times New Roman"/>
                <a:ea typeface="微软雅黑"/>
                <a:cs typeface="Courier New"/>
              </a:rPr>
              <a:t>___</a:t>
            </a:r>
            <a:r>
              <a:rPr lang="en-US" altLang="zh-CN" sz="2400" kern="100" dirty="0">
                <a:latin typeface="Times New Roman"/>
                <a:ea typeface="微软雅黑"/>
                <a:cs typeface="Courier New"/>
              </a:rPr>
              <a:t>__</a:t>
            </a:r>
            <a:r>
              <a:rPr lang="en-US" altLang="zh-CN" sz="2400" kern="100" dirty="0" smtClean="0">
                <a:latin typeface="Times New Roman"/>
                <a:ea typeface="微软雅黑"/>
                <a:cs typeface="Courier New"/>
              </a:rPr>
              <a:t>___</a:t>
            </a:r>
            <a:r>
              <a:rPr lang="zh-CN" altLang="zh-CN" sz="2400" kern="100" dirty="0">
                <a:latin typeface="Times New Roman"/>
                <a:ea typeface="微软雅黑"/>
                <a:cs typeface="Times New Roman"/>
              </a:rPr>
              <a:t>族，</a:t>
            </a:r>
            <a:r>
              <a:rPr lang="en-US" altLang="zh-CN" sz="2400" kern="100" dirty="0" err="1">
                <a:latin typeface="Times New Roman"/>
                <a:ea typeface="微软雅黑"/>
                <a:cs typeface="Courier New"/>
              </a:rPr>
              <a:t>C</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的电子排布式为</a:t>
            </a:r>
            <a:r>
              <a:rPr lang="en-US" altLang="zh-CN" sz="2400" kern="100" dirty="0">
                <a:latin typeface="Times New Roman"/>
                <a:ea typeface="微软雅黑"/>
                <a:cs typeface="Courier New"/>
              </a:rPr>
              <a:t>____________________</a:t>
            </a:r>
            <a:r>
              <a:rPr lang="zh-CN" altLang="zh-CN" sz="2400" kern="100" dirty="0">
                <a:latin typeface="Times New Roman"/>
                <a:ea typeface="微软雅黑"/>
                <a:cs typeface="Times New Roman"/>
              </a:rPr>
              <a:t>，在含</a:t>
            </a:r>
            <a:r>
              <a:rPr lang="en-US" altLang="zh-CN" sz="2400" kern="100" dirty="0" err="1">
                <a:latin typeface="Times New Roman"/>
                <a:ea typeface="微软雅黑"/>
                <a:cs typeface="Courier New"/>
              </a:rPr>
              <a:t>C</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的水溶液中，滴入氯水后再滴入数滴</a:t>
            </a:r>
            <a:r>
              <a:rPr lang="en-US" altLang="zh-CN" sz="2400" kern="100" dirty="0" err="1">
                <a:latin typeface="Times New Roman"/>
                <a:ea typeface="微软雅黑"/>
                <a:cs typeface="Courier New"/>
              </a:rPr>
              <a:t>KSCN</a:t>
            </a:r>
            <a:r>
              <a:rPr lang="zh-CN" altLang="zh-CN" sz="2400" kern="100" dirty="0">
                <a:latin typeface="Times New Roman"/>
                <a:ea typeface="微软雅黑"/>
                <a:cs typeface="Times New Roman"/>
              </a:rPr>
              <a:t>溶液，现象是</a:t>
            </a:r>
            <a:r>
              <a:rPr lang="en-US" altLang="zh-CN" sz="2400" kern="100" dirty="0">
                <a:latin typeface="Times New Roman"/>
                <a:ea typeface="微软雅黑"/>
                <a:cs typeface="Courier New"/>
              </a:rPr>
              <a:t>________________</a:t>
            </a:r>
            <a:r>
              <a:rPr lang="zh-CN" altLang="zh-CN" sz="2400" kern="100" dirty="0">
                <a:latin typeface="Times New Roman"/>
                <a:ea typeface="微软雅黑"/>
                <a:cs typeface="Times New Roman"/>
              </a:rPr>
              <a:t>，上述反应的离子方程式为</a:t>
            </a:r>
            <a:r>
              <a:rPr lang="en-US" altLang="zh-CN" sz="2400" kern="100" dirty="0" smtClean="0">
                <a:latin typeface="Times New Roman"/>
                <a:ea typeface="微软雅黑"/>
                <a:cs typeface="Courier New"/>
              </a:rPr>
              <a:t>______________________________________________</a:t>
            </a:r>
            <a:r>
              <a:rPr lang="zh-CN" altLang="zh-CN" sz="2400" kern="100" dirty="0">
                <a:latin typeface="Times New Roman"/>
                <a:ea typeface="微软雅黑"/>
                <a:cs typeface="Times New Roman"/>
              </a:rPr>
              <a:t>，</a:t>
            </a:r>
            <a:r>
              <a:rPr lang="en-US" altLang="zh-CN" sz="2400" kern="100" dirty="0" smtClean="0">
                <a:latin typeface="Times New Roman"/>
                <a:ea typeface="微软雅黑"/>
                <a:cs typeface="Courier New"/>
              </a:rPr>
              <a:t>______________________________________________________</a:t>
            </a:r>
            <a:r>
              <a:rPr lang="zh-CN" altLang="zh-CN" sz="2400" kern="100" dirty="0">
                <a:latin typeface="Times New Roman"/>
                <a:ea typeface="微软雅黑"/>
                <a:cs typeface="Times New Roman"/>
              </a:rPr>
              <a:t>。在含</a:t>
            </a:r>
            <a:r>
              <a:rPr lang="en-US" altLang="zh-CN" sz="2400" kern="100" dirty="0" err="1">
                <a:latin typeface="Times New Roman"/>
                <a:ea typeface="微软雅黑"/>
                <a:cs typeface="Courier New"/>
              </a:rPr>
              <a:t>C</a:t>
            </a:r>
            <a:r>
              <a:rPr lang="en-US" altLang="zh-CN" sz="2400" kern="100" baseline="30000" dirty="0" err="1">
                <a:latin typeface="Times New Roman"/>
                <a:ea typeface="微软雅黑"/>
                <a:cs typeface="Courier New"/>
              </a:rPr>
              <a:t>3</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的水溶液中加足量铁粉充分振荡后，滴入</a:t>
            </a:r>
            <a:r>
              <a:rPr lang="en-US" altLang="zh-CN" sz="2400" kern="100" dirty="0" err="1">
                <a:latin typeface="Times New Roman"/>
                <a:ea typeface="微软雅黑"/>
                <a:cs typeface="Courier New"/>
              </a:rPr>
              <a:t>KSCN</a:t>
            </a:r>
            <a:r>
              <a:rPr lang="zh-CN" altLang="zh-CN" sz="2400" kern="100" dirty="0">
                <a:latin typeface="Times New Roman"/>
                <a:ea typeface="微软雅黑"/>
                <a:cs typeface="Times New Roman"/>
              </a:rPr>
              <a:t>溶液，现象是</a:t>
            </a:r>
            <a:r>
              <a:rPr lang="en-US" altLang="zh-CN" sz="2400" kern="100" dirty="0" smtClean="0">
                <a:latin typeface="Times New Roman"/>
                <a:ea typeface="微软雅黑"/>
                <a:cs typeface="Courier New"/>
              </a:rPr>
              <a:t>________________________________________________</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zh-CN" altLang="zh-CN" sz="2400" kern="100" dirty="0">
                <a:latin typeface="Times New Roman"/>
                <a:ea typeface="微软雅黑"/>
                <a:cs typeface="Times New Roman"/>
              </a:rPr>
              <a:t>上述反应的离子方程式为</a:t>
            </a:r>
            <a:r>
              <a:rPr lang="en-US" altLang="zh-CN" sz="2400" kern="100" dirty="0" smtClean="0">
                <a:latin typeface="Times New Roman"/>
                <a:ea typeface="微软雅黑"/>
                <a:cs typeface="Courier New"/>
              </a:rPr>
              <a:t>_______________________________</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Tree>
    <p:extLst>
      <p:ext uri="{BB962C8B-B14F-4D97-AF65-F5344CB8AC3E}">
        <p14:creationId xmlns:p14="http://schemas.microsoft.com/office/powerpoint/2010/main" val="15321564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11013"/>
            <a:ext cx="8927765" cy="1131079"/>
          </a:xfrm>
          <a:prstGeom prst="rect">
            <a:avLst/>
          </a:prstGeom>
        </p:spPr>
        <p:txBody>
          <a:bodyPr wrap="square">
            <a:spAutoFit/>
          </a:bodyPr>
          <a:lstStyle/>
          <a:p>
            <a:pPr algn="just">
              <a:lnSpc>
                <a:spcPct val="150000"/>
              </a:lnSpc>
              <a:spcAft>
                <a:spcPts val="0"/>
              </a:spcAft>
              <a:tabLst>
                <a:tab pos="2070735" algn="l"/>
              </a:tabLst>
            </a:pPr>
            <a:r>
              <a:rPr lang="zh-CN" altLang="zh-CN" sz="2400" kern="100" dirty="0">
                <a:latin typeface="Times New Roman"/>
                <a:ea typeface="微软雅黑"/>
                <a:cs typeface="Times New Roman"/>
              </a:rPr>
              <a:t>解答原子结构、元素在元素周期表中的位置、元素及其化合物的性质间的推断试题的思路一般可用下面的框线关系表示：</a:t>
            </a:r>
            <a:endParaRPr lang="zh-CN" altLang="zh-CN" sz="2400" kern="100" dirty="0">
              <a:effectLst/>
              <a:latin typeface="宋体"/>
              <a:cs typeface="Courier New"/>
            </a:endParaRPr>
          </a:p>
        </p:txBody>
      </p:sp>
      <p:pic>
        <p:nvPicPr>
          <p:cNvPr id="1051" name="Picture 27" descr="19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73213" y="1194073"/>
            <a:ext cx="5616624" cy="379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06807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7979" y="445065"/>
            <a:ext cx="8935913" cy="3970318"/>
          </a:xfrm>
          <a:prstGeom prst="rect">
            <a:avLst/>
          </a:prstGeom>
        </p:spPr>
        <p:txBody>
          <a:bodyPr wrap="square">
            <a:spAutoFit/>
          </a:bodyPr>
          <a:lstStyle/>
          <a:p>
            <a:pPr algn="just">
              <a:lnSpc>
                <a:spcPct val="150000"/>
              </a:lnSpc>
              <a:spcAft>
                <a:spcPts val="0"/>
              </a:spcAft>
              <a:tabLst>
                <a:tab pos="2070735" algn="l"/>
              </a:tabLst>
            </a:pPr>
            <a:r>
              <a:rPr lang="en-US" altLang="zh-CN" sz="2400" kern="100" dirty="0">
                <a:latin typeface="Times New Roman"/>
                <a:ea typeface="微软雅黑"/>
                <a:cs typeface="Courier New"/>
              </a:rPr>
              <a:t>(5)D</a:t>
            </a:r>
            <a:r>
              <a:rPr lang="zh-CN" altLang="zh-CN" sz="2400" kern="100" dirty="0">
                <a:latin typeface="Times New Roman"/>
                <a:ea typeface="微软雅黑"/>
                <a:cs typeface="Times New Roman"/>
              </a:rPr>
              <a:t>元素位于第</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周期</a:t>
            </a:r>
            <a:r>
              <a:rPr lang="en-US" altLang="zh-CN" sz="2400" kern="100" dirty="0" smtClean="0">
                <a:latin typeface="Times New Roman"/>
                <a:ea typeface="微软雅黑"/>
                <a:cs typeface="Courier New"/>
              </a:rPr>
              <a:t>_____</a:t>
            </a:r>
            <a:r>
              <a:rPr lang="zh-CN" altLang="zh-CN" sz="2400" kern="100" dirty="0">
                <a:latin typeface="Times New Roman"/>
                <a:ea typeface="微软雅黑"/>
                <a:cs typeface="Times New Roman"/>
              </a:rPr>
              <a:t>族，在</a:t>
            </a:r>
            <a:r>
              <a:rPr lang="en-US" altLang="zh-CN" sz="2400" kern="100" dirty="0" err="1">
                <a:latin typeface="Times New Roman"/>
                <a:ea typeface="微软雅黑"/>
                <a:cs typeface="Courier New"/>
              </a:rPr>
              <a:t>C</a:t>
            </a:r>
            <a:r>
              <a:rPr lang="en-US" altLang="zh-CN" sz="2400" kern="100" baseline="30000" dirty="0" err="1">
                <a:latin typeface="Times New Roman"/>
                <a:ea typeface="微软雅黑"/>
                <a:cs typeface="Courier New"/>
              </a:rPr>
              <a:t>2</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与</a:t>
            </a:r>
            <a:r>
              <a:rPr lang="en-US" altLang="zh-CN" sz="2400" kern="100" dirty="0">
                <a:latin typeface="Times New Roman"/>
                <a:ea typeface="微软雅黑"/>
                <a:cs typeface="Courier New"/>
              </a:rPr>
              <a:t>D</a:t>
            </a:r>
            <a:r>
              <a:rPr lang="zh-CN" altLang="zh-CN" sz="2400" kern="100" baseline="30000" dirty="0">
                <a:latin typeface="Times New Roman"/>
                <a:ea typeface="微软雅黑"/>
                <a:cs typeface="Times New Roman"/>
              </a:rPr>
              <a:t>－</a:t>
            </a:r>
            <a:r>
              <a:rPr lang="zh-CN" altLang="zh-CN" sz="2400" kern="100" dirty="0">
                <a:latin typeface="Times New Roman"/>
                <a:ea typeface="微软雅黑"/>
                <a:cs typeface="Times New Roman"/>
              </a:rPr>
              <a:t>形成的化合物的水溶液中，滴入足量氯水，反应的化学方程式为</a:t>
            </a:r>
            <a:r>
              <a:rPr lang="en-US" altLang="zh-CN" sz="2400" kern="100" dirty="0" smtClean="0">
                <a:latin typeface="Times New Roman"/>
                <a:ea typeface="微软雅黑"/>
                <a:cs typeface="Courier New"/>
              </a:rPr>
              <a:t>_____________</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(6)</a:t>
            </a:r>
            <a:r>
              <a:rPr lang="zh-CN" altLang="zh-CN" sz="2400" kern="100" dirty="0">
                <a:latin typeface="Times New Roman"/>
                <a:ea typeface="微软雅黑"/>
                <a:cs typeface="Times New Roman"/>
              </a:rPr>
              <a:t>写出</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与</a:t>
            </a:r>
            <a:r>
              <a:rPr lang="en-US" altLang="zh-CN" sz="2400" kern="100" dirty="0">
                <a:latin typeface="Times New Roman"/>
                <a:ea typeface="微软雅黑"/>
                <a:cs typeface="Courier New"/>
              </a:rPr>
              <a:t>D</a:t>
            </a:r>
            <a:r>
              <a:rPr lang="zh-CN" altLang="zh-CN" sz="2400" kern="100" dirty="0">
                <a:latin typeface="Times New Roman"/>
                <a:ea typeface="微软雅黑"/>
                <a:cs typeface="Times New Roman"/>
              </a:rPr>
              <a:t>两种元素形成的化合物的电子式：</a:t>
            </a:r>
            <a:r>
              <a:rPr lang="en-US" altLang="zh-CN" sz="2400" kern="100" dirty="0" smtClean="0">
                <a:latin typeface="Times New Roman"/>
                <a:ea typeface="微软雅黑"/>
                <a:cs typeface="Courier New"/>
              </a:rPr>
              <a:t>_____________</a:t>
            </a:r>
            <a:r>
              <a:rPr lang="zh-CN" altLang="zh-CN" sz="2400" kern="100" dirty="0">
                <a:latin typeface="Times New Roman"/>
                <a:ea typeface="微软雅黑"/>
                <a:cs typeface="Times New Roman"/>
              </a:rPr>
              <a:t>，此化合物属于</a:t>
            </a:r>
            <a:r>
              <a:rPr lang="en-US" altLang="zh-CN" sz="2400" kern="100" dirty="0">
                <a:latin typeface="Times New Roman"/>
                <a:ea typeface="微软雅黑"/>
                <a:cs typeface="Courier New"/>
              </a:rPr>
              <a:t>________</a:t>
            </a:r>
            <a:r>
              <a:rPr lang="zh-CN" altLang="zh-CN" sz="2400" kern="100" dirty="0">
                <a:latin typeface="Times New Roman"/>
                <a:ea typeface="微软雅黑"/>
                <a:cs typeface="Times New Roman"/>
              </a:rPr>
              <a:t>化合物。</a:t>
            </a:r>
            <a:endParaRPr lang="zh-CN" altLang="zh-CN" sz="2400" kern="100" dirty="0">
              <a:latin typeface="宋体"/>
              <a:cs typeface="Courier New"/>
            </a:endParaRPr>
          </a:p>
          <a:p>
            <a:pPr algn="just">
              <a:lnSpc>
                <a:spcPct val="150000"/>
              </a:lnSpc>
              <a:spcAft>
                <a:spcPts val="0"/>
              </a:spcAft>
              <a:tabLst>
                <a:tab pos="2070735" algn="l"/>
              </a:tabLst>
            </a:pPr>
            <a:r>
              <a:rPr lang="en-US" altLang="zh-CN" sz="2400" kern="100" dirty="0">
                <a:latin typeface="Times New Roman"/>
                <a:ea typeface="微软雅黑"/>
                <a:cs typeface="Courier New"/>
              </a:rPr>
              <a:t>(7)</a:t>
            </a:r>
            <a:r>
              <a:rPr lang="zh-CN" altLang="zh-CN" sz="2400" kern="100" dirty="0">
                <a:latin typeface="Times New Roman"/>
                <a:ea typeface="微软雅黑"/>
                <a:cs typeface="Times New Roman"/>
              </a:rPr>
              <a:t>四种元素中电负性最大的元素是</a:t>
            </a:r>
            <a:r>
              <a:rPr lang="en-US" altLang="zh-CN" sz="2400" kern="100" dirty="0" smtClean="0">
                <a:latin typeface="Times New Roman"/>
                <a:ea typeface="微软雅黑"/>
                <a:cs typeface="Courier New"/>
              </a:rPr>
              <a:t>_______(</a:t>
            </a:r>
            <a:r>
              <a:rPr lang="zh-CN" altLang="zh-CN" sz="2400" kern="100" dirty="0">
                <a:latin typeface="Times New Roman"/>
                <a:ea typeface="微软雅黑"/>
                <a:cs typeface="Times New Roman"/>
              </a:rPr>
              <a:t>用元素符号表示，下同</a:t>
            </a:r>
            <a:r>
              <a:rPr lang="en-US" altLang="zh-CN" sz="2400" kern="100" dirty="0">
                <a:latin typeface="Times New Roman"/>
                <a:ea typeface="微软雅黑"/>
                <a:cs typeface="Courier New"/>
              </a:rPr>
              <a:t>)</a:t>
            </a:r>
            <a:r>
              <a:rPr lang="zh-CN" altLang="zh-CN" sz="2400" kern="100" dirty="0">
                <a:latin typeface="Times New Roman"/>
                <a:ea typeface="微软雅黑"/>
                <a:cs typeface="Times New Roman"/>
              </a:rPr>
              <a:t>，第一电离能最小的元素是</a:t>
            </a:r>
            <a:r>
              <a:rPr lang="en-US" altLang="zh-CN" sz="2400" kern="100" dirty="0" smtClean="0">
                <a:latin typeface="Times New Roman"/>
                <a:ea typeface="微软雅黑"/>
                <a:cs typeface="Courier New"/>
              </a:rPr>
              <a:t>_______</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A</a:t>
            </a:r>
            <a:r>
              <a:rPr lang="zh-CN" altLang="zh-CN" sz="2400" kern="100" dirty="0">
                <a:latin typeface="Times New Roman"/>
                <a:ea typeface="微软雅黑"/>
                <a:cs typeface="Times New Roman"/>
              </a:rPr>
              <a:t>、</a:t>
            </a:r>
            <a:r>
              <a:rPr lang="en-US" altLang="zh-CN" sz="2400" kern="100" dirty="0">
                <a:latin typeface="Times New Roman"/>
                <a:ea typeface="微软雅黑"/>
                <a:cs typeface="Courier New"/>
              </a:rPr>
              <a:t>B</a:t>
            </a:r>
            <a:r>
              <a:rPr lang="zh-CN" altLang="zh-CN" sz="2400" kern="100" dirty="0">
                <a:latin typeface="Times New Roman"/>
                <a:ea typeface="微软雅黑"/>
                <a:cs typeface="Times New Roman"/>
              </a:rPr>
              <a:t>两种元素的原子半径大小关系是</a:t>
            </a:r>
            <a:r>
              <a:rPr lang="en-US" altLang="zh-CN" sz="2400" kern="100" dirty="0" smtClean="0">
                <a:latin typeface="Times New Roman"/>
                <a:ea typeface="微软雅黑"/>
                <a:cs typeface="Courier New"/>
              </a:rPr>
              <a:t>________</a:t>
            </a:r>
            <a:r>
              <a:rPr lang="zh-CN" altLang="zh-CN" sz="2400" kern="100" dirty="0">
                <a:latin typeface="Times New Roman"/>
                <a:ea typeface="微软雅黑"/>
                <a:cs typeface="Times New Roman"/>
              </a:rPr>
              <a:t>，单核离子的离子半径大小是</a:t>
            </a:r>
            <a:r>
              <a:rPr lang="en-US" altLang="zh-CN" sz="2400" kern="100" dirty="0" smtClean="0">
                <a:latin typeface="Times New Roman"/>
                <a:ea typeface="微软雅黑"/>
                <a:cs typeface="Courier New"/>
              </a:rPr>
              <a:t>________</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Tree>
    <p:extLst>
      <p:ext uri="{BB962C8B-B14F-4D97-AF65-F5344CB8AC3E}">
        <p14:creationId xmlns:p14="http://schemas.microsoft.com/office/powerpoint/2010/main" val="9801571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41412" y="107325"/>
            <a:ext cx="8856984" cy="4893647"/>
          </a:xfrm>
          <a:prstGeom prst="rect">
            <a:avLst/>
          </a:prstGeom>
        </p:spPr>
        <p:txBody>
          <a:bodyPr wrap="square">
            <a:spAutoFit/>
          </a:bodyPr>
          <a:lstStyle/>
          <a:p>
            <a:pPr algn="just">
              <a:lnSpc>
                <a:spcPct val="150000"/>
              </a:lnSpc>
              <a:spcAft>
                <a:spcPts val="0"/>
              </a:spcAft>
              <a:tabLst>
                <a:tab pos="2070735" algn="l"/>
              </a:tabLst>
            </a:pPr>
            <a:r>
              <a:rPr lang="zh-CN" altLang="zh-CN" sz="2600" b="1" kern="100" dirty="0">
                <a:solidFill>
                  <a:srgbClr val="0066FF"/>
                </a:solidFill>
                <a:latin typeface="Times New Roman"/>
                <a:ea typeface="微软雅黑"/>
                <a:cs typeface="Times New Roman"/>
              </a:rPr>
              <a:t>解析</a:t>
            </a:r>
            <a:r>
              <a:rPr lang="zh-CN" altLang="zh-CN" sz="2600" kern="100" dirty="0">
                <a:latin typeface="Times New Roman"/>
                <a:ea typeface="微软雅黑"/>
                <a:cs typeface="Times New Roman"/>
              </a:rPr>
              <a:t>　</a:t>
            </a: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原子有</a:t>
            </a: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个未成对电子，其外围电子排布为</a:t>
            </a:r>
            <a:r>
              <a:rPr lang="en-US" altLang="zh-CN" sz="2600" kern="100" dirty="0" err="1">
                <a:latin typeface="Times New Roman"/>
                <a:ea typeface="微软雅黑"/>
                <a:cs typeface="Courier New"/>
              </a:rPr>
              <a:t>2s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2p</a:t>
            </a:r>
            <a:r>
              <a:rPr lang="en-US" altLang="zh-CN" sz="2600" kern="100" baseline="30000" dirty="0" err="1">
                <a:latin typeface="Times New Roman"/>
                <a:ea typeface="微软雅黑"/>
                <a:cs typeface="Courier New"/>
              </a:rPr>
              <a:t>3</a:t>
            </a:r>
            <a:r>
              <a:rPr lang="zh-CN" altLang="zh-CN" sz="2600" kern="100" dirty="0">
                <a:latin typeface="Times New Roman"/>
                <a:ea typeface="微软雅黑"/>
                <a:cs typeface="Times New Roman"/>
              </a:rPr>
              <a:t>或</a:t>
            </a:r>
            <a:r>
              <a:rPr lang="en-US" altLang="zh-CN" sz="2600" kern="100" dirty="0" err="1">
                <a:latin typeface="Times New Roman"/>
                <a:ea typeface="微软雅黑"/>
                <a:cs typeface="Courier New"/>
              </a:rPr>
              <a:t>3s</a:t>
            </a:r>
            <a:r>
              <a:rPr lang="en-US" altLang="zh-CN" sz="2600" kern="100" baseline="30000" dirty="0" err="1">
                <a:latin typeface="Times New Roman"/>
                <a:ea typeface="微软雅黑"/>
                <a:cs typeface="Courier New"/>
              </a:rPr>
              <a:t>2</a:t>
            </a:r>
            <a:r>
              <a:rPr lang="en-US" altLang="zh-CN" sz="2600" kern="100" dirty="0" err="1">
                <a:latin typeface="Times New Roman"/>
                <a:ea typeface="微软雅黑"/>
                <a:cs typeface="Courier New"/>
              </a:rPr>
              <a:t>3p</a:t>
            </a:r>
            <a:r>
              <a:rPr lang="en-US" altLang="zh-CN" sz="2600" kern="100" baseline="30000" dirty="0" err="1">
                <a:latin typeface="Times New Roman"/>
                <a:ea typeface="微软雅黑"/>
                <a:cs typeface="Courier New"/>
              </a:rPr>
              <a:t>3</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1 </a:t>
            </a:r>
            <a:r>
              <a:rPr lang="en-US" altLang="zh-CN" sz="2600" kern="100" dirty="0" err="1">
                <a:latin typeface="Times New Roman"/>
                <a:ea typeface="微软雅黑"/>
                <a:cs typeface="Courier New"/>
              </a:rPr>
              <a:t>mol</a:t>
            </a:r>
            <a:r>
              <a:rPr lang="en-US" altLang="zh-CN" sz="2600" kern="100" dirty="0">
                <a:latin typeface="Times New Roman"/>
                <a:ea typeface="微软雅黑"/>
                <a:cs typeface="Courier New"/>
              </a:rPr>
              <a:t> B</a:t>
            </a:r>
            <a:r>
              <a:rPr lang="zh-CN" altLang="zh-CN" sz="2600" kern="100" dirty="0">
                <a:latin typeface="Times New Roman"/>
                <a:ea typeface="微软雅黑"/>
                <a:cs typeface="Times New Roman"/>
              </a:rPr>
              <a:t>与盐酸反应产生</a:t>
            </a:r>
            <a:r>
              <a:rPr lang="en-US" altLang="zh-CN" sz="2600" kern="100" dirty="0">
                <a:latin typeface="Times New Roman"/>
                <a:ea typeface="微软雅黑"/>
                <a:cs typeface="Courier New"/>
              </a:rPr>
              <a:t>1 </a:t>
            </a:r>
            <a:r>
              <a:rPr lang="en-US" altLang="zh-CN" sz="2600" kern="100" dirty="0" err="1">
                <a:latin typeface="Times New Roman"/>
                <a:ea typeface="微软雅黑"/>
                <a:cs typeface="Courier New"/>
              </a:rPr>
              <a:t>mol</a:t>
            </a:r>
            <a:r>
              <a:rPr lang="en-US" altLang="zh-CN" sz="2600" kern="100" dirty="0">
                <a:latin typeface="Times New Roman"/>
                <a:ea typeface="微软雅黑"/>
                <a:cs typeface="Courier New"/>
              </a:rPr>
              <a:t> </a:t>
            </a:r>
            <a:r>
              <a:rPr lang="en-US" altLang="zh-CN" sz="2600" kern="100" dirty="0" err="1">
                <a:latin typeface="Times New Roman"/>
                <a:ea typeface="微软雅黑"/>
                <a:cs typeface="Courier New"/>
              </a:rPr>
              <a:t>H</a:t>
            </a:r>
            <a:r>
              <a:rPr lang="en-US" altLang="zh-CN" sz="2600" kern="100" baseline="-25000" dirty="0" err="1">
                <a:latin typeface="Times New Roman"/>
                <a:ea typeface="微软雅黑"/>
                <a:cs typeface="Courier New"/>
              </a:rPr>
              <a:t>2</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为</a:t>
            </a:r>
            <a:r>
              <a:rPr lang="en-US" altLang="zh-CN" sz="2600" kern="100" dirty="0" err="1">
                <a:latin typeface="宋体"/>
                <a:ea typeface="微软雅黑"/>
                <a:cs typeface="Times New Roman"/>
              </a:rPr>
              <a:t>Ⅱ</a:t>
            </a:r>
            <a:r>
              <a:rPr lang="en-US" altLang="zh-CN" sz="2600" kern="100" dirty="0" err="1">
                <a:latin typeface="Times New Roman"/>
                <a:ea typeface="微软雅黑"/>
                <a:cs typeface="Courier New"/>
              </a:rPr>
              <a:t>A</a:t>
            </a:r>
            <a:r>
              <a:rPr lang="zh-CN" altLang="zh-CN" sz="2600" kern="100" dirty="0">
                <a:latin typeface="Times New Roman"/>
                <a:ea typeface="微软雅黑"/>
                <a:cs typeface="Times New Roman"/>
              </a:rPr>
              <a:t>族元素</a:t>
            </a:r>
            <a:r>
              <a:rPr lang="en-US" altLang="zh-CN" sz="2600" kern="100" dirty="0">
                <a:latin typeface="Times New Roman"/>
                <a:ea typeface="微软雅黑"/>
                <a:cs typeface="Courier New"/>
              </a:rPr>
              <a:t>Mg</a:t>
            </a:r>
            <a:r>
              <a:rPr lang="zh-CN" altLang="zh-CN" sz="2600" kern="100" dirty="0">
                <a:latin typeface="Times New Roman"/>
                <a:ea typeface="微软雅黑"/>
                <a:cs typeface="Times New Roman"/>
              </a:rPr>
              <a:t>或</a:t>
            </a:r>
            <a:r>
              <a:rPr lang="en-US" altLang="zh-CN" sz="2600" kern="100" dirty="0" err="1">
                <a:latin typeface="Times New Roman"/>
                <a:ea typeface="微软雅黑"/>
                <a:cs typeface="Courier New"/>
              </a:rPr>
              <a:t>Ca</a:t>
            </a:r>
            <a:r>
              <a:rPr lang="zh-CN" altLang="zh-CN" sz="2600" kern="100" dirty="0">
                <a:latin typeface="Times New Roman"/>
                <a:ea typeface="微软雅黑"/>
                <a:cs typeface="Times New Roman"/>
              </a:rPr>
              <a:t>，又由于</a:t>
            </a: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比</a:t>
            </a: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的原子序数大且不易与冷水反应，则</a:t>
            </a: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为</a:t>
            </a:r>
            <a:r>
              <a:rPr lang="en-US" altLang="zh-CN" sz="2600" kern="100" dirty="0">
                <a:latin typeface="Times New Roman"/>
                <a:ea typeface="微软雅黑"/>
                <a:cs typeface="Courier New"/>
              </a:rPr>
              <a:t>Mg</a:t>
            </a:r>
            <a:r>
              <a:rPr lang="zh-CN" altLang="zh-CN" sz="2600" kern="100" dirty="0">
                <a:latin typeface="Times New Roman"/>
                <a:ea typeface="微软雅黑"/>
                <a:cs typeface="Times New Roman"/>
              </a:rPr>
              <a:t>元素，那么</a:t>
            </a: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为氮元素。</a:t>
            </a: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元素的＋</a:t>
            </a:r>
            <a:r>
              <a:rPr lang="en-US" altLang="zh-CN" sz="2600" kern="100" dirty="0">
                <a:latin typeface="Times New Roman"/>
                <a:ea typeface="微软雅黑"/>
                <a:cs typeface="Courier New"/>
              </a:rPr>
              <a:t>3</a:t>
            </a:r>
            <a:r>
              <a:rPr lang="zh-CN" altLang="zh-CN" sz="2600" kern="100" dirty="0">
                <a:latin typeface="Times New Roman"/>
                <a:ea typeface="微软雅黑"/>
                <a:cs typeface="Times New Roman"/>
              </a:rPr>
              <a:t>价离子的</a:t>
            </a: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轨道是半充满的即</a:t>
            </a:r>
            <a:r>
              <a:rPr lang="en-US" altLang="zh-CN" sz="2600" kern="100" dirty="0" err="1">
                <a:latin typeface="Times New Roman"/>
                <a:ea typeface="微软雅黑"/>
                <a:cs typeface="Courier New"/>
              </a:rPr>
              <a:t>3d</a:t>
            </a:r>
            <a:r>
              <a:rPr lang="en-US" altLang="zh-CN" sz="2600" kern="100" baseline="30000" dirty="0" err="1">
                <a:latin typeface="Times New Roman"/>
                <a:ea typeface="微软雅黑"/>
                <a:cs typeface="Courier New"/>
              </a:rPr>
              <a:t>5</a:t>
            </a:r>
            <a:r>
              <a:rPr lang="zh-CN" altLang="zh-CN" sz="2600" kern="100" dirty="0">
                <a:latin typeface="Times New Roman"/>
                <a:ea typeface="微软雅黑"/>
                <a:cs typeface="Times New Roman"/>
              </a:rPr>
              <a:t>，那么它的原子的外围电子排布式为</a:t>
            </a:r>
            <a:r>
              <a:rPr lang="en-US" altLang="zh-CN" sz="2600" kern="100" dirty="0" err="1">
                <a:latin typeface="Times New Roman"/>
                <a:ea typeface="微软雅黑"/>
                <a:cs typeface="Courier New"/>
              </a:rPr>
              <a:t>3d</a:t>
            </a:r>
            <a:r>
              <a:rPr lang="en-US" altLang="zh-CN" sz="2600" kern="100" baseline="30000" dirty="0" err="1">
                <a:latin typeface="Times New Roman"/>
                <a:ea typeface="微软雅黑"/>
                <a:cs typeface="Courier New"/>
              </a:rPr>
              <a:t>6</a:t>
            </a:r>
            <a:r>
              <a:rPr lang="en-US" altLang="zh-CN" sz="2600" kern="100" dirty="0" err="1">
                <a:latin typeface="Times New Roman"/>
                <a:ea typeface="微软雅黑"/>
                <a:cs typeface="Courier New"/>
              </a:rPr>
              <a:t>4s</a:t>
            </a:r>
            <a:r>
              <a:rPr lang="en-US" altLang="zh-CN" sz="2600" kern="100" baseline="30000" dirty="0" err="1">
                <a:latin typeface="Times New Roman"/>
                <a:ea typeface="微软雅黑"/>
                <a:cs typeface="Courier New"/>
              </a:rPr>
              <a:t>2</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为铁元素；</a:t>
            </a: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元素在第四周期</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原子序数比</a:t>
            </a: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大</a:t>
            </a:r>
            <a:r>
              <a:rPr lang="en-US" altLang="zh-CN" sz="2600" kern="100" dirty="0">
                <a:latin typeface="Times New Roman"/>
                <a:ea typeface="微软雅黑"/>
                <a:cs typeface="Courier New"/>
              </a:rPr>
              <a:t>)</a:t>
            </a:r>
            <a:r>
              <a:rPr lang="zh-CN" altLang="zh-CN" sz="2600" kern="100" dirty="0">
                <a:latin typeface="Times New Roman"/>
                <a:ea typeface="微软雅黑"/>
                <a:cs typeface="Times New Roman"/>
              </a:rPr>
              <a:t>且易形成－</a:t>
            </a:r>
            <a:r>
              <a:rPr lang="en-US" altLang="zh-CN" sz="2600" kern="100" dirty="0">
                <a:latin typeface="Times New Roman"/>
                <a:ea typeface="微软雅黑"/>
                <a:cs typeface="Courier New"/>
              </a:rPr>
              <a:t>1</a:t>
            </a:r>
            <a:r>
              <a:rPr lang="zh-CN" altLang="zh-CN" sz="2600" kern="100" dirty="0">
                <a:latin typeface="Times New Roman"/>
                <a:ea typeface="微软雅黑"/>
                <a:cs typeface="Times New Roman"/>
              </a:rPr>
              <a:t>价阴离子，它是溴元素。推出了</a:t>
            </a:r>
            <a:r>
              <a:rPr lang="en-US" altLang="zh-CN" sz="2600" kern="100" dirty="0">
                <a:latin typeface="Times New Roman"/>
                <a:ea typeface="微软雅黑"/>
                <a:cs typeface="Courier New"/>
              </a:rPr>
              <a:t>A</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B</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C</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D</a:t>
            </a:r>
            <a:r>
              <a:rPr lang="zh-CN" altLang="zh-CN" sz="2600" kern="100" dirty="0">
                <a:latin typeface="Times New Roman"/>
                <a:ea typeface="微软雅黑"/>
                <a:cs typeface="Times New Roman"/>
              </a:rPr>
              <a:t>四种元素，则</a:t>
            </a:r>
            <a:r>
              <a:rPr lang="en-US" altLang="zh-CN" sz="2600" kern="100" dirty="0">
                <a:latin typeface="Times New Roman"/>
                <a:ea typeface="微软雅黑"/>
                <a:cs typeface="Courier New"/>
              </a:rPr>
              <a:t>(1)</a:t>
            </a:r>
            <a:r>
              <a:rPr lang="zh-CN" altLang="zh-CN" sz="2600" kern="100" dirty="0">
                <a:latin typeface="Times New Roman"/>
                <a:ea typeface="微软雅黑"/>
                <a:cs typeface="Times New Roman"/>
              </a:rPr>
              <a:t>～</a:t>
            </a:r>
            <a:r>
              <a:rPr lang="en-US" altLang="zh-CN" sz="2600" kern="100" dirty="0">
                <a:latin typeface="Times New Roman"/>
                <a:ea typeface="微软雅黑"/>
                <a:cs typeface="Courier New"/>
              </a:rPr>
              <a:t>(7)</a:t>
            </a:r>
            <a:r>
              <a:rPr lang="zh-CN" altLang="zh-CN" sz="2600" kern="100" dirty="0">
                <a:latin typeface="Times New Roman"/>
                <a:ea typeface="微软雅黑"/>
                <a:cs typeface="Times New Roman"/>
              </a:rPr>
              <a:t>小题可依次推理作答。</a:t>
            </a:r>
            <a:endParaRPr lang="zh-CN" altLang="zh-CN" sz="2600" kern="100" dirty="0">
              <a:effectLst/>
              <a:latin typeface="宋体"/>
              <a:cs typeface="Courier New"/>
            </a:endParaRPr>
          </a:p>
        </p:txBody>
      </p:sp>
    </p:spTree>
    <p:extLst>
      <p:ext uri="{BB962C8B-B14F-4D97-AF65-F5344CB8AC3E}">
        <p14:creationId xmlns:p14="http://schemas.microsoft.com/office/powerpoint/2010/main" val="9801571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937" y="61749"/>
            <a:ext cx="8895127" cy="577081"/>
          </a:xfrm>
          <a:prstGeom prst="rect">
            <a:avLst/>
          </a:prstGeom>
        </p:spPr>
        <p:txBody>
          <a:bodyPr wrap="square">
            <a:spAutoFit/>
          </a:bodyPr>
          <a:lstStyle/>
          <a:p>
            <a:pPr algn="just">
              <a:lnSpc>
                <a:spcPct val="150000"/>
              </a:lnSpc>
              <a:spcAft>
                <a:spcPts val="0"/>
              </a:spcAft>
              <a:tabLst>
                <a:tab pos="2070735" algn="l"/>
              </a:tabLst>
            </a:pPr>
            <a:r>
              <a:rPr lang="zh-CN" altLang="zh-CN" sz="2400" b="1" kern="100" dirty="0">
                <a:solidFill>
                  <a:srgbClr val="0066FF"/>
                </a:solidFill>
                <a:latin typeface="Times New Roman"/>
                <a:ea typeface="微软雅黑"/>
                <a:cs typeface="Times New Roman"/>
              </a:rPr>
              <a:t>答案</a:t>
            </a:r>
            <a:r>
              <a:rPr lang="zh-CN" altLang="zh-CN" sz="2400" kern="100" dirty="0">
                <a:latin typeface="Times New Roman"/>
                <a:ea typeface="微软雅黑"/>
                <a:cs typeface="Times New Roman"/>
              </a:rPr>
              <a:t>　</a:t>
            </a:r>
            <a:r>
              <a:rPr lang="en-US" altLang="zh-CN" sz="2400" kern="100" dirty="0">
                <a:solidFill>
                  <a:srgbClr val="E36C0A"/>
                </a:solidFill>
                <a:latin typeface="Times New Roman"/>
                <a:ea typeface="微软雅黑"/>
                <a:cs typeface="Courier New"/>
              </a:rPr>
              <a:t>(1)</a:t>
            </a:r>
            <a:endParaRPr lang="zh-CN" altLang="zh-CN" sz="2400" kern="100" dirty="0">
              <a:effectLst/>
              <a:latin typeface="宋体"/>
              <a:cs typeface="Courier New"/>
            </a:endParaRPr>
          </a:p>
        </p:txBody>
      </p:sp>
      <p:graphicFrame>
        <p:nvGraphicFramePr>
          <p:cNvPr id="6" name="表格 5"/>
          <p:cNvGraphicFramePr>
            <a:graphicFrameLocks noGrp="1"/>
          </p:cNvGraphicFramePr>
          <p:nvPr>
            <p:extLst>
              <p:ext uri="{D42A27DB-BD31-4B8C-83A1-F6EECF244321}">
                <p14:modId xmlns:p14="http://schemas.microsoft.com/office/powerpoint/2010/main" val="3773749329"/>
              </p:ext>
            </p:extLst>
          </p:nvPr>
        </p:nvGraphicFramePr>
        <p:xfrm>
          <a:off x="126554" y="755923"/>
          <a:ext cx="8898562" cy="3985592"/>
        </p:xfrm>
        <a:graphic>
          <a:graphicData uri="http://schemas.openxmlformats.org/drawingml/2006/table">
            <a:tbl>
              <a:tblPr/>
              <a:tblGrid>
                <a:gridCol w="1534160"/>
                <a:gridCol w="1562184"/>
                <a:gridCol w="2232248"/>
                <a:gridCol w="1784985"/>
                <a:gridCol w="1784985"/>
              </a:tblGrid>
              <a:tr h="0">
                <a:tc>
                  <a:txBody>
                    <a:bodyPr/>
                    <a:lstStyle/>
                    <a:p>
                      <a:pPr algn="ctr">
                        <a:lnSpc>
                          <a:spcPct val="150000"/>
                        </a:lnSpc>
                        <a:spcAft>
                          <a:spcPts val="0"/>
                        </a:spcAft>
                        <a:tabLst>
                          <a:tab pos="2070735" algn="l"/>
                        </a:tabLst>
                      </a:pPr>
                      <a:r>
                        <a:rPr lang="zh-CN" sz="2000" kern="100" dirty="0">
                          <a:solidFill>
                            <a:srgbClr val="E36C0A"/>
                          </a:solidFill>
                          <a:effectLst/>
                          <a:latin typeface="Times New Roman"/>
                          <a:ea typeface="微软雅黑"/>
                          <a:cs typeface="Times New Roman"/>
                        </a:rPr>
                        <a:t>元素</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A</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solidFill>
                            <a:srgbClr val="E36C0A"/>
                          </a:solidFill>
                          <a:effectLst/>
                          <a:latin typeface="Times New Roman"/>
                          <a:ea typeface="微软雅黑"/>
                          <a:cs typeface="Courier New"/>
                        </a:rPr>
                        <a:t>B</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C</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D</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000" kern="100" dirty="0">
                          <a:solidFill>
                            <a:srgbClr val="E36C0A"/>
                          </a:solidFill>
                          <a:effectLst/>
                          <a:latin typeface="Times New Roman"/>
                          <a:ea typeface="微软雅黑"/>
                          <a:cs typeface="Times New Roman"/>
                        </a:rPr>
                        <a:t>名称、符号</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000" kern="100">
                          <a:solidFill>
                            <a:srgbClr val="E36C0A"/>
                          </a:solidFill>
                          <a:effectLst/>
                          <a:latin typeface="Times New Roman"/>
                          <a:ea typeface="微软雅黑"/>
                          <a:cs typeface="Times New Roman"/>
                        </a:rPr>
                        <a:t>氮</a:t>
                      </a:r>
                      <a:r>
                        <a:rPr lang="en-US" sz="2000" kern="100">
                          <a:solidFill>
                            <a:srgbClr val="E36C0A"/>
                          </a:solidFill>
                          <a:effectLst/>
                          <a:latin typeface="Times New Roman"/>
                          <a:ea typeface="微软雅黑"/>
                          <a:cs typeface="Courier New"/>
                        </a:rPr>
                        <a:t>N</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000" kern="100" dirty="0">
                          <a:solidFill>
                            <a:srgbClr val="E36C0A"/>
                          </a:solidFill>
                          <a:effectLst/>
                          <a:latin typeface="Times New Roman"/>
                          <a:ea typeface="微软雅黑"/>
                          <a:cs typeface="Times New Roman"/>
                        </a:rPr>
                        <a:t>镁</a:t>
                      </a:r>
                      <a:r>
                        <a:rPr lang="en-US" sz="2000" kern="100" dirty="0">
                          <a:solidFill>
                            <a:srgbClr val="E36C0A"/>
                          </a:solidFill>
                          <a:effectLst/>
                          <a:latin typeface="Times New Roman"/>
                          <a:ea typeface="微软雅黑"/>
                          <a:cs typeface="Courier New"/>
                        </a:rPr>
                        <a:t>Mg</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000" kern="100">
                          <a:solidFill>
                            <a:srgbClr val="E36C0A"/>
                          </a:solidFill>
                          <a:effectLst/>
                          <a:latin typeface="Times New Roman"/>
                          <a:ea typeface="微软雅黑"/>
                          <a:cs typeface="Times New Roman"/>
                        </a:rPr>
                        <a:t>铁</a:t>
                      </a:r>
                      <a:r>
                        <a:rPr lang="en-US" sz="2000" kern="100">
                          <a:solidFill>
                            <a:srgbClr val="E36C0A"/>
                          </a:solidFill>
                          <a:effectLst/>
                          <a:latin typeface="Times New Roman"/>
                          <a:ea typeface="微软雅黑"/>
                          <a:cs typeface="Courier New"/>
                        </a:rPr>
                        <a:t>Fe</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zh-CN" sz="2000" kern="100">
                          <a:solidFill>
                            <a:srgbClr val="E36C0A"/>
                          </a:solidFill>
                          <a:effectLst/>
                          <a:latin typeface="Times New Roman"/>
                          <a:ea typeface="微软雅黑"/>
                          <a:cs typeface="Times New Roman"/>
                        </a:rPr>
                        <a:t>溴</a:t>
                      </a:r>
                      <a:r>
                        <a:rPr lang="en-US" sz="2000" kern="100">
                          <a:solidFill>
                            <a:srgbClr val="E36C0A"/>
                          </a:solidFill>
                          <a:effectLst/>
                          <a:latin typeface="Times New Roman"/>
                          <a:ea typeface="微软雅黑"/>
                          <a:cs typeface="Courier New"/>
                        </a:rPr>
                        <a:t>Br</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000" kern="100" dirty="0">
                          <a:solidFill>
                            <a:srgbClr val="E36C0A"/>
                          </a:solidFill>
                          <a:effectLst/>
                          <a:latin typeface="Times New Roman"/>
                          <a:ea typeface="微软雅黑"/>
                          <a:cs typeface="Times New Roman"/>
                        </a:rPr>
                        <a:t>电子排布式</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a:solidFill>
                            <a:srgbClr val="E36C0A"/>
                          </a:solidFill>
                          <a:effectLst/>
                          <a:latin typeface="Times New Roman"/>
                          <a:ea typeface="微软雅黑"/>
                          <a:cs typeface="Courier New"/>
                        </a:rPr>
                        <a:t>1s</a:t>
                      </a:r>
                      <a:r>
                        <a:rPr lang="en-US" sz="2000" kern="100" baseline="30000" dirty="0" err="1">
                          <a:solidFill>
                            <a:srgbClr val="E36C0A"/>
                          </a:solidFill>
                          <a:effectLst/>
                          <a:latin typeface="Times New Roman"/>
                          <a:ea typeface="微软雅黑"/>
                          <a:cs typeface="Courier New"/>
                        </a:rPr>
                        <a:t>2</a:t>
                      </a:r>
                      <a:r>
                        <a:rPr lang="en-US" sz="2000" kern="100" dirty="0" err="1">
                          <a:solidFill>
                            <a:srgbClr val="E36C0A"/>
                          </a:solidFill>
                          <a:effectLst/>
                          <a:latin typeface="Times New Roman"/>
                          <a:ea typeface="微软雅黑"/>
                          <a:cs typeface="Courier New"/>
                        </a:rPr>
                        <a:t>2s</a:t>
                      </a:r>
                      <a:r>
                        <a:rPr lang="en-US" sz="2000" kern="100" baseline="30000" dirty="0" err="1">
                          <a:solidFill>
                            <a:srgbClr val="E36C0A"/>
                          </a:solidFill>
                          <a:effectLst/>
                          <a:latin typeface="Times New Roman"/>
                          <a:ea typeface="微软雅黑"/>
                          <a:cs typeface="Courier New"/>
                        </a:rPr>
                        <a:t>2</a:t>
                      </a:r>
                      <a:r>
                        <a:rPr lang="en-US" sz="2000" kern="100" dirty="0" err="1">
                          <a:solidFill>
                            <a:srgbClr val="E36C0A"/>
                          </a:solidFill>
                          <a:effectLst/>
                          <a:latin typeface="Times New Roman"/>
                          <a:ea typeface="微软雅黑"/>
                          <a:cs typeface="Courier New"/>
                        </a:rPr>
                        <a:t>2p</a:t>
                      </a:r>
                      <a:r>
                        <a:rPr lang="en-US" sz="2000" kern="100" baseline="30000" dirty="0" err="1">
                          <a:solidFill>
                            <a:srgbClr val="E36C0A"/>
                          </a:solidFill>
                          <a:effectLst/>
                          <a:latin typeface="Times New Roman"/>
                          <a:ea typeface="微软雅黑"/>
                          <a:cs typeface="Courier New"/>
                        </a:rPr>
                        <a:t>3</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a:solidFill>
                            <a:srgbClr val="E36C0A"/>
                          </a:solidFill>
                          <a:effectLst/>
                          <a:latin typeface="Times New Roman"/>
                          <a:ea typeface="微软雅黑"/>
                          <a:cs typeface="Courier New"/>
                        </a:rPr>
                        <a:t>1s</a:t>
                      </a:r>
                      <a:r>
                        <a:rPr lang="en-US" sz="2000" kern="100" baseline="30000" dirty="0" err="1">
                          <a:solidFill>
                            <a:srgbClr val="E36C0A"/>
                          </a:solidFill>
                          <a:effectLst/>
                          <a:latin typeface="Times New Roman"/>
                          <a:ea typeface="微软雅黑"/>
                          <a:cs typeface="Courier New"/>
                        </a:rPr>
                        <a:t>2</a:t>
                      </a:r>
                      <a:r>
                        <a:rPr lang="en-US" sz="2000" kern="100" dirty="0" err="1">
                          <a:solidFill>
                            <a:srgbClr val="E36C0A"/>
                          </a:solidFill>
                          <a:effectLst/>
                          <a:latin typeface="Times New Roman"/>
                          <a:ea typeface="微软雅黑"/>
                          <a:cs typeface="Courier New"/>
                        </a:rPr>
                        <a:t>2s</a:t>
                      </a:r>
                      <a:r>
                        <a:rPr lang="en-US" sz="2000" kern="100" baseline="30000" dirty="0" err="1">
                          <a:solidFill>
                            <a:srgbClr val="E36C0A"/>
                          </a:solidFill>
                          <a:effectLst/>
                          <a:latin typeface="Times New Roman"/>
                          <a:ea typeface="微软雅黑"/>
                          <a:cs typeface="Courier New"/>
                        </a:rPr>
                        <a:t>2</a:t>
                      </a:r>
                      <a:r>
                        <a:rPr lang="en-US" sz="2000" kern="100" dirty="0" err="1">
                          <a:solidFill>
                            <a:srgbClr val="E36C0A"/>
                          </a:solidFill>
                          <a:effectLst/>
                          <a:latin typeface="Times New Roman"/>
                          <a:ea typeface="微软雅黑"/>
                          <a:cs typeface="Courier New"/>
                        </a:rPr>
                        <a:t>2p</a:t>
                      </a:r>
                      <a:r>
                        <a:rPr lang="en-US" sz="2000" kern="100" baseline="30000" dirty="0" err="1">
                          <a:solidFill>
                            <a:srgbClr val="E36C0A"/>
                          </a:solidFill>
                          <a:effectLst/>
                          <a:latin typeface="Times New Roman"/>
                          <a:ea typeface="微软雅黑"/>
                          <a:cs typeface="Courier New"/>
                        </a:rPr>
                        <a:t>6</a:t>
                      </a:r>
                      <a:r>
                        <a:rPr lang="en-US" sz="2000" kern="100" dirty="0" err="1">
                          <a:solidFill>
                            <a:srgbClr val="E36C0A"/>
                          </a:solidFill>
                          <a:effectLst/>
                          <a:latin typeface="Times New Roman"/>
                          <a:ea typeface="微软雅黑"/>
                          <a:cs typeface="Courier New"/>
                        </a:rPr>
                        <a:t>3s</a:t>
                      </a:r>
                      <a:r>
                        <a:rPr lang="en-US" sz="2000" kern="100" baseline="30000" dirty="0" err="1">
                          <a:solidFill>
                            <a:srgbClr val="E36C0A"/>
                          </a:solidFill>
                          <a:effectLst/>
                          <a:latin typeface="Times New Roman"/>
                          <a:ea typeface="微软雅黑"/>
                          <a:cs typeface="Courier New"/>
                        </a:rPr>
                        <a:t>2</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smtClean="0">
                          <a:solidFill>
                            <a:srgbClr val="E36C0A"/>
                          </a:solidFill>
                          <a:effectLst/>
                          <a:latin typeface="Times New Roman"/>
                          <a:ea typeface="微软雅黑"/>
                          <a:cs typeface="Courier New"/>
                        </a:rPr>
                        <a:t>1s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2s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2p</a:t>
                      </a:r>
                      <a:r>
                        <a:rPr lang="en-US" sz="2000" kern="100" baseline="30000" dirty="0" err="1" smtClean="0">
                          <a:solidFill>
                            <a:srgbClr val="E36C0A"/>
                          </a:solidFill>
                          <a:effectLst/>
                          <a:latin typeface="Times New Roman"/>
                          <a:ea typeface="微软雅黑"/>
                          <a:cs typeface="Courier New"/>
                        </a:rPr>
                        <a:t>6</a:t>
                      </a:r>
                      <a:r>
                        <a:rPr lang="en-US" sz="2000" kern="100" dirty="0" err="1" smtClean="0">
                          <a:solidFill>
                            <a:srgbClr val="E36C0A"/>
                          </a:solidFill>
                          <a:effectLst/>
                          <a:latin typeface="Times New Roman"/>
                          <a:ea typeface="微软雅黑"/>
                          <a:cs typeface="Courier New"/>
                        </a:rPr>
                        <a:t>3s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3p</a:t>
                      </a:r>
                      <a:r>
                        <a:rPr lang="en-US" sz="2000" kern="100" baseline="30000" dirty="0" err="1" smtClean="0">
                          <a:solidFill>
                            <a:srgbClr val="E36C0A"/>
                          </a:solidFill>
                          <a:effectLst/>
                          <a:latin typeface="Times New Roman"/>
                          <a:ea typeface="微软雅黑"/>
                          <a:cs typeface="Courier New"/>
                        </a:rPr>
                        <a:t>6</a:t>
                      </a:r>
                      <a:endParaRPr lang="en-US" sz="2000" kern="100" baseline="30000" dirty="0" smtClean="0">
                        <a:solidFill>
                          <a:srgbClr val="E36C0A"/>
                        </a:solidFill>
                        <a:effectLst/>
                        <a:latin typeface="Times New Roman"/>
                        <a:ea typeface="微软雅黑"/>
                        <a:cs typeface="Courier New"/>
                      </a:endParaRPr>
                    </a:p>
                    <a:p>
                      <a:pPr algn="ctr">
                        <a:lnSpc>
                          <a:spcPct val="150000"/>
                        </a:lnSpc>
                        <a:spcAft>
                          <a:spcPts val="0"/>
                        </a:spcAft>
                        <a:tabLst>
                          <a:tab pos="2070735" algn="l"/>
                        </a:tabLst>
                      </a:pPr>
                      <a:r>
                        <a:rPr lang="en-US" sz="2000" kern="100" dirty="0" err="1" smtClean="0">
                          <a:solidFill>
                            <a:srgbClr val="E36C0A"/>
                          </a:solidFill>
                          <a:effectLst/>
                          <a:latin typeface="Times New Roman"/>
                          <a:ea typeface="微软雅黑"/>
                          <a:cs typeface="Courier New"/>
                        </a:rPr>
                        <a:t>3d</a:t>
                      </a:r>
                      <a:r>
                        <a:rPr lang="en-US" sz="2000" kern="100" baseline="30000" dirty="0" err="1" smtClean="0">
                          <a:solidFill>
                            <a:srgbClr val="E36C0A"/>
                          </a:solidFill>
                          <a:effectLst/>
                          <a:latin typeface="Times New Roman"/>
                          <a:ea typeface="微软雅黑"/>
                          <a:cs typeface="Courier New"/>
                        </a:rPr>
                        <a:t>6</a:t>
                      </a:r>
                      <a:r>
                        <a:rPr lang="en-US" sz="2000" kern="100" dirty="0" err="1" smtClean="0">
                          <a:solidFill>
                            <a:srgbClr val="E36C0A"/>
                          </a:solidFill>
                          <a:effectLst/>
                          <a:latin typeface="Times New Roman"/>
                          <a:ea typeface="微软雅黑"/>
                          <a:cs typeface="Courier New"/>
                        </a:rPr>
                        <a:t>4s</a:t>
                      </a:r>
                      <a:r>
                        <a:rPr lang="en-US" sz="2000" kern="100" baseline="30000" dirty="0" err="1" smtClean="0">
                          <a:solidFill>
                            <a:srgbClr val="E36C0A"/>
                          </a:solidFill>
                          <a:effectLst/>
                          <a:latin typeface="Times New Roman"/>
                          <a:ea typeface="微软雅黑"/>
                          <a:cs typeface="Courier New"/>
                        </a:rPr>
                        <a:t>2</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err="1" smtClean="0">
                          <a:solidFill>
                            <a:srgbClr val="E36C0A"/>
                          </a:solidFill>
                          <a:effectLst/>
                          <a:latin typeface="Times New Roman"/>
                          <a:ea typeface="微软雅黑"/>
                          <a:cs typeface="Courier New"/>
                        </a:rPr>
                        <a:t>1s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2s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2p</a:t>
                      </a:r>
                      <a:r>
                        <a:rPr lang="en-US" sz="2000" kern="100" baseline="30000" dirty="0" err="1" smtClean="0">
                          <a:solidFill>
                            <a:srgbClr val="E36C0A"/>
                          </a:solidFill>
                          <a:effectLst/>
                          <a:latin typeface="Times New Roman"/>
                          <a:ea typeface="微软雅黑"/>
                          <a:cs typeface="Courier New"/>
                        </a:rPr>
                        <a:t>6</a:t>
                      </a:r>
                      <a:r>
                        <a:rPr lang="en-US" sz="2000" kern="100" dirty="0" err="1" smtClean="0">
                          <a:solidFill>
                            <a:srgbClr val="E36C0A"/>
                          </a:solidFill>
                          <a:effectLst/>
                          <a:latin typeface="Times New Roman"/>
                          <a:ea typeface="微软雅黑"/>
                          <a:cs typeface="Courier New"/>
                        </a:rPr>
                        <a:t>3s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3p</a:t>
                      </a:r>
                      <a:r>
                        <a:rPr lang="en-US" sz="2000" kern="100" baseline="30000" dirty="0" err="1" smtClean="0">
                          <a:solidFill>
                            <a:srgbClr val="E36C0A"/>
                          </a:solidFill>
                          <a:effectLst/>
                          <a:latin typeface="Times New Roman"/>
                          <a:ea typeface="微软雅黑"/>
                          <a:cs typeface="Courier New"/>
                        </a:rPr>
                        <a:t>6</a:t>
                      </a:r>
                      <a:endParaRPr lang="en-US" sz="2000" kern="100" baseline="30000" dirty="0" smtClean="0">
                        <a:solidFill>
                          <a:srgbClr val="E36C0A"/>
                        </a:solidFill>
                        <a:effectLst/>
                        <a:latin typeface="Times New Roman"/>
                        <a:ea typeface="微软雅黑"/>
                        <a:cs typeface="Courier New"/>
                      </a:endParaRPr>
                    </a:p>
                    <a:p>
                      <a:pPr algn="ctr">
                        <a:lnSpc>
                          <a:spcPct val="150000"/>
                        </a:lnSpc>
                        <a:spcAft>
                          <a:spcPts val="0"/>
                        </a:spcAft>
                        <a:tabLst>
                          <a:tab pos="2070735" algn="l"/>
                        </a:tabLst>
                      </a:pPr>
                      <a:r>
                        <a:rPr lang="en-US" sz="2000" kern="100" dirty="0" err="1" smtClean="0">
                          <a:solidFill>
                            <a:srgbClr val="E36C0A"/>
                          </a:solidFill>
                          <a:effectLst/>
                          <a:latin typeface="Times New Roman"/>
                          <a:ea typeface="微软雅黑"/>
                          <a:cs typeface="Courier New"/>
                        </a:rPr>
                        <a:t>3d</a:t>
                      </a:r>
                      <a:r>
                        <a:rPr lang="en-US" sz="2000" kern="100" baseline="30000" dirty="0" err="1" smtClean="0">
                          <a:solidFill>
                            <a:srgbClr val="E36C0A"/>
                          </a:solidFill>
                          <a:effectLst/>
                          <a:latin typeface="Times New Roman"/>
                          <a:ea typeface="微软雅黑"/>
                          <a:cs typeface="Courier New"/>
                        </a:rPr>
                        <a:t>10</a:t>
                      </a:r>
                      <a:r>
                        <a:rPr lang="en-US" sz="2000" kern="100" dirty="0" err="1" smtClean="0">
                          <a:solidFill>
                            <a:srgbClr val="E36C0A"/>
                          </a:solidFill>
                          <a:effectLst/>
                          <a:latin typeface="Times New Roman"/>
                          <a:ea typeface="微软雅黑"/>
                          <a:cs typeface="Courier New"/>
                        </a:rPr>
                        <a:t>4s</a:t>
                      </a:r>
                      <a:r>
                        <a:rPr lang="en-US" sz="2000" kern="100" baseline="30000" dirty="0" err="1" smtClean="0">
                          <a:solidFill>
                            <a:srgbClr val="E36C0A"/>
                          </a:solidFill>
                          <a:effectLst/>
                          <a:latin typeface="Times New Roman"/>
                          <a:ea typeface="微软雅黑"/>
                          <a:cs typeface="Courier New"/>
                        </a:rPr>
                        <a:t>2</a:t>
                      </a:r>
                      <a:r>
                        <a:rPr lang="en-US" sz="2000" kern="100" dirty="0" err="1" smtClean="0">
                          <a:solidFill>
                            <a:srgbClr val="E36C0A"/>
                          </a:solidFill>
                          <a:effectLst/>
                          <a:latin typeface="Times New Roman"/>
                          <a:ea typeface="微软雅黑"/>
                          <a:cs typeface="Courier New"/>
                        </a:rPr>
                        <a:t>4p</a:t>
                      </a:r>
                      <a:r>
                        <a:rPr lang="en-US" sz="2000" kern="100" baseline="30000" dirty="0" err="1" smtClean="0">
                          <a:solidFill>
                            <a:srgbClr val="E36C0A"/>
                          </a:solidFill>
                          <a:effectLst/>
                          <a:latin typeface="Times New Roman"/>
                          <a:ea typeface="微软雅黑"/>
                          <a:cs typeface="Courier New"/>
                        </a:rPr>
                        <a:t>5</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2070735" algn="l"/>
                        </a:tabLst>
                      </a:pPr>
                      <a:r>
                        <a:rPr lang="zh-CN" sz="2000" kern="100" dirty="0">
                          <a:solidFill>
                            <a:srgbClr val="E36C0A"/>
                          </a:solidFill>
                          <a:effectLst/>
                          <a:latin typeface="Times New Roman"/>
                          <a:ea typeface="微软雅黑"/>
                          <a:cs typeface="Times New Roman"/>
                        </a:rPr>
                        <a:t>元素</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A</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B</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C</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D</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2392">
                <a:tc>
                  <a:txBody>
                    <a:bodyPr/>
                    <a:lstStyle/>
                    <a:p>
                      <a:pPr algn="ctr">
                        <a:lnSpc>
                          <a:spcPct val="150000"/>
                        </a:lnSpc>
                        <a:spcAft>
                          <a:spcPts val="0"/>
                        </a:spcAft>
                        <a:tabLst>
                          <a:tab pos="2070735" algn="l"/>
                        </a:tabLst>
                      </a:pPr>
                      <a:r>
                        <a:rPr lang="zh-CN" sz="2000" kern="100">
                          <a:solidFill>
                            <a:srgbClr val="E36C0A"/>
                          </a:solidFill>
                          <a:effectLst/>
                          <a:latin typeface="Times New Roman"/>
                          <a:ea typeface="微软雅黑"/>
                          <a:cs typeface="Times New Roman"/>
                        </a:rPr>
                        <a:t>电子排布图</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000" kern="100">
                        <a:solidFill>
                          <a:srgbClr val="E36C0A"/>
                        </a:solidFill>
                        <a:effectLst/>
                        <a:latin typeface="Times New Roman"/>
                        <a:ea typeface="微软雅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endParaRPr lang="en-US" sz="2000" kern="100">
                        <a:solidFill>
                          <a:srgbClr val="E36C0A"/>
                        </a:solidFill>
                        <a:effectLst/>
                        <a:latin typeface="Times New Roman"/>
                        <a:ea typeface="微软雅黑"/>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 </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 </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BlToTr w="6350" cap="flat" cmpd="sng" algn="ctr">
                      <a:solidFill>
                        <a:srgbClr val="000000"/>
                      </a:solidFill>
                      <a:prstDash val="solid"/>
                      <a:round/>
                      <a:headEnd type="none" w="med" len="med"/>
                      <a:tailEnd type="none" w="med" len="med"/>
                    </a:lnBlToTr>
                  </a:tcPr>
                </a:tc>
              </a:tr>
              <a:tr h="0">
                <a:tc>
                  <a:txBody>
                    <a:bodyPr/>
                    <a:lstStyle/>
                    <a:p>
                      <a:pPr algn="ctr">
                        <a:lnSpc>
                          <a:spcPct val="150000"/>
                        </a:lnSpc>
                        <a:spcAft>
                          <a:spcPts val="0"/>
                        </a:spcAft>
                        <a:tabLst>
                          <a:tab pos="2070735" algn="l"/>
                        </a:tabLst>
                      </a:pPr>
                      <a:r>
                        <a:rPr lang="zh-CN" sz="2000" kern="100">
                          <a:solidFill>
                            <a:srgbClr val="E36C0A"/>
                          </a:solidFill>
                          <a:effectLst/>
                          <a:latin typeface="Times New Roman"/>
                          <a:ea typeface="微软雅黑"/>
                          <a:cs typeface="Times New Roman"/>
                        </a:rPr>
                        <a:t>属于哪个区</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p</a:t>
                      </a:r>
                      <a:r>
                        <a:rPr lang="zh-CN" sz="2000" kern="100">
                          <a:solidFill>
                            <a:srgbClr val="E36C0A"/>
                          </a:solidFill>
                          <a:effectLst/>
                          <a:latin typeface="Times New Roman"/>
                          <a:ea typeface="微软雅黑"/>
                          <a:cs typeface="Times New Roman"/>
                        </a:rPr>
                        <a:t>区</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s</a:t>
                      </a:r>
                      <a:r>
                        <a:rPr lang="zh-CN" sz="2000" kern="100">
                          <a:solidFill>
                            <a:srgbClr val="E36C0A"/>
                          </a:solidFill>
                          <a:effectLst/>
                          <a:latin typeface="Times New Roman"/>
                          <a:ea typeface="微软雅黑"/>
                          <a:cs typeface="Times New Roman"/>
                        </a:rPr>
                        <a:t>区</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a:solidFill>
                            <a:srgbClr val="E36C0A"/>
                          </a:solidFill>
                          <a:effectLst/>
                          <a:latin typeface="Times New Roman"/>
                          <a:ea typeface="微软雅黑"/>
                          <a:cs typeface="Courier New"/>
                        </a:rPr>
                        <a:t>d</a:t>
                      </a:r>
                      <a:r>
                        <a:rPr lang="zh-CN" sz="2000" kern="100">
                          <a:solidFill>
                            <a:srgbClr val="E36C0A"/>
                          </a:solidFill>
                          <a:effectLst/>
                          <a:latin typeface="Times New Roman"/>
                          <a:ea typeface="微软雅黑"/>
                          <a:cs typeface="Times New Roman"/>
                        </a:rPr>
                        <a:t>区</a:t>
                      </a:r>
                      <a:endParaRPr lang="zh-CN" sz="2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2070735" algn="l"/>
                        </a:tabLst>
                      </a:pPr>
                      <a:r>
                        <a:rPr lang="en-US" sz="2000" kern="100" dirty="0">
                          <a:solidFill>
                            <a:srgbClr val="E36C0A"/>
                          </a:solidFill>
                          <a:effectLst/>
                          <a:latin typeface="Times New Roman"/>
                          <a:ea typeface="微软雅黑"/>
                          <a:cs typeface="Courier New"/>
                        </a:rPr>
                        <a:t>p</a:t>
                      </a:r>
                      <a:r>
                        <a:rPr lang="zh-CN" sz="2000" kern="100" dirty="0">
                          <a:solidFill>
                            <a:srgbClr val="E36C0A"/>
                          </a:solidFill>
                          <a:effectLst/>
                          <a:latin typeface="Times New Roman"/>
                          <a:ea typeface="微软雅黑"/>
                          <a:cs typeface="Times New Roman"/>
                        </a:rPr>
                        <a:t>区</a:t>
                      </a:r>
                      <a:endParaRPr lang="zh-CN" sz="2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3316" name="Picture 4"/>
          <p:cNvPicPr>
            <a:picLocks noChangeAspect="1" noChangeArrowheads="1"/>
          </p:cNvPicPr>
          <p:nvPr/>
        </p:nvPicPr>
        <p:blipFill>
          <a:blip r:embed="rId2">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71689" y="3142853"/>
            <a:ext cx="1347074" cy="1031354"/>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p:cNvPicPr>
            <a:picLocks noChangeAspect="1" noChangeArrowheads="1"/>
          </p:cNvPicPr>
          <p:nvPr/>
        </p:nvPicPr>
        <p:blipFill>
          <a:blip r:embed="rId3">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04431" y="3133328"/>
            <a:ext cx="2062708" cy="1031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1757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172" y="1938151"/>
            <a:ext cx="8677833" cy="2596865"/>
          </a:xfrm>
          <a:prstGeom prst="rect">
            <a:avLst/>
          </a:prstGeom>
        </p:spPr>
        <p:txBody>
          <a:bodyPr wrap="square">
            <a:spAutoFit/>
          </a:bodyPr>
          <a:lstStyle/>
          <a:p>
            <a:pPr algn="just">
              <a:lnSpc>
                <a:spcPct val="150000"/>
              </a:lnSpc>
              <a:spcAft>
                <a:spcPts val="0"/>
              </a:spcAft>
              <a:tabLst>
                <a:tab pos="2070735" algn="l"/>
              </a:tabLst>
            </a:pPr>
            <a:r>
              <a:rPr lang="en-US" altLang="zh-CN" sz="2800" kern="100" dirty="0" err="1">
                <a:solidFill>
                  <a:srgbClr val="E36C0A"/>
                </a:solidFill>
                <a:latin typeface="Times New Roman"/>
                <a:ea typeface="微软雅黑"/>
                <a:cs typeface="Courier New"/>
              </a:rPr>
              <a:t>Mg</a:t>
            </a:r>
            <a:r>
              <a:rPr lang="en-US" altLang="zh-CN" sz="2800" kern="100" baseline="-25000" dirty="0" err="1">
                <a:solidFill>
                  <a:srgbClr val="E36C0A"/>
                </a:solidFill>
                <a:latin typeface="Times New Roman"/>
                <a:ea typeface="微软雅黑"/>
                <a:cs typeface="Courier New"/>
              </a:rPr>
              <a:t>3</a:t>
            </a:r>
            <a:r>
              <a:rPr lang="en-US" altLang="zh-CN" sz="2800" kern="100" dirty="0" err="1">
                <a:solidFill>
                  <a:srgbClr val="E36C0A"/>
                </a:solidFill>
                <a:latin typeface="Times New Roman"/>
                <a:ea typeface="微软雅黑"/>
                <a:cs typeface="Courier New"/>
              </a:rPr>
              <a:t>N</a:t>
            </a:r>
            <a:r>
              <a:rPr lang="en-US" altLang="zh-CN" sz="2800" kern="100" baseline="-25000" dirty="0" err="1">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6H</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O</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3Mg</a:t>
            </a:r>
            <a:r>
              <a:rPr lang="en-US" altLang="zh-CN" sz="2800" kern="100" dirty="0">
                <a:solidFill>
                  <a:srgbClr val="E36C0A"/>
                </a:solidFill>
                <a:latin typeface="Times New Roman"/>
                <a:ea typeface="微软雅黑"/>
                <a:cs typeface="Courier New"/>
              </a:rPr>
              <a:t>(OH)</a:t>
            </a:r>
            <a:r>
              <a:rPr lang="en-US" altLang="zh-CN" sz="2800" kern="100" baseline="-25000" dirty="0">
                <a:solidFill>
                  <a:srgbClr val="E36C0A"/>
                </a:solidFill>
                <a:latin typeface="Times New Roman"/>
                <a:ea typeface="微软雅黑"/>
                <a:cs typeface="Courier New"/>
              </a:rPr>
              <a:t>2</a:t>
            </a:r>
            <a:r>
              <a:rPr lang="en-US" altLang="zh-CN" sz="2800" kern="100" dirty="0">
                <a:solidFill>
                  <a:srgbClr val="E36C0A"/>
                </a:solidFill>
                <a:latin typeface="宋体"/>
                <a:ea typeface="微软雅黑"/>
                <a:cs typeface="Times New Roman"/>
              </a:rPr>
              <a:t>↓</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2NH</a:t>
            </a:r>
            <a:r>
              <a:rPr lang="en-US" altLang="zh-CN" sz="2800" kern="100" baseline="-25000" dirty="0" err="1">
                <a:solidFill>
                  <a:srgbClr val="E36C0A"/>
                </a:solidFill>
                <a:latin typeface="Times New Roman"/>
                <a:ea typeface="微软雅黑"/>
                <a:cs typeface="Courier New"/>
              </a:rPr>
              <a:t>3</a:t>
            </a:r>
            <a:r>
              <a:rPr lang="en-US" altLang="zh-CN" sz="2800" kern="100" dirty="0">
                <a:solidFill>
                  <a:srgbClr val="E36C0A"/>
                </a:solidFill>
                <a:latin typeface="宋体"/>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solidFill>
                  <a:srgbClr val="E36C0A"/>
                </a:solidFill>
                <a:latin typeface="Times New Roman"/>
                <a:ea typeface="微软雅黑"/>
                <a:cs typeface="Courier New"/>
              </a:rPr>
              <a:t>(4)</a:t>
            </a:r>
            <a:r>
              <a:rPr lang="zh-CN" altLang="zh-CN" sz="2800" kern="100" dirty="0">
                <a:solidFill>
                  <a:srgbClr val="E36C0A"/>
                </a:solidFill>
                <a:latin typeface="Times New Roman"/>
                <a:ea typeface="微软雅黑"/>
                <a:cs typeface="Times New Roman"/>
              </a:rPr>
              <a:t>四　</a:t>
            </a:r>
            <a:r>
              <a:rPr lang="en-US" altLang="zh-CN" sz="2800" kern="100" dirty="0">
                <a:solidFill>
                  <a:srgbClr val="E36C0A"/>
                </a:solidFill>
                <a:latin typeface="宋体"/>
                <a:ea typeface="微软雅黑"/>
                <a:cs typeface="Times New Roman"/>
              </a:rPr>
              <a:t>Ⅷ</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1s</a:t>
            </a:r>
            <a:r>
              <a:rPr lang="en-US" altLang="zh-CN" sz="2800" kern="100" baseline="30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2s</a:t>
            </a:r>
            <a:r>
              <a:rPr lang="en-US" altLang="zh-CN" sz="2800" kern="100" baseline="30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2p</a:t>
            </a:r>
            <a:r>
              <a:rPr lang="en-US" altLang="zh-CN" sz="2800" kern="100" baseline="30000" dirty="0" err="1">
                <a:solidFill>
                  <a:srgbClr val="E36C0A"/>
                </a:solidFill>
                <a:latin typeface="Times New Roman"/>
                <a:ea typeface="微软雅黑"/>
                <a:cs typeface="Courier New"/>
              </a:rPr>
              <a:t>6</a:t>
            </a:r>
            <a:r>
              <a:rPr lang="en-US" altLang="zh-CN" sz="2800" kern="100" dirty="0" err="1">
                <a:solidFill>
                  <a:srgbClr val="E36C0A"/>
                </a:solidFill>
                <a:latin typeface="Times New Roman"/>
                <a:ea typeface="微软雅黑"/>
                <a:cs typeface="Courier New"/>
              </a:rPr>
              <a:t>3s</a:t>
            </a:r>
            <a:r>
              <a:rPr lang="en-US" altLang="zh-CN" sz="2800" kern="100" baseline="30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3p</a:t>
            </a:r>
            <a:r>
              <a:rPr lang="en-US" altLang="zh-CN" sz="2800" kern="100" baseline="30000" dirty="0" err="1">
                <a:solidFill>
                  <a:srgbClr val="E36C0A"/>
                </a:solidFill>
                <a:latin typeface="Times New Roman"/>
                <a:ea typeface="微软雅黑"/>
                <a:cs typeface="Courier New"/>
              </a:rPr>
              <a:t>6</a:t>
            </a:r>
            <a:r>
              <a:rPr lang="en-US" altLang="zh-CN" sz="2800" kern="100" dirty="0" err="1">
                <a:solidFill>
                  <a:srgbClr val="E36C0A"/>
                </a:solidFill>
                <a:latin typeface="Times New Roman"/>
                <a:ea typeface="微软雅黑"/>
                <a:cs typeface="Courier New"/>
              </a:rPr>
              <a:t>3d</a:t>
            </a:r>
            <a:r>
              <a:rPr lang="en-US" altLang="zh-CN" sz="2800" kern="100" baseline="30000" dirty="0" err="1">
                <a:solidFill>
                  <a:srgbClr val="E36C0A"/>
                </a:solidFill>
                <a:latin typeface="Times New Roman"/>
                <a:ea typeface="微软雅黑"/>
                <a:cs typeface="Courier New"/>
              </a:rPr>
              <a:t>6</a:t>
            </a:r>
            <a:r>
              <a:rPr lang="zh-CN" altLang="zh-CN" sz="2800" kern="100" dirty="0">
                <a:solidFill>
                  <a:srgbClr val="E36C0A"/>
                </a:solidFill>
                <a:latin typeface="Times New Roman"/>
                <a:ea typeface="微软雅黑"/>
                <a:cs typeface="Times New Roman"/>
              </a:rPr>
              <a:t>　溶液变红色</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err="1">
                <a:solidFill>
                  <a:srgbClr val="E36C0A"/>
                </a:solidFill>
                <a:latin typeface="Times New Roman"/>
                <a:ea typeface="微软雅黑"/>
                <a:cs typeface="Courier New"/>
              </a:rPr>
              <a:t>2Fe</a:t>
            </a:r>
            <a:r>
              <a:rPr lang="en-US" altLang="zh-CN" sz="2800" kern="100" baseline="30000" dirty="0" err="1">
                <a:solidFill>
                  <a:srgbClr val="E36C0A"/>
                </a:solidFill>
                <a:latin typeface="Times New Roman"/>
                <a:ea typeface="微软雅黑"/>
                <a:cs typeface="Courier New"/>
              </a:rPr>
              <a:t>2</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Cl</a:t>
            </a:r>
            <a:r>
              <a:rPr lang="en-US" altLang="zh-CN" sz="2800" kern="100" baseline="-25000" dirty="0" err="1">
                <a:solidFill>
                  <a:srgbClr val="E36C0A"/>
                </a:solidFill>
                <a:latin typeface="Times New Roman"/>
                <a:ea typeface="微软雅黑"/>
                <a:cs typeface="Courier New"/>
              </a:rPr>
              <a:t>2</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2Fe</a:t>
            </a:r>
            <a:r>
              <a:rPr lang="en-US" altLang="zh-CN" sz="2800" kern="100" baseline="30000" dirty="0" err="1">
                <a:solidFill>
                  <a:srgbClr val="E36C0A"/>
                </a:solidFill>
                <a:latin typeface="Times New Roman"/>
                <a:ea typeface="微软雅黑"/>
                <a:cs typeface="Courier New"/>
              </a:rPr>
              <a:t>3</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2Cl</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Fe</a:t>
            </a:r>
            <a:r>
              <a:rPr lang="en-US" altLang="zh-CN" sz="2800" kern="100" baseline="30000" dirty="0" err="1">
                <a:solidFill>
                  <a:srgbClr val="E36C0A"/>
                </a:solidFill>
                <a:latin typeface="Times New Roman"/>
                <a:ea typeface="微软雅黑"/>
                <a:cs typeface="Courier New"/>
              </a:rPr>
              <a:t>3</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3SCN</a:t>
            </a:r>
            <a:r>
              <a:rPr lang="zh-CN" altLang="zh-CN" sz="2800" kern="100" baseline="30000" dirty="0">
                <a:solidFill>
                  <a:srgbClr val="E36C0A"/>
                </a:solidFill>
                <a:latin typeface="Times New Roman"/>
                <a:ea typeface="微软雅黑"/>
                <a:cs typeface="Times New Roman"/>
              </a:rPr>
              <a:t>－</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=Fe(</a:t>
            </a:r>
            <a:r>
              <a:rPr lang="en-US" altLang="zh-CN" sz="2800" kern="100" dirty="0" err="1">
                <a:solidFill>
                  <a:srgbClr val="E36C0A"/>
                </a:solidFill>
                <a:latin typeface="Times New Roman"/>
                <a:ea typeface="微软雅黑"/>
                <a:cs typeface="Courier New"/>
              </a:rPr>
              <a:t>SCN</a:t>
            </a:r>
            <a:r>
              <a:rPr lang="en-US" altLang="zh-CN" sz="2800" kern="100" dirty="0">
                <a:solidFill>
                  <a:srgbClr val="E36C0A"/>
                </a:solidFill>
                <a:latin typeface="Times New Roman"/>
                <a:ea typeface="微软雅黑"/>
                <a:cs typeface="Courier New"/>
              </a:rPr>
              <a:t>)</a:t>
            </a:r>
            <a:r>
              <a:rPr lang="en-US" altLang="zh-CN" sz="2800" kern="100" baseline="-25000" dirty="0">
                <a:solidFill>
                  <a:srgbClr val="E36C0A"/>
                </a:solidFill>
                <a:latin typeface="Times New Roman"/>
                <a:ea typeface="微软雅黑"/>
                <a:cs typeface="Courier New"/>
              </a:rPr>
              <a:t>3</a:t>
            </a:r>
            <a:r>
              <a:rPr lang="zh-CN" altLang="zh-CN" sz="2800" kern="100" dirty="0">
                <a:solidFill>
                  <a:srgbClr val="E36C0A"/>
                </a:solidFill>
                <a:latin typeface="Times New Roman"/>
                <a:ea typeface="微软雅黑"/>
                <a:cs typeface="Times New Roman"/>
              </a:rPr>
              <a:t>　溶液不变红色　</a:t>
            </a:r>
            <a:r>
              <a:rPr lang="en-US" altLang="zh-CN" sz="2800" kern="100" dirty="0" err="1">
                <a:solidFill>
                  <a:srgbClr val="E36C0A"/>
                </a:solidFill>
                <a:latin typeface="Times New Roman"/>
                <a:ea typeface="微软雅黑"/>
                <a:cs typeface="Courier New"/>
              </a:rPr>
              <a:t>2Fe</a:t>
            </a:r>
            <a:r>
              <a:rPr lang="en-US" altLang="zh-CN" sz="2800" kern="100" baseline="30000" dirty="0" err="1">
                <a:solidFill>
                  <a:srgbClr val="E36C0A"/>
                </a:solidFill>
                <a:latin typeface="Times New Roman"/>
                <a:ea typeface="微软雅黑"/>
                <a:cs typeface="Courier New"/>
              </a:rPr>
              <a:t>3</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a:t>
            </a:r>
            <a:r>
              <a:rPr lang="en-US" altLang="zh-CN" sz="2800" kern="100" dirty="0">
                <a:solidFill>
                  <a:srgbClr val="E36C0A"/>
                </a:solidFill>
                <a:latin typeface="Times New Roman"/>
                <a:ea typeface="微软雅黑"/>
                <a:cs typeface="Courier New"/>
              </a:rPr>
              <a:t>Fe</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3Fe</a:t>
            </a:r>
            <a:r>
              <a:rPr lang="en-US" altLang="zh-CN" sz="2800" kern="100" baseline="30000" dirty="0" err="1">
                <a:solidFill>
                  <a:srgbClr val="E36C0A"/>
                </a:solidFill>
                <a:latin typeface="Times New Roman"/>
                <a:ea typeface="微软雅黑"/>
                <a:cs typeface="Courier New"/>
              </a:rPr>
              <a:t>2</a:t>
            </a:r>
            <a:r>
              <a:rPr lang="zh-CN" altLang="zh-CN" sz="2800" kern="100" baseline="30000" dirty="0" smtClean="0">
                <a:solidFill>
                  <a:srgbClr val="E36C0A"/>
                </a:solidFill>
                <a:latin typeface="Times New Roman"/>
                <a:ea typeface="微软雅黑"/>
                <a:cs typeface="Times New Roman"/>
              </a:rPr>
              <a:t>＋</a:t>
            </a:r>
            <a:endParaRPr lang="zh-CN" altLang="zh-CN" sz="2800" kern="100" dirty="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13256325"/>
              </p:ext>
            </p:extLst>
          </p:nvPr>
        </p:nvGraphicFramePr>
        <p:xfrm>
          <a:off x="314003" y="1045723"/>
          <a:ext cx="5915025" cy="895350"/>
        </p:xfrm>
        <a:graphic>
          <a:graphicData uri="http://schemas.openxmlformats.org/presentationml/2006/ole">
            <mc:AlternateContent xmlns:mc="http://schemas.openxmlformats.org/markup-compatibility/2006">
              <mc:Choice xmlns:v="urn:schemas-microsoft-com:vml" Requires="v">
                <p:oleObj spid="_x0000_s16392" name="文档" r:id="rId3" imgW="5919991" imgH="896366" progId="Word.Document.12">
                  <p:embed/>
                </p:oleObj>
              </mc:Choice>
              <mc:Fallback>
                <p:oleObj name="文档" r:id="rId3" imgW="5919991" imgH="896366" progId="Word.Document.12">
                  <p:embed/>
                  <p:pic>
                    <p:nvPicPr>
                      <p:cNvPr id="0" name=""/>
                      <p:cNvPicPr/>
                      <p:nvPr/>
                    </p:nvPicPr>
                    <p:blipFill>
                      <a:blip r:embed="rId4"/>
                      <a:stretch>
                        <a:fillRect/>
                      </a:stretch>
                    </p:blipFill>
                    <p:spPr>
                      <a:xfrm>
                        <a:off x="314003" y="1045723"/>
                        <a:ext cx="5915025" cy="895350"/>
                      </a:xfrm>
                      <a:prstGeom prst="rect">
                        <a:avLst/>
                      </a:prstGeom>
                    </p:spPr>
                  </p:pic>
                </p:oleObj>
              </mc:Fallback>
            </mc:AlternateContent>
          </a:graphicData>
        </a:graphic>
      </p:graphicFrame>
      <p:sp>
        <p:nvSpPr>
          <p:cNvPr id="5" name="矩形 4"/>
          <p:cNvSpPr/>
          <p:nvPr/>
        </p:nvSpPr>
        <p:spPr>
          <a:xfrm>
            <a:off x="224172" y="253635"/>
            <a:ext cx="8677833" cy="657872"/>
          </a:xfrm>
          <a:prstGeom prst="rect">
            <a:avLst/>
          </a:prstGeom>
        </p:spPr>
        <p:txBody>
          <a:bodyPr wrap="square">
            <a:spAutoFit/>
          </a:bodyPr>
          <a:lstStyle/>
          <a:p>
            <a:pPr algn="just">
              <a:lnSpc>
                <a:spcPct val="150000"/>
              </a:lnSpc>
              <a:spcAft>
                <a:spcPts val="0"/>
              </a:spcAft>
              <a:tabLst>
                <a:tab pos="2070735" algn="l"/>
              </a:tabLst>
            </a:pPr>
            <a:r>
              <a:rPr lang="en-US" altLang="zh-CN" sz="2800" kern="100" dirty="0">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二　</a:t>
            </a:r>
            <a:r>
              <a:rPr lang="en-US" altLang="zh-CN" sz="2800" kern="100" dirty="0" err="1">
                <a:solidFill>
                  <a:srgbClr val="E36C0A"/>
                </a:solidFill>
                <a:latin typeface="宋体"/>
                <a:ea typeface="微软雅黑"/>
                <a:cs typeface="Times New Roman"/>
              </a:rPr>
              <a:t>Ⅴ</a:t>
            </a:r>
            <a:r>
              <a:rPr lang="en-US" altLang="zh-CN" sz="2800" kern="100" dirty="0" err="1">
                <a:solidFill>
                  <a:srgbClr val="E36C0A"/>
                </a:solidFill>
                <a:latin typeface="Times New Roman"/>
                <a:ea typeface="微软雅黑"/>
                <a:cs typeface="Courier New"/>
              </a:rPr>
              <a:t>A</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N</a:t>
            </a:r>
            <a:r>
              <a:rPr lang="en-US" altLang="zh-CN" sz="2800" kern="100" baseline="-25000" dirty="0" err="1">
                <a:solidFill>
                  <a:srgbClr val="E36C0A"/>
                </a:solidFill>
                <a:latin typeface="Times New Roman"/>
                <a:ea typeface="微软雅黑"/>
                <a:cs typeface="Courier New"/>
              </a:rPr>
              <a:t>2</a:t>
            </a:r>
            <a:r>
              <a:rPr lang="en-US" altLang="zh-CN" sz="2800" kern="100" dirty="0" err="1">
                <a:solidFill>
                  <a:srgbClr val="E36C0A"/>
                </a:solidFill>
                <a:latin typeface="Times New Roman"/>
                <a:ea typeface="微软雅黑"/>
                <a:cs typeface="Courier New"/>
              </a:rPr>
              <a:t>O</a:t>
            </a:r>
            <a:r>
              <a:rPr lang="en-US" altLang="zh-CN" sz="2800" kern="100" baseline="-25000" dirty="0" err="1">
                <a:solidFill>
                  <a:srgbClr val="E36C0A"/>
                </a:solidFill>
                <a:latin typeface="Times New Roman"/>
                <a:ea typeface="微软雅黑"/>
                <a:cs typeface="Courier New"/>
              </a:rPr>
              <a:t>5</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HNO</a:t>
            </a:r>
            <a:r>
              <a:rPr lang="en-US" altLang="zh-CN" sz="2800" kern="100" baseline="-25000" dirty="0" err="1">
                <a:solidFill>
                  <a:srgbClr val="E36C0A"/>
                </a:solidFill>
                <a:latin typeface="Times New Roman"/>
                <a:ea typeface="微软雅黑"/>
                <a:cs typeface="Courier New"/>
              </a:rPr>
              <a:t>3</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NH</a:t>
            </a:r>
            <a:r>
              <a:rPr lang="en-US" altLang="zh-CN" sz="2800" kern="100" baseline="-25000" dirty="0" err="1">
                <a:solidFill>
                  <a:srgbClr val="E36C0A"/>
                </a:solidFill>
                <a:latin typeface="Times New Roman"/>
                <a:ea typeface="微软雅黑"/>
                <a:cs typeface="Courier New"/>
              </a:rPr>
              <a:t>3</a:t>
            </a:r>
            <a:endParaRPr lang="zh-CN" altLang="zh-CN" sz="2800" kern="100" dirty="0">
              <a:effectLst/>
              <a:latin typeface="宋体"/>
              <a:cs typeface="Courier New"/>
            </a:endParaRPr>
          </a:p>
        </p:txBody>
      </p:sp>
    </p:spTree>
    <p:extLst>
      <p:ext uri="{BB962C8B-B14F-4D97-AF65-F5344CB8AC3E}">
        <p14:creationId xmlns:p14="http://schemas.microsoft.com/office/powerpoint/2010/main" val="113261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86011" y="907431"/>
            <a:ext cx="8324353" cy="2806922"/>
          </a:xfrm>
          <a:prstGeom prst="rect">
            <a:avLst/>
          </a:prstGeom>
        </p:spPr>
        <p:txBody>
          <a:bodyPr wrap="square">
            <a:spAutoFit/>
          </a:bodyPr>
          <a:lstStyle/>
          <a:p>
            <a:pPr algn="just">
              <a:lnSpc>
                <a:spcPct val="150000"/>
              </a:lnSpc>
              <a:spcAft>
                <a:spcPts val="0"/>
              </a:spcAft>
              <a:tabLst>
                <a:tab pos="2070735" algn="l"/>
              </a:tabLst>
            </a:pPr>
            <a:r>
              <a:rPr lang="en-US" altLang="zh-CN" sz="2800" kern="100" dirty="0">
                <a:solidFill>
                  <a:srgbClr val="E36C0A"/>
                </a:solidFill>
                <a:latin typeface="Times New Roman"/>
                <a:ea typeface="微软雅黑"/>
                <a:cs typeface="Courier New"/>
              </a:rPr>
              <a:t>(5)</a:t>
            </a:r>
            <a:r>
              <a:rPr lang="zh-CN" altLang="zh-CN" sz="2800" kern="100" dirty="0">
                <a:solidFill>
                  <a:srgbClr val="E36C0A"/>
                </a:solidFill>
                <a:latin typeface="Times New Roman"/>
                <a:ea typeface="微软雅黑"/>
                <a:cs typeface="Times New Roman"/>
              </a:rPr>
              <a:t>四　</a:t>
            </a:r>
            <a:r>
              <a:rPr lang="en-US" altLang="zh-CN" sz="2800" kern="100" dirty="0" err="1">
                <a:solidFill>
                  <a:srgbClr val="E36C0A"/>
                </a:solidFill>
                <a:latin typeface="宋体"/>
                <a:ea typeface="微软雅黑"/>
                <a:cs typeface="Times New Roman"/>
              </a:rPr>
              <a:t>Ⅶ</a:t>
            </a:r>
            <a:r>
              <a:rPr lang="en-US" altLang="zh-CN" sz="2800" kern="100" dirty="0" err="1">
                <a:solidFill>
                  <a:srgbClr val="E36C0A"/>
                </a:solidFill>
                <a:latin typeface="Times New Roman"/>
                <a:ea typeface="微软雅黑"/>
                <a:cs typeface="Courier New"/>
              </a:rPr>
              <a:t>A</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2FeBr</a:t>
            </a:r>
            <a:r>
              <a:rPr lang="en-US" altLang="zh-CN" sz="2800" kern="100" baseline="-25000" dirty="0" err="1">
                <a:solidFill>
                  <a:srgbClr val="E36C0A"/>
                </a:solidFill>
                <a:latin typeface="Times New Roman"/>
                <a:ea typeface="微软雅黑"/>
                <a:cs typeface="Courier New"/>
              </a:rPr>
              <a:t>2</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3Cl</a:t>
            </a:r>
            <a:r>
              <a:rPr lang="en-US" altLang="zh-CN" sz="2800" kern="100" baseline="-25000" dirty="0" err="1">
                <a:solidFill>
                  <a:srgbClr val="E36C0A"/>
                </a:solidFill>
                <a:latin typeface="Times New Roman"/>
                <a:ea typeface="微软雅黑"/>
                <a:cs typeface="Courier New"/>
              </a:rPr>
              <a:t>2</a:t>
            </a:r>
            <a:r>
              <a:rPr lang="en-US" altLang="zh-CN" sz="2800" kern="100" spc="-80" dirty="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a:t>
            </a:r>
            <a:r>
              <a:rPr lang="en-US" altLang="zh-CN" sz="2800" kern="100" dirty="0" err="1">
                <a:solidFill>
                  <a:srgbClr val="E36C0A"/>
                </a:solidFill>
                <a:latin typeface="Times New Roman"/>
                <a:ea typeface="微软雅黑"/>
                <a:cs typeface="Courier New"/>
              </a:rPr>
              <a:t>2FeCl</a:t>
            </a:r>
            <a:r>
              <a:rPr lang="en-US" altLang="zh-CN" sz="2800" kern="100" baseline="-25000" dirty="0" err="1">
                <a:solidFill>
                  <a:srgbClr val="E36C0A"/>
                </a:solidFill>
                <a:latin typeface="Times New Roman"/>
                <a:ea typeface="微软雅黑"/>
                <a:cs typeface="Courier New"/>
              </a:rPr>
              <a:t>3</a:t>
            </a:r>
            <a:r>
              <a:rPr lang="zh-CN" altLang="zh-CN" sz="2800" kern="1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2Br</a:t>
            </a:r>
            <a:r>
              <a:rPr lang="en-US" altLang="zh-CN" sz="2800" kern="100" baseline="-25000" dirty="0" err="1">
                <a:solidFill>
                  <a:srgbClr val="E36C0A"/>
                </a:solidFill>
                <a:latin typeface="Times New Roman"/>
                <a:ea typeface="微软雅黑"/>
                <a:cs typeface="Courier New"/>
              </a:rPr>
              <a:t>2</a:t>
            </a:r>
            <a:endParaRPr lang="zh-CN" altLang="zh-CN" sz="2800" kern="100" dirty="0">
              <a:latin typeface="宋体"/>
              <a:cs typeface="Courier New"/>
            </a:endParaRPr>
          </a:p>
          <a:p>
            <a:pPr algn="just">
              <a:lnSpc>
                <a:spcPct val="110000"/>
              </a:lnSpc>
              <a:spcAft>
                <a:spcPts val="0"/>
              </a:spcAft>
              <a:tabLst>
                <a:tab pos="2070735" algn="l"/>
              </a:tabLst>
            </a:pPr>
            <a:endParaRPr lang="en-US" altLang="zh-CN" sz="2800" kern="100" dirty="0" smtClean="0">
              <a:solidFill>
                <a:srgbClr val="E36C0A"/>
              </a:solidFill>
              <a:latin typeface="Times New Roman"/>
              <a:ea typeface="微软雅黑"/>
              <a:cs typeface="Courier New"/>
            </a:endParaRPr>
          </a:p>
          <a:p>
            <a:pPr algn="just">
              <a:lnSpc>
                <a:spcPct val="110000"/>
              </a:lnSpc>
              <a:spcAft>
                <a:spcPts val="0"/>
              </a:spcAft>
              <a:tabLst>
                <a:tab pos="2070735" algn="l"/>
              </a:tabLst>
            </a:pPr>
            <a:r>
              <a:rPr lang="en-US" altLang="zh-CN" sz="2800" kern="100" dirty="0" smtClean="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6</a:t>
            </a:r>
            <a:r>
              <a:rPr lang="en-US" altLang="zh-CN" sz="2800" kern="100" dirty="0" smtClean="0">
                <a:solidFill>
                  <a:srgbClr val="E36C0A"/>
                </a:solidFill>
                <a:latin typeface="Times New Roman"/>
                <a:ea typeface="微软雅黑"/>
                <a:cs typeface="Courier New"/>
              </a:rPr>
              <a:t>)[         </a:t>
            </a:r>
            <a:r>
              <a:rPr lang="en-US" altLang="zh-CN" sz="2800" kern="100" dirty="0" smtClean="0">
                <a:solidFill>
                  <a:srgbClr val="E36C0A"/>
                </a:solidFill>
                <a:latin typeface="宋体"/>
                <a:ea typeface="微软雅黑"/>
                <a:cs typeface="Courier New"/>
              </a:rPr>
              <a:t> </a:t>
            </a:r>
            <a:r>
              <a:rPr lang="en-US" altLang="zh-CN" sz="2800" kern="100" dirty="0">
                <a:solidFill>
                  <a:srgbClr val="E36C0A"/>
                </a:solidFill>
                <a:latin typeface="Times New Roman"/>
                <a:ea typeface="微软雅黑"/>
                <a:cs typeface="Courier New"/>
              </a:rPr>
              <a:t>]</a:t>
            </a:r>
            <a:r>
              <a:rPr lang="zh-CN" altLang="zh-CN" sz="2800" kern="100" baseline="30000" dirty="0">
                <a:solidFill>
                  <a:srgbClr val="E36C0A"/>
                </a:solidFill>
                <a:latin typeface="Times New Roman"/>
                <a:ea typeface="微软雅黑"/>
                <a:cs typeface="Times New Roman"/>
              </a:rPr>
              <a:t>－</a:t>
            </a:r>
            <a:r>
              <a:rPr lang="en-US" altLang="zh-CN" sz="2800" kern="100" dirty="0" err="1">
                <a:solidFill>
                  <a:srgbClr val="E36C0A"/>
                </a:solidFill>
                <a:latin typeface="Times New Roman"/>
                <a:ea typeface="微软雅黑"/>
                <a:cs typeface="Courier New"/>
              </a:rPr>
              <a:t>Mg</a:t>
            </a:r>
            <a:r>
              <a:rPr lang="en-US" altLang="zh-CN" sz="2800" kern="100" baseline="30000" dirty="0" err="1">
                <a:solidFill>
                  <a:srgbClr val="E36C0A"/>
                </a:solidFill>
                <a:latin typeface="Times New Roman"/>
                <a:ea typeface="微软雅黑"/>
                <a:cs typeface="Courier New"/>
              </a:rPr>
              <a:t>2</a:t>
            </a:r>
            <a:r>
              <a:rPr lang="zh-CN" altLang="zh-CN" sz="2800" kern="100" baseline="30000" dirty="0">
                <a:solidFill>
                  <a:srgbClr val="E36C0A"/>
                </a:solidFill>
                <a:latin typeface="Times New Roman"/>
                <a:ea typeface="微软雅黑"/>
                <a:cs typeface="Times New Roman"/>
              </a:rPr>
              <a:t>＋</a:t>
            </a:r>
            <a:r>
              <a:rPr lang="en-US" altLang="zh-CN" sz="2800" kern="100" dirty="0">
                <a:solidFill>
                  <a:srgbClr val="E36C0A"/>
                </a:solidFill>
                <a:latin typeface="Times New Roman"/>
                <a:ea typeface="微软雅黑"/>
                <a:cs typeface="Courier New"/>
              </a:rPr>
              <a:t>[</a:t>
            </a:r>
            <a:r>
              <a:rPr lang="en-US" altLang="zh-CN" sz="2800" kern="100" dirty="0">
                <a:solidFill>
                  <a:srgbClr val="E36C0A"/>
                </a:solidFill>
                <a:latin typeface="宋体"/>
                <a:ea typeface="微软雅黑"/>
                <a:cs typeface="Courier New"/>
              </a:rPr>
              <a:t> </a:t>
            </a:r>
            <a:r>
              <a:rPr lang="en-US" altLang="zh-CN" sz="2800" kern="100" dirty="0" smtClean="0">
                <a:solidFill>
                  <a:srgbClr val="E36C0A"/>
                </a:solidFill>
                <a:latin typeface="宋体"/>
                <a:ea typeface="微软雅黑"/>
                <a:cs typeface="Courier New"/>
              </a:rPr>
              <a:t>     </a:t>
            </a:r>
            <a:r>
              <a:rPr lang="en-US" altLang="zh-CN" sz="2800" kern="100" dirty="0" smtClean="0">
                <a:solidFill>
                  <a:srgbClr val="E36C0A"/>
                </a:solidFill>
                <a:latin typeface="Times New Roman"/>
                <a:ea typeface="微软雅黑"/>
                <a:cs typeface="Courier New"/>
              </a:rPr>
              <a:t>]</a:t>
            </a:r>
            <a:r>
              <a:rPr lang="zh-CN" altLang="zh-CN" sz="2800" kern="100" baseline="30000" dirty="0">
                <a:solidFill>
                  <a:srgbClr val="E36C0A"/>
                </a:solidFill>
                <a:latin typeface="Times New Roman"/>
                <a:ea typeface="微软雅黑"/>
                <a:cs typeface="Times New Roman"/>
              </a:rPr>
              <a:t>－</a:t>
            </a:r>
            <a:r>
              <a:rPr lang="zh-CN" altLang="zh-CN" sz="2800" kern="100" dirty="0">
                <a:solidFill>
                  <a:srgbClr val="E36C0A"/>
                </a:solidFill>
                <a:latin typeface="Times New Roman"/>
                <a:ea typeface="微软雅黑"/>
                <a:cs typeface="Times New Roman"/>
              </a:rPr>
              <a:t>　离子</a:t>
            </a:r>
            <a:endParaRPr lang="zh-CN" altLang="zh-CN" sz="2800" kern="100" dirty="0">
              <a:latin typeface="宋体"/>
              <a:cs typeface="Courier New"/>
            </a:endParaRPr>
          </a:p>
          <a:p>
            <a:pPr algn="just">
              <a:lnSpc>
                <a:spcPct val="110000"/>
              </a:lnSpc>
              <a:spcAft>
                <a:spcPts val="0"/>
              </a:spcAft>
              <a:tabLst>
                <a:tab pos="2070735" algn="l"/>
              </a:tabLst>
            </a:pPr>
            <a:endParaRPr lang="en-US" altLang="zh-CN" sz="2800" kern="100" dirty="0" smtClean="0">
              <a:solidFill>
                <a:srgbClr val="E36C0A"/>
              </a:solidFill>
              <a:latin typeface="Times New Roman"/>
              <a:ea typeface="微软雅黑"/>
              <a:cs typeface="Courier New"/>
            </a:endParaRPr>
          </a:p>
          <a:p>
            <a:pPr algn="just">
              <a:lnSpc>
                <a:spcPct val="150000"/>
              </a:lnSpc>
              <a:spcAft>
                <a:spcPts val="0"/>
              </a:spcAft>
              <a:tabLst>
                <a:tab pos="2070735" algn="l"/>
              </a:tabLst>
            </a:pPr>
            <a:r>
              <a:rPr lang="en-US" altLang="zh-CN" sz="2800" kern="100" dirty="0" smtClean="0">
                <a:solidFill>
                  <a:srgbClr val="E36C0A"/>
                </a:solidFill>
                <a:latin typeface="Times New Roman"/>
                <a:ea typeface="微软雅黑"/>
                <a:cs typeface="Courier New"/>
              </a:rPr>
              <a:t>(</a:t>
            </a:r>
            <a:r>
              <a:rPr lang="en-US" altLang="zh-CN" sz="2800" kern="100" dirty="0">
                <a:solidFill>
                  <a:srgbClr val="E36C0A"/>
                </a:solidFill>
                <a:latin typeface="Times New Roman"/>
                <a:ea typeface="微软雅黑"/>
                <a:cs typeface="Courier New"/>
              </a:rPr>
              <a:t>7)N</a:t>
            </a:r>
            <a:r>
              <a:rPr lang="zh-CN" altLang="zh-CN" sz="2800" kern="100" dirty="0">
                <a:solidFill>
                  <a:srgbClr val="E36C0A"/>
                </a:solidFill>
                <a:latin typeface="Times New Roman"/>
                <a:ea typeface="微软雅黑"/>
                <a:cs typeface="Times New Roman"/>
              </a:rPr>
              <a:t>　</a:t>
            </a:r>
            <a:r>
              <a:rPr lang="en-US" altLang="zh-CN" sz="2800" kern="100" dirty="0">
                <a:solidFill>
                  <a:srgbClr val="E36C0A"/>
                </a:solidFill>
                <a:latin typeface="Times New Roman"/>
                <a:ea typeface="微软雅黑"/>
                <a:cs typeface="Courier New"/>
              </a:rPr>
              <a:t>Mg</a:t>
            </a:r>
            <a:r>
              <a:rPr lang="zh-CN" altLang="zh-CN" sz="2800" kern="100" dirty="0">
                <a:solidFill>
                  <a:srgbClr val="E36C0A"/>
                </a:solidFill>
                <a:latin typeface="Times New Roman"/>
                <a:ea typeface="微软雅黑"/>
                <a:cs typeface="Times New Roman"/>
              </a:rPr>
              <a:t>　</a:t>
            </a:r>
            <a:r>
              <a:rPr lang="en-US" altLang="zh-CN" sz="2800" kern="100" dirty="0">
                <a:solidFill>
                  <a:srgbClr val="E36C0A"/>
                </a:solidFill>
                <a:latin typeface="Times New Roman"/>
                <a:ea typeface="微软雅黑"/>
                <a:cs typeface="Courier New"/>
              </a:rPr>
              <a:t>Mg&gt;N</a:t>
            </a:r>
            <a:r>
              <a:rPr lang="zh-CN" altLang="zh-CN" sz="2800" kern="100" dirty="0">
                <a:solidFill>
                  <a:srgbClr val="E36C0A"/>
                </a:solidFill>
                <a:latin typeface="Times New Roman"/>
                <a:ea typeface="微软雅黑"/>
                <a:cs typeface="Times New Roman"/>
              </a:rPr>
              <a:t>　</a:t>
            </a:r>
            <a:r>
              <a:rPr lang="en-US" altLang="zh-CN" sz="2800" kern="100" dirty="0" err="1">
                <a:solidFill>
                  <a:srgbClr val="E36C0A"/>
                </a:solidFill>
                <a:latin typeface="Times New Roman"/>
                <a:ea typeface="微软雅黑"/>
                <a:cs typeface="Courier New"/>
              </a:rPr>
              <a:t>Mg</a:t>
            </a:r>
            <a:r>
              <a:rPr lang="en-US" altLang="zh-CN" sz="2800" kern="100" baseline="30000" dirty="0" err="1">
                <a:solidFill>
                  <a:srgbClr val="E36C0A"/>
                </a:solidFill>
                <a:latin typeface="Times New Roman"/>
                <a:ea typeface="微软雅黑"/>
                <a:cs typeface="Courier New"/>
              </a:rPr>
              <a:t>2</a:t>
            </a:r>
            <a:r>
              <a:rPr lang="zh-CN" altLang="zh-CN" sz="2800" kern="100" baseline="30000" dirty="0">
                <a:solidFill>
                  <a:srgbClr val="E36C0A"/>
                </a:solidFill>
                <a:latin typeface="Times New Roman"/>
                <a:ea typeface="微软雅黑"/>
                <a:cs typeface="Times New Roman"/>
              </a:rPr>
              <a:t>＋</a:t>
            </a:r>
            <a:r>
              <a:rPr lang="en-US" altLang="zh-CN" sz="2800" kern="100" dirty="0">
                <a:solidFill>
                  <a:srgbClr val="E36C0A"/>
                </a:solidFill>
                <a:latin typeface="Times New Roman"/>
                <a:ea typeface="微软雅黑"/>
                <a:cs typeface="Courier New"/>
              </a:rPr>
              <a:t>&lt;</a:t>
            </a:r>
            <a:r>
              <a:rPr lang="en-US" altLang="zh-CN" sz="2800" kern="100" dirty="0" err="1">
                <a:solidFill>
                  <a:srgbClr val="E36C0A"/>
                </a:solidFill>
                <a:latin typeface="Times New Roman"/>
                <a:ea typeface="微软雅黑"/>
                <a:cs typeface="Courier New"/>
              </a:rPr>
              <a:t>N</a:t>
            </a:r>
            <a:r>
              <a:rPr lang="en-US" altLang="zh-CN" sz="2800" kern="100" baseline="30000" dirty="0" err="1">
                <a:solidFill>
                  <a:srgbClr val="E36C0A"/>
                </a:solidFill>
                <a:latin typeface="Times New Roman"/>
                <a:ea typeface="微软雅黑"/>
                <a:cs typeface="Courier New"/>
              </a:rPr>
              <a:t>3</a:t>
            </a:r>
            <a:r>
              <a:rPr lang="zh-CN" altLang="zh-CN" sz="2800" kern="100" baseline="30000" dirty="0">
                <a:solidFill>
                  <a:srgbClr val="E36C0A"/>
                </a:solidFill>
                <a:latin typeface="Times New Roman"/>
                <a:ea typeface="微软雅黑"/>
                <a:cs typeface="Times New Roman"/>
              </a:rPr>
              <a:t>－</a:t>
            </a:r>
            <a:endParaRPr lang="zh-CN" altLang="zh-CN" sz="2800" kern="100" dirty="0">
              <a:effectLst/>
              <a:latin typeface="宋体"/>
              <a:cs typeface="Courier New"/>
            </a:endParaRPr>
          </a:p>
        </p:txBody>
      </p:sp>
      <p:pic>
        <p:nvPicPr>
          <p:cNvPr id="17410" name="Picture 2"/>
          <p:cNvPicPr>
            <a:picLocks noChangeAspect="1" noChangeArrowheads="1"/>
          </p:cNvPicPr>
          <p:nvPr/>
        </p:nvPicPr>
        <p:blipFill>
          <a:blip r:embed="rId2">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96566" y="1915543"/>
            <a:ext cx="792088" cy="81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2">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19872" y="1915543"/>
            <a:ext cx="792088" cy="813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3730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blinds(horizontal)">
                                      <p:cBhvr>
                                        <p:cTn id="7" dur="500"/>
                                        <p:tgtEl>
                                          <p:spTgt spid="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7410"/>
                                        </p:tgtEl>
                                        <p:attrNameLst>
                                          <p:attrName>style.visibility</p:attrName>
                                        </p:attrNameLst>
                                      </p:cBhvr>
                                      <p:to>
                                        <p:strVal val="visible"/>
                                      </p:to>
                                    </p:set>
                                    <p:animEffect transition="in" filter="blinds(horizontal)">
                                      <p:cBhvr>
                                        <p:cTn id="10" dur="500"/>
                                        <p:tgtEl>
                                          <p:spTgt spid="17410"/>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blinds(horizontal)">
                                      <p:cBhvr>
                                        <p:cTn id="18"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63688" y="2688945"/>
            <a:ext cx="6349533" cy="530878"/>
          </a:xfrm>
          <a:prstGeom prst="rect">
            <a:avLst/>
          </a:prstGeom>
        </p:spPr>
        <p:txBody>
          <a:bodyPr wrap="square" lIns="68544" tIns="34272" rIns="68544" bIns="34272">
            <a:spAutoFit/>
          </a:bodyPr>
          <a:lstStyle/>
          <a:p>
            <a:pPr fontAlgn="base">
              <a:lnSpc>
                <a:spcPct val="150000"/>
              </a:lnSpc>
              <a:spcBef>
                <a:spcPct val="0"/>
              </a:spcBef>
              <a:spcAft>
                <a:spcPct val="0"/>
              </a:spcAft>
            </a:pPr>
            <a:r>
              <a:rPr lang="zh-CN" altLang="en-US" sz="2000" dirty="0">
                <a:solidFill>
                  <a:srgbClr val="00B0F0"/>
                </a:solidFill>
                <a:latin typeface="微软雅黑" panose="020B0503020204020204" pitchFamily="34" charset="-122"/>
                <a:ea typeface="微软雅黑" panose="020B0503020204020204" pitchFamily="34" charset="-122"/>
              </a:rPr>
              <a:t>更多精彩内容请</a:t>
            </a:r>
            <a:r>
              <a:rPr lang="zh-CN" altLang="en-US" sz="2000" dirty="0" smtClean="0">
                <a:solidFill>
                  <a:srgbClr val="00B0F0"/>
                </a:solidFill>
                <a:latin typeface="微软雅黑" panose="020B0503020204020204" pitchFamily="34" charset="-122"/>
                <a:ea typeface="微软雅黑" panose="020B0503020204020204" pitchFamily="34" charset="-122"/>
              </a:rPr>
              <a:t>登录</a:t>
            </a:r>
            <a:r>
              <a:rPr lang="en-US" altLang="zh-CN" sz="2000" dirty="0" smtClean="0">
                <a:solidFill>
                  <a:srgbClr val="00B0F0"/>
                </a:solidFill>
                <a:latin typeface="微软雅黑" panose="020B0503020204020204" pitchFamily="34" charset="-122"/>
                <a:ea typeface="微软雅黑" panose="020B0503020204020204" pitchFamily="34" charset="-122"/>
              </a:rPr>
              <a:t>http</a:t>
            </a:r>
            <a:r>
              <a:rPr lang="en-US" altLang="zh-CN" sz="2000" dirty="0">
                <a:solidFill>
                  <a:srgbClr val="00B0F0"/>
                </a:solidFill>
                <a:latin typeface="微软雅黑" panose="020B0503020204020204" pitchFamily="34" charset="-122"/>
                <a:ea typeface="微软雅黑" panose="020B0503020204020204" pitchFamily="34" charset="-122"/>
              </a:rPr>
              <a:t>://www.91taoke.com</a:t>
            </a:r>
          </a:p>
        </p:txBody>
      </p:sp>
      <p:sp>
        <p:nvSpPr>
          <p:cNvPr id="5" name="标题 1"/>
          <p:cNvSpPr txBox="1">
            <a:spLocks/>
          </p:cNvSpPr>
          <p:nvPr/>
        </p:nvSpPr>
        <p:spPr>
          <a:xfrm>
            <a:off x="3092847" y="1491630"/>
            <a:ext cx="2847305" cy="1096305"/>
          </a:xfrm>
          <a:prstGeom prst="rect">
            <a:avLst/>
          </a:prstGeom>
        </p:spPr>
        <p:txBody>
          <a:bodyPr lIns="68571" tIns="34285" rIns="68571" bIns="34285"/>
          <a:lstStyle>
            <a:lvl1pPr algn="ctr" defTabSz="914378" rtl="0" eaLnBrk="1" latinLnBrk="0" hangingPunct="1">
              <a:spcBef>
                <a:spcPct val="0"/>
              </a:spcBef>
              <a:buNone/>
              <a:defRPr sz="4400" kern="1200">
                <a:solidFill>
                  <a:schemeClr val="tx1"/>
                </a:solidFill>
                <a:latin typeface="+mj-lt"/>
                <a:ea typeface="+mj-ea"/>
                <a:cs typeface="+mj-cs"/>
              </a:defRPr>
            </a:lvl1pPr>
          </a:lstStyle>
          <a:p>
            <a:pPr algn="l">
              <a:lnSpc>
                <a:spcPct val="150000"/>
              </a:lnSpc>
              <a:defRPr/>
            </a:pPr>
            <a:r>
              <a:rPr lang="zh-CN" altLang="en-US" sz="5000" b="1" kern="100" dirty="0">
                <a:solidFill>
                  <a:schemeClr val="accent6">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谢谢观看</a:t>
            </a:r>
          </a:p>
        </p:txBody>
      </p:sp>
      <p:cxnSp>
        <p:nvCxnSpPr>
          <p:cNvPr id="6" name="直接连接符 5"/>
          <p:cNvCxnSpPr/>
          <p:nvPr/>
        </p:nvCxnSpPr>
        <p:spPr>
          <a:xfrm>
            <a:off x="755576" y="2587936"/>
            <a:ext cx="7632848" cy="0"/>
          </a:xfrm>
          <a:prstGeom prst="line">
            <a:avLst/>
          </a:pr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526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26"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80">
                                          <p:stCondLst>
                                            <p:cond delay="0"/>
                                          </p:stCondLst>
                                        </p:cTn>
                                        <p:tgtEl>
                                          <p:spTgt spid="16"/>
                                        </p:tgtEl>
                                      </p:cBhvr>
                                    </p:animEffect>
                                    <p:anim calcmode="lin" valueType="num">
                                      <p:cBhvr>
                                        <p:cTn id="1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 dur="26">
                                          <p:stCondLst>
                                            <p:cond delay="650"/>
                                          </p:stCondLst>
                                        </p:cTn>
                                        <p:tgtEl>
                                          <p:spTgt spid="16"/>
                                        </p:tgtEl>
                                      </p:cBhvr>
                                      <p:to x="100000" y="60000"/>
                                    </p:animScale>
                                    <p:animScale>
                                      <p:cBhvr>
                                        <p:cTn id="25" dur="166" decel="50000">
                                          <p:stCondLst>
                                            <p:cond delay="676"/>
                                          </p:stCondLst>
                                        </p:cTn>
                                        <p:tgtEl>
                                          <p:spTgt spid="16"/>
                                        </p:tgtEl>
                                      </p:cBhvr>
                                      <p:to x="100000" y="100000"/>
                                    </p:animScale>
                                    <p:animScale>
                                      <p:cBhvr>
                                        <p:cTn id="26" dur="26">
                                          <p:stCondLst>
                                            <p:cond delay="1312"/>
                                          </p:stCondLst>
                                        </p:cTn>
                                        <p:tgtEl>
                                          <p:spTgt spid="16"/>
                                        </p:tgtEl>
                                      </p:cBhvr>
                                      <p:to x="100000" y="80000"/>
                                    </p:animScale>
                                    <p:animScale>
                                      <p:cBhvr>
                                        <p:cTn id="27" dur="166" decel="50000">
                                          <p:stCondLst>
                                            <p:cond delay="1338"/>
                                          </p:stCondLst>
                                        </p:cTn>
                                        <p:tgtEl>
                                          <p:spTgt spid="16"/>
                                        </p:tgtEl>
                                      </p:cBhvr>
                                      <p:to x="100000" y="100000"/>
                                    </p:animScale>
                                    <p:animScale>
                                      <p:cBhvr>
                                        <p:cTn id="28" dur="26">
                                          <p:stCondLst>
                                            <p:cond delay="1642"/>
                                          </p:stCondLst>
                                        </p:cTn>
                                        <p:tgtEl>
                                          <p:spTgt spid="16"/>
                                        </p:tgtEl>
                                      </p:cBhvr>
                                      <p:to x="100000" y="90000"/>
                                    </p:animScale>
                                    <p:animScale>
                                      <p:cBhvr>
                                        <p:cTn id="29" dur="166" decel="50000">
                                          <p:stCondLst>
                                            <p:cond delay="1668"/>
                                          </p:stCondLst>
                                        </p:cTn>
                                        <p:tgtEl>
                                          <p:spTgt spid="16"/>
                                        </p:tgtEl>
                                      </p:cBhvr>
                                      <p:to x="100000" y="100000"/>
                                    </p:animScale>
                                    <p:animScale>
                                      <p:cBhvr>
                                        <p:cTn id="30" dur="26">
                                          <p:stCondLst>
                                            <p:cond delay="1808"/>
                                          </p:stCondLst>
                                        </p:cTn>
                                        <p:tgtEl>
                                          <p:spTgt spid="16"/>
                                        </p:tgtEl>
                                      </p:cBhvr>
                                      <p:to x="100000" y="95000"/>
                                    </p:animScale>
                                    <p:animScale>
                                      <p:cBhvr>
                                        <p:cTn id="31"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690017"/>
            <a:ext cx="8927765" cy="1304203"/>
          </a:xfrm>
          <a:prstGeom prst="rect">
            <a:avLst/>
          </a:prstGeom>
        </p:spPr>
        <p:txBody>
          <a:bodyPr wrap="square">
            <a:spAutoFit/>
          </a:bodyPr>
          <a:lstStyle/>
          <a:p>
            <a:pPr algn="just">
              <a:lnSpc>
                <a:spcPct val="150000"/>
              </a:lnSpc>
              <a:spcAft>
                <a:spcPts val="0"/>
              </a:spcAft>
              <a:tabLst>
                <a:tab pos="2070735" algn="l"/>
              </a:tabLst>
            </a:pPr>
            <a:r>
              <a:rPr lang="zh-CN" altLang="zh-CN" sz="2800" kern="100" dirty="0">
                <a:latin typeface="Times New Roman"/>
                <a:ea typeface="微软雅黑"/>
                <a:cs typeface="Times New Roman"/>
              </a:rPr>
              <a:t>推断题大体有下列三种类型：</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已知元素原子或离子的核外电子排布推断性质</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17800135"/>
              </p:ext>
            </p:extLst>
          </p:nvPr>
        </p:nvGraphicFramePr>
        <p:xfrm>
          <a:off x="228600" y="2104728"/>
          <a:ext cx="8410575" cy="2028825"/>
        </p:xfrm>
        <a:graphic>
          <a:graphicData uri="http://schemas.openxmlformats.org/presentationml/2006/ole">
            <mc:AlternateContent xmlns:mc="http://schemas.openxmlformats.org/markup-compatibility/2006">
              <mc:Choice xmlns:v="urn:schemas-microsoft-com:vml" Requires="v">
                <p:oleObj spid="_x0000_s3119" name="文档" r:id="rId3" imgW="8414665" imgH="2030969" progId="Word.Document.12">
                  <p:embed/>
                </p:oleObj>
              </mc:Choice>
              <mc:Fallback>
                <p:oleObj name="文档" r:id="rId3" imgW="8414665" imgH="2030969" progId="Word.Document.12">
                  <p:embed/>
                  <p:pic>
                    <p:nvPicPr>
                      <p:cNvPr id="0" name=""/>
                      <p:cNvPicPr/>
                      <p:nvPr/>
                    </p:nvPicPr>
                    <p:blipFill>
                      <a:blip r:embed="rId4"/>
                      <a:stretch>
                        <a:fillRect/>
                      </a:stretch>
                    </p:blipFill>
                    <p:spPr>
                      <a:xfrm>
                        <a:off x="228600" y="2104728"/>
                        <a:ext cx="8410575" cy="2028825"/>
                      </a:xfrm>
                      <a:prstGeom prst="rect">
                        <a:avLst/>
                      </a:prstGeom>
                    </p:spPr>
                  </p:pic>
                </p:oleObj>
              </mc:Fallback>
            </mc:AlternateContent>
          </a:graphicData>
        </a:graphic>
      </p:graphicFrame>
    </p:spTree>
    <p:extLst>
      <p:ext uri="{BB962C8B-B14F-4D97-AF65-F5344CB8AC3E}">
        <p14:creationId xmlns:p14="http://schemas.microsoft.com/office/powerpoint/2010/main" val="7891831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7185" y="491949"/>
            <a:ext cx="8733982" cy="3889526"/>
          </a:xfrm>
          <a:prstGeom prst="rect">
            <a:avLst/>
          </a:prstGeom>
        </p:spPr>
        <p:txBody>
          <a:bodyPr>
            <a:spAutoFit/>
          </a:bodyPr>
          <a:lstStyle/>
          <a:p>
            <a:pPr algn="just">
              <a:lnSpc>
                <a:spcPct val="150000"/>
              </a:lnSpc>
              <a:spcAft>
                <a:spcPts val="0"/>
              </a:spcAft>
              <a:tabLst>
                <a:tab pos="2070735" algn="l"/>
              </a:tabLst>
            </a:pPr>
            <a:r>
              <a:rPr lang="zh-CN" altLang="zh-CN" sz="2800" kern="100" dirty="0">
                <a:latin typeface="Times New Roman"/>
                <a:ea typeface="微软雅黑"/>
                <a:cs typeface="Times New Roman"/>
              </a:rPr>
              <a:t>要注意一些元素原子电子排布的特殊性</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短周期元素</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a:t>
            </a:r>
            <a:r>
              <a:rPr lang="zh-CN" altLang="zh-CN" sz="2800" kern="100" dirty="0">
                <a:latin typeface="Times New Roman"/>
                <a:ea typeface="微软雅黑"/>
                <a:cs typeface="Times New Roman"/>
              </a:rPr>
              <a:t>族序数等于周期数的元素：</a:t>
            </a:r>
            <a:r>
              <a:rPr lang="en-US" altLang="zh-CN" sz="2800" kern="100" dirty="0">
                <a:latin typeface="Times New Roman"/>
                <a:ea typeface="微软雅黑"/>
                <a:cs typeface="Courier New"/>
              </a:rPr>
              <a:t>H</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Be</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Al</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族序数等于周期数两倍的元素：</a:t>
            </a:r>
            <a:r>
              <a:rPr lang="en-US" altLang="zh-CN" sz="2800" kern="100" dirty="0">
                <a:latin typeface="Times New Roman"/>
                <a:ea typeface="微软雅黑"/>
                <a:cs typeface="Courier New"/>
              </a:rPr>
              <a:t>C</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族序数等于周期数</a:t>
            </a: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倍的元素：</a:t>
            </a:r>
            <a:r>
              <a:rPr lang="en-US" altLang="zh-CN" sz="2800" kern="100" dirty="0">
                <a:latin typeface="Times New Roman"/>
                <a:ea typeface="微软雅黑"/>
                <a:cs typeface="Courier New"/>
              </a:rPr>
              <a:t>O</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(4)</a:t>
            </a:r>
            <a:r>
              <a:rPr lang="zh-CN" altLang="zh-CN" sz="2800" kern="100" dirty="0">
                <a:latin typeface="Times New Roman"/>
                <a:ea typeface="微软雅黑"/>
                <a:cs typeface="Times New Roman"/>
              </a:rPr>
              <a:t>周期数是族序数两倍的元素：</a:t>
            </a:r>
            <a:r>
              <a:rPr lang="en-US" altLang="zh-CN" sz="2800" kern="100" dirty="0">
                <a:latin typeface="Times New Roman"/>
                <a:ea typeface="微软雅黑"/>
                <a:cs typeface="Courier New"/>
              </a:rPr>
              <a:t>Li</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(5)</a:t>
            </a:r>
            <a:r>
              <a:rPr lang="zh-CN" altLang="zh-CN" sz="2800" kern="100" dirty="0">
                <a:latin typeface="Times New Roman"/>
                <a:ea typeface="微软雅黑"/>
                <a:cs typeface="Times New Roman"/>
              </a:rPr>
              <a:t>周期数是族序数</a:t>
            </a:r>
            <a:r>
              <a:rPr lang="en-US" altLang="zh-CN" sz="2800" kern="100" dirty="0">
                <a:latin typeface="Times New Roman"/>
                <a:ea typeface="微软雅黑"/>
                <a:cs typeface="Courier New"/>
              </a:rPr>
              <a:t>3</a:t>
            </a:r>
            <a:r>
              <a:rPr lang="zh-CN" altLang="zh-CN" sz="2800" kern="100" dirty="0">
                <a:latin typeface="Times New Roman"/>
                <a:ea typeface="微软雅黑"/>
                <a:cs typeface="Times New Roman"/>
              </a:rPr>
              <a:t>倍的元素：</a:t>
            </a:r>
            <a:r>
              <a:rPr lang="en-US" altLang="zh-CN" sz="2800" kern="100" dirty="0">
                <a:latin typeface="Times New Roman"/>
                <a:ea typeface="微软雅黑"/>
                <a:cs typeface="Courier New"/>
              </a:rPr>
              <a:t>Na</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333553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805458"/>
            <a:ext cx="8927765" cy="657872"/>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2.</a:t>
            </a:r>
            <a:r>
              <a:rPr lang="zh-CN" altLang="zh-CN" sz="2800" kern="100" dirty="0">
                <a:latin typeface="Times New Roman"/>
                <a:ea typeface="微软雅黑"/>
                <a:cs typeface="Times New Roman"/>
              </a:rPr>
              <a:t>已知元素的特殊性质推断其在周期表中的位置</a:t>
            </a:r>
            <a:endParaRPr lang="zh-CN" altLang="zh-CN" sz="280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704850546"/>
              </p:ext>
            </p:extLst>
          </p:nvPr>
        </p:nvGraphicFramePr>
        <p:xfrm>
          <a:off x="228600" y="1784995"/>
          <a:ext cx="8153400" cy="2381250"/>
        </p:xfrm>
        <a:graphic>
          <a:graphicData uri="http://schemas.openxmlformats.org/presentationml/2006/ole">
            <mc:AlternateContent xmlns:mc="http://schemas.openxmlformats.org/markup-compatibility/2006">
              <mc:Choice xmlns:v="urn:schemas-microsoft-com:vml" Requires="v">
                <p:oleObj spid="_x0000_s4138" name="文档" r:id="rId3" imgW="8157712" imgH="2383821" progId="Word.Document.12">
                  <p:embed/>
                </p:oleObj>
              </mc:Choice>
              <mc:Fallback>
                <p:oleObj name="文档" r:id="rId3" imgW="8157712" imgH="2383821" progId="Word.Document.12">
                  <p:embed/>
                  <p:pic>
                    <p:nvPicPr>
                      <p:cNvPr id="0" name=""/>
                      <p:cNvPicPr/>
                      <p:nvPr/>
                    </p:nvPicPr>
                    <p:blipFill>
                      <a:blip r:embed="rId4"/>
                      <a:stretch>
                        <a:fillRect/>
                      </a:stretch>
                    </p:blipFill>
                    <p:spPr>
                      <a:xfrm>
                        <a:off x="228600" y="1784995"/>
                        <a:ext cx="8153400" cy="2381250"/>
                      </a:xfrm>
                      <a:prstGeom prst="rect">
                        <a:avLst/>
                      </a:prstGeom>
                    </p:spPr>
                  </p:pic>
                </p:oleObj>
              </mc:Fallback>
            </mc:AlternateContent>
          </a:graphicData>
        </a:graphic>
      </p:graphicFrame>
    </p:spTree>
    <p:extLst>
      <p:ext uri="{BB962C8B-B14F-4D97-AF65-F5344CB8AC3E}">
        <p14:creationId xmlns:p14="http://schemas.microsoft.com/office/powerpoint/2010/main" val="9509245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6079" y="186201"/>
            <a:ext cx="8875394" cy="4636847"/>
          </a:xfrm>
          <a:prstGeom prst="rect">
            <a:avLst/>
          </a:prstGeom>
        </p:spPr>
        <p:txBody>
          <a:bodyPr wrap="square">
            <a:spAutoFit/>
          </a:bodyPr>
          <a:lstStyle/>
          <a:p>
            <a:pPr algn="just">
              <a:lnSpc>
                <a:spcPct val="150000"/>
              </a:lnSpc>
              <a:spcAft>
                <a:spcPts val="0"/>
              </a:spcAft>
              <a:tabLst>
                <a:tab pos="2070735" algn="l"/>
              </a:tabLst>
            </a:pPr>
            <a:r>
              <a:rPr lang="zh-CN" altLang="zh-CN" sz="2500" kern="100" dirty="0">
                <a:latin typeface="Times New Roman"/>
                <a:ea typeface="微软雅黑"/>
                <a:cs typeface="Times New Roman"/>
              </a:rPr>
              <a:t>以下是元素具有的特殊性质：</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(1)</a:t>
            </a:r>
            <a:r>
              <a:rPr lang="zh-CN" altLang="zh-CN" sz="2500" kern="100" dirty="0">
                <a:latin typeface="Times New Roman"/>
                <a:ea typeface="微软雅黑"/>
                <a:cs typeface="Times New Roman"/>
              </a:rPr>
              <a:t>最高正价与最低负价代数和为零的短周期元素：</a:t>
            </a:r>
            <a:r>
              <a:rPr lang="en-US" altLang="zh-CN" sz="2500" kern="100" dirty="0">
                <a:latin typeface="Times New Roman"/>
                <a:ea typeface="微软雅黑"/>
                <a:cs typeface="Courier New"/>
              </a:rPr>
              <a:t>C</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Si</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(2)</a:t>
            </a:r>
            <a:r>
              <a:rPr lang="zh-CN" altLang="zh-CN" sz="2500" kern="100" dirty="0">
                <a:latin typeface="Times New Roman"/>
                <a:ea typeface="微软雅黑"/>
                <a:cs typeface="Times New Roman"/>
              </a:rPr>
              <a:t>最高正价是最低负价绝对值</a:t>
            </a: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倍的短周期元素：</a:t>
            </a:r>
            <a:r>
              <a:rPr lang="en-US" altLang="zh-CN" sz="2500" kern="100" dirty="0">
                <a:latin typeface="Times New Roman"/>
                <a:ea typeface="微软雅黑"/>
                <a:cs typeface="Courier New"/>
              </a:rPr>
              <a:t>S</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(3)</a:t>
            </a:r>
            <a:r>
              <a:rPr lang="zh-CN" altLang="zh-CN" sz="2500" kern="100" dirty="0">
                <a:latin typeface="Times New Roman"/>
                <a:ea typeface="微软雅黑"/>
                <a:cs typeface="Times New Roman"/>
              </a:rPr>
              <a:t>除</a:t>
            </a:r>
            <a:r>
              <a:rPr lang="en-US" altLang="zh-CN" sz="2500" kern="100" dirty="0">
                <a:latin typeface="Times New Roman"/>
                <a:ea typeface="微软雅黑"/>
                <a:cs typeface="Courier New"/>
              </a:rPr>
              <a:t>H</a:t>
            </a:r>
            <a:r>
              <a:rPr lang="zh-CN" altLang="zh-CN" sz="2500" kern="100" dirty="0">
                <a:latin typeface="Times New Roman"/>
                <a:ea typeface="微软雅黑"/>
                <a:cs typeface="Times New Roman"/>
              </a:rPr>
              <a:t>外，原子半径最小的元素：</a:t>
            </a:r>
            <a:r>
              <a:rPr lang="en-US" altLang="zh-CN" sz="2500" kern="100" dirty="0">
                <a:latin typeface="Times New Roman"/>
                <a:ea typeface="微软雅黑"/>
                <a:cs typeface="Courier New"/>
              </a:rPr>
              <a:t>F</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(4)</a:t>
            </a:r>
            <a:r>
              <a:rPr lang="zh-CN" altLang="zh-CN" sz="2500" kern="100" dirty="0">
                <a:latin typeface="Times New Roman"/>
                <a:ea typeface="微软雅黑"/>
                <a:cs typeface="Times New Roman"/>
              </a:rPr>
              <a:t>最高正化合价不等于族序数的元素：</a:t>
            </a:r>
            <a:r>
              <a:rPr lang="en-US" altLang="zh-CN" sz="2500" kern="100" dirty="0">
                <a:latin typeface="Times New Roman"/>
                <a:ea typeface="微软雅黑"/>
                <a:cs typeface="Courier New"/>
              </a:rPr>
              <a:t>O</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F</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(5)</a:t>
            </a:r>
            <a:r>
              <a:rPr lang="zh-CN" altLang="zh-CN" sz="2500" kern="100" dirty="0">
                <a:latin typeface="Times New Roman"/>
                <a:ea typeface="微软雅黑"/>
                <a:cs typeface="Times New Roman"/>
              </a:rPr>
              <a:t>第一电离能最大的元素</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稀有气体除外</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a:t>
            </a:r>
            <a:r>
              <a:rPr lang="en-US" altLang="zh-CN" sz="2500" kern="100" dirty="0">
                <a:latin typeface="Times New Roman"/>
                <a:ea typeface="微软雅黑"/>
                <a:cs typeface="Courier New"/>
              </a:rPr>
              <a:t>F</a:t>
            </a:r>
            <a:r>
              <a:rPr lang="zh-CN" altLang="zh-CN" sz="2500" kern="100" dirty="0">
                <a:latin typeface="Times New Roman"/>
                <a:ea typeface="微软雅黑"/>
                <a:cs typeface="Times New Roman"/>
              </a:rPr>
              <a:t>；第一电离能最小的元素：</a:t>
            </a:r>
            <a:r>
              <a:rPr lang="en-US" altLang="zh-CN" sz="2500" kern="100" dirty="0">
                <a:latin typeface="Times New Roman"/>
                <a:ea typeface="微软雅黑"/>
                <a:cs typeface="Courier New"/>
              </a:rPr>
              <a:t>Cs(</a:t>
            </a:r>
            <a:r>
              <a:rPr lang="zh-CN" altLang="zh-CN" sz="2500" kern="100" dirty="0">
                <a:latin typeface="Times New Roman"/>
                <a:ea typeface="微软雅黑"/>
                <a:cs typeface="Times New Roman"/>
              </a:rPr>
              <a:t>放射性元素除外</a:t>
            </a:r>
            <a:r>
              <a:rPr lang="en-US" altLang="zh-CN" sz="2500" kern="100" dirty="0">
                <a:latin typeface="Times New Roman"/>
                <a:ea typeface="微软雅黑"/>
                <a:cs typeface="Courier New"/>
              </a:rPr>
              <a:t>)</a:t>
            </a:r>
            <a:r>
              <a:rPr lang="zh-CN" altLang="zh-CN" sz="2500" kern="100" dirty="0">
                <a:latin typeface="Times New Roman"/>
                <a:ea typeface="微软雅黑"/>
                <a:cs typeface="Times New Roman"/>
              </a:rPr>
              <a:t>。</a:t>
            </a:r>
            <a:endParaRPr lang="zh-CN" altLang="zh-CN" sz="2500" kern="100" dirty="0">
              <a:latin typeface="宋体"/>
              <a:cs typeface="Courier New"/>
            </a:endParaRPr>
          </a:p>
          <a:p>
            <a:pPr algn="just">
              <a:lnSpc>
                <a:spcPct val="150000"/>
              </a:lnSpc>
              <a:spcAft>
                <a:spcPts val="0"/>
              </a:spcAft>
              <a:tabLst>
                <a:tab pos="2070735" algn="l"/>
              </a:tabLst>
            </a:pPr>
            <a:r>
              <a:rPr lang="en-US" altLang="zh-CN" sz="2500" kern="100" dirty="0">
                <a:latin typeface="Times New Roman"/>
                <a:ea typeface="微软雅黑"/>
                <a:cs typeface="Courier New"/>
              </a:rPr>
              <a:t>(6)</a:t>
            </a:r>
            <a:r>
              <a:rPr lang="zh-CN" altLang="zh-CN" sz="2500" kern="100" dirty="0">
                <a:latin typeface="Times New Roman"/>
                <a:ea typeface="微软雅黑"/>
                <a:cs typeface="Times New Roman"/>
              </a:rPr>
              <a:t>电负性最小的元素：</a:t>
            </a:r>
            <a:r>
              <a:rPr lang="en-US" altLang="zh-CN" sz="2500" kern="100" dirty="0">
                <a:latin typeface="Times New Roman"/>
                <a:ea typeface="微软雅黑"/>
                <a:cs typeface="Courier New"/>
              </a:rPr>
              <a:t>Cs(0.7)</a:t>
            </a:r>
            <a:r>
              <a:rPr lang="zh-CN" altLang="zh-CN" sz="2500" kern="100" dirty="0">
                <a:latin typeface="Times New Roman"/>
                <a:ea typeface="微软雅黑"/>
                <a:cs typeface="Times New Roman"/>
              </a:rPr>
              <a:t>；电负性最大的元素：</a:t>
            </a:r>
            <a:r>
              <a:rPr lang="en-US" altLang="zh-CN" sz="2500" kern="100" dirty="0">
                <a:latin typeface="Times New Roman"/>
                <a:ea typeface="微软雅黑"/>
                <a:cs typeface="Courier New"/>
              </a:rPr>
              <a:t>F(4.0)</a:t>
            </a:r>
            <a:r>
              <a:rPr lang="zh-CN" altLang="zh-CN" sz="2500" kern="100" dirty="0">
                <a:latin typeface="Times New Roman"/>
                <a:ea typeface="微软雅黑"/>
                <a:cs typeface="Times New Roman"/>
              </a:rPr>
              <a:t>。</a:t>
            </a:r>
            <a:endParaRPr lang="zh-CN" altLang="zh-CN" sz="2500" kern="100" dirty="0">
              <a:effectLst/>
              <a:latin typeface="宋体"/>
              <a:cs typeface="Courier New"/>
            </a:endParaRPr>
          </a:p>
        </p:txBody>
      </p:sp>
    </p:spTree>
    <p:extLst>
      <p:ext uri="{BB962C8B-B14F-4D97-AF65-F5344CB8AC3E}">
        <p14:creationId xmlns:p14="http://schemas.microsoft.com/office/powerpoint/2010/main" val="9509245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7504" y="25683"/>
            <a:ext cx="8928000" cy="5022914"/>
          </a:xfrm>
          <a:prstGeom prst="rect">
            <a:avLst/>
          </a:prstGeom>
        </p:spPr>
        <p:txBody>
          <a:bodyPr wrap="square">
            <a:spAutoFit/>
          </a:bodyPr>
          <a:lstStyle/>
          <a:p>
            <a:pPr algn="just">
              <a:lnSpc>
                <a:spcPct val="136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已知元素的单质或化合物的性质、用途、存在的特殊性推断元素的结构</a:t>
            </a:r>
            <a:endParaRPr lang="zh-CN" altLang="zh-CN" sz="2400" kern="100" dirty="0">
              <a:latin typeface="宋体"/>
              <a:cs typeface="Courier New"/>
            </a:endParaRPr>
          </a:p>
          <a:p>
            <a:pPr algn="just">
              <a:lnSpc>
                <a:spcPct val="136000"/>
              </a:lnSpc>
              <a:spcAft>
                <a:spcPts val="0"/>
              </a:spcAft>
              <a:tabLst>
                <a:tab pos="2070735" algn="l"/>
              </a:tabLst>
            </a:pPr>
            <a:r>
              <a:rPr lang="zh-CN" altLang="zh-CN" sz="2400" kern="100" dirty="0">
                <a:latin typeface="Times New Roman"/>
                <a:ea typeface="微软雅黑"/>
                <a:cs typeface="Times New Roman"/>
              </a:rPr>
              <a:t>有些单质或化合物的性质、用途、存在等具有特殊性，可作为推断元素的依据：</a:t>
            </a:r>
            <a:endParaRPr lang="zh-CN" altLang="zh-CN" sz="2400" kern="100" dirty="0">
              <a:latin typeface="宋体"/>
              <a:cs typeface="Courier New"/>
            </a:endParaRPr>
          </a:p>
          <a:p>
            <a:pPr algn="just">
              <a:lnSpc>
                <a:spcPct val="136000"/>
              </a:lnSpc>
              <a:spcAft>
                <a:spcPts val="0"/>
              </a:spcAft>
              <a:tabLst>
                <a:tab pos="2070735" algn="l"/>
              </a:tabLst>
            </a:pPr>
            <a:r>
              <a:rPr lang="en-US" altLang="zh-CN" sz="2400" kern="100" dirty="0">
                <a:latin typeface="Times New Roman"/>
                <a:ea typeface="微软雅黑"/>
                <a:cs typeface="Courier New"/>
              </a:rPr>
              <a:t>(1)</a:t>
            </a:r>
            <a:r>
              <a:rPr lang="zh-CN" altLang="zh-CN" sz="2400" kern="100" dirty="0">
                <a:latin typeface="Times New Roman"/>
                <a:ea typeface="微软雅黑"/>
                <a:cs typeface="Times New Roman"/>
              </a:rPr>
              <a:t>地壳中含量最多的元素或通常氢化物呈液态的元素：</a:t>
            </a:r>
            <a:r>
              <a:rPr lang="en-US" altLang="zh-CN" sz="2400" kern="100" dirty="0">
                <a:latin typeface="Times New Roman"/>
                <a:ea typeface="微软雅黑"/>
                <a:cs typeface="Courier New"/>
              </a:rPr>
              <a:t>O</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36000"/>
              </a:lnSpc>
              <a:spcAft>
                <a:spcPts val="0"/>
              </a:spcAft>
              <a:tabLst>
                <a:tab pos="2070735" algn="l"/>
              </a:tabLst>
            </a:pPr>
            <a:r>
              <a:rPr lang="en-US" altLang="zh-CN" sz="2400" kern="100" dirty="0">
                <a:latin typeface="Times New Roman"/>
                <a:ea typeface="微软雅黑"/>
                <a:cs typeface="Courier New"/>
              </a:rPr>
              <a:t>(2)</a:t>
            </a:r>
            <a:r>
              <a:rPr lang="zh-CN" altLang="zh-CN" sz="2400" kern="100" spc="-90" dirty="0">
                <a:latin typeface="Times New Roman"/>
                <a:ea typeface="微软雅黑"/>
                <a:cs typeface="Times New Roman"/>
              </a:rPr>
              <a:t>空气中含量最多的元素或气态氢化物水溶液呈碱性的元素：</a:t>
            </a:r>
            <a:r>
              <a:rPr lang="en-US" altLang="zh-CN" sz="2400" kern="100" spc="-90" dirty="0">
                <a:latin typeface="Times New Roman"/>
                <a:ea typeface="微软雅黑"/>
                <a:cs typeface="Courier New"/>
              </a:rPr>
              <a:t>N</a:t>
            </a:r>
            <a:r>
              <a:rPr lang="zh-CN" altLang="zh-CN" sz="2400" kern="100" spc="-90" dirty="0">
                <a:latin typeface="Times New Roman"/>
                <a:ea typeface="微软雅黑"/>
                <a:cs typeface="Times New Roman"/>
              </a:rPr>
              <a:t>。</a:t>
            </a:r>
            <a:endParaRPr lang="zh-CN" altLang="zh-CN" sz="2400" kern="100" spc="-90" dirty="0">
              <a:latin typeface="宋体"/>
              <a:cs typeface="Courier New"/>
            </a:endParaRPr>
          </a:p>
          <a:p>
            <a:pPr algn="just">
              <a:lnSpc>
                <a:spcPct val="136000"/>
              </a:lnSpc>
              <a:spcAft>
                <a:spcPts val="0"/>
              </a:spcAft>
              <a:tabLst>
                <a:tab pos="2070735" algn="l"/>
              </a:tabLst>
            </a:pPr>
            <a:r>
              <a:rPr lang="en-US" altLang="zh-CN" sz="2400" kern="100" dirty="0">
                <a:latin typeface="Times New Roman"/>
                <a:ea typeface="微软雅黑"/>
                <a:cs typeface="Courier New"/>
              </a:rPr>
              <a:t>(3)</a:t>
            </a:r>
            <a:r>
              <a:rPr lang="zh-CN" altLang="zh-CN" sz="2400" kern="100" dirty="0">
                <a:latin typeface="Times New Roman"/>
                <a:ea typeface="微软雅黑"/>
                <a:cs typeface="Times New Roman"/>
              </a:rPr>
              <a:t>所形成化合物种类最多的元素或有单质是自然界中硬度最大的物质的元素：</a:t>
            </a:r>
            <a:r>
              <a:rPr lang="en-US" altLang="zh-CN" sz="2400" kern="100" dirty="0">
                <a:latin typeface="Times New Roman"/>
                <a:ea typeface="微软雅黑"/>
                <a:cs typeface="Courier New"/>
              </a:rPr>
              <a:t>C</a:t>
            </a:r>
            <a:r>
              <a:rPr lang="zh-CN" altLang="zh-CN" sz="2400" kern="100" dirty="0">
                <a:latin typeface="Times New Roman"/>
                <a:ea typeface="微软雅黑"/>
                <a:cs typeface="Times New Roman"/>
              </a:rPr>
              <a:t>。</a:t>
            </a:r>
            <a:endParaRPr lang="zh-CN" altLang="zh-CN" sz="2400" kern="100" dirty="0">
              <a:latin typeface="宋体"/>
              <a:cs typeface="Courier New"/>
            </a:endParaRPr>
          </a:p>
          <a:p>
            <a:pPr algn="just">
              <a:lnSpc>
                <a:spcPct val="136000"/>
              </a:lnSpc>
              <a:spcAft>
                <a:spcPts val="0"/>
              </a:spcAft>
              <a:tabLst>
                <a:tab pos="2070735" algn="l"/>
              </a:tabLst>
            </a:pPr>
            <a:r>
              <a:rPr lang="en-US" altLang="zh-CN" sz="2400" kern="100" dirty="0">
                <a:latin typeface="Times New Roman"/>
                <a:ea typeface="微软雅黑"/>
                <a:cs typeface="Courier New"/>
              </a:rPr>
              <a:t>(4)</a:t>
            </a:r>
            <a:r>
              <a:rPr lang="zh-CN" altLang="zh-CN" sz="2400" kern="100" dirty="0">
                <a:latin typeface="Times New Roman"/>
                <a:ea typeface="微软雅黑"/>
                <a:cs typeface="Times New Roman"/>
              </a:rPr>
              <a:t>地壳中含量最多的金属元素或常见氧化物、氢氧化物呈两性的元素：</a:t>
            </a:r>
            <a:r>
              <a:rPr lang="en-US" altLang="zh-CN" sz="2400" kern="100" dirty="0">
                <a:latin typeface="Times New Roman"/>
                <a:ea typeface="微软雅黑"/>
                <a:cs typeface="Courier New"/>
              </a:rPr>
              <a:t>Al</a:t>
            </a:r>
            <a:r>
              <a:rPr lang="zh-CN" altLang="zh-CN" sz="2400" kern="100" dirty="0">
                <a:latin typeface="Times New Roman"/>
                <a:ea typeface="微软雅黑"/>
                <a:cs typeface="Times New Roman"/>
              </a:rPr>
              <a:t>。</a:t>
            </a:r>
            <a:endParaRPr lang="zh-CN" altLang="zh-CN" sz="2400" kern="100" dirty="0">
              <a:effectLst/>
              <a:latin typeface="宋体"/>
              <a:cs typeface="Courier New"/>
            </a:endParaRPr>
          </a:p>
        </p:txBody>
      </p:sp>
    </p:spTree>
    <p:extLst>
      <p:ext uri="{BB962C8B-B14F-4D97-AF65-F5344CB8AC3E}">
        <p14:creationId xmlns:p14="http://schemas.microsoft.com/office/powerpoint/2010/main" val="32019437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6079" y="448516"/>
            <a:ext cx="8875394" cy="388952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(5)</a:t>
            </a:r>
            <a:r>
              <a:rPr lang="zh-CN" altLang="zh-CN" sz="2800" kern="100" dirty="0">
                <a:latin typeface="Times New Roman"/>
                <a:ea typeface="微软雅黑"/>
                <a:cs typeface="Times New Roman"/>
              </a:rPr>
              <a:t>最活泼的非金属元素或气态氢化物</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无氧酸</a:t>
            </a:r>
            <a:r>
              <a:rPr lang="en-US" altLang="zh-CN" sz="2800" kern="100" dirty="0">
                <a:latin typeface="Times New Roman"/>
                <a:ea typeface="微软雅黑"/>
                <a:cs typeface="Courier New"/>
              </a:rPr>
              <a:t>)</a:t>
            </a:r>
            <a:r>
              <a:rPr lang="zh-CN" altLang="zh-CN" sz="2800" kern="100" dirty="0">
                <a:latin typeface="Times New Roman"/>
                <a:ea typeface="微软雅黑"/>
                <a:cs typeface="Times New Roman"/>
              </a:rPr>
              <a:t>可腐蚀玻璃或氢化物最稳定的元素：</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(6)</a:t>
            </a:r>
            <a:r>
              <a:rPr lang="zh-CN" altLang="zh-CN" sz="2800" kern="100" dirty="0">
                <a:latin typeface="Times New Roman"/>
                <a:ea typeface="微软雅黑"/>
                <a:cs typeface="Times New Roman"/>
              </a:rPr>
              <a:t>最活泼的金属元素或最高价氧化物对应水化物碱性最强的元素：</a:t>
            </a:r>
            <a:r>
              <a:rPr lang="en-US" altLang="zh-CN" sz="2800" kern="100" dirty="0">
                <a:latin typeface="Times New Roman"/>
                <a:ea typeface="微软雅黑"/>
                <a:cs typeface="Courier New"/>
              </a:rPr>
              <a:t>Cs</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(7)</a:t>
            </a:r>
            <a:r>
              <a:rPr lang="zh-CN" altLang="zh-CN" sz="2800" kern="100" dirty="0">
                <a:latin typeface="Times New Roman"/>
                <a:ea typeface="微软雅黑"/>
                <a:cs typeface="Times New Roman"/>
              </a:rPr>
              <a:t>焰色反应呈黄色、紫色的元素：</a:t>
            </a:r>
            <a:r>
              <a:rPr lang="en-US" altLang="zh-CN" sz="2800" kern="100" dirty="0">
                <a:latin typeface="Times New Roman"/>
                <a:ea typeface="微软雅黑"/>
                <a:cs typeface="Courier New"/>
              </a:rPr>
              <a:t>Na</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K</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(8)</a:t>
            </a:r>
            <a:r>
              <a:rPr lang="zh-CN" altLang="zh-CN" sz="2800" kern="100" dirty="0">
                <a:latin typeface="Times New Roman"/>
                <a:ea typeface="微软雅黑"/>
                <a:cs typeface="Times New Roman"/>
              </a:rPr>
              <a:t>最轻的单质元素：</a:t>
            </a:r>
            <a:r>
              <a:rPr lang="en-US" altLang="zh-CN" sz="2800" kern="100" dirty="0">
                <a:latin typeface="Times New Roman"/>
                <a:ea typeface="微软雅黑"/>
                <a:cs typeface="Courier New"/>
              </a:rPr>
              <a:t>H</a:t>
            </a:r>
            <a:r>
              <a:rPr lang="zh-CN" altLang="zh-CN" sz="2800" kern="100" dirty="0">
                <a:latin typeface="Times New Roman"/>
                <a:ea typeface="微软雅黑"/>
                <a:cs typeface="Times New Roman"/>
              </a:rPr>
              <a:t>；最轻的金属元素：</a:t>
            </a:r>
            <a:r>
              <a:rPr lang="en-US" altLang="zh-CN" sz="2800" kern="100" dirty="0">
                <a:latin typeface="Times New Roman"/>
                <a:ea typeface="微软雅黑"/>
                <a:cs typeface="Courier New"/>
              </a:rPr>
              <a:t>Li</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9775578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6079" y="483518"/>
            <a:ext cx="8875394" cy="3889526"/>
          </a:xfrm>
          <a:prstGeom prst="rect">
            <a:avLst/>
          </a:prstGeom>
        </p:spPr>
        <p:txBody>
          <a:bodyPr wrap="square">
            <a:spAutoFit/>
          </a:bodyPr>
          <a:lstStyle/>
          <a:p>
            <a:pPr algn="just">
              <a:lnSpc>
                <a:spcPct val="150000"/>
              </a:lnSpc>
              <a:spcAft>
                <a:spcPts val="0"/>
              </a:spcAft>
              <a:tabLst>
                <a:tab pos="2070735" algn="l"/>
              </a:tabLst>
            </a:pPr>
            <a:r>
              <a:rPr lang="en-US" altLang="zh-CN" sz="2800" kern="100" dirty="0">
                <a:latin typeface="Times New Roman"/>
                <a:ea typeface="微软雅黑"/>
                <a:cs typeface="Courier New"/>
              </a:rPr>
              <a:t>(9)</a:t>
            </a:r>
            <a:r>
              <a:rPr lang="zh-CN" altLang="zh-CN" sz="2800" kern="100" dirty="0">
                <a:latin typeface="Times New Roman"/>
                <a:ea typeface="微软雅黑"/>
                <a:cs typeface="Times New Roman"/>
              </a:rPr>
              <a:t>元素的气态氢化物和它的最高价氧化物对应水化物能够化合的元素：</a:t>
            </a:r>
            <a:r>
              <a:rPr lang="en-US" altLang="zh-CN" sz="2800" kern="100" dirty="0">
                <a:latin typeface="Times New Roman"/>
                <a:ea typeface="微软雅黑"/>
                <a:cs typeface="Courier New"/>
              </a:rPr>
              <a:t>N</a:t>
            </a:r>
            <a:r>
              <a:rPr lang="zh-CN" altLang="zh-CN" sz="2800" kern="100" dirty="0">
                <a:latin typeface="Times New Roman"/>
                <a:ea typeface="微软雅黑"/>
                <a:cs typeface="Times New Roman"/>
              </a:rPr>
              <a:t>；能起氧化还原反应的元素：</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(10)</a:t>
            </a:r>
            <a:r>
              <a:rPr lang="zh-CN" altLang="zh-CN" sz="2800" kern="100" dirty="0">
                <a:latin typeface="Times New Roman"/>
                <a:ea typeface="微软雅黑"/>
                <a:cs typeface="Times New Roman"/>
              </a:rPr>
              <a:t>单质在常温下能与水反应放出气体的短周期元素：</a:t>
            </a:r>
            <a:r>
              <a:rPr lang="en-US" altLang="zh-CN" sz="2800" kern="100" dirty="0">
                <a:latin typeface="Times New Roman"/>
                <a:ea typeface="微软雅黑"/>
                <a:cs typeface="Courier New"/>
              </a:rPr>
              <a:t>Li</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Na</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F</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(11)</a:t>
            </a:r>
            <a:r>
              <a:rPr lang="zh-CN" altLang="zh-CN" sz="2800" kern="100" dirty="0">
                <a:latin typeface="Times New Roman"/>
                <a:ea typeface="微软雅黑"/>
                <a:cs typeface="Times New Roman"/>
              </a:rPr>
              <a:t>单质易溶于</a:t>
            </a:r>
            <a:r>
              <a:rPr lang="en-US" altLang="zh-CN" sz="2800" kern="100" dirty="0" err="1">
                <a:latin typeface="Times New Roman"/>
                <a:ea typeface="微软雅黑"/>
                <a:cs typeface="Courier New"/>
              </a:rPr>
              <a:t>CS</a:t>
            </a:r>
            <a:r>
              <a:rPr lang="en-US" altLang="zh-CN" sz="2800" kern="100" baseline="-25000" dirty="0" err="1">
                <a:latin typeface="Times New Roman"/>
                <a:ea typeface="微软雅黑"/>
                <a:cs typeface="Courier New"/>
              </a:rPr>
              <a:t>2</a:t>
            </a:r>
            <a:r>
              <a:rPr lang="zh-CN" altLang="zh-CN" sz="2800" kern="100" dirty="0">
                <a:latin typeface="Times New Roman"/>
                <a:ea typeface="微软雅黑"/>
                <a:cs typeface="Times New Roman"/>
              </a:rPr>
              <a:t>的元素：</a:t>
            </a:r>
            <a:r>
              <a:rPr lang="en-US" altLang="zh-CN" sz="2800" kern="100" dirty="0">
                <a:latin typeface="Times New Roman"/>
                <a:ea typeface="微软雅黑"/>
                <a:cs typeface="Courier New"/>
              </a:rPr>
              <a:t>P</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S</a:t>
            </a:r>
            <a:r>
              <a:rPr lang="zh-CN" altLang="zh-CN" sz="2800" kern="100" dirty="0">
                <a:latin typeface="Times New Roman"/>
                <a:ea typeface="微软雅黑"/>
                <a:cs typeface="Times New Roman"/>
              </a:rPr>
              <a:t>。</a:t>
            </a:r>
            <a:endParaRPr lang="zh-CN" altLang="zh-CN" sz="2800" kern="100" dirty="0">
              <a:latin typeface="宋体"/>
              <a:cs typeface="Courier New"/>
            </a:endParaRPr>
          </a:p>
          <a:p>
            <a:pPr algn="just">
              <a:lnSpc>
                <a:spcPct val="150000"/>
              </a:lnSpc>
              <a:spcAft>
                <a:spcPts val="0"/>
              </a:spcAft>
              <a:tabLst>
                <a:tab pos="2070735" algn="l"/>
              </a:tabLst>
            </a:pPr>
            <a:r>
              <a:rPr lang="en-US" altLang="zh-CN" sz="2800" kern="100" dirty="0">
                <a:latin typeface="Times New Roman"/>
                <a:ea typeface="微软雅黑"/>
                <a:cs typeface="Courier New"/>
              </a:rPr>
              <a:t>(12)</a:t>
            </a:r>
            <a:r>
              <a:rPr lang="zh-CN" altLang="zh-CN" sz="2800" kern="100" dirty="0">
                <a:latin typeface="Times New Roman"/>
                <a:ea typeface="微软雅黑"/>
                <a:cs typeface="Times New Roman"/>
              </a:rPr>
              <a:t>单质常温下呈液态的元素：</a:t>
            </a:r>
            <a:r>
              <a:rPr lang="en-US" altLang="zh-CN" sz="2800" kern="100" dirty="0">
                <a:latin typeface="Times New Roman"/>
                <a:ea typeface="微软雅黑"/>
                <a:cs typeface="Courier New"/>
              </a:rPr>
              <a:t>Br</a:t>
            </a:r>
            <a:r>
              <a:rPr lang="zh-CN" altLang="zh-CN" sz="2800" kern="100" dirty="0">
                <a:latin typeface="Times New Roman"/>
                <a:ea typeface="微软雅黑"/>
                <a:cs typeface="Times New Roman"/>
              </a:rPr>
              <a:t>、</a:t>
            </a:r>
            <a:r>
              <a:rPr lang="en-US" altLang="zh-CN" sz="2800" kern="100" dirty="0">
                <a:latin typeface="Times New Roman"/>
                <a:ea typeface="微软雅黑"/>
                <a:cs typeface="Courier New"/>
              </a:rPr>
              <a:t>Hg</a:t>
            </a:r>
            <a:r>
              <a:rPr lang="zh-CN" altLang="zh-CN" sz="2800" kern="100" dirty="0">
                <a:latin typeface="Times New Roman"/>
                <a:ea typeface="微软雅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0662928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2034</TotalTime>
  <Words>1413</Words>
  <Application>Microsoft Office PowerPoint</Application>
  <PresentationFormat>全屏显示(16:9)</PresentationFormat>
  <Paragraphs>139</Paragraphs>
  <Slides>25</Slides>
  <Notes>1</Notes>
  <HiddenSlides>0</HiddenSlides>
  <MMClips>0</MMClips>
  <ScaleCrop>false</ScaleCrop>
  <HeadingPairs>
    <vt:vector size="6" baseType="variant">
      <vt:variant>
        <vt:lpstr>主题</vt:lpstr>
      </vt:variant>
      <vt:variant>
        <vt:i4>6</vt:i4>
      </vt:variant>
      <vt:variant>
        <vt:lpstr>嵌入 OLE 服务器</vt:lpstr>
      </vt:variant>
      <vt:variant>
        <vt:i4>1</vt:i4>
      </vt:variant>
      <vt:variant>
        <vt:lpstr>幻灯片标题</vt:lpstr>
      </vt:variant>
      <vt:variant>
        <vt:i4>25</vt:i4>
      </vt:variant>
    </vt:vector>
  </HeadingPairs>
  <TitlesOfParts>
    <vt:vector size="32" baseType="lpstr">
      <vt:lpstr>1_Office 主题</vt:lpstr>
      <vt:lpstr>5_Office 主题</vt:lpstr>
      <vt:lpstr>2_Office 主题</vt:lpstr>
      <vt:lpstr>3_Office 主题</vt:lpstr>
      <vt:lpstr>6_Office 主题</vt:lpstr>
      <vt:lpstr>4_Office 主题</vt:lpstr>
      <vt:lpstr>Microsoft Word 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300</cp:revision>
  <dcterms:created xsi:type="dcterms:W3CDTF">2014-11-27T01:03:08Z</dcterms:created>
  <dcterms:modified xsi:type="dcterms:W3CDTF">2015-08-03T03:15:54Z</dcterms:modified>
</cp:coreProperties>
</file>