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slideLayouts/slideLayout4.xml" ContentType="application/vnd.openxmlformats-officedocument.presentationml.slideLayout+xml"/>
  <Override PartName="/ppt/theme/theme3.xml" ContentType="application/vnd.openxmlformats-officedocument.theme+xml"/>
  <Override PartName="/ppt/slideLayouts/slideLayout5.xml" ContentType="application/vnd.openxmlformats-officedocument.presentationml.slideLayout+xml"/>
  <Override PartName="/ppt/theme/theme4.xml" ContentType="application/vnd.openxmlformats-officedocument.theme+xml"/>
  <Override PartName="/ppt/slideLayouts/slideLayout6.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712" r:id="rId2"/>
    <p:sldMasterId id="2147483726" r:id="rId3"/>
    <p:sldMasterId id="2147483740" r:id="rId4"/>
    <p:sldMasterId id="2147483755" r:id="rId5"/>
  </p:sldMasterIdLst>
  <p:notesMasterIdLst>
    <p:notesMasterId r:id="rId38"/>
  </p:notesMasterIdLst>
  <p:handoutMasterIdLst>
    <p:handoutMasterId r:id="rId39"/>
  </p:handoutMasterIdLst>
  <p:sldIdLst>
    <p:sldId id="307" r:id="rId6"/>
    <p:sldId id="308" r:id="rId7"/>
    <p:sldId id="309" r:id="rId8"/>
    <p:sldId id="258" r:id="rId9"/>
    <p:sldId id="270" r:id="rId10"/>
    <p:sldId id="260" r:id="rId11"/>
    <p:sldId id="338" r:id="rId12"/>
    <p:sldId id="329" r:id="rId13"/>
    <p:sldId id="339" r:id="rId14"/>
    <p:sldId id="340" r:id="rId15"/>
    <p:sldId id="264" r:id="rId16"/>
    <p:sldId id="265" r:id="rId17"/>
    <p:sldId id="333" r:id="rId18"/>
    <p:sldId id="341" r:id="rId19"/>
    <p:sldId id="266" r:id="rId20"/>
    <p:sldId id="295" r:id="rId21"/>
    <p:sldId id="275" r:id="rId22"/>
    <p:sldId id="280" r:id="rId23"/>
    <p:sldId id="281" r:id="rId24"/>
    <p:sldId id="282" r:id="rId25"/>
    <p:sldId id="342" r:id="rId26"/>
    <p:sldId id="334" r:id="rId27"/>
    <p:sldId id="297" r:id="rId28"/>
    <p:sldId id="298" r:id="rId29"/>
    <p:sldId id="299" r:id="rId30"/>
    <p:sldId id="301" r:id="rId31"/>
    <p:sldId id="335" r:id="rId32"/>
    <p:sldId id="303" r:id="rId33"/>
    <p:sldId id="336" r:id="rId34"/>
    <p:sldId id="306" r:id="rId35"/>
    <p:sldId id="337" r:id="rId36"/>
    <p:sldId id="311" r:id="rId37"/>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0000CC"/>
    <a:srgbClr val="0066FF"/>
    <a:srgbClr val="0033CC"/>
    <a:srgbClr val="66CCFF"/>
    <a:srgbClr val="FFFFFF"/>
    <a:srgbClr val="FF9933"/>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16DA210-FB5B-4158-B5E0-FEB733F419BA}" styleName="浅色样式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7DF18680-E054-41AD-8BC1-D1AEF772440D}" styleName="中度样式 2 - 强调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8239" autoAdjust="0"/>
  </p:normalViewPr>
  <p:slideViewPr>
    <p:cSldViewPr>
      <p:cViewPr>
        <p:scale>
          <a:sx n="100" d="100"/>
          <a:sy n="100" d="100"/>
        </p:scale>
        <p:origin x="-1248" y="-936"/>
      </p:cViewPr>
      <p:guideLst>
        <p:guide orient="horz" pos="1620"/>
        <p:guide pos="2880"/>
      </p:guideLst>
    </p:cSldViewPr>
  </p:slideViewPr>
  <p:notesTextViewPr>
    <p:cViewPr>
      <p:scale>
        <a:sx n="100" d="100"/>
        <a:sy n="100" d="100"/>
      </p:scale>
      <p:origin x="0" y="0"/>
    </p:cViewPr>
  </p:notesTextViewPr>
  <p:sorterViewPr>
    <p:cViewPr>
      <p:scale>
        <a:sx n="100" d="100"/>
        <a:sy n="100" d="100"/>
      </p:scale>
      <p:origin x="0" y="0"/>
    </p:cViewPr>
  </p:sorterViewPr>
  <p:notesViewPr>
    <p:cSldViewPr>
      <p:cViewPr varScale="1">
        <p:scale>
          <a:sx n="79" d="100"/>
          <a:sy n="79" d="100"/>
        </p:scale>
        <p:origin x="-3966" y="-10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handoutMaster" Target="handoutMasters/handoutMaster1.xml"/><Relationship Id="rId3" Type="http://schemas.openxmlformats.org/officeDocument/2006/relationships/slideMaster" Target="slideMasters/slideMaster3.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theme" Target="theme/theme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presProps" Target="presProps.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BED594FB-2808-45A5-BDC8-80C0F481B27E}" type="datetimeFigureOut">
              <a:rPr lang="zh-CN" altLang="en-US" smtClean="0"/>
              <a:t>2015/8/5</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985B4082-C5AE-46D0-A000-D929E8B25956}" type="slidenum">
              <a:rPr lang="zh-CN" altLang="en-US" smtClean="0"/>
              <a:t>‹#›</a:t>
            </a:fld>
            <a:endParaRPr lang="zh-CN" altLang="en-US"/>
          </a:p>
        </p:txBody>
      </p:sp>
    </p:spTree>
    <p:extLst>
      <p:ext uri="{BB962C8B-B14F-4D97-AF65-F5344CB8AC3E}">
        <p14:creationId xmlns:p14="http://schemas.microsoft.com/office/powerpoint/2010/main" val="72366997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29FAA0F-2349-45DA-9EBD-9D94C9A1CFA0}" type="datetimeFigureOut">
              <a:rPr lang="zh-CN" altLang="en-US" smtClean="0"/>
              <a:t>2015/8/5</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3F37086-15D0-443D-AF17-A3F21825C045}" type="slidenum">
              <a:rPr lang="zh-CN" altLang="en-US" smtClean="0"/>
              <a:t>‹#›</a:t>
            </a:fld>
            <a:endParaRPr lang="zh-CN" altLang="en-US"/>
          </a:p>
        </p:txBody>
      </p:sp>
    </p:spTree>
    <p:extLst>
      <p:ext uri="{BB962C8B-B14F-4D97-AF65-F5344CB8AC3E}">
        <p14:creationId xmlns:p14="http://schemas.microsoft.com/office/powerpoint/2010/main" val="191635299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a:t>
            </a:fld>
            <a:endParaRPr lang="zh-CN" altLang="en-US"/>
          </a:p>
        </p:txBody>
      </p:sp>
    </p:spTree>
    <p:extLst>
      <p:ext uri="{BB962C8B-B14F-4D97-AF65-F5344CB8AC3E}">
        <p14:creationId xmlns:p14="http://schemas.microsoft.com/office/powerpoint/2010/main" val="330916449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13</a:t>
            </a:fld>
            <a:endParaRPr lang="zh-CN" altLang="en-US"/>
          </a:p>
        </p:txBody>
      </p:sp>
    </p:spTree>
    <p:extLst>
      <p:ext uri="{BB962C8B-B14F-4D97-AF65-F5344CB8AC3E}">
        <p14:creationId xmlns:p14="http://schemas.microsoft.com/office/powerpoint/2010/main" val="153982440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14</a:t>
            </a:fld>
            <a:endParaRPr lang="zh-CN" altLang="en-US"/>
          </a:p>
        </p:txBody>
      </p:sp>
    </p:spTree>
    <p:extLst>
      <p:ext uri="{BB962C8B-B14F-4D97-AF65-F5344CB8AC3E}">
        <p14:creationId xmlns:p14="http://schemas.microsoft.com/office/powerpoint/2010/main" val="153982440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16</a:t>
            </a:fld>
            <a:endParaRPr lang="zh-CN" altLang="en-US"/>
          </a:p>
        </p:txBody>
      </p:sp>
    </p:spTree>
    <p:extLst>
      <p:ext uri="{BB962C8B-B14F-4D97-AF65-F5344CB8AC3E}">
        <p14:creationId xmlns:p14="http://schemas.microsoft.com/office/powerpoint/2010/main" val="244529795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24</a:t>
            </a:fld>
            <a:endParaRPr lang="zh-CN" altLang="en-US"/>
          </a:p>
        </p:txBody>
      </p:sp>
    </p:spTree>
    <p:extLst>
      <p:ext uri="{BB962C8B-B14F-4D97-AF65-F5344CB8AC3E}">
        <p14:creationId xmlns:p14="http://schemas.microsoft.com/office/powerpoint/2010/main" val="70003329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userDrawn="1">
  <p:cSld name="1_两栏内容">
    <p:spTree>
      <p:nvGrpSpPr>
        <p:cNvPr id="1" name=""/>
        <p:cNvGrpSpPr/>
        <p:nvPr/>
      </p:nvGrpSpPr>
      <p:grpSpPr>
        <a:xfrm>
          <a:off x="0" y="0"/>
          <a:ext cx="0" cy="0"/>
          <a:chOff x="0" y="0"/>
          <a:chExt cx="0" cy="0"/>
        </a:xfrm>
      </p:grpSpPr>
      <p:sp>
        <p:nvSpPr>
          <p:cNvPr id="12" name="矩形 11"/>
          <p:cNvSpPr/>
          <p:nvPr userDrawn="1"/>
        </p:nvSpPr>
        <p:spPr>
          <a:xfrm>
            <a:off x="2" y="1"/>
            <a:ext cx="381227" cy="734840"/>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Tree>
    <p:extLst>
      <p:ext uri="{BB962C8B-B14F-4D97-AF65-F5344CB8AC3E}">
        <p14:creationId xmlns:p14="http://schemas.microsoft.com/office/powerpoint/2010/main" val="1717464022"/>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825713074"/>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98246174"/>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748732500"/>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32071123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3.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4.xml"/></Relationships>
</file>

<file path=ppt/slideMasters/_rels/slideMaster4.xml.rels><?xml version="1.0" encoding="UTF-8" standalone="yes"?>
<Relationships xmlns="http://schemas.openxmlformats.org/package/2006/relationships"><Relationship Id="rId3" Type="http://schemas.openxmlformats.org/officeDocument/2006/relationships/slide" Target="../slides/slide4.xml"/><Relationship Id="rId2" Type="http://schemas.openxmlformats.org/officeDocument/2006/relationships/theme" Target="../theme/theme4.xml"/><Relationship Id="rId1" Type="http://schemas.openxmlformats.org/officeDocument/2006/relationships/slideLayout" Target="../slideLayouts/slideLayout5.xml"/><Relationship Id="rId6" Type="http://schemas.openxmlformats.org/officeDocument/2006/relationships/slide" Target="../slides/slide24.xml"/><Relationship Id="rId5" Type="http://schemas.openxmlformats.org/officeDocument/2006/relationships/slide" Target="../slides/slide23.xml"/><Relationship Id="rId4" Type="http://schemas.openxmlformats.org/officeDocument/2006/relationships/slide" Target="../slides/slide16.xml"/></Relationships>
</file>

<file path=ppt/slideMasters/_rels/slideMaster5.xml.rels><?xml version="1.0" encoding="UTF-8" standalone="yes"?>
<Relationships xmlns="http://schemas.openxmlformats.org/package/2006/relationships"><Relationship Id="rId2" Type="http://schemas.openxmlformats.org/officeDocument/2006/relationships/theme" Target="../theme/theme5.xml"/><Relationship Id="rId1" Type="http://schemas.openxmlformats.org/officeDocument/2006/relationships/slideLayout" Target="../slideLayouts/slideLayout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 name="矩形 9"/>
          <p:cNvSpPr/>
          <p:nvPr/>
        </p:nvSpPr>
        <p:spPr>
          <a:xfrm>
            <a:off x="1982095" y="4786001"/>
            <a:ext cx="7161907" cy="35750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marL="0" marR="0" lvl="0" indent="0" algn="l" defTabSz="914378" rtl="0" eaLnBrk="1" fontAlgn="auto" latinLnBrk="0" hangingPunct="1">
              <a:lnSpc>
                <a:spcPct val="100000"/>
              </a:lnSpc>
              <a:spcBef>
                <a:spcPts val="0"/>
              </a:spcBef>
              <a:spcAft>
                <a:spcPts val="0"/>
              </a:spcAft>
              <a:buClrTx/>
              <a:buSzTx/>
              <a:buFontTx/>
              <a:buNone/>
              <a:tabLst/>
              <a:defRPr/>
            </a:pPr>
            <a:r>
              <a:rPr kumimoji="0" lang="zh-CN" altLang="en-US" sz="1500" b="0" i="0" u="none" strike="noStrike" kern="1200" cap="none" spc="0" normalizeH="0" baseline="0" noProof="0" dirty="0" smtClean="0">
                <a:ln>
                  <a:noFill/>
                </a:ln>
                <a:solidFill>
                  <a:prstClr val="white"/>
                </a:solidFill>
                <a:effectLst/>
                <a:uLnTx/>
                <a:uFillTx/>
                <a:latin typeface="微软雅黑" pitchFamily="34" charset="-122"/>
                <a:ea typeface="微软雅黑" pitchFamily="34" charset="-122"/>
                <a:cs typeface="+mn-cs"/>
              </a:rPr>
              <a:t>原子结构与元素周期表的关系</a:t>
            </a:r>
            <a:endParaRPr kumimoji="0" lang="zh-CN" altLang="en-US" sz="1500" b="0"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endParaRPr>
          </a:p>
        </p:txBody>
      </p:sp>
      <p:sp>
        <p:nvSpPr>
          <p:cNvPr id="11" name="矩形 10"/>
          <p:cNvSpPr/>
          <p:nvPr/>
        </p:nvSpPr>
        <p:spPr>
          <a:xfrm>
            <a:off x="3" y="4786001"/>
            <a:ext cx="1982093" cy="357505"/>
          </a:xfrm>
          <a:prstGeom prst="rect">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a:solidFill>
                <a:srgbClr val="00B0F0"/>
              </a:solidFill>
            </a:endParaRPr>
          </a:p>
        </p:txBody>
      </p:sp>
      <p:sp>
        <p:nvSpPr>
          <p:cNvPr id="12" name="TextBox 11"/>
          <p:cNvSpPr txBox="1"/>
          <p:nvPr/>
        </p:nvSpPr>
        <p:spPr>
          <a:xfrm>
            <a:off x="7286281" y="4809080"/>
            <a:ext cx="1857727" cy="300080"/>
          </a:xfrm>
          <a:prstGeom prst="rect">
            <a:avLst/>
          </a:prstGeom>
          <a:noFill/>
          <a:effectLst>
            <a:reflection blurRad="6350" stA="50000" endA="300" endPos="38500" dist="50800" dir="5400000" sy="-100000" algn="bl" rotWithShape="0"/>
          </a:effectLst>
        </p:spPr>
        <p:txBody>
          <a:bodyPr wrap="square" lIns="68579" tIns="34289" rIns="68579" bIns="34289" rtlCol="0" anchor="ctr">
            <a:spAutoFit/>
          </a:bodyPr>
          <a:lstStyle/>
          <a:p>
            <a:pPr algn="r"/>
            <a:r>
              <a:rPr lang="en-US" altLang="zh-CN" sz="1500" dirty="0" smtClean="0">
                <a:solidFill>
                  <a:schemeClr val="bg1">
                    <a:lumMod val="65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rPr>
              <a:t>91taoke.com</a:t>
            </a:r>
            <a:endParaRPr lang="zh-CN" altLang="en-US" sz="1500" dirty="0">
              <a:solidFill>
                <a:schemeClr val="bg1">
                  <a:lumMod val="65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14" name="椭圆 13"/>
          <p:cNvSpPr/>
          <p:nvPr/>
        </p:nvSpPr>
        <p:spPr>
          <a:xfrm>
            <a:off x="350778" y="4897247"/>
            <a:ext cx="135000" cy="135000"/>
          </a:xfrm>
          <a:prstGeom prst="ellipse">
            <a:avLst/>
          </a:prstGeom>
          <a:solidFill>
            <a:schemeClr val="tx1">
              <a:lumMod val="75000"/>
              <a:lumOff val="25000"/>
            </a:schemeClr>
          </a:solidFill>
          <a:ln w="1524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algn="ctr"/>
            <a:endParaRPr lang="zh-CN" altLang="en-US"/>
          </a:p>
        </p:txBody>
      </p:sp>
      <p:sp>
        <p:nvSpPr>
          <p:cNvPr id="15" name="椭圆 14"/>
          <p:cNvSpPr/>
          <p:nvPr/>
        </p:nvSpPr>
        <p:spPr>
          <a:xfrm>
            <a:off x="731674" y="4897247"/>
            <a:ext cx="135000" cy="135000"/>
          </a:xfrm>
          <a:prstGeom prst="ellipse">
            <a:avLst/>
          </a:prstGeom>
          <a:solidFill>
            <a:schemeClr val="bg1">
              <a:lumMod val="65000"/>
            </a:schemeClr>
          </a:solidFill>
          <a:ln w="1524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lvl="0" algn="ctr"/>
            <a:endParaRPr lang="zh-CN" altLang="en-US" dirty="0"/>
          </a:p>
        </p:txBody>
      </p:sp>
      <p:sp>
        <p:nvSpPr>
          <p:cNvPr id="16" name="椭圆 15"/>
          <p:cNvSpPr/>
          <p:nvPr userDrawn="1"/>
        </p:nvSpPr>
        <p:spPr>
          <a:xfrm>
            <a:off x="1103776" y="4895188"/>
            <a:ext cx="135000" cy="135000"/>
          </a:xfrm>
          <a:prstGeom prst="ellipse">
            <a:avLst/>
          </a:prstGeom>
          <a:solidFill>
            <a:schemeClr val="bg1">
              <a:lumMod val="65000"/>
            </a:schemeClr>
          </a:solidFill>
          <a:ln w="1524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lvl="0" algn="ctr"/>
            <a:endParaRPr lang="zh-CN" altLang="en-US" dirty="0"/>
          </a:p>
        </p:txBody>
      </p:sp>
      <p:sp>
        <p:nvSpPr>
          <p:cNvPr id="17" name="椭圆 16"/>
          <p:cNvSpPr/>
          <p:nvPr userDrawn="1"/>
        </p:nvSpPr>
        <p:spPr>
          <a:xfrm>
            <a:off x="1495786" y="4895188"/>
            <a:ext cx="135000" cy="135000"/>
          </a:xfrm>
          <a:prstGeom prst="ellipse">
            <a:avLst/>
          </a:prstGeom>
          <a:solidFill>
            <a:schemeClr val="bg1">
              <a:lumMod val="65000"/>
            </a:schemeClr>
          </a:solidFill>
          <a:ln w="1524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lvl="0" algn="ctr"/>
            <a:endParaRPr lang="zh-CN" altLang="en-US" dirty="0"/>
          </a:p>
        </p:txBody>
      </p:sp>
    </p:spTree>
  </p:cSld>
  <p:clrMap bg1="lt1" tx1="dk1" bg2="lt2" tx2="dk2" accent1="accent1" accent2="accent2" accent3="accent3" accent4="accent4" accent5="accent5" accent6="accent6" hlink="hlink" folHlink="folHlink"/>
  <p:sldLayoutIdLst>
    <p:sldLayoutId id="2147483650" r:id="rId1"/>
    <p:sldLayoutId id="2147483710" r:id="rId2"/>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 name="矩形 9"/>
          <p:cNvSpPr/>
          <p:nvPr/>
        </p:nvSpPr>
        <p:spPr>
          <a:xfrm>
            <a:off x="1982095" y="4786001"/>
            <a:ext cx="7161907" cy="35750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marL="0" algn="l" defTabSz="914378" rtl="0" eaLnBrk="1" latinLnBrk="0" hangingPunct="1">
              <a:spcBef>
                <a:spcPct val="0"/>
              </a:spcBef>
            </a:pPr>
            <a:r>
              <a:rPr lang="zh-CN" altLang="en-US" sz="1500" kern="1200" baseline="0" dirty="0" smtClean="0">
                <a:solidFill>
                  <a:schemeClr val="bg1"/>
                </a:solidFill>
                <a:latin typeface="微软雅黑" pitchFamily="34" charset="-122"/>
                <a:ea typeface="微软雅黑" pitchFamily="34" charset="-122"/>
                <a:cs typeface="+mn-cs"/>
              </a:rPr>
              <a:t>元素周期表的分区</a:t>
            </a:r>
            <a:endParaRPr lang="zh-CN" altLang="en-US" sz="1500" kern="1200" baseline="0" dirty="0">
              <a:solidFill>
                <a:schemeClr val="bg1"/>
              </a:solidFill>
              <a:latin typeface="微软雅黑" pitchFamily="34" charset="-122"/>
              <a:ea typeface="微软雅黑" pitchFamily="34" charset="-122"/>
              <a:cs typeface="+mn-cs"/>
            </a:endParaRPr>
          </a:p>
        </p:txBody>
      </p:sp>
      <p:sp>
        <p:nvSpPr>
          <p:cNvPr id="12" name="TextBox 11"/>
          <p:cNvSpPr txBox="1"/>
          <p:nvPr/>
        </p:nvSpPr>
        <p:spPr>
          <a:xfrm>
            <a:off x="7286281" y="4809080"/>
            <a:ext cx="1857727" cy="300080"/>
          </a:xfrm>
          <a:prstGeom prst="rect">
            <a:avLst/>
          </a:prstGeom>
          <a:noFill/>
          <a:effectLst>
            <a:reflection blurRad="6350" stA="50000" endA="300" endPos="38500" dist="50800" dir="5400000" sy="-100000" algn="bl" rotWithShape="0"/>
          </a:effectLst>
        </p:spPr>
        <p:txBody>
          <a:bodyPr wrap="square" lIns="68579" tIns="34289" rIns="68579" bIns="34289" rtlCol="0" anchor="ctr">
            <a:spAutoFit/>
          </a:bodyPr>
          <a:lstStyle/>
          <a:p>
            <a:pPr algn="r"/>
            <a:r>
              <a:rPr lang="en-US" altLang="zh-CN" sz="1500" dirty="0" smtClean="0">
                <a:solidFill>
                  <a:schemeClr val="bg1">
                    <a:lumMod val="65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rPr>
              <a:t>91taoke.com</a:t>
            </a:r>
            <a:endParaRPr lang="zh-CN" altLang="en-US" sz="1500" dirty="0">
              <a:solidFill>
                <a:schemeClr val="bg1">
                  <a:lumMod val="65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16" name="矩形 15"/>
          <p:cNvSpPr/>
          <p:nvPr userDrawn="1"/>
        </p:nvSpPr>
        <p:spPr>
          <a:xfrm>
            <a:off x="3" y="4786001"/>
            <a:ext cx="1982093" cy="357505"/>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a:solidFill>
                <a:srgbClr val="00B0F0"/>
              </a:solidFill>
            </a:endParaRPr>
          </a:p>
        </p:txBody>
      </p:sp>
      <p:sp>
        <p:nvSpPr>
          <p:cNvPr id="17" name="椭圆 16"/>
          <p:cNvSpPr/>
          <p:nvPr userDrawn="1"/>
        </p:nvSpPr>
        <p:spPr>
          <a:xfrm>
            <a:off x="350778" y="4897247"/>
            <a:ext cx="135000" cy="135000"/>
          </a:xfrm>
          <a:prstGeom prst="ellipse">
            <a:avLst/>
          </a:prstGeom>
          <a:solidFill>
            <a:schemeClr val="bg1">
              <a:lumMod val="65000"/>
            </a:schemeClr>
          </a:solidFill>
          <a:ln w="1524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algn="ctr"/>
            <a:endParaRPr lang="zh-CN" altLang="en-US"/>
          </a:p>
        </p:txBody>
      </p:sp>
      <p:sp>
        <p:nvSpPr>
          <p:cNvPr id="18" name="椭圆 17"/>
          <p:cNvSpPr/>
          <p:nvPr userDrawn="1"/>
        </p:nvSpPr>
        <p:spPr>
          <a:xfrm>
            <a:off x="731674" y="4897247"/>
            <a:ext cx="135000" cy="135000"/>
          </a:xfrm>
          <a:prstGeom prst="ellipse">
            <a:avLst/>
          </a:prstGeom>
          <a:solidFill>
            <a:schemeClr val="tx1">
              <a:lumMod val="75000"/>
              <a:lumOff val="25000"/>
            </a:schemeClr>
          </a:solidFill>
          <a:ln w="1524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lvl="0" algn="ctr"/>
            <a:endParaRPr lang="zh-CN" altLang="en-US" dirty="0"/>
          </a:p>
        </p:txBody>
      </p:sp>
      <p:sp>
        <p:nvSpPr>
          <p:cNvPr id="19" name="椭圆 18"/>
          <p:cNvSpPr/>
          <p:nvPr userDrawn="1"/>
        </p:nvSpPr>
        <p:spPr>
          <a:xfrm>
            <a:off x="1103776" y="4895188"/>
            <a:ext cx="135000" cy="135000"/>
          </a:xfrm>
          <a:prstGeom prst="ellipse">
            <a:avLst/>
          </a:prstGeom>
          <a:solidFill>
            <a:schemeClr val="bg1">
              <a:lumMod val="65000"/>
            </a:schemeClr>
          </a:solidFill>
          <a:ln w="1524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lvl="0" algn="ctr"/>
            <a:endParaRPr lang="zh-CN" altLang="en-US" dirty="0"/>
          </a:p>
        </p:txBody>
      </p:sp>
      <p:sp>
        <p:nvSpPr>
          <p:cNvPr id="20" name="椭圆 19"/>
          <p:cNvSpPr/>
          <p:nvPr userDrawn="1"/>
        </p:nvSpPr>
        <p:spPr>
          <a:xfrm>
            <a:off x="1495786" y="4895188"/>
            <a:ext cx="135000" cy="135000"/>
          </a:xfrm>
          <a:prstGeom prst="ellipse">
            <a:avLst/>
          </a:prstGeom>
          <a:solidFill>
            <a:schemeClr val="bg1">
              <a:lumMod val="65000"/>
            </a:schemeClr>
          </a:solidFill>
          <a:ln w="1524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lvl="0" algn="ctr"/>
            <a:endParaRPr lang="zh-CN" altLang="en-US" dirty="0"/>
          </a:p>
        </p:txBody>
      </p:sp>
    </p:spTree>
    <p:extLst>
      <p:ext uri="{BB962C8B-B14F-4D97-AF65-F5344CB8AC3E}">
        <p14:creationId xmlns:p14="http://schemas.microsoft.com/office/powerpoint/2010/main" val="4063700828"/>
      </p:ext>
    </p:extLst>
  </p:cSld>
  <p:clrMap bg1="lt1" tx1="dk1" bg2="lt2" tx2="dk2" accent1="accent1" accent2="accent2" accent3="accent3" accent4="accent4" accent5="accent5" accent6="accent6" hlink="hlink" folHlink="folHlink"/>
  <p:sldLayoutIdLst>
    <p:sldLayoutId id="2147483719" r:id="rId1"/>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 name="矩形 9"/>
          <p:cNvSpPr/>
          <p:nvPr/>
        </p:nvSpPr>
        <p:spPr>
          <a:xfrm>
            <a:off x="1982095" y="4786001"/>
            <a:ext cx="7161907" cy="35750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marL="0" marR="0" indent="0" algn="l" defTabSz="914378" rtl="0" eaLnBrk="1" fontAlgn="auto" latinLnBrk="0" hangingPunct="1">
              <a:lnSpc>
                <a:spcPct val="100000"/>
              </a:lnSpc>
              <a:spcBef>
                <a:spcPct val="0"/>
              </a:spcBef>
              <a:spcAft>
                <a:spcPts val="0"/>
              </a:spcAft>
              <a:buClrTx/>
              <a:buSzTx/>
              <a:buFontTx/>
              <a:buNone/>
              <a:tabLst/>
              <a:defRPr/>
            </a:pPr>
            <a:r>
              <a:rPr lang="zh-CN" altLang="en-US" sz="1500" kern="1200" baseline="0" dirty="0" smtClean="0">
                <a:solidFill>
                  <a:schemeClr val="bg1"/>
                </a:solidFill>
                <a:latin typeface="微软雅黑" pitchFamily="34" charset="-122"/>
                <a:ea typeface="微软雅黑" pitchFamily="34" charset="-122"/>
                <a:cs typeface="+mn-cs"/>
              </a:rPr>
              <a:t>学习小结</a:t>
            </a:r>
          </a:p>
        </p:txBody>
      </p:sp>
      <p:sp>
        <p:nvSpPr>
          <p:cNvPr id="12" name="TextBox 11"/>
          <p:cNvSpPr txBox="1"/>
          <p:nvPr/>
        </p:nvSpPr>
        <p:spPr>
          <a:xfrm>
            <a:off x="7286281" y="4809080"/>
            <a:ext cx="1857727" cy="300080"/>
          </a:xfrm>
          <a:prstGeom prst="rect">
            <a:avLst/>
          </a:prstGeom>
          <a:noFill/>
          <a:effectLst>
            <a:reflection blurRad="6350" stA="50000" endA="300" endPos="38500" dist="50800" dir="5400000" sy="-100000" algn="bl" rotWithShape="0"/>
          </a:effectLst>
        </p:spPr>
        <p:txBody>
          <a:bodyPr wrap="square" lIns="68579" tIns="34289" rIns="68579" bIns="34289" rtlCol="0" anchor="ctr">
            <a:spAutoFit/>
          </a:bodyPr>
          <a:lstStyle/>
          <a:p>
            <a:pPr algn="r"/>
            <a:r>
              <a:rPr lang="en-US" altLang="zh-CN" sz="1500" dirty="0" smtClean="0">
                <a:solidFill>
                  <a:schemeClr val="bg1">
                    <a:lumMod val="65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rPr>
              <a:t>91taoke.com</a:t>
            </a:r>
            <a:endParaRPr lang="zh-CN" altLang="en-US" sz="1500" dirty="0">
              <a:solidFill>
                <a:schemeClr val="bg1">
                  <a:lumMod val="65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13" name="矩形 12"/>
          <p:cNvSpPr/>
          <p:nvPr userDrawn="1"/>
        </p:nvSpPr>
        <p:spPr>
          <a:xfrm>
            <a:off x="3" y="4786001"/>
            <a:ext cx="1982093" cy="35750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a:solidFill>
                <a:srgbClr val="00B0F0"/>
              </a:solidFill>
            </a:endParaRPr>
          </a:p>
        </p:txBody>
      </p:sp>
      <p:sp>
        <p:nvSpPr>
          <p:cNvPr id="16" name="椭圆 15"/>
          <p:cNvSpPr/>
          <p:nvPr userDrawn="1"/>
        </p:nvSpPr>
        <p:spPr>
          <a:xfrm>
            <a:off x="350778" y="4897247"/>
            <a:ext cx="135000" cy="135000"/>
          </a:xfrm>
          <a:prstGeom prst="ellipse">
            <a:avLst/>
          </a:prstGeom>
          <a:solidFill>
            <a:schemeClr val="bg1">
              <a:lumMod val="65000"/>
            </a:schemeClr>
          </a:solidFill>
          <a:ln w="1524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algn="ctr"/>
            <a:endParaRPr lang="zh-CN" altLang="en-US"/>
          </a:p>
        </p:txBody>
      </p:sp>
      <p:sp>
        <p:nvSpPr>
          <p:cNvPr id="17" name="椭圆 16"/>
          <p:cNvSpPr/>
          <p:nvPr userDrawn="1"/>
        </p:nvSpPr>
        <p:spPr>
          <a:xfrm>
            <a:off x="731674" y="4897247"/>
            <a:ext cx="135000" cy="135000"/>
          </a:xfrm>
          <a:prstGeom prst="ellipse">
            <a:avLst/>
          </a:prstGeom>
          <a:solidFill>
            <a:schemeClr val="bg1">
              <a:lumMod val="65000"/>
            </a:schemeClr>
          </a:solidFill>
          <a:ln w="1524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lvl="0" algn="ctr"/>
            <a:endParaRPr lang="zh-CN" altLang="en-US" dirty="0"/>
          </a:p>
        </p:txBody>
      </p:sp>
      <p:sp>
        <p:nvSpPr>
          <p:cNvPr id="18" name="椭圆 17"/>
          <p:cNvSpPr/>
          <p:nvPr userDrawn="1"/>
        </p:nvSpPr>
        <p:spPr>
          <a:xfrm>
            <a:off x="1103776" y="4895188"/>
            <a:ext cx="135000" cy="135000"/>
          </a:xfrm>
          <a:prstGeom prst="ellipse">
            <a:avLst/>
          </a:prstGeom>
          <a:solidFill>
            <a:schemeClr val="tx1">
              <a:lumMod val="75000"/>
              <a:lumOff val="25000"/>
            </a:schemeClr>
          </a:solidFill>
          <a:ln w="1524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lvl="0" algn="ctr"/>
            <a:endParaRPr lang="zh-CN" altLang="en-US" dirty="0"/>
          </a:p>
        </p:txBody>
      </p:sp>
      <p:sp>
        <p:nvSpPr>
          <p:cNvPr id="19" name="椭圆 18"/>
          <p:cNvSpPr/>
          <p:nvPr userDrawn="1"/>
        </p:nvSpPr>
        <p:spPr>
          <a:xfrm>
            <a:off x="1495786" y="4895188"/>
            <a:ext cx="135000" cy="135000"/>
          </a:xfrm>
          <a:prstGeom prst="ellipse">
            <a:avLst/>
          </a:prstGeom>
          <a:solidFill>
            <a:schemeClr val="bg1">
              <a:lumMod val="65000"/>
            </a:schemeClr>
          </a:solidFill>
          <a:ln w="1524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lvl="0" algn="ctr"/>
            <a:endParaRPr lang="zh-CN" altLang="en-US" dirty="0"/>
          </a:p>
        </p:txBody>
      </p:sp>
    </p:spTree>
    <p:extLst>
      <p:ext uri="{BB962C8B-B14F-4D97-AF65-F5344CB8AC3E}">
        <p14:creationId xmlns:p14="http://schemas.microsoft.com/office/powerpoint/2010/main" val="292973123"/>
      </p:ext>
    </p:extLst>
  </p:cSld>
  <p:clrMap bg1="lt1" tx1="dk1" bg2="lt2" tx2="dk2" accent1="accent1" accent2="accent2" accent3="accent3" accent4="accent4" accent5="accent5" accent6="accent6" hlink="hlink" folHlink="folHlink"/>
  <p:sldLayoutIdLst>
    <p:sldLayoutId id="2147483733" r:id="rId1"/>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 name="矩形 9"/>
          <p:cNvSpPr/>
          <p:nvPr/>
        </p:nvSpPr>
        <p:spPr>
          <a:xfrm>
            <a:off x="1982095" y="4786001"/>
            <a:ext cx="7161907" cy="35750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marL="0" algn="l" defTabSz="914378" rtl="0" eaLnBrk="1" latinLnBrk="0" hangingPunct="1">
              <a:spcBef>
                <a:spcPct val="0"/>
              </a:spcBef>
            </a:pPr>
            <a:r>
              <a:rPr lang="zh-CN" altLang="zh-CN" sz="1500" kern="1200" baseline="0" dirty="0" smtClean="0">
                <a:solidFill>
                  <a:schemeClr val="bg1"/>
                </a:solidFill>
                <a:latin typeface="微软雅黑" pitchFamily="34" charset="-122"/>
                <a:ea typeface="微软雅黑" pitchFamily="34" charset="-122"/>
                <a:cs typeface="+mn-cs"/>
              </a:rPr>
              <a:t>当堂检测</a:t>
            </a:r>
            <a:endParaRPr lang="zh-CN" altLang="zh-CN" sz="1500" kern="1200" baseline="0" dirty="0">
              <a:solidFill>
                <a:schemeClr val="bg1"/>
              </a:solidFill>
              <a:latin typeface="微软雅黑" pitchFamily="34" charset="-122"/>
              <a:ea typeface="微软雅黑" pitchFamily="34" charset="-122"/>
              <a:cs typeface="+mn-cs"/>
            </a:endParaRPr>
          </a:p>
        </p:txBody>
      </p:sp>
      <p:sp>
        <p:nvSpPr>
          <p:cNvPr id="12" name="TextBox 11"/>
          <p:cNvSpPr txBox="1"/>
          <p:nvPr userDrawn="1"/>
        </p:nvSpPr>
        <p:spPr>
          <a:xfrm>
            <a:off x="7286281" y="4809080"/>
            <a:ext cx="1857727" cy="300080"/>
          </a:xfrm>
          <a:prstGeom prst="rect">
            <a:avLst/>
          </a:prstGeom>
          <a:noFill/>
          <a:effectLst>
            <a:reflection blurRad="6350" stA="50000" endA="300" endPos="38500" dist="50800" dir="5400000" sy="-100000" algn="bl" rotWithShape="0"/>
          </a:effectLst>
        </p:spPr>
        <p:txBody>
          <a:bodyPr wrap="square" lIns="68579" tIns="34289" rIns="68579" bIns="34289" rtlCol="0" anchor="ctr">
            <a:spAutoFit/>
          </a:bodyPr>
          <a:lstStyle/>
          <a:p>
            <a:pPr algn="r"/>
            <a:r>
              <a:rPr lang="en-US" altLang="zh-CN" sz="1500" dirty="0" smtClean="0">
                <a:solidFill>
                  <a:schemeClr val="bg1">
                    <a:lumMod val="65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rPr>
              <a:t>91taoke.com</a:t>
            </a:r>
            <a:endParaRPr lang="zh-CN" altLang="en-US" sz="1500" dirty="0">
              <a:solidFill>
                <a:schemeClr val="bg1">
                  <a:lumMod val="65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13" name="矩形 12"/>
          <p:cNvSpPr/>
          <p:nvPr userDrawn="1"/>
        </p:nvSpPr>
        <p:spPr>
          <a:xfrm>
            <a:off x="3" y="4786001"/>
            <a:ext cx="1982093" cy="357505"/>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a:solidFill>
                <a:srgbClr val="00B0F0"/>
              </a:solidFill>
            </a:endParaRPr>
          </a:p>
        </p:txBody>
      </p:sp>
      <p:sp>
        <p:nvSpPr>
          <p:cNvPr id="16" name="椭圆 15">
            <a:hlinkClick r:id="rId3" action="ppaction://hlinksldjump"/>
          </p:cNvPr>
          <p:cNvSpPr/>
          <p:nvPr userDrawn="1"/>
        </p:nvSpPr>
        <p:spPr>
          <a:xfrm>
            <a:off x="350778" y="4897247"/>
            <a:ext cx="135000" cy="135000"/>
          </a:xfrm>
          <a:prstGeom prst="ellipse">
            <a:avLst/>
          </a:prstGeom>
          <a:solidFill>
            <a:schemeClr val="bg1">
              <a:lumMod val="65000"/>
            </a:schemeClr>
          </a:solidFill>
          <a:ln w="1524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algn="ctr"/>
            <a:endParaRPr lang="zh-CN" altLang="en-US"/>
          </a:p>
        </p:txBody>
      </p:sp>
      <p:sp>
        <p:nvSpPr>
          <p:cNvPr id="17" name="椭圆 16">
            <a:hlinkClick r:id="rId4" action="ppaction://hlinksldjump"/>
          </p:cNvPr>
          <p:cNvSpPr/>
          <p:nvPr userDrawn="1"/>
        </p:nvSpPr>
        <p:spPr>
          <a:xfrm>
            <a:off x="731674" y="4897247"/>
            <a:ext cx="135000" cy="135000"/>
          </a:xfrm>
          <a:prstGeom prst="ellipse">
            <a:avLst/>
          </a:prstGeom>
          <a:solidFill>
            <a:schemeClr val="bg1">
              <a:lumMod val="65000"/>
            </a:schemeClr>
          </a:solidFill>
          <a:ln w="1524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lvl="0" algn="ctr"/>
            <a:endParaRPr lang="zh-CN" altLang="en-US" dirty="0"/>
          </a:p>
        </p:txBody>
      </p:sp>
      <p:sp>
        <p:nvSpPr>
          <p:cNvPr id="18" name="椭圆 17">
            <a:hlinkClick r:id="rId5" action="ppaction://hlinksldjump"/>
          </p:cNvPr>
          <p:cNvSpPr/>
          <p:nvPr userDrawn="1"/>
        </p:nvSpPr>
        <p:spPr>
          <a:xfrm>
            <a:off x="1103776" y="4895188"/>
            <a:ext cx="135000" cy="135000"/>
          </a:xfrm>
          <a:prstGeom prst="ellipse">
            <a:avLst/>
          </a:prstGeom>
          <a:solidFill>
            <a:schemeClr val="bg1">
              <a:lumMod val="65000"/>
            </a:schemeClr>
          </a:solidFill>
          <a:ln w="1524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lvl="0" algn="ctr"/>
            <a:endParaRPr lang="zh-CN" altLang="en-US" dirty="0"/>
          </a:p>
        </p:txBody>
      </p:sp>
      <p:sp>
        <p:nvSpPr>
          <p:cNvPr id="19" name="椭圆 18">
            <a:hlinkClick r:id="rId6" action="ppaction://hlinksldjump"/>
          </p:cNvPr>
          <p:cNvSpPr/>
          <p:nvPr userDrawn="1"/>
        </p:nvSpPr>
        <p:spPr>
          <a:xfrm>
            <a:off x="1495786" y="4895188"/>
            <a:ext cx="135000" cy="135000"/>
          </a:xfrm>
          <a:prstGeom prst="ellipse">
            <a:avLst/>
          </a:prstGeom>
          <a:solidFill>
            <a:schemeClr val="tx1">
              <a:lumMod val="75000"/>
              <a:lumOff val="25000"/>
            </a:schemeClr>
          </a:solidFill>
          <a:ln w="1524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lvl="0" algn="ctr"/>
            <a:endParaRPr lang="zh-CN" altLang="en-US" dirty="0"/>
          </a:p>
        </p:txBody>
      </p:sp>
    </p:spTree>
    <p:extLst>
      <p:ext uri="{BB962C8B-B14F-4D97-AF65-F5344CB8AC3E}">
        <p14:creationId xmlns:p14="http://schemas.microsoft.com/office/powerpoint/2010/main" val="1364061780"/>
      </p:ext>
    </p:extLst>
  </p:cSld>
  <p:clrMap bg1="lt1" tx1="dk1" bg2="lt2" tx2="dk2" accent1="accent1" accent2="accent2" accent3="accent3" accent4="accent4" accent5="accent5" accent6="accent6" hlink="hlink" folHlink="folHlink"/>
  <p:sldLayoutIdLst>
    <p:sldLayoutId id="2147483747" r:id="rId1"/>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08972925"/>
      </p:ext>
    </p:extLst>
  </p:cSld>
  <p:clrMap bg1="lt1" tx1="dk1" bg2="lt2" tx2="dk2" accent1="accent1" accent2="accent2" accent3="accent3" accent4="accent4" accent5="accent5" accent6="accent6" hlink="hlink" folHlink="folHlink"/>
  <p:sldLayoutIdLst>
    <p:sldLayoutId id="2147483762" r:id="rId1"/>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10.png"/><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slide" Target="slide24.xml"/><Relationship Id="rId7" Type="http://schemas.openxmlformats.org/officeDocument/2006/relationships/slide" Target="slide30.xml"/><Relationship Id="rId2" Type="http://schemas.openxmlformats.org/officeDocument/2006/relationships/notesSlide" Target="../notesSlides/notesSlide5.xml"/><Relationship Id="rId1" Type="http://schemas.openxmlformats.org/officeDocument/2006/relationships/slideLayout" Target="../slideLayouts/slideLayout5.xml"/><Relationship Id="rId6" Type="http://schemas.openxmlformats.org/officeDocument/2006/relationships/slide" Target="slide28.xml"/><Relationship Id="rId5" Type="http://schemas.openxmlformats.org/officeDocument/2006/relationships/slide" Target="slide26.xml"/><Relationship Id="rId4" Type="http://schemas.openxmlformats.org/officeDocument/2006/relationships/slide" Target="slide25.xml"/></Relationships>
</file>

<file path=ppt/slides/_rels/slide25.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24.xml"/><Relationship Id="rId1" Type="http://schemas.openxmlformats.org/officeDocument/2006/relationships/slideLayout" Target="../slideLayouts/slideLayout5.xml"/><Relationship Id="rId6" Type="http://schemas.openxmlformats.org/officeDocument/2006/relationships/slide" Target="slide30.xml"/><Relationship Id="rId5" Type="http://schemas.openxmlformats.org/officeDocument/2006/relationships/slide" Target="slide28.xml"/><Relationship Id="rId4" Type="http://schemas.openxmlformats.org/officeDocument/2006/relationships/slide" Target="slide26.xml"/></Relationships>
</file>

<file path=ppt/slides/_rels/slide26.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24.xml"/><Relationship Id="rId1" Type="http://schemas.openxmlformats.org/officeDocument/2006/relationships/slideLayout" Target="../slideLayouts/slideLayout5.xml"/><Relationship Id="rId6" Type="http://schemas.openxmlformats.org/officeDocument/2006/relationships/slide" Target="slide30.xml"/><Relationship Id="rId5" Type="http://schemas.openxmlformats.org/officeDocument/2006/relationships/slide" Target="slide28.xml"/><Relationship Id="rId4" Type="http://schemas.openxmlformats.org/officeDocument/2006/relationships/slide" Target="slide26.xml"/></Relationships>
</file>

<file path=ppt/slides/_rels/slide27.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24.xml"/><Relationship Id="rId1" Type="http://schemas.openxmlformats.org/officeDocument/2006/relationships/slideLayout" Target="../slideLayouts/slideLayout5.xml"/><Relationship Id="rId6" Type="http://schemas.openxmlformats.org/officeDocument/2006/relationships/slide" Target="slide30.xml"/><Relationship Id="rId5" Type="http://schemas.openxmlformats.org/officeDocument/2006/relationships/slide" Target="slide28.xml"/><Relationship Id="rId4" Type="http://schemas.openxmlformats.org/officeDocument/2006/relationships/slide" Target="slide26.xml"/></Relationships>
</file>

<file path=ppt/slides/_rels/slide28.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24.xml"/><Relationship Id="rId1" Type="http://schemas.openxmlformats.org/officeDocument/2006/relationships/slideLayout" Target="../slideLayouts/slideLayout5.xml"/><Relationship Id="rId6" Type="http://schemas.openxmlformats.org/officeDocument/2006/relationships/slide" Target="slide30.xml"/><Relationship Id="rId5" Type="http://schemas.openxmlformats.org/officeDocument/2006/relationships/slide" Target="slide28.xml"/><Relationship Id="rId4" Type="http://schemas.openxmlformats.org/officeDocument/2006/relationships/slide" Target="slide26.xml"/></Relationships>
</file>

<file path=ppt/slides/_rels/slide29.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24.xml"/><Relationship Id="rId1" Type="http://schemas.openxmlformats.org/officeDocument/2006/relationships/slideLayout" Target="../slideLayouts/slideLayout5.xml"/><Relationship Id="rId6" Type="http://schemas.openxmlformats.org/officeDocument/2006/relationships/slide" Target="slide30.xml"/><Relationship Id="rId5" Type="http://schemas.openxmlformats.org/officeDocument/2006/relationships/slide" Target="slide28.xml"/><Relationship Id="rId4" Type="http://schemas.openxmlformats.org/officeDocument/2006/relationships/slide" Target="slide26.xml"/></Relationships>
</file>

<file path=ppt/slides/_rels/slide3.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 Target="slide4.xml"/><Relationship Id="rId1" Type="http://schemas.openxmlformats.org/officeDocument/2006/relationships/slideLayout" Target="../slideLayouts/slideLayout6.xml"/><Relationship Id="rId5" Type="http://schemas.openxmlformats.org/officeDocument/2006/relationships/slide" Target="slide24.xml"/><Relationship Id="rId4" Type="http://schemas.openxmlformats.org/officeDocument/2006/relationships/slide" Target="slide23.xml"/></Relationships>
</file>

<file path=ppt/slides/_rels/slide30.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24.xml"/><Relationship Id="rId1" Type="http://schemas.openxmlformats.org/officeDocument/2006/relationships/slideLayout" Target="../slideLayouts/slideLayout5.xml"/><Relationship Id="rId6" Type="http://schemas.openxmlformats.org/officeDocument/2006/relationships/slide" Target="slide30.xml"/><Relationship Id="rId5" Type="http://schemas.openxmlformats.org/officeDocument/2006/relationships/slide" Target="slide28.xml"/><Relationship Id="rId4" Type="http://schemas.openxmlformats.org/officeDocument/2006/relationships/slide" Target="slide26.xml"/></Relationships>
</file>

<file path=ppt/slides/_rels/slide31.xml.rels><?xml version="1.0" encoding="UTF-8" standalone="yes"?>
<Relationships xmlns="http://schemas.openxmlformats.org/package/2006/relationships"><Relationship Id="rId3" Type="http://schemas.openxmlformats.org/officeDocument/2006/relationships/slide" Target="slide25.xml"/><Relationship Id="rId7" Type="http://schemas.openxmlformats.org/officeDocument/2006/relationships/slide" Target="slide3.xml"/><Relationship Id="rId2" Type="http://schemas.openxmlformats.org/officeDocument/2006/relationships/slide" Target="slide24.xml"/><Relationship Id="rId1" Type="http://schemas.openxmlformats.org/officeDocument/2006/relationships/slideLayout" Target="../slideLayouts/slideLayout5.xml"/><Relationship Id="rId6" Type="http://schemas.openxmlformats.org/officeDocument/2006/relationships/slide" Target="slide30.xml"/><Relationship Id="rId5" Type="http://schemas.openxmlformats.org/officeDocument/2006/relationships/slide" Target="slide28.xml"/><Relationship Id="rId4" Type="http://schemas.openxmlformats.org/officeDocument/2006/relationships/slide" Target="slide26.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445944" y="1556185"/>
            <a:ext cx="7726456" cy="2215975"/>
          </a:xfrm>
          <a:prstGeom prst="rect">
            <a:avLst/>
          </a:prstGeom>
          <a:noFill/>
          <a:effectLst/>
        </p:spPr>
        <p:txBody>
          <a:bodyPr wrap="square" lIns="91426" tIns="45712" rIns="91426" bIns="45712" rtlCol="0">
            <a:spAutoFit/>
          </a:bodyPr>
          <a:lstStyle/>
          <a:p>
            <a:pPr>
              <a:lnSpc>
                <a:spcPct val="150000"/>
              </a:lnSpc>
              <a:defRPr/>
            </a:pPr>
            <a:r>
              <a:rPr lang="zh-CN" altLang="en-US" sz="3700" b="1" dirty="0" smtClean="0">
                <a:ln>
                  <a:solidFill>
                    <a:srgbClr val="002060"/>
                  </a:solidFill>
                </a:ln>
                <a:latin typeface="Times New Roman" panose="02020603050405020304" pitchFamily="18" charset="0"/>
                <a:ea typeface="微软雅黑" pitchFamily="34" charset="-122"/>
                <a:cs typeface="Times New Roman" panose="02020603050405020304" pitchFamily="18" charset="0"/>
              </a:rPr>
              <a:t>第二节</a:t>
            </a:r>
            <a:endParaRPr lang="en-US" altLang="zh-CN" sz="3200" b="1" dirty="0" smtClean="0">
              <a:ln>
                <a:solidFill>
                  <a:srgbClr val="002060"/>
                </a:solidFill>
              </a:ln>
              <a:effectLst/>
              <a:latin typeface="Times New Roman" panose="02020603050405020304" pitchFamily="18" charset="0"/>
              <a:ea typeface="微软雅黑" pitchFamily="34" charset="-122"/>
              <a:cs typeface="Times New Roman" panose="02020603050405020304" pitchFamily="18" charset="0"/>
            </a:endParaRPr>
          </a:p>
          <a:p>
            <a:pPr>
              <a:lnSpc>
                <a:spcPct val="150000"/>
              </a:lnSpc>
              <a:defRPr/>
            </a:pPr>
            <a:r>
              <a:rPr lang="zh-CN" altLang="en-US" sz="5500" b="1" dirty="0">
                <a:ln>
                  <a:solidFill>
                    <a:srgbClr val="002060"/>
                  </a:solidFill>
                </a:ln>
                <a:solidFill>
                  <a:srgbClr val="FF6600"/>
                </a:solidFill>
                <a:latin typeface="Times New Roman" panose="02020603050405020304" pitchFamily="18" charset="0"/>
                <a:ea typeface="微软雅黑" pitchFamily="34" charset="-122"/>
                <a:cs typeface="Times New Roman" panose="02020603050405020304" pitchFamily="18" charset="0"/>
              </a:rPr>
              <a:t>原子结构与元素的性质</a:t>
            </a:r>
            <a:endParaRPr lang="zh-CN" altLang="en-US" sz="5500" b="1" dirty="0">
              <a:ln>
                <a:solidFill>
                  <a:srgbClr val="002060"/>
                </a:solidFill>
              </a:ln>
              <a:solidFill>
                <a:srgbClr val="FF6600"/>
              </a:solidFill>
              <a:effectLst/>
              <a:latin typeface="Times New Roman" panose="02020603050405020304" pitchFamily="18" charset="0"/>
              <a:ea typeface="微软雅黑" pitchFamily="34" charset="-122"/>
              <a:cs typeface="Times New Roman" panose="02020603050405020304" pitchFamily="18" charset="0"/>
            </a:endParaRPr>
          </a:p>
        </p:txBody>
      </p:sp>
      <p:sp>
        <p:nvSpPr>
          <p:cNvPr id="7" name="椭圆 6"/>
          <p:cNvSpPr/>
          <p:nvPr/>
        </p:nvSpPr>
        <p:spPr>
          <a:xfrm>
            <a:off x="7308304" y="3559324"/>
            <a:ext cx="1771392" cy="1584176"/>
          </a:xfrm>
          <a:prstGeom prst="ellipse">
            <a:avLst/>
          </a:prstGeom>
          <a:blipFill>
            <a:blip r:embed="rId2">
              <a:extLst>
                <a:ext uri="{BEBA8EAE-BF5A-486C-A8C5-ECC9F3942E4B}">
                  <a14:imgProps xmlns:a14="http://schemas.microsoft.com/office/drawing/2010/main">
                    <a14:imgLayer r:embed="rId3">
                      <a14:imgEffect>
                        <a14:colorTemperature colorTemp="11200"/>
                      </a14:imgEffect>
                    </a14:imgLayer>
                  </a14:imgProps>
                </a:ext>
              </a:extLst>
            </a:blip>
            <a:stretch>
              <a:fillRect/>
            </a:stretch>
          </a:blipFill>
        </p:spPr>
        <p:style>
          <a:lnRef idx="0">
            <a:schemeClr val="accent1"/>
          </a:lnRef>
          <a:fillRef idx="3">
            <a:schemeClr val="accent1"/>
          </a:fillRef>
          <a:effectRef idx="3">
            <a:schemeClr val="accent1"/>
          </a:effectRef>
          <a:fontRef idx="minor">
            <a:schemeClr val="lt1"/>
          </a:fontRef>
        </p:style>
        <p:txBody>
          <a:bodyPr anchor="ctr"/>
          <a:lstStyle/>
          <a:p>
            <a:pPr algn="ctr">
              <a:defRPr/>
            </a:pPr>
            <a:endParaRPr lang="zh-CN" altLang="en-US"/>
          </a:p>
        </p:txBody>
      </p:sp>
      <p:sp>
        <p:nvSpPr>
          <p:cNvPr id="4" name="矩形 3"/>
          <p:cNvSpPr/>
          <p:nvPr/>
        </p:nvSpPr>
        <p:spPr>
          <a:xfrm>
            <a:off x="467544" y="410838"/>
            <a:ext cx="2700000" cy="324000"/>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lvl="0" algn="l"/>
            <a:r>
              <a:rPr lang="zh-CN" altLang="en-US" sz="1700" dirty="0" smtClean="0">
                <a:solidFill>
                  <a:schemeClr val="bg1"/>
                </a:solidFill>
                <a:latin typeface="Times New Roman" panose="02020603050405020304" pitchFamily="18" charset="0"/>
                <a:ea typeface="微软雅黑" pitchFamily="34" charset="-122"/>
                <a:cs typeface="Times New Roman" panose="02020603050405020304" pitchFamily="18" charset="0"/>
              </a:rPr>
              <a:t>  第一章</a:t>
            </a:r>
            <a:r>
              <a:rPr lang="en-US" altLang="zh-CN" sz="1700" dirty="0" smtClean="0">
                <a:solidFill>
                  <a:schemeClr val="bg1"/>
                </a:solidFill>
                <a:latin typeface="Times New Roman" panose="02020603050405020304" pitchFamily="18" charset="0"/>
                <a:ea typeface="微软雅黑" pitchFamily="34" charset="-122"/>
                <a:cs typeface="Times New Roman" panose="02020603050405020304" pitchFamily="18" charset="0"/>
              </a:rPr>
              <a:t>   </a:t>
            </a:r>
            <a:r>
              <a:rPr lang="zh-CN" altLang="en-US" sz="1700" dirty="0" smtClean="0">
                <a:solidFill>
                  <a:schemeClr val="bg1"/>
                </a:solidFill>
                <a:latin typeface="Times New Roman" panose="02020603050405020304" pitchFamily="18" charset="0"/>
                <a:ea typeface="微软雅黑" pitchFamily="34" charset="-122"/>
                <a:cs typeface="Times New Roman" panose="02020603050405020304" pitchFamily="18" charset="0"/>
              </a:rPr>
              <a:t>原子结构与性质</a:t>
            </a:r>
            <a:endParaRPr lang="zh-CN" altLang="en-US" sz="1200" dirty="0">
              <a:solidFill>
                <a:schemeClr val="bg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27373559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02171" y="-1488"/>
            <a:ext cx="8928000" cy="4708981"/>
          </a:xfrm>
          <a:prstGeom prst="rect">
            <a:avLst/>
          </a:prstGeom>
        </p:spPr>
        <p:txBody>
          <a:bodyPr wrap="square">
            <a:spAutoFit/>
          </a:bodyPr>
          <a:lstStyle/>
          <a:p>
            <a:pPr algn="just">
              <a:lnSpc>
                <a:spcPct val="150000"/>
              </a:lnSpc>
              <a:spcAft>
                <a:spcPts val="0"/>
              </a:spcAft>
              <a:tabLst>
                <a:tab pos="2070735" algn="l"/>
              </a:tabLst>
            </a:pPr>
            <a:r>
              <a:rPr lang="en-US" altLang="zh-CN" sz="2500" kern="100" dirty="0">
                <a:latin typeface="Times New Roman"/>
                <a:ea typeface="微软雅黑"/>
                <a:cs typeface="Courier New"/>
              </a:rPr>
              <a:t>(3)</a:t>
            </a:r>
            <a:r>
              <a:rPr lang="zh-CN" altLang="zh-CN" sz="2500" kern="100" dirty="0">
                <a:latin typeface="Times New Roman"/>
                <a:ea typeface="微软雅黑"/>
                <a:cs typeface="Times New Roman"/>
              </a:rPr>
              <a:t>依据上述表格，讨论族的划分与原子核外电子排布的关系？</a:t>
            </a:r>
            <a:endParaRPr lang="zh-CN" altLang="zh-CN" sz="2500" kern="100" dirty="0">
              <a:latin typeface="宋体"/>
              <a:cs typeface="Courier New"/>
            </a:endParaRPr>
          </a:p>
          <a:p>
            <a:pPr algn="just">
              <a:lnSpc>
                <a:spcPct val="150000"/>
              </a:lnSpc>
              <a:spcAft>
                <a:spcPts val="0"/>
              </a:spcAft>
              <a:tabLst>
                <a:tab pos="2070735" algn="l"/>
              </a:tabLst>
            </a:pPr>
            <a:r>
              <a:rPr lang="zh-CN" altLang="zh-CN" sz="2500" kern="100" dirty="0">
                <a:latin typeface="Times New Roman"/>
                <a:ea typeface="微软雅黑"/>
                <a:cs typeface="Times New Roman"/>
              </a:rPr>
              <a:t>族的划分依据是原子</a:t>
            </a:r>
            <a:r>
              <a:rPr lang="zh-CN" altLang="zh-CN" sz="2500" kern="100" dirty="0" smtClean="0">
                <a:latin typeface="Times New Roman"/>
                <a:ea typeface="微软雅黑"/>
                <a:cs typeface="Times New Roman"/>
              </a:rPr>
              <a:t>的</a:t>
            </a:r>
            <a:r>
              <a:rPr lang="en-US" altLang="zh-CN" sz="2500" u="sng" kern="100" dirty="0" smtClean="0">
                <a:latin typeface="Times New Roman"/>
                <a:ea typeface="微软雅黑"/>
                <a:cs typeface="Times New Roman"/>
              </a:rPr>
              <a:t>                         </a:t>
            </a:r>
            <a:r>
              <a:rPr lang="zh-CN" altLang="zh-CN" sz="2500" kern="100" dirty="0" smtClean="0">
                <a:latin typeface="Times New Roman"/>
                <a:ea typeface="微软雅黑"/>
                <a:cs typeface="Times New Roman"/>
              </a:rPr>
              <a:t>。</a:t>
            </a:r>
            <a:endParaRPr lang="zh-CN" altLang="zh-CN" sz="2500" kern="100" dirty="0">
              <a:latin typeface="宋体"/>
              <a:cs typeface="Courier New"/>
            </a:endParaRPr>
          </a:p>
          <a:p>
            <a:pPr algn="just">
              <a:lnSpc>
                <a:spcPct val="150000"/>
              </a:lnSpc>
              <a:spcAft>
                <a:spcPts val="0"/>
              </a:spcAft>
              <a:tabLst>
                <a:tab pos="2070735" algn="l"/>
              </a:tabLst>
            </a:pPr>
            <a:r>
              <a:rPr lang="en-US" altLang="zh-CN" sz="2500" kern="100" dirty="0">
                <a:latin typeface="宋体"/>
                <a:ea typeface="微软雅黑"/>
                <a:cs typeface="Times New Roman"/>
              </a:rPr>
              <a:t>①</a:t>
            </a:r>
            <a:r>
              <a:rPr lang="zh-CN" altLang="zh-CN" sz="2500" kern="100" dirty="0">
                <a:latin typeface="Times New Roman"/>
                <a:ea typeface="微软雅黑"/>
                <a:cs typeface="Times New Roman"/>
              </a:rPr>
              <a:t>同主族元素原子</a:t>
            </a:r>
            <a:r>
              <a:rPr lang="zh-CN" altLang="zh-CN" sz="2500" kern="100" dirty="0" smtClean="0">
                <a:latin typeface="Times New Roman"/>
                <a:ea typeface="微软雅黑"/>
                <a:cs typeface="Times New Roman"/>
              </a:rPr>
              <a:t>的</a:t>
            </a:r>
            <a:r>
              <a:rPr lang="en-US" altLang="zh-CN" sz="2500" u="sng" kern="100" dirty="0" smtClean="0">
                <a:latin typeface="Times New Roman"/>
                <a:ea typeface="微软雅黑"/>
                <a:cs typeface="Times New Roman"/>
              </a:rPr>
              <a:t>                        </a:t>
            </a:r>
            <a:r>
              <a:rPr lang="zh-CN" altLang="zh-CN" sz="2500" kern="100" dirty="0" smtClean="0">
                <a:latin typeface="Times New Roman"/>
                <a:ea typeface="微软雅黑"/>
                <a:cs typeface="Times New Roman"/>
              </a:rPr>
              <a:t>完全</a:t>
            </a:r>
            <a:r>
              <a:rPr lang="zh-CN" altLang="zh-CN" sz="2500" kern="100" dirty="0">
                <a:latin typeface="Times New Roman"/>
                <a:ea typeface="微软雅黑"/>
                <a:cs typeface="Times New Roman"/>
              </a:rPr>
              <a:t>相同，价电子全部排布</a:t>
            </a:r>
            <a:r>
              <a:rPr lang="zh-CN" altLang="zh-CN" sz="2500" kern="100" dirty="0" smtClean="0">
                <a:latin typeface="Times New Roman"/>
                <a:ea typeface="微软雅黑"/>
                <a:cs typeface="Times New Roman"/>
              </a:rPr>
              <a:t>在</a:t>
            </a:r>
            <a:r>
              <a:rPr lang="en-US" altLang="zh-CN" sz="2500" i="1" u="sng" kern="100" dirty="0" smtClean="0">
                <a:latin typeface="Times New Roman"/>
                <a:ea typeface="微软雅黑"/>
                <a:cs typeface="Courier New"/>
              </a:rPr>
              <a:t>     </a:t>
            </a:r>
            <a:r>
              <a:rPr lang="zh-CN" altLang="zh-CN" sz="2500" kern="100" dirty="0" smtClean="0">
                <a:latin typeface="Times New Roman"/>
                <a:ea typeface="微软雅黑"/>
                <a:cs typeface="Times New Roman"/>
              </a:rPr>
              <a:t>或</a:t>
            </a:r>
            <a:r>
              <a:rPr lang="en-US" altLang="zh-CN" sz="2500" i="1" u="sng" kern="100" dirty="0" smtClean="0">
                <a:latin typeface="Times New Roman"/>
                <a:ea typeface="微软雅黑"/>
                <a:cs typeface="Courier New"/>
              </a:rPr>
              <a:t>          </a:t>
            </a:r>
            <a:r>
              <a:rPr lang="zh-CN" altLang="zh-CN" sz="2500" kern="100" dirty="0" smtClean="0">
                <a:latin typeface="Times New Roman"/>
                <a:ea typeface="微软雅黑"/>
                <a:cs typeface="Times New Roman"/>
              </a:rPr>
              <a:t>轨道</a:t>
            </a:r>
            <a:r>
              <a:rPr lang="zh-CN" altLang="zh-CN" sz="2500" kern="100" dirty="0">
                <a:latin typeface="Times New Roman"/>
                <a:ea typeface="微软雅黑"/>
                <a:cs typeface="Times New Roman"/>
              </a:rPr>
              <a:t>上。价电子数</a:t>
            </a:r>
            <a:r>
              <a:rPr lang="zh-CN" altLang="zh-CN" sz="2500" kern="100" dirty="0" smtClean="0">
                <a:latin typeface="Times New Roman"/>
                <a:ea typeface="微软雅黑"/>
                <a:cs typeface="Times New Roman"/>
              </a:rPr>
              <a:t>与</a:t>
            </a:r>
            <a:r>
              <a:rPr lang="en-US" altLang="zh-CN" sz="2500" u="sng" kern="100" dirty="0" smtClean="0">
                <a:latin typeface="Times New Roman"/>
                <a:ea typeface="微软雅黑"/>
                <a:cs typeface="Times New Roman"/>
              </a:rPr>
              <a:t>              </a:t>
            </a:r>
            <a:r>
              <a:rPr lang="zh-CN" altLang="zh-CN" sz="2500" kern="100" dirty="0" smtClean="0">
                <a:latin typeface="Times New Roman"/>
                <a:ea typeface="微软雅黑"/>
                <a:cs typeface="Times New Roman"/>
              </a:rPr>
              <a:t>相同</a:t>
            </a:r>
            <a:r>
              <a:rPr lang="zh-CN" altLang="zh-CN" sz="2500" kern="100" dirty="0">
                <a:latin typeface="Times New Roman"/>
                <a:ea typeface="微软雅黑"/>
                <a:cs typeface="Times New Roman"/>
              </a:rPr>
              <a:t>。</a:t>
            </a:r>
            <a:endParaRPr lang="zh-CN" altLang="zh-CN" sz="2500" kern="100" dirty="0">
              <a:latin typeface="宋体"/>
              <a:cs typeface="Courier New"/>
            </a:endParaRPr>
          </a:p>
          <a:p>
            <a:pPr algn="just">
              <a:lnSpc>
                <a:spcPct val="150000"/>
              </a:lnSpc>
              <a:spcAft>
                <a:spcPts val="0"/>
              </a:spcAft>
              <a:tabLst>
                <a:tab pos="2070735" algn="l"/>
              </a:tabLst>
            </a:pPr>
            <a:r>
              <a:rPr lang="en-US" altLang="zh-CN" sz="2500" kern="100" dirty="0">
                <a:latin typeface="宋体"/>
                <a:ea typeface="微软雅黑"/>
                <a:cs typeface="Times New Roman"/>
              </a:rPr>
              <a:t>②</a:t>
            </a:r>
            <a:r>
              <a:rPr lang="zh-CN" altLang="zh-CN" sz="2500" kern="100" dirty="0">
                <a:latin typeface="Times New Roman"/>
                <a:ea typeface="微软雅黑"/>
                <a:cs typeface="Times New Roman"/>
              </a:rPr>
              <a:t>稀有气体的价电子排布为</a:t>
            </a:r>
            <a:r>
              <a:rPr lang="en-US" altLang="zh-CN" sz="2500" kern="100" dirty="0" err="1">
                <a:latin typeface="Times New Roman"/>
                <a:ea typeface="微软雅黑"/>
                <a:cs typeface="Courier New"/>
              </a:rPr>
              <a:t>1s</a:t>
            </a:r>
            <a:r>
              <a:rPr lang="en-US" altLang="zh-CN" sz="2500" kern="100" baseline="30000" dirty="0" err="1">
                <a:latin typeface="Times New Roman"/>
                <a:ea typeface="微软雅黑"/>
                <a:cs typeface="Courier New"/>
              </a:rPr>
              <a:t>2</a:t>
            </a:r>
            <a:r>
              <a:rPr lang="zh-CN" altLang="zh-CN" sz="2500" kern="100" dirty="0">
                <a:latin typeface="Times New Roman"/>
                <a:ea typeface="微软雅黑"/>
                <a:cs typeface="Times New Roman"/>
              </a:rPr>
              <a:t>或</a:t>
            </a:r>
            <a:r>
              <a:rPr lang="en-US" altLang="zh-CN" sz="2500" i="1" kern="100" dirty="0" err="1">
                <a:latin typeface="Times New Roman"/>
                <a:ea typeface="微软雅黑"/>
                <a:cs typeface="Courier New"/>
              </a:rPr>
              <a:t>n</a:t>
            </a:r>
            <a:r>
              <a:rPr lang="en-US" altLang="zh-CN" sz="2500" kern="100" dirty="0" err="1">
                <a:latin typeface="Times New Roman"/>
                <a:ea typeface="微软雅黑"/>
                <a:cs typeface="Courier New"/>
              </a:rPr>
              <a:t>s</a:t>
            </a:r>
            <a:r>
              <a:rPr lang="en-US" altLang="zh-CN" sz="2500" kern="100" baseline="30000" dirty="0" err="1">
                <a:latin typeface="Times New Roman"/>
                <a:ea typeface="微软雅黑"/>
                <a:cs typeface="Courier New"/>
              </a:rPr>
              <a:t>2</a:t>
            </a:r>
            <a:r>
              <a:rPr lang="en-US" altLang="zh-CN" sz="2500" i="1" kern="100" dirty="0" err="1">
                <a:latin typeface="Times New Roman"/>
                <a:ea typeface="微软雅黑"/>
                <a:cs typeface="Courier New"/>
              </a:rPr>
              <a:t>n</a:t>
            </a:r>
            <a:r>
              <a:rPr lang="en-US" altLang="zh-CN" sz="2500" kern="100" dirty="0" err="1">
                <a:latin typeface="Times New Roman"/>
                <a:ea typeface="微软雅黑"/>
                <a:cs typeface="Courier New"/>
              </a:rPr>
              <a:t>p</a:t>
            </a:r>
            <a:r>
              <a:rPr lang="en-US" altLang="zh-CN" sz="2500" kern="100" baseline="30000" dirty="0" err="1">
                <a:latin typeface="Times New Roman"/>
                <a:ea typeface="微软雅黑"/>
                <a:cs typeface="Courier New"/>
              </a:rPr>
              <a:t>6</a:t>
            </a:r>
            <a:r>
              <a:rPr lang="zh-CN" altLang="zh-CN" sz="2500" kern="100" dirty="0">
                <a:latin typeface="Times New Roman"/>
                <a:ea typeface="微软雅黑"/>
                <a:cs typeface="Times New Roman"/>
              </a:rPr>
              <a:t>。</a:t>
            </a:r>
            <a:endParaRPr lang="zh-CN" altLang="zh-CN" sz="2500" kern="100" dirty="0">
              <a:latin typeface="宋体"/>
              <a:cs typeface="Courier New"/>
            </a:endParaRPr>
          </a:p>
          <a:p>
            <a:pPr algn="just">
              <a:lnSpc>
                <a:spcPct val="150000"/>
              </a:lnSpc>
              <a:spcAft>
                <a:spcPts val="0"/>
              </a:spcAft>
              <a:tabLst>
                <a:tab pos="2070735" algn="l"/>
              </a:tabLst>
            </a:pPr>
            <a:r>
              <a:rPr lang="en-US" altLang="zh-CN" sz="2500" kern="100" dirty="0">
                <a:latin typeface="宋体"/>
                <a:ea typeface="微软雅黑"/>
                <a:cs typeface="Times New Roman"/>
              </a:rPr>
              <a:t>③</a:t>
            </a:r>
            <a:r>
              <a:rPr lang="zh-CN" altLang="zh-CN" sz="2500" kern="100" dirty="0">
                <a:latin typeface="Times New Roman"/>
                <a:ea typeface="微软雅黑"/>
                <a:cs typeface="Times New Roman"/>
              </a:rPr>
              <a:t>过渡元素</a:t>
            </a:r>
            <a:r>
              <a:rPr lang="en-US" altLang="zh-CN" sz="2500" kern="100" dirty="0">
                <a:latin typeface="Times New Roman"/>
                <a:ea typeface="微软雅黑"/>
                <a:cs typeface="Courier New"/>
              </a:rPr>
              <a:t>(</a:t>
            </a:r>
            <a:r>
              <a:rPr lang="zh-CN" altLang="zh-CN" sz="2500" kern="100" dirty="0">
                <a:latin typeface="Times New Roman"/>
                <a:ea typeface="微软雅黑"/>
                <a:cs typeface="Times New Roman"/>
              </a:rPr>
              <a:t>副族和</a:t>
            </a:r>
            <a:r>
              <a:rPr lang="en-US" altLang="zh-CN" sz="2500" kern="100" dirty="0">
                <a:latin typeface="宋体"/>
                <a:ea typeface="微软雅黑"/>
                <a:cs typeface="Times New Roman"/>
              </a:rPr>
              <a:t>Ⅷ</a:t>
            </a:r>
            <a:r>
              <a:rPr lang="zh-CN" altLang="zh-CN" sz="2500" kern="100" dirty="0">
                <a:latin typeface="Times New Roman"/>
                <a:ea typeface="微软雅黑"/>
                <a:cs typeface="Times New Roman"/>
              </a:rPr>
              <a:t>族</a:t>
            </a:r>
            <a:r>
              <a:rPr lang="en-US" altLang="zh-CN" sz="2500" kern="100" dirty="0">
                <a:latin typeface="Times New Roman"/>
                <a:ea typeface="微软雅黑"/>
                <a:cs typeface="Courier New"/>
              </a:rPr>
              <a:t>)</a:t>
            </a:r>
            <a:r>
              <a:rPr lang="zh-CN" altLang="zh-CN" sz="2500" kern="100" dirty="0">
                <a:latin typeface="Times New Roman"/>
                <a:ea typeface="微软雅黑"/>
                <a:cs typeface="Times New Roman"/>
              </a:rPr>
              <a:t>同一纵行原子的价层电子排布基本相同。价电子排布</a:t>
            </a:r>
            <a:r>
              <a:rPr lang="zh-CN" altLang="zh-CN" sz="2500" kern="100" dirty="0" smtClean="0">
                <a:latin typeface="Times New Roman"/>
                <a:ea typeface="微软雅黑"/>
                <a:cs typeface="Times New Roman"/>
              </a:rPr>
              <a:t>为</a:t>
            </a:r>
            <a:r>
              <a:rPr lang="en-US" altLang="zh-CN" sz="2500" u="sng" kern="100" dirty="0" smtClean="0">
                <a:latin typeface="Times New Roman"/>
                <a:ea typeface="微软雅黑"/>
                <a:cs typeface="Courier New"/>
              </a:rPr>
              <a:t>                             </a:t>
            </a:r>
            <a:r>
              <a:rPr lang="zh-CN" altLang="zh-CN" sz="2500" kern="100" dirty="0" smtClean="0">
                <a:latin typeface="Times New Roman"/>
                <a:ea typeface="微软雅黑"/>
                <a:cs typeface="Times New Roman"/>
              </a:rPr>
              <a:t>，</a:t>
            </a:r>
            <a:r>
              <a:rPr lang="en-US" altLang="zh-CN" sz="2500" u="sng" kern="100" dirty="0" smtClean="0">
                <a:latin typeface="宋体"/>
                <a:ea typeface="微软雅黑"/>
                <a:cs typeface="Times New Roman"/>
              </a:rPr>
              <a:t>             </a:t>
            </a:r>
            <a:r>
              <a:rPr lang="zh-CN" altLang="zh-CN" sz="2500" kern="100" dirty="0" smtClean="0">
                <a:latin typeface="Times New Roman"/>
                <a:ea typeface="微软雅黑"/>
                <a:cs typeface="Times New Roman"/>
              </a:rPr>
              <a:t>的</a:t>
            </a:r>
            <a:r>
              <a:rPr lang="zh-CN" altLang="zh-CN" sz="2500" kern="100" dirty="0">
                <a:latin typeface="Times New Roman"/>
                <a:ea typeface="微软雅黑"/>
                <a:cs typeface="Times New Roman"/>
              </a:rPr>
              <a:t>价电子数与族序数相同，</a:t>
            </a:r>
            <a:r>
              <a:rPr lang="zh-CN" altLang="zh-CN" sz="2500" kern="100" dirty="0" smtClean="0">
                <a:latin typeface="Times New Roman"/>
                <a:ea typeface="微软雅黑"/>
                <a:cs typeface="Times New Roman"/>
              </a:rPr>
              <a:t>第</a:t>
            </a:r>
            <a:r>
              <a:rPr lang="en-US" altLang="zh-CN" sz="2500" u="sng" kern="100" dirty="0" smtClean="0">
                <a:latin typeface="宋体"/>
                <a:ea typeface="微软雅黑"/>
                <a:cs typeface="Times New Roman"/>
              </a:rPr>
              <a:t>          </a:t>
            </a:r>
            <a:r>
              <a:rPr lang="zh-CN" altLang="zh-CN" sz="2500" kern="100" dirty="0" smtClean="0">
                <a:latin typeface="Times New Roman"/>
                <a:ea typeface="微软雅黑"/>
                <a:cs typeface="Times New Roman"/>
              </a:rPr>
              <a:t>族</a:t>
            </a:r>
            <a:r>
              <a:rPr lang="zh-CN" altLang="zh-CN" sz="2500" kern="100" dirty="0">
                <a:latin typeface="Times New Roman"/>
                <a:ea typeface="微软雅黑"/>
                <a:cs typeface="Times New Roman"/>
              </a:rPr>
              <a:t>和</a:t>
            </a:r>
            <a:r>
              <a:rPr lang="zh-CN" altLang="zh-CN" sz="2500" kern="100" dirty="0" smtClean="0">
                <a:latin typeface="Times New Roman"/>
                <a:ea typeface="微软雅黑"/>
                <a:cs typeface="Times New Roman"/>
              </a:rPr>
              <a:t>第</a:t>
            </a:r>
            <a:r>
              <a:rPr lang="en-US" altLang="zh-CN" sz="2500" u="sng" kern="100" dirty="0" smtClean="0">
                <a:latin typeface="宋体"/>
                <a:ea typeface="微软雅黑"/>
                <a:cs typeface="Times New Roman"/>
              </a:rPr>
              <a:t>   </a:t>
            </a:r>
            <a:r>
              <a:rPr lang="zh-CN" altLang="zh-CN" sz="2500" kern="100" dirty="0" smtClean="0">
                <a:latin typeface="Times New Roman"/>
                <a:ea typeface="微软雅黑"/>
                <a:cs typeface="Times New Roman"/>
              </a:rPr>
              <a:t>族</a:t>
            </a:r>
            <a:r>
              <a:rPr lang="zh-CN" altLang="zh-CN" sz="2500" kern="100" dirty="0">
                <a:latin typeface="Times New Roman"/>
                <a:ea typeface="微软雅黑"/>
                <a:cs typeface="Times New Roman"/>
              </a:rPr>
              <a:t>不相同。</a:t>
            </a:r>
            <a:endParaRPr lang="zh-CN" altLang="zh-CN" sz="2500" kern="100" dirty="0">
              <a:effectLst/>
              <a:latin typeface="宋体"/>
              <a:cs typeface="Courier New"/>
            </a:endParaRPr>
          </a:p>
        </p:txBody>
      </p:sp>
      <p:sp>
        <p:nvSpPr>
          <p:cNvPr id="2" name="矩形 1"/>
          <p:cNvSpPr/>
          <p:nvPr/>
        </p:nvSpPr>
        <p:spPr>
          <a:xfrm>
            <a:off x="5561062" y="4084772"/>
            <a:ext cx="720080" cy="477054"/>
          </a:xfrm>
          <a:prstGeom prst="rect">
            <a:avLst/>
          </a:prstGeom>
        </p:spPr>
        <p:txBody>
          <a:bodyPr wrap="square">
            <a:spAutoFit/>
          </a:bodyPr>
          <a:lstStyle/>
          <a:p>
            <a:pPr lvl="0"/>
            <a:r>
              <a:rPr lang="en-US" altLang="zh-CN" sz="2500" kern="100" dirty="0" smtClean="0">
                <a:solidFill>
                  <a:schemeClr val="accent6">
                    <a:lumMod val="75000"/>
                  </a:schemeClr>
                </a:solidFill>
                <a:latin typeface="宋体"/>
                <a:ea typeface="微软雅黑"/>
                <a:cs typeface="Times New Roman"/>
              </a:rPr>
              <a:t>Ⅷ</a:t>
            </a:r>
            <a:endParaRPr lang="zh-CN" altLang="en-US" dirty="0">
              <a:solidFill>
                <a:schemeClr val="accent6">
                  <a:lumMod val="75000"/>
                </a:schemeClr>
              </a:solidFill>
            </a:endParaRPr>
          </a:p>
        </p:txBody>
      </p:sp>
      <p:sp>
        <p:nvSpPr>
          <p:cNvPr id="4" name="矩形 3"/>
          <p:cNvSpPr/>
          <p:nvPr/>
        </p:nvSpPr>
        <p:spPr>
          <a:xfrm>
            <a:off x="3304431" y="646584"/>
            <a:ext cx="2108269" cy="477054"/>
          </a:xfrm>
          <a:prstGeom prst="rect">
            <a:avLst/>
          </a:prstGeom>
        </p:spPr>
        <p:txBody>
          <a:bodyPr wrap="none">
            <a:spAutoFit/>
          </a:bodyPr>
          <a:lstStyle/>
          <a:p>
            <a:pPr lvl="0"/>
            <a:r>
              <a:rPr lang="zh-CN" altLang="zh-CN" sz="2500" kern="100" dirty="0">
                <a:solidFill>
                  <a:srgbClr val="F79646">
                    <a:lumMod val="75000"/>
                  </a:srgbClr>
                </a:solidFill>
                <a:latin typeface="Times New Roman"/>
                <a:ea typeface="微软雅黑"/>
                <a:cs typeface="Times New Roman"/>
              </a:rPr>
              <a:t>价层电子排布</a:t>
            </a:r>
          </a:p>
        </p:txBody>
      </p:sp>
      <p:sp>
        <p:nvSpPr>
          <p:cNvPr id="5" name="矩形 4"/>
          <p:cNvSpPr/>
          <p:nvPr/>
        </p:nvSpPr>
        <p:spPr>
          <a:xfrm>
            <a:off x="3030270" y="1221075"/>
            <a:ext cx="2108269" cy="477054"/>
          </a:xfrm>
          <a:prstGeom prst="rect">
            <a:avLst/>
          </a:prstGeom>
        </p:spPr>
        <p:txBody>
          <a:bodyPr wrap="none">
            <a:spAutoFit/>
          </a:bodyPr>
          <a:lstStyle/>
          <a:p>
            <a:pPr lvl="0"/>
            <a:r>
              <a:rPr lang="zh-CN" altLang="zh-CN" sz="2500" kern="100" dirty="0">
                <a:solidFill>
                  <a:srgbClr val="F79646">
                    <a:lumMod val="75000"/>
                  </a:srgbClr>
                </a:solidFill>
                <a:latin typeface="Times New Roman"/>
                <a:ea typeface="微软雅黑"/>
                <a:cs typeface="Times New Roman"/>
              </a:rPr>
              <a:t>价层电子排布</a:t>
            </a:r>
          </a:p>
        </p:txBody>
      </p:sp>
      <p:sp>
        <p:nvSpPr>
          <p:cNvPr id="6" name="矩形 5"/>
          <p:cNvSpPr/>
          <p:nvPr/>
        </p:nvSpPr>
        <p:spPr>
          <a:xfrm>
            <a:off x="473025" y="1808237"/>
            <a:ext cx="470000" cy="477054"/>
          </a:xfrm>
          <a:prstGeom prst="rect">
            <a:avLst/>
          </a:prstGeom>
        </p:spPr>
        <p:txBody>
          <a:bodyPr wrap="none">
            <a:spAutoFit/>
          </a:bodyPr>
          <a:lstStyle/>
          <a:p>
            <a:pPr lvl="0"/>
            <a:r>
              <a:rPr lang="en-US" altLang="zh-CN" sz="2500" i="1" kern="100" dirty="0">
                <a:solidFill>
                  <a:srgbClr val="F79646">
                    <a:lumMod val="75000"/>
                  </a:srgbClr>
                </a:solidFill>
                <a:latin typeface="Times New Roman"/>
                <a:ea typeface="微软雅黑"/>
                <a:cs typeface="Courier New"/>
              </a:rPr>
              <a:t>n</a:t>
            </a:r>
            <a:r>
              <a:rPr lang="en-US" altLang="zh-CN" sz="2500" kern="100" dirty="0">
                <a:solidFill>
                  <a:srgbClr val="F79646">
                    <a:lumMod val="75000"/>
                  </a:srgbClr>
                </a:solidFill>
                <a:latin typeface="Times New Roman"/>
                <a:ea typeface="微软雅黑"/>
                <a:cs typeface="Courier New"/>
              </a:rPr>
              <a:t>s</a:t>
            </a:r>
          </a:p>
        </p:txBody>
      </p:sp>
      <p:sp>
        <p:nvSpPr>
          <p:cNvPr id="7" name="矩形 6"/>
          <p:cNvSpPr/>
          <p:nvPr/>
        </p:nvSpPr>
        <p:spPr>
          <a:xfrm>
            <a:off x="1231057" y="1778089"/>
            <a:ext cx="790601" cy="477054"/>
          </a:xfrm>
          <a:prstGeom prst="rect">
            <a:avLst/>
          </a:prstGeom>
        </p:spPr>
        <p:txBody>
          <a:bodyPr wrap="none">
            <a:spAutoFit/>
          </a:bodyPr>
          <a:lstStyle/>
          <a:p>
            <a:pPr lvl="0"/>
            <a:r>
              <a:rPr lang="en-US" altLang="zh-CN" sz="2500" i="1" kern="100" dirty="0" err="1">
                <a:solidFill>
                  <a:srgbClr val="F79646">
                    <a:lumMod val="75000"/>
                  </a:srgbClr>
                </a:solidFill>
                <a:latin typeface="Times New Roman"/>
                <a:ea typeface="微软雅黑"/>
                <a:cs typeface="Courier New"/>
              </a:rPr>
              <a:t>n</a:t>
            </a:r>
            <a:r>
              <a:rPr lang="en-US" altLang="zh-CN" sz="2500" kern="100" dirty="0" err="1">
                <a:solidFill>
                  <a:srgbClr val="F79646">
                    <a:lumMod val="75000"/>
                  </a:srgbClr>
                </a:solidFill>
                <a:latin typeface="Times New Roman"/>
                <a:ea typeface="微软雅黑"/>
                <a:cs typeface="Courier New"/>
              </a:rPr>
              <a:t>s</a:t>
            </a:r>
            <a:r>
              <a:rPr lang="en-US" altLang="zh-CN" sz="2500" i="1" kern="100" dirty="0" err="1">
                <a:solidFill>
                  <a:srgbClr val="F79646">
                    <a:lumMod val="75000"/>
                  </a:srgbClr>
                </a:solidFill>
                <a:latin typeface="Times New Roman"/>
                <a:ea typeface="微软雅黑"/>
                <a:cs typeface="Courier New"/>
              </a:rPr>
              <a:t>n</a:t>
            </a:r>
            <a:r>
              <a:rPr lang="en-US" altLang="zh-CN" sz="2500" kern="100" dirty="0" err="1">
                <a:solidFill>
                  <a:srgbClr val="F79646">
                    <a:lumMod val="75000"/>
                  </a:srgbClr>
                </a:solidFill>
                <a:latin typeface="Times New Roman"/>
                <a:ea typeface="微软雅黑"/>
                <a:cs typeface="Courier New"/>
              </a:rPr>
              <a:t>p</a:t>
            </a:r>
            <a:endParaRPr lang="en-US" altLang="zh-CN" sz="2500" kern="100" dirty="0">
              <a:solidFill>
                <a:srgbClr val="F79646">
                  <a:lumMod val="75000"/>
                </a:srgbClr>
              </a:solidFill>
              <a:latin typeface="Times New Roman"/>
              <a:ea typeface="微软雅黑"/>
              <a:cs typeface="Courier New"/>
            </a:endParaRPr>
          </a:p>
        </p:txBody>
      </p:sp>
      <p:sp>
        <p:nvSpPr>
          <p:cNvPr id="8" name="矩形 7"/>
          <p:cNvSpPr/>
          <p:nvPr/>
        </p:nvSpPr>
        <p:spPr>
          <a:xfrm>
            <a:off x="4829941" y="1789187"/>
            <a:ext cx="1146468" cy="477054"/>
          </a:xfrm>
          <a:prstGeom prst="rect">
            <a:avLst/>
          </a:prstGeom>
        </p:spPr>
        <p:txBody>
          <a:bodyPr wrap="none">
            <a:spAutoFit/>
          </a:bodyPr>
          <a:lstStyle/>
          <a:p>
            <a:pPr lvl="0"/>
            <a:r>
              <a:rPr lang="zh-CN" altLang="zh-CN" sz="2500" kern="100" dirty="0">
                <a:solidFill>
                  <a:srgbClr val="F79646">
                    <a:lumMod val="75000"/>
                  </a:srgbClr>
                </a:solidFill>
                <a:latin typeface="Times New Roman"/>
                <a:ea typeface="微软雅黑"/>
                <a:cs typeface="Times New Roman"/>
              </a:rPr>
              <a:t>族序数</a:t>
            </a:r>
          </a:p>
        </p:txBody>
      </p:sp>
      <p:sp>
        <p:nvSpPr>
          <p:cNvPr id="9" name="矩形 8"/>
          <p:cNvSpPr/>
          <p:nvPr/>
        </p:nvSpPr>
        <p:spPr>
          <a:xfrm>
            <a:off x="2759596" y="3479279"/>
            <a:ext cx="2638400" cy="477054"/>
          </a:xfrm>
          <a:prstGeom prst="rect">
            <a:avLst/>
          </a:prstGeom>
        </p:spPr>
        <p:txBody>
          <a:bodyPr wrap="square">
            <a:spAutoFit/>
          </a:bodyPr>
          <a:lstStyle/>
          <a:p>
            <a:pPr lvl="0"/>
            <a:r>
              <a:rPr lang="en-US" altLang="zh-CN" sz="2500" kern="100" dirty="0">
                <a:solidFill>
                  <a:srgbClr val="F79646">
                    <a:lumMod val="75000"/>
                  </a:srgbClr>
                </a:solidFill>
                <a:latin typeface="Times New Roman"/>
                <a:ea typeface="微软雅黑"/>
                <a:cs typeface="Courier New"/>
              </a:rPr>
              <a:t>(</a:t>
            </a:r>
            <a:r>
              <a:rPr lang="en-US" altLang="zh-CN" sz="2500" i="1" kern="100" dirty="0">
                <a:solidFill>
                  <a:srgbClr val="F79646">
                    <a:lumMod val="75000"/>
                  </a:srgbClr>
                </a:solidFill>
                <a:latin typeface="Times New Roman"/>
                <a:ea typeface="微软雅黑"/>
                <a:cs typeface="Courier New"/>
              </a:rPr>
              <a:t>n</a:t>
            </a:r>
            <a:r>
              <a:rPr lang="zh-CN" altLang="zh-CN" sz="2500" kern="100" dirty="0">
                <a:solidFill>
                  <a:srgbClr val="F79646">
                    <a:lumMod val="75000"/>
                  </a:srgbClr>
                </a:solidFill>
                <a:latin typeface="Times New Roman"/>
                <a:ea typeface="微软雅黑"/>
                <a:cs typeface="Times New Roman"/>
              </a:rPr>
              <a:t>－</a:t>
            </a:r>
            <a:r>
              <a:rPr lang="en-US" altLang="zh-CN" sz="2500" kern="100" dirty="0">
                <a:solidFill>
                  <a:srgbClr val="F79646">
                    <a:lumMod val="75000"/>
                  </a:srgbClr>
                </a:solidFill>
                <a:latin typeface="Times New Roman"/>
                <a:ea typeface="微软雅黑"/>
                <a:cs typeface="Courier New"/>
              </a:rPr>
              <a:t>1)</a:t>
            </a:r>
            <a:r>
              <a:rPr lang="en-US" altLang="zh-CN" sz="2500" kern="100" dirty="0" err="1">
                <a:solidFill>
                  <a:srgbClr val="F79646">
                    <a:lumMod val="75000"/>
                  </a:srgbClr>
                </a:solidFill>
                <a:latin typeface="Times New Roman"/>
                <a:ea typeface="微软雅黑"/>
                <a:cs typeface="Courier New"/>
              </a:rPr>
              <a:t>d</a:t>
            </a:r>
            <a:r>
              <a:rPr lang="en-US" altLang="zh-CN" sz="2500" kern="100" baseline="30000" dirty="0" err="1">
                <a:solidFill>
                  <a:srgbClr val="F79646">
                    <a:lumMod val="75000"/>
                  </a:srgbClr>
                </a:solidFill>
                <a:latin typeface="Times New Roman"/>
                <a:ea typeface="微软雅黑"/>
                <a:cs typeface="Courier New"/>
              </a:rPr>
              <a:t>1</a:t>
            </a:r>
            <a:r>
              <a:rPr lang="zh-CN" altLang="zh-CN" sz="2500" kern="100" baseline="30000" dirty="0">
                <a:solidFill>
                  <a:srgbClr val="F79646">
                    <a:lumMod val="75000"/>
                  </a:srgbClr>
                </a:solidFill>
                <a:latin typeface="Times New Roman"/>
                <a:ea typeface="微软雅黑"/>
                <a:cs typeface="Times New Roman"/>
              </a:rPr>
              <a:t>～</a:t>
            </a:r>
            <a:r>
              <a:rPr lang="en-US" altLang="zh-CN" sz="2500" kern="100" baseline="30000" dirty="0" err="1">
                <a:solidFill>
                  <a:srgbClr val="F79646">
                    <a:lumMod val="75000"/>
                  </a:srgbClr>
                </a:solidFill>
                <a:latin typeface="Times New Roman"/>
                <a:ea typeface="微软雅黑"/>
                <a:cs typeface="Courier New"/>
              </a:rPr>
              <a:t>10</a:t>
            </a:r>
            <a:r>
              <a:rPr lang="en-US" altLang="zh-CN" sz="2500" i="1" kern="100" dirty="0" err="1">
                <a:solidFill>
                  <a:srgbClr val="F79646">
                    <a:lumMod val="75000"/>
                  </a:srgbClr>
                </a:solidFill>
                <a:latin typeface="Times New Roman"/>
                <a:ea typeface="微软雅黑"/>
                <a:cs typeface="Courier New"/>
              </a:rPr>
              <a:t>n</a:t>
            </a:r>
            <a:r>
              <a:rPr lang="en-US" altLang="zh-CN" sz="2500" kern="100" dirty="0" err="1">
                <a:solidFill>
                  <a:srgbClr val="F79646">
                    <a:lumMod val="75000"/>
                  </a:srgbClr>
                </a:solidFill>
                <a:latin typeface="Times New Roman"/>
                <a:ea typeface="微软雅黑"/>
                <a:cs typeface="Courier New"/>
              </a:rPr>
              <a:t>s</a:t>
            </a:r>
            <a:r>
              <a:rPr lang="en-US" altLang="zh-CN" sz="2500" kern="100" baseline="30000" dirty="0" err="1">
                <a:solidFill>
                  <a:srgbClr val="F79646">
                    <a:lumMod val="75000"/>
                  </a:srgbClr>
                </a:solidFill>
                <a:latin typeface="Times New Roman"/>
                <a:ea typeface="微软雅黑"/>
                <a:cs typeface="Courier New"/>
              </a:rPr>
              <a:t>1</a:t>
            </a:r>
            <a:r>
              <a:rPr lang="zh-CN" altLang="zh-CN" sz="2500" kern="100" baseline="30000" dirty="0">
                <a:solidFill>
                  <a:srgbClr val="F79646">
                    <a:lumMod val="75000"/>
                  </a:srgbClr>
                </a:solidFill>
                <a:latin typeface="Times New Roman"/>
                <a:ea typeface="微软雅黑"/>
                <a:cs typeface="Times New Roman"/>
              </a:rPr>
              <a:t>～</a:t>
            </a:r>
            <a:r>
              <a:rPr lang="en-US" altLang="zh-CN" sz="2500" kern="100" baseline="30000" dirty="0">
                <a:solidFill>
                  <a:srgbClr val="F79646">
                    <a:lumMod val="75000"/>
                  </a:srgbClr>
                </a:solidFill>
                <a:latin typeface="Times New Roman"/>
                <a:ea typeface="微软雅黑"/>
                <a:cs typeface="Courier New"/>
              </a:rPr>
              <a:t>2</a:t>
            </a:r>
          </a:p>
        </p:txBody>
      </p:sp>
      <p:sp>
        <p:nvSpPr>
          <p:cNvPr id="10" name="矩形 9"/>
          <p:cNvSpPr/>
          <p:nvPr/>
        </p:nvSpPr>
        <p:spPr>
          <a:xfrm>
            <a:off x="5640386" y="3490794"/>
            <a:ext cx="1893467" cy="477054"/>
          </a:xfrm>
          <a:prstGeom prst="rect">
            <a:avLst/>
          </a:prstGeom>
        </p:spPr>
        <p:txBody>
          <a:bodyPr wrap="none">
            <a:spAutoFit/>
          </a:bodyPr>
          <a:lstStyle/>
          <a:p>
            <a:pPr lvl="0"/>
            <a:r>
              <a:rPr lang="en-US" altLang="zh-CN" sz="2500" kern="100" dirty="0" err="1">
                <a:solidFill>
                  <a:srgbClr val="F79646">
                    <a:lumMod val="75000"/>
                  </a:srgbClr>
                </a:solidFill>
                <a:latin typeface="宋体"/>
                <a:ea typeface="微软雅黑"/>
                <a:cs typeface="Times New Roman"/>
              </a:rPr>
              <a:t>Ⅲ</a:t>
            </a:r>
            <a:r>
              <a:rPr lang="en-US" altLang="zh-CN" sz="2500" kern="100" dirty="0" err="1">
                <a:solidFill>
                  <a:srgbClr val="F79646">
                    <a:lumMod val="75000"/>
                  </a:srgbClr>
                </a:solidFill>
                <a:latin typeface="Times New Roman"/>
                <a:ea typeface="微软雅黑"/>
                <a:cs typeface="Courier New"/>
              </a:rPr>
              <a:t>B</a:t>
            </a:r>
            <a:r>
              <a:rPr lang="zh-CN" altLang="zh-CN" sz="2500" kern="100" dirty="0">
                <a:solidFill>
                  <a:srgbClr val="F79646">
                    <a:lumMod val="75000"/>
                  </a:srgbClr>
                </a:solidFill>
                <a:latin typeface="Times New Roman"/>
                <a:ea typeface="微软雅黑"/>
                <a:cs typeface="Times New Roman"/>
              </a:rPr>
              <a:t>～</a:t>
            </a:r>
            <a:r>
              <a:rPr lang="en-US" altLang="zh-CN" sz="2500" kern="100" dirty="0" err="1">
                <a:solidFill>
                  <a:srgbClr val="F79646">
                    <a:lumMod val="75000"/>
                  </a:srgbClr>
                </a:solidFill>
                <a:latin typeface="宋体"/>
                <a:ea typeface="微软雅黑"/>
                <a:cs typeface="Times New Roman"/>
              </a:rPr>
              <a:t>Ⅶ</a:t>
            </a:r>
            <a:r>
              <a:rPr lang="en-US" altLang="zh-CN" sz="2500" kern="100" dirty="0" err="1">
                <a:solidFill>
                  <a:srgbClr val="F79646">
                    <a:lumMod val="75000"/>
                  </a:srgbClr>
                </a:solidFill>
                <a:latin typeface="Times New Roman"/>
                <a:ea typeface="微软雅黑"/>
                <a:cs typeface="Courier New"/>
              </a:rPr>
              <a:t>B</a:t>
            </a:r>
            <a:r>
              <a:rPr lang="zh-CN" altLang="zh-CN" sz="2500" kern="100" dirty="0">
                <a:solidFill>
                  <a:srgbClr val="F79646">
                    <a:lumMod val="75000"/>
                  </a:srgbClr>
                </a:solidFill>
                <a:latin typeface="Times New Roman"/>
                <a:ea typeface="微软雅黑"/>
                <a:cs typeface="Times New Roman"/>
              </a:rPr>
              <a:t>族</a:t>
            </a:r>
          </a:p>
        </p:txBody>
      </p:sp>
      <p:sp>
        <p:nvSpPr>
          <p:cNvPr id="11" name="矩形 10"/>
          <p:cNvSpPr/>
          <p:nvPr/>
        </p:nvSpPr>
        <p:spPr>
          <a:xfrm>
            <a:off x="2989609" y="4064868"/>
            <a:ext cx="1572866" cy="477054"/>
          </a:xfrm>
          <a:prstGeom prst="rect">
            <a:avLst/>
          </a:prstGeom>
        </p:spPr>
        <p:txBody>
          <a:bodyPr wrap="none">
            <a:spAutoFit/>
          </a:bodyPr>
          <a:lstStyle/>
          <a:p>
            <a:pPr lvl="0"/>
            <a:r>
              <a:rPr lang="en-US" altLang="zh-CN" sz="2500" kern="100" dirty="0" err="1">
                <a:solidFill>
                  <a:srgbClr val="F79646">
                    <a:lumMod val="75000"/>
                  </a:srgbClr>
                </a:solidFill>
                <a:latin typeface="宋体"/>
                <a:ea typeface="微软雅黑"/>
                <a:cs typeface="Times New Roman"/>
              </a:rPr>
              <a:t>Ⅰ</a:t>
            </a:r>
            <a:r>
              <a:rPr lang="en-US" altLang="zh-CN" sz="2500" kern="100" dirty="0" err="1">
                <a:solidFill>
                  <a:srgbClr val="F79646">
                    <a:lumMod val="75000"/>
                  </a:srgbClr>
                </a:solidFill>
                <a:latin typeface="Times New Roman"/>
                <a:ea typeface="微软雅黑"/>
                <a:cs typeface="Courier New"/>
              </a:rPr>
              <a:t>B</a:t>
            </a:r>
            <a:r>
              <a:rPr lang="zh-CN" altLang="zh-CN" sz="2500" kern="100" dirty="0">
                <a:solidFill>
                  <a:srgbClr val="F79646">
                    <a:lumMod val="75000"/>
                  </a:srgbClr>
                </a:solidFill>
                <a:latin typeface="Times New Roman"/>
                <a:ea typeface="微软雅黑"/>
                <a:cs typeface="Times New Roman"/>
              </a:rPr>
              <a:t>、</a:t>
            </a:r>
            <a:r>
              <a:rPr lang="en-US" altLang="zh-CN" sz="2500" kern="100" dirty="0" err="1">
                <a:solidFill>
                  <a:srgbClr val="F79646">
                    <a:lumMod val="75000"/>
                  </a:srgbClr>
                </a:solidFill>
                <a:latin typeface="宋体"/>
                <a:ea typeface="微软雅黑"/>
                <a:cs typeface="Times New Roman"/>
              </a:rPr>
              <a:t>Ⅱ</a:t>
            </a:r>
            <a:r>
              <a:rPr lang="en-US" altLang="zh-CN" sz="2500" kern="100" dirty="0" err="1">
                <a:solidFill>
                  <a:srgbClr val="F79646">
                    <a:lumMod val="75000"/>
                  </a:srgbClr>
                </a:solidFill>
                <a:latin typeface="Times New Roman"/>
                <a:ea typeface="微软雅黑"/>
                <a:cs typeface="Courier New"/>
              </a:rPr>
              <a:t>B</a:t>
            </a:r>
            <a:endParaRPr lang="en-US" altLang="zh-CN" sz="2500" kern="100" dirty="0">
              <a:solidFill>
                <a:srgbClr val="F79646">
                  <a:lumMod val="75000"/>
                </a:srgbClr>
              </a:solidFill>
              <a:latin typeface="Times New Roman"/>
              <a:ea typeface="微软雅黑"/>
              <a:cs typeface="Courier New"/>
            </a:endParaRPr>
          </a:p>
        </p:txBody>
      </p:sp>
    </p:spTree>
    <p:extLst>
      <p:ext uri="{BB962C8B-B14F-4D97-AF65-F5344CB8AC3E}">
        <p14:creationId xmlns:p14="http://schemas.microsoft.com/office/powerpoint/2010/main" val="26685195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par>
                                <p:cTn id="13" presetID="3" presetClass="entr" presetSubtype="10"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blinds(horizontal)">
                                      <p:cBhvr>
                                        <p:cTn id="15" dur="500"/>
                                        <p:tgtEl>
                                          <p:spTgt spid="6"/>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blinds(horizontal)">
                                      <p:cBhvr>
                                        <p:cTn id="18" dur="500"/>
                                        <p:tgtEl>
                                          <p:spTgt spid="7"/>
                                        </p:tgtEl>
                                      </p:cBhvr>
                                    </p:animEffect>
                                  </p:childTnLst>
                                </p:cTn>
                              </p:par>
                              <p:par>
                                <p:cTn id="19" presetID="3" presetClass="entr" presetSubtype="10"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blinds(horizontal)">
                                      <p:cBhvr>
                                        <p:cTn id="21" dur="500"/>
                                        <p:tgtEl>
                                          <p:spTgt spid="8"/>
                                        </p:tgtEl>
                                      </p:cBhvr>
                                    </p:animEffect>
                                  </p:childTnLst>
                                </p:cTn>
                              </p:par>
                            </p:childTnLst>
                          </p:cTn>
                        </p:par>
                      </p:childTnLst>
                    </p:cTn>
                  </p:par>
                  <p:par>
                    <p:cTn id="22" fill="hold">
                      <p:stCondLst>
                        <p:cond delay="indefinite"/>
                      </p:stCondLst>
                      <p:childTnLst>
                        <p:par>
                          <p:cTn id="23" fill="hold">
                            <p:stCondLst>
                              <p:cond delay="0"/>
                            </p:stCondLst>
                            <p:childTnLst>
                              <p:par>
                                <p:cTn id="24" presetID="3" presetClass="entr" presetSubtype="10" fill="hold" grpId="0" nodeType="clickEffect">
                                  <p:stCondLst>
                                    <p:cond delay="0"/>
                                  </p:stCondLst>
                                  <p:childTnLst>
                                    <p:set>
                                      <p:cBhvr>
                                        <p:cTn id="25" dur="1" fill="hold">
                                          <p:stCondLst>
                                            <p:cond delay="0"/>
                                          </p:stCondLst>
                                        </p:cTn>
                                        <p:tgtEl>
                                          <p:spTgt spid="2"/>
                                        </p:tgtEl>
                                        <p:attrNameLst>
                                          <p:attrName>style.visibility</p:attrName>
                                        </p:attrNameLst>
                                      </p:cBhvr>
                                      <p:to>
                                        <p:strVal val="visible"/>
                                      </p:to>
                                    </p:set>
                                    <p:animEffect transition="in" filter="blinds(horizontal)">
                                      <p:cBhvr>
                                        <p:cTn id="26" dur="500"/>
                                        <p:tgtEl>
                                          <p:spTgt spid="2"/>
                                        </p:tgtEl>
                                      </p:cBhvr>
                                    </p:animEffect>
                                  </p:childTnLst>
                                </p:cTn>
                              </p:par>
                              <p:par>
                                <p:cTn id="27" presetID="3" presetClass="entr" presetSubtype="10" fill="hold" grpId="0" nodeType="with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blinds(horizontal)">
                                      <p:cBhvr>
                                        <p:cTn id="29" dur="500"/>
                                        <p:tgtEl>
                                          <p:spTgt spid="9"/>
                                        </p:tgtEl>
                                      </p:cBhvr>
                                    </p:animEffect>
                                  </p:childTnLst>
                                </p:cTn>
                              </p:par>
                              <p:par>
                                <p:cTn id="30" presetID="3" presetClass="entr" presetSubtype="10" fill="hold" grpId="0" nodeType="with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blinds(horizontal)">
                                      <p:cBhvr>
                                        <p:cTn id="32" dur="500"/>
                                        <p:tgtEl>
                                          <p:spTgt spid="10"/>
                                        </p:tgtEl>
                                      </p:cBhvr>
                                    </p:animEffect>
                                  </p:childTnLst>
                                </p:cTn>
                              </p:par>
                              <p:par>
                                <p:cTn id="33" presetID="3" presetClass="entr" presetSubtype="10" fill="hold" grpId="0" nodeType="with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blinds(horizontal)">
                                      <p:cBhvr>
                                        <p:cTn id="3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p:bldP spid="6" grpId="0"/>
      <p:bldP spid="7" grpId="0"/>
      <p:bldP spid="8" grpId="0"/>
      <p:bldP spid="9" grpId="0"/>
      <p:bldP spid="10" grpId="0"/>
      <p:bldP spid="1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179512" y="277020"/>
            <a:ext cx="2015791" cy="354487"/>
            <a:chOff x="1415480" y="1598112"/>
            <a:chExt cx="2167620" cy="381325"/>
          </a:xfrm>
        </p:grpSpPr>
        <p:cxnSp>
          <p:nvCxnSpPr>
            <p:cNvPr id="10" name="直接连接符 9"/>
            <p:cNvCxnSpPr/>
            <p:nvPr/>
          </p:nvCxnSpPr>
          <p:spPr>
            <a:xfrm>
              <a:off x="1415480" y="1979437"/>
              <a:ext cx="2167620" cy="0"/>
            </a:xfrm>
            <a:prstGeom prst="line">
              <a:avLst/>
            </a:prstGeom>
          </p:spPr>
          <p:style>
            <a:lnRef idx="1">
              <a:schemeClr val="accent6"/>
            </a:lnRef>
            <a:fillRef idx="0">
              <a:schemeClr val="accent6"/>
            </a:fillRef>
            <a:effectRef idx="0">
              <a:schemeClr val="accent6"/>
            </a:effectRef>
            <a:fontRef idx="minor">
              <a:schemeClr val="tx1"/>
            </a:fontRef>
          </p:style>
        </p:cxnSp>
        <p:sp>
          <p:nvSpPr>
            <p:cNvPr id="11" name="右箭头 10"/>
            <p:cNvSpPr/>
            <p:nvPr/>
          </p:nvSpPr>
          <p:spPr>
            <a:xfrm>
              <a:off x="1487488" y="1598112"/>
              <a:ext cx="317059" cy="317059"/>
            </a:xfrm>
            <a:prstGeom prst="rightArrow">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12" name="矩形 11"/>
          <p:cNvSpPr/>
          <p:nvPr/>
        </p:nvSpPr>
        <p:spPr>
          <a:xfrm>
            <a:off x="591956" y="113953"/>
            <a:ext cx="1581184" cy="544370"/>
          </a:xfrm>
          <a:prstGeom prst="rect">
            <a:avLst/>
          </a:prstGeom>
        </p:spPr>
        <p:txBody>
          <a:bodyPr wrap="none" lIns="68571" tIns="34285" rIns="68571" bIns="34285">
            <a:spAutoFit/>
          </a:bodyPr>
          <a:lstStyle/>
          <a:p>
            <a:pPr>
              <a:lnSpc>
                <a:spcPts val="4125"/>
              </a:lnSpc>
            </a:pPr>
            <a:r>
              <a:rPr lang="zh-CN" altLang="zh-CN" sz="2800" b="1" dirty="0">
                <a:solidFill>
                  <a:schemeClr val="tx1">
                    <a:lumMod val="75000"/>
                    <a:lumOff val="25000"/>
                  </a:schemeClr>
                </a:solidFill>
                <a:latin typeface="Times New Roman" pitchFamily="18" charset="0"/>
                <a:ea typeface="微软雅黑" pitchFamily="34" charset="-122"/>
                <a:cs typeface="Times New Roman" pitchFamily="18" charset="0"/>
              </a:rPr>
              <a:t>归纳总结</a:t>
            </a:r>
            <a:endParaRPr lang="zh-CN" altLang="en-US" sz="2800" b="1" dirty="0">
              <a:solidFill>
                <a:schemeClr val="tx1">
                  <a:lumMod val="75000"/>
                  <a:lumOff val="25000"/>
                </a:schemeClr>
              </a:solidFill>
              <a:latin typeface="Times New Roman" pitchFamily="18" charset="0"/>
              <a:ea typeface="微软雅黑" pitchFamily="34" charset="-122"/>
              <a:cs typeface="Times New Roman" pitchFamily="18" charset="0"/>
            </a:endParaRPr>
          </a:p>
        </p:txBody>
      </p:sp>
      <p:pic>
        <p:nvPicPr>
          <p:cNvPr id="22530" name="Picture 2"/>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309812" y="320452"/>
            <a:ext cx="6411490" cy="4272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6275152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179512" y="275715"/>
            <a:ext cx="2015791" cy="354487"/>
            <a:chOff x="1415480" y="1587866"/>
            <a:chExt cx="2167620" cy="381325"/>
          </a:xfrm>
        </p:grpSpPr>
        <p:cxnSp>
          <p:nvCxnSpPr>
            <p:cNvPr id="7" name="直接连接符 6"/>
            <p:cNvCxnSpPr/>
            <p:nvPr/>
          </p:nvCxnSpPr>
          <p:spPr>
            <a:xfrm>
              <a:off x="1415480" y="1969191"/>
              <a:ext cx="2167620" cy="0"/>
            </a:xfrm>
            <a:prstGeom prst="line">
              <a:avLst/>
            </a:prstGeom>
          </p:spPr>
          <p:style>
            <a:lnRef idx="1">
              <a:schemeClr val="accent6"/>
            </a:lnRef>
            <a:fillRef idx="0">
              <a:schemeClr val="accent6"/>
            </a:fillRef>
            <a:effectRef idx="0">
              <a:schemeClr val="accent6"/>
            </a:effectRef>
            <a:fontRef idx="minor">
              <a:schemeClr val="tx1"/>
            </a:fontRef>
          </p:style>
        </p:cxnSp>
        <p:sp>
          <p:nvSpPr>
            <p:cNvPr id="8" name="右箭头 7"/>
            <p:cNvSpPr/>
            <p:nvPr/>
          </p:nvSpPr>
          <p:spPr>
            <a:xfrm>
              <a:off x="1487488" y="1587866"/>
              <a:ext cx="317059" cy="317059"/>
            </a:xfrm>
            <a:prstGeom prst="rightArrow">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9" name="矩形 8"/>
          <p:cNvSpPr/>
          <p:nvPr/>
        </p:nvSpPr>
        <p:spPr>
          <a:xfrm>
            <a:off x="591956" y="122173"/>
            <a:ext cx="1574772" cy="548794"/>
          </a:xfrm>
          <a:prstGeom prst="rect">
            <a:avLst/>
          </a:prstGeom>
        </p:spPr>
        <p:txBody>
          <a:bodyPr wrap="none" lIns="68571" tIns="34285" rIns="68571" bIns="34285">
            <a:spAutoFit/>
          </a:bodyPr>
          <a:lstStyle/>
          <a:p>
            <a:pPr>
              <a:lnSpc>
                <a:spcPts val="4125"/>
              </a:lnSpc>
            </a:pPr>
            <a:r>
              <a:rPr lang="zh-CN" altLang="en-US" sz="2800" b="1" dirty="0" smtClean="0">
                <a:solidFill>
                  <a:schemeClr val="tx1">
                    <a:lumMod val="75000"/>
                    <a:lumOff val="25000"/>
                  </a:schemeClr>
                </a:solidFill>
                <a:latin typeface="Times New Roman" pitchFamily="18" charset="0"/>
                <a:ea typeface="微软雅黑" pitchFamily="34" charset="-122"/>
                <a:cs typeface="Times New Roman" pitchFamily="18" charset="0"/>
              </a:rPr>
              <a:t>活学活用</a:t>
            </a:r>
            <a:endParaRPr lang="zh-CN" altLang="en-US" sz="2800" b="1" dirty="0">
              <a:solidFill>
                <a:schemeClr val="tx1">
                  <a:lumMod val="75000"/>
                  <a:lumOff val="25000"/>
                </a:schemeClr>
              </a:solidFill>
              <a:latin typeface="Times New Roman" pitchFamily="18" charset="0"/>
              <a:ea typeface="微软雅黑" pitchFamily="34" charset="-122"/>
              <a:cs typeface="Times New Roman" pitchFamily="18" charset="0"/>
            </a:endParaRPr>
          </a:p>
        </p:txBody>
      </p:sp>
      <p:sp>
        <p:nvSpPr>
          <p:cNvPr id="11" name="矩形 10"/>
          <p:cNvSpPr/>
          <p:nvPr/>
        </p:nvSpPr>
        <p:spPr>
          <a:xfrm>
            <a:off x="183704" y="912730"/>
            <a:ext cx="8780784" cy="3323987"/>
          </a:xfrm>
          <a:prstGeom prst="rect">
            <a:avLst/>
          </a:prstGeom>
        </p:spPr>
        <p:txBody>
          <a:bodyPr wrap="square">
            <a:spAutoFit/>
          </a:bodyPr>
          <a:lstStyle/>
          <a:p>
            <a:pPr algn="just">
              <a:lnSpc>
                <a:spcPct val="150000"/>
              </a:lnSpc>
              <a:spcAft>
                <a:spcPts val="0"/>
              </a:spcAft>
              <a:tabLst>
                <a:tab pos="2070735" algn="l"/>
              </a:tabLst>
            </a:pPr>
            <a:r>
              <a:rPr lang="en-US" altLang="zh-CN" sz="2800" kern="100" dirty="0">
                <a:latin typeface="Times New Roman"/>
                <a:ea typeface="微软雅黑"/>
                <a:cs typeface="Courier New"/>
              </a:rPr>
              <a:t>1.</a:t>
            </a:r>
            <a:r>
              <a:rPr lang="zh-CN" altLang="zh-CN" sz="2800" kern="100" dirty="0">
                <a:latin typeface="Times New Roman"/>
                <a:ea typeface="微软雅黑"/>
                <a:cs typeface="Times New Roman"/>
              </a:rPr>
              <a:t>下列四种元素中，其单质氧化性最强的是</a:t>
            </a:r>
            <a:r>
              <a:rPr lang="en-US" altLang="zh-CN" sz="2800" kern="100" dirty="0">
                <a:latin typeface="Times New Roman"/>
                <a:ea typeface="微软雅黑"/>
                <a:cs typeface="Courier New"/>
              </a:rPr>
              <a:t>(</a:t>
            </a:r>
            <a:r>
              <a:rPr lang="zh-CN" altLang="zh-CN" sz="2800" kern="100" dirty="0">
                <a:latin typeface="Times New Roman"/>
                <a:ea typeface="微软雅黑"/>
                <a:cs typeface="Times New Roman"/>
              </a:rPr>
              <a:t>　　</a:t>
            </a:r>
            <a:r>
              <a:rPr lang="en-US" altLang="zh-CN" sz="2800" kern="100" dirty="0">
                <a:latin typeface="Times New Roman"/>
                <a:ea typeface="微软雅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微软雅黑"/>
                <a:cs typeface="Courier New"/>
              </a:rPr>
              <a:t>A.</a:t>
            </a:r>
            <a:r>
              <a:rPr lang="zh-CN" altLang="zh-CN" sz="2800" kern="100" dirty="0">
                <a:latin typeface="Times New Roman"/>
                <a:ea typeface="微软雅黑"/>
                <a:cs typeface="Times New Roman"/>
              </a:rPr>
              <a:t>原子含有未成对电子最多的第二周期元素</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微软雅黑"/>
                <a:cs typeface="Courier New"/>
              </a:rPr>
              <a:t>B.</a:t>
            </a:r>
            <a:r>
              <a:rPr lang="zh-CN" altLang="zh-CN" sz="2800" kern="100" dirty="0">
                <a:latin typeface="Times New Roman"/>
                <a:ea typeface="微软雅黑"/>
                <a:cs typeface="Times New Roman"/>
              </a:rPr>
              <a:t>位于周期表中第三周期</a:t>
            </a:r>
            <a:r>
              <a:rPr lang="en-US" altLang="zh-CN" sz="2800" kern="100" dirty="0" err="1">
                <a:latin typeface="宋体"/>
                <a:ea typeface="微软雅黑"/>
                <a:cs typeface="Times New Roman"/>
              </a:rPr>
              <a:t>Ⅲ</a:t>
            </a:r>
            <a:r>
              <a:rPr lang="en-US" altLang="zh-CN" sz="2800" kern="100" dirty="0" err="1">
                <a:latin typeface="Times New Roman"/>
                <a:ea typeface="微软雅黑"/>
                <a:cs typeface="Courier New"/>
              </a:rPr>
              <a:t>A</a:t>
            </a:r>
            <a:r>
              <a:rPr lang="zh-CN" altLang="zh-CN" sz="2800" kern="100" dirty="0">
                <a:latin typeface="Times New Roman"/>
                <a:ea typeface="微软雅黑"/>
                <a:cs typeface="Times New Roman"/>
              </a:rPr>
              <a:t>族的元素</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微软雅黑"/>
                <a:cs typeface="Courier New"/>
              </a:rPr>
              <a:t>C.</a:t>
            </a:r>
            <a:r>
              <a:rPr lang="zh-CN" altLang="zh-CN" sz="2800" kern="100" dirty="0">
                <a:latin typeface="Times New Roman"/>
                <a:ea typeface="微软雅黑"/>
                <a:cs typeface="Times New Roman"/>
              </a:rPr>
              <a:t>原子最外电子层排布为</a:t>
            </a:r>
            <a:r>
              <a:rPr lang="en-US" altLang="zh-CN" sz="2800" kern="100" dirty="0" err="1">
                <a:latin typeface="Times New Roman"/>
                <a:ea typeface="微软雅黑"/>
                <a:cs typeface="Courier New"/>
              </a:rPr>
              <a:t>2s</a:t>
            </a:r>
            <a:r>
              <a:rPr lang="en-US" altLang="zh-CN" sz="2800" kern="100" baseline="30000" dirty="0" err="1">
                <a:latin typeface="Times New Roman"/>
                <a:ea typeface="微软雅黑"/>
                <a:cs typeface="Courier New"/>
              </a:rPr>
              <a:t>2</a:t>
            </a:r>
            <a:r>
              <a:rPr lang="en-US" altLang="zh-CN" sz="2800" kern="100" dirty="0" err="1">
                <a:latin typeface="Times New Roman"/>
                <a:ea typeface="微软雅黑"/>
                <a:cs typeface="Courier New"/>
              </a:rPr>
              <a:t>2p</a:t>
            </a:r>
            <a:r>
              <a:rPr lang="en-US" altLang="zh-CN" sz="2800" kern="100" baseline="30000" dirty="0" err="1">
                <a:latin typeface="Times New Roman"/>
                <a:ea typeface="微软雅黑"/>
                <a:cs typeface="Courier New"/>
              </a:rPr>
              <a:t>4</a:t>
            </a:r>
            <a:r>
              <a:rPr lang="zh-CN" altLang="zh-CN" sz="2800" kern="100" dirty="0">
                <a:latin typeface="Times New Roman"/>
                <a:ea typeface="微软雅黑"/>
                <a:cs typeface="Times New Roman"/>
              </a:rPr>
              <a:t>的元素</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微软雅黑"/>
                <a:cs typeface="Courier New"/>
              </a:rPr>
              <a:t>D.</a:t>
            </a:r>
            <a:r>
              <a:rPr lang="zh-CN" altLang="zh-CN" sz="2800" kern="100" dirty="0">
                <a:latin typeface="Times New Roman"/>
                <a:ea typeface="微软雅黑"/>
                <a:cs typeface="Times New Roman"/>
              </a:rPr>
              <a:t>原子最外电子层排布为</a:t>
            </a:r>
            <a:r>
              <a:rPr lang="en-US" altLang="zh-CN" sz="2800" kern="100" dirty="0" err="1">
                <a:latin typeface="Times New Roman"/>
                <a:ea typeface="微软雅黑"/>
                <a:cs typeface="Courier New"/>
              </a:rPr>
              <a:t>3s</a:t>
            </a:r>
            <a:r>
              <a:rPr lang="en-US" altLang="zh-CN" sz="2800" kern="100" baseline="30000" dirty="0" err="1">
                <a:latin typeface="Times New Roman"/>
                <a:ea typeface="微软雅黑"/>
                <a:cs typeface="Courier New"/>
              </a:rPr>
              <a:t>2</a:t>
            </a:r>
            <a:r>
              <a:rPr lang="en-US" altLang="zh-CN" sz="2800" kern="100" dirty="0" err="1">
                <a:latin typeface="Times New Roman"/>
                <a:ea typeface="微软雅黑"/>
                <a:cs typeface="Courier New"/>
              </a:rPr>
              <a:t>3p</a:t>
            </a:r>
            <a:r>
              <a:rPr lang="en-US" altLang="zh-CN" sz="2800" kern="100" baseline="30000" dirty="0" err="1">
                <a:latin typeface="Times New Roman"/>
                <a:ea typeface="微软雅黑"/>
                <a:cs typeface="Courier New"/>
              </a:rPr>
              <a:t>3</a:t>
            </a:r>
            <a:r>
              <a:rPr lang="zh-CN" altLang="zh-CN" sz="2800" kern="100" dirty="0">
                <a:latin typeface="Times New Roman"/>
                <a:ea typeface="微软雅黑"/>
                <a:cs typeface="Times New Roman"/>
              </a:rPr>
              <a:t>的</a:t>
            </a:r>
            <a:r>
              <a:rPr lang="zh-CN" altLang="zh-CN" sz="2800" kern="100" dirty="0" smtClean="0">
                <a:latin typeface="Times New Roman"/>
                <a:ea typeface="微软雅黑"/>
                <a:cs typeface="Times New Roman"/>
              </a:rPr>
              <a:t>元素</a:t>
            </a:r>
            <a:endParaRPr lang="zh-CN" altLang="zh-CN" sz="2800" kern="100" dirty="0">
              <a:latin typeface="宋体"/>
              <a:cs typeface="Courier New"/>
            </a:endParaRPr>
          </a:p>
        </p:txBody>
      </p:sp>
    </p:spTree>
    <p:extLst>
      <p:ext uri="{BB962C8B-B14F-4D97-AF65-F5344CB8AC3E}">
        <p14:creationId xmlns:p14="http://schemas.microsoft.com/office/powerpoint/2010/main" val="222191350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49796" y="134392"/>
            <a:ext cx="8820000" cy="4616648"/>
          </a:xfrm>
          <a:prstGeom prst="rect">
            <a:avLst/>
          </a:prstGeom>
        </p:spPr>
        <p:txBody>
          <a:bodyPr wrap="square">
            <a:spAutoFit/>
          </a:bodyPr>
          <a:lstStyle/>
          <a:p>
            <a:pPr algn="just">
              <a:lnSpc>
                <a:spcPct val="150000"/>
              </a:lnSpc>
              <a:spcAft>
                <a:spcPts val="0"/>
              </a:spcAft>
              <a:tabLst>
                <a:tab pos="2070735" algn="l"/>
              </a:tabLst>
            </a:pPr>
            <a:r>
              <a:rPr lang="zh-CN" altLang="zh-CN" sz="2800" b="1" kern="100" dirty="0" smtClean="0">
                <a:solidFill>
                  <a:srgbClr val="0066FF"/>
                </a:solidFill>
                <a:latin typeface="Times New Roman"/>
                <a:ea typeface="微软雅黑"/>
                <a:cs typeface="Times New Roman"/>
              </a:rPr>
              <a:t>解析</a:t>
            </a:r>
            <a:r>
              <a:rPr lang="zh-CN" altLang="zh-CN" sz="2800" kern="100" dirty="0">
                <a:latin typeface="Times New Roman"/>
                <a:ea typeface="微软雅黑"/>
                <a:cs typeface="Times New Roman"/>
              </a:rPr>
              <a:t>　原子含未成对电子最多的第二周期元素其最外层电子排布图为</a:t>
            </a:r>
            <a:r>
              <a:rPr lang="en-US" altLang="zh-CN" sz="2800" kern="100" dirty="0">
                <a:latin typeface="宋体"/>
                <a:ea typeface="微软雅黑"/>
                <a:cs typeface="Courier New"/>
              </a:rPr>
              <a:t> </a:t>
            </a:r>
            <a:r>
              <a:rPr lang="en-US" altLang="zh-CN" sz="2800" kern="100" dirty="0" smtClean="0">
                <a:latin typeface="宋体"/>
                <a:ea typeface="微软雅黑"/>
                <a:cs typeface="Courier New"/>
              </a:rPr>
              <a:t>              </a:t>
            </a:r>
            <a:r>
              <a:rPr lang="zh-CN" altLang="zh-CN" sz="2800" kern="100" dirty="0" smtClean="0">
                <a:latin typeface="Times New Roman"/>
                <a:ea typeface="微软雅黑"/>
                <a:cs typeface="Times New Roman"/>
              </a:rPr>
              <a:t>，</a:t>
            </a:r>
            <a:r>
              <a:rPr lang="zh-CN" altLang="zh-CN" sz="2800" kern="100" dirty="0">
                <a:latin typeface="Times New Roman"/>
                <a:ea typeface="微软雅黑"/>
                <a:cs typeface="Times New Roman"/>
              </a:rPr>
              <a:t>故</a:t>
            </a:r>
            <a:r>
              <a:rPr lang="en-US" altLang="zh-CN" sz="2800" kern="100" dirty="0">
                <a:latin typeface="Times New Roman"/>
                <a:ea typeface="微软雅黑"/>
                <a:cs typeface="Courier New"/>
              </a:rPr>
              <a:t>A</a:t>
            </a:r>
            <a:r>
              <a:rPr lang="zh-CN" altLang="zh-CN" sz="2800" kern="100" dirty="0">
                <a:latin typeface="Times New Roman"/>
                <a:ea typeface="微软雅黑"/>
                <a:cs typeface="Times New Roman"/>
              </a:rPr>
              <a:t>应为氮元素，</a:t>
            </a:r>
            <a:r>
              <a:rPr lang="en-US" altLang="zh-CN" sz="2800" kern="100" dirty="0">
                <a:latin typeface="Times New Roman"/>
                <a:ea typeface="微软雅黑"/>
                <a:cs typeface="Courier New"/>
              </a:rPr>
              <a:t>B</a:t>
            </a:r>
            <a:r>
              <a:rPr lang="zh-CN" altLang="zh-CN" sz="2800" kern="100" dirty="0">
                <a:latin typeface="Times New Roman"/>
                <a:ea typeface="微软雅黑"/>
                <a:cs typeface="Times New Roman"/>
              </a:rPr>
              <a:t>应为铝元素</a:t>
            </a:r>
            <a:r>
              <a:rPr lang="zh-CN" altLang="zh-CN" sz="2800" kern="100" spc="-100" dirty="0">
                <a:latin typeface="Times New Roman"/>
                <a:ea typeface="微软雅黑"/>
                <a:cs typeface="Times New Roman"/>
              </a:rPr>
              <a:t>，</a:t>
            </a:r>
            <a:r>
              <a:rPr lang="en-US" altLang="zh-CN" sz="2800" kern="100" dirty="0">
                <a:latin typeface="Times New Roman"/>
                <a:ea typeface="微软雅黑"/>
                <a:cs typeface="Courier New"/>
              </a:rPr>
              <a:t>C</a:t>
            </a:r>
            <a:r>
              <a:rPr lang="zh-CN" altLang="zh-CN" sz="2800" kern="100" dirty="0">
                <a:latin typeface="Times New Roman"/>
                <a:ea typeface="微软雅黑"/>
                <a:cs typeface="Times New Roman"/>
              </a:rPr>
              <a:t>应为氧元素</a:t>
            </a:r>
            <a:r>
              <a:rPr lang="zh-CN" altLang="zh-CN" sz="2800" kern="100" spc="-100" dirty="0">
                <a:latin typeface="Times New Roman"/>
                <a:ea typeface="微软雅黑"/>
                <a:cs typeface="Times New Roman"/>
              </a:rPr>
              <a:t>，</a:t>
            </a:r>
            <a:r>
              <a:rPr lang="en-US" altLang="zh-CN" sz="2800" kern="100" dirty="0">
                <a:latin typeface="Times New Roman"/>
                <a:ea typeface="微软雅黑"/>
                <a:cs typeface="Courier New"/>
              </a:rPr>
              <a:t>D</a:t>
            </a:r>
            <a:r>
              <a:rPr lang="zh-CN" altLang="zh-CN" sz="2800" kern="100" dirty="0">
                <a:latin typeface="Times New Roman"/>
                <a:ea typeface="微软雅黑"/>
                <a:cs typeface="Times New Roman"/>
              </a:rPr>
              <a:t>应为磷元素</a:t>
            </a:r>
            <a:r>
              <a:rPr lang="zh-CN" altLang="zh-CN" sz="2800" kern="100" spc="-130" dirty="0">
                <a:latin typeface="Times New Roman"/>
                <a:ea typeface="微软雅黑"/>
                <a:cs typeface="Times New Roman"/>
              </a:rPr>
              <a:t>。</a:t>
            </a:r>
            <a:r>
              <a:rPr lang="zh-CN" altLang="zh-CN" sz="2800" kern="100" dirty="0">
                <a:latin typeface="Times New Roman"/>
                <a:ea typeface="微软雅黑"/>
                <a:cs typeface="Times New Roman"/>
              </a:rPr>
              <a:t>根据其在</a:t>
            </a:r>
            <a:r>
              <a:rPr lang="zh-CN" altLang="zh-CN" sz="2800" kern="100" dirty="0" smtClean="0">
                <a:latin typeface="Times New Roman"/>
                <a:ea typeface="微软雅黑"/>
                <a:cs typeface="Times New Roman"/>
              </a:rPr>
              <a:t>元素</a:t>
            </a:r>
            <a:endParaRPr lang="en-US" altLang="zh-CN" sz="2800" kern="100" dirty="0" smtClean="0">
              <a:latin typeface="Times New Roman"/>
              <a:ea typeface="微软雅黑"/>
              <a:cs typeface="Times New Roman"/>
            </a:endParaRPr>
          </a:p>
          <a:p>
            <a:pPr algn="just">
              <a:spcAft>
                <a:spcPts val="0"/>
              </a:spcAft>
              <a:tabLst>
                <a:tab pos="2070735" algn="l"/>
              </a:tabLst>
            </a:pPr>
            <a:endParaRPr lang="en-US" altLang="zh-CN" sz="2800" kern="100" dirty="0" smtClean="0">
              <a:latin typeface="Times New Roman"/>
              <a:ea typeface="微软雅黑"/>
              <a:cs typeface="Times New Roman"/>
            </a:endParaRPr>
          </a:p>
          <a:p>
            <a:pPr algn="just">
              <a:spcAft>
                <a:spcPts val="0"/>
              </a:spcAft>
              <a:tabLst>
                <a:tab pos="2070735" algn="l"/>
              </a:tabLst>
            </a:pPr>
            <a:r>
              <a:rPr lang="zh-CN" altLang="zh-CN" sz="2800" kern="100" spc="-70" dirty="0" smtClean="0">
                <a:latin typeface="Times New Roman"/>
                <a:ea typeface="微软雅黑"/>
                <a:cs typeface="Times New Roman"/>
              </a:rPr>
              <a:t>周期表</a:t>
            </a:r>
            <a:r>
              <a:rPr lang="zh-CN" altLang="zh-CN" sz="2800" kern="100" spc="-70" dirty="0">
                <a:latin typeface="Times New Roman"/>
                <a:ea typeface="微软雅黑"/>
                <a:cs typeface="Times New Roman"/>
              </a:rPr>
              <a:t>中的相对</a:t>
            </a:r>
            <a:r>
              <a:rPr lang="zh-CN" altLang="zh-CN" sz="2800" kern="100" spc="-70" dirty="0" smtClean="0">
                <a:latin typeface="Times New Roman"/>
                <a:ea typeface="微软雅黑"/>
                <a:cs typeface="Times New Roman"/>
              </a:rPr>
              <a:t>位</a:t>
            </a:r>
            <a:r>
              <a:rPr lang="zh-CN" altLang="zh-CN" sz="2800" kern="100" dirty="0" smtClean="0">
                <a:latin typeface="Times New Roman"/>
                <a:ea typeface="微软雅黑"/>
                <a:cs typeface="Times New Roman"/>
              </a:rPr>
              <a:t>置</a:t>
            </a:r>
            <a:r>
              <a:rPr lang="en-US" altLang="zh-CN" sz="2800" kern="100" dirty="0" smtClean="0">
                <a:latin typeface="Times New Roman"/>
                <a:ea typeface="微软雅黑"/>
                <a:cs typeface="Times New Roman"/>
              </a:rPr>
              <a:t>   </a:t>
            </a:r>
            <a:r>
              <a:rPr lang="en-US" altLang="zh-CN" sz="2800" kern="100" dirty="0" smtClean="0">
                <a:latin typeface="Times New Roman"/>
                <a:ea typeface="微软雅黑"/>
                <a:cs typeface="Courier New"/>
              </a:rPr>
              <a:t>                       </a:t>
            </a:r>
            <a:r>
              <a:rPr lang="zh-CN" altLang="zh-CN" sz="2800" kern="100" spc="-70" dirty="0" smtClean="0">
                <a:latin typeface="Times New Roman"/>
                <a:ea typeface="微软雅黑"/>
                <a:cs typeface="Times New Roman"/>
              </a:rPr>
              <a:t>知</a:t>
            </a:r>
            <a:r>
              <a:rPr lang="zh-CN" altLang="zh-CN" sz="2800" kern="100" spc="-70" dirty="0">
                <a:latin typeface="Times New Roman"/>
                <a:ea typeface="微软雅黑"/>
                <a:cs typeface="Times New Roman"/>
              </a:rPr>
              <a:t>：单质氧化性最</a:t>
            </a:r>
            <a:r>
              <a:rPr lang="zh-CN" altLang="zh-CN" sz="2800" kern="100" spc="-70" dirty="0" smtClean="0">
                <a:latin typeface="Times New Roman"/>
                <a:ea typeface="微软雅黑"/>
                <a:cs typeface="Times New Roman"/>
              </a:rPr>
              <a:t>强</a:t>
            </a:r>
            <a:endParaRPr lang="en-US" altLang="zh-CN" sz="2800" kern="100" spc="-70" dirty="0" smtClean="0">
              <a:latin typeface="Times New Roman"/>
              <a:ea typeface="微软雅黑"/>
              <a:cs typeface="Times New Roman"/>
            </a:endParaRPr>
          </a:p>
          <a:p>
            <a:pPr algn="just">
              <a:lnSpc>
                <a:spcPct val="70000"/>
              </a:lnSpc>
              <a:spcAft>
                <a:spcPts val="0"/>
              </a:spcAft>
              <a:tabLst>
                <a:tab pos="2070735" algn="l"/>
              </a:tabLst>
            </a:pPr>
            <a:endParaRPr lang="en-US" altLang="zh-CN" sz="2800" kern="100" dirty="0" smtClean="0">
              <a:latin typeface="Times New Roman"/>
              <a:ea typeface="微软雅黑"/>
              <a:cs typeface="Times New Roman"/>
            </a:endParaRPr>
          </a:p>
          <a:p>
            <a:pPr algn="just">
              <a:lnSpc>
                <a:spcPct val="150000"/>
              </a:lnSpc>
              <a:spcAft>
                <a:spcPts val="0"/>
              </a:spcAft>
              <a:tabLst>
                <a:tab pos="2070735" algn="l"/>
              </a:tabLst>
            </a:pPr>
            <a:r>
              <a:rPr lang="zh-CN" altLang="zh-CN" sz="2800" kern="100" dirty="0" smtClean="0">
                <a:latin typeface="Times New Roman"/>
                <a:ea typeface="微软雅黑"/>
                <a:cs typeface="Times New Roman"/>
              </a:rPr>
              <a:t>的</a:t>
            </a:r>
            <a:r>
              <a:rPr lang="zh-CN" altLang="zh-CN" sz="2800" kern="100" dirty="0">
                <a:latin typeface="Times New Roman"/>
                <a:ea typeface="微软雅黑"/>
                <a:cs typeface="Times New Roman"/>
              </a:rPr>
              <a:t>应为</a:t>
            </a:r>
            <a:r>
              <a:rPr lang="en-US" altLang="zh-CN" sz="2800" kern="100" dirty="0" err="1">
                <a:latin typeface="Times New Roman"/>
                <a:ea typeface="微软雅黑"/>
                <a:cs typeface="Courier New"/>
              </a:rPr>
              <a:t>O</a:t>
            </a:r>
            <a:r>
              <a:rPr lang="en-US" altLang="zh-CN" sz="2800" kern="100" baseline="-25000" dirty="0" err="1">
                <a:latin typeface="Times New Roman"/>
                <a:ea typeface="微软雅黑"/>
                <a:cs typeface="Courier New"/>
              </a:rPr>
              <a:t>2</a:t>
            </a:r>
            <a:r>
              <a:rPr lang="zh-CN" altLang="zh-CN" sz="2800" kern="100" dirty="0">
                <a:latin typeface="Times New Roman"/>
                <a:ea typeface="微软雅黑"/>
                <a:cs typeface="Times New Roman"/>
              </a:rPr>
              <a:t>，故应选</a:t>
            </a:r>
            <a:r>
              <a:rPr lang="en-US" altLang="zh-CN" sz="2800" kern="100" dirty="0">
                <a:latin typeface="Times New Roman"/>
                <a:ea typeface="微软雅黑"/>
                <a:cs typeface="Courier New"/>
              </a:rPr>
              <a:t>C</a:t>
            </a:r>
            <a:r>
              <a:rPr lang="zh-CN" altLang="zh-CN" sz="2800" kern="100" dirty="0">
                <a:latin typeface="Times New Roman"/>
                <a:ea typeface="微软雅黑"/>
                <a:cs typeface="Times New Roman"/>
              </a:rPr>
              <a:t>。</a:t>
            </a:r>
            <a:endParaRPr lang="zh-CN" altLang="zh-CN" sz="2800" kern="100" dirty="0">
              <a:latin typeface="宋体"/>
              <a:cs typeface="Courier New"/>
            </a:endParaRPr>
          </a:p>
          <a:p>
            <a:pPr algn="just">
              <a:lnSpc>
                <a:spcPct val="150000"/>
              </a:lnSpc>
              <a:spcAft>
                <a:spcPts val="0"/>
              </a:spcAft>
              <a:tabLst>
                <a:tab pos="2070735" algn="l"/>
              </a:tabLst>
            </a:pPr>
            <a:r>
              <a:rPr lang="zh-CN" altLang="zh-CN" sz="2800" b="1" kern="100" dirty="0">
                <a:solidFill>
                  <a:srgbClr val="0066FF"/>
                </a:solidFill>
                <a:latin typeface="Times New Roman"/>
                <a:ea typeface="微软雅黑"/>
                <a:cs typeface="Times New Roman"/>
              </a:rPr>
              <a:t>答案</a:t>
            </a:r>
            <a:r>
              <a:rPr lang="zh-CN" altLang="zh-CN" sz="2800" kern="100" dirty="0">
                <a:latin typeface="Times New Roman"/>
                <a:ea typeface="微软雅黑"/>
                <a:cs typeface="Times New Roman"/>
              </a:rPr>
              <a:t>　</a:t>
            </a:r>
            <a:r>
              <a:rPr lang="en-US" altLang="zh-CN" sz="2800" kern="100" dirty="0">
                <a:solidFill>
                  <a:srgbClr val="E36C0A"/>
                </a:solidFill>
                <a:latin typeface="Times New Roman"/>
                <a:ea typeface="微软雅黑"/>
                <a:cs typeface="Courier New"/>
              </a:rPr>
              <a:t>C</a:t>
            </a:r>
            <a:endParaRPr lang="zh-CN" altLang="zh-CN" sz="2800" kern="100" dirty="0">
              <a:effectLst/>
              <a:latin typeface="宋体"/>
              <a:cs typeface="Courier New"/>
            </a:endParaRPr>
          </a:p>
        </p:txBody>
      </p:sp>
      <p:pic>
        <p:nvPicPr>
          <p:cNvPr id="5" name="Picture 112"/>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502818" y="945530"/>
            <a:ext cx="2592288" cy="458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54" name="Picture 2" descr="F5"/>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412157" y="2194049"/>
            <a:ext cx="2180978" cy="10328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003758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5" end="5"/>
                                            </p:txEl>
                                          </p:spTgt>
                                        </p:tgtEl>
                                        <p:attrNameLst>
                                          <p:attrName>style.visibility</p:attrName>
                                        </p:attrNameLst>
                                      </p:cBhvr>
                                      <p:to>
                                        <p:strVal val="visible"/>
                                      </p:to>
                                    </p:set>
                                    <p:animEffect transition="in" filter="blinds(horizontal)">
                                      <p:cBhvr>
                                        <p:cTn id="7" dur="500"/>
                                        <p:tgtEl>
                                          <p:spTgt spid="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49796" y="328883"/>
            <a:ext cx="8820000" cy="3889526"/>
          </a:xfrm>
          <a:prstGeom prst="rect">
            <a:avLst/>
          </a:prstGeom>
        </p:spPr>
        <p:txBody>
          <a:bodyPr wrap="square">
            <a:spAutoFit/>
          </a:bodyPr>
          <a:lstStyle/>
          <a:p>
            <a:pPr algn="just">
              <a:lnSpc>
                <a:spcPct val="150000"/>
              </a:lnSpc>
              <a:spcAft>
                <a:spcPts val="0"/>
              </a:spcAft>
              <a:tabLst>
                <a:tab pos="2070735" algn="l"/>
              </a:tabLst>
            </a:pPr>
            <a:r>
              <a:rPr lang="en-US" altLang="zh-CN" sz="2800" kern="100" dirty="0">
                <a:latin typeface="Times New Roman"/>
                <a:ea typeface="微软雅黑"/>
                <a:cs typeface="Courier New"/>
              </a:rPr>
              <a:t>2.</a:t>
            </a:r>
            <a:r>
              <a:rPr lang="zh-CN" altLang="zh-CN" sz="2800" kern="100" dirty="0">
                <a:latin typeface="Times New Roman"/>
                <a:ea typeface="微软雅黑"/>
                <a:cs typeface="Times New Roman"/>
              </a:rPr>
              <a:t>某元素的原子序数为</a:t>
            </a:r>
            <a:r>
              <a:rPr lang="en-US" altLang="zh-CN" sz="2800" kern="100" dirty="0">
                <a:latin typeface="Times New Roman"/>
                <a:ea typeface="微软雅黑"/>
                <a:cs typeface="Courier New"/>
              </a:rPr>
              <a:t>29</a:t>
            </a:r>
            <a:r>
              <a:rPr lang="zh-CN" altLang="zh-CN" sz="2800" kern="100" dirty="0">
                <a:latin typeface="Times New Roman"/>
                <a:ea typeface="微软雅黑"/>
                <a:cs typeface="Times New Roman"/>
              </a:rPr>
              <a:t>，试问：</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微软雅黑"/>
                <a:cs typeface="Courier New"/>
              </a:rPr>
              <a:t>(1)</a:t>
            </a:r>
            <a:r>
              <a:rPr lang="zh-CN" altLang="zh-CN" sz="2800" kern="100" dirty="0">
                <a:latin typeface="Times New Roman"/>
                <a:ea typeface="微软雅黑"/>
                <a:cs typeface="Times New Roman"/>
              </a:rPr>
              <a:t>此元素原子的电子总数是</a:t>
            </a:r>
            <a:r>
              <a:rPr lang="en-US" altLang="zh-CN" sz="2800" kern="100" dirty="0">
                <a:latin typeface="Times New Roman"/>
                <a:ea typeface="微软雅黑"/>
                <a:cs typeface="Courier New"/>
              </a:rPr>
              <a:t>________</a:t>
            </a:r>
            <a:r>
              <a:rPr lang="zh-CN" altLang="zh-CN" sz="2800" kern="100" dirty="0">
                <a:latin typeface="Times New Roman"/>
                <a:ea typeface="微软雅黑"/>
                <a:cs typeface="Times New Roman"/>
              </a:rPr>
              <a:t>个。</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微软雅黑"/>
                <a:cs typeface="Courier New"/>
              </a:rPr>
              <a:t>(2)</a:t>
            </a:r>
            <a:r>
              <a:rPr lang="zh-CN" altLang="zh-CN" sz="2800" kern="100" dirty="0">
                <a:latin typeface="Times New Roman"/>
                <a:ea typeface="微软雅黑"/>
                <a:cs typeface="Times New Roman"/>
              </a:rPr>
              <a:t>它有</a:t>
            </a:r>
            <a:r>
              <a:rPr lang="en-US" altLang="zh-CN" sz="2800" kern="100" dirty="0">
                <a:latin typeface="Times New Roman"/>
                <a:ea typeface="微软雅黑"/>
                <a:cs typeface="Courier New"/>
              </a:rPr>
              <a:t>________</a:t>
            </a:r>
            <a:r>
              <a:rPr lang="zh-CN" altLang="zh-CN" sz="2800" kern="100" dirty="0">
                <a:latin typeface="Times New Roman"/>
                <a:ea typeface="微软雅黑"/>
                <a:cs typeface="Times New Roman"/>
              </a:rPr>
              <a:t>个电子层，有</a:t>
            </a:r>
            <a:r>
              <a:rPr lang="en-US" altLang="zh-CN" sz="2800" kern="100" dirty="0">
                <a:latin typeface="Times New Roman"/>
                <a:ea typeface="微软雅黑"/>
                <a:cs typeface="Courier New"/>
              </a:rPr>
              <a:t>________</a:t>
            </a:r>
            <a:r>
              <a:rPr lang="zh-CN" altLang="zh-CN" sz="2800" kern="100" dirty="0">
                <a:latin typeface="Times New Roman"/>
                <a:ea typeface="微软雅黑"/>
                <a:cs typeface="Times New Roman"/>
              </a:rPr>
              <a:t>个能级。</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微软雅黑"/>
                <a:cs typeface="Courier New"/>
              </a:rPr>
              <a:t>(3)</a:t>
            </a:r>
            <a:r>
              <a:rPr lang="zh-CN" altLang="zh-CN" sz="2800" kern="100" dirty="0">
                <a:latin typeface="Times New Roman"/>
                <a:ea typeface="微软雅黑"/>
                <a:cs typeface="Times New Roman"/>
              </a:rPr>
              <a:t>它的外围电子排布式是</a:t>
            </a:r>
            <a:r>
              <a:rPr lang="en-US" altLang="zh-CN" sz="2800" kern="100" dirty="0">
                <a:latin typeface="Times New Roman"/>
                <a:ea typeface="微软雅黑"/>
                <a:cs typeface="Courier New"/>
              </a:rPr>
              <a:t>________________</a:t>
            </a:r>
            <a:r>
              <a:rPr lang="zh-CN" altLang="zh-CN" sz="2800" kern="100" dirty="0">
                <a:latin typeface="Times New Roman"/>
                <a:ea typeface="微软雅黑"/>
                <a:cs typeface="Times New Roman"/>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微软雅黑"/>
                <a:cs typeface="Courier New"/>
              </a:rPr>
              <a:t>(4)</a:t>
            </a:r>
            <a:r>
              <a:rPr lang="zh-CN" altLang="zh-CN" sz="2800" kern="100" dirty="0">
                <a:latin typeface="Times New Roman"/>
                <a:ea typeface="微软雅黑"/>
                <a:cs typeface="Times New Roman"/>
              </a:rPr>
              <a:t>它属于第</a:t>
            </a:r>
            <a:r>
              <a:rPr lang="en-US" altLang="zh-CN" sz="2800" kern="100" dirty="0">
                <a:latin typeface="Times New Roman"/>
                <a:ea typeface="微软雅黑"/>
                <a:cs typeface="Courier New"/>
              </a:rPr>
              <a:t>________</a:t>
            </a:r>
            <a:r>
              <a:rPr lang="zh-CN" altLang="zh-CN" sz="2800" kern="100" dirty="0">
                <a:latin typeface="Times New Roman"/>
                <a:ea typeface="微软雅黑"/>
                <a:cs typeface="Times New Roman"/>
              </a:rPr>
              <a:t>周期第</a:t>
            </a:r>
            <a:r>
              <a:rPr lang="en-US" altLang="zh-CN" sz="2800" kern="100" dirty="0">
                <a:latin typeface="Times New Roman"/>
                <a:ea typeface="微软雅黑"/>
                <a:cs typeface="Courier New"/>
              </a:rPr>
              <a:t>________</a:t>
            </a:r>
            <a:r>
              <a:rPr lang="zh-CN" altLang="zh-CN" sz="2800" kern="100" dirty="0">
                <a:latin typeface="Times New Roman"/>
                <a:ea typeface="微软雅黑"/>
                <a:cs typeface="Times New Roman"/>
              </a:rPr>
              <a:t>族。</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微软雅黑"/>
                <a:cs typeface="Courier New"/>
              </a:rPr>
              <a:t>(5)</a:t>
            </a:r>
            <a:r>
              <a:rPr lang="zh-CN" altLang="zh-CN" sz="2800" kern="100" dirty="0">
                <a:latin typeface="Times New Roman"/>
                <a:ea typeface="微软雅黑"/>
                <a:cs typeface="Times New Roman"/>
              </a:rPr>
              <a:t>它有</a:t>
            </a:r>
            <a:r>
              <a:rPr lang="en-US" altLang="zh-CN" sz="2800" kern="100" dirty="0">
                <a:latin typeface="Times New Roman"/>
                <a:ea typeface="微软雅黑"/>
                <a:cs typeface="Courier New"/>
              </a:rPr>
              <a:t>________</a:t>
            </a:r>
            <a:r>
              <a:rPr lang="zh-CN" altLang="zh-CN" sz="2800" kern="100" dirty="0">
                <a:latin typeface="Times New Roman"/>
                <a:ea typeface="微软雅黑"/>
                <a:cs typeface="Times New Roman"/>
              </a:rPr>
              <a:t>个未成对电子。</a:t>
            </a:r>
            <a:endParaRPr lang="zh-CN" altLang="zh-CN" sz="2800" kern="100" dirty="0">
              <a:effectLst/>
              <a:latin typeface="宋体"/>
              <a:cs typeface="Courier New"/>
            </a:endParaRPr>
          </a:p>
        </p:txBody>
      </p:sp>
    </p:spTree>
    <p:extLst>
      <p:ext uri="{BB962C8B-B14F-4D97-AF65-F5344CB8AC3E}">
        <p14:creationId xmlns:p14="http://schemas.microsoft.com/office/powerpoint/2010/main" val="216380893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07504" y="22895"/>
            <a:ext cx="8928000" cy="4708981"/>
          </a:xfrm>
          <a:prstGeom prst="rect">
            <a:avLst/>
          </a:prstGeom>
        </p:spPr>
        <p:txBody>
          <a:bodyPr wrap="square">
            <a:spAutoFit/>
          </a:bodyPr>
          <a:lstStyle/>
          <a:p>
            <a:pPr algn="just">
              <a:lnSpc>
                <a:spcPct val="150000"/>
              </a:lnSpc>
              <a:spcAft>
                <a:spcPts val="0"/>
              </a:spcAft>
              <a:tabLst>
                <a:tab pos="2070735" algn="l"/>
              </a:tabLst>
            </a:pPr>
            <a:r>
              <a:rPr lang="zh-CN" altLang="zh-CN" sz="2400" b="1" kern="100" dirty="0">
                <a:solidFill>
                  <a:srgbClr val="0066FF"/>
                </a:solidFill>
                <a:latin typeface="Times New Roman"/>
                <a:ea typeface="微软雅黑"/>
                <a:cs typeface="Times New Roman"/>
              </a:rPr>
              <a:t>解析</a:t>
            </a:r>
            <a:r>
              <a:rPr lang="zh-CN" altLang="zh-CN" sz="2400" kern="100" dirty="0">
                <a:latin typeface="Times New Roman"/>
                <a:ea typeface="微软雅黑"/>
                <a:cs typeface="Times New Roman"/>
              </a:rPr>
              <a:t>　解答该题需掌握原子核外电子排布与元素周期表的关系和原子核外电子排布的规律。根据核外电子排布原理，该元素的电子排布式应为</a:t>
            </a:r>
            <a:r>
              <a:rPr lang="en-US" altLang="zh-CN" sz="2400" kern="100" dirty="0" err="1">
                <a:latin typeface="Times New Roman"/>
                <a:ea typeface="微软雅黑"/>
                <a:cs typeface="Courier New"/>
              </a:rPr>
              <a:t>1s</a:t>
            </a:r>
            <a:r>
              <a:rPr lang="en-US" altLang="zh-CN" sz="2400" kern="100" baseline="30000" dirty="0" err="1">
                <a:latin typeface="Times New Roman"/>
                <a:ea typeface="微软雅黑"/>
                <a:cs typeface="Courier New"/>
              </a:rPr>
              <a:t>2</a:t>
            </a:r>
            <a:r>
              <a:rPr lang="en-US" altLang="zh-CN" sz="2400" kern="100" dirty="0" err="1">
                <a:latin typeface="Times New Roman"/>
                <a:ea typeface="微软雅黑"/>
                <a:cs typeface="Courier New"/>
              </a:rPr>
              <a:t>2s</a:t>
            </a:r>
            <a:r>
              <a:rPr lang="en-US" altLang="zh-CN" sz="2400" kern="100" baseline="30000" dirty="0" err="1">
                <a:latin typeface="Times New Roman"/>
                <a:ea typeface="微软雅黑"/>
                <a:cs typeface="Courier New"/>
              </a:rPr>
              <a:t>2</a:t>
            </a:r>
            <a:r>
              <a:rPr lang="en-US" altLang="zh-CN" sz="2400" kern="100" dirty="0" err="1">
                <a:latin typeface="Times New Roman"/>
                <a:ea typeface="微软雅黑"/>
                <a:cs typeface="Courier New"/>
              </a:rPr>
              <a:t>2p</a:t>
            </a:r>
            <a:r>
              <a:rPr lang="en-US" altLang="zh-CN" sz="2400" kern="100" baseline="30000" dirty="0" err="1">
                <a:latin typeface="Times New Roman"/>
                <a:ea typeface="微软雅黑"/>
                <a:cs typeface="Courier New"/>
              </a:rPr>
              <a:t>6</a:t>
            </a:r>
            <a:r>
              <a:rPr lang="en-US" altLang="zh-CN" sz="2400" kern="100" dirty="0" err="1">
                <a:latin typeface="Times New Roman"/>
                <a:ea typeface="微软雅黑"/>
                <a:cs typeface="Courier New"/>
              </a:rPr>
              <a:t>3s</a:t>
            </a:r>
            <a:r>
              <a:rPr lang="en-US" altLang="zh-CN" sz="2400" kern="100" baseline="30000" dirty="0" err="1">
                <a:latin typeface="Times New Roman"/>
                <a:ea typeface="微软雅黑"/>
                <a:cs typeface="Courier New"/>
              </a:rPr>
              <a:t>2</a:t>
            </a:r>
            <a:r>
              <a:rPr lang="en-US" altLang="zh-CN" sz="2400" kern="100" dirty="0" err="1">
                <a:latin typeface="Times New Roman"/>
                <a:ea typeface="微软雅黑"/>
                <a:cs typeface="Courier New"/>
              </a:rPr>
              <a:t>3p</a:t>
            </a:r>
            <a:r>
              <a:rPr lang="en-US" altLang="zh-CN" sz="2400" kern="100" baseline="30000" dirty="0" err="1">
                <a:latin typeface="Times New Roman"/>
                <a:ea typeface="微软雅黑"/>
                <a:cs typeface="Courier New"/>
              </a:rPr>
              <a:t>6</a:t>
            </a:r>
            <a:r>
              <a:rPr lang="en-US" altLang="zh-CN" sz="2400" kern="100" dirty="0" err="1">
                <a:latin typeface="Times New Roman"/>
                <a:ea typeface="微软雅黑"/>
                <a:cs typeface="Courier New"/>
              </a:rPr>
              <a:t>3d</a:t>
            </a:r>
            <a:r>
              <a:rPr lang="en-US" altLang="zh-CN" sz="2400" kern="100" baseline="30000" dirty="0" err="1">
                <a:latin typeface="Times New Roman"/>
                <a:ea typeface="微软雅黑"/>
                <a:cs typeface="Courier New"/>
              </a:rPr>
              <a:t>10</a:t>
            </a:r>
            <a:r>
              <a:rPr lang="en-US" altLang="zh-CN" sz="2400" kern="100" dirty="0" err="1">
                <a:latin typeface="Times New Roman"/>
                <a:ea typeface="微软雅黑"/>
                <a:cs typeface="Courier New"/>
              </a:rPr>
              <a:t>4s</a:t>
            </a:r>
            <a:r>
              <a:rPr lang="en-US" altLang="zh-CN" sz="2400" kern="100" baseline="30000" dirty="0" err="1">
                <a:latin typeface="Times New Roman"/>
                <a:ea typeface="微软雅黑"/>
                <a:cs typeface="Courier New"/>
              </a:rPr>
              <a:t>1</a:t>
            </a:r>
            <a:r>
              <a:rPr lang="zh-CN" altLang="zh-CN" sz="2400" kern="100" dirty="0">
                <a:latin typeface="Times New Roman"/>
                <a:ea typeface="微软雅黑"/>
                <a:cs typeface="Times New Roman"/>
              </a:rPr>
              <a:t>，共有</a:t>
            </a:r>
            <a:r>
              <a:rPr lang="en-US" altLang="zh-CN" sz="2400" kern="100" dirty="0">
                <a:latin typeface="Times New Roman"/>
                <a:ea typeface="微软雅黑"/>
                <a:cs typeface="Courier New"/>
              </a:rPr>
              <a:t>29</a:t>
            </a:r>
            <a:r>
              <a:rPr lang="zh-CN" altLang="zh-CN" sz="2400" kern="100" dirty="0">
                <a:latin typeface="Times New Roman"/>
                <a:ea typeface="微软雅黑"/>
                <a:cs typeface="Times New Roman"/>
              </a:rPr>
              <a:t>个电子，故为</a:t>
            </a:r>
            <a:r>
              <a:rPr lang="en-US" altLang="zh-CN" sz="2400" kern="100" dirty="0">
                <a:latin typeface="Times New Roman"/>
                <a:ea typeface="微软雅黑"/>
                <a:cs typeface="Courier New"/>
              </a:rPr>
              <a:t>Cu</a:t>
            </a:r>
            <a:r>
              <a:rPr lang="zh-CN" altLang="zh-CN" sz="2400" kern="100" dirty="0">
                <a:latin typeface="Times New Roman"/>
                <a:ea typeface="微软雅黑"/>
                <a:cs typeface="Times New Roman"/>
              </a:rPr>
              <a:t>元素。从核外电子排布式中可以得出</a:t>
            </a:r>
            <a:r>
              <a:rPr lang="en-US" altLang="zh-CN" sz="2400" i="1" kern="100" dirty="0">
                <a:latin typeface="Times New Roman"/>
                <a:ea typeface="微软雅黑"/>
                <a:cs typeface="Courier New"/>
              </a:rPr>
              <a:t>n</a:t>
            </a:r>
            <a:r>
              <a:rPr lang="zh-CN" altLang="zh-CN" sz="2400" kern="100" dirty="0">
                <a:latin typeface="Times New Roman"/>
                <a:ea typeface="微软雅黑"/>
                <a:cs typeface="Times New Roman"/>
              </a:rPr>
              <a:t>＝</a:t>
            </a:r>
            <a:r>
              <a:rPr lang="en-US" altLang="zh-CN" sz="2400" kern="100" dirty="0">
                <a:latin typeface="Times New Roman"/>
                <a:ea typeface="微软雅黑"/>
                <a:cs typeface="Courier New"/>
              </a:rPr>
              <a:t>4</a:t>
            </a:r>
            <a:r>
              <a:rPr lang="zh-CN" altLang="zh-CN" sz="2400" kern="100" dirty="0">
                <a:latin typeface="Times New Roman"/>
                <a:ea typeface="微软雅黑"/>
                <a:cs typeface="Times New Roman"/>
              </a:rPr>
              <a:t>，有四个电子层，所以为第四周期元素，外围电子排布为</a:t>
            </a:r>
            <a:r>
              <a:rPr lang="en-US" altLang="zh-CN" sz="2400" kern="100" dirty="0" err="1">
                <a:latin typeface="Times New Roman"/>
                <a:ea typeface="微软雅黑"/>
                <a:cs typeface="Courier New"/>
              </a:rPr>
              <a:t>3d</a:t>
            </a:r>
            <a:r>
              <a:rPr lang="en-US" altLang="zh-CN" sz="2400" kern="100" baseline="30000" dirty="0" err="1">
                <a:latin typeface="Times New Roman"/>
                <a:ea typeface="微软雅黑"/>
                <a:cs typeface="Courier New"/>
              </a:rPr>
              <a:t>10</a:t>
            </a:r>
            <a:r>
              <a:rPr lang="en-US" altLang="zh-CN" sz="2400" kern="100" dirty="0" err="1">
                <a:latin typeface="Times New Roman"/>
                <a:ea typeface="微软雅黑"/>
                <a:cs typeface="Courier New"/>
              </a:rPr>
              <a:t>4s</a:t>
            </a:r>
            <a:r>
              <a:rPr lang="en-US" altLang="zh-CN" sz="2400" kern="100" baseline="30000" dirty="0" err="1">
                <a:latin typeface="Times New Roman"/>
                <a:ea typeface="微软雅黑"/>
                <a:cs typeface="Courier New"/>
              </a:rPr>
              <a:t>1</a:t>
            </a:r>
            <a:r>
              <a:rPr lang="zh-CN" altLang="zh-CN" sz="2400" kern="100" dirty="0">
                <a:latin typeface="Times New Roman"/>
                <a:ea typeface="微软雅黑"/>
                <a:cs typeface="Times New Roman"/>
              </a:rPr>
              <a:t>，所以在</a:t>
            </a:r>
            <a:r>
              <a:rPr lang="zh-CN" altLang="zh-CN" sz="2400" kern="100" dirty="0">
                <a:latin typeface="宋体"/>
                <a:ea typeface="Times New Roman"/>
                <a:cs typeface="Courier New"/>
              </a:rPr>
              <a:t> </a:t>
            </a:r>
            <a:r>
              <a:rPr lang="en-US" altLang="zh-CN" sz="2400" kern="100" dirty="0">
                <a:latin typeface="宋体"/>
                <a:ea typeface="微软雅黑"/>
                <a:cs typeface="Times New Roman"/>
              </a:rPr>
              <a:t>Ⅰ</a:t>
            </a:r>
            <a:r>
              <a:rPr lang="en-US" altLang="zh-CN" sz="2400" kern="100" dirty="0">
                <a:latin typeface="Times New Roman"/>
                <a:ea typeface="微软雅黑"/>
                <a:cs typeface="Courier New"/>
              </a:rPr>
              <a:t> B</a:t>
            </a:r>
            <a:r>
              <a:rPr lang="zh-CN" altLang="zh-CN" sz="2400" kern="100" dirty="0">
                <a:latin typeface="Times New Roman"/>
                <a:ea typeface="微软雅黑"/>
                <a:cs typeface="Times New Roman"/>
              </a:rPr>
              <a:t>族。外围电子的电子排布图为</a:t>
            </a:r>
            <a:r>
              <a:rPr lang="en-US" altLang="zh-CN" sz="2400" kern="100" dirty="0">
                <a:latin typeface="宋体"/>
                <a:ea typeface="微软雅黑"/>
                <a:cs typeface="Courier New"/>
              </a:rPr>
              <a:t> </a:t>
            </a:r>
            <a:r>
              <a:rPr lang="en-US" altLang="zh-CN" sz="2400" kern="100" dirty="0" smtClean="0">
                <a:latin typeface="宋体"/>
                <a:ea typeface="微软雅黑"/>
                <a:cs typeface="Courier New"/>
              </a:rPr>
              <a:t>                    </a:t>
            </a:r>
            <a:r>
              <a:rPr lang="zh-CN" altLang="zh-CN" sz="2400" kern="100" dirty="0" smtClean="0">
                <a:latin typeface="Times New Roman"/>
                <a:ea typeface="微软雅黑"/>
                <a:cs typeface="Times New Roman"/>
              </a:rPr>
              <a:t>，</a:t>
            </a:r>
            <a:r>
              <a:rPr lang="zh-CN" altLang="zh-CN" sz="2400" kern="100" dirty="0">
                <a:latin typeface="Times New Roman"/>
                <a:ea typeface="微软雅黑"/>
                <a:cs typeface="Times New Roman"/>
              </a:rPr>
              <a:t>所以有</a:t>
            </a:r>
            <a:r>
              <a:rPr lang="en-US" altLang="zh-CN" sz="2400" kern="100" dirty="0">
                <a:latin typeface="Times New Roman"/>
                <a:ea typeface="微软雅黑"/>
                <a:cs typeface="Courier New"/>
              </a:rPr>
              <a:t>1</a:t>
            </a:r>
            <a:r>
              <a:rPr lang="zh-CN" altLang="zh-CN" sz="2400" kern="100" dirty="0">
                <a:latin typeface="Times New Roman"/>
                <a:ea typeface="微软雅黑"/>
                <a:cs typeface="Times New Roman"/>
              </a:rPr>
              <a:t>个未成对电子。</a:t>
            </a:r>
            <a:endParaRPr lang="zh-CN" altLang="zh-CN" sz="2400" kern="100" dirty="0">
              <a:latin typeface="宋体"/>
              <a:cs typeface="Courier New"/>
            </a:endParaRPr>
          </a:p>
          <a:p>
            <a:pPr algn="just">
              <a:lnSpc>
                <a:spcPct val="50000"/>
              </a:lnSpc>
              <a:spcAft>
                <a:spcPts val="0"/>
              </a:spcAft>
              <a:tabLst>
                <a:tab pos="2070735" algn="l"/>
              </a:tabLst>
            </a:pPr>
            <a:endParaRPr lang="en-US" altLang="zh-CN" sz="2400" b="1" kern="100" dirty="0" smtClean="0">
              <a:solidFill>
                <a:srgbClr val="0066FF"/>
              </a:solidFill>
              <a:latin typeface="Times New Roman"/>
              <a:ea typeface="微软雅黑"/>
              <a:cs typeface="Times New Roman"/>
            </a:endParaRPr>
          </a:p>
          <a:p>
            <a:pPr algn="just">
              <a:lnSpc>
                <a:spcPct val="150000"/>
              </a:lnSpc>
              <a:spcAft>
                <a:spcPts val="0"/>
              </a:spcAft>
              <a:tabLst>
                <a:tab pos="2070735" algn="l"/>
              </a:tabLst>
            </a:pPr>
            <a:r>
              <a:rPr lang="zh-CN" altLang="zh-CN" sz="2400" b="1" kern="100" dirty="0" smtClean="0">
                <a:solidFill>
                  <a:srgbClr val="0066FF"/>
                </a:solidFill>
                <a:latin typeface="Times New Roman"/>
                <a:ea typeface="微软雅黑"/>
                <a:cs typeface="Times New Roman"/>
              </a:rPr>
              <a:t>答案</a:t>
            </a:r>
            <a:r>
              <a:rPr lang="zh-CN" altLang="zh-CN" sz="2400" kern="100" dirty="0">
                <a:latin typeface="Times New Roman"/>
                <a:ea typeface="微软雅黑"/>
                <a:cs typeface="Times New Roman"/>
              </a:rPr>
              <a:t>　</a:t>
            </a:r>
            <a:r>
              <a:rPr lang="en-US" altLang="zh-CN" sz="2400" kern="100" dirty="0">
                <a:solidFill>
                  <a:srgbClr val="E36C0A"/>
                </a:solidFill>
                <a:latin typeface="Times New Roman"/>
                <a:ea typeface="微软雅黑"/>
                <a:cs typeface="Courier New"/>
              </a:rPr>
              <a:t>(</a:t>
            </a:r>
            <a:r>
              <a:rPr lang="en-US" altLang="zh-CN" sz="2400" kern="100" dirty="0" smtClean="0">
                <a:solidFill>
                  <a:srgbClr val="E36C0A"/>
                </a:solidFill>
                <a:latin typeface="Times New Roman"/>
                <a:ea typeface="微软雅黑"/>
                <a:cs typeface="Courier New"/>
              </a:rPr>
              <a:t>1)29</a:t>
            </a:r>
            <a:endParaRPr lang="en-US" altLang="zh-CN" sz="2400" kern="100" dirty="0" smtClean="0">
              <a:solidFill>
                <a:srgbClr val="E36C0A"/>
              </a:solidFill>
              <a:latin typeface="Times New Roman"/>
              <a:ea typeface="微软雅黑"/>
              <a:cs typeface="Times New Roman"/>
            </a:endParaRPr>
          </a:p>
          <a:p>
            <a:pPr algn="just">
              <a:lnSpc>
                <a:spcPct val="150000"/>
              </a:lnSpc>
              <a:spcAft>
                <a:spcPts val="0"/>
              </a:spcAft>
              <a:tabLst>
                <a:tab pos="2070735" algn="l"/>
              </a:tabLst>
            </a:pPr>
            <a:r>
              <a:rPr lang="en-US" altLang="zh-CN" sz="2400" kern="100" dirty="0" smtClean="0">
                <a:solidFill>
                  <a:srgbClr val="E36C0A"/>
                </a:solidFill>
                <a:latin typeface="Times New Roman"/>
                <a:ea typeface="微软雅黑"/>
                <a:cs typeface="Courier New"/>
              </a:rPr>
              <a:t>(</a:t>
            </a:r>
            <a:r>
              <a:rPr lang="en-US" altLang="zh-CN" sz="2400" kern="100" dirty="0">
                <a:solidFill>
                  <a:srgbClr val="E36C0A"/>
                </a:solidFill>
                <a:latin typeface="Times New Roman"/>
                <a:ea typeface="微软雅黑"/>
                <a:cs typeface="Courier New"/>
              </a:rPr>
              <a:t>4)</a:t>
            </a:r>
            <a:r>
              <a:rPr lang="zh-CN" altLang="zh-CN" sz="2400" kern="100" dirty="0">
                <a:solidFill>
                  <a:srgbClr val="E36C0A"/>
                </a:solidFill>
                <a:latin typeface="Times New Roman"/>
                <a:ea typeface="微软雅黑"/>
                <a:cs typeface="Times New Roman"/>
              </a:rPr>
              <a:t>四　</a:t>
            </a:r>
            <a:r>
              <a:rPr lang="en-US" altLang="zh-CN" sz="2400" kern="100" dirty="0">
                <a:solidFill>
                  <a:srgbClr val="E36C0A"/>
                </a:solidFill>
                <a:latin typeface="宋体"/>
                <a:ea typeface="微软雅黑"/>
                <a:cs typeface="Times New Roman"/>
              </a:rPr>
              <a:t>Ⅰ</a:t>
            </a:r>
            <a:r>
              <a:rPr lang="en-US" altLang="zh-CN" sz="2400" kern="100" dirty="0">
                <a:solidFill>
                  <a:srgbClr val="E36C0A"/>
                </a:solidFill>
                <a:latin typeface="Times New Roman"/>
                <a:ea typeface="微软雅黑"/>
                <a:cs typeface="Courier New"/>
              </a:rPr>
              <a:t> </a:t>
            </a:r>
            <a:r>
              <a:rPr lang="en-US" altLang="zh-CN" sz="2400" kern="100" dirty="0" smtClean="0">
                <a:solidFill>
                  <a:srgbClr val="E36C0A"/>
                </a:solidFill>
                <a:latin typeface="Times New Roman"/>
                <a:ea typeface="微软雅黑"/>
                <a:cs typeface="Courier New"/>
              </a:rPr>
              <a:t>B</a:t>
            </a:r>
            <a:endParaRPr lang="zh-CN" altLang="zh-CN" sz="2400" kern="100" dirty="0">
              <a:effectLst/>
              <a:latin typeface="宋体"/>
              <a:cs typeface="Courier New"/>
            </a:endParaRPr>
          </a:p>
        </p:txBody>
      </p:sp>
      <p:sp>
        <p:nvSpPr>
          <p:cNvPr id="2" name="矩形 1"/>
          <p:cNvSpPr/>
          <p:nvPr/>
        </p:nvSpPr>
        <p:spPr>
          <a:xfrm>
            <a:off x="2123728" y="3610064"/>
            <a:ext cx="1159292" cy="461665"/>
          </a:xfrm>
          <a:prstGeom prst="rect">
            <a:avLst/>
          </a:prstGeom>
        </p:spPr>
        <p:txBody>
          <a:bodyPr wrap="none">
            <a:spAutoFit/>
          </a:bodyPr>
          <a:lstStyle/>
          <a:p>
            <a:r>
              <a:rPr lang="en-US" altLang="zh-CN" sz="2400" kern="100" dirty="0">
                <a:solidFill>
                  <a:srgbClr val="E36C0A"/>
                </a:solidFill>
                <a:latin typeface="Times New Roman"/>
                <a:ea typeface="微软雅黑"/>
                <a:cs typeface="Courier New"/>
              </a:rPr>
              <a:t>(2)4</a:t>
            </a:r>
            <a:r>
              <a:rPr lang="zh-CN" altLang="zh-CN" sz="2400" kern="100" dirty="0">
                <a:solidFill>
                  <a:srgbClr val="E36C0A"/>
                </a:solidFill>
                <a:latin typeface="Times New Roman"/>
                <a:ea typeface="微软雅黑"/>
                <a:cs typeface="Times New Roman"/>
              </a:rPr>
              <a:t>　</a:t>
            </a:r>
            <a:r>
              <a:rPr lang="en-US" altLang="zh-CN" sz="2400" kern="100" dirty="0">
                <a:solidFill>
                  <a:srgbClr val="E36C0A"/>
                </a:solidFill>
                <a:latin typeface="Times New Roman"/>
                <a:ea typeface="微软雅黑"/>
                <a:cs typeface="Courier New"/>
              </a:rPr>
              <a:t>7</a:t>
            </a:r>
            <a:endParaRPr lang="zh-CN" altLang="en-US" dirty="0"/>
          </a:p>
        </p:txBody>
      </p:sp>
      <p:sp>
        <p:nvSpPr>
          <p:cNvPr id="4" name="矩形 3"/>
          <p:cNvSpPr/>
          <p:nvPr/>
        </p:nvSpPr>
        <p:spPr>
          <a:xfrm>
            <a:off x="3570642" y="3610063"/>
            <a:ext cx="1433406" cy="461665"/>
          </a:xfrm>
          <a:prstGeom prst="rect">
            <a:avLst/>
          </a:prstGeom>
        </p:spPr>
        <p:txBody>
          <a:bodyPr wrap="none">
            <a:spAutoFit/>
          </a:bodyPr>
          <a:lstStyle/>
          <a:p>
            <a:r>
              <a:rPr lang="en-US" altLang="zh-CN" sz="2400" kern="100" dirty="0">
                <a:solidFill>
                  <a:srgbClr val="E36C0A"/>
                </a:solidFill>
                <a:latin typeface="Times New Roman"/>
                <a:ea typeface="微软雅黑"/>
                <a:cs typeface="Courier New"/>
              </a:rPr>
              <a:t>(3)</a:t>
            </a:r>
            <a:r>
              <a:rPr lang="en-US" altLang="zh-CN" sz="2400" kern="100" dirty="0" err="1">
                <a:solidFill>
                  <a:srgbClr val="E36C0A"/>
                </a:solidFill>
                <a:latin typeface="Times New Roman"/>
                <a:ea typeface="微软雅黑"/>
                <a:cs typeface="Courier New"/>
              </a:rPr>
              <a:t>3d</a:t>
            </a:r>
            <a:r>
              <a:rPr lang="en-US" altLang="zh-CN" sz="2400" kern="100" baseline="30000" dirty="0" err="1">
                <a:solidFill>
                  <a:srgbClr val="E36C0A"/>
                </a:solidFill>
                <a:latin typeface="Times New Roman"/>
                <a:ea typeface="微软雅黑"/>
                <a:cs typeface="Courier New"/>
              </a:rPr>
              <a:t>10</a:t>
            </a:r>
            <a:r>
              <a:rPr lang="en-US" altLang="zh-CN" sz="2400" kern="100" dirty="0" err="1">
                <a:solidFill>
                  <a:srgbClr val="E36C0A"/>
                </a:solidFill>
                <a:latin typeface="Times New Roman"/>
                <a:ea typeface="微软雅黑"/>
                <a:cs typeface="Courier New"/>
              </a:rPr>
              <a:t>4s</a:t>
            </a:r>
            <a:r>
              <a:rPr lang="en-US" altLang="zh-CN" sz="2400" kern="100" baseline="30000" dirty="0" err="1">
                <a:solidFill>
                  <a:srgbClr val="E36C0A"/>
                </a:solidFill>
                <a:latin typeface="Times New Roman"/>
                <a:ea typeface="微软雅黑"/>
                <a:cs typeface="Courier New"/>
              </a:rPr>
              <a:t>1</a:t>
            </a:r>
            <a:endParaRPr lang="zh-CN" altLang="en-US" dirty="0"/>
          </a:p>
        </p:txBody>
      </p:sp>
      <p:pic>
        <p:nvPicPr>
          <p:cNvPr id="24578" name="Picture 2"/>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076103" y="2929126"/>
            <a:ext cx="3157463" cy="5957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矩形 4"/>
          <p:cNvSpPr/>
          <p:nvPr/>
        </p:nvSpPr>
        <p:spPr>
          <a:xfrm>
            <a:off x="2133253" y="4168222"/>
            <a:ext cx="697627" cy="461665"/>
          </a:xfrm>
          <a:prstGeom prst="rect">
            <a:avLst/>
          </a:prstGeom>
        </p:spPr>
        <p:txBody>
          <a:bodyPr wrap="none">
            <a:spAutoFit/>
          </a:bodyPr>
          <a:lstStyle/>
          <a:p>
            <a:r>
              <a:rPr lang="en-US" altLang="zh-CN" sz="2400" kern="100" dirty="0">
                <a:solidFill>
                  <a:srgbClr val="E36C0A"/>
                </a:solidFill>
                <a:latin typeface="Times New Roman"/>
                <a:ea typeface="微软雅黑"/>
                <a:cs typeface="Courier New"/>
              </a:rPr>
              <a:t>(5)1</a:t>
            </a:r>
            <a:endParaRPr lang="zh-CN" altLang="en-US" dirty="0"/>
          </a:p>
        </p:txBody>
      </p:sp>
      <p:grpSp>
        <p:nvGrpSpPr>
          <p:cNvPr id="11" name="组合 10"/>
          <p:cNvGrpSpPr/>
          <p:nvPr/>
        </p:nvGrpSpPr>
        <p:grpSpPr>
          <a:xfrm>
            <a:off x="8623505" y="4334076"/>
            <a:ext cx="360000" cy="359813"/>
            <a:chOff x="8623505" y="4334074"/>
            <a:chExt cx="360000" cy="359813"/>
          </a:xfrm>
        </p:grpSpPr>
        <p:sp>
          <p:nvSpPr>
            <p:cNvPr id="12" name="椭圆 11">
              <a:hlinkClick r:id="rId3" action="ppaction://hlinksldjump"/>
            </p:cNvPr>
            <p:cNvSpPr/>
            <p:nvPr userDrawn="1"/>
          </p:nvSpPr>
          <p:spPr>
            <a:xfrm rot="5400000">
              <a:off x="8623598" y="4333981"/>
              <a:ext cx="359813" cy="360000"/>
            </a:xfrm>
            <a:prstGeom prst="ellipse">
              <a:avLst/>
            </a:prstGeom>
            <a:solidFill>
              <a:srgbClr val="0066FF">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3" name="燕尾形 12">
              <a:hlinkClick r:id="rId3" action="ppaction://hlinksldjump"/>
            </p:cNvPr>
            <p:cNvSpPr/>
            <p:nvPr userDrawn="1"/>
          </p:nvSpPr>
          <p:spPr>
            <a:xfrm rot="5400000" flipH="1">
              <a:off x="8717142" y="4427583"/>
              <a:ext cx="172710" cy="172800"/>
            </a:xfrm>
            <a:prstGeom prst="chevron">
              <a:avLst/>
            </a:prstGeom>
            <a:solidFill>
              <a:srgbClr val="FFFFFF">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solidFill>
              </a:endParaRPr>
            </a:p>
          </p:txBody>
        </p:sp>
      </p:grpSp>
    </p:spTree>
    <p:extLst>
      <p:ext uri="{BB962C8B-B14F-4D97-AF65-F5344CB8AC3E}">
        <p14:creationId xmlns:p14="http://schemas.microsoft.com/office/powerpoint/2010/main" val="17012764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blinds(horizontal)">
                                      <p:cBhvr>
                                        <p:cTn id="7" dur="500"/>
                                        <p:tgtEl>
                                          <p:spTgt spid="3">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linds(horizontal)">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linds(horizontal)">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blinds(horizontal)">
                                      <p:cBhvr>
                                        <p:cTn id="2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711070" y="239533"/>
            <a:ext cx="2852063" cy="492443"/>
          </a:xfrm>
          <a:prstGeom prst="rect">
            <a:avLst/>
          </a:prstGeom>
          <a:noFill/>
        </p:spPr>
        <p:txBody>
          <a:bodyPr wrap="none" rtlCol="0">
            <a:spAutoFit/>
          </a:bodyPr>
          <a:lstStyle/>
          <a:p>
            <a:pPr>
              <a:spcBef>
                <a:spcPct val="0"/>
              </a:spcBef>
            </a:pPr>
            <a:r>
              <a:rPr lang="zh-CN" altLang="en-US" sz="2600" b="1" dirty="0">
                <a:solidFill>
                  <a:schemeClr val="tx1">
                    <a:lumMod val="65000"/>
                    <a:lumOff val="35000"/>
                  </a:schemeClr>
                </a:solidFill>
                <a:latin typeface="微软雅黑" pitchFamily="34" charset="-122"/>
                <a:ea typeface="微软雅黑" pitchFamily="34" charset="-122"/>
              </a:rPr>
              <a:t>元素周期表的分区</a:t>
            </a:r>
          </a:p>
        </p:txBody>
      </p:sp>
      <p:sp>
        <p:nvSpPr>
          <p:cNvPr id="3" name="矩形 2"/>
          <p:cNvSpPr/>
          <p:nvPr/>
        </p:nvSpPr>
        <p:spPr>
          <a:xfrm>
            <a:off x="145316" y="709067"/>
            <a:ext cx="8843555" cy="1997983"/>
          </a:xfrm>
          <a:prstGeom prst="rect">
            <a:avLst/>
          </a:prstGeom>
        </p:spPr>
        <p:txBody>
          <a:bodyPr wrap="square">
            <a:spAutoFit/>
          </a:bodyPr>
          <a:lstStyle/>
          <a:p>
            <a:pPr algn="just">
              <a:lnSpc>
                <a:spcPct val="129000"/>
              </a:lnSpc>
              <a:spcAft>
                <a:spcPts val="0"/>
              </a:spcAft>
              <a:tabLst>
                <a:tab pos="2070735" algn="l"/>
              </a:tabLst>
            </a:pPr>
            <a:r>
              <a:rPr lang="en-US" altLang="zh-CN" sz="2400" kern="100" dirty="0">
                <a:latin typeface="Times New Roman"/>
                <a:ea typeface="微软雅黑"/>
                <a:cs typeface="Courier New"/>
              </a:rPr>
              <a:t>1.</a:t>
            </a:r>
            <a:r>
              <a:rPr lang="zh-CN" altLang="zh-CN" sz="2400" kern="100" dirty="0">
                <a:latin typeface="Times New Roman"/>
                <a:ea typeface="微软雅黑"/>
                <a:cs typeface="Times New Roman"/>
              </a:rPr>
              <a:t>按电子排布式中最后填入电子</a:t>
            </a:r>
            <a:r>
              <a:rPr lang="zh-CN" altLang="zh-CN" sz="2400" kern="100" dirty="0" smtClean="0">
                <a:latin typeface="Times New Roman"/>
                <a:ea typeface="微软雅黑"/>
                <a:cs typeface="Times New Roman"/>
              </a:rPr>
              <a:t>的</a:t>
            </a:r>
            <a:r>
              <a:rPr lang="en-US" altLang="zh-CN" sz="2400" u="sng" kern="100" dirty="0" smtClean="0">
                <a:latin typeface="Times New Roman"/>
                <a:ea typeface="微软雅黑"/>
                <a:cs typeface="Times New Roman"/>
              </a:rPr>
              <a:t>               </a:t>
            </a:r>
            <a:r>
              <a:rPr lang="zh-CN" altLang="zh-CN" sz="2400" kern="100" dirty="0" smtClean="0">
                <a:latin typeface="Times New Roman"/>
                <a:ea typeface="微软雅黑"/>
                <a:cs typeface="Times New Roman"/>
              </a:rPr>
              <a:t>可</a:t>
            </a:r>
            <a:r>
              <a:rPr lang="zh-CN" altLang="zh-CN" sz="2400" kern="100" dirty="0">
                <a:latin typeface="Times New Roman"/>
                <a:ea typeface="微软雅黑"/>
                <a:cs typeface="Times New Roman"/>
              </a:rPr>
              <a:t>将元素周期表分为</a:t>
            </a:r>
            <a:r>
              <a:rPr lang="en-US" altLang="zh-CN" sz="2400" kern="100" dirty="0">
                <a:latin typeface="Times New Roman"/>
                <a:ea typeface="微软雅黑"/>
                <a:cs typeface="Courier New"/>
              </a:rPr>
              <a:t>s</a:t>
            </a:r>
            <a:r>
              <a:rPr lang="zh-CN" altLang="zh-CN" sz="2400" kern="100" dirty="0">
                <a:latin typeface="Times New Roman"/>
                <a:ea typeface="微软雅黑"/>
                <a:cs typeface="Times New Roman"/>
              </a:rPr>
              <a:t>、</a:t>
            </a:r>
            <a:r>
              <a:rPr lang="en-US" altLang="zh-CN" sz="2400" kern="100" dirty="0">
                <a:latin typeface="Times New Roman"/>
                <a:ea typeface="微软雅黑"/>
                <a:cs typeface="Courier New"/>
              </a:rPr>
              <a:t>p</a:t>
            </a:r>
            <a:r>
              <a:rPr lang="zh-CN" altLang="zh-CN" sz="2400" kern="100" dirty="0">
                <a:latin typeface="Times New Roman"/>
                <a:ea typeface="微软雅黑"/>
                <a:cs typeface="Times New Roman"/>
              </a:rPr>
              <a:t>、</a:t>
            </a:r>
            <a:r>
              <a:rPr lang="en-US" altLang="zh-CN" sz="2400" kern="100" dirty="0">
                <a:latin typeface="Times New Roman"/>
                <a:ea typeface="微软雅黑"/>
                <a:cs typeface="Courier New"/>
              </a:rPr>
              <a:t>d</a:t>
            </a:r>
            <a:r>
              <a:rPr lang="zh-CN" altLang="zh-CN" sz="2400" kern="100" dirty="0">
                <a:latin typeface="Times New Roman"/>
                <a:ea typeface="微软雅黑"/>
                <a:cs typeface="Times New Roman"/>
              </a:rPr>
              <a:t>、</a:t>
            </a:r>
            <a:r>
              <a:rPr lang="en-US" altLang="zh-CN" sz="2400" kern="100" dirty="0">
                <a:latin typeface="Times New Roman"/>
                <a:ea typeface="微软雅黑"/>
                <a:cs typeface="Courier New"/>
              </a:rPr>
              <a:t>f 4</a:t>
            </a:r>
            <a:r>
              <a:rPr lang="zh-CN" altLang="zh-CN" sz="2400" kern="100" dirty="0">
                <a:latin typeface="Times New Roman"/>
                <a:ea typeface="微软雅黑"/>
                <a:cs typeface="Times New Roman"/>
              </a:rPr>
              <a:t>个区，而</a:t>
            </a:r>
            <a:r>
              <a:rPr lang="en-US" altLang="zh-CN" sz="2400" kern="100" dirty="0" err="1">
                <a:latin typeface="宋体"/>
                <a:ea typeface="微软雅黑"/>
                <a:cs typeface="Times New Roman"/>
              </a:rPr>
              <a:t>Ⅰ</a:t>
            </a:r>
            <a:r>
              <a:rPr lang="en-US" altLang="zh-CN" sz="2400" kern="100" dirty="0" err="1">
                <a:latin typeface="Times New Roman"/>
                <a:ea typeface="微软雅黑"/>
                <a:cs typeface="Courier New"/>
              </a:rPr>
              <a:t>B</a:t>
            </a:r>
            <a:r>
              <a:rPr lang="zh-CN" altLang="zh-CN" sz="2400" kern="100" dirty="0">
                <a:latin typeface="Times New Roman"/>
                <a:ea typeface="微软雅黑"/>
                <a:cs typeface="Times New Roman"/>
              </a:rPr>
              <a:t>、</a:t>
            </a:r>
            <a:r>
              <a:rPr lang="en-US" altLang="zh-CN" sz="2400" kern="100" dirty="0" err="1">
                <a:latin typeface="宋体"/>
                <a:ea typeface="微软雅黑"/>
                <a:cs typeface="Times New Roman"/>
              </a:rPr>
              <a:t>Ⅱ</a:t>
            </a:r>
            <a:r>
              <a:rPr lang="en-US" altLang="zh-CN" sz="2400" kern="100" dirty="0" err="1">
                <a:latin typeface="Times New Roman"/>
                <a:ea typeface="微软雅黑"/>
                <a:cs typeface="Courier New"/>
              </a:rPr>
              <a:t>B</a:t>
            </a:r>
            <a:r>
              <a:rPr lang="zh-CN" altLang="zh-CN" sz="2400" kern="100" dirty="0">
                <a:latin typeface="Times New Roman"/>
                <a:ea typeface="微软雅黑"/>
                <a:cs typeface="Times New Roman"/>
              </a:rPr>
              <a:t>族这</a:t>
            </a:r>
            <a:r>
              <a:rPr lang="en-US" altLang="zh-CN" sz="2400" kern="100" dirty="0">
                <a:latin typeface="Times New Roman"/>
                <a:ea typeface="微软雅黑"/>
                <a:cs typeface="Courier New"/>
              </a:rPr>
              <a:t>2</a:t>
            </a:r>
            <a:r>
              <a:rPr lang="zh-CN" altLang="zh-CN" sz="2400" kern="100" dirty="0">
                <a:latin typeface="Times New Roman"/>
                <a:ea typeface="微软雅黑"/>
                <a:cs typeface="Times New Roman"/>
              </a:rPr>
              <a:t>个纵行的元素的核外电子因先填满</a:t>
            </a:r>
            <a:r>
              <a:rPr lang="zh-CN" altLang="zh-CN" sz="2400" kern="100" dirty="0" smtClean="0">
                <a:latin typeface="Times New Roman"/>
                <a:ea typeface="微软雅黑"/>
                <a:cs typeface="Times New Roman"/>
              </a:rPr>
              <a:t>了</a:t>
            </a:r>
            <a:r>
              <a:rPr lang="en-US" altLang="zh-CN" sz="2400" u="sng" kern="100" dirty="0" smtClean="0">
                <a:latin typeface="Times New Roman"/>
                <a:ea typeface="微软雅黑"/>
                <a:cs typeface="Courier New"/>
              </a:rPr>
              <a:t>              </a:t>
            </a:r>
            <a:r>
              <a:rPr lang="zh-CN" altLang="zh-CN" sz="2400" kern="100" dirty="0" smtClean="0">
                <a:latin typeface="Times New Roman"/>
                <a:ea typeface="微软雅黑"/>
                <a:cs typeface="Times New Roman"/>
              </a:rPr>
              <a:t>能级</a:t>
            </a:r>
            <a:r>
              <a:rPr lang="zh-CN" altLang="zh-CN" sz="2400" kern="100" dirty="0">
                <a:latin typeface="Times New Roman"/>
                <a:ea typeface="微软雅黑"/>
                <a:cs typeface="Times New Roman"/>
              </a:rPr>
              <a:t>而后再</a:t>
            </a:r>
            <a:r>
              <a:rPr lang="zh-CN" altLang="zh-CN" sz="2400" kern="100" dirty="0" smtClean="0">
                <a:latin typeface="Times New Roman"/>
                <a:ea typeface="微软雅黑"/>
                <a:cs typeface="Times New Roman"/>
              </a:rPr>
              <a:t>填充</a:t>
            </a:r>
            <a:r>
              <a:rPr lang="en-US" altLang="zh-CN" sz="2400" i="1" u="sng" kern="100" dirty="0" smtClean="0">
                <a:latin typeface="Times New Roman"/>
                <a:ea typeface="微软雅黑"/>
                <a:cs typeface="Courier New"/>
              </a:rPr>
              <a:t>    </a:t>
            </a:r>
            <a:r>
              <a:rPr lang="zh-CN" altLang="zh-CN" sz="2400" kern="100" dirty="0" smtClean="0">
                <a:latin typeface="Times New Roman"/>
                <a:ea typeface="微软雅黑"/>
                <a:cs typeface="Times New Roman"/>
              </a:rPr>
              <a:t>能级</a:t>
            </a:r>
            <a:r>
              <a:rPr lang="zh-CN" altLang="zh-CN" sz="2400" kern="100" dirty="0">
                <a:latin typeface="Times New Roman"/>
                <a:ea typeface="微软雅黑"/>
                <a:cs typeface="Times New Roman"/>
              </a:rPr>
              <a:t>而得名</a:t>
            </a:r>
            <a:r>
              <a:rPr lang="en-US" altLang="zh-CN" sz="2400" kern="100" dirty="0">
                <a:latin typeface="Times New Roman"/>
                <a:ea typeface="微软雅黑"/>
                <a:cs typeface="Courier New"/>
              </a:rPr>
              <a:t>ds</a:t>
            </a:r>
            <a:r>
              <a:rPr lang="zh-CN" altLang="zh-CN" sz="2400" kern="100" dirty="0">
                <a:latin typeface="Times New Roman"/>
                <a:ea typeface="微软雅黑"/>
                <a:cs typeface="Times New Roman"/>
              </a:rPr>
              <a:t>区。</a:t>
            </a:r>
            <a:r>
              <a:rPr lang="en-US" altLang="zh-CN" sz="2400" kern="100" dirty="0">
                <a:latin typeface="Times New Roman"/>
                <a:ea typeface="微软雅黑"/>
                <a:cs typeface="Courier New"/>
              </a:rPr>
              <a:t>5</a:t>
            </a:r>
            <a:r>
              <a:rPr lang="zh-CN" altLang="zh-CN" sz="2400" kern="100" dirty="0">
                <a:latin typeface="Times New Roman"/>
                <a:ea typeface="微软雅黑"/>
                <a:cs typeface="Times New Roman"/>
              </a:rPr>
              <a:t>个区的位置关系如下图所示。</a:t>
            </a:r>
            <a:endParaRPr lang="zh-CN" altLang="zh-CN" sz="2400" kern="100" dirty="0">
              <a:effectLst/>
              <a:latin typeface="宋体"/>
              <a:cs typeface="Courier New"/>
            </a:endParaRPr>
          </a:p>
        </p:txBody>
      </p:sp>
      <p:sp>
        <p:nvSpPr>
          <p:cNvPr id="9" name="矩形 8"/>
          <p:cNvSpPr/>
          <p:nvPr/>
        </p:nvSpPr>
        <p:spPr>
          <a:xfrm>
            <a:off x="2" y="364425"/>
            <a:ext cx="646529" cy="225009"/>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p>
        </p:txBody>
      </p:sp>
      <p:pic>
        <p:nvPicPr>
          <p:cNvPr id="25602" name="Picture 2" descr="21"/>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059832" y="2236093"/>
            <a:ext cx="4032448" cy="2410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矩形 4"/>
          <p:cNvSpPr/>
          <p:nvPr/>
        </p:nvSpPr>
        <p:spPr>
          <a:xfrm>
            <a:off x="4435677" y="1683302"/>
            <a:ext cx="684631" cy="461665"/>
          </a:xfrm>
          <a:prstGeom prst="rect">
            <a:avLst/>
          </a:prstGeom>
        </p:spPr>
        <p:txBody>
          <a:bodyPr wrap="square">
            <a:spAutoFit/>
          </a:bodyPr>
          <a:lstStyle/>
          <a:p>
            <a:pPr lvl="0"/>
            <a:r>
              <a:rPr lang="en-US" altLang="zh-CN" sz="2400" i="1" kern="100" dirty="0" smtClean="0">
                <a:solidFill>
                  <a:schemeClr val="accent6">
                    <a:lumMod val="75000"/>
                  </a:schemeClr>
                </a:solidFill>
                <a:latin typeface="Times New Roman"/>
                <a:ea typeface="微软雅黑"/>
                <a:cs typeface="Courier New"/>
              </a:rPr>
              <a:t>n</a:t>
            </a:r>
            <a:r>
              <a:rPr lang="en-US" altLang="zh-CN" sz="2400" kern="100" dirty="0" smtClean="0">
                <a:solidFill>
                  <a:schemeClr val="accent6">
                    <a:lumMod val="75000"/>
                  </a:schemeClr>
                </a:solidFill>
                <a:latin typeface="Times New Roman"/>
                <a:ea typeface="微软雅黑"/>
                <a:cs typeface="Courier New"/>
              </a:rPr>
              <a:t>s</a:t>
            </a:r>
            <a:endParaRPr lang="zh-CN" altLang="en-US" dirty="0">
              <a:solidFill>
                <a:schemeClr val="accent6">
                  <a:lumMod val="75000"/>
                </a:schemeClr>
              </a:solidFill>
            </a:endParaRPr>
          </a:p>
        </p:txBody>
      </p:sp>
      <p:sp>
        <p:nvSpPr>
          <p:cNvPr id="6" name="矩形 5"/>
          <p:cNvSpPr/>
          <p:nvPr/>
        </p:nvSpPr>
        <p:spPr>
          <a:xfrm>
            <a:off x="4687446" y="728117"/>
            <a:ext cx="1415772" cy="461665"/>
          </a:xfrm>
          <a:prstGeom prst="rect">
            <a:avLst/>
          </a:prstGeom>
        </p:spPr>
        <p:txBody>
          <a:bodyPr wrap="none">
            <a:spAutoFit/>
          </a:bodyPr>
          <a:lstStyle/>
          <a:p>
            <a:pPr lvl="0"/>
            <a:r>
              <a:rPr lang="zh-CN" altLang="zh-CN" sz="2400" kern="100" dirty="0">
                <a:solidFill>
                  <a:srgbClr val="F79646">
                    <a:lumMod val="75000"/>
                  </a:srgbClr>
                </a:solidFill>
                <a:latin typeface="Times New Roman"/>
                <a:ea typeface="微软雅黑"/>
                <a:cs typeface="Times New Roman"/>
              </a:rPr>
              <a:t>能级符号</a:t>
            </a:r>
          </a:p>
        </p:txBody>
      </p:sp>
      <p:sp>
        <p:nvSpPr>
          <p:cNvPr id="7" name="矩形 6"/>
          <p:cNvSpPr/>
          <p:nvPr/>
        </p:nvSpPr>
        <p:spPr>
          <a:xfrm>
            <a:off x="1106091" y="1645203"/>
            <a:ext cx="1159292" cy="461665"/>
          </a:xfrm>
          <a:prstGeom prst="rect">
            <a:avLst/>
          </a:prstGeom>
        </p:spPr>
        <p:txBody>
          <a:bodyPr wrap="none">
            <a:spAutoFit/>
          </a:bodyPr>
          <a:lstStyle/>
          <a:p>
            <a:pPr lvl="0"/>
            <a:r>
              <a:rPr lang="en-US" altLang="zh-CN" sz="2400" kern="100" dirty="0">
                <a:solidFill>
                  <a:srgbClr val="F79646">
                    <a:lumMod val="75000"/>
                  </a:srgbClr>
                </a:solidFill>
                <a:latin typeface="Times New Roman"/>
                <a:ea typeface="微软雅黑"/>
                <a:cs typeface="Courier New"/>
              </a:rPr>
              <a:t>(</a:t>
            </a:r>
            <a:r>
              <a:rPr lang="en-US" altLang="zh-CN" sz="2400" i="1" kern="100" dirty="0">
                <a:solidFill>
                  <a:srgbClr val="F79646">
                    <a:lumMod val="75000"/>
                  </a:srgbClr>
                </a:solidFill>
                <a:latin typeface="Times New Roman"/>
                <a:ea typeface="微软雅黑"/>
                <a:cs typeface="Courier New"/>
              </a:rPr>
              <a:t>n</a:t>
            </a:r>
            <a:r>
              <a:rPr lang="zh-CN" altLang="zh-CN" sz="2400" kern="100" dirty="0">
                <a:solidFill>
                  <a:srgbClr val="F79646">
                    <a:lumMod val="75000"/>
                  </a:srgbClr>
                </a:solidFill>
                <a:latin typeface="Times New Roman"/>
                <a:ea typeface="微软雅黑"/>
                <a:cs typeface="Times New Roman"/>
              </a:rPr>
              <a:t>－</a:t>
            </a:r>
            <a:r>
              <a:rPr lang="en-US" altLang="zh-CN" sz="2400" kern="100" dirty="0">
                <a:solidFill>
                  <a:srgbClr val="F79646">
                    <a:lumMod val="75000"/>
                  </a:srgbClr>
                </a:solidFill>
                <a:latin typeface="Times New Roman"/>
                <a:ea typeface="微软雅黑"/>
                <a:cs typeface="Courier New"/>
              </a:rPr>
              <a:t>1)d</a:t>
            </a:r>
          </a:p>
        </p:txBody>
      </p:sp>
    </p:spTree>
    <p:extLst>
      <p:ext uri="{BB962C8B-B14F-4D97-AF65-F5344CB8AC3E}">
        <p14:creationId xmlns:p14="http://schemas.microsoft.com/office/powerpoint/2010/main" val="7806807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blinds(horizontal)">
                                      <p:cBhvr>
                                        <p:cTn id="10" dur="500"/>
                                        <p:tgtEl>
                                          <p:spTgt spid="6"/>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blinds(horizontal)">
                                      <p:cBhvr>
                                        <p:cTn id="1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5496" y="22895"/>
            <a:ext cx="8909535" cy="577081"/>
          </a:xfrm>
          <a:prstGeom prst="rect">
            <a:avLst/>
          </a:prstGeom>
        </p:spPr>
        <p:txBody>
          <a:bodyPr>
            <a:spAutoFit/>
          </a:bodyPr>
          <a:lstStyle/>
          <a:p>
            <a:pPr algn="just">
              <a:lnSpc>
                <a:spcPct val="150000"/>
              </a:lnSpc>
              <a:spcAft>
                <a:spcPts val="0"/>
              </a:spcAft>
              <a:tabLst>
                <a:tab pos="2070735" algn="l"/>
              </a:tabLst>
            </a:pPr>
            <a:r>
              <a:rPr lang="en-US" altLang="zh-CN" sz="2400" kern="100" dirty="0">
                <a:latin typeface="Times New Roman"/>
                <a:ea typeface="微软雅黑"/>
                <a:cs typeface="Courier New"/>
              </a:rPr>
              <a:t>2.</a:t>
            </a:r>
            <a:r>
              <a:rPr lang="zh-CN" altLang="zh-CN" sz="2400" kern="100" dirty="0">
                <a:latin typeface="Times New Roman"/>
                <a:ea typeface="微软雅黑"/>
                <a:cs typeface="Times New Roman"/>
              </a:rPr>
              <a:t>各区元素的价电子排布特点</a:t>
            </a:r>
            <a:endParaRPr lang="zh-CN" altLang="zh-CN" sz="2400" kern="100" dirty="0">
              <a:effectLst/>
              <a:latin typeface="宋体"/>
              <a:cs typeface="Courier New"/>
            </a:endParaRPr>
          </a:p>
        </p:txBody>
      </p:sp>
      <p:graphicFrame>
        <p:nvGraphicFramePr>
          <p:cNvPr id="12" name="表格 11"/>
          <p:cNvGraphicFramePr>
            <a:graphicFrameLocks noGrp="1"/>
          </p:cNvGraphicFramePr>
          <p:nvPr>
            <p:extLst>
              <p:ext uri="{D42A27DB-BD31-4B8C-83A1-F6EECF244321}">
                <p14:modId xmlns:p14="http://schemas.microsoft.com/office/powerpoint/2010/main" val="1862421716"/>
              </p:ext>
            </p:extLst>
          </p:nvPr>
        </p:nvGraphicFramePr>
        <p:xfrm>
          <a:off x="131887" y="675486"/>
          <a:ext cx="8856984" cy="3840480"/>
        </p:xfrm>
        <a:graphic>
          <a:graphicData uri="http://schemas.openxmlformats.org/drawingml/2006/table">
            <a:tbl>
              <a:tblPr/>
              <a:tblGrid>
                <a:gridCol w="792088"/>
                <a:gridCol w="2232248"/>
                <a:gridCol w="2304256"/>
                <a:gridCol w="3528392"/>
              </a:tblGrid>
              <a:tr h="0">
                <a:tc>
                  <a:txBody>
                    <a:bodyPr/>
                    <a:lstStyle/>
                    <a:p>
                      <a:pPr algn="ctr">
                        <a:lnSpc>
                          <a:spcPct val="150000"/>
                        </a:lnSpc>
                        <a:spcAft>
                          <a:spcPts val="0"/>
                        </a:spcAft>
                        <a:tabLst>
                          <a:tab pos="2070735" algn="l"/>
                        </a:tabLst>
                      </a:pPr>
                      <a:r>
                        <a:rPr lang="zh-CN" sz="2400" kern="100" dirty="0">
                          <a:effectLst/>
                          <a:latin typeface="Times New Roman"/>
                          <a:ea typeface="微软雅黑"/>
                          <a:cs typeface="Times New Roman"/>
                        </a:rPr>
                        <a:t>分区</a:t>
                      </a:r>
                      <a:endParaRPr lang="zh-CN" sz="240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zh-CN" sz="2400" kern="100">
                          <a:effectLst/>
                          <a:latin typeface="Times New Roman"/>
                          <a:ea typeface="微软雅黑"/>
                          <a:cs typeface="Times New Roman"/>
                        </a:rPr>
                        <a:t>元素分布</a:t>
                      </a:r>
                      <a:endParaRPr lang="zh-CN" sz="24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zh-CN" sz="2400" kern="100" dirty="0">
                          <a:effectLst/>
                          <a:latin typeface="Times New Roman"/>
                          <a:ea typeface="微软雅黑"/>
                          <a:cs typeface="Times New Roman"/>
                        </a:rPr>
                        <a:t>外围电子排布式</a:t>
                      </a:r>
                      <a:endParaRPr lang="zh-CN" sz="240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zh-CN" sz="2400" kern="100" dirty="0">
                          <a:effectLst/>
                          <a:latin typeface="Times New Roman"/>
                          <a:ea typeface="微软雅黑"/>
                          <a:cs typeface="Times New Roman"/>
                        </a:rPr>
                        <a:t>元素性质特点</a:t>
                      </a:r>
                      <a:endParaRPr lang="zh-CN" sz="240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lnSpc>
                          <a:spcPct val="150000"/>
                        </a:lnSpc>
                        <a:spcAft>
                          <a:spcPts val="0"/>
                        </a:spcAft>
                        <a:tabLst>
                          <a:tab pos="2070735" algn="l"/>
                        </a:tabLst>
                      </a:pPr>
                      <a:r>
                        <a:rPr lang="en-US" sz="2400" kern="100">
                          <a:effectLst/>
                          <a:latin typeface="Times New Roman"/>
                          <a:ea typeface="微软雅黑"/>
                          <a:cs typeface="Courier New"/>
                        </a:rPr>
                        <a:t>s</a:t>
                      </a:r>
                      <a:r>
                        <a:rPr lang="zh-CN" sz="2400" kern="100">
                          <a:effectLst/>
                          <a:latin typeface="Times New Roman"/>
                          <a:ea typeface="微软雅黑"/>
                          <a:cs typeface="Times New Roman"/>
                        </a:rPr>
                        <a:t>区</a:t>
                      </a:r>
                      <a:endParaRPr lang="zh-CN" sz="24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en-US" sz="2400" kern="100" dirty="0" err="1">
                          <a:effectLst/>
                          <a:latin typeface="宋体"/>
                          <a:ea typeface="微软雅黑"/>
                          <a:cs typeface="Times New Roman"/>
                        </a:rPr>
                        <a:t>Ⅰ</a:t>
                      </a:r>
                      <a:r>
                        <a:rPr lang="en-US" sz="2400" kern="100" dirty="0" err="1">
                          <a:effectLst/>
                          <a:latin typeface="Times New Roman"/>
                          <a:ea typeface="微软雅黑"/>
                          <a:cs typeface="Courier New"/>
                        </a:rPr>
                        <a:t>A</a:t>
                      </a:r>
                      <a:r>
                        <a:rPr lang="zh-CN" sz="2400" kern="100" dirty="0">
                          <a:effectLst/>
                          <a:latin typeface="Times New Roman"/>
                          <a:ea typeface="微软雅黑"/>
                          <a:cs typeface="Times New Roman"/>
                        </a:rPr>
                        <a:t>族、</a:t>
                      </a:r>
                      <a:r>
                        <a:rPr lang="en-US" sz="2400" kern="100" dirty="0" err="1">
                          <a:effectLst/>
                          <a:latin typeface="宋体"/>
                          <a:ea typeface="微软雅黑"/>
                          <a:cs typeface="Times New Roman"/>
                        </a:rPr>
                        <a:t>Ⅱ</a:t>
                      </a:r>
                      <a:r>
                        <a:rPr lang="en-US" sz="2400" kern="100" dirty="0" err="1">
                          <a:effectLst/>
                          <a:latin typeface="Times New Roman"/>
                          <a:ea typeface="微软雅黑"/>
                          <a:cs typeface="Courier New"/>
                        </a:rPr>
                        <a:t>A</a:t>
                      </a:r>
                      <a:r>
                        <a:rPr lang="zh-CN" sz="2400" kern="100" dirty="0">
                          <a:effectLst/>
                          <a:latin typeface="Times New Roman"/>
                          <a:ea typeface="微软雅黑"/>
                          <a:cs typeface="Times New Roman"/>
                        </a:rPr>
                        <a:t>族</a:t>
                      </a:r>
                      <a:endParaRPr lang="zh-CN" sz="240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en-US" sz="2400" i="1" kern="100" dirty="0" err="1">
                          <a:effectLst/>
                          <a:latin typeface="Times New Roman"/>
                          <a:ea typeface="微软雅黑"/>
                          <a:cs typeface="Courier New"/>
                        </a:rPr>
                        <a:t>n</a:t>
                      </a:r>
                      <a:r>
                        <a:rPr lang="en-US" sz="2400" kern="100" dirty="0" err="1">
                          <a:effectLst/>
                          <a:latin typeface="Times New Roman"/>
                          <a:ea typeface="微软雅黑"/>
                          <a:cs typeface="Courier New"/>
                        </a:rPr>
                        <a:t>s</a:t>
                      </a:r>
                      <a:r>
                        <a:rPr lang="en-US" sz="2400" kern="100" baseline="30000" dirty="0" err="1">
                          <a:effectLst/>
                          <a:latin typeface="Times New Roman"/>
                          <a:ea typeface="微软雅黑"/>
                          <a:cs typeface="Courier New"/>
                        </a:rPr>
                        <a:t>1</a:t>
                      </a:r>
                      <a:r>
                        <a:rPr lang="zh-CN" sz="2400" kern="100" baseline="30000" dirty="0">
                          <a:effectLst/>
                          <a:latin typeface="Times New Roman"/>
                          <a:ea typeface="微软雅黑"/>
                          <a:cs typeface="Times New Roman"/>
                        </a:rPr>
                        <a:t>～</a:t>
                      </a:r>
                      <a:r>
                        <a:rPr lang="en-US" sz="2400" kern="100" baseline="30000" dirty="0">
                          <a:effectLst/>
                          <a:latin typeface="Times New Roman"/>
                          <a:ea typeface="微软雅黑"/>
                          <a:cs typeface="Courier New"/>
                        </a:rPr>
                        <a:t>2</a:t>
                      </a:r>
                      <a:endParaRPr lang="zh-CN" sz="240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zh-CN" sz="2400" kern="100" spc="-100" baseline="0" dirty="0">
                          <a:effectLst/>
                          <a:latin typeface="Times New Roman"/>
                          <a:ea typeface="微软雅黑"/>
                          <a:cs typeface="Times New Roman"/>
                        </a:rPr>
                        <a:t>除氢外都是活泼金属元素</a:t>
                      </a:r>
                      <a:endParaRPr lang="zh-CN" sz="2400" kern="100" spc="-100" baseline="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lnSpc>
                          <a:spcPct val="150000"/>
                        </a:lnSpc>
                        <a:spcAft>
                          <a:spcPts val="0"/>
                        </a:spcAft>
                        <a:tabLst>
                          <a:tab pos="2070735" algn="l"/>
                        </a:tabLst>
                      </a:pPr>
                      <a:r>
                        <a:rPr lang="en-US" sz="2400" kern="100">
                          <a:effectLst/>
                          <a:latin typeface="Times New Roman"/>
                          <a:ea typeface="微软雅黑"/>
                          <a:cs typeface="Courier New"/>
                        </a:rPr>
                        <a:t>p</a:t>
                      </a:r>
                      <a:r>
                        <a:rPr lang="zh-CN" sz="2400" kern="100">
                          <a:effectLst/>
                          <a:latin typeface="Times New Roman"/>
                          <a:ea typeface="微软雅黑"/>
                          <a:cs typeface="Times New Roman"/>
                        </a:rPr>
                        <a:t>区</a:t>
                      </a:r>
                      <a:endParaRPr lang="zh-CN" sz="24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070735" algn="l"/>
                        </a:tabLst>
                      </a:pPr>
                      <a:r>
                        <a:rPr lang="en-US" sz="2400" kern="100" dirty="0" err="1">
                          <a:effectLst/>
                          <a:latin typeface="宋体"/>
                          <a:ea typeface="微软雅黑"/>
                          <a:cs typeface="Times New Roman"/>
                        </a:rPr>
                        <a:t>Ⅲ</a:t>
                      </a:r>
                      <a:r>
                        <a:rPr lang="en-US" sz="2400" kern="100" dirty="0" err="1">
                          <a:effectLst/>
                          <a:latin typeface="Times New Roman"/>
                          <a:ea typeface="微软雅黑"/>
                          <a:cs typeface="Courier New"/>
                        </a:rPr>
                        <a:t>A</a:t>
                      </a:r>
                      <a:r>
                        <a:rPr lang="zh-CN" sz="2400" kern="100" dirty="0">
                          <a:effectLst/>
                          <a:latin typeface="Times New Roman"/>
                          <a:ea typeface="微软雅黑"/>
                          <a:cs typeface="Times New Roman"/>
                        </a:rPr>
                        <a:t>族～</a:t>
                      </a:r>
                      <a:r>
                        <a:rPr lang="en-US" sz="2400" kern="100" dirty="0" err="1">
                          <a:effectLst/>
                          <a:latin typeface="宋体"/>
                          <a:ea typeface="微软雅黑"/>
                          <a:cs typeface="Times New Roman"/>
                        </a:rPr>
                        <a:t>Ⅶ</a:t>
                      </a:r>
                      <a:r>
                        <a:rPr lang="en-US" sz="2400" kern="100" dirty="0" err="1">
                          <a:effectLst/>
                          <a:latin typeface="Times New Roman"/>
                          <a:ea typeface="微软雅黑"/>
                          <a:cs typeface="Courier New"/>
                        </a:rPr>
                        <a:t>A</a:t>
                      </a:r>
                      <a:r>
                        <a:rPr lang="zh-CN" sz="2400" kern="100" dirty="0">
                          <a:effectLst/>
                          <a:latin typeface="Times New Roman"/>
                          <a:ea typeface="微软雅黑"/>
                          <a:cs typeface="Times New Roman"/>
                        </a:rPr>
                        <a:t>族、</a:t>
                      </a:r>
                      <a:r>
                        <a:rPr lang="en-US" sz="2400" kern="100" dirty="0">
                          <a:effectLst/>
                          <a:latin typeface="Times New Roman"/>
                          <a:ea typeface="微软雅黑"/>
                          <a:cs typeface="Courier New"/>
                        </a:rPr>
                        <a:t>0</a:t>
                      </a:r>
                      <a:r>
                        <a:rPr lang="zh-CN" sz="2400" kern="100" dirty="0">
                          <a:effectLst/>
                          <a:latin typeface="Times New Roman"/>
                          <a:ea typeface="微软雅黑"/>
                          <a:cs typeface="Times New Roman"/>
                        </a:rPr>
                        <a:t>族</a:t>
                      </a:r>
                      <a:endParaRPr lang="zh-CN" sz="240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en-US" sz="2400" i="1" kern="100" dirty="0" err="1">
                          <a:effectLst/>
                          <a:latin typeface="Times New Roman"/>
                          <a:ea typeface="微软雅黑"/>
                          <a:cs typeface="Courier New"/>
                        </a:rPr>
                        <a:t>n</a:t>
                      </a:r>
                      <a:r>
                        <a:rPr lang="en-US" sz="2400" kern="100" dirty="0" err="1">
                          <a:effectLst/>
                          <a:latin typeface="Times New Roman"/>
                          <a:ea typeface="微软雅黑"/>
                          <a:cs typeface="Courier New"/>
                        </a:rPr>
                        <a:t>s</a:t>
                      </a:r>
                      <a:r>
                        <a:rPr lang="en-US" sz="2400" kern="100" baseline="30000" dirty="0" err="1">
                          <a:effectLst/>
                          <a:latin typeface="Times New Roman"/>
                          <a:ea typeface="微软雅黑"/>
                          <a:cs typeface="Courier New"/>
                        </a:rPr>
                        <a:t>2</a:t>
                      </a:r>
                      <a:r>
                        <a:rPr lang="en-US" sz="2400" i="1" kern="100" dirty="0" err="1">
                          <a:effectLst/>
                          <a:latin typeface="Times New Roman"/>
                          <a:ea typeface="微软雅黑"/>
                          <a:cs typeface="Courier New"/>
                        </a:rPr>
                        <a:t>n</a:t>
                      </a:r>
                      <a:r>
                        <a:rPr lang="en-US" sz="2400" kern="100" dirty="0" err="1">
                          <a:effectLst/>
                          <a:latin typeface="Times New Roman"/>
                          <a:ea typeface="微软雅黑"/>
                          <a:cs typeface="Courier New"/>
                        </a:rPr>
                        <a:t>p</a:t>
                      </a:r>
                      <a:r>
                        <a:rPr lang="en-US" sz="2400" kern="100" baseline="30000" dirty="0" err="1">
                          <a:effectLst/>
                          <a:latin typeface="Times New Roman"/>
                          <a:ea typeface="微软雅黑"/>
                          <a:cs typeface="Courier New"/>
                        </a:rPr>
                        <a:t>1</a:t>
                      </a:r>
                      <a:r>
                        <a:rPr lang="zh-CN" sz="2400" kern="100" baseline="30000" dirty="0">
                          <a:effectLst/>
                          <a:latin typeface="Times New Roman"/>
                          <a:ea typeface="微软雅黑"/>
                          <a:cs typeface="Times New Roman"/>
                        </a:rPr>
                        <a:t>～</a:t>
                      </a:r>
                      <a:r>
                        <a:rPr lang="en-US" sz="2400" kern="100" baseline="30000" dirty="0">
                          <a:effectLst/>
                          <a:latin typeface="Times New Roman"/>
                          <a:ea typeface="微软雅黑"/>
                          <a:cs typeface="Courier New"/>
                        </a:rPr>
                        <a:t>6</a:t>
                      </a:r>
                      <a:endParaRPr lang="zh-CN" sz="240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zh-CN" sz="2400" kern="100" dirty="0">
                          <a:effectLst/>
                          <a:latin typeface="Times New Roman"/>
                          <a:ea typeface="微软雅黑"/>
                          <a:cs typeface="Times New Roman"/>
                        </a:rPr>
                        <a:t>最外层电子参与反应</a:t>
                      </a:r>
                      <a:endParaRPr lang="zh-CN" sz="240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lnSpc>
                          <a:spcPct val="150000"/>
                        </a:lnSpc>
                        <a:spcAft>
                          <a:spcPts val="0"/>
                        </a:spcAft>
                        <a:tabLst>
                          <a:tab pos="2070735" algn="l"/>
                        </a:tabLst>
                      </a:pPr>
                      <a:r>
                        <a:rPr lang="en-US" sz="2400" kern="100">
                          <a:effectLst/>
                          <a:latin typeface="Times New Roman"/>
                          <a:ea typeface="微软雅黑"/>
                          <a:cs typeface="Courier New"/>
                        </a:rPr>
                        <a:t>d</a:t>
                      </a:r>
                      <a:r>
                        <a:rPr lang="zh-CN" sz="2400" kern="100">
                          <a:effectLst/>
                          <a:latin typeface="Times New Roman"/>
                          <a:ea typeface="微软雅黑"/>
                          <a:cs typeface="Times New Roman"/>
                        </a:rPr>
                        <a:t>区</a:t>
                      </a:r>
                      <a:endParaRPr lang="zh-CN" sz="24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2070735" algn="l"/>
                        </a:tabLst>
                      </a:pPr>
                      <a:r>
                        <a:rPr lang="en-US" sz="2400" kern="100" dirty="0" err="1">
                          <a:effectLst/>
                          <a:latin typeface="宋体"/>
                          <a:ea typeface="微软雅黑"/>
                          <a:cs typeface="Times New Roman"/>
                        </a:rPr>
                        <a:t>Ⅲ</a:t>
                      </a:r>
                      <a:r>
                        <a:rPr lang="en-US" sz="2400" kern="100" dirty="0" err="1">
                          <a:effectLst/>
                          <a:latin typeface="Times New Roman"/>
                          <a:ea typeface="微软雅黑"/>
                          <a:cs typeface="Courier New"/>
                        </a:rPr>
                        <a:t>B</a:t>
                      </a:r>
                      <a:r>
                        <a:rPr lang="zh-CN" sz="2400" kern="100" dirty="0">
                          <a:effectLst/>
                          <a:latin typeface="Times New Roman"/>
                          <a:ea typeface="微软雅黑"/>
                          <a:cs typeface="Times New Roman"/>
                        </a:rPr>
                        <a:t>族～</a:t>
                      </a:r>
                      <a:r>
                        <a:rPr lang="en-US" sz="2400" kern="100" dirty="0" err="1">
                          <a:effectLst/>
                          <a:latin typeface="宋体"/>
                          <a:ea typeface="微软雅黑"/>
                          <a:cs typeface="Times New Roman"/>
                        </a:rPr>
                        <a:t>Ⅶ</a:t>
                      </a:r>
                      <a:r>
                        <a:rPr lang="en-US" sz="2400" kern="100" dirty="0" err="1">
                          <a:effectLst/>
                          <a:latin typeface="Times New Roman"/>
                          <a:ea typeface="微软雅黑"/>
                          <a:cs typeface="Courier New"/>
                        </a:rPr>
                        <a:t>B</a:t>
                      </a:r>
                      <a:r>
                        <a:rPr lang="zh-CN" sz="2400" kern="100" dirty="0">
                          <a:effectLst/>
                          <a:latin typeface="Times New Roman"/>
                          <a:ea typeface="微软雅黑"/>
                          <a:cs typeface="Times New Roman"/>
                        </a:rPr>
                        <a:t>族、</a:t>
                      </a:r>
                      <a:r>
                        <a:rPr lang="en-US" sz="2400" kern="100" dirty="0">
                          <a:effectLst/>
                          <a:latin typeface="宋体"/>
                          <a:ea typeface="微软雅黑"/>
                          <a:cs typeface="Times New Roman"/>
                        </a:rPr>
                        <a:t>Ⅷ</a:t>
                      </a:r>
                      <a:r>
                        <a:rPr lang="zh-CN" sz="2400" kern="100" dirty="0">
                          <a:effectLst/>
                          <a:latin typeface="Times New Roman"/>
                          <a:ea typeface="微软雅黑"/>
                          <a:cs typeface="Times New Roman"/>
                        </a:rPr>
                        <a:t>族</a:t>
                      </a:r>
                      <a:endParaRPr lang="zh-CN" sz="240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en-US" sz="2400" kern="100" dirty="0">
                          <a:effectLst/>
                          <a:latin typeface="Times New Roman"/>
                          <a:ea typeface="微软雅黑"/>
                          <a:cs typeface="Courier New"/>
                        </a:rPr>
                        <a:t>(</a:t>
                      </a:r>
                      <a:r>
                        <a:rPr lang="en-US" sz="2400" i="1" kern="100" dirty="0">
                          <a:effectLst/>
                          <a:latin typeface="Times New Roman"/>
                          <a:ea typeface="微软雅黑"/>
                          <a:cs typeface="Courier New"/>
                        </a:rPr>
                        <a:t>n</a:t>
                      </a:r>
                      <a:r>
                        <a:rPr lang="zh-CN" sz="2400" kern="100" dirty="0">
                          <a:effectLst/>
                          <a:latin typeface="Times New Roman"/>
                          <a:ea typeface="微软雅黑"/>
                          <a:cs typeface="Times New Roman"/>
                        </a:rPr>
                        <a:t>－</a:t>
                      </a:r>
                      <a:r>
                        <a:rPr lang="en-US" sz="2400" kern="100" dirty="0">
                          <a:effectLst/>
                          <a:latin typeface="Times New Roman"/>
                          <a:ea typeface="微软雅黑"/>
                          <a:cs typeface="Courier New"/>
                        </a:rPr>
                        <a:t>1)</a:t>
                      </a:r>
                      <a:r>
                        <a:rPr lang="en-US" sz="2400" kern="100" dirty="0" err="1">
                          <a:effectLst/>
                          <a:latin typeface="Times New Roman"/>
                          <a:ea typeface="微软雅黑"/>
                          <a:cs typeface="Courier New"/>
                        </a:rPr>
                        <a:t>d</a:t>
                      </a:r>
                      <a:r>
                        <a:rPr lang="en-US" sz="2400" kern="100" baseline="30000" dirty="0" err="1">
                          <a:effectLst/>
                          <a:latin typeface="Times New Roman"/>
                          <a:ea typeface="微软雅黑"/>
                          <a:cs typeface="Courier New"/>
                        </a:rPr>
                        <a:t>1</a:t>
                      </a:r>
                      <a:r>
                        <a:rPr lang="zh-CN" sz="2400" kern="100" baseline="30000" dirty="0">
                          <a:effectLst/>
                          <a:latin typeface="Times New Roman"/>
                          <a:ea typeface="微软雅黑"/>
                          <a:cs typeface="Times New Roman"/>
                        </a:rPr>
                        <a:t>～</a:t>
                      </a:r>
                      <a:r>
                        <a:rPr lang="en-US" sz="2400" kern="100" baseline="30000" dirty="0" err="1">
                          <a:effectLst/>
                          <a:latin typeface="Times New Roman"/>
                          <a:ea typeface="微软雅黑"/>
                          <a:cs typeface="Courier New"/>
                        </a:rPr>
                        <a:t>9</a:t>
                      </a:r>
                      <a:r>
                        <a:rPr lang="en-US" sz="2400" i="1" kern="100" dirty="0" err="1">
                          <a:effectLst/>
                          <a:latin typeface="Times New Roman"/>
                          <a:ea typeface="微软雅黑"/>
                          <a:cs typeface="Courier New"/>
                        </a:rPr>
                        <a:t>n</a:t>
                      </a:r>
                      <a:r>
                        <a:rPr lang="en-US" sz="2400" kern="100" dirty="0" err="1">
                          <a:effectLst/>
                          <a:latin typeface="Times New Roman"/>
                          <a:ea typeface="微软雅黑"/>
                          <a:cs typeface="Courier New"/>
                        </a:rPr>
                        <a:t>s</a:t>
                      </a:r>
                      <a:r>
                        <a:rPr lang="en-US" sz="2400" kern="100" baseline="30000" dirty="0" err="1">
                          <a:effectLst/>
                          <a:latin typeface="Times New Roman"/>
                          <a:ea typeface="微软雅黑"/>
                          <a:cs typeface="Courier New"/>
                        </a:rPr>
                        <a:t>1</a:t>
                      </a:r>
                      <a:r>
                        <a:rPr lang="zh-CN" sz="2400" kern="100" baseline="30000" dirty="0">
                          <a:effectLst/>
                          <a:latin typeface="Times New Roman"/>
                          <a:ea typeface="微软雅黑"/>
                          <a:cs typeface="Times New Roman"/>
                        </a:rPr>
                        <a:t>～</a:t>
                      </a:r>
                      <a:r>
                        <a:rPr lang="en-US" sz="2400" kern="100" baseline="30000" dirty="0">
                          <a:effectLst/>
                          <a:latin typeface="Times New Roman"/>
                          <a:ea typeface="微软雅黑"/>
                          <a:cs typeface="Courier New"/>
                        </a:rPr>
                        <a:t>2</a:t>
                      </a:r>
                      <a:endParaRPr lang="zh-CN" sz="240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en-US" sz="2400" kern="100">
                          <a:effectLst/>
                          <a:latin typeface="Times New Roman"/>
                          <a:ea typeface="微软雅黑"/>
                          <a:cs typeface="Courier New"/>
                        </a:rPr>
                        <a:t>d</a:t>
                      </a:r>
                      <a:r>
                        <a:rPr lang="zh-CN" sz="2400" kern="100">
                          <a:effectLst/>
                          <a:latin typeface="Times New Roman"/>
                          <a:ea typeface="微软雅黑"/>
                          <a:cs typeface="Times New Roman"/>
                        </a:rPr>
                        <a:t>轨道不同程度地参与化学键的形成</a:t>
                      </a:r>
                      <a:endParaRPr lang="zh-CN" sz="24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lnSpc>
                          <a:spcPct val="150000"/>
                        </a:lnSpc>
                        <a:spcAft>
                          <a:spcPts val="0"/>
                        </a:spcAft>
                        <a:tabLst>
                          <a:tab pos="2070735" algn="l"/>
                        </a:tabLst>
                      </a:pPr>
                      <a:r>
                        <a:rPr lang="en-US" sz="2400" kern="100">
                          <a:effectLst/>
                          <a:latin typeface="Times New Roman"/>
                          <a:ea typeface="微软雅黑"/>
                          <a:cs typeface="Courier New"/>
                        </a:rPr>
                        <a:t>ds</a:t>
                      </a:r>
                      <a:r>
                        <a:rPr lang="zh-CN" sz="2400" kern="100">
                          <a:effectLst/>
                          <a:latin typeface="Times New Roman"/>
                          <a:ea typeface="微软雅黑"/>
                          <a:cs typeface="Times New Roman"/>
                        </a:rPr>
                        <a:t>区</a:t>
                      </a:r>
                      <a:endParaRPr lang="zh-CN" sz="24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en-US" sz="2400" kern="100">
                          <a:effectLst/>
                          <a:latin typeface="宋体"/>
                          <a:ea typeface="微软雅黑"/>
                          <a:cs typeface="Times New Roman"/>
                        </a:rPr>
                        <a:t>Ⅰ</a:t>
                      </a:r>
                      <a:r>
                        <a:rPr lang="en-US" sz="2400" kern="100">
                          <a:effectLst/>
                          <a:latin typeface="Times New Roman"/>
                          <a:ea typeface="微软雅黑"/>
                          <a:cs typeface="Courier New"/>
                        </a:rPr>
                        <a:t>B</a:t>
                      </a:r>
                      <a:r>
                        <a:rPr lang="zh-CN" sz="2400" kern="100">
                          <a:effectLst/>
                          <a:latin typeface="Times New Roman"/>
                          <a:ea typeface="微软雅黑"/>
                          <a:cs typeface="Times New Roman"/>
                        </a:rPr>
                        <a:t>族、</a:t>
                      </a:r>
                      <a:r>
                        <a:rPr lang="en-US" sz="2400" kern="100">
                          <a:effectLst/>
                          <a:latin typeface="宋体"/>
                          <a:ea typeface="微软雅黑"/>
                          <a:cs typeface="Times New Roman"/>
                        </a:rPr>
                        <a:t>Ⅱ</a:t>
                      </a:r>
                      <a:r>
                        <a:rPr lang="en-US" sz="2400" kern="100">
                          <a:effectLst/>
                          <a:latin typeface="Times New Roman"/>
                          <a:ea typeface="微软雅黑"/>
                          <a:cs typeface="Courier New"/>
                        </a:rPr>
                        <a:t>B</a:t>
                      </a:r>
                      <a:r>
                        <a:rPr lang="zh-CN" sz="2400" kern="100">
                          <a:effectLst/>
                          <a:latin typeface="Times New Roman"/>
                          <a:ea typeface="微软雅黑"/>
                          <a:cs typeface="Times New Roman"/>
                        </a:rPr>
                        <a:t>族</a:t>
                      </a:r>
                      <a:endParaRPr lang="zh-CN" sz="24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en-US" sz="2400" kern="100" dirty="0">
                          <a:effectLst/>
                          <a:latin typeface="Times New Roman"/>
                          <a:ea typeface="微软雅黑"/>
                          <a:cs typeface="Courier New"/>
                        </a:rPr>
                        <a:t>(</a:t>
                      </a:r>
                      <a:r>
                        <a:rPr lang="en-US" sz="2400" i="1" kern="100" dirty="0">
                          <a:effectLst/>
                          <a:latin typeface="Times New Roman"/>
                          <a:ea typeface="微软雅黑"/>
                          <a:cs typeface="Courier New"/>
                        </a:rPr>
                        <a:t>n</a:t>
                      </a:r>
                      <a:r>
                        <a:rPr lang="zh-CN" sz="2400" kern="100" dirty="0">
                          <a:effectLst/>
                          <a:latin typeface="Times New Roman"/>
                          <a:ea typeface="微软雅黑"/>
                          <a:cs typeface="Times New Roman"/>
                        </a:rPr>
                        <a:t>－</a:t>
                      </a:r>
                      <a:r>
                        <a:rPr lang="en-US" sz="2400" kern="100" dirty="0">
                          <a:effectLst/>
                          <a:latin typeface="Times New Roman"/>
                          <a:ea typeface="微软雅黑"/>
                          <a:cs typeface="Courier New"/>
                        </a:rPr>
                        <a:t>1)</a:t>
                      </a:r>
                      <a:r>
                        <a:rPr lang="en-US" sz="2400" kern="100" dirty="0" err="1">
                          <a:effectLst/>
                          <a:latin typeface="Times New Roman"/>
                          <a:ea typeface="微软雅黑"/>
                          <a:cs typeface="Courier New"/>
                        </a:rPr>
                        <a:t>d</a:t>
                      </a:r>
                      <a:r>
                        <a:rPr lang="en-US" sz="2400" kern="100" baseline="30000" dirty="0" err="1">
                          <a:effectLst/>
                          <a:latin typeface="Times New Roman"/>
                          <a:ea typeface="微软雅黑"/>
                          <a:cs typeface="Courier New"/>
                        </a:rPr>
                        <a:t>10</a:t>
                      </a:r>
                      <a:r>
                        <a:rPr lang="en-US" sz="2400" i="1" kern="100" dirty="0" err="1">
                          <a:effectLst/>
                          <a:latin typeface="Times New Roman"/>
                          <a:ea typeface="微软雅黑"/>
                          <a:cs typeface="Courier New"/>
                        </a:rPr>
                        <a:t>n</a:t>
                      </a:r>
                      <a:r>
                        <a:rPr lang="en-US" sz="2400" kern="100" dirty="0" err="1">
                          <a:effectLst/>
                          <a:latin typeface="Times New Roman"/>
                          <a:ea typeface="微软雅黑"/>
                          <a:cs typeface="Courier New"/>
                        </a:rPr>
                        <a:t>s</a:t>
                      </a:r>
                      <a:r>
                        <a:rPr lang="en-US" sz="2400" kern="100" baseline="30000" dirty="0" err="1">
                          <a:effectLst/>
                          <a:latin typeface="Times New Roman"/>
                          <a:ea typeface="微软雅黑"/>
                          <a:cs typeface="Courier New"/>
                        </a:rPr>
                        <a:t>1</a:t>
                      </a:r>
                      <a:r>
                        <a:rPr lang="zh-CN" sz="2400" kern="100" baseline="30000" dirty="0">
                          <a:effectLst/>
                          <a:latin typeface="Times New Roman"/>
                          <a:ea typeface="微软雅黑"/>
                          <a:cs typeface="Times New Roman"/>
                        </a:rPr>
                        <a:t>～</a:t>
                      </a:r>
                      <a:r>
                        <a:rPr lang="en-US" sz="2400" kern="100" baseline="30000" dirty="0">
                          <a:effectLst/>
                          <a:latin typeface="Times New Roman"/>
                          <a:ea typeface="微软雅黑"/>
                          <a:cs typeface="Courier New"/>
                        </a:rPr>
                        <a:t>2</a:t>
                      </a:r>
                      <a:endParaRPr lang="zh-CN" sz="240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zh-CN" sz="2400" kern="100" dirty="0">
                          <a:effectLst/>
                          <a:latin typeface="Times New Roman"/>
                          <a:ea typeface="微软雅黑"/>
                          <a:cs typeface="Times New Roman"/>
                        </a:rPr>
                        <a:t>金属元素</a:t>
                      </a:r>
                      <a:endParaRPr lang="zh-CN" sz="240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260417643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179512" y="277020"/>
            <a:ext cx="2015791" cy="354487"/>
            <a:chOff x="1415480" y="1598112"/>
            <a:chExt cx="2167620" cy="381325"/>
          </a:xfrm>
        </p:grpSpPr>
        <p:cxnSp>
          <p:nvCxnSpPr>
            <p:cNvPr id="12" name="直接连接符 11"/>
            <p:cNvCxnSpPr/>
            <p:nvPr/>
          </p:nvCxnSpPr>
          <p:spPr>
            <a:xfrm>
              <a:off x="1415480" y="1979437"/>
              <a:ext cx="2167620" cy="0"/>
            </a:xfrm>
            <a:prstGeom prst="line">
              <a:avLst/>
            </a:prstGeom>
          </p:spPr>
          <p:style>
            <a:lnRef idx="1">
              <a:schemeClr val="accent6"/>
            </a:lnRef>
            <a:fillRef idx="0">
              <a:schemeClr val="accent6"/>
            </a:fillRef>
            <a:effectRef idx="0">
              <a:schemeClr val="accent6"/>
            </a:effectRef>
            <a:fontRef idx="minor">
              <a:schemeClr val="tx1"/>
            </a:fontRef>
          </p:style>
        </p:cxnSp>
        <p:sp>
          <p:nvSpPr>
            <p:cNvPr id="13" name="右箭头 12"/>
            <p:cNvSpPr/>
            <p:nvPr/>
          </p:nvSpPr>
          <p:spPr>
            <a:xfrm>
              <a:off x="1487488" y="1598112"/>
              <a:ext cx="317059" cy="317059"/>
            </a:xfrm>
            <a:prstGeom prst="rightArrow">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14" name="矩形 13"/>
          <p:cNvSpPr/>
          <p:nvPr/>
        </p:nvSpPr>
        <p:spPr>
          <a:xfrm>
            <a:off x="591956" y="113953"/>
            <a:ext cx="1581184" cy="544370"/>
          </a:xfrm>
          <a:prstGeom prst="rect">
            <a:avLst/>
          </a:prstGeom>
        </p:spPr>
        <p:txBody>
          <a:bodyPr wrap="none" lIns="68571" tIns="34285" rIns="68571" bIns="34285">
            <a:spAutoFit/>
          </a:bodyPr>
          <a:lstStyle/>
          <a:p>
            <a:pPr>
              <a:lnSpc>
                <a:spcPts val="4125"/>
              </a:lnSpc>
            </a:pPr>
            <a:r>
              <a:rPr lang="zh-CN" altLang="zh-CN" sz="2800" b="1" dirty="0">
                <a:solidFill>
                  <a:schemeClr val="tx1">
                    <a:lumMod val="75000"/>
                    <a:lumOff val="25000"/>
                  </a:schemeClr>
                </a:solidFill>
                <a:latin typeface="Times New Roman" pitchFamily="18" charset="0"/>
                <a:ea typeface="微软雅黑" pitchFamily="34" charset="-122"/>
                <a:cs typeface="Times New Roman" pitchFamily="18" charset="0"/>
              </a:rPr>
              <a:t>归纳总结</a:t>
            </a:r>
            <a:endParaRPr lang="zh-CN" altLang="en-US" sz="2800" b="1" dirty="0">
              <a:solidFill>
                <a:schemeClr val="tx1">
                  <a:lumMod val="75000"/>
                  <a:lumOff val="25000"/>
                </a:schemeClr>
              </a:solidFill>
              <a:latin typeface="Times New Roman" pitchFamily="18" charset="0"/>
              <a:ea typeface="微软雅黑" pitchFamily="34" charset="-122"/>
              <a:cs typeface="Times New Roman" pitchFamily="18" charset="0"/>
            </a:endParaRPr>
          </a:p>
        </p:txBody>
      </p:sp>
      <p:pic>
        <p:nvPicPr>
          <p:cNvPr id="28674" name="Picture 2"/>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330227" y="238919"/>
            <a:ext cx="6555506" cy="44210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307475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107504" y="699542"/>
            <a:ext cx="8928000" cy="3901068"/>
          </a:xfrm>
          <a:prstGeom prst="rect">
            <a:avLst/>
          </a:prstGeom>
        </p:spPr>
        <p:txBody>
          <a:bodyPr>
            <a:spAutoFit/>
          </a:bodyPr>
          <a:lstStyle/>
          <a:p>
            <a:pPr algn="just">
              <a:lnSpc>
                <a:spcPct val="150000"/>
              </a:lnSpc>
              <a:spcAft>
                <a:spcPts val="0"/>
              </a:spcAft>
              <a:tabLst>
                <a:tab pos="2070735" algn="l"/>
              </a:tabLst>
            </a:pPr>
            <a:r>
              <a:rPr lang="en-US" altLang="zh-CN" sz="2400" kern="100" dirty="0">
                <a:latin typeface="Times New Roman"/>
                <a:ea typeface="微软雅黑"/>
                <a:cs typeface="Courier New"/>
              </a:rPr>
              <a:t>3.</a:t>
            </a:r>
            <a:r>
              <a:rPr lang="zh-CN" altLang="zh-CN" sz="2400" kern="100" dirty="0">
                <a:latin typeface="Times New Roman"/>
                <a:ea typeface="微软雅黑"/>
                <a:cs typeface="Times New Roman"/>
              </a:rPr>
              <a:t>具有以下结构的原子一定属于</a:t>
            </a:r>
            <a:r>
              <a:rPr lang="en-US" altLang="zh-CN" sz="2400" kern="100" dirty="0">
                <a:latin typeface="Times New Roman"/>
                <a:ea typeface="微软雅黑"/>
                <a:cs typeface="Courier New"/>
              </a:rPr>
              <a:t>p</a:t>
            </a:r>
            <a:r>
              <a:rPr lang="zh-CN" altLang="zh-CN" sz="2400" kern="100" dirty="0">
                <a:latin typeface="Times New Roman"/>
                <a:ea typeface="微软雅黑"/>
                <a:cs typeface="Times New Roman"/>
              </a:rPr>
              <a:t>区元素的是</a:t>
            </a:r>
            <a:r>
              <a:rPr lang="en-US" altLang="zh-CN" sz="2400" kern="100" dirty="0">
                <a:latin typeface="Times New Roman"/>
                <a:ea typeface="微软雅黑"/>
                <a:cs typeface="Courier New"/>
              </a:rPr>
              <a:t>(</a:t>
            </a:r>
            <a:r>
              <a:rPr lang="zh-CN" altLang="zh-CN" sz="2400" kern="100" dirty="0">
                <a:latin typeface="Times New Roman"/>
                <a:ea typeface="微软雅黑"/>
                <a:cs typeface="Times New Roman"/>
              </a:rPr>
              <a:t>　　</a:t>
            </a:r>
            <a:r>
              <a:rPr lang="en-US" altLang="zh-CN" sz="2400" kern="100" dirty="0">
                <a:latin typeface="Times New Roman"/>
                <a:ea typeface="微软雅黑"/>
                <a:cs typeface="Courier New"/>
              </a:rPr>
              <a:t>)</a:t>
            </a:r>
            <a:endParaRPr lang="zh-CN" altLang="zh-CN" sz="2400" kern="100" dirty="0">
              <a:latin typeface="宋体"/>
              <a:cs typeface="Courier New"/>
            </a:endParaRPr>
          </a:p>
          <a:p>
            <a:pPr algn="just">
              <a:lnSpc>
                <a:spcPct val="150000"/>
              </a:lnSpc>
              <a:spcAft>
                <a:spcPts val="0"/>
              </a:spcAft>
              <a:tabLst>
                <a:tab pos="2070735" algn="l"/>
              </a:tabLst>
            </a:pPr>
            <a:r>
              <a:rPr lang="en-US" altLang="zh-CN" sz="2400" kern="100" dirty="0">
                <a:latin typeface="宋体"/>
                <a:ea typeface="微软雅黑"/>
                <a:cs typeface="Times New Roman"/>
              </a:rPr>
              <a:t>①</a:t>
            </a:r>
            <a:r>
              <a:rPr lang="zh-CN" altLang="zh-CN" sz="2400" kern="100" dirty="0">
                <a:latin typeface="Times New Roman"/>
                <a:ea typeface="微软雅黑"/>
                <a:cs typeface="Times New Roman"/>
              </a:rPr>
              <a:t>最外层有</a:t>
            </a:r>
            <a:r>
              <a:rPr lang="en-US" altLang="zh-CN" sz="2400" kern="100" dirty="0">
                <a:latin typeface="Times New Roman"/>
                <a:ea typeface="微软雅黑"/>
                <a:cs typeface="Courier New"/>
              </a:rPr>
              <a:t>3</a:t>
            </a:r>
            <a:r>
              <a:rPr lang="zh-CN" altLang="zh-CN" sz="2400" kern="100" dirty="0">
                <a:latin typeface="Times New Roman"/>
                <a:ea typeface="微软雅黑"/>
                <a:cs typeface="Times New Roman"/>
              </a:rPr>
              <a:t>个电子的原子　</a:t>
            </a:r>
            <a:r>
              <a:rPr lang="en-US" altLang="zh-CN" sz="2400" kern="100" dirty="0">
                <a:latin typeface="宋体"/>
                <a:ea typeface="微软雅黑"/>
                <a:cs typeface="Times New Roman"/>
              </a:rPr>
              <a:t>②</a:t>
            </a:r>
            <a:r>
              <a:rPr lang="zh-CN" altLang="zh-CN" sz="2400" kern="100" dirty="0">
                <a:latin typeface="Times New Roman"/>
                <a:ea typeface="微软雅黑"/>
                <a:cs typeface="Times New Roman"/>
              </a:rPr>
              <a:t>最外层电子排布式为</a:t>
            </a:r>
            <a:r>
              <a:rPr lang="en-US" altLang="zh-CN" sz="2400" i="1" kern="100" dirty="0" err="1">
                <a:latin typeface="Times New Roman"/>
                <a:ea typeface="微软雅黑"/>
                <a:cs typeface="Courier New"/>
              </a:rPr>
              <a:t>n</a:t>
            </a:r>
            <a:r>
              <a:rPr lang="en-US" altLang="zh-CN" sz="2400" kern="100" dirty="0" err="1">
                <a:latin typeface="Times New Roman"/>
                <a:ea typeface="微软雅黑"/>
                <a:cs typeface="Courier New"/>
              </a:rPr>
              <a:t>s</a:t>
            </a:r>
            <a:r>
              <a:rPr lang="en-US" altLang="zh-CN" sz="2400" kern="100" baseline="30000" dirty="0" err="1">
                <a:latin typeface="Times New Roman"/>
                <a:ea typeface="微软雅黑"/>
                <a:cs typeface="Courier New"/>
              </a:rPr>
              <a:t>2</a:t>
            </a:r>
            <a:r>
              <a:rPr lang="zh-CN" altLang="zh-CN" sz="2400" kern="100" dirty="0">
                <a:latin typeface="Times New Roman"/>
                <a:ea typeface="微软雅黑"/>
                <a:cs typeface="Times New Roman"/>
              </a:rPr>
              <a:t>的原子　</a:t>
            </a:r>
            <a:r>
              <a:rPr lang="en-US" altLang="zh-CN" sz="2400" kern="100" dirty="0">
                <a:latin typeface="宋体"/>
                <a:ea typeface="微软雅黑"/>
                <a:cs typeface="Times New Roman"/>
              </a:rPr>
              <a:t>③</a:t>
            </a:r>
            <a:r>
              <a:rPr lang="zh-CN" altLang="zh-CN" sz="2400" kern="100" dirty="0">
                <a:latin typeface="Times New Roman"/>
                <a:ea typeface="微软雅黑"/>
                <a:cs typeface="Times New Roman"/>
              </a:rPr>
              <a:t>最外层有</a:t>
            </a:r>
            <a:r>
              <a:rPr lang="en-US" altLang="zh-CN" sz="2400" kern="100" dirty="0">
                <a:latin typeface="Times New Roman"/>
                <a:ea typeface="微软雅黑"/>
                <a:cs typeface="Courier New"/>
              </a:rPr>
              <a:t>3</a:t>
            </a:r>
            <a:r>
              <a:rPr lang="zh-CN" altLang="zh-CN" sz="2400" kern="100" dirty="0">
                <a:latin typeface="Times New Roman"/>
                <a:ea typeface="微软雅黑"/>
                <a:cs typeface="Times New Roman"/>
              </a:rPr>
              <a:t>个未成对电子的原子　</a:t>
            </a:r>
            <a:r>
              <a:rPr lang="en-US" altLang="zh-CN" sz="2400" kern="100" dirty="0">
                <a:latin typeface="宋体"/>
                <a:ea typeface="微软雅黑"/>
                <a:cs typeface="Times New Roman"/>
              </a:rPr>
              <a:t>④</a:t>
            </a:r>
            <a:r>
              <a:rPr lang="zh-CN" altLang="zh-CN" sz="2400" kern="100" dirty="0">
                <a:latin typeface="Times New Roman"/>
                <a:ea typeface="微软雅黑"/>
                <a:cs typeface="Times New Roman"/>
              </a:rPr>
              <a:t>最外层电子形成全满结构</a:t>
            </a:r>
            <a:r>
              <a:rPr lang="zh-CN" altLang="zh-CN" sz="2400" kern="100" dirty="0" smtClean="0">
                <a:latin typeface="Times New Roman"/>
                <a:ea typeface="微软雅黑"/>
                <a:cs typeface="Times New Roman"/>
              </a:rPr>
              <a:t>的</a:t>
            </a:r>
            <a:endParaRPr lang="en-US" altLang="zh-CN" sz="2400" kern="100" dirty="0" smtClean="0">
              <a:latin typeface="Times New Roman"/>
              <a:ea typeface="微软雅黑"/>
              <a:cs typeface="Times New Roman"/>
            </a:endParaRPr>
          </a:p>
          <a:p>
            <a:pPr algn="just">
              <a:lnSpc>
                <a:spcPct val="150000"/>
              </a:lnSpc>
              <a:spcAft>
                <a:spcPts val="0"/>
              </a:spcAft>
              <a:tabLst>
                <a:tab pos="2070735" algn="l"/>
              </a:tabLst>
            </a:pPr>
            <a:r>
              <a:rPr lang="en-US" altLang="zh-CN" sz="2400" kern="100" dirty="0">
                <a:latin typeface="Times New Roman"/>
                <a:ea typeface="微软雅黑"/>
                <a:cs typeface="Times New Roman"/>
              </a:rPr>
              <a:t> </a:t>
            </a:r>
            <a:r>
              <a:rPr lang="en-US" altLang="zh-CN" sz="2400" kern="100" dirty="0" smtClean="0">
                <a:latin typeface="Times New Roman"/>
                <a:ea typeface="微软雅黑"/>
                <a:cs typeface="Times New Roman"/>
              </a:rPr>
              <a:t>   </a:t>
            </a:r>
            <a:r>
              <a:rPr lang="zh-CN" altLang="zh-CN" sz="2400" kern="100" dirty="0" smtClean="0">
                <a:latin typeface="Times New Roman"/>
                <a:ea typeface="微软雅黑"/>
                <a:cs typeface="Times New Roman"/>
              </a:rPr>
              <a:t>原子</a:t>
            </a:r>
            <a:endParaRPr lang="zh-CN" altLang="zh-CN" sz="2400" kern="100" dirty="0">
              <a:latin typeface="宋体"/>
              <a:cs typeface="Courier New"/>
            </a:endParaRPr>
          </a:p>
          <a:p>
            <a:pPr algn="just">
              <a:lnSpc>
                <a:spcPct val="150000"/>
              </a:lnSpc>
              <a:spcAft>
                <a:spcPts val="0"/>
              </a:spcAft>
              <a:tabLst>
                <a:tab pos="2070735" algn="l"/>
              </a:tabLst>
            </a:pPr>
            <a:r>
              <a:rPr lang="en-US" altLang="zh-CN" sz="2400" kern="100" dirty="0">
                <a:latin typeface="Times New Roman"/>
                <a:ea typeface="微软雅黑"/>
                <a:cs typeface="Courier New"/>
              </a:rPr>
              <a:t>A.</a:t>
            </a:r>
            <a:r>
              <a:rPr lang="en-US" altLang="zh-CN" sz="2400" kern="100" dirty="0">
                <a:latin typeface="宋体"/>
                <a:ea typeface="微软雅黑"/>
                <a:cs typeface="Times New Roman"/>
              </a:rPr>
              <a:t>②③</a:t>
            </a:r>
            <a:r>
              <a:rPr lang="en-US" altLang="zh-CN" sz="2400" kern="100" dirty="0">
                <a:latin typeface="Times New Roman"/>
                <a:ea typeface="微软雅黑"/>
                <a:cs typeface="Courier New"/>
              </a:rPr>
              <a:t>  </a:t>
            </a:r>
            <a:r>
              <a:rPr lang="en-US" altLang="zh-CN" sz="2400" kern="100" dirty="0" smtClean="0">
                <a:latin typeface="Times New Roman"/>
                <a:ea typeface="微软雅黑"/>
                <a:cs typeface="Courier New"/>
              </a:rPr>
              <a:t>         B</a:t>
            </a:r>
            <a:r>
              <a:rPr lang="en-US" altLang="zh-CN" sz="2400" kern="100" dirty="0">
                <a:latin typeface="Times New Roman"/>
                <a:ea typeface="微软雅黑"/>
                <a:cs typeface="Courier New"/>
              </a:rPr>
              <a:t>.</a:t>
            </a:r>
            <a:r>
              <a:rPr lang="en-US" altLang="zh-CN" sz="2400" kern="100" dirty="0">
                <a:latin typeface="宋体"/>
                <a:ea typeface="微软雅黑"/>
                <a:cs typeface="Times New Roman"/>
              </a:rPr>
              <a:t>①③</a:t>
            </a:r>
            <a:r>
              <a:rPr lang="en-US" altLang="zh-CN" sz="2400" kern="100" dirty="0">
                <a:latin typeface="Times New Roman"/>
                <a:ea typeface="微软雅黑"/>
                <a:cs typeface="Courier New"/>
              </a:rPr>
              <a:t>  </a:t>
            </a:r>
            <a:r>
              <a:rPr lang="en-US" altLang="zh-CN" sz="2400" kern="100" dirty="0" smtClean="0">
                <a:latin typeface="Times New Roman"/>
                <a:ea typeface="微软雅黑"/>
                <a:cs typeface="Courier New"/>
              </a:rPr>
              <a:t>         C</a:t>
            </a:r>
            <a:r>
              <a:rPr lang="en-US" altLang="zh-CN" sz="2400" kern="100" dirty="0">
                <a:latin typeface="Times New Roman"/>
                <a:ea typeface="微软雅黑"/>
                <a:cs typeface="Courier New"/>
              </a:rPr>
              <a:t>.</a:t>
            </a:r>
            <a:r>
              <a:rPr lang="en-US" altLang="zh-CN" sz="2400" kern="100" dirty="0">
                <a:latin typeface="宋体"/>
                <a:ea typeface="微软雅黑"/>
                <a:cs typeface="Times New Roman"/>
              </a:rPr>
              <a:t>②④</a:t>
            </a:r>
            <a:r>
              <a:rPr lang="en-US" altLang="zh-CN" sz="2400" kern="100" dirty="0">
                <a:latin typeface="Times New Roman"/>
                <a:ea typeface="微软雅黑"/>
                <a:cs typeface="Courier New"/>
              </a:rPr>
              <a:t>  </a:t>
            </a:r>
            <a:r>
              <a:rPr lang="en-US" altLang="zh-CN" sz="2400" kern="100" dirty="0" smtClean="0">
                <a:latin typeface="Times New Roman"/>
                <a:ea typeface="微软雅黑"/>
                <a:cs typeface="Courier New"/>
              </a:rPr>
              <a:t>         D</a:t>
            </a:r>
            <a:r>
              <a:rPr lang="en-US" altLang="zh-CN" sz="2400" kern="100" dirty="0">
                <a:latin typeface="Times New Roman"/>
                <a:ea typeface="微软雅黑"/>
                <a:cs typeface="Courier New"/>
              </a:rPr>
              <a:t>.</a:t>
            </a:r>
            <a:r>
              <a:rPr lang="en-US" altLang="zh-CN" sz="2400" kern="100" dirty="0">
                <a:latin typeface="宋体"/>
                <a:ea typeface="微软雅黑"/>
                <a:cs typeface="Times New Roman"/>
              </a:rPr>
              <a:t>①④</a:t>
            </a:r>
            <a:endParaRPr lang="zh-CN" altLang="zh-CN" sz="2400" kern="100" dirty="0">
              <a:latin typeface="宋体"/>
              <a:cs typeface="Courier New"/>
            </a:endParaRPr>
          </a:p>
          <a:p>
            <a:pPr algn="just">
              <a:lnSpc>
                <a:spcPct val="150000"/>
              </a:lnSpc>
              <a:spcAft>
                <a:spcPts val="0"/>
              </a:spcAft>
              <a:tabLst>
                <a:tab pos="2070735" algn="l"/>
              </a:tabLst>
            </a:pPr>
            <a:r>
              <a:rPr lang="zh-CN" altLang="zh-CN" sz="2400" b="1" kern="100" dirty="0">
                <a:solidFill>
                  <a:srgbClr val="0066FF"/>
                </a:solidFill>
                <a:latin typeface="Times New Roman"/>
                <a:ea typeface="微软雅黑"/>
                <a:cs typeface="Times New Roman"/>
              </a:rPr>
              <a:t>解析</a:t>
            </a:r>
            <a:r>
              <a:rPr lang="zh-CN" altLang="zh-CN" sz="2400" kern="100" dirty="0">
                <a:latin typeface="Times New Roman"/>
                <a:ea typeface="微软雅黑"/>
                <a:cs typeface="Times New Roman"/>
              </a:rPr>
              <a:t>　最外层有</a:t>
            </a:r>
            <a:r>
              <a:rPr lang="en-US" altLang="zh-CN" sz="2400" kern="100" dirty="0">
                <a:latin typeface="Times New Roman"/>
                <a:ea typeface="微软雅黑"/>
                <a:cs typeface="Courier New"/>
              </a:rPr>
              <a:t>3</a:t>
            </a:r>
            <a:r>
              <a:rPr lang="zh-CN" altLang="zh-CN" sz="2400" kern="100" dirty="0">
                <a:latin typeface="Times New Roman"/>
                <a:ea typeface="微软雅黑"/>
                <a:cs typeface="Times New Roman"/>
              </a:rPr>
              <a:t>个电子的原子，其最外层电子排布式为</a:t>
            </a:r>
            <a:r>
              <a:rPr lang="en-US" altLang="zh-CN" sz="2400" i="1" kern="100" dirty="0" err="1">
                <a:latin typeface="Times New Roman"/>
                <a:ea typeface="微软雅黑"/>
                <a:cs typeface="Courier New"/>
              </a:rPr>
              <a:t>n</a:t>
            </a:r>
            <a:r>
              <a:rPr lang="en-US" altLang="zh-CN" sz="2400" kern="100" dirty="0" err="1">
                <a:latin typeface="Times New Roman"/>
                <a:ea typeface="微软雅黑"/>
                <a:cs typeface="Courier New"/>
              </a:rPr>
              <a:t>s</a:t>
            </a:r>
            <a:r>
              <a:rPr lang="en-US" altLang="zh-CN" sz="2400" kern="100" baseline="30000" dirty="0" err="1">
                <a:latin typeface="Times New Roman"/>
                <a:ea typeface="微软雅黑"/>
                <a:cs typeface="Courier New"/>
              </a:rPr>
              <a:t>2</a:t>
            </a:r>
            <a:r>
              <a:rPr lang="en-US" altLang="zh-CN" sz="2400" i="1" kern="100" dirty="0" err="1">
                <a:latin typeface="Times New Roman"/>
                <a:ea typeface="微软雅黑"/>
                <a:cs typeface="Courier New"/>
              </a:rPr>
              <a:t>n</a:t>
            </a:r>
            <a:r>
              <a:rPr lang="en-US" altLang="zh-CN" sz="2400" kern="100" dirty="0" err="1">
                <a:latin typeface="Times New Roman"/>
                <a:ea typeface="微软雅黑"/>
                <a:cs typeface="Courier New"/>
              </a:rPr>
              <a:t>p</a:t>
            </a:r>
            <a:r>
              <a:rPr lang="en-US" altLang="zh-CN" sz="2400" kern="100" baseline="30000" dirty="0" err="1">
                <a:latin typeface="Times New Roman"/>
                <a:ea typeface="微软雅黑"/>
                <a:cs typeface="Courier New"/>
              </a:rPr>
              <a:t>1</a:t>
            </a:r>
            <a:r>
              <a:rPr lang="zh-CN" altLang="zh-CN" sz="2400" kern="100" dirty="0">
                <a:latin typeface="Times New Roman"/>
                <a:ea typeface="微软雅黑"/>
                <a:cs typeface="Times New Roman"/>
              </a:rPr>
              <a:t>，只能是第</a:t>
            </a:r>
            <a:r>
              <a:rPr lang="en-US" altLang="zh-CN" sz="2400" kern="100" dirty="0" err="1">
                <a:latin typeface="宋体"/>
                <a:ea typeface="微软雅黑"/>
                <a:cs typeface="Times New Roman"/>
              </a:rPr>
              <a:t>Ⅲ</a:t>
            </a:r>
            <a:r>
              <a:rPr lang="en-US" altLang="zh-CN" sz="2400" kern="100" dirty="0" err="1">
                <a:latin typeface="Times New Roman"/>
                <a:ea typeface="微软雅黑"/>
                <a:cs typeface="Courier New"/>
              </a:rPr>
              <a:t>A</a:t>
            </a:r>
            <a:r>
              <a:rPr lang="zh-CN" altLang="zh-CN" sz="2400" kern="100" dirty="0">
                <a:latin typeface="Times New Roman"/>
                <a:ea typeface="微软雅黑"/>
                <a:cs typeface="Times New Roman"/>
              </a:rPr>
              <a:t>族元素的原子，</a:t>
            </a:r>
            <a:r>
              <a:rPr lang="en-US" altLang="zh-CN" sz="2400" kern="100" dirty="0">
                <a:latin typeface="宋体"/>
                <a:ea typeface="微软雅黑"/>
                <a:cs typeface="Times New Roman"/>
              </a:rPr>
              <a:t>①</a:t>
            </a:r>
            <a:r>
              <a:rPr lang="zh-CN" altLang="zh-CN" sz="2400" kern="100" dirty="0">
                <a:latin typeface="Times New Roman"/>
                <a:ea typeface="微软雅黑"/>
                <a:cs typeface="Times New Roman"/>
              </a:rPr>
              <a:t>正确；</a:t>
            </a:r>
            <a:endParaRPr lang="zh-CN" altLang="zh-CN" sz="2400" kern="100" dirty="0">
              <a:effectLst/>
              <a:latin typeface="宋体"/>
              <a:cs typeface="Courier New"/>
            </a:endParaRPr>
          </a:p>
        </p:txBody>
      </p:sp>
      <p:grpSp>
        <p:nvGrpSpPr>
          <p:cNvPr id="12" name="组合 11"/>
          <p:cNvGrpSpPr/>
          <p:nvPr/>
        </p:nvGrpSpPr>
        <p:grpSpPr>
          <a:xfrm>
            <a:off x="179512" y="277020"/>
            <a:ext cx="2015791" cy="354487"/>
            <a:chOff x="1415480" y="1598112"/>
            <a:chExt cx="2167620" cy="381325"/>
          </a:xfrm>
        </p:grpSpPr>
        <p:cxnSp>
          <p:nvCxnSpPr>
            <p:cNvPr id="13" name="直接连接符 12"/>
            <p:cNvCxnSpPr/>
            <p:nvPr/>
          </p:nvCxnSpPr>
          <p:spPr>
            <a:xfrm>
              <a:off x="1415480" y="1979437"/>
              <a:ext cx="2167620" cy="0"/>
            </a:xfrm>
            <a:prstGeom prst="line">
              <a:avLst/>
            </a:prstGeom>
          </p:spPr>
          <p:style>
            <a:lnRef idx="1">
              <a:schemeClr val="accent6"/>
            </a:lnRef>
            <a:fillRef idx="0">
              <a:schemeClr val="accent6"/>
            </a:fillRef>
            <a:effectRef idx="0">
              <a:schemeClr val="accent6"/>
            </a:effectRef>
            <a:fontRef idx="minor">
              <a:schemeClr val="tx1"/>
            </a:fontRef>
          </p:style>
        </p:cxnSp>
        <p:sp>
          <p:nvSpPr>
            <p:cNvPr id="14" name="右箭头 13"/>
            <p:cNvSpPr/>
            <p:nvPr/>
          </p:nvSpPr>
          <p:spPr>
            <a:xfrm>
              <a:off x="1487488" y="1598112"/>
              <a:ext cx="317059" cy="317059"/>
            </a:xfrm>
            <a:prstGeom prst="rightArrow">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15" name="矩形 14"/>
          <p:cNvSpPr/>
          <p:nvPr/>
        </p:nvSpPr>
        <p:spPr>
          <a:xfrm>
            <a:off x="591956" y="113953"/>
            <a:ext cx="1574772" cy="548794"/>
          </a:xfrm>
          <a:prstGeom prst="rect">
            <a:avLst/>
          </a:prstGeom>
        </p:spPr>
        <p:txBody>
          <a:bodyPr wrap="none" lIns="68571" tIns="34285" rIns="68571" bIns="34285">
            <a:spAutoFit/>
          </a:bodyPr>
          <a:lstStyle/>
          <a:p>
            <a:pPr>
              <a:lnSpc>
                <a:spcPts val="4125"/>
              </a:lnSpc>
            </a:pPr>
            <a:r>
              <a:rPr lang="zh-CN" altLang="en-US" sz="2800" b="1" dirty="0" smtClean="0">
                <a:solidFill>
                  <a:schemeClr val="tx1">
                    <a:lumMod val="75000"/>
                    <a:lumOff val="25000"/>
                  </a:schemeClr>
                </a:solidFill>
                <a:latin typeface="Times New Roman" pitchFamily="18" charset="0"/>
                <a:ea typeface="微软雅黑" pitchFamily="34" charset="-122"/>
                <a:cs typeface="Times New Roman" pitchFamily="18" charset="0"/>
              </a:rPr>
              <a:t>活学活用</a:t>
            </a:r>
            <a:endParaRPr lang="zh-CN" altLang="en-US" sz="2800" b="1" dirty="0">
              <a:solidFill>
                <a:schemeClr val="tx1">
                  <a:lumMod val="75000"/>
                  <a:lumOff val="25000"/>
                </a:schemeClr>
              </a:solidFill>
              <a:latin typeface="Times New Roman" pitchFamily="18" charset="0"/>
              <a:ea typeface="微软雅黑" pitchFamily="34" charset="-122"/>
              <a:cs typeface="Times New Roman" pitchFamily="18" charset="0"/>
            </a:endParaRPr>
          </a:p>
        </p:txBody>
      </p:sp>
    </p:spTree>
    <p:extLst>
      <p:ext uri="{BB962C8B-B14F-4D97-AF65-F5344CB8AC3E}">
        <p14:creationId xmlns:p14="http://schemas.microsoft.com/office/powerpoint/2010/main" val="32802496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8">
                                            <p:txEl>
                                              <p:pRg st="4" end="4"/>
                                            </p:txEl>
                                          </p:spTgt>
                                        </p:tgtEl>
                                        <p:attrNameLst>
                                          <p:attrName>style.visibility</p:attrName>
                                        </p:attrNameLst>
                                      </p:cBhvr>
                                      <p:to>
                                        <p:strVal val="visible"/>
                                      </p:to>
                                    </p:set>
                                    <p:animEffect transition="in" filter="blinds(horizontal)">
                                      <p:cBhvr>
                                        <p:cTn id="7" dur="500"/>
                                        <p:tgtEl>
                                          <p:spTgt spid="8">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a:spLocks/>
          </p:cNvSpPr>
          <p:nvPr/>
        </p:nvSpPr>
        <p:spPr>
          <a:xfrm>
            <a:off x="1547665" y="1169690"/>
            <a:ext cx="6480720" cy="720080"/>
          </a:xfrm>
          <a:prstGeom prst="rect">
            <a:avLst/>
          </a:prstGeom>
        </p:spPr>
        <p:txBody>
          <a:bodyPr lIns="68571" tIns="34285" rIns="68571" bIns="34285"/>
          <a:lstStyle>
            <a:lvl1pPr algn="ctr" defTabSz="914378" rtl="0" eaLnBrk="1" latinLnBrk="0" hangingPunct="1">
              <a:spcBef>
                <a:spcPct val="0"/>
              </a:spcBef>
              <a:buNone/>
              <a:defRPr sz="4400" kern="1200">
                <a:solidFill>
                  <a:schemeClr val="tx1"/>
                </a:solidFill>
                <a:latin typeface="+mj-lt"/>
                <a:ea typeface="+mj-ea"/>
                <a:cs typeface="+mj-cs"/>
              </a:defRPr>
            </a:lvl1pPr>
          </a:lstStyle>
          <a:p>
            <a:pPr algn="l">
              <a:defRPr/>
            </a:pPr>
            <a:r>
              <a:rPr lang="zh-CN" altLang="en-US" sz="4500" b="1" dirty="0">
                <a:latin typeface="微软雅黑" pitchFamily="34" charset="-122"/>
                <a:ea typeface="微软雅黑" pitchFamily="34" charset="-122"/>
              </a:rPr>
              <a:t>原子结构与元素周期表</a:t>
            </a:r>
            <a:endParaRPr lang="en-US" altLang="zh-CN" sz="4500" b="1" dirty="0">
              <a:latin typeface="微软雅黑" pitchFamily="34" charset="-122"/>
              <a:ea typeface="微软雅黑" pitchFamily="34" charset="-122"/>
            </a:endParaRPr>
          </a:p>
        </p:txBody>
      </p:sp>
      <p:sp>
        <p:nvSpPr>
          <p:cNvPr id="4" name="圆角矩形 3"/>
          <p:cNvSpPr/>
          <p:nvPr/>
        </p:nvSpPr>
        <p:spPr bwMode="auto">
          <a:xfrm>
            <a:off x="854048" y="540668"/>
            <a:ext cx="471600" cy="1332000"/>
          </a:xfrm>
          <a:prstGeom prst="roundRect">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lvl="0"/>
            <a:r>
              <a:rPr lang="zh-CN" altLang="en-US" sz="2000" dirty="0">
                <a:solidFill>
                  <a:prstClr val="white"/>
                </a:solidFill>
              </a:rPr>
              <a:t>第</a:t>
            </a:r>
            <a:endParaRPr lang="en-US" altLang="zh-CN" sz="2000" dirty="0">
              <a:solidFill>
                <a:prstClr val="white"/>
              </a:solidFill>
            </a:endParaRPr>
          </a:p>
          <a:p>
            <a:pPr lvl="0" algn="ctr"/>
            <a:r>
              <a:rPr lang="en-US" altLang="zh-CN" sz="2000" dirty="0" smtClean="0">
                <a:solidFill>
                  <a:prstClr val="white"/>
                </a:solidFill>
                <a:latin typeface="Times New Roman" pitchFamily="18" charset="0"/>
                <a:ea typeface="Times New Roman" pitchFamily="18" charset="0"/>
                <a:cs typeface="Times New Roman" pitchFamily="18" charset="0"/>
              </a:rPr>
              <a:t>1</a:t>
            </a:r>
            <a:endParaRPr lang="en-US" altLang="zh-CN" sz="2000" dirty="0">
              <a:solidFill>
                <a:prstClr val="white"/>
              </a:solidFill>
              <a:latin typeface="Times New Roman" pitchFamily="18" charset="0"/>
              <a:ea typeface="Times New Roman" pitchFamily="18" charset="0"/>
              <a:cs typeface="Times New Roman" pitchFamily="18" charset="0"/>
            </a:endParaRPr>
          </a:p>
          <a:p>
            <a:pPr lvl="0"/>
            <a:r>
              <a:rPr lang="zh-CN" altLang="en-US" sz="2000" dirty="0">
                <a:solidFill>
                  <a:prstClr val="white"/>
                </a:solidFill>
              </a:rPr>
              <a:t>课</a:t>
            </a:r>
            <a:endParaRPr lang="en-US" altLang="zh-CN" sz="2000" dirty="0">
              <a:solidFill>
                <a:prstClr val="white"/>
              </a:solidFill>
            </a:endParaRPr>
          </a:p>
          <a:p>
            <a:pPr lvl="0"/>
            <a:r>
              <a:rPr lang="zh-CN" altLang="en-US" sz="2000" dirty="0">
                <a:solidFill>
                  <a:prstClr val="white"/>
                </a:solidFill>
              </a:rPr>
              <a:t>时</a:t>
            </a:r>
          </a:p>
        </p:txBody>
      </p:sp>
      <p:cxnSp>
        <p:nvCxnSpPr>
          <p:cNvPr id="6" name="直接连接符 5"/>
          <p:cNvCxnSpPr/>
          <p:nvPr/>
        </p:nvCxnSpPr>
        <p:spPr>
          <a:xfrm>
            <a:off x="827584" y="1923678"/>
            <a:ext cx="6768752" cy="0"/>
          </a:xfrm>
          <a:prstGeom prst="line">
            <a:avLst/>
          </a:prstGeom>
          <a:ln>
            <a:solidFill>
              <a:schemeClr val="accent2">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11" name="矩形 10"/>
          <p:cNvSpPr/>
          <p:nvPr/>
        </p:nvSpPr>
        <p:spPr>
          <a:xfrm>
            <a:off x="1062658" y="2177470"/>
            <a:ext cx="6984776" cy="2169825"/>
          </a:xfrm>
          <a:prstGeom prst="rect">
            <a:avLst/>
          </a:prstGeom>
        </p:spPr>
        <p:txBody>
          <a:bodyPr wrap="square">
            <a:spAutoFit/>
          </a:bodyPr>
          <a:lstStyle/>
          <a:p>
            <a:pPr marL="342900" indent="-342900">
              <a:lnSpc>
                <a:spcPct val="150000"/>
              </a:lnSpc>
              <a:buFont typeface="Wingdings" panose="05000000000000000000" pitchFamily="2" charset="2"/>
              <a:buChar char="u"/>
            </a:pPr>
            <a:r>
              <a:rPr lang="zh-CN" altLang="zh-CN" sz="2400" b="1" kern="100" dirty="0" smtClean="0">
                <a:solidFill>
                  <a:schemeClr val="accent6">
                    <a:lumMod val="75000"/>
                  </a:schemeClr>
                </a:solidFill>
                <a:latin typeface="Times New Roman" panose="02020603050405020304" pitchFamily="18" charset="0"/>
                <a:ea typeface="最像素EX2" pitchFamily="2" charset="-122"/>
                <a:cs typeface="Times New Roman" panose="02020603050405020304" pitchFamily="18" charset="0"/>
              </a:rPr>
              <a:t>学习</a:t>
            </a:r>
            <a:r>
              <a:rPr lang="zh-CN" altLang="zh-CN" sz="2400" b="1" kern="100" dirty="0">
                <a:solidFill>
                  <a:schemeClr val="accent6">
                    <a:lumMod val="75000"/>
                  </a:schemeClr>
                </a:solidFill>
                <a:latin typeface="Times New Roman" panose="02020603050405020304" pitchFamily="18" charset="0"/>
                <a:ea typeface="最像素EX2" pitchFamily="2" charset="-122"/>
                <a:cs typeface="Times New Roman" panose="02020603050405020304" pitchFamily="18" charset="0"/>
              </a:rPr>
              <a:t>目标</a:t>
            </a:r>
            <a:r>
              <a:rPr lang="zh-CN" altLang="zh-CN" sz="2400" b="1" kern="100" dirty="0" smtClean="0">
                <a:solidFill>
                  <a:schemeClr val="accent6">
                    <a:lumMod val="75000"/>
                  </a:schemeClr>
                </a:solidFill>
                <a:latin typeface="Times New Roman" panose="02020603050405020304" pitchFamily="18" charset="0"/>
                <a:ea typeface="最像素EX2" pitchFamily="2" charset="-122"/>
                <a:cs typeface="Times New Roman" panose="02020603050405020304" pitchFamily="18" charset="0"/>
              </a:rPr>
              <a:t>定位</a:t>
            </a:r>
            <a:r>
              <a:rPr lang="en-US" altLang="zh-CN" sz="2400" b="1" kern="100" dirty="0" smtClean="0">
                <a:solidFill>
                  <a:schemeClr val="accent6">
                    <a:lumMod val="75000"/>
                  </a:schemeClr>
                </a:solidFill>
                <a:latin typeface="Times New Roman" panose="02020603050405020304" pitchFamily="18" charset="0"/>
                <a:ea typeface="最像素EX2" pitchFamily="2" charset="-122"/>
                <a:cs typeface="Times New Roman" panose="02020603050405020304" pitchFamily="18" charset="0"/>
              </a:rPr>
              <a:t>  </a:t>
            </a:r>
          </a:p>
          <a:p>
            <a:pPr lvl="0">
              <a:lnSpc>
                <a:spcPct val="150000"/>
              </a:lnSpc>
            </a:pPr>
            <a:r>
              <a:rPr lang="en-US" altLang="zh-CN" sz="2200" kern="100" dirty="0">
                <a:solidFill>
                  <a:schemeClr val="tx1">
                    <a:lumMod val="75000"/>
                    <a:lumOff val="25000"/>
                  </a:schemeClr>
                </a:solidFill>
                <a:latin typeface="Times New Roman" panose="02020603050405020304" pitchFamily="18" charset="0"/>
                <a:ea typeface="最像素EX2" pitchFamily="2" charset="-122"/>
                <a:cs typeface="Times New Roman" panose="02020603050405020304" pitchFamily="18" charset="0"/>
              </a:rPr>
              <a:t>1.</a:t>
            </a:r>
            <a:r>
              <a:rPr lang="zh-CN" altLang="en-US" sz="2200" kern="100" dirty="0">
                <a:solidFill>
                  <a:schemeClr val="tx1">
                    <a:lumMod val="75000"/>
                    <a:lumOff val="25000"/>
                  </a:schemeClr>
                </a:solidFill>
                <a:latin typeface="Times New Roman" panose="02020603050405020304" pitchFamily="18" charset="0"/>
                <a:ea typeface="最像素EX2" pitchFamily="2" charset="-122"/>
                <a:cs typeface="Times New Roman" panose="02020603050405020304" pitchFamily="18" charset="0"/>
              </a:rPr>
              <a:t>熟知原子结构与元素周期表的关系，进一步熟悉元素周期表的结构</a:t>
            </a:r>
            <a:r>
              <a:rPr lang="zh-CN" altLang="en-US" sz="2200" kern="100" dirty="0" smtClean="0">
                <a:solidFill>
                  <a:schemeClr val="tx1">
                    <a:lumMod val="75000"/>
                    <a:lumOff val="25000"/>
                  </a:schemeClr>
                </a:solidFill>
                <a:latin typeface="Times New Roman" panose="02020603050405020304" pitchFamily="18" charset="0"/>
                <a:ea typeface="最像素EX2" pitchFamily="2" charset="-122"/>
                <a:cs typeface="Times New Roman" panose="02020603050405020304" pitchFamily="18" charset="0"/>
              </a:rPr>
              <a:t>。</a:t>
            </a:r>
            <a:endParaRPr lang="en-US" altLang="zh-CN" sz="2200" kern="100" dirty="0" smtClean="0">
              <a:solidFill>
                <a:schemeClr val="tx1">
                  <a:lumMod val="75000"/>
                  <a:lumOff val="25000"/>
                </a:schemeClr>
              </a:solidFill>
              <a:latin typeface="Times New Roman" panose="02020603050405020304" pitchFamily="18" charset="0"/>
              <a:ea typeface="最像素EX2" pitchFamily="2" charset="-122"/>
              <a:cs typeface="Times New Roman" panose="02020603050405020304" pitchFamily="18" charset="0"/>
            </a:endParaRPr>
          </a:p>
          <a:p>
            <a:pPr lvl="0">
              <a:lnSpc>
                <a:spcPct val="150000"/>
              </a:lnSpc>
            </a:pPr>
            <a:r>
              <a:rPr lang="en-US" altLang="zh-CN" sz="2200" kern="100" dirty="0" smtClean="0">
                <a:solidFill>
                  <a:schemeClr val="tx1">
                    <a:lumMod val="75000"/>
                    <a:lumOff val="25000"/>
                  </a:schemeClr>
                </a:solidFill>
                <a:latin typeface="Times New Roman" panose="02020603050405020304" pitchFamily="18" charset="0"/>
                <a:ea typeface="最像素EX2" pitchFamily="2" charset="-122"/>
                <a:cs typeface="Times New Roman" panose="02020603050405020304" pitchFamily="18" charset="0"/>
              </a:rPr>
              <a:t>2</a:t>
            </a:r>
            <a:r>
              <a:rPr lang="en-US" altLang="zh-CN" sz="2200" kern="100" dirty="0">
                <a:solidFill>
                  <a:schemeClr val="tx1">
                    <a:lumMod val="75000"/>
                    <a:lumOff val="25000"/>
                  </a:schemeClr>
                </a:solidFill>
                <a:latin typeface="Times New Roman" panose="02020603050405020304" pitchFamily="18" charset="0"/>
                <a:ea typeface="最像素EX2" pitchFamily="2" charset="-122"/>
                <a:cs typeface="Times New Roman" panose="02020603050405020304" pitchFamily="18" charset="0"/>
              </a:rPr>
              <a:t>.</a:t>
            </a:r>
            <a:r>
              <a:rPr lang="zh-CN" altLang="en-US" sz="2200" kern="100" dirty="0">
                <a:solidFill>
                  <a:schemeClr val="tx1">
                    <a:lumMod val="75000"/>
                    <a:lumOff val="25000"/>
                  </a:schemeClr>
                </a:solidFill>
                <a:latin typeface="Times New Roman" panose="02020603050405020304" pitchFamily="18" charset="0"/>
                <a:ea typeface="最像素EX2" pitchFamily="2" charset="-122"/>
                <a:cs typeface="Times New Roman" panose="02020603050405020304" pitchFamily="18" charset="0"/>
              </a:rPr>
              <a:t>能够从原子结构的角度认识元素周期表中区的划分。</a:t>
            </a:r>
          </a:p>
        </p:txBody>
      </p:sp>
      <p:pic>
        <p:nvPicPr>
          <p:cNvPr id="12" name="Picture 3" descr="C:\TDDOWNLOAD\pencil.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4559198">
            <a:off x="7973446" y="3754247"/>
            <a:ext cx="806905" cy="7437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6803523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117029" y="205011"/>
            <a:ext cx="8911530" cy="4218463"/>
          </a:xfrm>
          <a:prstGeom prst="rect">
            <a:avLst/>
          </a:prstGeom>
        </p:spPr>
        <p:txBody>
          <a:bodyPr wrap="square">
            <a:spAutoFit/>
          </a:bodyPr>
          <a:lstStyle/>
          <a:p>
            <a:pPr algn="just">
              <a:lnSpc>
                <a:spcPct val="150000"/>
              </a:lnSpc>
              <a:spcAft>
                <a:spcPts val="0"/>
              </a:spcAft>
              <a:tabLst>
                <a:tab pos="2070735" algn="l"/>
              </a:tabLst>
            </a:pPr>
            <a:r>
              <a:rPr lang="zh-CN" altLang="zh-CN" sz="2600" kern="100" dirty="0">
                <a:latin typeface="Times New Roman"/>
                <a:ea typeface="微软雅黑"/>
                <a:cs typeface="Times New Roman"/>
              </a:rPr>
              <a:t>最外层电子排布式为</a:t>
            </a:r>
            <a:r>
              <a:rPr lang="en-US" altLang="zh-CN" sz="2600" i="1" kern="100" dirty="0" err="1">
                <a:latin typeface="Times New Roman"/>
                <a:ea typeface="微软雅黑"/>
                <a:cs typeface="Courier New"/>
              </a:rPr>
              <a:t>n</a:t>
            </a:r>
            <a:r>
              <a:rPr lang="en-US" altLang="zh-CN" sz="2600" kern="100" dirty="0" err="1">
                <a:latin typeface="Times New Roman"/>
                <a:ea typeface="微软雅黑"/>
                <a:cs typeface="Courier New"/>
              </a:rPr>
              <a:t>s</a:t>
            </a:r>
            <a:r>
              <a:rPr lang="en-US" altLang="zh-CN" sz="2600" kern="100" baseline="30000" dirty="0" err="1">
                <a:latin typeface="Times New Roman"/>
                <a:ea typeface="微软雅黑"/>
                <a:cs typeface="Courier New"/>
              </a:rPr>
              <a:t>2</a:t>
            </a:r>
            <a:r>
              <a:rPr lang="zh-CN" altLang="zh-CN" sz="2600" kern="100" dirty="0">
                <a:latin typeface="Times New Roman"/>
                <a:ea typeface="微软雅黑"/>
                <a:cs typeface="Times New Roman"/>
              </a:rPr>
              <a:t>的原子，既可能是第</a:t>
            </a:r>
            <a:r>
              <a:rPr lang="en-US" altLang="zh-CN" sz="2600" kern="100" dirty="0" err="1">
                <a:latin typeface="宋体"/>
                <a:ea typeface="微软雅黑"/>
                <a:cs typeface="Times New Roman"/>
              </a:rPr>
              <a:t>Ⅱ</a:t>
            </a:r>
            <a:r>
              <a:rPr lang="en-US" altLang="zh-CN" sz="2600" kern="100" dirty="0" err="1">
                <a:latin typeface="Times New Roman"/>
                <a:ea typeface="微软雅黑"/>
                <a:cs typeface="Courier New"/>
              </a:rPr>
              <a:t>A</a:t>
            </a:r>
            <a:r>
              <a:rPr lang="zh-CN" altLang="zh-CN" sz="2600" kern="100" dirty="0">
                <a:latin typeface="Times New Roman"/>
                <a:ea typeface="微软雅黑"/>
                <a:cs typeface="Times New Roman"/>
              </a:rPr>
              <a:t>族元素的原子，也可能是过渡元素的原子，还可能是</a:t>
            </a:r>
            <a:r>
              <a:rPr lang="en-US" altLang="zh-CN" sz="2600" kern="100" dirty="0">
                <a:latin typeface="Times New Roman"/>
                <a:ea typeface="微软雅黑"/>
                <a:cs typeface="Courier New"/>
              </a:rPr>
              <a:t>He</a:t>
            </a:r>
            <a:r>
              <a:rPr lang="zh-CN" altLang="zh-CN" sz="2600" kern="100" dirty="0">
                <a:latin typeface="Times New Roman"/>
                <a:ea typeface="微软雅黑"/>
                <a:cs typeface="Times New Roman"/>
              </a:rPr>
              <a:t>原子，</a:t>
            </a:r>
            <a:r>
              <a:rPr lang="en-US" altLang="zh-CN" sz="2600" kern="100" dirty="0">
                <a:latin typeface="宋体"/>
                <a:ea typeface="微软雅黑"/>
                <a:cs typeface="Times New Roman"/>
              </a:rPr>
              <a:t>②</a:t>
            </a:r>
            <a:r>
              <a:rPr lang="zh-CN" altLang="zh-CN" sz="2600" kern="100" dirty="0">
                <a:latin typeface="Times New Roman"/>
                <a:ea typeface="微软雅黑"/>
                <a:cs typeface="Times New Roman"/>
              </a:rPr>
              <a:t>错误；</a:t>
            </a:r>
            <a:endParaRPr lang="zh-CN" altLang="zh-CN" sz="2600" kern="100" dirty="0">
              <a:latin typeface="宋体"/>
              <a:cs typeface="Courier New"/>
            </a:endParaRPr>
          </a:p>
          <a:p>
            <a:pPr algn="just">
              <a:lnSpc>
                <a:spcPct val="150000"/>
              </a:lnSpc>
              <a:spcAft>
                <a:spcPts val="0"/>
              </a:spcAft>
              <a:tabLst>
                <a:tab pos="2070735" algn="l"/>
              </a:tabLst>
            </a:pPr>
            <a:r>
              <a:rPr lang="zh-CN" altLang="zh-CN" sz="2600" kern="100" dirty="0">
                <a:latin typeface="Times New Roman"/>
                <a:ea typeface="微软雅黑"/>
                <a:cs typeface="Times New Roman"/>
              </a:rPr>
              <a:t>最外层有</a:t>
            </a:r>
            <a:r>
              <a:rPr lang="en-US" altLang="zh-CN" sz="2600" kern="100" dirty="0">
                <a:latin typeface="Times New Roman"/>
                <a:ea typeface="微软雅黑"/>
                <a:cs typeface="Courier New"/>
              </a:rPr>
              <a:t>3</a:t>
            </a:r>
            <a:r>
              <a:rPr lang="zh-CN" altLang="zh-CN" sz="2600" kern="100" dirty="0">
                <a:latin typeface="Times New Roman"/>
                <a:ea typeface="微软雅黑"/>
                <a:cs typeface="Times New Roman"/>
              </a:rPr>
              <a:t>个未成对电子的原子，其最外层电子排布式一定为</a:t>
            </a:r>
            <a:r>
              <a:rPr lang="en-US" altLang="zh-CN" sz="2600" i="1" kern="100" dirty="0" err="1">
                <a:latin typeface="Times New Roman"/>
                <a:ea typeface="微软雅黑"/>
                <a:cs typeface="Courier New"/>
              </a:rPr>
              <a:t>n</a:t>
            </a:r>
            <a:r>
              <a:rPr lang="en-US" altLang="zh-CN" sz="2600" kern="100" dirty="0" err="1">
                <a:latin typeface="Times New Roman"/>
                <a:ea typeface="微软雅黑"/>
                <a:cs typeface="Courier New"/>
              </a:rPr>
              <a:t>s</a:t>
            </a:r>
            <a:r>
              <a:rPr lang="en-US" altLang="zh-CN" sz="2600" kern="100" baseline="30000" dirty="0" err="1">
                <a:latin typeface="Times New Roman"/>
                <a:ea typeface="微软雅黑"/>
                <a:cs typeface="Courier New"/>
              </a:rPr>
              <a:t>2</a:t>
            </a:r>
            <a:r>
              <a:rPr lang="en-US" altLang="zh-CN" sz="2600" i="1" kern="100" dirty="0" err="1">
                <a:latin typeface="Times New Roman"/>
                <a:ea typeface="微软雅黑"/>
                <a:cs typeface="Courier New"/>
              </a:rPr>
              <a:t>n</a:t>
            </a:r>
            <a:r>
              <a:rPr lang="en-US" altLang="zh-CN" sz="2600" kern="100" dirty="0" err="1">
                <a:latin typeface="Times New Roman"/>
                <a:ea typeface="微软雅黑"/>
                <a:cs typeface="Courier New"/>
              </a:rPr>
              <a:t>p</a:t>
            </a:r>
            <a:r>
              <a:rPr lang="en-US" altLang="zh-CN" sz="2600" kern="100" baseline="30000" dirty="0" err="1">
                <a:latin typeface="Times New Roman"/>
                <a:ea typeface="微软雅黑"/>
                <a:cs typeface="Courier New"/>
              </a:rPr>
              <a:t>3</a:t>
            </a:r>
            <a:r>
              <a:rPr lang="zh-CN" altLang="zh-CN" sz="2600" kern="100" dirty="0">
                <a:latin typeface="Times New Roman"/>
                <a:ea typeface="微软雅黑"/>
                <a:cs typeface="Times New Roman"/>
              </a:rPr>
              <a:t>，位于第</a:t>
            </a:r>
            <a:r>
              <a:rPr lang="en-US" altLang="zh-CN" sz="2600" kern="100" dirty="0" err="1">
                <a:latin typeface="宋体"/>
                <a:ea typeface="微软雅黑"/>
                <a:cs typeface="Times New Roman"/>
              </a:rPr>
              <a:t>Ⅴ</a:t>
            </a:r>
            <a:r>
              <a:rPr lang="en-US" altLang="zh-CN" sz="2600" kern="100" dirty="0" err="1">
                <a:latin typeface="Times New Roman"/>
                <a:ea typeface="微软雅黑"/>
                <a:cs typeface="Courier New"/>
              </a:rPr>
              <a:t>A</a:t>
            </a:r>
            <a:r>
              <a:rPr lang="zh-CN" altLang="zh-CN" sz="2600" kern="100" dirty="0">
                <a:latin typeface="Times New Roman"/>
                <a:ea typeface="微软雅黑"/>
                <a:cs typeface="Times New Roman"/>
              </a:rPr>
              <a:t>族，</a:t>
            </a:r>
            <a:r>
              <a:rPr lang="en-US" altLang="zh-CN" sz="2600" kern="100" dirty="0">
                <a:latin typeface="宋体"/>
                <a:ea typeface="微软雅黑"/>
                <a:cs typeface="Times New Roman"/>
              </a:rPr>
              <a:t>③</a:t>
            </a:r>
            <a:r>
              <a:rPr lang="zh-CN" altLang="zh-CN" sz="2600" kern="100" dirty="0">
                <a:latin typeface="Times New Roman"/>
                <a:ea typeface="微软雅黑"/>
                <a:cs typeface="Times New Roman"/>
              </a:rPr>
              <a:t>正确；</a:t>
            </a:r>
            <a:endParaRPr lang="zh-CN" altLang="zh-CN" sz="2600" kern="100" dirty="0">
              <a:latin typeface="宋体"/>
              <a:cs typeface="Courier New"/>
            </a:endParaRPr>
          </a:p>
          <a:p>
            <a:pPr algn="just">
              <a:lnSpc>
                <a:spcPct val="150000"/>
              </a:lnSpc>
              <a:spcAft>
                <a:spcPts val="0"/>
              </a:spcAft>
              <a:tabLst>
                <a:tab pos="2070735" algn="l"/>
              </a:tabLst>
            </a:pPr>
            <a:r>
              <a:rPr lang="zh-CN" altLang="zh-CN" sz="2600" kern="100" dirty="0">
                <a:latin typeface="Times New Roman"/>
                <a:ea typeface="微软雅黑"/>
                <a:cs typeface="Times New Roman"/>
              </a:rPr>
              <a:t>最外层电子形成全满结构的原子，包括</a:t>
            </a:r>
            <a:r>
              <a:rPr lang="en-US" altLang="zh-CN" sz="2600" i="1" kern="100" dirty="0" err="1">
                <a:latin typeface="Times New Roman"/>
                <a:ea typeface="微软雅黑"/>
                <a:cs typeface="Courier New"/>
              </a:rPr>
              <a:t>n</a:t>
            </a:r>
            <a:r>
              <a:rPr lang="en-US" altLang="zh-CN" sz="2600" kern="100" dirty="0" err="1">
                <a:latin typeface="Times New Roman"/>
                <a:ea typeface="微软雅黑"/>
                <a:cs typeface="Courier New"/>
              </a:rPr>
              <a:t>s</a:t>
            </a:r>
            <a:r>
              <a:rPr lang="en-US" altLang="zh-CN" sz="2600" kern="100" baseline="30000" dirty="0" err="1">
                <a:latin typeface="Times New Roman"/>
                <a:ea typeface="微软雅黑"/>
                <a:cs typeface="Courier New"/>
              </a:rPr>
              <a:t>2</a:t>
            </a:r>
            <a:r>
              <a:rPr lang="zh-CN" altLang="zh-CN" sz="2600" kern="100" dirty="0">
                <a:latin typeface="Times New Roman"/>
                <a:ea typeface="微软雅黑"/>
                <a:cs typeface="Times New Roman"/>
              </a:rPr>
              <a:t>、</a:t>
            </a:r>
            <a:r>
              <a:rPr lang="en-US" altLang="zh-CN" sz="2600" i="1" kern="100" dirty="0" err="1">
                <a:latin typeface="Times New Roman"/>
                <a:ea typeface="微软雅黑"/>
                <a:cs typeface="Courier New"/>
              </a:rPr>
              <a:t>n</a:t>
            </a:r>
            <a:r>
              <a:rPr lang="en-US" altLang="zh-CN" sz="2600" kern="100" dirty="0" err="1">
                <a:latin typeface="Times New Roman"/>
                <a:ea typeface="微软雅黑"/>
                <a:cs typeface="Courier New"/>
              </a:rPr>
              <a:t>s</a:t>
            </a:r>
            <a:r>
              <a:rPr lang="en-US" altLang="zh-CN" sz="2600" kern="100" baseline="30000" dirty="0" err="1">
                <a:latin typeface="Times New Roman"/>
                <a:ea typeface="微软雅黑"/>
                <a:cs typeface="Courier New"/>
              </a:rPr>
              <a:t>2</a:t>
            </a:r>
            <a:r>
              <a:rPr lang="en-US" altLang="zh-CN" sz="2600" i="1" kern="100" dirty="0" err="1">
                <a:latin typeface="Times New Roman"/>
                <a:ea typeface="微软雅黑"/>
                <a:cs typeface="Courier New"/>
              </a:rPr>
              <a:t>n</a:t>
            </a:r>
            <a:r>
              <a:rPr lang="en-US" altLang="zh-CN" sz="2600" kern="100" dirty="0" err="1">
                <a:latin typeface="Times New Roman"/>
                <a:ea typeface="微软雅黑"/>
                <a:cs typeface="Courier New"/>
              </a:rPr>
              <a:t>p</a:t>
            </a:r>
            <a:r>
              <a:rPr lang="en-US" altLang="zh-CN" sz="2600" kern="100" baseline="30000" dirty="0" err="1">
                <a:latin typeface="Times New Roman"/>
                <a:ea typeface="微软雅黑"/>
                <a:cs typeface="Courier New"/>
              </a:rPr>
              <a:t>6</a:t>
            </a:r>
            <a:r>
              <a:rPr lang="zh-CN" altLang="zh-CN" sz="2600" kern="100" dirty="0">
                <a:latin typeface="Times New Roman"/>
                <a:ea typeface="微软雅黑"/>
                <a:cs typeface="Times New Roman"/>
              </a:rPr>
              <a:t>等结构的原子及钯原子，可能位于多个区，</a:t>
            </a:r>
            <a:r>
              <a:rPr lang="en-US" altLang="zh-CN" sz="2600" kern="100" dirty="0">
                <a:latin typeface="宋体"/>
                <a:ea typeface="微软雅黑"/>
                <a:cs typeface="Times New Roman"/>
              </a:rPr>
              <a:t>④</a:t>
            </a:r>
            <a:r>
              <a:rPr lang="zh-CN" altLang="zh-CN" sz="2600" kern="100" dirty="0">
                <a:latin typeface="Times New Roman"/>
                <a:ea typeface="微软雅黑"/>
                <a:cs typeface="Times New Roman"/>
              </a:rPr>
              <a:t>错误。</a:t>
            </a:r>
            <a:endParaRPr lang="zh-CN" altLang="zh-CN" sz="2600" kern="100" dirty="0">
              <a:latin typeface="宋体"/>
              <a:cs typeface="Courier New"/>
            </a:endParaRPr>
          </a:p>
          <a:p>
            <a:pPr algn="just">
              <a:lnSpc>
                <a:spcPct val="150000"/>
              </a:lnSpc>
              <a:spcAft>
                <a:spcPts val="0"/>
              </a:spcAft>
              <a:tabLst>
                <a:tab pos="2070735" algn="l"/>
              </a:tabLst>
            </a:pPr>
            <a:r>
              <a:rPr lang="zh-CN" altLang="zh-CN" sz="2600" b="1" kern="100" dirty="0">
                <a:solidFill>
                  <a:srgbClr val="0066FF"/>
                </a:solidFill>
                <a:latin typeface="Times New Roman"/>
                <a:ea typeface="微软雅黑"/>
                <a:cs typeface="Times New Roman"/>
              </a:rPr>
              <a:t>答案</a:t>
            </a:r>
            <a:r>
              <a:rPr lang="zh-CN" altLang="zh-CN" sz="2600" kern="100" dirty="0">
                <a:latin typeface="Times New Roman"/>
                <a:ea typeface="微软雅黑"/>
                <a:cs typeface="Times New Roman"/>
              </a:rPr>
              <a:t>　</a:t>
            </a:r>
            <a:r>
              <a:rPr lang="en-US" altLang="zh-CN" sz="2600" kern="100" dirty="0">
                <a:solidFill>
                  <a:srgbClr val="E36C0A"/>
                </a:solidFill>
                <a:latin typeface="Times New Roman"/>
                <a:ea typeface="微软雅黑"/>
                <a:cs typeface="Courier New"/>
              </a:rPr>
              <a:t>B</a:t>
            </a:r>
            <a:endParaRPr lang="zh-CN" altLang="zh-CN" sz="2600" kern="100" dirty="0">
              <a:effectLst/>
              <a:latin typeface="宋体"/>
              <a:cs typeface="Courier New"/>
            </a:endParaRPr>
          </a:p>
        </p:txBody>
      </p:sp>
    </p:spTree>
    <p:extLst>
      <p:ext uri="{BB962C8B-B14F-4D97-AF65-F5344CB8AC3E}">
        <p14:creationId xmlns:p14="http://schemas.microsoft.com/office/powerpoint/2010/main" val="8626450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3">
                                            <p:txEl>
                                              <p:pRg st="1" end="1"/>
                                            </p:txEl>
                                          </p:spTgt>
                                        </p:tgtEl>
                                        <p:attrNameLst>
                                          <p:attrName>style.visibility</p:attrName>
                                        </p:attrNameLst>
                                      </p:cBhvr>
                                      <p:to>
                                        <p:strVal val="visible"/>
                                      </p:to>
                                    </p:set>
                                    <p:animEffect transition="in" filter="blinds(horizontal)">
                                      <p:cBhvr>
                                        <p:cTn id="7" dur="500"/>
                                        <p:tgtEl>
                                          <p:spTgt spid="1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3">
                                            <p:txEl>
                                              <p:pRg st="2" end="2"/>
                                            </p:txEl>
                                          </p:spTgt>
                                        </p:tgtEl>
                                        <p:attrNameLst>
                                          <p:attrName>style.visibility</p:attrName>
                                        </p:attrNameLst>
                                      </p:cBhvr>
                                      <p:to>
                                        <p:strVal val="visible"/>
                                      </p:to>
                                    </p:set>
                                    <p:animEffect transition="in" filter="blinds(horizontal)">
                                      <p:cBhvr>
                                        <p:cTn id="12" dur="500"/>
                                        <p:tgtEl>
                                          <p:spTgt spid="1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3">
                                            <p:txEl>
                                              <p:pRg st="3" end="3"/>
                                            </p:txEl>
                                          </p:spTgt>
                                        </p:tgtEl>
                                        <p:attrNameLst>
                                          <p:attrName>style.visibility</p:attrName>
                                        </p:attrNameLst>
                                      </p:cBhvr>
                                      <p:to>
                                        <p:strVal val="visible"/>
                                      </p:to>
                                    </p:set>
                                    <p:animEffect transition="in" filter="blinds(horizontal)">
                                      <p:cBhvr>
                                        <p:cTn id="17" dur="500"/>
                                        <p:tgtEl>
                                          <p:spTgt spid="1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117029" y="224061"/>
            <a:ext cx="8911530" cy="4293483"/>
          </a:xfrm>
          <a:prstGeom prst="rect">
            <a:avLst/>
          </a:prstGeom>
        </p:spPr>
        <p:txBody>
          <a:bodyPr wrap="square">
            <a:spAutoFit/>
          </a:bodyPr>
          <a:lstStyle/>
          <a:p>
            <a:pPr algn="just">
              <a:lnSpc>
                <a:spcPct val="150000"/>
              </a:lnSpc>
              <a:spcAft>
                <a:spcPts val="0"/>
              </a:spcAft>
              <a:tabLst>
                <a:tab pos="2070735" algn="l"/>
              </a:tabLst>
            </a:pPr>
            <a:r>
              <a:rPr lang="en-US" altLang="zh-CN" sz="2600" kern="100" dirty="0">
                <a:latin typeface="Times New Roman"/>
                <a:ea typeface="微软雅黑"/>
                <a:cs typeface="Courier New"/>
              </a:rPr>
              <a:t>4.</a:t>
            </a:r>
            <a:r>
              <a:rPr lang="zh-CN" altLang="zh-CN" sz="2600" kern="100" dirty="0">
                <a:latin typeface="Times New Roman"/>
                <a:ea typeface="微软雅黑"/>
                <a:cs typeface="Times New Roman"/>
              </a:rPr>
              <a:t>下列关于原子核外电子排布与元素在周期表中位置关系的表述中，正确的是</a:t>
            </a:r>
            <a:r>
              <a:rPr lang="en-US" altLang="zh-CN" sz="2600" kern="100" dirty="0">
                <a:latin typeface="Times New Roman"/>
                <a:ea typeface="微软雅黑"/>
                <a:cs typeface="Courier New"/>
              </a:rPr>
              <a:t>(</a:t>
            </a:r>
            <a:r>
              <a:rPr lang="zh-CN" altLang="zh-CN" sz="2600" kern="100" dirty="0">
                <a:latin typeface="Times New Roman"/>
                <a:ea typeface="微软雅黑"/>
                <a:cs typeface="Times New Roman"/>
              </a:rPr>
              <a:t>　　</a:t>
            </a:r>
            <a:r>
              <a:rPr lang="en-US" altLang="zh-CN" sz="2600" kern="100" dirty="0">
                <a:latin typeface="Times New Roman"/>
                <a:ea typeface="微软雅黑"/>
                <a:cs typeface="Courier New"/>
              </a:rPr>
              <a:t>)</a:t>
            </a:r>
            <a:endParaRPr lang="zh-CN" altLang="zh-CN" sz="2600" kern="100" dirty="0">
              <a:latin typeface="宋体"/>
              <a:cs typeface="Courier New"/>
            </a:endParaRPr>
          </a:p>
          <a:p>
            <a:pPr algn="just">
              <a:lnSpc>
                <a:spcPct val="150000"/>
              </a:lnSpc>
              <a:spcAft>
                <a:spcPts val="0"/>
              </a:spcAft>
              <a:tabLst>
                <a:tab pos="2070735" algn="l"/>
              </a:tabLst>
            </a:pPr>
            <a:r>
              <a:rPr lang="en-US" altLang="zh-CN" sz="2600" kern="100" dirty="0">
                <a:latin typeface="Times New Roman"/>
                <a:ea typeface="微软雅黑"/>
                <a:cs typeface="Courier New"/>
              </a:rPr>
              <a:t>A.</a:t>
            </a:r>
            <a:r>
              <a:rPr lang="zh-CN" altLang="zh-CN" sz="2600" kern="100" dirty="0">
                <a:latin typeface="Times New Roman"/>
                <a:ea typeface="微软雅黑"/>
                <a:cs typeface="Times New Roman"/>
              </a:rPr>
              <a:t>基态原子的</a:t>
            </a:r>
            <a:r>
              <a:rPr lang="en-US" altLang="zh-CN" sz="2600" kern="100" dirty="0">
                <a:latin typeface="Times New Roman"/>
                <a:ea typeface="微软雅黑"/>
                <a:cs typeface="Courier New"/>
              </a:rPr>
              <a:t>N</a:t>
            </a:r>
            <a:r>
              <a:rPr lang="zh-CN" altLang="zh-CN" sz="2600" kern="100" dirty="0">
                <a:latin typeface="Times New Roman"/>
                <a:ea typeface="微软雅黑"/>
                <a:cs typeface="Times New Roman"/>
              </a:rPr>
              <a:t>层上只有一个电子的元素</a:t>
            </a:r>
            <a:r>
              <a:rPr lang="zh-CN" altLang="zh-CN" sz="2600" kern="100" spc="-300" dirty="0">
                <a:latin typeface="Times New Roman"/>
                <a:ea typeface="微软雅黑"/>
                <a:cs typeface="Times New Roman"/>
              </a:rPr>
              <a:t>，</a:t>
            </a:r>
            <a:r>
              <a:rPr lang="zh-CN" altLang="zh-CN" sz="2600" kern="100" dirty="0">
                <a:latin typeface="Times New Roman"/>
                <a:ea typeface="微软雅黑"/>
                <a:cs typeface="Times New Roman"/>
              </a:rPr>
              <a:t>一定是</a:t>
            </a:r>
            <a:r>
              <a:rPr lang="en-US" altLang="zh-CN" sz="2600" kern="100" dirty="0" err="1">
                <a:latin typeface="宋体"/>
                <a:ea typeface="微软雅黑"/>
                <a:cs typeface="Times New Roman"/>
              </a:rPr>
              <a:t>Ⅰ</a:t>
            </a:r>
            <a:r>
              <a:rPr lang="en-US" altLang="zh-CN" sz="2600" kern="100" dirty="0" err="1">
                <a:latin typeface="Times New Roman"/>
                <a:ea typeface="微软雅黑"/>
                <a:cs typeface="Courier New"/>
              </a:rPr>
              <a:t>A</a:t>
            </a:r>
            <a:r>
              <a:rPr lang="zh-CN" altLang="zh-CN" sz="2600" kern="100" dirty="0">
                <a:latin typeface="Times New Roman"/>
                <a:ea typeface="微软雅黑"/>
                <a:cs typeface="Times New Roman"/>
              </a:rPr>
              <a:t>族元素</a:t>
            </a:r>
            <a:endParaRPr lang="zh-CN" altLang="zh-CN" sz="2600" kern="100" dirty="0">
              <a:latin typeface="宋体"/>
              <a:cs typeface="Courier New"/>
            </a:endParaRPr>
          </a:p>
          <a:p>
            <a:pPr algn="just">
              <a:lnSpc>
                <a:spcPct val="150000"/>
              </a:lnSpc>
              <a:spcAft>
                <a:spcPts val="0"/>
              </a:spcAft>
              <a:tabLst>
                <a:tab pos="2070735" algn="l"/>
              </a:tabLst>
            </a:pPr>
            <a:r>
              <a:rPr lang="en-US" altLang="zh-CN" sz="2600" kern="100" dirty="0">
                <a:latin typeface="Times New Roman"/>
                <a:ea typeface="微软雅黑"/>
                <a:cs typeface="Courier New"/>
              </a:rPr>
              <a:t>B.</a:t>
            </a:r>
            <a:r>
              <a:rPr lang="zh-CN" altLang="zh-CN" sz="2600" kern="100" dirty="0">
                <a:latin typeface="Times New Roman"/>
                <a:ea typeface="微软雅黑"/>
                <a:cs typeface="Times New Roman"/>
              </a:rPr>
              <a:t>原子的价电子排布为</a:t>
            </a:r>
            <a:r>
              <a:rPr lang="en-US" altLang="zh-CN" sz="2600" kern="100" dirty="0">
                <a:latin typeface="Times New Roman"/>
                <a:ea typeface="微软雅黑"/>
                <a:cs typeface="Courier New"/>
              </a:rPr>
              <a:t>(</a:t>
            </a:r>
            <a:r>
              <a:rPr lang="en-US" altLang="zh-CN" sz="2600" i="1" kern="100" dirty="0">
                <a:latin typeface="Times New Roman"/>
                <a:ea typeface="微软雅黑"/>
                <a:cs typeface="Courier New"/>
              </a:rPr>
              <a:t>n</a:t>
            </a:r>
            <a:r>
              <a:rPr lang="zh-CN" altLang="zh-CN" sz="2600" kern="100" dirty="0">
                <a:latin typeface="Times New Roman"/>
                <a:ea typeface="微软雅黑"/>
                <a:cs typeface="Times New Roman"/>
              </a:rPr>
              <a:t>－</a:t>
            </a:r>
            <a:r>
              <a:rPr lang="en-US" altLang="zh-CN" sz="2600" kern="100" dirty="0">
                <a:latin typeface="Times New Roman"/>
                <a:ea typeface="微软雅黑"/>
                <a:cs typeface="Courier New"/>
              </a:rPr>
              <a:t>1)</a:t>
            </a:r>
            <a:r>
              <a:rPr lang="en-US" altLang="zh-CN" sz="2600" kern="100" dirty="0" err="1">
                <a:latin typeface="Times New Roman"/>
                <a:ea typeface="微软雅黑"/>
                <a:cs typeface="Courier New"/>
              </a:rPr>
              <a:t>d</a:t>
            </a:r>
            <a:r>
              <a:rPr lang="en-US" altLang="zh-CN" sz="2600" kern="100" baseline="30000" dirty="0" err="1">
                <a:latin typeface="Times New Roman"/>
                <a:ea typeface="微软雅黑"/>
                <a:cs typeface="Courier New"/>
              </a:rPr>
              <a:t>6</a:t>
            </a:r>
            <a:r>
              <a:rPr lang="zh-CN" altLang="zh-CN" sz="2600" kern="100" baseline="30000" dirty="0">
                <a:latin typeface="Times New Roman"/>
                <a:ea typeface="微软雅黑"/>
                <a:cs typeface="Times New Roman"/>
              </a:rPr>
              <a:t>～</a:t>
            </a:r>
            <a:r>
              <a:rPr lang="en-US" altLang="zh-CN" sz="2600" kern="100" baseline="30000" dirty="0" err="1">
                <a:latin typeface="Times New Roman"/>
                <a:ea typeface="微软雅黑"/>
                <a:cs typeface="Courier New"/>
              </a:rPr>
              <a:t>8</a:t>
            </a:r>
            <a:r>
              <a:rPr lang="en-US" altLang="zh-CN" sz="2600" i="1" kern="100" dirty="0" err="1">
                <a:latin typeface="Times New Roman"/>
                <a:ea typeface="微软雅黑"/>
                <a:cs typeface="Courier New"/>
              </a:rPr>
              <a:t>n</a:t>
            </a:r>
            <a:r>
              <a:rPr lang="en-US" altLang="zh-CN" sz="2600" kern="100" dirty="0" err="1">
                <a:latin typeface="Times New Roman"/>
                <a:ea typeface="微软雅黑"/>
                <a:cs typeface="Courier New"/>
              </a:rPr>
              <a:t>s</a:t>
            </a:r>
            <a:r>
              <a:rPr lang="en-US" altLang="zh-CN" sz="2600" kern="100" baseline="30000" dirty="0" err="1">
                <a:latin typeface="Times New Roman"/>
                <a:ea typeface="微软雅黑"/>
                <a:cs typeface="Courier New"/>
              </a:rPr>
              <a:t>2</a:t>
            </a:r>
            <a:r>
              <a:rPr lang="zh-CN" altLang="zh-CN" sz="2600" kern="100" dirty="0">
                <a:latin typeface="Times New Roman"/>
                <a:ea typeface="微软雅黑"/>
                <a:cs typeface="Times New Roman"/>
              </a:rPr>
              <a:t>的元素一定是副族元素</a:t>
            </a:r>
            <a:endParaRPr lang="zh-CN" altLang="zh-CN" sz="2600" kern="100" dirty="0">
              <a:latin typeface="宋体"/>
              <a:cs typeface="Courier New"/>
            </a:endParaRPr>
          </a:p>
          <a:p>
            <a:pPr algn="just">
              <a:lnSpc>
                <a:spcPct val="150000"/>
              </a:lnSpc>
              <a:spcAft>
                <a:spcPts val="0"/>
              </a:spcAft>
              <a:tabLst>
                <a:tab pos="2070735" algn="l"/>
              </a:tabLst>
            </a:pPr>
            <a:r>
              <a:rPr lang="en-US" altLang="zh-CN" sz="2600" kern="100" dirty="0">
                <a:latin typeface="Times New Roman"/>
                <a:ea typeface="微软雅黑"/>
                <a:cs typeface="Courier New"/>
              </a:rPr>
              <a:t>C.</a:t>
            </a:r>
            <a:r>
              <a:rPr lang="zh-CN" altLang="zh-CN" sz="2600" kern="100" dirty="0">
                <a:latin typeface="Times New Roman"/>
                <a:ea typeface="微软雅黑"/>
                <a:cs typeface="Times New Roman"/>
              </a:rPr>
              <a:t>基态原子的</a:t>
            </a:r>
            <a:r>
              <a:rPr lang="en-US" altLang="zh-CN" sz="2600" kern="100" dirty="0">
                <a:latin typeface="Times New Roman"/>
                <a:ea typeface="微软雅黑"/>
                <a:cs typeface="Courier New"/>
              </a:rPr>
              <a:t>p</a:t>
            </a:r>
            <a:r>
              <a:rPr lang="zh-CN" altLang="zh-CN" sz="2600" kern="100" dirty="0">
                <a:latin typeface="Times New Roman"/>
                <a:ea typeface="微软雅黑"/>
                <a:cs typeface="Times New Roman"/>
              </a:rPr>
              <a:t>能级上半充满的元素一定位于</a:t>
            </a:r>
            <a:r>
              <a:rPr lang="en-US" altLang="zh-CN" sz="2600" kern="100" dirty="0">
                <a:latin typeface="Times New Roman"/>
                <a:ea typeface="微软雅黑"/>
                <a:cs typeface="Courier New"/>
              </a:rPr>
              <a:t>p</a:t>
            </a:r>
            <a:r>
              <a:rPr lang="zh-CN" altLang="zh-CN" sz="2600" kern="100" dirty="0">
                <a:latin typeface="Times New Roman"/>
                <a:ea typeface="微软雅黑"/>
                <a:cs typeface="Times New Roman"/>
              </a:rPr>
              <a:t>区</a:t>
            </a:r>
            <a:endParaRPr lang="zh-CN" altLang="zh-CN" sz="2600" kern="100" dirty="0">
              <a:latin typeface="宋体"/>
              <a:cs typeface="Courier New"/>
            </a:endParaRPr>
          </a:p>
          <a:p>
            <a:pPr algn="just">
              <a:lnSpc>
                <a:spcPct val="150000"/>
              </a:lnSpc>
              <a:spcAft>
                <a:spcPts val="0"/>
              </a:spcAft>
              <a:tabLst>
                <a:tab pos="2070735" algn="l"/>
              </a:tabLst>
            </a:pPr>
            <a:r>
              <a:rPr lang="en-US" altLang="zh-CN" sz="2600" kern="100" dirty="0">
                <a:latin typeface="Times New Roman"/>
                <a:ea typeface="微软雅黑"/>
                <a:cs typeface="Courier New"/>
              </a:rPr>
              <a:t>D.</a:t>
            </a:r>
            <a:r>
              <a:rPr lang="zh-CN" altLang="zh-CN" sz="2600" kern="100" dirty="0">
                <a:latin typeface="Times New Roman"/>
                <a:ea typeface="微软雅黑"/>
                <a:cs typeface="Times New Roman"/>
              </a:rPr>
              <a:t>基态原子的价电子排布为</a:t>
            </a:r>
            <a:r>
              <a:rPr lang="en-US" altLang="zh-CN" sz="2600" kern="100" dirty="0">
                <a:latin typeface="Times New Roman"/>
                <a:ea typeface="微软雅黑"/>
                <a:cs typeface="Courier New"/>
              </a:rPr>
              <a:t>(</a:t>
            </a:r>
            <a:r>
              <a:rPr lang="en-US" altLang="zh-CN" sz="2600" i="1" kern="100" dirty="0">
                <a:latin typeface="Times New Roman"/>
                <a:ea typeface="微软雅黑"/>
                <a:cs typeface="Courier New"/>
              </a:rPr>
              <a:t>n</a:t>
            </a:r>
            <a:r>
              <a:rPr lang="zh-CN" altLang="zh-CN" sz="2600" kern="100" dirty="0">
                <a:latin typeface="Times New Roman"/>
                <a:ea typeface="微软雅黑"/>
                <a:cs typeface="Times New Roman"/>
              </a:rPr>
              <a:t>－</a:t>
            </a:r>
            <a:r>
              <a:rPr lang="en-US" altLang="zh-CN" sz="2600" kern="100" dirty="0">
                <a:latin typeface="Times New Roman"/>
                <a:ea typeface="微软雅黑"/>
                <a:cs typeface="Courier New"/>
              </a:rPr>
              <a:t>1)</a:t>
            </a:r>
            <a:r>
              <a:rPr lang="en-US" altLang="zh-CN" sz="2600" kern="100" dirty="0" err="1">
                <a:latin typeface="Times New Roman"/>
                <a:ea typeface="微软雅黑"/>
                <a:cs typeface="Courier New"/>
              </a:rPr>
              <a:t>d</a:t>
            </a:r>
            <a:r>
              <a:rPr lang="en-US" altLang="zh-CN" sz="2600" i="1" kern="100" baseline="30000" dirty="0" err="1">
                <a:latin typeface="Times New Roman"/>
                <a:ea typeface="微软雅黑"/>
                <a:cs typeface="Courier New"/>
              </a:rPr>
              <a:t>x</a:t>
            </a:r>
            <a:r>
              <a:rPr lang="en-US" altLang="zh-CN" sz="2600" i="1" kern="100" dirty="0" err="1">
                <a:latin typeface="Times New Roman"/>
                <a:ea typeface="微软雅黑"/>
                <a:cs typeface="Courier New"/>
              </a:rPr>
              <a:t>n</a:t>
            </a:r>
            <a:r>
              <a:rPr lang="en-US" altLang="zh-CN" sz="2600" kern="100" dirty="0" err="1">
                <a:latin typeface="Times New Roman"/>
                <a:ea typeface="微软雅黑"/>
                <a:cs typeface="Courier New"/>
              </a:rPr>
              <a:t>s</a:t>
            </a:r>
            <a:r>
              <a:rPr lang="en-US" altLang="zh-CN" sz="2600" i="1" kern="100" baseline="30000" dirty="0" err="1">
                <a:latin typeface="Times New Roman"/>
                <a:ea typeface="微软雅黑"/>
                <a:cs typeface="Courier New"/>
              </a:rPr>
              <a:t>y</a:t>
            </a:r>
            <a:r>
              <a:rPr lang="zh-CN" altLang="zh-CN" sz="2600" kern="100" dirty="0">
                <a:latin typeface="Times New Roman"/>
                <a:ea typeface="微软雅黑"/>
                <a:cs typeface="Times New Roman"/>
              </a:rPr>
              <a:t>的元素的族序数</a:t>
            </a:r>
            <a:r>
              <a:rPr lang="zh-CN" altLang="zh-CN" sz="2600" kern="100" dirty="0" smtClean="0">
                <a:latin typeface="Times New Roman"/>
                <a:ea typeface="微软雅黑"/>
                <a:cs typeface="Times New Roman"/>
              </a:rPr>
              <a:t>一定</a:t>
            </a:r>
            <a:endParaRPr lang="en-US" altLang="zh-CN" sz="2600" kern="100" dirty="0" smtClean="0">
              <a:latin typeface="Times New Roman"/>
              <a:ea typeface="微软雅黑"/>
              <a:cs typeface="Times New Roman"/>
            </a:endParaRPr>
          </a:p>
          <a:p>
            <a:pPr algn="just">
              <a:lnSpc>
                <a:spcPct val="150000"/>
              </a:lnSpc>
              <a:spcAft>
                <a:spcPts val="0"/>
              </a:spcAft>
              <a:tabLst>
                <a:tab pos="2070735" algn="l"/>
              </a:tabLst>
            </a:pPr>
            <a:r>
              <a:rPr lang="en-US" altLang="zh-CN" sz="2600" kern="100" dirty="0">
                <a:latin typeface="Times New Roman"/>
                <a:ea typeface="微软雅黑"/>
                <a:cs typeface="Times New Roman"/>
              </a:rPr>
              <a:t> </a:t>
            </a:r>
            <a:r>
              <a:rPr lang="en-US" altLang="zh-CN" sz="2600" kern="100" dirty="0" smtClean="0">
                <a:latin typeface="Times New Roman"/>
                <a:ea typeface="微软雅黑"/>
                <a:cs typeface="Times New Roman"/>
              </a:rPr>
              <a:t>   </a:t>
            </a:r>
            <a:r>
              <a:rPr lang="zh-CN" altLang="zh-CN" sz="2600" kern="100" dirty="0" smtClean="0">
                <a:latin typeface="Times New Roman"/>
                <a:ea typeface="微软雅黑"/>
                <a:cs typeface="Times New Roman"/>
              </a:rPr>
              <a:t>为</a:t>
            </a:r>
            <a:r>
              <a:rPr lang="en-US" altLang="zh-CN" sz="2600" i="1" kern="100" dirty="0">
                <a:latin typeface="Times New Roman"/>
                <a:ea typeface="微软雅黑"/>
                <a:cs typeface="Courier New"/>
              </a:rPr>
              <a:t>x</a:t>
            </a:r>
            <a:r>
              <a:rPr lang="zh-CN" altLang="zh-CN" sz="2600" kern="100" dirty="0">
                <a:latin typeface="Times New Roman"/>
                <a:ea typeface="微软雅黑"/>
                <a:cs typeface="Times New Roman"/>
              </a:rPr>
              <a:t>＋</a:t>
            </a:r>
            <a:r>
              <a:rPr lang="en-US" altLang="zh-CN" sz="2600" i="1" kern="100" dirty="0">
                <a:latin typeface="Times New Roman"/>
                <a:ea typeface="微软雅黑"/>
                <a:cs typeface="Courier New"/>
              </a:rPr>
              <a:t>y</a:t>
            </a:r>
            <a:endParaRPr lang="zh-CN" altLang="zh-CN" sz="2600" kern="100" dirty="0">
              <a:effectLst/>
              <a:latin typeface="宋体"/>
              <a:cs typeface="Courier New"/>
            </a:endParaRPr>
          </a:p>
        </p:txBody>
      </p:sp>
    </p:spTree>
    <p:extLst>
      <p:ext uri="{BB962C8B-B14F-4D97-AF65-F5344CB8AC3E}">
        <p14:creationId xmlns:p14="http://schemas.microsoft.com/office/powerpoint/2010/main" val="209530101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97979" y="27664"/>
            <a:ext cx="8948042" cy="4653390"/>
          </a:xfrm>
          <a:prstGeom prst="rect">
            <a:avLst/>
          </a:prstGeom>
        </p:spPr>
        <p:txBody>
          <a:bodyPr wrap="square">
            <a:spAutoFit/>
          </a:bodyPr>
          <a:lstStyle/>
          <a:p>
            <a:pPr algn="just">
              <a:lnSpc>
                <a:spcPct val="139000"/>
              </a:lnSpc>
              <a:spcAft>
                <a:spcPts val="0"/>
              </a:spcAft>
              <a:tabLst>
                <a:tab pos="2070735" algn="l"/>
              </a:tabLst>
            </a:pPr>
            <a:r>
              <a:rPr lang="zh-CN" altLang="zh-CN" sz="2400" b="1" kern="100" dirty="0">
                <a:solidFill>
                  <a:srgbClr val="0066FF"/>
                </a:solidFill>
                <a:latin typeface="Times New Roman"/>
                <a:ea typeface="微软雅黑"/>
                <a:cs typeface="Times New Roman"/>
              </a:rPr>
              <a:t>解析</a:t>
            </a:r>
            <a:r>
              <a:rPr lang="zh-CN" altLang="zh-CN" sz="2400" kern="100" dirty="0">
                <a:latin typeface="Times New Roman"/>
                <a:ea typeface="微软雅黑"/>
                <a:cs typeface="Times New Roman"/>
              </a:rPr>
              <a:t>　基态原子的</a:t>
            </a:r>
            <a:r>
              <a:rPr lang="en-US" altLang="zh-CN" sz="2400" kern="100" dirty="0">
                <a:latin typeface="Times New Roman"/>
                <a:ea typeface="微软雅黑"/>
                <a:cs typeface="Courier New"/>
              </a:rPr>
              <a:t>N</a:t>
            </a:r>
            <a:r>
              <a:rPr lang="zh-CN" altLang="zh-CN" sz="2400" kern="100" dirty="0">
                <a:latin typeface="Times New Roman"/>
                <a:ea typeface="微软雅黑"/>
                <a:cs typeface="Times New Roman"/>
              </a:rPr>
              <a:t>层上只有一个电子的元素，是</a:t>
            </a:r>
            <a:r>
              <a:rPr lang="en-US" altLang="zh-CN" sz="2400" kern="100" dirty="0" err="1">
                <a:latin typeface="宋体"/>
                <a:ea typeface="微软雅黑"/>
                <a:cs typeface="Times New Roman"/>
              </a:rPr>
              <a:t>Ⅰ</a:t>
            </a:r>
            <a:r>
              <a:rPr lang="en-US" altLang="zh-CN" sz="2400" kern="100" dirty="0" err="1">
                <a:latin typeface="Times New Roman"/>
                <a:ea typeface="微软雅黑"/>
                <a:cs typeface="Courier New"/>
              </a:rPr>
              <a:t>A</a:t>
            </a:r>
            <a:r>
              <a:rPr lang="zh-CN" altLang="zh-CN" sz="2400" kern="100" dirty="0">
                <a:latin typeface="Times New Roman"/>
                <a:ea typeface="微软雅黑"/>
                <a:cs typeface="Times New Roman"/>
              </a:rPr>
              <a:t>族元素，也可能为铬元素或者铜元素，</a:t>
            </a:r>
            <a:r>
              <a:rPr lang="en-US" altLang="zh-CN" sz="2400" kern="100" dirty="0">
                <a:latin typeface="Times New Roman"/>
                <a:ea typeface="微软雅黑"/>
                <a:cs typeface="Courier New"/>
              </a:rPr>
              <a:t>A</a:t>
            </a:r>
            <a:r>
              <a:rPr lang="zh-CN" altLang="zh-CN" sz="2400" kern="100" dirty="0">
                <a:latin typeface="Times New Roman"/>
                <a:ea typeface="微软雅黑"/>
                <a:cs typeface="Times New Roman"/>
              </a:rPr>
              <a:t>错误</a:t>
            </a:r>
            <a:r>
              <a:rPr lang="zh-CN" altLang="zh-CN" sz="2400" kern="100" dirty="0" smtClean="0">
                <a:latin typeface="Times New Roman"/>
                <a:ea typeface="微软雅黑"/>
                <a:cs typeface="Times New Roman"/>
              </a:rPr>
              <a:t>；</a:t>
            </a:r>
            <a:endParaRPr lang="en-US" altLang="zh-CN" sz="2400" kern="100" dirty="0" smtClean="0">
              <a:latin typeface="Times New Roman"/>
              <a:ea typeface="微软雅黑"/>
              <a:cs typeface="Times New Roman"/>
            </a:endParaRPr>
          </a:p>
          <a:p>
            <a:pPr algn="just">
              <a:lnSpc>
                <a:spcPct val="139000"/>
              </a:lnSpc>
              <a:spcAft>
                <a:spcPts val="0"/>
              </a:spcAft>
              <a:tabLst>
                <a:tab pos="2070735" algn="l"/>
              </a:tabLst>
            </a:pPr>
            <a:r>
              <a:rPr lang="zh-CN" altLang="zh-CN" sz="2400" kern="100" dirty="0" smtClean="0">
                <a:latin typeface="Times New Roman"/>
                <a:ea typeface="微软雅黑"/>
                <a:cs typeface="Times New Roman"/>
              </a:rPr>
              <a:t>原子</a:t>
            </a:r>
            <a:r>
              <a:rPr lang="zh-CN" altLang="zh-CN" sz="2400" kern="100" dirty="0">
                <a:latin typeface="Times New Roman"/>
                <a:ea typeface="微软雅黑"/>
                <a:cs typeface="Times New Roman"/>
              </a:rPr>
              <a:t>的价电子排布为</a:t>
            </a:r>
            <a:r>
              <a:rPr lang="en-US" altLang="zh-CN" sz="2400" kern="100" dirty="0">
                <a:latin typeface="Times New Roman"/>
                <a:ea typeface="微软雅黑"/>
                <a:cs typeface="Courier New"/>
              </a:rPr>
              <a:t>(</a:t>
            </a:r>
            <a:r>
              <a:rPr lang="en-US" altLang="zh-CN" sz="2400" i="1" kern="100" dirty="0">
                <a:latin typeface="Times New Roman"/>
                <a:ea typeface="微软雅黑"/>
                <a:cs typeface="Courier New"/>
              </a:rPr>
              <a:t>n</a:t>
            </a:r>
            <a:r>
              <a:rPr lang="zh-CN" altLang="zh-CN" sz="2400" kern="100" dirty="0">
                <a:latin typeface="Times New Roman"/>
                <a:ea typeface="微软雅黑"/>
                <a:cs typeface="Times New Roman"/>
              </a:rPr>
              <a:t>－</a:t>
            </a:r>
            <a:r>
              <a:rPr lang="en-US" altLang="zh-CN" sz="2400" kern="100" dirty="0">
                <a:latin typeface="Times New Roman"/>
                <a:ea typeface="微软雅黑"/>
                <a:cs typeface="Courier New"/>
              </a:rPr>
              <a:t>1)</a:t>
            </a:r>
            <a:r>
              <a:rPr lang="en-US" altLang="zh-CN" sz="2400" kern="100" dirty="0" err="1">
                <a:latin typeface="Times New Roman"/>
                <a:ea typeface="微软雅黑"/>
                <a:cs typeface="Courier New"/>
              </a:rPr>
              <a:t>d</a:t>
            </a:r>
            <a:r>
              <a:rPr lang="en-US" altLang="zh-CN" sz="2400" kern="100" baseline="30000" dirty="0" err="1">
                <a:latin typeface="Times New Roman"/>
                <a:ea typeface="微软雅黑"/>
                <a:cs typeface="Courier New"/>
              </a:rPr>
              <a:t>6</a:t>
            </a:r>
            <a:r>
              <a:rPr lang="zh-CN" altLang="zh-CN" sz="2400" kern="100" baseline="30000" dirty="0">
                <a:latin typeface="Times New Roman"/>
                <a:ea typeface="微软雅黑"/>
                <a:cs typeface="Times New Roman"/>
              </a:rPr>
              <a:t>～</a:t>
            </a:r>
            <a:r>
              <a:rPr lang="en-US" altLang="zh-CN" sz="2400" kern="100" baseline="30000" dirty="0" err="1">
                <a:latin typeface="Times New Roman"/>
                <a:ea typeface="微软雅黑"/>
                <a:cs typeface="Courier New"/>
              </a:rPr>
              <a:t>8</a:t>
            </a:r>
            <a:r>
              <a:rPr lang="en-US" altLang="zh-CN" sz="2400" i="1" kern="100" dirty="0" err="1">
                <a:latin typeface="Times New Roman"/>
                <a:ea typeface="微软雅黑"/>
                <a:cs typeface="Courier New"/>
              </a:rPr>
              <a:t>n</a:t>
            </a:r>
            <a:r>
              <a:rPr lang="en-US" altLang="zh-CN" sz="2400" kern="100" dirty="0" err="1">
                <a:latin typeface="Times New Roman"/>
                <a:ea typeface="微软雅黑"/>
                <a:cs typeface="Courier New"/>
              </a:rPr>
              <a:t>s</a:t>
            </a:r>
            <a:r>
              <a:rPr lang="en-US" altLang="zh-CN" sz="2400" kern="100" baseline="30000" dirty="0" err="1">
                <a:latin typeface="Times New Roman"/>
                <a:ea typeface="微软雅黑"/>
                <a:cs typeface="Courier New"/>
              </a:rPr>
              <a:t>2</a:t>
            </a:r>
            <a:r>
              <a:rPr lang="zh-CN" altLang="zh-CN" sz="2400" kern="100" dirty="0">
                <a:latin typeface="Times New Roman"/>
                <a:ea typeface="微软雅黑"/>
                <a:cs typeface="Times New Roman"/>
              </a:rPr>
              <a:t>的元素是</a:t>
            </a:r>
            <a:r>
              <a:rPr lang="en-US" altLang="zh-CN" sz="2400" kern="100" dirty="0">
                <a:latin typeface="宋体"/>
                <a:ea typeface="微软雅黑"/>
                <a:cs typeface="Times New Roman"/>
              </a:rPr>
              <a:t>Ⅷ</a:t>
            </a:r>
            <a:r>
              <a:rPr lang="zh-CN" altLang="zh-CN" sz="2400" kern="100" dirty="0">
                <a:latin typeface="Times New Roman"/>
                <a:ea typeface="微软雅黑"/>
                <a:cs typeface="Times New Roman"/>
              </a:rPr>
              <a:t>族元素，不是副族元素，</a:t>
            </a:r>
            <a:r>
              <a:rPr lang="en-US" altLang="zh-CN" sz="2400" kern="100" dirty="0">
                <a:latin typeface="Times New Roman"/>
                <a:ea typeface="微软雅黑"/>
                <a:cs typeface="Courier New"/>
              </a:rPr>
              <a:t>B</a:t>
            </a:r>
            <a:r>
              <a:rPr lang="zh-CN" altLang="zh-CN" sz="2400" kern="100" dirty="0">
                <a:latin typeface="Times New Roman"/>
                <a:ea typeface="微软雅黑"/>
                <a:cs typeface="Times New Roman"/>
              </a:rPr>
              <a:t>错误</a:t>
            </a:r>
            <a:r>
              <a:rPr lang="zh-CN" altLang="zh-CN" sz="2400" kern="100" dirty="0" smtClean="0">
                <a:latin typeface="Times New Roman"/>
                <a:ea typeface="微软雅黑"/>
                <a:cs typeface="Times New Roman"/>
              </a:rPr>
              <a:t>；</a:t>
            </a:r>
            <a:endParaRPr lang="en-US" altLang="zh-CN" sz="2400" kern="100" dirty="0" smtClean="0">
              <a:latin typeface="Times New Roman"/>
              <a:ea typeface="微软雅黑"/>
              <a:cs typeface="Times New Roman"/>
            </a:endParaRPr>
          </a:p>
          <a:p>
            <a:pPr algn="just">
              <a:lnSpc>
                <a:spcPct val="139000"/>
              </a:lnSpc>
              <a:spcAft>
                <a:spcPts val="0"/>
              </a:spcAft>
              <a:tabLst>
                <a:tab pos="2070735" algn="l"/>
              </a:tabLst>
            </a:pPr>
            <a:r>
              <a:rPr lang="zh-CN" altLang="zh-CN" sz="2400" kern="100" dirty="0" smtClean="0">
                <a:latin typeface="Times New Roman"/>
                <a:ea typeface="微软雅黑"/>
                <a:cs typeface="Times New Roman"/>
              </a:rPr>
              <a:t>基态</a:t>
            </a:r>
            <a:r>
              <a:rPr lang="zh-CN" altLang="zh-CN" sz="2400" kern="100" dirty="0">
                <a:latin typeface="Times New Roman"/>
                <a:ea typeface="微软雅黑"/>
                <a:cs typeface="Times New Roman"/>
              </a:rPr>
              <a:t>原子的</a:t>
            </a:r>
            <a:r>
              <a:rPr lang="en-US" altLang="zh-CN" sz="2400" kern="100" dirty="0">
                <a:latin typeface="Times New Roman"/>
                <a:ea typeface="微软雅黑"/>
                <a:cs typeface="Courier New"/>
              </a:rPr>
              <a:t>p</a:t>
            </a:r>
            <a:r>
              <a:rPr lang="zh-CN" altLang="zh-CN" sz="2400" kern="100" dirty="0">
                <a:latin typeface="Times New Roman"/>
                <a:ea typeface="微软雅黑"/>
                <a:cs typeface="Times New Roman"/>
              </a:rPr>
              <a:t>能级上半充满的元素的基态原子价电子排布式为</a:t>
            </a:r>
            <a:r>
              <a:rPr lang="en-US" altLang="zh-CN" sz="2400" i="1" kern="100" dirty="0" err="1">
                <a:latin typeface="Times New Roman"/>
                <a:ea typeface="微软雅黑"/>
                <a:cs typeface="Courier New"/>
              </a:rPr>
              <a:t>n</a:t>
            </a:r>
            <a:r>
              <a:rPr lang="en-US" altLang="zh-CN" sz="2400" kern="100" dirty="0" err="1">
                <a:latin typeface="Times New Roman"/>
                <a:ea typeface="微软雅黑"/>
                <a:cs typeface="Courier New"/>
              </a:rPr>
              <a:t>s</a:t>
            </a:r>
            <a:r>
              <a:rPr lang="en-US" altLang="zh-CN" sz="2400" kern="100" baseline="30000" dirty="0" err="1">
                <a:latin typeface="Times New Roman"/>
                <a:ea typeface="微软雅黑"/>
                <a:cs typeface="Courier New"/>
              </a:rPr>
              <a:t>2</a:t>
            </a:r>
            <a:r>
              <a:rPr lang="en-US" altLang="zh-CN" sz="2400" i="1" kern="100" dirty="0" err="1">
                <a:latin typeface="Times New Roman"/>
                <a:ea typeface="微软雅黑"/>
                <a:cs typeface="Courier New"/>
              </a:rPr>
              <a:t>n</a:t>
            </a:r>
            <a:r>
              <a:rPr lang="en-US" altLang="zh-CN" sz="2400" kern="100" dirty="0" err="1">
                <a:latin typeface="Times New Roman"/>
                <a:ea typeface="微软雅黑"/>
                <a:cs typeface="Courier New"/>
              </a:rPr>
              <a:t>p</a:t>
            </a:r>
            <a:r>
              <a:rPr lang="en-US" altLang="zh-CN" sz="2400" kern="100" baseline="30000" dirty="0" err="1">
                <a:latin typeface="Times New Roman"/>
                <a:ea typeface="微软雅黑"/>
                <a:cs typeface="Courier New"/>
              </a:rPr>
              <a:t>3</a:t>
            </a:r>
            <a:r>
              <a:rPr lang="zh-CN" altLang="zh-CN" sz="2400" kern="100" dirty="0">
                <a:latin typeface="Times New Roman"/>
                <a:ea typeface="微软雅黑"/>
                <a:cs typeface="Times New Roman"/>
              </a:rPr>
              <a:t>，则一定属于</a:t>
            </a:r>
            <a:r>
              <a:rPr lang="en-US" altLang="zh-CN" sz="2400" kern="100" dirty="0">
                <a:latin typeface="Times New Roman"/>
                <a:ea typeface="微软雅黑"/>
                <a:cs typeface="Courier New"/>
              </a:rPr>
              <a:t>p</a:t>
            </a:r>
            <a:r>
              <a:rPr lang="zh-CN" altLang="zh-CN" sz="2400" kern="100" dirty="0">
                <a:latin typeface="Times New Roman"/>
                <a:ea typeface="微软雅黑"/>
                <a:cs typeface="Times New Roman"/>
              </a:rPr>
              <a:t>区元素，</a:t>
            </a:r>
            <a:r>
              <a:rPr lang="en-US" altLang="zh-CN" sz="2400" kern="100" dirty="0">
                <a:latin typeface="Times New Roman"/>
                <a:ea typeface="微软雅黑"/>
                <a:cs typeface="Courier New"/>
              </a:rPr>
              <a:t>C</a:t>
            </a:r>
            <a:r>
              <a:rPr lang="zh-CN" altLang="zh-CN" sz="2400" kern="100" dirty="0">
                <a:latin typeface="Times New Roman"/>
                <a:ea typeface="微软雅黑"/>
                <a:cs typeface="Times New Roman"/>
              </a:rPr>
              <a:t>正确</a:t>
            </a:r>
            <a:r>
              <a:rPr lang="zh-CN" altLang="zh-CN" sz="2400" kern="100" dirty="0" smtClean="0">
                <a:latin typeface="Times New Roman"/>
                <a:ea typeface="微软雅黑"/>
                <a:cs typeface="Times New Roman"/>
              </a:rPr>
              <a:t>；</a:t>
            </a:r>
            <a:endParaRPr lang="en-US" altLang="zh-CN" sz="2400" kern="100" dirty="0" smtClean="0">
              <a:latin typeface="Times New Roman"/>
              <a:ea typeface="微软雅黑"/>
              <a:cs typeface="Times New Roman"/>
            </a:endParaRPr>
          </a:p>
          <a:p>
            <a:pPr algn="just">
              <a:lnSpc>
                <a:spcPct val="139000"/>
              </a:lnSpc>
              <a:spcAft>
                <a:spcPts val="0"/>
              </a:spcAft>
              <a:tabLst>
                <a:tab pos="2070735" algn="l"/>
              </a:tabLst>
            </a:pPr>
            <a:r>
              <a:rPr lang="zh-CN" altLang="zh-CN" sz="2400" kern="100" spc="-70" dirty="0" smtClean="0">
                <a:latin typeface="Times New Roman"/>
                <a:ea typeface="微软雅黑"/>
                <a:cs typeface="Times New Roman"/>
              </a:rPr>
              <a:t>基态</a:t>
            </a:r>
            <a:r>
              <a:rPr lang="zh-CN" altLang="zh-CN" sz="2400" kern="100" spc="-70" dirty="0">
                <a:latin typeface="Times New Roman"/>
                <a:ea typeface="微软雅黑"/>
                <a:cs typeface="Times New Roman"/>
              </a:rPr>
              <a:t>原子的价电子排布为</a:t>
            </a:r>
            <a:r>
              <a:rPr lang="en-US" altLang="zh-CN" sz="2400" kern="100" spc="-70" dirty="0">
                <a:latin typeface="Times New Roman"/>
                <a:ea typeface="微软雅黑"/>
                <a:cs typeface="Courier New"/>
              </a:rPr>
              <a:t>(</a:t>
            </a:r>
            <a:r>
              <a:rPr lang="en-US" altLang="zh-CN" sz="2400" i="1" kern="100" spc="-70" dirty="0">
                <a:latin typeface="Times New Roman"/>
                <a:ea typeface="微软雅黑"/>
                <a:cs typeface="Courier New"/>
              </a:rPr>
              <a:t>n</a:t>
            </a:r>
            <a:r>
              <a:rPr lang="zh-CN" altLang="zh-CN" sz="2400" kern="100" spc="-70" dirty="0">
                <a:latin typeface="Times New Roman"/>
                <a:ea typeface="微软雅黑"/>
                <a:cs typeface="Times New Roman"/>
              </a:rPr>
              <a:t>－</a:t>
            </a:r>
            <a:r>
              <a:rPr lang="en-US" altLang="zh-CN" sz="2400" kern="100" spc="-70" dirty="0">
                <a:latin typeface="Times New Roman"/>
                <a:ea typeface="微软雅黑"/>
                <a:cs typeface="Courier New"/>
              </a:rPr>
              <a:t>1)</a:t>
            </a:r>
            <a:r>
              <a:rPr lang="en-US" altLang="zh-CN" sz="2400" kern="100" spc="-70" dirty="0" err="1">
                <a:latin typeface="Times New Roman"/>
                <a:ea typeface="微软雅黑"/>
                <a:cs typeface="Courier New"/>
              </a:rPr>
              <a:t>d</a:t>
            </a:r>
            <a:r>
              <a:rPr lang="en-US" altLang="zh-CN" sz="2400" i="1" kern="100" spc="-70" baseline="30000" dirty="0" err="1">
                <a:latin typeface="Times New Roman"/>
                <a:ea typeface="微软雅黑"/>
                <a:cs typeface="Courier New"/>
              </a:rPr>
              <a:t>x</a:t>
            </a:r>
            <a:r>
              <a:rPr lang="en-US" altLang="zh-CN" sz="2400" i="1" kern="100" spc="-70" dirty="0" err="1">
                <a:latin typeface="Times New Roman"/>
                <a:ea typeface="微软雅黑"/>
                <a:cs typeface="Courier New"/>
              </a:rPr>
              <a:t>n</a:t>
            </a:r>
            <a:r>
              <a:rPr lang="en-US" altLang="zh-CN" sz="2400" kern="100" spc="-70" dirty="0" err="1">
                <a:latin typeface="Times New Roman"/>
                <a:ea typeface="微软雅黑"/>
                <a:cs typeface="Courier New"/>
              </a:rPr>
              <a:t>s</a:t>
            </a:r>
            <a:r>
              <a:rPr lang="en-US" altLang="zh-CN" sz="2400" i="1" kern="100" spc="-70" baseline="30000" dirty="0" err="1">
                <a:latin typeface="Times New Roman"/>
                <a:ea typeface="微软雅黑"/>
                <a:cs typeface="Courier New"/>
              </a:rPr>
              <a:t>y</a:t>
            </a:r>
            <a:r>
              <a:rPr lang="zh-CN" altLang="zh-CN" sz="2400" kern="100" spc="-70" dirty="0">
                <a:latin typeface="Times New Roman"/>
                <a:ea typeface="微软雅黑"/>
                <a:cs typeface="Times New Roman"/>
              </a:rPr>
              <a:t>的元素的族序数可能为</a:t>
            </a:r>
            <a:r>
              <a:rPr lang="en-US" altLang="zh-CN" sz="2400" i="1" kern="100" spc="-70" dirty="0">
                <a:latin typeface="Times New Roman"/>
                <a:ea typeface="微软雅黑"/>
                <a:cs typeface="Courier New"/>
              </a:rPr>
              <a:t>x</a:t>
            </a:r>
            <a:r>
              <a:rPr lang="zh-CN" altLang="zh-CN" sz="2400" kern="100" spc="-70" dirty="0">
                <a:latin typeface="Times New Roman"/>
                <a:ea typeface="微软雅黑"/>
                <a:cs typeface="Times New Roman"/>
              </a:rPr>
              <a:t>＋</a:t>
            </a:r>
            <a:r>
              <a:rPr lang="en-US" altLang="zh-CN" sz="2400" i="1" kern="100" spc="-70" dirty="0">
                <a:latin typeface="Times New Roman"/>
                <a:ea typeface="微软雅黑"/>
                <a:cs typeface="Courier New"/>
              </a:rPr>
              <a:t>y</a:t>
            </a:r>
            <a:r>
              <a:rPr lang="en-US" altLang="zh-CN" sz="2400" kern="100" spc="-70" dirty="0">
                <a:latin typeface="Times New Roman"/>
                <a:ea typeface="微软雅黑"/>
                <a:cs typeface="Courier New"/>
              </a:rPr>
              <a:t>(</a:t>
            </a:r>
            <a:r>
              <a:rPr lang="en-US" altLang="zh-CN" sz="2400" i="1" kern="100" spc="-70" dirty="0">
                <a:latin typeface="Times New Roman"/>
                <a:ea typeface="微软雅黑"/>
                <a:cs typeface="Courier New"/>
              </a:rPr>
              <a:t>x</a:t>
            </a:r>
            <a:r>
              <a:rPr lang="zh-CN" altLang="zh-CN" sz="2400" kern="100" spc="-70" dirty="0">
                <a:latin typeface="Times New Roman"/>
                <a:ea typeface="微软雅黑"/>
                <a:cs typeface="Times New Roman"/>
              </a:rPr>
              <a:t>＋</a:t>
            </a:r>
            <a:r>
              <a:rPr lang="en-US" altLang="zh-CN" sz="2400" i="1" kern="100" spc="-70" dirty="0" err="1" smtClean="0">
                <a:latin typeface="Times New Roman"/>
                <a:ea typeface="微软雅黑"/>
                <a:cs typeface="Courier New"/>
              </a:rPr>
              <a:t>y</a:t>
            </a:r>
            <a:r>
              <a:rPr lang="en-US" altLang="zh-CN" sz="2400" kern="100" spc="-70" dirty="0" err="1" smtClean="0">
                <a:latin typeface="宋体"/>
                <a:ea typeface="微软雅黑"/>
                <a:cs typeface="Times New Roman"/>
              </a:rPr>
              <a:t>≤</a:t>
            </a:r>
            <a:r>
              <a:rPr lang="en-US" altLang="zh-CN" sz="2400" kern="100" spc="-70" dirty="0" err="1">
                <a:latin typeface="Times New Roman"/>
                <a:ea typeface="微软雅黑"/>
                <a:cs typeface="Courier New"/>
              </a:rPr>
              <a:t>7</a:t>
            </a:r>
            <a:r>
              <a:rPr lang="en-US" altLang="zh-CN" sz="2400" kern="100" spc="-70" dirty="0">
                <a:latin typeface="Times New Roman"/>
                <a:ea typeface="微软雅黑"/>
                <a:cs typeface="Courier New"/>
              </a:rPr>
              <a:t>)</a:t>
            </a:r>
            <a:r>
              <a:rPr lang="zh-CN" altLang="zh-CN" sz="2400" kern="100" spc="-70" dirty="0">
                <a:latin typeface="Times New Roman"/>
                <a:ea typeface="微软雅黑"/>
                <a:cs typeface="Times New Roman"/>
              </a:rPr>
              <a:t>、可</a:t>
            </a:r>
            <a:r>
              <a:rPr lang="zh-CN" altLang="zh-CN" sz="2400" kern="100" dirty="0">
                <a:latin typeface="Times New Roman"/>
                <a:ea typeface="微软雅黑"/>
                <a:cs typeface="Times New Roman"/>
              </a:rPr>
              <a:t>能为第</a:t>
            </a:r>
            <a:r>
              <a:rPr lang="en-US" altLang="zh-CN" sz="2400" kern="100" dirty="0">
                <a:latin typeface="宋体"/>
                <a:ea typeface="微软雅黑"/>
                <a:cs typeface="Times New Roman"/>
              </a:rPr>
              <a:t>Ⅷ</a:t>
            </a:r>
            <a:r>
              <a:rPr lang="zh-CN" altLang="zh-CN" sz="2400" kern="100" dirty="0">
                <a:latin typeface="Times New Roman"/>
                <a:ea typeface="微软雅黑"/>
                <a:cs typeface="Times New Roman"/>
              </a:rPr>
              <a:t>族</a:t>
            </a:r>
            <a:r>
              <a:rPr lang="en-US" altLang="zh-CN" sz="2400" kern="100" dirty="0">
                <a:latin typeface="Times New Roman"/>
                <a:ea typeface="微软雅黑"/>
                <a:cs typeface="Courier New"/>
              </a:rPr>
              <a:t>(</a:t>
            </a:r>
            <a:r>
              <a:rPr lang="en-US" altLang="zh-CN" sz="2400" kern="100" dirty="0" err="1">
                <a:latin typeface="Times New Roman"/>
                <a:ea typeface="微软雅黑"/>
                <a:cs typeface="Courier New"/>
              </a:rPr>
              <a:t>10</a:t>
            </a:r>
            <a:r>
              <a:rPr lang="en-US" altLang="zh-CN" sz="2400" kern="100" dirty="0" err="1">
                <a:latin typeface="宋体"/>
                <a:ea typeface="微软雅黑"/>
                <a:cs typeface="Times New Roman"/>
              </a:rPr>
              <a:t>≥</a:t>
            </a:r>
            <a:r>
              <a:rPr lang="en-US" altLang="zh-CN" sz="2400" i="1" kern="100" dirty="0" err="1">
                <a:latin typeface="Times New Roman"/>
                <a:ea typeface="微软雅黑"/>
                <a:cs typeface="Courier New"/>
              </a:rPr>
              <a:t>x</a:t>
            </a:r>
            <a:r>
              <a:rPr lang="zh-CN" altLang="zh-CN" sz="2400" kern="100" dirty="0">
                <a:latin typeface="Times New Roman"/>
                <a:ea typeface="微软雅黑"/>
                <a:cs typeface="Times New Roman"/>
              </a:rPr>
              <a:t>＋</a:t>
            </a:r>
            <a:r>
              <a:rPr lang="en-US" altLang="zh-CN" sz="2400" i="1" kern="100" dirty="0">
                <a:latin typeface="Times New Roman"/>
                <a:ea typeface="微软雅黑"/>
                <a:cs typeface="Courier New"/>
              </a:rPr>
              <a:t>y</a:t>
            </a:r>
            <a:r>
              <a:rPr lang="en-US" altLang="zh-CN" sz="2400" kern="100" dirty="0">
                <a:latin typeface="Times New Roman"/>
                <a:ea typeface="微软雅黑"/>
                <a:cs typeface="Courier New"/>
              </a:rPr>
              <a:t>&gt;7)</a:t>
            </a:r>
            <a:r>
              <a:rPr lang="zh-CN" altLang="zh-CN" sz="2400" kern="100" dirty="0">
                <a:latin typeface="Times New Roman"/>
                <a:ea typeface="微软雅黑"/>
                <a:cs typeface="Times New Roman"/>
              </a:rPr>
              <a:t>、还可能为</a:t>
            </a:r>
            <a:r>
              <a:rPr lang="en-US" altLang="zh-CN" sz="2400" i="1" kern="100" dirty="0">
                <a:latin typeface="Times New Roman"/>
                <a:ea typeface="微软雅黑"/>
                <a:cs typeface="Courier New"/>
              </a:rPr>
              <a:t>y</a:t>
            </a:r>
            <a:r>
              <a:rPr lang="en-US" altLang="zh-CN" sz="2400" kern="100" dirty="0">
                <a:latin typeface="Times New Roman"/>
                <a:ea typeface="微软雅黑"/>
                <a:cs typeface="Courier New"/>
              </a:rPr>
              <a:t>(</a:t>
            </a:r>
            <a:r>
              <a:rPr lang="en-US" altLang="zh-CN" sz="2400" i="1" kern="100" dirty="0">
                <a:latin typeface="Times New Roman"/>
                <a:ea typeface="微软雅黑"/>
                <a:cs typeface="Courier New"/>
              </a:rPr>
              <a:t>x</a:t>
            </a:r>
            <a:r>
              <a:rPr lang="zh-CN" altLang="zh-CN" sz="2400" kern="100" dirty="0">
                <a:latin typeface="Times New Roman"/>
                <a:ea typeface="微软雅黑"/>
                <a:cs typeface="Times New Roman"/>
              </a:rPr>
              <a:t>＝</a:t>
            </a:r>
            <a:r>
              <a:rPr lang="en-US" altLang="zh-CN" sz="2400" kern="100" dirty="0">
                <a:latin typeface="Times New Roman"/>
                <a:ea typeface="微软雅黑"/>
                <a:cs typeface="Courier New"/>
              </a:rPr>
              <a:t>10)</a:t>
            </a:r>
            <a:r>
              <a:rPr lang="zh-CN" altLang="zh-CN" sz="2400" kern="100" dirty="0">
                <a:latin typeface="Times New Roman"/>
                <a:ea typeface="微软雅黑"/>
                <a:cs typeface="Times New Roman"/>
              </a:rPr>
              <a:t>，</a:t>
            </a:r>
            <a:r>
              <a:rPr lang="en-US" altLang="zh-CN" sz="2400" kern="100" dirty="0">
                <a:latin typeface="Times New Roman"/>
                <a:ea typeface="微软雅黑"/>
                <a:cs typeface="Courier New"/>
              </a:rPr>
              <a:t>D</a:t>
            </a:r>
            <a:r>
              <a:rPr lang="zh-CN" altLang="zh-CN" sz="2400" kern="100" dirty="0">
                <a:latin typeface="Times New Roman"/>
                <a:ea typeface="微软雅黑"/>
                <a:cs typeface="Times New Roman"/>
              </a:rPr>
              <a:t>错误。</a:t>
            </a:r>
            <a:endParaRPr lang="zh-CN" altLang="zh-CN" sz="2400" kern="100" dirty="0">
              <a:latin typeface="宋体"/>
              <a:cs typeface="Courier New"/>
            </a:endParaRPr>
          </a:p>
          <a:p>
            <a:pPr algn="just">
              <a:lnSpc>
                <a:spcPct val="139000"/>
              </a:lnSpc>
              <a:spcAft>
                <a:spcPts val="0"/>
              </a:spcAft>
              <a:tabLst>
                <a:tab pos="2070735" algn="l"/>
              </a:tabLst>
            </a:pPr>
            <a:r>
              <a:rPr lang="zh-CN" altLang="zh-CN" sz="2400" b="1" kern="100" dirty="0">
                <a:solidFill>
                  <a:srgbClr val="0066FF"/>
                </a:solidFill>
                <a:latin typeface="Times New Roman"/>
                <a:ea typeface="微软雅黑"/>
                <a:cs typeface="Times New Roman"/>
              </a:rPr>
              <a:t>答案</a:t>
            </a:r>
            <a:r>
              <a:rPr lang="zh-CN" altLang="zh-CN" sz="2400" kern="100" dirty="0">
                <a:latin typeface="Times New Roman"/>
                <a:ea typeface="微软雅黑"/>
                <a:cs typeface="Times New Roman"/>
              </a:rPr>
              <a:t>　</a:t>
            </a:r>
            <a:r>
              <a:rPr lang="en-US" altLang="zh-CN" sz="2400" kern="100" dirty="0">
                <a:solidFill>
                  <a:srgbClr val="E36C0A"/>
                </a:solidFill>
                <a:latin typeface="Times New Roman"/>
                <a:ea typeface="微软雅黑"/>
                <a:cs typeface="Courier New"/>
              </a:rPr>
              <a:t>C</a:t>
            </a:r>
            <a:endParaRPr lang="zh-CN" altLang="zh-CN" sz="2400" kern="100" dirty="0">
              <a:effectLst/>
              <a:latin typeface="宋体"/>
              <a:cs typeface="Courier New"/>
            </a:endParaRPr>
          </a:p>
        </p:txBody>
      </p:sp>
      <p:grpSp>
        <p:nvGrpSpPr>
          <p:cNvPr id="12" name="组合 11"/>
          <p:cNvGrpSpPr/>
          <p:nvPr/>
        </p:nvGrpSpPr>
        <p:grpSpPr>
          <a:xfrm>
            <a:off x="8623505" y="4334076"/>
            <a:ext cx="360000" cy="359813"/>
            <a:chOff x="8623505" y="4334074"/>
            <a:chExt cx="360000" cy="359813"/>
          </a:xfrm>
        </p:grpSpPr>
        <p:sp>
          <p:nvSpPr>
            <p:cNvPr id="14" name="椭圆 13">
              <a:hlinkClick r:id="rId2" action="ppaction://hlinksldjump"/>
            </p:cNvPr>
            <p:cNvSpPr/>
            <p:nvPr userDrawn="1"/>
          </p:nvSpPr>
          <p:spPr>
            <a:xfrm rot="5400000">
              <a:off x="8623598" y="4333981"/>
              <a:ext cx="359813" cy="360000"/>
            </a:xfrm>
            <a:prstGeom prst="ellipse">
              <a:avLst/>
            </a:prstGeom>
            <a:solidFill>
              <a:schemeClr val="bg1">
                <a:lumMod val="65000"/>
                <a:alpha val="6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5" name="燕尾形 14">
              <a:hlinkClick r:id="rId2" action="ppaction://hlinksldjump"/>
            </p:cNvPr>
            <p:cNvSpPr/>
            <p:nvPr userDrawn="1"/>
          </p:nvSpPr>
          <p:spPr>
            <a:xfrm rot="5400000" flipH="1">
              <a:off x="8717142" y="4427583"/>
              <a:ext cx="172710" cy="172800"/>
            </a:xfrm>
            <a:prstGeom prst="chevron">
              <a:avLst/>
            </a:prstGeom>
            <a:solidFill>
              <a:srgbClr val="FFFFFF">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solidFill>
              </a:endParaRPr>
            </a:p>
          </p:txBody>
        </p:sp>
      </p:grpSp>
    </p:spTree>
    <p:extLst>
      <p:ext uri="{BB962C8B-B14F-4D97-AF65-F5344CB8AC3E}">
        <p14:creationId xmlns:p14="http://schemas.microsoft.com/office/powerpoint/2010/main" val="32113412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3">
                                            <p:txEl>
                                              <p:pRg st="1" end="1"/>
                                            </p:txEl>
                                          </p:spTgt>
                                        </p:tgtEl>
                                        <p:attrNameLst>
                                          <p:attrName>style.visibility</p:attrName>
                                        </p:attrNameLst>
                                      </p:cBhvr>
                                      <p:to>
                                        <p:strVal val="visible"/>
                                      </p:to>
                                    </p:set>
                                    <p:animEffect transition="in" filter="blinds(horizontal)">
                                      <p:cBhvr>
                                        <p:cTn id="7" dur="500"/>
                                        <p:tgtEl>
                                          <p:spTgt spid="1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3">
                                            <p:txEl>
                                              <p:pRg st="2" end="2"/>
                                            </p:txEl>
                                          </p:spTgt>
                                        </p:tgtEl>
                                        <p:attrNameLst>
                                          <p:attrName>style.visibility</p:attrName>
                                        </p:attrNameLst>
                                      </p:cBhvr>
                                      <p:to>
                                        <p:strVal val="visible"/>
                                      </p:to>
                                    </p:set>
                                    <p:animEffect transition="in" filter="blinds(horizontal)">
                                      <p:cBhvr>
                                        <p:cTn id="12" dur="500"/>
                                        <p:tgtEl>
                                          <p:spTgt spid="1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3">
                                            <p:txEl>
                                              <p:pRg st="3" end="3"/>
                                            </p:txEl>
                                          </p:spTgt>
                                        </p:tgtEl>
                                        <p:attrNameLst>
                                          <p:attrName>style.visibility</p:attrName>
                                        </p:attrNameLst>
                                      </p:cBhvr>
                                      <p:to>
                                        <p:strVal val="visible"/>
                                      </p:to>
                                    </p:set>
                                    <p:animEffect transition="in" filter="blinds(horizontal)">
                                      <p:cBhvr>
                                        <p:cTn id="17" dur="500"/>
                                        <p:tgtEl>
                                          <p:spTgt spid="1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13">
                                            <p:txEl>
                                              <p:pRg st="4" end="4"/>
                                            </p:txEl>
                                          </p:spTgt>
                                        </p:tgtEl>
                                        <p:attrNameLst>
                                          <p:attrName>style.visibility</p:attrName>
                                        </p:attrNameLst>
                                      </p:cBhvr>
                                      <p:to>
                                        <p:strVal val="visible"/>
                                      </p:to>
                                    </p:set>
                                    <p:animEffect transition="in" filter="blinds(horizontal)">
                                      <p:cBhvr>
                                        <p:cTn id="22" dur="500"/>
                                        <p:tgtEl>
                                          <p:spTgt spid="1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711074" y="249058"/>
            <a:ext cx="1518364" cy="492443"/>
          </a:xfrm>
          <a:prstGeom prst="rect">
            <a:avLst/>
          </a:prstGeom>
          <a:noFill/>
        </p:spPr>
        <p:txBody>
          <a:bodyPr wrap="none" rtlCol="0">
            <a:spAutoFit/>
          </a:bodyPr>
          <a:lstStyle/>
          <a:p>
            <a:pPr>
              <a:spcBef>
                <a:spcPct val="0"/>
              </a:spcBef>
            </a:pPr>
            <a:r>
              <a:rPr lang="zh-CN" altLang="en-US" sz="2600" b="1" dirty="0" smtClean="0">
                <a:solidFill>
                  <a:schemeClr val="tx1">
                    <a:lumMod val="65000"/>
                    <a:lumOff val="35000"/>
                  </a:schemeClr>
                </a:solidFill>
                <a:latin typeface="微软雅黑" pitchFamily="34" charset="-122"/>
                <a:ea typeface="微软雅黑" pitchFamily="34" charset="-122"/>
              </a:rPr>
              <a:t>学习小结</a:t>
            </a:r>
            <a:endParaRPr lang="zh-CN" altLang="en-US" sz="2600" b="1" dirty="0">
              <a:solidFill>
                <a:schemeClr val="tx1">
                  <a:lumMod val="65000"/>
                  <a:lumOff val="35000"/>
                </a:schemeClr>
              </a:solidFill>
              <a:latin typeface="微软雅黑" pitchFamily="34" charset="-122"/>
              <a:ea typeface="微软雅黑" pitchFamily="34" charset="-122"/>
            </a:endParaRPr>
          </a:p>
        </p:txBody>
      </p:sp>
      <p:sp>
        <p:nvSpPr>
          <p:cNvPr id="8" name="矩形 7"/>
          <p:cNvSpPr/>
          <p:nvPr/>
        </p:nvSpPr>
        <p:spPr>
          <a:xfrm>
            <a:off x="2" y="365815"/>
            <a:ext cx="646529" cy="225009"/>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9" name="矩形 8"/>
          <p:cNvSpPr/>
          <p:nvPr/>
        </p:nvSpPr>
        <p:spPr>
          <a:xfrm>
            <a:off x="918642" y="968524"/>
            <a:ext cx="7210325" cy="692497"/>
          </a:xfrm>
          <a:prstGeom prst="rect">
            <a:avLst/>
          </a:prstGeom>
        </p:spPr>
        <p:txBody>
          <a:bodyPr wrap="square">
            <a:spAutoFit/>
          </a:bodyPr>
          <a:lstStyle/>
          <a:p>
            <a:pPr algn="ctr">
              <a:lnSpc>
                <a:spcPct val="150000"/>
              </a:lnSpc>
              <a:spcAft>
                <a:spcPts val="0"/>
              </a:spcAft>
              <a:tabLst>
                <a:tab pos="2070735" algn="l"/>
              </a:tabLst>
            </a:pPr>
            <a:r>
              <a:rPr lang="zh-CN" altLang="zh-CN" sz="2600" kern="100" dirty="0">
                <a:latin typeface="Times New Roman"/>
                <a:ea typeface="微软雅黑"/>
                <a:cs typeface="Times New Roman"/>
              </a:rPr>
              <a:t>核外电子排布与元素周期表的关系</a:t>
            </a:r>
            <a:endParaRPr lang="zh-CN" altLang="zh-CN" sz="2600" kern="100" dirty="0">
              <a:effectLst/>
              <a:latin typeface="宋体"/>
              <a:cs typeface="Courier New"/>
            </a:endParaRPr>
          </a:p>
        </p:txBody>
      </p:sp>
      <p:pic>
        <p:nvPicPr>
          <p:cNvPr id="29698" name="Picture 2" descr="R6"/>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360215" y="1700811"/>
            <a:ext cx="6408712" cy="25624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 name="组合 9"/>
          <p:cNvGrpSpPr/>
          <p:nvPr/>
        </p:nvGrpSpPr>
        <p:grpSpPr>
          <a:xfrm>
            <a:off x="8623505" y="4334076"/>
            <a:ext cx="360000" cy="359813"/>
            <a:chOff x="8623505" y="4334074"/>
            <a:chExt cx="360000" cy="359813"/>
          </a:xfrm>
        </p:grpSpPr>
        <p:sp>
          <p:nvSpPr>
            <p:cNvPr id="14" name="椭圆 13">
              <a:hlinkClick r:id="rId3" action="ppaction://hlinksldjump"/>
            </p:cNvPr>
            <p:cNvSpPr/>
            <p:nvPr userDrawn="1"/>
          </p:nvSpPr>
          <p:spPr>
            <a:xfrm rot="5400000">
              <a:off x="8623598" y="4333981"/>
              <a:ext cx="359813" cy="360000"/>
            </a:xfrm>
            <a:prstGeom prst="ellipse">
              <a:avLst/>
            </a:prstGeom>
            <a:solidFill>
              <a:srgbClr val="92D050">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5" name="燕尾形 14">
              <a:hlinkClick r:id="rId3" action="ppaction://hlinksldjump"/>
            </p:cNvPr>
            <p:cNvSpPr/>
            <p:nvPr userDrawn="1"/>
          </p:nvSpPr>
          <p:spPr>
            <a:xfrm rot="5400000" flipH="1">
              <a:off x="8717142" y="4427583"/>
              <a:ext cx="172710" cy="172800"/>
            </a:xfrm>
            <a:prstGeom prst="chevron">
              <a:avLst/>
            </a:prstGeom>
            <a:solidFill>
              <a:srgbClr val="FFFFFF">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solidFill>
              </a:endParaRPr>
            </a:p>
          </p:txBody>
        </p:sp>
      </p:grpSp>
    </p:spTree>
    <p:extLst>
      <p:ext uri="{BB962C8B-B14F-4D97-AF65-F5344CB8AC3E}">
        <p14:creationId xmlns:p14="http://schemas.microsoft.com/office/powerpoint/2010/main" val="307393722"/>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711073" y="249058"/>
            <a:ext cx="1518364" cy="492443"/>
          </a:xfrm>
          <a:prstGeom prst="rect">
            <a:avLst/>
          </a:prstGeom>
          <a:noFill/>
        </p:spPr>
        <p:txBody>
          <a:bodyPr wrap="none" rtlCol="0">
            <a:spAutoFit/>
          </a:bodyPr>
          <a:lstStyle/>
          <a:p>
            <a:pPr>
              <a:spcBef>
                <a:spcPct val="0"/>
              </a:spcBef>
            </a:pPr>
            <a:r>
              <a:rPr lang="zh-CN" altLang="zh-CN" sz="2600" b="1" dirty="0">
                <a:solidFill>
                  <a:schemeClr val="tx1">
                    <a:lumMod val="65000"/>
                    <a:lumOff val="35000"/>
                  </a:schemeClr>
                </a:solidFill>
                <a:latin typeface="微软雅黑" pitchFamily="34" charset="-122"/>
                <a:ea typeface="微软雅黑" pitchFamily="34" charset="-122"/>
              </a:rPr>
              <a:t>当堂检测</a:t>
            </a:r>
            <a:endParaRPr lang="zh-CN" altLang="en-US" sz="2600" b="1" dirty="0">
              <a:solidFill>
                <a:schemeClr val="tx1">
                  <a:lumMod val="65000"/>
                  <a:lumOff val="35000"/>
                </a:schemeClr>
              </a:solidFill>
              <a:latin typeface="微软雅黑" pitchFamily="34" charset="-122"/>
              <a:ea typeface="微软雅黑" pitchFamily="34" charset="-122"/>
            </a:endParaRPr>
          </a:p>
        </p:txBody>
      </p:sp>
      <p:sp>
        <p:nvSpPr>
          <p:cNvPr id="3" name="矩形 2"/>
          <p:cNvSpPr/>
          <p:nvPr/>
        </p:nvSpPr>
        <p:spPr>
          <a:xfrm>
            <a:off x="118920" y="709067"/>
            <a:ext cx="8909535" cy="4025717"/>
          </a:xfrm>
          <a:prstGeom prst="rect">
            <a:avLst/>
          </a:prstGeom>
        </p:spPr>
        <p:txBody>
          <a:bodyPr>
            <a:spAutoFit/>
          </a:bodyPr>
          <a:lstStyle/>
          <a:p>
            <a:pPr algn="just">
              <a:lnSpc>
                <a:spcPct val="135000"/>
              </a:lnSpc>
              <a:spcAft>
                <a:spcPts val="0"/>
              </a:spcAft>
              <a:tabLst>
                <a:tab pos="2070735" algn="l"/>
              </a:tabLst>
            </a:pPr>
            <a:r>
              <a:rPr lang="en-US" altLang="zh-CN" sz="2400" kern="100" dirty="0">
                <a:latin typeface="Times New Roman"/>
                <a:ea typeface="微软雅黑"/>
                <a:cs typeface="Courier New"/>
              </a:rPr>
              <a:t>1.</a:t>
            </a:r>
            <a:r>
              <a:rPr lang="zh-CN" altLang="zh-CN" sz="2400" kern="100" dirty="0">
                <a:latin typeface="Times New Roman"/>
                <a:ea typeface="微软雅黑"/>
                <a:cs typeface="Times New Roman"/>
              </a:rPr>
              <a:t>下列说法不正确的是</a:t>
            </a:r>
            <a:r>
              <a:rPr lang="en-US" altLang="zh-CN" sz="2400" kern="100" dirty="0">
                <a:latin typeface="Times New Roman"/>
                <a:ea typeface="微软雅黑"/>
                <a:cs typeface="Courier New"/>
              </a:rPr>
              <a:t>(</a:t>
            </a:r>
            <a:r>
              <a:rPr lang="zh-CN" altLang="zh-CN" sz="2400" kern="100" dirty="0">
                <a:latin typeface="Times New Roman"/>
                <a:ea typeface="微软雅黑"/>
                <a:cs typeface="Times New Roman"/>
              </a:rPr>
              <a:t>　　</a:t>
            </a:r>
            <a:r>
              <a:rPr lang="en-US" altLang="zh-CN" sz="2400" kern="100" dirty="0">
                <a:latin typeface="Times New Roman"/>
                <a:ea typeface="微软雅黑"/>
                <a:cs typeface="Courier New"/>
              </a:rPr>
              <a:t>)</a:t>
            </a:r>
            <a:endParaRPr lang="zh-CN" altLang="zh-CN" sz="2400" kern="100" dirty="0">
              <a:latin typeface="宋体"/>
              <a:cs typeface="Courier New"/>
            </a:endParaRPr>
          </a:p>
          <a:p>
            <a:pPr algn="just">
              <a:lnSpc>
                <a:spcPct val="135000"/>
              </a:lnSpc>
              <a:spcAft>
                <a:spcPts val="0"/>
              </a:spcAft>
              <a:tabLst>
                <a:tab pos="2070735" algn="l"/>
              </a:tabLst>
            </a:pPr>
            <a:r>
              <a:rPr lang="en-US" altLang="zh-CN" sz="2400" kern="100" dirty="0">
                <a:latin typeface="Times New Roman"/>
                <a:ea typeface="微软雅黑"/>
                <a:cs typeface="Courier New"/>
              </a:rPr>
              <a:t>A.</a:t>
            </a:r>
            <a:r>
              <a:rPr lang="zh-CN" altLang="zh-CN" sz="2400" kern="100" dirty="0">
                <a:latin typeface="Times New Roman"/>
                <a:ea typeface="微软雅黑"/>
                <a:cs typeface="Times New Roman"/>
              </a:rPr>
              <a:t>元素原子的核外电子排布呈现周期性变化是形成元素周期系</a:t>
            </a:r>
            <a:r>
              <a:rPr lang="zh-CN" altLang="zh-CN" sz="2400" kern="100" dirty="0" smtClean="0">
                <a:latin typeface="Times New Roman"/>
                <a:ea typeface="微软雅黑"/>
                <a:cs typeface="Times New Roman"/>
              </a:rPr>
              <a:t>的</a:t>
            </a:r>
            <a:endParaRPr lang="en-US" altLang="zh-CN" sz="2400" kern="100" dirty="0" smtClean="0">
              <a:latin typeface="Times New Roman"/>
              <a:ea typeface="微软雅黑"/>
              <a:cs typeface="Times New Roman"/>
            </a:endParaRPr>
          </a:p>
          <a:p>
            <a:pPr algn="just">
              <a:lnSpc>
                <a:spcPct val="135000"/>
              </a:lnSpc>
              <a:spcAft>
                <a:spcPts val="0"/>
              </a:spcAft>
              <a:tabLst>
                <a:tab pos="2070735" algn="l"/>
              </a:tabLst>
            </a:pPr>
            <a:r>
              <a:rPr lang="en-US" altLang="zh-CN" sz="2400" kern="100" dirty="0">
                <a:latin typeface="Times New Roman"/>
                <a:ea typeface="微软雅黑"/>
                <a:cs typeface="Times New Roman"/>
              </a:rPr>
              <a:t> </a:t>
            </a:r>
            <a:r>
              <a:rPr lang="en-US" altLang="zh-CN" sz="2400" kern="100" dirty="0" smtClean="0">
                <a:latin typeface="Times New Roman"/>
                <a:ea typeface="微软雅黑"/>
                <a:cs typeface="Times New Roman"/>
              </a:rPr>
              <a:t>   </a:t>
            </a:r>
            <a:r>
              <a:rPr lang="zh-CN" altLang="zh-CN" sz="2400" kern="100" dirty="0" smtClean="0">
                <a:latin typeface="Times New Roman"/>
                <a:ea typeface="微软雅黑"/>
                <a:cs typeface="Times New Roman"/>
              </a:rPr>
              <a:t>根本</a:t>
            </a:r>
            <a:r>
              <a:rPr lang="zh-CN" altLang="zh-CN" sz="2400" kern="100" dirty="0">
                <a:latin typeface="Times New Roman"/>
                <a:ea typeface="微软雅黑"/>
                <a:cs typeface="Times New Roman"/>
              </a:rPr>
              <a:t>原因</a:t>
            </a:r>
            <a:endParaRPr lang="zh-CN" altLang="zh-CN" sz="2400" kern="100" dirty="0">
              <a:latin typeface="宋体"/>
              <a:cs typeface="Courier New"/>
            </a:endParaRPr>
          </a:p>
          <a:p>
            <a:pPr algn="just">
              <a:lnSpc>
                <a:spcPct val="135000"/>
              </a:lnSpc>
              <a:spcAft>
                <a:spcPts val="0"/>
              </a:spcAft>
              <a:tabLst>
                <a:tab pos="2070735" algn="l"/>
              </a:tabLst>
            </a:pPr>
            <a:r>
              <a:rPr lang="en-US" altLang="zh-CN" sz="2400" kern="100" dirty="0">
                <a:latin typeface="Times New Roman"/>
                <a:ea typeface="微软雅黑"/>
                <a:cs typeface="Courier New"/>
              </a:rPr>
              <a:t>B.</a:t>
            </a:r>
            <a:r>
              <a:rPr lang="zh-CN" altLang="zh-CN" sz="2400" kern="100" dirty="0">
                <a:latin typeface="Times New Roman"/>
                <a:ea typeface="微软雅黑"/>
                <a:cs typeface="Times New Roman"/>
              </a:rPr>
              <a:t>周期序数越大，该周期所含金属元素越多</a:t>
            </a:r>
            <a:endParaRPr lang="zh-CN" altLang="zh-CN" sz="2400" kern="100" dirty="0">
              <a:latin typeface="宋体"/>
              <a:cs typeface="Courier New"/>
            </a:endParaRPr>
          </a:p>
          <a:p>
            <a:pPr algn="just">
              <a:lnSpc>
                <a:spcPct val="135000"/>
              </a:lnSpc>
              <a:spcAft>
                <a:spcPts val="0"/>
              </a:spcAft>
              <a:tabLst>
                <a:tab pos="2070735" algn="l"/>
              </a:tabLst>
            </a:pPr>
            <a:r>
              <a:rPr lang="en-US" altLang="zh-CN" sz="2400" kern="100" dirty="0">
                <a:latin typeface="Times New Roman"/>
                <a:ea typeface="微软雅黑"/>
                <a:cs typeface="Courier New"/>
              </a:rPr>
              <a:t>C.</a:t>
            </a:r>
            <a:r>
              <a:rPr lang="zh-CN" altLang="zh-CN" sz="2400" kern="100" dirty="0">
                <a:latin typeface="Times New Roman"/>
                <a:ea typeface="微软雅黑"/>
                <a:cs typeface="Times New Roman"/>
              </a:rPr>
              <a:t>所有区的名称均来自按构造原理最后填入电子的能级符号</a:t>
            </a:r>
            <a:endParaRPr lang="zh-CN" altLang="zh-CN" sz="2400" kern="100" dirty="0">
              <a:latin typeface="宋体"/>
              <a:cs typeface="Courier New"/>
            </a:endParaRPr>
          </a:p>
          <a:p>
            <a:pPr algn="just">
              <a:lnSpc>
                <a:spcPct val="135000"/>
              </a:lnSpc>
              <a:spcAft>
                <a:spcPts val="0"/>
              </a:spcAft>
              <a:tabLst>
                <a:tab pos="2070735" algn="l"/>
              </a:tabLst>
            </a:pPr>
            <a:r>
              <a:rPr lang="en-US" altLang="zh-CN" sz="2400" kern="100" dirty="0">
                <a:latin typeface="Times New Roman"/>
                <a:ea typeface="微软雅黑"/>
                <a:cs typeface="Courier New"/>
              </a:rPr>
              <a:t>D.</a:t>
            </a:r>
            <a:r>
              <a:rPr lang="zh-CN" altLang="zh-CN" sz="2400" kern="100" spc="-70" dirty="0">
                <a:latin typeface="Times New Roman"/>
                <a:ea typeface="微软雅黑"/>
                <a:cs typeface="Times New Roman"/>
              </a:rPr>
              <a:t>周期表共</a:t>
            </a:r>
            <a:r>
              <a:rPr lang="en-US" altLang="zh-CN" sz="2400" kern="100" spc="-70" dirty="0">
                <a:latin typeface="Times New Roman"/>
                <a:ea typeface="微软雅黑"/>
                <a:cs typeface="Courier New"/>
              </a:rPr>
              <a:t>18</a:t>
            </a:r>
            <a:r>
              <a:rPr lang="zh-CN" altLang="zh-CN" sz="2400" kern="100" spc="-70" dirty="0">
                <a:latin typeface="Times New Roman"/>
                <a:ea typeface="微软雅黑"/>
                <a:cs typeface="Times New Roman"/>
              </a:rPr>
              <a:t>个纵列，可分为</a:t>
            </a:r>
            <a:r>
              <a:rPr lang="en-US" altLang="zh-CN" sz="2400" kern="100" spc="-70" dirty="0">
                <a:latin typeface="Times New Roman"/>
                <a:ea typeface="微软雅黑"/>
                <a:cs typeface="Courier New"/>
              </a:rPr>
              <a:t>7</a:t>
            </a:r>
            <a:r>
              <a:rPr lang="zh-CN" altLang="zh-CN" sz="2400" kern="100" spc="-70" dirty="0">
                <a:latin typeface="Times New Roman"/>
                <a:ea typeface="微软雅黑"/>
                <a:cs typeface="Times New Roman"/>
              </a:rPr>
              <a:t>个主族</a:t>
            </a:r>
            <a:r>
              <a:rPr lang="zh-CN" altLang="zh-CN" sz="2400" kern="100" spc="-500" dirty="0">
                <a:latin typeface="Times New Roman"/>
                <a:ea typeface="微软雅黑"/>
                <a:cs typeface="Times New Roman"/>
              </a:rPr>
              <a:t>、</a:t>
            </a:r>
            <a:r>
              <a:rPr lang="en-US" altLang="zh-CN" sz="2400" kern="100" spc="-70" dirty="0">
                <a:latin typeface="Times New Roman"/>
                <a:ea typeface="微软雅黑"/>
                <a:cs typeface="Courier New"/>
              </a:rPr>
              <a:t>7</a:t>
            </a:r>
            <a:r>
              <a:rPr lang="zh-CN" altLang="zh-CN" sz="2400" kern="100" spc="-70" dirty="0">
                <a:latin typeface="Times New Roman"/>
                <a:ea typeface="微软雅黑"/>
                <a:cs typeface="Times New Roman"/>
              </a:rPr>
              <a:t>个副族</a:t>
            </a:r>
            <a:r>
              <a:rPr lang="zh-CN" altLang="zh-CN" sz="2400" kern="100" spc="-500" dirty="0">
                <a:latin typeface="Times New Roman"/>
                <a:ea typeface="微软雅黑"/>
                <a:cs typeface="Times New Roman"/>
              </a:rPr>
              <a:t>、</a:t>
            </a:r>
            <a:r>
              <a:rPr lang="en-US" altLang="zh-CN" sz="2400" kern="100" spc="-70" dirty="0">
                <a:latin typeface="Times New Roman"/>
                <a:ea typeface="微软雅黑"/>
                <a:cs typeface="Courier New"/>
              </a:rPr>
              <a:t>1</a:t>
            </a:r>
            <a:r>
              <a:rPr lang="zh-CN" altLang="zh-CN" sz="2400" kern="100" spc="-70" dirty="0">
                <a:latin typeface="Times New Roman"/>
                <a:ea typeface="微软雅黑"/>
                <a:cs typeface="Times New Roman"/>
              </a:rPr>
              <a:t>个</a:t>
            </a:r>
            <a:r>
              <a:rPr lang="en-US" altLang="zh-CN" sz="2400" kern="100" spc="-70" dirty="0">
                <a:latin typeface="宋体"/>
                <a:ea typeface="微软雅黑"/>
                <a:cs typeface="Times New Roman"/>
              </a:rPr>
              <a:t>Ⅷ</a:t>
            </a:r>
            <a:r>
              <a:rPr lang="zh-CN" altLang="zh-CN" sz="2400" kern="100" spc="-70" dirty="0">
                <a:latin typeface="Times New Roman"/>
                <a:ea typeface="微软雅黑"/>
                <a:cs typeface="Times New Roman"/>
              </a:rPr>
              <a:t>族</a:t>
            </a:r>
            <a:r>
              <a:rPr lang="zh-CN" altLang="zh-CN" sz="2400" kern="100" spc="-500" dirty="0">
                <a:latin typeface="Times New Roman"/>
                <a:ea typeface="微软雅黑"/>
                <a:cs typeface="Times New Roman"/>
              </a:rPr>
              <a:t>、</a:t>
            </a:r>
            <a:r>
              <a:rPr lang="en-US" altLang="zh-CN" sz="2400" kern="100" spc="-70" dirty="0">
                <a:latin typeface="Times New Roman"/>
                <a:ea typeface="微软雅黑"/>
                <a:cs typeface="Courier New"/>
              </a:rPr>
              <a:t>1</a:t>
            </a:r>
            <a:r>
              <a:rPr lang="zh-CN" altLang="zh-CN" sz="2400" kern="100" spc="-70" dirty="0">
                <a:latin typeface="Times New Roman"/>
                <a:ea typeface="微软雅黑"/>
                <a:cs typeface="Times New Roman"/>
              </a:rPr>
              <a:t>个</a:t>
            </a:r>
            <a:r>
              <a:rPr lang="en-US" altLang="zh-CN" sz="2400" kern="100" spc="-70" dirty="0">
                <a:latin typeface="Times New Roman"/>
                <a:ea typeface="微软雅黑"/>
                <a:cs typeface="Courier New"/>
              </a:rPr>
              <a:t>0</a:t>
            </a:r>
            <a:r>
              <a:rPr lang="zh-CN" altLang="zh-CN" sz="2400" kern="100" spc="-70" dirty="0">
                <a:latin typeface="Times New Roman"/>
                <a:ea typeface="微软雅黑"/>
                <a:cs typeface="Times New Roman"/>
              </a:rPr>
              <a:t>族</a:t>
            </a:r>
            <a:endParaRPr lang="zh-CN" altLang="zh-CN" sz="2400" kern="100" spc="-70" dirty="0">
              <a:latin typeface="宋体"/>
              <a:cs typeface="Courier New"/>
            </a:endParaRPr>
          </a:p>
          <a:p>
            <a:pPr algn="just">
              <a:lnSpc>
                <a:spcPct val="135000"/>
              </a:lnSpc>
              <a:spcAft>
                <a:spcPts val="0"/>
              </a:spcAft>
              <a:tabLst>
                <a:tab pos="2070735" algn="l"/>
              </a:tabLst>
            </a:pPr>
            <a:r>
              <a:rPr lang="zh-CN" altLang="zh-CN" sz="2400" b="1" kern="100" dirty="0" smtClean="0">
                <a:solidFill>
                  <a:srgbClr val="0066FF"/>
                </a:solidFill>
                <a:latin typeface="Times New Roman"/>
                <a:ea typeface="微软雅黑"/>
                <a:cs typeface="Times New Roman"/>
              </a:rPr>
              <a:t>解析</a:t>
            </a:r>
            <a:r>
              <a:rPr lang="zh-CN" altLang="zh-CN" sz="2400" kern="100" dirty="0">
                <a:latin typeface="Times New Roman"/>
                <a:ea typeface="微软雅黑"/>
                <a:cs typeface="Times New Roman"/>
              </a:rPr>
              <a:t>　除</a:t>
            </a:r>
            <a:r>
              <a:rPr lang="en-US" altLang="zh-CN" sz="2400" kern="100" dirty="0">
                <a:latin typeface="Times New Roman"/>
                <a:ea typeface="微软雅黑"/>
                <a:cs typeface="Courier New"/>
              </a:rPr>
              <a:t>ds</a:t>
            </a:r>
            <a:r>
              <a:rPr lang="zh-CN" altLang="zh-CN" sz="2400" kern="100" dirty="0">
                <a:latin typeface="Times New Roman"/>
                <a:ea typeface="微软雅黑"/>
                <a:cs typeface="Times New Roman"/>
              </a:rPr>
              <a:t>区外，区的名称均来自按构造原理最后填入电子的能级符号。</a:t>
            </a:r>
            <a:endParaRPr lang="zh-CN" altLang="zh-CN" sz="2400" kern="100" dirty="0">
              <a:effectLst/>
              <a:latin typeface="宋体"/>
              <a:cs typeface="Courier New"/>
            </a:endParaRPr>
          </a:p>
        </p:txBody>
      </p:sp>
      <p:sp>
        <p:nvSpPr>
          <p:cNvPr id="16" name="矩形 15"/>
          <p:cNvSpPr/>
          <p:nvPr/>
        </p:nvSpPr>
        <p:spPr>
          <a:xfrm>
            <a:off x="2" y="365815"/>
            <a:ext cx="646529" cy="225009"/>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 name="矩形 1"/>
          <p:cNvSpPr/>
          <p:nvPr/>
        </p:nvSpPr>
        <p:spPr>
          <a:xfrm>
            <a:off x="3395489" y="823466"/>
            <a:ext cx="389850" cy="461665"/>
          </a:xfrm>
          <a:prstGeom prst="rect">
            <a:avLst/>
          </a:prstGeom>
        </p:spPr>
        <p:txBody>
          <a:bodyPr wrap="none">
            <a:spAutoFit/>
          </a:bodyPr>
          <a:lstStyle/>
          <a:p>
            <a:r>
              <a:rPr lang="en-US" altLang="zh-CN" sz="2400" kern="100" smtClean="0">
                <a:solidFill>
                  <a:srgbClr val="E36C0A"/>
                </a:solidFill>
                <a:latin typeface="Times New Roman"/>
                <a:ea typeface="微软雅黑"/>
                <a:cs typeface="Courier New"/>
              </a:rPr>
              <a:t>C</a:t>
            </a:r>
            <a:endParaRPr lang="zh-CN" altLang="en-US" dirty="0"/>
          </a:p>
        </p:txBody>
      </p:sp>
      <p:sp>
        <p:nvSpPr>
          <p:cNvPr id="17" name="TextBox 16">
            <a:hlinkClick r:id="rId3" action="ppaction://hlinksldjump"/>
          </p:cNvPr>
          <p:cNvSpPr txBox="1"/>
          <p:nvPr/>
        </p:nvSpPr>
        <p:spPr>
          <a:xfrm>
            <a:off x="7092280" y="155344"/>
            <a:ext cx="345559" cy="407802"/>
          </a:xfrm>
          <a:prstGeom prst="rect">
            <a:avLst/>
          </a:prstGeom>
          <a:noFill/>
          <a:effectLst>
            <a:reflection blurRad="6350" stA="50000" endA="300" endPos="38500" dist="50800" dir="5400000" sy="-100000" algn="bl" rotWithShape="0"/>
          </a:effectLst>
        </p:spPr>
        <p:txBody>
          <a:bodyPr wrap="square" lIns="68579" tIns="34289" rIns="68579" bIns="34289" rtlCol="0" anchor="ctr">
            <a:spAutoFit/>
          </a:bodyPr>
          <a:lstStyle/>
          <a:p>
            <a:pPr algn="r"/>
            <a:r>
              <a:rPr lang="en-US" altLang="zh-CN" sz="2200" dirty="0" smtClean="0">
                <a:solidFill>
                  <a:srgbClr val="0000CC"/>
                </a:solidFill>
                <a:effectLst>
                  <a:reflection blurRad="6350" stA="55000" endA="300" endPos="45500" dir="5400000" sy="-100000" algn="bl" rotWithShape="0"/>
                </a:effectLst>
                <a:latin typeface="Broadway" pitchFamily="82" charset="0"/>
                <a:ea typeface="楷体" pitchFamily="49" charset="-122"/>
                <a:cs typeface="经典繁仿黑" pitchFamily="49" charset="-122"/>
              </a:rPr>
              <a:t>1</a:t>
            </a:r>
            <a:endParaRPr lang="zh-CN" altLang="en-US" sz="2200" dirty="0">
              <a:solidFill>
                <a:srgbClr val="0000CC"/>
              </a:solidFill>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18" name="TextBox 17">
            <a:hlinkClick r:id="rId4" action="ppaction://hlinksldjump"/>
          </p:cNvPr>
          <p:cNvSpPr txBox="1"/>
          <p:nvPr/>
        </p:nvSpPr>
        <p:spPr>
          <a:xfrm>
            <a:off x="7459181" y="155344"/>
            <a:ext cx="345559" cy="407802"/>
          </a:xfrm>
          <a:prstGeom prst="rect">
            <a:avLst/>
          </a:prstGeom>
          <a:noFill/>
          <a:effectLst>
            <a:reflection blurRad="6350" stA="50000" endA="300" endPos="38500" dist="50800" dir="5400000" sy="-100000" algn="bl" rotWithShape="0"/>
          </a:effectLst>
        </p:spPr>
        <p:txBody>
          <a:bodyPr wrap="square" lIns="68579" tIns="34289" rIns="68579" bIns="34289" rtlCol="0" anchor="ctr">
            <a:spAutoFit/>
          </a:bodyPr>
          <a:lstStyle/>
          <a:p>
            <a:pPr algn="r"/>
            <a:r>
              <a:rPr lang="en-US" altLang="zh-CN" sz="22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2</a:t>
            </a:r>
            <a:endParaRPr lang="zh-CN" altLang="en-US" sz="22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19" name="TextBox 18">
            <a:hlinkClick r:id="rId5" action="ppaction://hlinksldjump"/>
          </p:cNvPr>
          <p:cNvSpPr txBox="1"/>
          <p:nvPr/>
        </p:nvSpPr>
        <p:spPr>
          <a:xfrm>
            <a:off x="7826082" y="155344"/>
            <a:ext cx="345559" cy="407802"/>
          </a:xfrm>
          <a:prstGeom prst="rect">
            <a:avLst/>
          </a:prstGeom>
          <a:noFill/>
          <a:effectLst>
            <a:reflection blurRad="6350" stA="50000" endA="300" endPos="38500" dist="50800" dir="5400000" sy="-100000" algn="bl" rotWithShape="0"/>
          </a:effectLst>
        </p:spPr>
        <p:txBody>
          <a:bodyPr wrap="square" lIns="68579" tIns="34289" rIns="68579" bIns="34289" rtlCol="0" anchor="ctr">
            <a:spAutoFit/>
          </a:bodyPr>
          <a:lstStyle/>
          <a:p>
            <a:pPr algn="r"/>
            <a:r>
              <a:rPr lang="en-US" altLang="zh-CN" sz="22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3</a:t>
            </a:r>
            <a:endParaRPr lang="zh-CN" altLang="en-US" sz="22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20" name="TextBox 19">
            <a:hlinkClick r:id="rId6" action="ppaction://hlinksldjump"/>
          </p:cNvPr>
          <p:cNvSpPr txBox="1"/>
          <p:nvPr/>
        </p:nvSpPr>
        <p:spPr>
          <a:xfrm>
            <a:off x="8192983" y="155344"/>
            <a:ext cx="345559" cy="407802"/>
          </a:xfrm>
          <a:prstGeom prst="rect">
            <a:avLst/>
          </a:prstGeom>
          <a:noFill/>
          <a:effectLst>
            <a:reflection blurRad="6350" stA="50000" endA="300" endPos="38500" dist="50800" dir="5400000" sy="-100000" algn="bl" rotWithShape="0"/>
          </a:effectLst>
        </p:spPr>
        <p:txBody>
          <a:bodyPr wrap="square" lIns="68579" tIns="34289" rIns="68579" bIns="34289" rtlCol="0" anchor="ctr">
            <a:spAutoFit/>
          </a:bodyPr>
          <a:lstStyle/>
          <a:p>
            <a:pPr algn="r"/>
            <a:r>
              <a:rPr lang="en-US" altLang="zh-CN" sz="2200" smtClean="0">
                <a:effectLst>
                  <a:reflection blurRad="6350" stA="55000" endA="300" endPos="45500" dir="5400000" sy="-100000" algn="bl" rotWithShape="0"/>
                </a:effectLst>
                <a:latin typeface="Broadway" pitchFamily="82" charset="0"/>
                <a:ea typeface="楷体" pitchFamily="49" charset="-122"/>
                <a:cs typeface="经典繁仿黑" pitchFamily="49" charset="-122"/>
              </a:rPr>
              <a:t>4</a:t>
            </a:r>
            <a:endParaRPr lang="zh-CN" altLang="en-US" sz="22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21" name="TextBox 20">
            <a:hlinkClick r:id="rId7" action="ppaction://hlinksldjump"/>
          </p:cNvPr>
          <p:cNvSpPr txBox="1"/>
          <p:nvPr/>
        </p:nvSpPr>
        <p:spPr>
          <a:xfrm>
            <a:off x="8559884" y="155344"/>
            <a:ext cx="345559" cy="407802"/>
          </a:xfrm>
          <a:prstGeom prst="rect">
            <a:avLst/>
          </a:prstGeom>
          <a:noFill/>
          <a:effectLst>
            <a:reflection blurRad="6350" stA="50000" endA="300" endPos="38500" dist="50800" dir="5400000" sy="-100000" algn="bl" rotWithShape="0"/>
          </a:effectLst>
        </p:spPr>
        <p:txBody>
          <a:bodyPr wrap="square" lIns="68579" tIns="34289" rIns="68579" bIns="34289" rtlCol="0" anchor="ctr">
            <a:spAutoFit/>
          </a:bodyPr>
          <a:lstStyle/>
          <a:p>
            <a:pPr algn="r"/>
            <a:r>
              <a:rPr lang="en-US" altLang="zh-CN" sz="2200" smtClean="0">
                <a:effectLst>
                  <a:reflection blurRad="6350" stA="55000" endA="300" endPos="45500" dir="5400000" sy="-100000" algn="bl" rotWithShape="0"/>
                </a:effectLst>
                <a:latin typeface="Broadway" pitchFamily="82" charset="0"/>
                <a:ea typeface="楷体" pitchFamily="49" charset="-122"/>
                <a:cs typeface="经典繁仿黑" pitchFamily="49" charset="-122"/>
              </a:rPr>
              <a:t>5</a:t>
            </a:r>
            <a:endParaRPr lang="zh-CN" altLang="en-US" sz="22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Tree>
    <p:extLst>
      <p:ext uri="{BB962C8B-B14F-4D97-AF65-F5344CB8AC3E}">
        <p14:creationId xmlns:p14="http://schemas.microsoft.com/office/powerpoint/2010/main" val="16867567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6" end="6"/>
                                            </p:txEl>
                                          </p:spTgt>
                                        </p:tgtEl>
                                        <p:attrNameLst>
                                          <p:attrName>style.visibility</p:attrName>
                                        </p:attrNameLst>
                                      </p:cBhvr>
                                      <p:to>
                                        <p:strVal val="visible"/>
                                      </p:to>
                                    </p:set>
                                    <p:animEffect transition="in" filter="blinds(horizontal)">
                                      <p:cBhvr>
                                        <p:cTn id="7" dur="500"/>
                                        <p:tgtEl>
                                          <p:spTgt spid="3">
                                            <p:txEl>
                                              <p:pRg st="6" end="6"/>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14360" y="188625"/>
            <a:ext cx="8928000" cy="4524315"/>
          </a:xfrm>
          <a:prstGeom prst="rect">
            <a:avLst/>
          </a:prstGeom>
        </p:spPr>
        <p:txBody>
          <a:bodyPr wrap="square">
            <a:spAutoFit/>
          </a:bodyPr>
          <a:lstStyle/>
          <a:p>
            <a:pPr algn="just">
              <a:lnSpc>
                <a:spcPct val="150000"/>
              </a:lnSpc>
              <a:spcAft>
                <a:spcPts val="0"/>
              </a:spcAft>
              <a:tabLst>
                <a:tab pos="2070735" algn="l"/>
              </a:tabLst>
            </a:pPr>
            <a:r>
              <a:rPr lang="en-US" altLang="zh-CN" sz="2400" kern="100" dirty="0">
                <a:latin typeface="Times New Roman"/>
                <a:ea typeface="微软雅黑"/>
                <a:cs typeface="Courier New"/>
              </a:rPr>
              <a:t>2.</a:t>
            </a:r>
            <a:r>
              <a:rPr lang="zh-CN" altLang="zh-CN" sz="2400" kern="100" spc="-90" dirty="0">
                <a:latin typeface="Times New Roman"/>
                <a:ea typeface="微软雅黑"/>
                <a:cs typeface="Times New Roman"/>
              </a:rPr>
              <a:t>某元素的最外层电子数为</a:t>
            </a:r>
            <a:r>
              <a:rPr lang="en-US" altLang="zh-CN" sz="2400" kern="100" spc="-90" dirty="0">
                <a:latin typeface="Times New Roman"/>
                <a:ea typeface="微软雅黑"/>
                <a:cs typeface="Courier New"/>
              </a:rPr>
              <a:t>2</a:t>
            </a:r>
            <a:r>
              <a:rPr lang="zh-CN" altLang="zh-CN" sz="2400" kern="100" spc="-90" dirty="0">
                <a:latin typeface="Times New Roman"/>
                <a:ea typeface="微软雅黑"/>
                <a:cs typeface="Times New Roman"/>
              </a:rPr>
              <a:t>，价电子数为</a:t>
            </a:r>
            <a:r>
              <a:rPr lang="en-US" altLang="zh-CN" sz="2400" kern="100" spc="-90" dirty="0">
                <a:latin typeface="Times New Roman"/>
                <a:ea typeface="微软雅黑"/>
                <a:cs typeface="Courier New"/>
              </a:rPr>
              <a:t>5</a:t>
            </a:r>
            <a:r>
              <a:rPr lang="zh-CN" altLang="zh-CN" sz="2400" kern="100" spc="-90" dirty="0">
                <a:latin typeface="Times New Roman"/>
                <a:ea typeface="微软雅黑"/>
                <a:cs typeface="Times New Roman"/>
              </a:rPr>
              <a:t>，</a:t>
            </a:r>
            <a:r>
              <a:rPr lang="zh-CN" altLang="zh-CN" sz="2400" kern="100" spc="-90" dirty="0" smtClean="0">
                <a:latin typeface="Times New Roman"/>
                <a:ea typeface="微软雅黑"/>
                <a:cs typeface="Times New Roman"/>
              </a:rPr>
              <a:t>并且</a:t>
            </a:r>
            <a:endParaRPr lang="en-US" altLang="zh-CN" sz="2400" kern="100" spc="-90" dirty="0" smtClean="0">
              <a:latin typeface="Times New Roman"/>
              <a:ea typeface="微软雅黑"/>
              <a:cs typeface="Times New Roman"/>
            </a:endParaRPr>
          </a:p>
          <a:p>
            <a:pPr algn="just">
              <a:lnSpc>
                <a:spcPct val="150000"/>
              </a:lnSpc>
              <a:spcAft>
                <a:spcPts val="0"/>
              </a:spcAft>
              <a:tabLst>
                <a:tab pos="2070735" algn="l"/>
              </a:tabLst>
            </a:pPr>
            <a:r>
              <a:rPr lang="zh-CN" altLang="zh-CN" sz="2400" kern="100" spc="-90" dirty="0" smtClean="0">
                <a:latin typeface="Times New Roman"/>
                <a:ea typeface="微软雅黑"/>
                <a:cs typeface="Times New Roman"/>
              </a:rPr>
              <a:t>是</a:t>
            </a:r>
            <a:r>
              <a:rPr lang="zh-CN" altLang="zh-CN" sz="2400" kern="100" spc="-90" dirty="0">
                <a:latin typeface="Times New Roman"/>
                <a:ea typeface="微软雅黑"/>
                <a:cs typeface="Times New Roman"/>
              </a:rPr>
              <a:t>同族中原子序数最小的元素，关于该元素的判断错误的</a:t>
            </a:r>
            <a:r>
              <a:rPr lang="zh-CN" altLang="zh-CN" sz="2400" kern="100" dirty="0">
                <a:latin typeface="Times New Roman"/>
                <a:ea typeface="微软雅黑"/>
                <a:cs typeface="Times New Roman"/>
              </a:rPr>
              <a:t>是</a:t>
            </a:r>
            <a:r>
              <a:rPr lang="en-US" altLang="zh-CN" sz="2400" kern="100" dirty="0">
                <a:latin typeface="Times New Roman"/>
                <a:ea typeface="微软雅黑"/>
                <a:cs typeface="Courier New"/>
              </a:rPr>
              <a:t>(</a:t>
            </a:r>
            <a:r>
              <a:rPr lang="zh-CN" altLang="zh-CN" sz="2400" kern="100" dirty="0">
                <a:latin typeface="Times New Roman"/>
                <a:ea typeface="微软雅黑"/>
                <a:cs typeface="Times New Roman"/>
              </a:rPr>
              <a:t>　　</a:t>
            </a:r>
            <a:r>
              <a:rPr lang="en-US" altLang="zh-CN" sz="2400" kern="100" dirty="0">
                <a:latin typeface="Times New Roman"/>
                <a:ea typeface="微软雅黑"/>
                <a:cs typeface="Courier New"/>
              </a:rPr>
              <a:t>)</a:t>
            </a:r>
            <a:endParaRPr lang="zh-CN" altLang="zh-CN" sz="2400" kern="100" dirty="0">
              <a:latin typeface="宋体"/>
              <a:cs typeface="Courier New"/>
            </a:endParaRPr>
          </a:p>
          <a:p>
            <a:pPr algn="just">
              <a:lnSpc>
                <a:spcPct val="150000"/>
              </a:lnSpc>
              <a:spcAft>
                <a:spcPts val="0"/>
              </a:spcAft>
              <a:tabLst>
                <a:tab pos="2070735" algn="l"/>
              </a:tabLst>
            </a:pPr>
            <a:r>
              <a:rPr lang="en-US" altLang="zh-CN" sz="2400" kern="100" dirty="0">
                <a:latin typeface="Times New Roman"/>
                <a:ea typeface="微软雅黑"/>
                <a:cs typeface="Courier New"/>
              </a:rPr>
              <a:t>A.</a:t>
            </a:r>
            <a:r>
              <a:rPr lang="zh-CN" altLang="zh-CN" sz="2400" kern="100" dirty="0">
                <a:latin typeface="Times New Roman"/>
                <a:ea typeface="微软雅黑"/>
                <a:cs typeface="Times New Roman"/>
              </a:rPr>
              <a:t>电子排布式为</a:t>
            </a:r>
            <a:r>
              <a:rPr lang="en-US" altLang="zh-CN" sz="2400" kern="100" dirty="0" err="1" smtClean="0">
                <a:latin typeface="Times New Roman"/>
                <a:ea typeface="微软雅黑"/>
                <a:cs typeface="Courier New"/>
              </a:rPr>
              <a:t>1s</a:t>
            </a:r>
            <a:r>
              <a:rPr lang="en-US" altLang="zh-CN" sz="2400" kern="100" baseline="30000" dirty="0" err="1" smtClean="0">
                <a:latin typeface="Times New Roman"/>
                <a:ea typeface="微软雅黑"/>
                <a:cs typeface="Courier New"/>
              </a:rPr>
              <a:t>2</a:t>
            </a:r>
            <a:r>
              <a:rPr lang="en-US" altLang="zh-CN" sz="2400" kern="100" dirty="0" err="1" smtClean="0">
                <a:latin typeface="Times New Roman"/>
                <a:ea typeface="微软雅黑"/>
                <a:cs typeface="Courier New"/>
              </a:rPr>
              <a:t>2s</a:t>
            </a:r>
            <a:r>
              <a:rPr lang="en-US" altLang="zh-CN" sz="2400" kern="100" baseline="30000" dirty="0" err="1" smtClean="0">
                <a:latin typeface="Times New Roman"/>
                <a:ea typeface="微软雅黑"/>
                <a:cs typeface="Courier New"/>
              </a:rPr>
              <a:t>2</a:t>
            </a:r>
            <a:r>
              <a:rPr lang="en-US" altLang="zh-CN" sz="2400" kern="100" dirty="0" err="1" smtClean="0">
                <a:latin typeface="Times New Roman"/>
                <a:ea typeface="微软雅黑"/>
                <a:cs typeface="Courier New"/>
              </a:rPr>
              <a:t>2p</a:t>
            </a:r>
            <a:r>
              <a:rPr lang="en-US" altLang="zh-CN" sz="2400" kern="100" baseline="30000" dirty="0" err="1" smtClean="0">
                <a:latin typeface="Times New Roman"/>
                <a:ea typeface="微软雅黑"/>
                <a:cs typeface="Courier New"/>
              </a:rPr>
              <a:t>6</a:t>
            </a:r>
            <a:r>
              <a:rPr lang="en-US" altLang="zh-CN" sz="2400" kern="100" dirty="0" err="1" smtClean="0">
                <a:latin typeface="Times New Roman"/>
                <a:ea typeface="微软雅黑"/>
                <a:cs typeface="Courier New"/>
              </a:rPr>
              <a:t>3s</a:t>
            </a:r>
            <a:r>
              <a:rPr lang="en-US" altLang="zh-CN" sz="2400" kern="100" baseline="30000" dirty="0" err="1" smtClean="0">
                <a:latin typeface="Times New Roman"/>
                <a:ea typeface="微软雅黑"/>
                <a:cs typeface="Courier New"/>
              </a:rPr>
              <a:t>2</a:t>
            </a:r>
            <a:r>
              <a:rPr lang="en-US" altLang="zh-CN" sz="2400" kern="100" dirty="0" err="1" smtClean="0">
                <a:latin typeface="Times New Roman"/>
                <a:ea typeface="微软雅黑"/>
                <a:cs typeface="Courier New"/>
              </a:rPr>
              <a:t>3p</a:t>
            </a:r>
            <a:r>
              <a:rPr lang="en-US" altLang="zh-CN" sz="2400" kern="100" baseline="30000" dirty="0" err="1" smtClean="0">
                <a:latin typeface="Times New Roman"/>
                <a:ea typeface="微软雅黑"/>
                <a:cs typeface="Courier New"/>
              </a:rPr>
              <a:t>6</a:t>
            </a:r>
            <a:r>
              <a:rPr lang="en-US" altLang="zh-CN" sz="2400" kern="100" dirty="0" err="1" smtClean="0">
                <a:latin typeface="Times New Roman"/>
                <a:ea typeface="微软雅黑"/>
                <a:cs typeface="Courier New"/>
              </a:rPr>
              <a:t>3d</a:t>
            </a:r>
            <a:r>
              <a:rPr lang="en-US" altLang="zh-CN" sz="2400" kern="100" baseline="30000" dirty="0" err="1" smtClean="0">
                <a:latin typeface="Times New Roman"/>
                <a:ea typeface="微软雅黑"/>
                <a:cs typeface="Courier New"/>
              </a:rPr>
              <a:t>3</a:t>
            </a:r>
            <a:r>
              <a:rPr lang="en-US" altLang="zh-CN" sz="2400" kern="100" dirty="0" err="1" smtClean="0">
                <a:latin typeface="Times New Roman"/>
                <a:ea typeface="微软雅黑"/>
                <a:cs typeface="Courier New"/>
              </a:rPr>
              <a:t>4s</a:t>
            </a:r>
            <a:r>
              <a:rPr lang="en-US" altLang="zh-CN" sz="2400" kern="100" baseline="30000" dirty="0" err="1" smtClean="0">
                <a:latin typeface="Times New Roman"/>
                <a:ea typeface="微软雅黑"/>
                <a:cs typeface="Courier New"/>
              </a:rPr>
              <a:t>2</a:t>
            </a:r>
            <a:r>
              <a:rPr lang="en-US" altLang="zh-CN" sz="2400" kern="100" baseline="30000" dirty="0" smtClean="0">
                <a:latin typeface="Times New Roman"/>
                <a:ea typeface="微软雅黑"/>
                <a:cs typeface="Courier New"/>
              </a:rPr>
              <a:t>          </a:t>
            </a:r>
            <a:r>
              <a:rPr lang="en-US" altLang="zh-CN" sz="2400" kern="100" dirty="0" smtClean="0">
                <a:latin typeface="Times New Roman"/>
                <a:ea typeface="微软雅黑"/>
                <a:cs typeface="Courier New"/>
              </a:rPr>
              <a:t>B</a:t>
            </a:r>
            <a:r>
              <a:rPr lang="en-US" altLang="zh-CN" sz="2400" kern="100" dirty="0">
                <a:latin typeface="Times New Roman"/>
                <a:ea typeface="微软雅黑"/>
                <a:cs typeface="Courier New"/>
              </a:rPr>
              <a:t>.</a:t>
            </a:r>
            <a:r>
              <a:rPr lang="zh-CN" altLang="zh-CN" sz="2400" kern="100" dirty="0">
                <a:latin typeface="Times New Roman"/>
                <a:ea typeface="微软雅黑"/>
                <a:cs typeface="Times New Roman"/>
              </a:rPr>
              <a:t>该元素为</a:t>
            </a:r>
            <a:r>
              <a:rPr lang="en-US" altLang="zh-CN" sz="2400" kern="100" dirty="0">
                <a:latin typeface="Times New Roman"/>
                <a:ea typeface="微软雅黑"/>
                <a:cs typeface="Courier New"/>
              </a:rPr>
              <a:t>V</a:t>
            </a:r>
            <a:endParaRPr lang="zh-CN" altLang="zh-CN" sz="2400" kern="100" dirty="0">
              <a:latin typeface="宋体"/>
              <a:cs typeface="Courier New"/>
            </a:endParaRPr>
          </a:p>
          <a:p>
            <a:pPr algn="just">
              <a:lnSpc>
                <a:spcPct val="150000"/>
              </a:lnSpc>
              <a:spcAft>
                <a:spcPts val="0"/>
              </a:spcAft>
              <a:tabLst>
                <a:tab pos="2070735" algn="l"/>
              </a:tabLst>
            </a:pPr>
            <a:r>
              <a:rPr lang="en-US" altLang="zh-CN" sz="2400" kern="100" dirty="0">
                <a:latin typeface="Times New Roman"/>
                <a:ea typeface="微软雅黑"/>
                <a:cs typeface="Courier New"/>
              </a:rPr>
              <a:t>C.</a:t>
            </a:r>
            <a:r>
              <a:rPr lang="zh-CN" altLang="zh-CN" sz="2400" kern="100" dirty="0">
                <a:latin typeface="Times New Roman"/>
                <a:ea typeface="微软雅黑"/>
                <a:cs typeface="Times New Roman"/>
              </a:rPr>
              <a:t>该元素为</a:t>
            </a:r>
            <a:r>
              <a:rPr lang="en-US" altLang="zh-CN" sz="2400" kern="100" dirty="0" err="1">
                <a:latin typeface="宋体"/>
                <a:ea typeface="微软雅黑"/>
                <a:cs typeface="Times New Roman"/>
              </a:rPr>
              <a:t>Ⅱ</a:t>
            </a:r>
            <a:r>
              <a:rPr lang="en-US" altLang="zh-CN" sz="2400" kern="100" dirty="0" err="1">
                <a:latin typeface="Times New Roman"/>
                <a:ea typeface="微软雅黑"/>
                <a:cs typeface="Courier New"/>
              </a:rPr>
              <a:t>A</a:t>
            </a:r>
            <a:r>
              <a:rPr lang="zh-CN" altLang="zh-CN" sz="2400" kern="100" dirty="0">
                <a:latin typeface="Times New Roman"/>
                <a:ea typeface="微软雅黑"/>
                <a:cs typeface="Times New Roman"/>
              </a:rPr>
              <a:t>族</a:t>
            </a:r>
            <a:r>
              <a:rPr lang="zh-CN" altLang="zh-CN" sz="2400" kern="100" dirty="0" smtClean="0">
                <a:latin typeface="Times New Roman"/>
                <a:ea typeface="微软雅黑"/>
                <a:cs typeface="Times New Roman"/>
              </a:rPr>
              <a:t>元素</a:t>
            </a:r>
            <a:r>
              <a:rPr lang="en-US" altLang="zh-CN" sz="2400" kern="100" dirty="0">
                <a:latin typeface="Times New Roman"/>
                <a:ea typeface="微软雅黑"/>
                <a:cs typeface="Times New Roman"/>
              </a:rPr>
              <a:t> </a:t>
            </a:r>
            <a:r>
              <a:rPr lang="en-US" altLang="zh-CN" sz="2400" kern="100" dirty="0" smtClean="0">
                <a:latin typeface="Times New Roman"/>
                <a:ea typeface="微软雅黑"/>
                <a:cs typeface="Times New Roman"/>
              </a:rPr>
              <a:t>                               </a:t>
            </a:r>
            <a:r>
              <a:rPr lang="en-US" altLang="zh-CN" sz="2400" kern="100" dirty="0" smtClean="0">
                <a:latin typeface="Times New Roman"/>
                <a:ea typeface="微软雅黑"/>
                <a:cs typeface="Courier New"/>
              </a:rPr>
              <a:t>D</a:t>
            </a:r>
            <a:r>
              <a:rPr lang="en-US" altLang="zh-CN" sz="2400" kern="100" dirty="0">
                <a:latin typeface="Times New Roman"/>
                <a:ea typeface="微软雅黑"/>
                <a:cs typeface="Courier New"/>
              </a:rPr>
              <a:t>.</a:t>
            </a:r>
            <a:r>
              <a:rPr lang="zh-CN" altLang="zh-CN" sz="2400" kern="100" dirty="0">
                <a:latin typeface="Times New Roman"/>
                <a:ea typeface="微软雅黑"/>
                <a:cs typeface="Times New Roman"/>
              </a:rPr>
              <a:t>该元素位于</a:t>
            </a:r>
            <a:r>
              <a:rPr lang="en-US" altLang="zh-CN" sz="2400" kern="100" dirty="0">
                <a:latin typeface="Times New Roman"/>
                <a:ea typeface="微软雅黑"/>
                <a:cs typeface="Courier New"/>
              </a:rPr>
              <a:t>d</a:t>
            </a:r>
            <a:r>
              <a:rPr lang="zh-CN" altLang="zh-CN" sz="2400" kern="100" dirty="0">
                <a:latin typeface="Times New Roman"/>
                <a:ea typeface="微软雅黑"/>
                <a:cs typeface="Times New Roman"/>
              </a:rPr>
              <a:t>区</a:t>
            </a:r>
            <a:endParaRPr lang="zh-CN" altLang="zh-CN" sz="2400" kern="100" dirty="0">
              <a:latin typeface="宋体"/>
              <a:cs typeface="Courier New"/>
            </a:endParaRPr>
          </a:p>
          <a:p>
            <a:pPr algn="just">
              <a:lnSpc>
                <a:spcPct val="150000"/>
              </a:lnSpc>
              <a:spcAft>
                <a:spcPts val="0"/>
              </a:spcAft>
              <a:tabLst>
                <a:tab pos="2070735" algn="l"/>
              </a:tabLst>
            </a:pPr>
            <a:r>
              <a:rPr lang="zh-CN" altLang="zh-CN" sz="2400" b="1" kern="100" dirty="0">
                <a:solidFill>
                  <a:srgbClr val="0066FF"/>
                </a:solidFill>
                <a:latin typeface="Times New Roman"/>
                <a:ea typeface="微软雅黑"/>
                <a:cs typeface="Times New Roman"/>
              </a:rPr>
              <a:t>解析</a:t>
            </a:r>
            <a:r>
              <a:rPr lang="zh-CN" altLang="zh-CN" sz="2400" kern="100" dirty="0">
                <a:latin typeface="Times New Roman"/>
                <a:ea typeface="微软雅黑"/>
                <a:cs typeface="Times New Roman"/>
              </a:rPr>
              <a:t>　该元素的最外层电子数为</a:t>
            </a:r>
            <a:r>
              <a:rPr lang="en-US" altLang="zh-CN" sz="2400" kern="100" dirty="0">
                <a:latin typeface="Times New Roman"/>
                <a:ea typeface="微软雅黑"/>
                <a:cs typeface="Courier New"/>
              </a:rPr>
              <a:t>2</a:t>
            </a:r>
            <a:r>
              <a:rPr lang="zh-CN" altLang="zh-CN" sz="2400" kern="100" dirty="0">
                <a:latin typeface="Times New Roman"/>
                <a:ea typeface="微软雅黑"/>
                <a:cs typeface="Times New Roman"/>
              </a:rPr>
              <a:t>，并且为同族元素中原子序数最小的，所以该元素为第二周期或第四周期元素。又因其价电子数</a:t>
            </a:r>
            <a:r>
              <a:rPr lang="en-US" altLang="zh-CN" sz="2400" kern="100" dirty="0">
                <a:latin typeface="宋体"/>
                <a:ea typeface="微软雅黑"/>
                <a:cs typeface="Times New Roman"/>
              </a:rPr>
              <a:t>≠</a:t>
            </a:r>
            <a:r>
              <a:rPr lang="zh-CN" altLang="zh-CN" sz="2400" kern="100" dirty="0">
                <a:latin typeface="Times New Roman"/>
                <a:ea typeface="微软雅黑"/>
                <a:cs typeface="Times New Roman"/>
              </a:rPr>
              <a:t>最外层电子数，可推出该元素并不是第二周期元素，应为第四周期元素，价电子排布式为</a:t>
            </a:r>
            <a:r>
              <a:rPr lang="en-US" altLang="zh-CN" sz="2400" kern="100" dirty="0" err="1">
                <a:latin typeface="Times New Roman"/>
                <a:ea typeface="微软雅黑"/>
                <a:cs typeface="Courier New"/>
              </a:rPr>
              <a:t>3d</a:t>
            </a:r>
            <a:r>
              <a:rPr lang="en-US" altLang="zh-CN" sz="2400" kern="100" baseline="30000" dirty="0" err="1">
                <a:latin typeface="Times New Roman"/>
                <a:ea typeface="微软雅黑"/>
                <a:cs typeface="Courier New"/>
              </a:rPr>
              <a:t>3</a:t>
            </a:r>
            <a:r>
              <a:rPr lang="en-US" altLang="zh-CN" sz="2400" kern="100" dirty="0" err="1">
                <a:latin typeface="Times New Roman"/>
                <a:ea typeface="微软雅黑"/>
                <a:cs typeface="Courier New"/>
              </a:rPr>
              <a:t>4s</a:t>
            </a:r>
            <a:r>
              <a:rPr lang="en-US" altLang="zh-CN" sz="2400" kern="100" baseline="30000" dirty="0" err="1">
                <a:latin typeface="Times New Roman"/>
                <a:ea typeface="微软雅黑"/>
                <a:cs typeface="Courier New"/>
              </a:rPr>
              <a:t>2</a:t>
            </a:r>
            <a:r>
              <a:rPr lang="zh-CN" altLang="zh-CN" sz="2400" kern="100" dirty="0">
                <a:latin typeface="Times New Roman"/>
                <a:ea typeface="微软雅黑"/>
                <a:cs typeface="Times New Roman"/>
              </a:rPr>
              <a:t>，故为</a:t>
            </a:r>
            <a:r>
              <a:rPr lang="en-US" altLang="zh-CN" sz="2400" kern="100" dirty="0">
                <a:latin typeface="Times New Roman"/>
                <a:ea typeface="微软雅黑"/>
                <a:cs typeface="Courier New"/>
              </a:rPr>
              <a:t>23</a:t>
            </a:r>
            <a:r>
              <a:rPr lang="zh-CN" altLang="zh-CN" sz="2400" kern="100" dirty="0">
                <a:latin typeface="Times New Roman"/>
                <a:ea typeface="微软雅黑"/>
                <a:cs typeface="Times New Roman"/>
              </a:rPr>
              <a:t>号元素</a:t>
            </a:r>
            <a:r>
              <a:rPr lang="en-US" altLang="zh-CN" sz="2400" kern="100" dirty="0">
                <a:latin typeface="Times New Roman"/>
                <a:ea typeface="微软雅黑"/>
                <a:cs typeface="Courier New"/>
              </a:rPr>
              <a:t>V</a:t>
            </a:r>
            <a:r>
              <a:rPr lang="zh-CN" altLang="zh-CN" sz="2400" kern="100" dirty="0">
                <a:latin typeface="Times New Roman"/>
                <a:ea typeface="微软雅黑"/>
                <a:cs typeface="Times New Roman"/>
              </a:rPr>
              <a:t>，</a:t>
            </a:r>
            <a:r>
              <a:rPr lang="en-US" altLang="zh-CN" sz="2400" kern="100" dirty="0">
                <a:latin typeface="Times New Roman"/>
                <a:ea typeface="微软雅黑"/>
                <a:cs typeface="Courier New"/>
              </a:rPr>
              <a:t>d</a:t>
            </a:r>
            <a:r>
              <a:rPr lang="zh-CN" altLang="zh-CN" sz="2400" kern="100" dirty="0">
                <a:latin typeface="Times New Roman"/>
                <a:ea typeface="微软雅黑"/>
                <a:cs typeface="Times New Roman"/>
              </a:rPr>
              <a:t>区元素</a:t>
            </a:r>
            <a:r>
              <a:rPr lang="zh-CN" altLang="zh-CN" sz="2400" kern="100" dirty="0" smtClean="0">
                <a:latin typeface="Times New Roman"/>
                <a:ea typeface="微软雅黑"/>
                <a:cs typeface="Times New Roman"/>
              </a:rPr>
              <a:t>。</a:t>
            </a:r>
            <a:endParaRPr lang="zh-CN" altLang="zh-CN" sz="2400" kern="100" dirty="0">
              <a:latin typeface="宋体"/>
              <a:cs typeface="Courier New"/>
            </a:endParaRPr>
          </a:p>
        </p:txBody>
      </p:sp>
      <p:sp>
        <p:nvSpPr>
          <p:cNvPr id="2" name="矩形 1"/>
          <p:cNvSpPr/>
          <p:nvPr/>
        </p:nvSpPr>
        <p:spPr>
          <a:xfrm>
            <a:off x="8051532" y="885434"/>
            <a:ext cx="389850" cy="461665"/>
          </a:xfrm>
          <a:prstGeom prst="rect">
            <a:avLst/>
          </a:prstGeom>
        </p:spPr>
        <p:txBody>
          <a:bodyPr wrap="none">
            <a:spAutoFit/>
          </a:bodyPr>
          <a:lstStyle/>
          <a:p>
            <a:r>
              <a:rPr lang="en-US" altLang="zh-CN" sz="2400" kern="100" dirty="0" smtClean="0">
                <a:solidFill>
                  <a:srgbClr val="E36C0A"/>
                </a:solidFill>
                <a:latin typeface="Times New Roman"/>
                <a:ea typeface="微软雅黑"/>
                <a:cs typeface="Courier New"/>
              </a:rPr>
              <a:t>C</a:t>
            </a:r>
            <a:endParaRPr lang="zh-CN" altLang="en-US" sz="2400" dirty="0"/>
          </a:p>
        </p:txBody>
      </p:sp>
      <p:sp>
        <p:nvSpPr>
          <p:cNvPr id="12" name="TextBox 11">
            <a:hlinkClick r:id="rId2" action="ppaction://hlinksldjump"/>
          </p:cNvPr>
          <p:cNvSpPr txBox="1"/>
          <p:nvPr/>
        </p:nvSpPr>
        <p:spPr>
          <a:xfrm>
            <a:off x="7092280" y="155344"/>
            <a:ext cx="345559" cy="407802"/>
          </a:xfrm>
          <a:prstGeom prst="rect">
            <a:avLst/>
          </a:prstGeom>
          <a:noFill/>
          <a:effectLst>
            <a:reflection blurRad="6350" stA="50000" endA="300" endPos="38500" dist="50800" dir="5400000" sy="-100000" algn="bl" rotWithShape="0"/>
          </a:effectLst>
        </p:spPr>
        <p:txBody>
          <a:bodyPr wrap="square" lIns="68579" tIns="34289" rIns="68579" bIns="34289" rtlCol="0" anchor="ctr">
            <a:spAutoFit/>
          </a:bodyPr>
          <a:lstStyle/>
          <a:p>
            <a:pPr algn="r"/>
            <a:r>
              <a:rPr lang="en-US" altLang="zh-CN" sz="22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1</a:t>
            </a:r>
            <a:endParaRPr lang="zh-CN" altLang="en-US" sz="22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14" name="TextBox 13">
            <a:hlinkClick r:id="rId3" action="ppaction://hlinksldjump"/>
          </p:cNvPr>
          <p:cNvSpPr txBox="1"/>
          <p:nvPr/>
        </p:nvSpPr>
        <p:spPr>
          <a:xfrm>
            <a:off x="7459181" y="155344"/>
            <a:ext cx="345559" cy="407802"/>
          </a:xfrm>
          <a:prstGeom prst="rect">
            <a:avLst/>
          </a:prstGeom>
          <a:noFill/>
          <a:effectLst>
            <a:reflection blurRad="6350" stA="50000" endA="300" endPos="38500" dist="50800" dir="5400000" sy="-100000" algn="bl" rotWithShape="0"/>
          </a:effectLst>
        </p:spPr>
        <p:txBody>
          <a:bodyPr wrap="square" lIns="68579" tIns="34289" rIns="68579" bIns="34289" rtlCol="0" anchor="ctr">
            <a:spAutoFit/>
          </a:bodyPr>
          <a:lstStyle/>
          <a:p>
            <a:pPr algn="r"/>
            <a:r>
              <a:rPr lang="en-US" altLang="zh-CN" sz="2200" dirty="0" smtClean="0">
                <a:solidFill>
                  <a:srgbClr val="0000CC"/>
                </a:solidFill>
                <a:effectLst>
                  <a:reflection blurRad="6350" stA="55000" endA="300" endPos="45500" dir="5400000" sy="-100000" algn="bl" rotWithShape="0"/>
                </a:effectLst>
                <a:latin typeface="Broadway" pitchFamily="82" charset="0"/>
                <a:ea typeface="楷体" pitchFamily="49" charset="-122"/>
                <a:cs typeface="经典繁仿黑" pitchFamily="49" charset="-122"/>
              </a:rPr>
              <a:t>2</a:t>
            </a:r>
            <a:endParaRPr lang="zh-CN" altLang="en-US" sz="2200" dirty="0">
              <a:solidFill>
                <a:srgbClr val="0000CC"/>
              </a:solidFill>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15" name="TextBox 14">
            <a:hlinkClick r:id="rId4" action="ppaction://hlinksldjump"/>
          </p:cNvPr>
          <p:cNvSpPr txBox="1"/>
          <p:nvPr/>
        </p:nvSpPr>
        <p:spPr>
          <a:xfrm>
            <a:off x="7826082" y="155344"/>
            <a:ext cx="345559" cy="407802"/>
          </a:xfrm>
          <a:prstGeom prst="rect">
            <a:avLst/>
          </a:prstGeom>
          <a:noFill/>
          <a:effectLst>
            <a:reflection blurRad="6350" stA="50000" endA="300" endPos="38500" dist="50800" dir="5400000" sy="-100000" algn="bl" rotWithShape="0"/>
          </a:effectLst>
        </p:spPr>
        <p:txBody>
          <a:bodyPr wrap="square" lIns="68579" tIns="34289" rIns="68579" bIns="34289" rtlCol="0" anchor="ctr">
            <a:spAutoFit/>
          </a:bodyPr>
          <a:lstStyle/>
          <a:p>
            <a:pPr algn="r"/>
            <a:r>
              <a:rPr lang="en-US" altLang="zh-CN" sz="22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3</a:t>
            </a:r>
            <a:endParaRPr lang="zh-CN" altLang="en-US" sz="22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16" name="TextBox 15">
            <a:hlinkClick r:id="rId5" action="ppaction://hlinksldjump"/>
          </p:cNvPr>
          <p:cNvSpPr txBox="1"/>
          <p:nvPr/>
        </p:nvSpPr>
        <p:spPr>
          <a:xfrm>
            <a:off x="8192983" y="155344"/>
            <a:ext cx="345559" cy="407802"/>
          </a:xfrm>
          <a:prstGeom prst="rect">
            <a:avLst/>
          </a:prstGeom>
          <a:noFill/>
          <a:effectLst>
            <a:reflection blurRad="6350" stA="50000" endA="300" endPos="38500" dist="50800" dir="5400000" sy="-100000" algn="bl" rotWithShape="0"/>
          </a:effectLst>
        </p:spPr>
        <p:txBody>
          <a:bodyPr wrap="square" lIns="68579" tIns="34289" rIns="68579" bIns="34289" rtlCol="0" anchor="ctr">
            <a:spAutoFit/>
          </a:bodyPr>
          <a:lstStyle/>
          <a:p>
            <a:pPr algn="r"/>
            <a:r>
              <a:rPr lang="en-US" altLang="zh-CN" sz="2200" smtClean="0">
                <a:effectLst>
                  <a:reflection blurRad="6350" stA="55000" endA="300" endPos="45500" dir="5400000" sy="-100000" algn="bl" rotWithShape="0"/>
                </a:effectLst>
                <a:latin typeface="Broadway" pitchFamily="82" charset="0"/>
                <a:ea typeface="楷体" pitchFamily="49" charset="-122"/>
                <a:cs typeface="经典繁仿黑" pitchFamily="49" charset="-122"/>
              </a:rPr>
              <a:t>4</a:t>
            </a:r>
            <a:endParaRPr lang="zh-CN" altLang="en-US" sz="22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17" name="TextBox 16">
            <a:hlinkClick r:id="rId6" action="ppaction://hlinksldjump"/>
          </p:cNvPr>
          <p:cNvSpPr txBox="1"/>
          <p:nvPr/>
        </p:nvSpPr>
        <p:spPr>
          <a:xfrm>
            <a:off x="8559884" y="155344"/>
            <a:ext cx="345559" cy="407802"/>
          </a:xfrm>
          <a:prstGeom prst="rect">
            <a:avLst/>
          </a:prstGeom>
          <a:noFill/>
          <a:effectLst>
            <a:reflection blurRad="6350" stA="50000" endA="300" endPos="38500" dist="50800" dir="5400000" sy="-100000" algn="bl" rotWithShape="0"/>
          </a:effectLst>
        </p:spPr>
        <p:txBody>
          <a:bodyPr wrap="square" lIns="68579" tIns="34289" rIns="68579" bIns="34289" rtlCol="0" anchor="ctr">
            <a:spAutoFit/>
          </a:bodyPr>
          <a:lstStyle/>
          <a:p>
            <a:pPr algn="r"/>
            <a:r>
              <a:rPr lang="en-US" altLang="zh-CN" sz="2200" smtClean="0">
                <a:effectLst>
                  <a:reflection blurRad="6350" stA="55000" endA="300" endPos="45500" dir="5400000" sy="-100000" algn="bl" rotWithShape="0"/>
                </a:effectLst>
                <a:latin typeface="Broadway" pitchFamily="82" charset="0"/>
                <a:ea typeface="楷体" pitchFamily="49" charset="-122"/>
                <a:cs typeface="经典繁仿黑" pitchFamily="49" charset="-122"/>
              </a:rPr>
              <a:t>5</a:t>
            </a:r>
            <a:endParaRPr lang="zh-CN" altLang="en-US" sz="22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Tree>
    <p:extLst>
      <p:ext uri="{BB962C8B-B14F-4D97-AF65-F5344CB8AC3E}">
        <p14:creationId xmlns:p14="http://schemas.microsoft.com/office/powerpoint/2010/main" val="39710754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animEffect transition="in" filter="blinds(horizontal)">
                                      <p:cBhvr>
                                        <p:cTn id="7" dur="500"/>
                                        <p:tgtEl>
                                          <p:spTgt spid="3">
                                            <p:txEl>
                                              <p:pRg st="4" end="4"/>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45604" y="627534"/>
            <a:ext cx="8837934" cy="3970318"/>
          </a:xfrm>
          <a:prstGeom prst="rect">
            <a:avLst/>
          </a:prstGeom>
        </p:spPr>
        <p:txBody>
          <a:bodyPr wrap="square">
            <a:spAutoFit/>
          </a:bodyPr>
          <a:lstStyle/>
          <a:p>
            <a:pPr algn="just">
              <a:lnSpc>
                <a:spcPct val="150000"/>
              </a:lnSpc>
              <a:spcAft>
                <a:spcPts val="0"/>
              </a:spcAft>
              <a:tabLst>
                <a:tab pos="2070735" algn="l"/>
              </a:tabLst>
            </a:pPr>
            <a:r>
              <a:rPr lang="en-US" altLang="zh-CN" sz="2800" kern="100" dirty="0">
                <a:latin typeface="Times New Roman"/>
                <a:ea typeface="微软雅黑"/>
                <a:cs typeface="Courier New"/>
              </a:rPr>
              <a:t>3.</a:t>
            </a:r>
            <a:r>
              <a:rPr lang="zh-CN" altLang="zh-CN" sz="2800" kern="100" dirty="0">
                <a:latin typeface="Times New Roman"/>
                <a:ea typeface="微软雅黑"/>
                <a:cs typeface="Times New Roman"/>
              </a:rPr>
              <a:t>下列说法中正确的是</a:t>
            </a:r>
            <a:r>
              <a:rPr lang="en-US" altLang="zh-CN" sz="2800" kern="100" dirty="0">
                <a:latin typeface="Times New Roman"/>
                <a:ea typeface="微软雅黑"/>
                <a:cs typeface="Courier New"/>
              </a:rPr>
              <a:t>(</a:t>
            </a:r>
            <a:r>
              <a:rPr lang="zh-CN" altLang="zh-CN" sz="2800" kern="100" dirty="0">
                <a:latin typeface="Times New Roman"/>
                <a:ea typeface="微软雅黑"/>
                <a:cs typeface="Times New Roman"/>
              </a:rPr>
              <a:t>　　</a:t>
            </a:r>
            <a:r>
              <a:rPr lang="en-US" altLang="zh-CN" sz="2800" kern="100" dirty="0">
                <a:latin typeface="Times New Roman"/>
                <a:ea typeface="微软雅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微软雅黑"/>
                <a:cs typeface="Courier New"/>
              </a:rPr>
              <a:t>A.</a:t>
            </a:r>
            <a:r>
              <a:rPr lang="zh-CN" altLang="zh-CN" sz="2800" kern="100" dirty="0">
                <a:latin typeface="Times New Roman"/>
                <a:ea typeface="微软雅黑"/>
                <a:cs typeface="Times New Roman"/>
              </a:rPr>
              <a:t>主族元素的价电子全排布在最外层的</a:t>
            </a:r>
            <a:r>
              <a:rPr lang="en-US" altLang="zh-CN" sz="2800" i="1" kern="100" dirty="0">
                <a:latin typeface="Times New Roman"/>
                <a:ea typeface="微软雅黑"/>
                <a:cs typeface="Courier New"/>
              </a:rPr>
              <a:t>n</a:t>
            </a:r>
            <a:r>
              <a:rPr lang="en-US" altLang="zh-CN" sz="2800" kern="100" dirty="0">
                <a:latin typeface="Times New Roman"/>
                <a:ea typeface="微软雅黑"/>
                <a:cs typeface="Courier New"/>
              </a:rPr>
              <a:t>s</a:t>
            </a:r>
            <a:r>
              <a:rPr lang="zh-CN" altLang="zh-CN" sz="2800" kern="100" dirty="0">
                <a:latin typeface="Times New Roman"/>
                <a:ea typeface="微软雅黑"/>
                <a:cs typeface="Times New Roman"/>
              </a:rPr>
              <a:t>或</a:t>
            </a:r>
            <a:r>
              <a:rPr lang="en-US" altLang="zh-CN" sz="2800" i="1" kern="100" dirty="0" err="1">
                <a:latin typeface="Times New Roman"/>
                <a:ea typeface="微软雅黑"/>
                <a:cs typeface="Courier New"/>
              </a:rPr>
              <a:t>n</a:t>
            </a:r>
            <a:r>
              <a:rPr lang="en-US" altLang="zh-CN" sz="2800" kern="100" dirty="0" err="1">
                <a:latin typeface="Times New Roman"/>
                <a:ea typeface="微软雅黑"/>
                <a:cs typeface="Courier New"/>
              </a:rPr>
              <a:t>p</a:t>
            </a:r>
            <a:r>
              <a:rPr lang="zh-CN" altLang="zh-CN" sz="2800" kern="100" dirty="0">
                <a:latin typeface="Times New Roman"/>
                <a:ea typeface="微软雅黑"/>
                <a:cs typeface="Times New Roman"/>
              </a:rPr>
              <a:t>轨道上</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微软雅黑"/>
                <a:cs typeface="Courier New"/>
              </a:rPr>
              <a:t>B.</a:t>
            </a:r>
            <a:r>
              <a:rPr lang="zh-CN" altLang="zh-CN" sz="2800" kern="100" dirty="0">
                <a:latin typeface="Times New Roman"/>
                <a:ea typeface="微软雅黑"/>
                <a:cs typeface="Times New Roman"/>
              </a:rPr>
              <a:t>过渡元素的原子，价电子排布全部为</a:t>
            </a:r>
            <a:r>
              <a:rPr lang="en-US" altLang="zh-CN" sz="2800" kern="100" dirty="0">
                <a:latin typeface="Times New Roman"/>
                <a:ea typeface="微软雅黑"/>
                <a:cs typeface="Courier New"/>
              </a:rPr>
              <a:t>(</a:t>
            </a:r>
            <a:r>
              <a:rPr lang="en-US" altLang="zh-CN" sz="2800" i="1" kern="100" dirty="0">
                <a:latin typeface="Times New Roman"/>
                <a:ea typeface="微软雅黑"/>
                <a:cs typeface="Courier New"/>
              </a:rPr>
              <a:t>n</a:t>
            </a:r>
            <a:r>
              <a:rPr lang="zh-CN" altLang="zh-CN" sz="2800" kern="100" dirty="0">
                <a:latin typeface="Times New Roman"/>
                <a:ea typeface="微软雅黑"/>
                <a:cs typeface="Times New Roman"/>
              </a:rPr>
              <a:t>－</a:t>
            </a:r>
            <a:r>
              <a:rPr lang="en-US" altLang="zh-CN" sz="2800" kern="100" dirty="0">
                <a:latin typeface="Times New Roman"/>
                <a:ea typeface="微软雅黑"/>
                <a:cs typeface="Courier New"/>
              </a:rPr>
              <a:t>1)</a:t>
            </a:r>
            <a:r>
              <a:rPr lang="en-US" altLang="zh-CN" sz="2800" kern="100" dirty="0" err="1">
                <a:latin typeface="Times New Roman"/>
                <a:ea typeface="微软雅黑"/>
                <a:cs typeface="Courier New"/>
              </a:rPr>
              <a:t>d</a:t>
            </a:r>
            <a:r>
              <a:rPr lang="en-US" altLang="zh-CN" sz="2800" kern="100" baseline="30000" dirty="0" err="1">
                <a:latin typeface="Times New Roman"/>
                <a:ea typeface="微软雅黑"/>
                <a:cs typeface="Courier New"/>
              </a:rPr>
              <a:t>1</a:t>
            </a:r>
            <a:r>
              <a:rPr lang="zh-CN" altLang="zh-CN" sz="2800" kern="100" baseline="30000" dirty="0">
                <a:latin typeface="Times New Roman"/>
                <a:ea typeface="微软雅黑"/>
                <a:cs typeface="Times New Roman"/>
              </a:rPr>
              <a:t>～</a:t>
            </a:r>
            <a:r>
              <a:rPr lang="en-US" altLang="zh-CN" sz="2800" kern="100" baseline="30000" dirty="0" err="1">
                <a:latin typeface="Times New Roman"/>
                <a:ea typeface="微软雅黑"/>
                <a:cs typeface="Courier New"/>
              </a:rPr>
              <a:t>10</a:t>
            </a:r>
            <a:r>
              <a:rPr lang="en-US" altLang="zh-CN" sz="2800" i="1" kern="100" dirty="0" err="1">
                <a:latin typeface="Times New Roman"/>
                <a:ea typeface="微软雅黑"/>
                <a:cs typeface="Courier New"/>
              </a:rPr>
              <a:t>n</a:t>
            </a:r>
            <a:r>
              <a:rPr lang="en-US" altLang="zh-CN" sz="2800" kern="100" dirty="0" err="1">
                <a:latin typeface="Times New Roman"/>
                <a:ea typeface="微软雅黑"/>
                <a:cs typeface="Courier New"/>
              </a:rPr>
              <a:t>s</a:t>
            </a:r>
            <a:r>
              <a:rPr lang="en-US" altLang="zh-CN" sz="2800" kern="100" baseline="30000" dirty="0" err="1">
                <a:latin typeface="Times New Roman"/>
                <a:ea typeface="微软雅黑"/>
                <a:cs typeface="Courier New"/>
              </a:rPr>
              <a:t>2</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err="1">
                <a:latin typeface="Times New Roman"/>
                <a:ea typeface="微软雅黑"/>
                <a:cs typeface="Courier New"/>
              </a:rPr>
              <a:t>C.d</a:t>
            </a:r>
            <a:r>
              <a:rPr lang="zh-CN" altLang="zh-CN" sz="2800" kern="100" dirty="0">
                <a:latin typeface="Times New Roman"/>
                <a:ea typeface="微软雅黑"/>
                <a:cs typeface="Times New Roman"/>
              </a:rPr>
              <a:t>轨道不可以参与化学键的形成</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微软雅黑"/>
                <a:cs typeface="Courier New"/>
              </a:rPr>
              <a:t>D.</a:t>
            </a:r>
            <a:r>
              <a:rPr lang="zh-CN" altLang="zh-CN" sz="2800" kern="100" dirty="0">
                <a:latin typeface="Times New Roman"/>
                <a:ea typeface="微软雅黑"/>
                <a:cs typeface="Times New Roman"/>
              </a:rPr>
              <a:t>所有元素的共同特点是原子的价电子都排布在最</a:t>
            </a:r>
            <a:r>
              <a:rPr lang="zh-CN" altLang="zh-CN" sz="2800" kern="100" dirty="0" smtClean="0">
                <a:latin typeface="Times New Roman"/>
                <a:ea typeface="微软雅黑"/>
                <a:cs typeface="Times New Roman"/>
              </a:rPr>
              <a:t>外电</a:t>
            </a:r>
            <a:endParaRPr lang="en-US" altLang="zh-CN" sz="2800" kern="100" dirty="0" smtClean="0">
              <a:latin typeface="Times New Roman"/>
              <a:ea typeface="微软雅黑"/>
              <a:cs typeface="Times New Roman"/>
            </a:endParaRPr>
          </a:p>
          <a:p>
            <a:pPr algn="just">
              <a:lnSpc>
                <a:spcPct val="150000"/>
              </a:lnSpc>
              <a:spcAft>
                <a:spcPts val="0"/>
              </a:spcAft>
              <a:tabLst>
                <a:tab pos="2070735" algn="l"/>
              </a:tabLst>
            </a:pPr>
            <a:r>
              <a:rPr lang="en-US" altLang="zh-CN" sz="2800" kern="100" dirty="0">
                <a:latin typeface="Times New Roman"/>
                <a:ea typeface="微软雅黑"/>
                <a:cs typeface="Times New Roman"/>
              </a:rPr>
              <a:t> </a:t>
            </a:r>
            <a:r>
              <a:rPr lang="en-US" altLang="zh-CN" sz="2800" kern="100" dirty="0" smtClean="0">
                <a:latin typeface="Times New Roman"/>
                <a:ea typeface="微软雅黑"/>
                <a:cs typeface="Times New Roman"/>
              </a:rPr>
              <a:t>   </a:t>
            </a:r>
            <a:r>
              <a:rPr lang="zh-CN" altLang="zh-CN" sz="2800" kern="100" dirty="0" smtClean="0">
                <a:latin typeface="Times New Roman"/>
                <a:ea typeface="微软雅黑"/>
                <a:cs typeface="Times New Roman"/>
              </a:rPr>
              <a:t>子层</a:t>
            </a:r>
            <a:r>
              <a:rPr lang="zh-CN" altLang="zh-CN" sz="2800" kern="100" dirty="0">
                <a:latin typeface="Times New Roman"/>
                <a:ea typeface="微软雅黑"/>
                <a:cs typeface="Times New Roman"/>
              </a:rPr>
              <a:t>上</a:t>
            </a:r>
            <a:endParaRPr lang="zh-CN" altLang="zh-CN" sz="2800" kern="100" dirty="0">
              <a:effectLst/>
              <a:latin typeface="宋体"/>
              <a:cs typeface="Courier New"/>
            </a:endParaRPr>
          </a:p>
        </p:txBody>
      </p:sp>
      <p:sp>
        <p:nvSpPr>
          <p:cNvPr id="8" name="TextBox 7">
            <a:hlinkClick r:id="rId2" action="ppaction://hlinksldjump"/>
          </p:cNvPr>
          <p:cNvSpPr txBox="1"/>
          <p:nvPr/>
        </p:nvSpPr>
        <p:spPr>
          <a:xfrm>
            <a:off x="7092280" y="155344"/>
            <a:ext cx="345559" cy="407802"/>
          </a:xfrm>
          <a:prstGeom prst="rect">
            <a:avLst/>
          </a:prstGeom>
          <a:noFill/>
          <a:effectLst>
            <a:reflection blurRad="6350" stA="50000" endA="300" endPos="38500" dist="50800" dir="5400000" sy="-100000" algn="bl" rotWithShape="0"/>
          </a:effectLst>
        </p:spPr>
        <p:txBody>
          <a:bodyPr wrap="square" lIns="68579" tIns="34289" rIns="68579" bIns="34289" rtlCol="0" anchor="ctr">
            <a:spAutoFit/>
          </a:bodyPr>
          <a:lstStyle/>
          <a:p>
            <a:pPr algn="r"/>
            <a:r>
              <a:rPr lang="en-US" altLang="zh-CN" sz="22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1</a:t>
            </a:r>
            <a:endParaRPr lang="zh-CN" altLang="en-US" sz="22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14" name="TextBox 13">
            <a:hlinkClick r:id="rId3" action="ppaction://hlinksldjump"/>
          </p:cNvPr>
          <p:cNvSpPr txBox="1"/>
          <p:nvPr/>
        </p:nvSpPr>
        <p:spPr>
          <a:xfrm>
            <a:off x="7459181" y="155344"/>
            <a:ext cx="345559" cy="407802"/>
          </a:xfrm>
          <a:prstGeom prst="rect">
            <a:avLst/>
          </a:prstGeom>
          <a:noFill/>
          <a:effectLst>
            <a:reflection blurRad="6350" stA="50000" endA="300" endPos="38500" dist="50800" dir="5400000" sy="-100000" algn="bl" rotWithShape="0"/>
          </a:effectLst>
        </p:spPr>
        <p:txBody>
          <a:bodyPr wrap="square" lIns="68579" tIns="34289" rIns="68579" bIns="34289" rtlCol="0" anchor="ctr">
            <a:spAutoFit/>
          </a:bodyPr>
          <a:lstStyle/>
          <a:p>
            <a:pPr algn="r"/>
            <a:r>
              <a:rPr lang="en-US" altLang="zh-CN" sz="22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2</a:t>
            </a:r>
            <a:endParaRPr lang="zh-CN" altLang="en-US" sz="22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15" name="TextBox 14">
            <a:hlinkClick r:id="rId4" action="ppaction://hlinksldjump"/>
          </p:cNvPr>
          <p:cNvSpPr txBox="1"/>
          <p:nvPr/>
        </p:nvSpPr>
        <p:spPr>
          <a:xfrm>
            <a:off x="7826082" y="155344"/>
            <a:ext cx="345559" cy="407802"/>
          </a:xfrm>
          <a:prstGeom prst="rect">
            <a:avLst/>
          </a:prstGeom>
          <a:noFill/>
          <a:effectLst>
            <a:reflection blurRad="6350" stA="50000" endA="300" endPos="38500" dist="50800" dir="5400000" sy="-100000" algn="bl" rotWithShape="0"/>
          </a:effectLst>
        </p:spPr>
        <p:txBody>
          <a:bodyPr wrap="square" lIns="68579" tIns="34289" rIns="68579" bIns="34289" rtlCol="0" anchor="ctr">
            <a:spAutoFit/>
          </a:bodyPr>
          <a:lstStyle/>
          <a:p>
            <a:pPr algn="r"/>
            <a:r>
              <a:rPr lang="en-US" altLang="zh-CN" sz="2200" dirty="0" smtClean="0">
                <a:solidFill>
                  <a:srgbClr val="0000CC"/>
                </a:solidFill>
                <a:effectLst>
                  <a:reflection blurRad="6350" stA="55000" endA="300" endPos="45500" dir="5400000" sy="-100000" algn="bl" rotWithShape="0"/>
                </a:effectLst>
                <a:latin typeface="Broadway" pitchFamily="82" charset="0"/>
                <a:ea typeface="楷体" pitchFamily="49" charset="-122"/>
                <a:cs typeface="经典繁仿黑" pitchFamily="49" charset="-122"/>
              </a:rPr>
              <a:t>3</a:t>
            </a:r>
            <a:endParaRPr lang="zh-CN" altLang="en-US" sz="2200" dirty="0">
              <a:solidFill>
                <a:srgbClr val="0000CC"/>
              </a:solidFill>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16" name="TextBox 15">
            <a:hlinkClick r:id="rId5" action="ppaction://hlinksldjump"/>
          </p:cNvPr>
          <p:cNvSpPr txBox="1"/>
          <p:nvPr/>
        </p:nvSpPr>
        <p:spPr>
          <a:xfrm>
            <a:off x="8192983" y="155344"/>
            <a:ext cx="345559" cy="407802"/>
          </a:xfrm>
          <a:prstGeom prst="rect">
            <a:avLst/>
          </a:prstGeom>
          <a:noFill/>
          <a:effectLst>
            <a:reflection blurRad="6350" stA="50000" endA="300" endPos="38500" dist="50800" dir="5400000" sy="-100000" algn="bl" rotWithShape="0"/>
          </a:effectLst>
        </p:spPr>
        <p:txBody>
          <a:bodyPr wrap="square" lIns="68579" tIns="34289" rIns="68579" bIns="34289" rtlCol="0" anchor="ctr">
            <a:spAutoFit/>
          </a:bodyPr>
          <a:lstStyle/>
          <a:p>
            <a:pPr algn="r"/>
            <a:r>
              <a:rPr lang="en-US" altLang="zh-CN" sz="2200" smtClean="0">
                <a:effectLst>
                  <a:reflection blurRad="6350" stA="55000" endA="300" endPos="45500" dir="5400000" sy="-100000" algn="bl" rotWithShape="0"/>
                </a:effectLst>
                <a:latin typeface="Broadway" pitchFamily="82" charset="0"/>
                <a:ea typeface="楷体" pitchFamily="49" charset="-122"/>
                <a:cs typeface="经典繁仿黑" pitchFamily="49" charset="-122"/>
              </a:rPr>
              <a:t>4</a:t>
            </a:r>
            <a:endParaRPr lang="zh-CN" altLang="en-US" sz="22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17" name="TextBox 16">
            <a:hlinkClick r:id="rId6" action="ppaction://hlinksldjump"/>
          </p:cNvPr>
          <p:cNvSpPr txBox="1"/>
          <p:nvPr/>
        </p:nvSpPr>
        <p:spPr>
          <a:xfrm>
            <a:off x="8559884" y="155344"/>
            <a:ext cx="345559" cy="407802"/>
          </a:xfrm>
          <a:prstGeom prst="rect">
            <a:avLst/>
          </a:prstGeom>
          <a:noFill/>
          <a:effectLst>
            <a:reflection blurRad="6350" stA="50000" endA="300" endPos="38500" dist="50800" dir="5400000" sy="-100000" algn="bl" rotWithShape="0"/>
          </a:effectLst>
        </p:spPr>
        <p:txBody>
          <a:bodyPr wrap="square" lIns="68579" tIns="34289" rIns="68579" bIns="34289" rtlCol="0" anchor="ctr">
            <a:spAutoFit/>
          </a:bodyPr>
          <a:lstStyle/>
          <a:p>
            <a:pPr algn="r"/>
            <a:r>
              <a:rPr lang="en-US" altLang="zh-CN" sz="2200" smtClean="0">
                <a:effectLst>
                  <a:reflection blurRad="6350" stA="55000" endA="300" endPos="45500" dir="5400000" sy="-100000" algn="bl" rotWithShape="0"/>
                </a:effectLst>
                <a:latin typeface="Broadway" pitchFamily="82" charset="0"/>
                <a:ea typeface="楷体" pitchFamily="49" charset="-122"/>
                <a:cs typeface="经典繁仿黑" pitchFamily="49" charset="-122"/>
              </a:rPr>
              <a:t>5</a:t>
            </a:r>
            <a:endParaRPr lang="zh-CN" altLang="en-US" sz="22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Tree>
    <p:extLst>
      <p:ext uri="{BB962C8B-B14F-4D97-AF65-F5344CB8AC3E}">
        <p14:creationId xmlns:p14="http://schemas.microsoft.com/office/powerpoint/2010/main" val="2729052663"/>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07504" y="656863"/>
            <a:ext cx="8928000" cy="3921586"/>
          </a:xfrm>
          <a:prstGeom prst="rect">
            <a:avLst/>
          </a:prstGeom>
        </p:spPr>
        <p:txBody>
          <a:bodyPr wrap="square">
            <a:spAutoFit/>
          </a:bodyPr>
          <a:lstStyle/>
          <a:p>
            <a:pPr algn="just">
              <a:lnSpc>
                <a:spcPct val="139000"/>
              </a:lnSpc>
              <a:spcAft>
                <a:spcPts val="0"/>
              </a:spcAft>
              <a:tabLst>
                <a:tab pos="2070735" algn="l"/>
              </a:tabLst>
            </a:pPr>
            <a:r>
              <a:rPr lang="zh-CN" altLang="zh-CN" sz="2600" b="1" kern="100" dirty="0">
                <a:solidFill>
                  <a:srgbClr val="0066FF"/>
                </a:solidFill>
                <a:latin typeface="Times New Roman"/>
                <a:ea typeface="微软雅黑"/>
                <a:cs typeface="Times New Roman"/>
              </a:rPr>
              <a:t>解析</a:t>
            </a:r>
            <a:r>
              <a:rPr lang="zh-CN" altLang="zh-CN" sz="2600" kern="100" dirty="0">
                <a:latin typeface="Times New Roman"/>
                <a:ea typeface="微软雅黑"/>
                <a:cs typeface="Times New Roman"/>
              </a:rPr>
              <a:t>　主族元素的价电子全排布在</a:t>
            </a:r>
            <a:r>
              <a:rPr lang="en-US" altLang="zh-CN" sz="2600" i="1" kern="100" dirty="0">
                <a:latin typeface="Times New Roman"/>
                <a:ea typeface="微软雅黑"/>
                <a:cs typeface="Courier New"/>
              </a:rPr>
              <a:t>n</a:t>
            </a:r>
            <a:r>
              <a:rPr lang="en-US" altLang="zh-CN" sz="2600" kern="100" dirty="0">
                <a:latin typeface="Times New Roman"/>
                <a:ea typeface="微软雅黑"/>
                <a:cs typeface="Courier New"/>
              </a:rPr>
              <a:t>s</a:t>
            </a:r>
            <a:r>
              <a:rPr lang="zh-CN" altLang="zh-CN" sz="2600" kern="100" dirty="0">
                <a:latin typeface="Times New Roman"/>
                <a:ea typeface="微软雅黑"/>
                <a:cs typeface="Times New Roman"/>
              </a:rPr>
              <a:t>或</a:t>
            </a:r>
            <a:r>
              <a:rPr lang="en-US" altLang="zh-CN" sz="2600" i="1" kern="100" dirty="0" err="1">
                <a:latin typeface="Times New Roman"/>
                <a:ea typeface="微软雅黑"/>
                <a:cs typeface="Courier New"/>
              </a:rPr>
              <a:t>n</a:t>
            </a:r>
            <a:r>
              <a:rPr lang="en-US" altLang="zh-CN" sz="2600" kern="100" dirty="0" err="1">
                <a:latin typeface="Times New Roman"/>
                <a:ea typeface="微软雅黑"/>
                <a:cs typeface="Courier New"/>
              </a:rPr>
              <a:t>p</a:t>
            </a:r>
            <a:r>
              <a:rPr lang="zh-CN" altLang="zh-CN" sz="2600" kern="100" dirty="0">
                <a:latin typeface="Times New Roman"/>
                <a:ea typeface="微软雅黑"/>
                <a:cs typeface="Times New Roman"/>
              </a:rPr>
              <a:t>轨道上，过渡元素</a:t>
            </a:r>
            <a:r>
              <a:rPr lang="en-US" altLang="zh-CN" sz="2600" kern="100" dirty="0">
                <a:latin typeface="Times New Roman"/>
                <a:ea typeface="微软雅黑"/>
                <a:cs typeface="Courier New"/>
              </a:rPr>
              <a:t>Cr</a:t>
            </a:r>
            <a:r>
              <a:rPr lang="zh-CN" altLang="zh-CN" sz="2600" kern="100" dirty="0">
                <a:latin typeface="Times New Roman"/>
                <a:ea typeface="微软雅黑"/>
                <a:cs typeface="Times New Roman"/>
              </a:rPr>
              <a:t>的价电子排布为</a:t>
            </a:r>
            <a:r>
              <a:rPr lang="en-US" altLang="zh-CN" sz="2600" kern="100" dirty="0" err="1">
                <a:latin typeface="Times New Roman"/>
                <a:ea typeface="微软雅黑"/>
                <a:cs typeface="Courier New"/>
              </a:rPr>
              <a:t>3d</a:t>
            </a:r>
            <a:r>
              <a:rPr lang="en-US" altLang="zh-CN" sz="2600" kern="100" baseline="30000" dirty="0" err="1">
                <a:latin typeface="Times New Roman"/>
                <a:ea typeface="微软雅黑"/>
                <a:cs typeface="Courier New"/>
              </a:rPr>
              <a:t>5</a:t>
            </a:r>
            <a:r>
              <a:rPr lang="en-US" altLang="zh-CN" sz="2600" kern="100" dirty="0" err="1">
                <a:latin typeface="Times New Roman"/>
                <a:ea typeface="微软雅黑"/>
                <a:cs typeface="Courier New"/>
              </a:rPr>
              <a:t>4s</a:t>
            </a:r>
            <a:r>
              <a:rPr lang="en-US" altLang="zh-CN" sz="2600" kern="100" baseline="30000" dirty="0" err="1">
                <a:latin typeface="Times New Roman"/>
                <a:ea typeface="微软雅黑"/>
                <a:cs typeface="Courier New"/>
              </a:rPr>
              <a:t>1</a:t>
            </a:r>
            <a:r>
              <a:rPr lang="zh-CN" altLang="zh-CN" sz="2600" kern="100" dirty="0">
                <a:latin typeface="Times New Roman"/>
                <a:ea typeface="微软雅黑"/>
                <a:cs typeface="Times New Roman"/>
              </a:rPr>
              <a:t>，</a:t>
            </a:r>
            <a:r>
              <a:rPr lang="en-US" altLang="zh-CN" sz="2600" kern="100" dirty="0">
                <a:latin typeface="Times New Roman"/>
                <a:ea typeface="微软雅黑"/>
                <a:cs typeface="Courier New"/>
              </a:rPr>
              <a:t>B</a:t>
            </a:r>
            <a:r>
              <a:rPr lang="zh-CN" altLang="zh-CN" sz="2600" kern="100" dirty="0">
                <a:latin typeface="Times New Roman"/>
                <a:ea typeface="微软雅黑"/>
                <a:cs typeface="Times New Roman"/>
              </a:rPr>
              <a:t>错；</a:t>
            </a:r>
            <a:endParaRPr lang="zh-CN" altLang="zh-CN" sz="2600" kern="100" dirty="0">
              <a:latin typeface="宋体"/>
              <a:cs typeface="Courier New"/>
            </a:endParaRPr>
          </a:p>
          <a:p>
            <a:pPr algn="just">
              <a:lnSpc>
                <a:spcPct val="139000"/>
              </a:lnSpc>
              <a:spcAft>
                <a:spcPts val="0"/>
              </a:spcAft>
              <a:tabLst>
                <a:tab pos="2070735" algn="l"/>
              </a:tabLst>
            </a:pPr>
            <a:r>
              <a:rPr lang="en-US" altLang="zh-CN" sz="2600" kern="100" dirty="0">
                <a:latin typeface="Times New Roman"/>
                <a:ea typeface="微软雅黑"/>
                <a:cs typeface="Courier New"/>
              </a:rPr>
              <a:t>Fe</a:t>
            </a:r>
            <a:r>
              <a:rPr lang="zh-CN" altLang="zh-CN" sz="2600" kern="100" dirty="0">
                <a:latin typeface="Times New Roman"/>
                <a:ea typeface="微软雅黑"/>
                <a:cs typeface="Times New Roman"/>
              </a:rPr>
              <a:t>的价电子为</a:t>
            </a:r>
            <a:r>
              <a:rPr lang="en-US" altLang="zh-CN" sz="2600" kern="100" dirty="0" err="1">
                <a:latin typeface="Times New Roman"/>
                <a:ea typeface="微软雅黑"/>
                <a:cs typeface="Courier New"/>
              </a:rPr>
              <a:t>3d</a:t>
            </a:r>
            <a:r>
              <a:rPr lang="en-US" altLang="zh-CN" sz="2600" kern="100" baseline="30000" dirty="0" err="1">
                <a:latin typeface="Times New Roman"/>
                <a:ea typeface="微软雅黑"/>
                <a:cs typeface="Courier New"/>
              </a:rPr>
              <a:t>6</a:t>
            </a:r>
            <a:r>
              <a:rPr lang="en-US" altLang="zh-CN" sz="2600" kern="100" dirty="0" err="1">
                <a:latin typeface="Times New Roman"/>
                <a:ea typeface="微软雅黑"/>
                <a:cs typeface="Courier New"/>
              </a:rPr>
              <a:t>4s</a:t>
            </a:r>
            <a:r>
              <a:rPr lang="en-US" altLang="zh-CN" sz="2600" kern="100" baseline="30000" dirty="0" err="1">
                <a:latin typeface="Times New Roman"/>
                <a:ea typeface="微软雅黑"/>
                <a:cs typeface="Courier New"/>
              </a:rPr>
              <a:t>2</a:t>
            </a:r>
            <a:r>
              <a:rPr lang="zh-CN" altLang="zh-CN" sz="2600" kern="100" dirty="0">
                <a:latin typeface="Times New Roman"/>
                <a:ea typeface="微软雅黑"/>
                <a:cs typeface="Times New Roman"/>
              </a:rPr>
              <a:t>，形成</a:t>
            </a:r>
            <a:r>
              <a:rPr lang="en-US" altLang="zh-CN" sz="2600" kern="100" dirty="0" err="1">
                <a:latin typeface="Times New Roman"/>
                <a:ea typeface="微软雅黑"/>
                <a:cs typeface="Courier New"/>
              </a:rPr>
              <a:t>Fe</a:t>
            </a:r>
            <a:r>
              <a:rPr lang="en-US" altLang="zh-CN" sz="2600" kern="100" baseline="30000" dirty="0" err="1">
                <a:latin typeface="Times New Roman"/>
                <a:ea typeface="微软雅黑"/>
                <a:cs typeface="Courier New"/>
              </a:rPr>
              <a:t>3</a:t>
            </a:r>
            <a:r>
              <a:rPr lang="zh-CN" altLang="zh-CN" sz="2600" kern="100" baseline="30000" dirty="0">
                <a:latin typeface="Times New Roman"/>
                <a:ea typeface="微软雅黑"/>
                <a:cs typeface="Times New Roman"/>
              </a:rPr>
              <a:t>＋</a:t>
            </a:r>
            <a:r>
              <a:rPr lang="zh-CN" altLang="zh-CN" sz="2600" kern="100" dirty="0">
                <a:latin typeface="Times New Roman"/>
                <a:ea typeface="微软雅黑"/>
                <a:cs typeface="Times New Roman"/>
              </a:rPr>
              <a:t>化合物时</a:t>
            </a:r>
            <a:r>
              <a:rPr lang="en-US" altLang="zh-CN" sz="2600" kern="100" dirty="0">
                <a:latin typeface="Times New Roman"/>
                <a:ea typeface="微软雅黑"/>
                <a:cs typeface="Courier New"/>
              </a:rPr>
              <a:t>d</a:t>
            </a:r>
            <a:r>
              <a:rPr lang="zh-CN" altLang="zh-CN" sz="2600" kern="100" dirty="0">
                <a:latin typeface="Times New Roman"/>
                <a:ea typeface="微软雅黑"/>
                <a:cs typeface="Times New Roman"/>
              </a:rPr>
              <a:t>轨道参与形成化学键，</a:t>
            </a:r>
            <a:r>
              <a:rPr lang="en-US" altLang="zh-CN" sz="2600" kern="100" dirty="0">
                <a:latin typeface="Times New Roman"/>
                <a:ea typeface="微软雅黑"/>
                <a:cs typeface="Courier New"/>
              </a:rPr>
              <a:t>C</a:t>
            </a:r>
            <a:r>
              <a:rPr lang="zh-CN" altLang="zh-CN" sz="2600" kern="100" dirty="0">
                <a:latin typeface="Times New Roman"/>
                <a:ea typeface="微软雅黑"/>
                <a:cs typeface="Times New Roman"/>
              </a:rPr>
              <a:t>错；</a:t>
            </a:r>
            <a:endParaRPr lang="zh-CN" altLang="zh-CN" sz="2600" kern="100" dirty="0">
              <a:latin typeface="宋体"/>
              <a:cs typeface="Courier New"/>
            </a:endParaRPr>
          </a:p>
          <a:p>
            <a:pPr algn="just">
              <a:lnSpc>
                <a:spcPct val="139000"/>
              </a:lnSpc>
              <a:spcAft>
                <a:spcPts val="0"/>
              </a:spcAft>
              <a:tabLst>
                <a:tab pos="2070735" algn="l"/>
              </a:tabLst>
            </a:pPr>
            <a:r>
              <a:rPr lang="zh-CN" altLang="zh-CN" sz="2600" kern="100" dirty="0">
                <a:latin typeface="Times New Roman"/>
                <a:ea typeface="微软雅黑"/>
                <a:cs typeface="Times New Roman"/>
              </a:rPr>
              <a:t>过渡元素原子的价电子并不都排布在最外层</a:t>
            </a:r>
            <a:r>
              <a:rPr lang="en-US" altLang="zh-CN" sz="2600" i="1" kern="100" dirty="0">
                <a:latin typeface="Times New Roman"/>
                <a:ea typeface="微软雅黑"/>
                <a:cs typeface="Courier New"/>
              </a:rPr>
              <a:t>n</a:t>
            </a:r>
            <a:r>
              <a:rPr lang="en-US" altLang="zh-CN" sz="2600" kern="100" dirty="0">
                <a:latin typeface="Times New Roman"/>
                <a:ea typeface="微软雅黑"/>
                <a:cs typeface="Courier New"/>
              </a:rPr>
              <a:t>s</a:t>
            </a:r>
            <a:r>
              <a:rPr lang="zh-CN" altLang="zh-CN" sz="2600" kern="100" dirty="0">
                <a:latin typeface="Times New Roman"/>
                <a:ea typeface="微软雅黑"/>
                <a:cs typeface="Times New Roman"/>
              </a:rPr>
              <a:t>上，有的排在</a:t>
            </a:r>
            <a:r>
              <a:rPr lang="en-US" altLang="zh-CN" sz="2600" kern="100" dirty="0">
                <a:latin typeface="Times New Roman"/>
                <a:ea typeface="微软雅黑"/>
                <a:cs typeface="Courier New"/>
              </a:rPr>
              <a:t>(</a:t>
            </a:r>
            <a:r>
              <a:rPr lang="en-US" altLang="zh-CN" sz="2600" i="1" kern="100" dirty="0">
                <a:latin typeface="Times New Roman"/>
                <a:ea typeface="微软雅黑"/>
                <a:cs typeface="Courier New"/>
              </a:rPr>
              <a:t>n</a:t>
            </a:r>
            <a:r>
              <a:rPr lang="zh-CN" altLang="zh-CN" sz="2600" kern="100" dirty="0">
                <a:latin typeface="Times New Roman"/>
                <a:ea typeface="微软雅黑"/>
                <a:cs typeface="Times New Roman"/>
              </a:rPr>
              <a:t>－</a:t>
            </a:r>
            <a:r>
              <a:rPr lang="en-US" altLang="zh-CN" sz="2600" kern="100" dirty="0">
                <a:latin typeface="Times New Roman"/>
                <a:ea typeface="微软雅黑"/>
                <a:cs typeface="Courier New"/>
              </a:rPr>
              <a:t>1)d</a:t>
            </a:r>
            <a:r>
              <a:rPr lang="zh-CN" altLang="zh-CN" sz="2600" kern="100" dirty="0">
                <a:latin typeface="Times New Roman"/>
                <a:ea typeface="微软雅黑"/>
                <a:cs typeface="Times New Roman"/>
              </a:rPr>
              <a:t>上，</a:t>
            </a:r>
            <a:r>
              <a:rPr lang="en-US" altLang="zh-CN" sz="2600" kern="100" dirty="0">
                <a:latin typeface="Times New Roman"/>
                <a:ea typeface="微软雅黑"/>
                <a:cs typeface="Courier New"/>
              </a:rPr>
              <a:t>D</a:t>
            </a:r>
            <a:r>
              <a:rPr lang="zh-CN" altLang="zh-CN" sz="2600" kern="100" dirty="0">
                <a:latin typeface="Times New Roman"/>
                <a:ea typeface="微软雅黑"/>
                <a:cs typeface="Times New Roman"/>
              </a:rPr>
              <a:t>错。</a:t>
            </a:r>
            <a:endParaRPr lang="zh-CN" altLang="zh-CN" sz="2600" kern="100" dirty="0">
              <a:latin typeface="宋体"/>
              <a:cs typeface="Courier New"/>
            </a:endParaRPr>
          </a:p>
          <a:p>
            <a:pPr algn="just">
              <a:lnSpc>
                <a:spcPct val="139000"/>
              </a:lnSpc>
              <a:spcAft>
                <a:spcPts val="0"/>
              </a:spcAft>
              <a:tabLst>
                <a:tab pos="2070735" algn="l"/>
              </a:tabLst>
            </a:pPr>
            <a:r>
              <a:rPr lang="zh-CN" altLang="zh-CN" sz="2600" b="1" kern="100" dirty="0">
                <a:solidFill>
                  <a:srgbClr val="0066FF"/>
                </a:solidFill>
                <a:latin typeface="Times New Roman"/>
                <a:ea typeface="微软雅黑"/>
                <a:cs typeface="Times New Roman"/>
              </a:rPr>
              <a:t>答案</a:t>
            </a:r>
            <a:r>
              <a:rPr lang="zh-CN" altLang="zh-CN" sz="2600" kern="100" dirty="0">
                <a:latin typeface="Times New Roman"/>
                <a:ea typeface="微软雅黑"/>
                <a:cs typeface="Times New Roman"/>
              </a:rPr>
              <a:t>　</a:t>
            </a:r>
            <a:r>
              <a:rPr lang="en-US" altLang="zh-CN" sz="2600" kern="100" dirty="0">
                <a:solidFill>
                  <a:srgbClr val="E36C0A"/>
                </a:solidFill>
                <a:latin typeface="Times New Roman"/>
                <a:ea typeface="微软雅黑"/>
                <a:cs typeface="Courier New"/>
              </a:rPr>
              <a:t>A</a:t>
            </a:r>
            <a:endParaRPr lang="zh-CN" altLang="zh-CN" sz="2600" kern="100" dirty="0">
              <a:effectLst/>
              <a:latin typeface="宋体"/>
              <a:cs typeface="Courier New"/>
            </a:endParaRPr>
          </a:p>
        </p:txBody>
      </p:sp>
      <p:sp>
        <p:nvSpPr>
          <p:cNvPr id="8" name="TextBox 7">
            <a:hlinkClick r:id="rId2" action="ppaction://hlinksldjump"/>
          </p:cNvPr>
          <p:cNvSpPr txBox="1"/>
          <p:nvPr/>
        </p:nvSpPr>
        <p:spPr>
          <a:xfrm>
            <a:off x="7092280" y="155344"/>
            <a:ext cx="345559" cy="407802"/>
          </a:xfrm>
          <a:prstGeom prst="rect">
            <a:avLst/>
          </a:prstGeom>
          <a:noFill/>
          <a:effectLst>
            <a:reflection blurRad="6350" stA="50000" endA="300" endPos="38500" dist="50800" dir="5400000" sy="-100000" algn="bl" rotWithShape="0"/>
          </a:effectLst>
        </p:spPr>
        <p:txBody>
          <a:bodyPr wrap="square" lIns="68579" tIns="34289" rIns="68579" bIns="34289" rtlCol="0" anchor="ctr">
            <a:spAutoFit/>
          </a:bodyPr>
          <a:lstStyle/>
          <a:p>
            <a:pPr algn="r"/>
            <a:r>
              <a:rPr lang="en-US" altLang="zh-CN" sz="22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1</a:t>
            </a:r>
            <a:endParaRPr lang="zh-CN" altLang="en-US" sz="22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14" name="TextBox 13">
            <a:hlinkClick r:id="rId3" action="ppaction://hlinksldjump"/>
          </p:cNvPr>
          <p:cNvSpPr txBox="1"/>
          <p:nvPr/>
        </p:nvSpPr>
        <p:spPr>
          <a:xfrm>
            <a:off x="7459181" y="155344"/>
            <a:ext cx="345559" cy="407802"/>
          </a:xfrm>
          <a:prstGeom prst="rect">
            <a:avLst/>
          </a:prstGeom>
          <a:noFill/>
          <a:effectLst>
            <a:reflection blurRad="6350" stA="50000" endA="300" endPos="38500" dist="50800" dir="5400000" sy="-100000" algn="bl" rotWithShape="0"/>
          </a:effectLst>
        </p:spPr>
        <p:txBody>
          <a:bodyPr wrap="square" lIns="68579" tIns="34289" rIns="68579" bIns="34289" rtlCol="0" anchor="ctr">
            <a:spAutoFit/>
          </a:bodyPr>
          <a:lstStyle/>
          <a:p>
            <a:pPr algn="r"/>
            <a:r>
              <a:rPr lang="en-US" altLang="zh-CN" sz="22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2</a:t>
            </a:r>
            <a:endParaRPr lang="zh-CN" altLang="en-US" sz="22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15" name="TextBox 14">
            <a:hlinkClick r:id="rId4" action="ppaction://hlinksldjump"/>
          </p:cNvPr>
          <p:cNvSpPr txBox="1"/>
          <p:nvPr/>
        </p:nvSpPr>
        <p:spPr>
          <a:xfrm>
            <a:off x="7826082" y="155344"/>
            <a:ext cx="345559" cy="407802"/>
          </a:xfrm>
          <a:prstGeom prst="rect">
            <a:avLst/>
          </a:prstGeom>
          <a:noFill/>
          <a:effectLst>
            <a:reflection blurRad="6350" stA="50000" endA="300" endPos="38500" dist="50800" dir="5400000" sy="-100000" algn="bl" rotWithShape="0"/>
          </a:effectLst>
        </p:spPr>
        <p:txBody>
          <a:bodyPr wrap="square" lIns="68579" tIns="34289" rIns="68579" bIns="34289" rtlCol="0" anchor="ctr">
            <a:spAutoFit/>
          </a:bodyPr>
          <a:lstStyle/>
          <a:p>
            <a:pPr algn="r"/>
            <a:r>
              <a:rPr lang="en-US" altLang="zh-CN" sz="2200" dirty="0" smtClean="0">
                <a:solidFill>
                  <a:srgbClr val="0000CC"/>
                </a:solidFill>
                <a:effectLst>
                  <a:reflection blurRad="6350" stA="55000" endA="300" endPos="45500" dir="5400000" sy="-100000" algn="bl" rotWithShape="0"/>
                </a:effectLst>
                <a:latin typeface="Broadway" pitchFamily="82" charset="0"/>
                <a:ea typeface="楷体" pitchFamily="49" charset="-122"/>
                <a:cs typeface="经典繁仿黑" pitchFamily="49" charset="-122"/>
              </a:rPr>
              <a:t>3</a:t>
            </a:r>
            <a:endParaRPr lang="zh-CN" altLang="en-US" sz="2200" dirty="0">
              <a:solidFill>
                <a:srgbClr val="0000CC"/>
              </a:solidFill>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16" name="TextBox 15">
            <a:hlinkClick r:id="rId5" action="ppaction://hlinksldjump"/>
          </p:cNvPr>
          <p:cNvSpPr txBox="1"/>
          <p:nvPr/>
        </p:nvSpPr>
        <p:spPr>
          <a:xfrm>
            <a:off x="8192983" y="155344"/>
            <a:ext cx="345559" cy="407802"/>
          </a:xfrm>
          <a:prstGeom prst="rect">
            <a:avLst/>
          </a:prstGeom>
          <a:noFill/>
          <a:effectLst>
            <a:reflection blurRad="6350" stA="50000" endA="300" endPos="38500" dist="50800" dir="5400000" sy="-100000" algn="bl" rotWithShape="0"/>
          </a:effectLst>
        </p:spPr>
        <p:txBody>
          <a:bodyPr wrap="square" lIns="68579" tIns="34289" rIns="68579" bIns="34289" rtlCol="0" anchor="ctr">
            <a:spAutoFit/>
          </a:bodyPr>
          <a:lstStyle/>
          <a:p>
            <a:pPr algn="r"/>
            <a:r>
              <a:rPr lang="en-US" altLang="zh-CN" sz="2200" smtClean="0">
                <a:effectLst>
                  <a:reflection blurRad="6350" stA="55000" endA="300" endPos="45500" dir="5400000" sy="-100000" algn="bl" rotWithShape="0"/>
                </a:effectLst>
                <a:latin typeface="Broadway" pitchFamily="82" charset="0"/>
                <a:ea typeface="楷体" pitchFamily="49" charset="-122"/>
                <a:cs typeface="经典繁仿黑" pitchFamily="49" charset="-122"/>
              </a:rPr>
              <a:t>4</a:t>
            </a:r>
            <a:endParaRPr lang="zh-CN" altLang="en-US" sz="22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17" name="TextBox 16">
            <a:hlinkClick r:id="rId6" action="ppaction://hlinksldjump"/>
          </p:cNvPr>
          <p:cNvSpPr txBox="1"/>
          <p:nvPr/>
        </p:nvSpPr>
        <p:spPr>
          <a:xfrm>
            <a:off x="8559884" y="155344"/>
            <a:ext cx="345559" cy="407802"/>
          </a:xfrm>
          <a:prstGeom prst="rect">
            <a:avLst/>
          </a:prstGeom>
          <a:noFill/>
          <a:effectLst>
            <a:reflection blurRad="6350" stA="50000" endA="300" endPos="38500" dist="50800" dir="5400000" sy="-100000" algn="bl" rotWithShape="0"/>
          </a:effectLst>
        </p:spPr>
        <p:txBody>
          <a:bodyPr wrap="square" lIns="68579" tIns="34289" rIns="68579" bIns="34289" rtlCol="0" anchor="ctr">
            <a:spAutoFit/>
          </a:bodyPr>
          <a:lstStyle/>
          <a:p>
            <a:pPr algn="r"/>
            <a:r>
              <a:rPr lang="en-US" altLang="zh-CN" sz="2200" smtClean="0">
                <a:effectLst>
                  <a:reflection blurRad="6350" stA="55000" endA="300" endPos="45500" dir="5400000" sy="-100000" algn="bl" rotWithShape="0"/>
                </a:effectLst>
                <a:latin typeface="Broadway" pitchFamily="82" charset="0"/>
                <a:ea typeface="楷体" pitchFamily="49" charset="-122"/>
                <a:cs typeface="经典繁仿黑" pitchFamily="49" charset="-122"/>
              </a:rPr>
              <a:t>5</a:t>
            </a:r>
            <a:endParaRPr lang="zh-CN" altLang="en-US" sz="22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Tree>
    <p:extLst>
      <p:ext uri="{BB962C8B-B14F-4D97-AF65-F5344CB8AC3E}">
        <p14:creationId xmlns:p14="http://schemas.microsoft.com/office/powerpoint/2010/main" val="31714340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linds(horizontal)">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blinds(horizontal)">
                                      <p:cBhvr>
                                        <p:cTn id="1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11696" y="661442"/>
            <a:ext cx="8928000" cy="3921586"/>
          </a:xfrm>
          <a:prstGeom prst="rect">
            <a:avLst/>
          </a:prstGeom>
        </p:spPr>
        <p:txBody>
          <a:bodyPr wrap="square">
            <a:spAutoFit/>
          </a:bodyPr>
          <a:lstStyle/>
          <a:p>
            <a:pPr algn="just">
              <a:lnSpc>
                <a:spcPct val="139000"/>
              </a:lnSpc>
              <a:spcAft>
                <a:spcPts val="0"/>
              </a:spcAft>
              <a:tabLst>
                <a:tab pos="2070735" algn="l"/>
              </a:tabLst>
            </a:pPr>
            <a:r>
              <a:rPr lang="en-US" altLang="zh-CN" sz="2600" kern="100" dirty="0">
                <a:latin typeface="Times New Roman"/>
                <a:ea typeface="微软雅黑"/>
                <a:cs typeface="Courier New"/>
              </a:rPr>
              <a:t>4.</a:t>
            </a:r>
            <a:r>
              <a:rPr lang="zh-CN" altLang="zh-CN" sz="2600" kern="100" spc="-90" dirty="0">
                <a:latin typeface="Times New Roman"/>
                <a:ea typeface="微软雅黑"/>
                <a:cs typeface="Times New Roman"/>
              </a:rPr>
              <a:t>第七周期为不完全周期，若将来发现的元素把这一周期全部排满，则下列有关第七周期元素的推论可能错误的是</a:t>
            </a:r>
            <a:r>
              <a:rPr lang="en-US" altLang="zh-CN" sz="2600" kern="100" spc="-90" dirty="0">
                <a:latin typeface="Times New Roman"/>
                <a:ea typeface="微软雅黑"/>
                <a:cs typeface="Courier New"/>
              </a:rPr>
              <a:t>(</a:t>
            </a:r>
            <a:r>
              <a:rPr lang="zh-CN" altLang="zh-CN" sz="2600" kern="100" spc="-90" dirty="0">
                <a:latin typeface="Times New Roman"/>
                <a:ea typeface="微软雅黑"/>
                <a:cs typeface="Times New Roman"/>
              </a:rPr>
              <a:t>　　</a:t>
            </a:r>
            <a:r>
              <a:rPr lang="en-US" altLang="zh-CN" sz="2600" kern="100" spc="-90" dirty="0">
                <a:latin typeface="Times New Roman"/>
                <a:ea typeface="微软雅黑"/>
                <a:cs typeface="Courier New"/>
              </a:rPr>
              <a:t>)</a:t>
            </a:r>
            <a:endParaRPr lang="zh-CN" altLang="zh-CN" sz="2600" kern="100" spc="-90" dirty="0">
              <a:latin typeface="宋体"/>
              <a:cs typeface="Courier New"/>
            </a:endParaRPr>
          </a:p>
          <a:p>
            <a:pPr algn="just">
              <a:lnSpc>
                <a:spcPct val="139000"/>
              </a:lnSpc>
              <a:spcAft>
                <a:spcPts val="0"/>
              </a:spcAft>
              <a:tabLst>
                <a:tab pos="2070735" algn="l"/>
              </a:tabLst>
            </a:pPr>
            <a:r>
              <a:rPr lang="en-US" altLang="zh-CN" sz="2600" kern="100" dirty="0">
                <a:latin typeface="Times New Roman"/>
                <a:ea typeface="微软雅黑"/>
                <a:cs typeface="Courier New"/>
              </a:rPr>
              <a:t>A.</a:t>
            </a:r>
            <a:r>
              <a:rPr lang="zh-CN" altLang="zh-CN" sz="2600" kern="100" dirty="0">
                <a:latin typeface="Times New Roman"/>
                <a:ea typeface="微软雅黑"/>
                <a:cs typeface="Times New Roman"/>
              </a:rPr>
              <a:t>第七周期排满时有</a:t>
            </a:r>
            <a:r>
              <a:rPr lang="en-US" altLang="zh-CN" sz="2600" kern="100" dirty="0">
                <a:latin typeface="Times New Roman"/>
                <a:ea typeface="微软雅黑"/>
                <a:cs typeface="Courier New"/>
              </a:rPr>
              <a:t>32</a:t>
            </a:r>
            <a:r>
              <a:rPr lang="zh-CN" altLang="zh-CN" sz="2600" kern="100" dirty="0">
                <a:latin typeface="Times New Roman"/>
                <a:ea typeface="微软雅黑"/>
                <a:cs typeface="Times New Roman"/>
              </a:rPr>
              <a:t>种元素，全部是放射性元素</a:t>
            </a:r>
            <a:endParaRPr lang="zh-CN" altLang="zh-CN" sz="2600" kern="100" dirty="0">
              <a:latin typeface="宋体"/>
              <a:cs typeface="Courier New"/>
            </a:endParaRPr>
          </a:p>
          <a:p>
            <a:pPr algn="just">
              <a:lnSpc>
                <a:spcPct val="139000"/>
              </a:lnSpc>
              <a:spcAft>
                <a:spcPts val="0"/>
              </a:spcAft>
              <a:tabLst>
                <a:tab pos="2070735" algn="l"/>
              </a:tabLst>
            </a:pPr>
            <a:r>
              <a:rPr lang="en-US" altLang="zh-CN" sz="2600" kern="100" dirty="0">
                <a:latin typeface="Times New Roman"/>
                <a:ea typeface="微软雅黑"/>
                <a:cs typeface="Courier New"/>
              </a:rPr>
              <a:t>B.</a:t>
            </a:r>
            <a:r>
              <a:rPr lang="zh-CN" altLang="zh-CN" sz="2600" kern="100" dirty="0">
                <a:latin typeface="Times New Roman"/>
                <a:ea typeface="微软雅黑"/>
                <a:cs typeface="Times New Roman"/>
              </a:rPr>
              <a:t>第七周期排满时最后一种元素的单质常温常压下是气体</a:t>
            </a:r>
            <a:endParaRPr lang="zh-CN" altLang="zh-CN" sz="2600" kern="100" dirty="0">
              <a:latin typeface="宋体"/>
              <a:cs typeface="Courier New"/>
            </a:endParaRPr>
          </a:p>
          <a:p>
            <a:pPr algn="just">
              <a:lnSpc>
                <a:spcPct val="139000"/>
              </a:lnSpc>
              <a:spcAft>
                <a:spcPts val="0"/>
              </a:spcAft>
              <a:tabLst>
                <a:tab pos="2070735" algn="l"/>
              </a:tabLst>
            </a:pPr>
            <a:r>
              <a:rPr lang="en-US" altLang="zh-CN" sz="2600" kern="100" dirty="0">
                <a:latin typeface="Times New Roman"/>
                <a:ea typeface="微软雅黑"/>
                <a:cs typeface="Courier New"/>
              </a:rPr>
              <a:t>C.</a:t>
            </a:r>
            <a:r>
              <a:rPr lang="zh-CN" altLang="zh-CN" sz="2600" kern="100" dirty="0">
                <a:latin typeface="Times New Roman"/>
                <a:ea typeface="微软雅黑"/>
                <a:cs typeface="Times New Roman"/>
              </a:rPr>
              <a:t>第七周期</a:t>
            </a:r>
            <a:r>
              <a:rPr lang="en-US" altLang="zh-CN" sz="2600" kern="100" dirty="0" err="1">
                <a:latin typeface="宋体"/>
                <a:ea typeface="微软雅黑"/>
                <a:cs typeface="Times New Roman"/>
              </a:rPr>
              <a:t>Ⅶ</a:t>
            </a:r>
            <a:r>
              <a:rPr lang="en-US" altLang="zh-CN" sz="2600" kern="100" dirty="0" err="1">
                <a:latin typeface="Times New Roman"/>
                <a:ea typeface="微软雅黑"/>
                <a:cs typeface="Courier New"/>
              </a:rPr>
              <a:t>A</a:t>
            </a:r>
            <a:r>
              <a:rPr lang="zh-CN" altLang="zh-CN" sz="2600" kern="100" dirty="0">
                <a:latin typeface="Times New Roman"/>
                <a:ea typeface="微软雅黑"/>
                <a:cs typeface="Times New Roman"/>
              </a:rPr>
              <a:t>族元素的原子序数为</a:t>
            </a:r>
            <a:r>
              <a:rPr lang="en-US" altLang="zh-CN" sz="2600" kern="100" dirty="0">
                <a:latin typeface="Times New Roman"/>
                <a:ea typeface="微软雅黑"/>
                <a:cs typeface="Courier New"/>
              </a:rPr>
              <a:t>117</a:t>
            </a:r>
            <a:r>
              <a:rPr lang="zh-CN" altLang="zh-CN" sz="2600" kern="100" dirty="0">
                <a:latin typeface="Times New Roman"/>
                <a:ea typeface="微软雅黑"/>
                <a:cs typeface="Times New Roman"/>
              </a:rPr>
              <a:t>，是一种金属元素</a:t>
            </a:r>
            <a:endParaRPr lang="zh-CN" altLang="zh-CN" sz="2600" kern="100" dirty="0">
              <a:latin typeface="宋体"/>
              <a:cs typeface="Courier New"/>
            </a:endParaRPr>
          </a:p>
          <a:p>
            <a:pPr algn="just">
              <a:lnSpc>
                <a:spcPct val="139000"/>
              </a:lnSpc>
              <a:spcAft>
                <a:spcPts val="0"/>
              </a:spcAft>
              <a:tabLst>
                <a:tab pos="2070735" algn="l"/>
              </a:tabLst>
            </a:pPr>
            <a:r>
              <a:rPr lang="en-US" altLang="zh-CN" sz="2600" kern="100" dirty="0">
                <a:latin typeface="Times New Roman"/>
                <a:ea typeface="微软雅黑"/>
                <a:cs typeface="Courier New"/>
              </a:rPr>
              <a:t>D.</a:t>
            </a:r>
            <a:r>
              <a:rPr lang="zh-CN" altLang="zh-CN" sz="2600" kern="100" dirty="0">
                <a:latin typeface="Times New Roman"/>
                <a:ea typeface="微软雅黑"/>
                <a:cs typeface="Times New Roman"/>
              </a:rPr>
              <a:t>第七周期</a:t>
            </a:r>
            <a:r>
              <a:rPr lang="en-US" altLang="zh-CN" sz="2600" kern="100" dirty="0" err="1">
                <a:latin typeface="宋体"/>
                <a:ea typeface="微软雅黑"/>
                <a:cs typeface="Times New Roman"/>
              </a:rPr>
              <a:t>Ⅲ</a:t>
            </a:r>
            <a:r>
              <a:rPr lang="en-US" altLang="zh-CN" sz="2600" kern="100" dirty="0" err="1">
                <a:latin typeface="Times New Roman"/>
                <a:ea typeface="微软雅黑"/>
                <a:cs typeface="Courier New"/>
              </a:rPr>
              <a:t>A</a:t>
            </a:r>
            <a:r>
              <a:rPr lang="zh-CN" altLang="zh-CN" sz="2600" kern="100" dirty="0">
                <a:latin typeface="Times New Roman"/>
                <a:ea typeface="微软雅黑"/>
                <a:cs typeface="Times New Roman"/>
              </a:rPr>
              <a:t>族元素的氢氧化物与</a:t>
            </a:r>
            <a:r>
              <a:rPr lang="en-US" altLang="zh-CN" sz="2600" kern="100" dirty="0">
                <a:latin typeface="Times New Roman"/>
                <a:ea typeface="微软雅黑"/>
                <a:cs typeface="Courier New"/>
              </a:rPr>
              <a:t>Al(OH)</a:t>
            </a:r>
            <a:r>
              <a:rPr lang="en-US" altLang="zh-CN" sz="2600" kern="100" baseline="-25000" dirty="0">
                <a:latin typeface="Times New Roman"/>
                <a:ea typeface="微软雅黑"/>
                <a:cs typeface="Courier New"/>
              </a:rPr>
              <a:t>3</a:t>
            </a:r>
            <a:r>
              <a:rPr lang="zh-CN" altLang="zh-CN" sz="2600" kern="100" dirty="0">
                <a:latin typeface="Times New Roman"/>
                <a:ea typeface="微软雅黑"/>
                <a:cs typeface="Times New Roman"/>
              </a:rPr>
              <a:t>具有相似的</a:t>
            </a:r>
            <a:r>
              <a:rPr lang="zh-CN" altLang="zh-CN" sz="2600" kern="100" dirty="0" smtClean="0">
                <a:latin typeface="Times New Roman"/>
                <a:ea typeface="微软雅黑"/>
                <a:cs typeface="Times New Roman"/>
              </a:rPr>
              <a:t>化学</a:t>
            </a:r>
            <a:endParaRPr lang="en-US" altLang="zh-CN" sz="2600" kern="100" dirty="0" smtClean="0">
              <a:latin typeface="Times New Roman"/>
              <a:ea typeface="微软雅黑"/>
              <a:cs typeface="Times New Roman"/>
            </a:endParaRPr>
          </a:p>
          <a:p>
            <a:pPr algn="just">
              <a:lnSpc>
                <a:spcPct val="139000"/>
              </a:lnSpc>
              <a:spcAft>
                <a:spcPts val="0"/>
              </a:spcAft>
              <a:tabLst>
                <a:tab pos="2070735" algn="l"/>
              </a:tabLst>
            </a:pPr>
            <a:r>
              <a:rPr lang="en-US" altLang="zh-CN" sz="2600" kern="100" dirty="0">
                <a:latin typeface="Times New Roman"/>
                <a:ea typeface="微软雅黑"/>
                <a:cs typeface="Times New Roman"/>
              </a:rPr>
              <a:t> </a:t>
            </a:r>
            <a:r>
              <a:rPr lang="en-US" altLang="zh-CN" sz="2600" kern="100" dirty="0" smtClean="0">
                <a:latin typeface="Times New Roman"/>
                <a:ea typeface="微软雅黑"/>
                <a:cs typeface="Times New Roman"/>
              </a:rPr>
              <a:t>   </a:t>
            </a:r>
            <a:r>
              <a:rPr lang="zh-CN" altLang="zh-CN" sz="2600" kern="100" dirty="0" smtClean="0">
                <a:latin typeface="Times New Roman"/>
                <a:ea typeface="微软雅黑"/>
                <a:cs typeface="Times New Roman"/>
              </a:rPr>
              <a:t>性质</a:t>
            </a:r>
            <a:endParaRPr lang="zh-CN" altLang="zh-CN" sz="2600" kern="100" dirty="0">
              <a:effectLst/>
              <a:latin typeface="宋体"/>
              <a:cs typeface="Courier New"/>
            </a:endParaRPr>
          </a:p>
        </p:txBody>
      </p:sp>
      <p:sp>
        <p:nvSpPr>
          <p:cNvPr id="14" name="TextBox 13">
            <a:hlinkClick r:id="rId2" action="ppaction://hlinksldjump"/>
          </p:cNvPr>
          <p:cNvSpPr txBox="1"/>
          <p:nvPr/>
        </p:nvSpPr>
        <p:spPr>
          <a:xfrm>
            <a:off x="7092280" y="155344"/>
            <a:ext cx="345559" cy="407802"/>
          </a:xfrm>
          <a:prstGeom prst="rect">
            <a:avLst/>
          </a:prstGeom>
          <a:noFill/>
          <a:effectLst>
            <a:reflection blurRad="6350" stA="50000" endA="300" endPos="38500" dist="50800" dir="5400000" sy="-100000" algn="bl" rotWithShape="0"/>
          </a:effectLst>
        </p:spPr>
        <p:txBody>
          <a:bodyPr wrap="square" lIns="68579" tIns="34289" rIns="68579" bIns="34289" rtlCol="0" anchor="ctr">
            <a:spAutoFit/>
          </a:bodyPr>
          <a:lstStyle/>
          <a:p>
            <a:pPr algn="r"/>
            <a:r>
              <a:rPr lang="en-US" altLang="zh-CN" sz="22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1</a:t>
            </a:r>
            <a:endParaRPr lang="zh-CN" altLang="en-US" sz="22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15" name="TextBox 14">
            <a:hlinkClick r:id="rId3" action="ppaction://hlinksldjump"/>
          </p:cNvPr>
          <p:cNvSpPr txBox="1"/>
          <p:nvPr/>
        </p:nvSpPr>
        <p:spPr>
          <a:xfrm>
            <a:off x="7459181" y="155344"/>
            <a:ext cx="345559" cy="407802"/>
          </a:xfrm>
          <a:prstGeom prst="rect">
            <a:avLst/>
          </a:prstGeom>
          <a:noFill/>
          <a:effectLst>
            <a:reflection blurRad="6350" stA="50000" endA="300" endPos="38500" dist="50800" dir="5400000" sy="-100000" algn="bl" rotWithShape="0"/>
          </a:effectLst>
        </p:spPr>
        <p:txBody>
          <a:bodyPr wrap="square" lIns="68579" tIns="34289" rIns="68579" bIns="34289" rtlCol="0" anchor="ctr">
            <a:spAutoFit/>
          </a:bodyPr>
          <a:lstStyle/>
          <a:p>
            <a:pPr algn="r"/>
            <a:r>
              <a:rPr lang="en-US" altLang="zh-CN" sz="22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2</a:t>
            </a:r>
            <a:endParaRPr lang="zh-CN" altLang="en-US" sz="22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16" name="TextBox 15">
            <a:hlinkClick r:id="rId4" action="ppaction://hlinksldjump"/>
          </p:cNvPr>
          <p:cNvSpPr txBox="1"/>
          <p:nvPr/>
        </p:nvSpPr>
        <p:spPr>
          <a:xfrm>
            <a:off x="7826082" y="155344"/>
            <a:ext cx="345559" cy="407802"/>
          </a:xfrm>
          <a:prstGeom prst="rect">
            <a:avLst/>
          </a:prstGeom>
          <a:noFill/>
          <a:effectLst>
            <a:reflection blurRad="6350" stA="50000" endA="300" endPos="38500" dist="50800" dir="5400000" sy="-100000" algn="bl" rotWithShape="0"/>
          </a:effectLst>
        </p:spPr>
        <p:txBody>
          <a:bodyPr wrap="square" lIns="68579" tIns="34289" rIns="68579" bIns="34289" rtlCol="0" anchor="ctr">
            <a:spAutoFit/>
          </a:bodyPr>
          <a:lstStyle/>
          <a:p>
            <a:pPr algn="r"/>
            <a:r>
              <a:rPr lang="en-US" altLang="zh-CN" sz="22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3</a:t>
            </a:r>
            <a:endParaRPr lang="zh-CN" altLang="en-US" sz="22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17" name="TextBox 16">
            <a:hlinkClick r:id="rId5" action="ppaction://hlinksldjump"/>
          </p:cNvPr>
          <p:cNvSpPr txBox="1"/>
          <p:nvPr/>
        </p:nvSpPr>
        <p:spPr>
          <a:xfrm>
            <a:off x="8192983" y="155344"/>
            <a:ext cx="345559" cy="407802"/>
          </a:xfrm>
          <a:prstGeom prst="rect">
            <a:avLst/>
          </a:prstGeom>
          <a:noFill/>
          <a:effectLst>
            <a:reflection blurRad="6350" stA="50000" endA="300" endPos="38500" dist="50800" dir="5400000" sy="-100000" algn="bl" rotWithShape="0"/>
          </a:effectLst>
        </p:spPr>
        <p:txBody>
          <a:bodyPr wrap="square" lIns="68579" tIns="34289" rIns="68579" bIns="34289" rtlCol="0" anchor="ctr">
            <a:spAutoFit/>
          </a:bodyPr>
          <a:lstStyle/>
          <a:p>
            <a:pPr algn="r"/>
            <a:r>
              <a:rPr lang="en-US" altLang="zh-CN" sz="2200" dirty="0" smtClean="0">
                <a:solidFill>
                  <a:srgbClr val="0000CC"/>
                </a:solidFill>
                <a:effectLst>
                  <a:reflection blurRad="6350" stA="55000" endA="300" endPos="45500" dir="5400000" sy="-100000" algn="bl" rotWithShape="0"/>
                </a:effectLst>
                <a:latin typeface="Broadway" pitchFamily="82" charset="0"/>
                <a:ea typeface="楷体" pitchFamily="49" charset="-122"/>
                <a:cs typeface="经典繁仿黑" pitchFamily="49" charset="-122"/>
              </a:rPr>
              <a:t>4</a:t>
            </a:r>
            <a:endParaRPr lang="zh-CN" altLang="en-US" sz="2200" dirty="0">
              <a:solidFill>
                <a:srgbClr val="0000CC"/>
              </a:solidFill>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22" name="TextBox 21">
            <a:hlinkClick r:id="rId6" action="ppaction://hlinksldjump"/>
          </p:cNvPr>
          <p:cNvSpPr txBox="1"/>
          <p:nvPr/>
        </p:nvSpPr>
        <p:spPr>
          <a:xfrm>
            <a:off x="8559884" y="155344"/>
            <a:ext cx="345559" cy="407802"/>
          </a:xfrm>
          <a:prstGeom prst="rect">
            <a:avLst/>
          </a:prstGeom>
          <a:noFill/>
          <a:effectLst>
            <a:reflection blurRad="6350" stA="50000" endA="300" endPos="38500" dist="50800" dir="5400000" sy="-100000" algn="bl" rotWithShape="0"/>
          </a:effectLst>
        </p:spPr>
        <p:txBody>
          <a:bodyPr wrap="square" lIns="68579" tIns="34289" rIns="68579" bIns="34289" rtlCol="0" anchor="ctr">
            <a:spAutoFit/>
          </a:bodyPr>
          <a:lstStyle/>
          <a:p>
            <a:pPr algn="r"/>
            <a:r>
              <a:rPr lang="en-US" altLang="zh-CN" sz="2200" smtClean="0">
                <a:effectLst>
                  <a:reflection blurRad="6350" stA="55000" endA="300" endPos="45500" dir="5400000" sy="-100000" algn="bl" rotWithShape="0"/>
                </a:effectLst>
                <a:latin typeface="Broadway" pitchFamily="82" charset="0"/>
                <a:ea typeface="楷体" pitchFamily="49" charset="-122"/>
                <a:cs typeface="经典繁仿黑" pitchFamily="49" charset="-122"/>
              </a:rPr>
              <a:t>5</a:t>
            </a:r>
            <a:endParaRPr lang="zh-CN" altLang="en-US" sz="22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Tree>
    <p:extLst>
      <p:ext uri="{BB962C8B-B14F-4D97-AF65-F5344CB8AC3E}">
        <p14:creationId xmlns:p14="http://schemas.microsoft.com/office/powerpoint/2010/main" val="3238802630"/>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hlinkClick r:id="rId2" action="ppaction://hlinksldjump"/>
          </p:cNvPr>
          <p:cNvSpPr txBox="1"/>
          <p:nvPr/>
        </p:nvSpPr>
        <p:spPr>
          <a:xfrm>
            <a:off x="7092280" y="155344"/>
            <a:ext cx="345559" cy="407802"/>
          </a:xfrm>
          <a:prstGeom prst="rect">
            <a:avLst/>
          </a:prstGeom>
          <a:noFill/>
          <a:effectLst>
            <a:reflection blurRad="6350" stA="50000" endA="300" endPos="38500" dist="50800" dir="5400000" sy="-100000" algn="bl" rotWithShape="0"/>
          </a:effectLst>
        </p:spPr>
        <p:txBody>
          <a:bodyPr wrap="square" lIns="68579" tIns="34289" rIns="68579" bIns="34289" rtlCol="0" anchor="ctr">
            <a:spAutoFit/>
          </a:bodyPr>
          <a:lstStyle/>
          <a:p>
            <a:pPr algn="r"/>
            <a:r>
              <a:rPr lang="en-US" altLang="zh-CN" sz="22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1</a:t>
            </a:r>
            <a:endParaRPr lang="zh-CN" altLang="en-US" sz="22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18" name="TextBox 17">
            <a:hlinkClick r:id="rId3" action="ppaction://hlinksldjump"/>
          </p:cNvPr>
          <p:cNvSpPr txBox="1"/>
          <p:nvPr/>
        </p:nvSpPr>
        <p:spPr>
          <a:xfrm>
            <a:off x="7459181" y="155344"/>
            <a:ext cx="345559" cy="407802"/>
          </a:xfrm>
          <a:prstGeom prst="rect">
            <a:avLst/>
          </a:prstGeom>
          <a:noFill/>
          <a:effectLst>
            <a:reflection blurRad="6350" stA="50000" endA="300" endPos="38500" dist="50800" dir="5400000" sy="-100000" algn="bl" rotWithShape="0"/>
          </a:effectLst>
        </p:spPr>
        <p:txBody>
          <a:bodyPr wrap="square" lIns="68579" tIns="34289" rIns="68579" bIns="34289" rtlCol="0" anchor="ctr">
            <a:spAutoFit/>
          </a:bodyPr>
          <a:lstStyle/>
          <a:p>
            <a:pPr algn="r"/>
            <a:r>
              <a:rPr lang="en-US" altLang="zh-CN" sz="22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2</a:t>
            </a:r>
            <a:endParaRPr lang="zh-CN" altLang="en-US" sz="22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19" name="TextBox 18">
            <a:hlinkClick r:id="rId4" action="ppaction://hlinksldjump"/>
          </p:cNvPr>
          <p:cNvSpPr txBox="1"/>
          <p:nvPr/>
        </p:nvSpPr>
        <p:spPr>
          <a:xfrm>
            <a:off x="7826082" y="155344"/>
            <a:ext cx="345559" cy="407802"/>
          </a:xfrm>
          <a:prstGeom prst="rect">
            <a:avLst/>
          </a:prstGeom>
          <a:noFill/>
          <a:effectLst>
            <a:reflection blurRad="6350" stA="50000" endA="300" endPos="38500" dist="50800" dir="5400000" sy="-100000" algn="bl" rotWithShape="0"/>
          </a:effectLst>
        </p:spPr>
        <p:txBody>
          <a:bodyPr wrap="square" lIns="68579" tIns="34289" rIns="68579" bIns="34289" rtlCol="0" anchor="ctr">
            <a:spAutoFit/>
          </a:bodyPr>
          <a:lstStyle/>
          <a:p>
            <a:pPr algn="r"/>
            <a:r>
              <a:rPr lang="en-US" altLang="zh-CN" sz="22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3</a:t>
            </a:r>
            <a:endParaRPr lang="zh-CN" altLang="en-US" sz="22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20" name="TextBox 19">
            <a:hlinkClick r:id="rId5" action="ppaction://hlinksldjump"/>
          </p:cNvPr>
          <p:cNvSpPr txBox="1"/>
          <p:nvPr/>
        </p:nvSpPr>
        <p:spPr>
          <a:xfrm>
            <a:off x="8192983" y="155344"/>
            <a:ext cx="345559" cy="407802"/>
          </a:xfrm>
          <a:prstGeom prst="rect">
            <a:avLst/>
          </a:prstGeom>
          <a:noFill/>
          <a:effectLst>
            <a:reflection blurRad="6350" stA="50000" endA="300" endPos="38500" dist="50800" dir="5400000" sy="-100000" algn="bl" rotWithShape="0"/>
          </a:effectLst>
        </p:spPr>
        <p:txBody>
          <a:bodyPr wrap="square" lIns="68579" tIns="34289" rIns="68579" bIns="34289" rtlCol="0" anchor="ctr">
            <a:spAutoFit/>
          </a:bodyPr>
          <a:lstStyle/>
          <a:p>
            <a:pPr algn="r"/>
            <a:r>
              <a:rPr lang="en-US" altLang="zh-CN" sz="2200" dirty="0" smtClean="0">
                <a:solidFill>
                  <a:srgbClr val="0000CC"/>
                </a:solidFill>
                <a:effectLst>
                  <a:reflection blurRad="6350" stA="55000" endA="300" endPos="45500" dir="5400000" sy="-100000" algn="bl" rotWithShape="0"/>
                </a:effectLst>
                <a:latin typeface="Broadway" pitchFamily="82" charset="0"/>
                <a:ea typeface="楷体" pitchFamily="49" charset="-122"/>
                <a:cs typeface="经典繁仿黑" pitchFamily="49" charset="-122"/>
              </a:rPr>
              <a:t>4</a:t>
            </a:r>
            <a:endParaRPr lang="zh-CN" altLang="en-US" sz="2200" dirty="0">
              <a:solidFill>
                <a:srgbClr val="0000CC"/>
              </a:solidFill>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21" name="TextBox 20">
            <a:hlinkClick r:id="rId6" action="ppaction://hlinksldjump"/>
          </p:cNvPr>
          <p:cNvSpPr txBox="1"/>
          <p:nvPr/>
        </p:nvSpPr>
        <p:spPr>
          <a:xfrm>
            <a:off x="8559884" y="155344"/>
            <a:ext cx="345559" cy="407802"/>
          </a:xfrm>
          <a:prstGeom prst="rect">
            <a:avLst/>
          </a:prstGeom>
          <a:noFill/>
          <a:effectLst>
            <a:reflection blurRad="6350" stA="50000" endA="300" endPos="38500" dist="50800" dir="5400000" sy="-100000" algn="bl" rotWithShape="0"/>
          </a:effectLst>
        </p:spPr>
        <p:txBody>
          <a:bodyPr wrap="square" lIns="68579" tIns="34289" rIns="68579" bIns="34289" rtlCol="0" anchor="ctr">
            <a:spAutoFit/>
          </a:bodyPr>
          <a:lstStyle/>
          <a:p>
            <a:pPr algn="r"/>
            <a:r>
              <a:rPr lang="en-US" altLang="zh-CN" sz="2200" smtClean="0">
                <a:effectLst>
                  <a:reflection blurRad="6350" stA="55000" endA="300" endPos="45500" dir="5400000" sy="-100000" algn="bl" rotWithShape="0"/>
                </a:effectLst>
                <a:latin typeface="Broadway" pitchFamily="82" charset="0"/>
                <a:ea typeface="楷体" pitchFamily="49" charset="-122"/>
                <a:cs typeface="经典繁仿黑" pitchFamily="49" charset="-122"/>
              </a:rPr>
              <a:t>5</a:t>
            </a:r>
            <a:endParaRPr lang="zh-CN" altLang="en-US" sz="22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15" name="矩形 14"/>
          <p:cNvSpPr/>
          <p:nvPr/>
        </p:nvSpPr>
        <p:spPr>
          <a:xfrm>
            <a:off x="140271" y="670967"/>
            <a:ext cx="8852792" cy="3921586"/>
          </a:xfrm>
          <a:prstGeom prst="rect">
            <a:avLst/>
          </a:prstGeom>
        </p:spPr>
        <p:txBody>
          <a:bodyPr wrap="square">
            <a:spAutoFit/>
          </a:bodyPr>
          <a:lstStyle/>
          <a:p>
            <a:pPr algn="just">
              <a:lnSpc>
                <a:spcPct val="139000"/>
              </a:lnSpc>
              <a:spcAft>
                <a:spcPts val="0"/>
              </a:spcAft>
              <a:tabLst>
                <a:tab pos="2070735" algn="l"/>
              </a:tabLst>
            </a:pPr>
            <a:r>
              <a:rPr lang="zh-CN" altLang="zh-CN" sz="2600" b="1" kern="100" dirty="0">
                <a:solidFill>
                  <a:srgbClr val="0066FF"/>
                </a:solidFill>
                <a:latin typeface="Times New Roman"/>
                <a:ea typeface="微软雅黑"/>
                <a:cs typeface="Times New Roman"/>
              </a:rPr>
              <a:t>解析</a:t>
            </a:r>
            <a:r>
              <a:rPr lang="zh-CN" altLang="zh-CN" sz="2600" kern="100" dirty="0">
                <a:latin typeface="Times New Roman"/>
                <a:ea typeface="微软雅黑"/>
                <a:cs typeface="Times New Roman"/>
              </a:rPr>
              <a:t>　</a:t>
            </a:r>
            <a:r>
              <a:rPr lang="en-US" altLang="zh-CN" sz="2600" kern="100" dirty="0">
                <a:latin typeface="Times New Roman"/>
                <a:ea typeface="微软雅黑"/>
                <a:cs typeface="Courier New"/>
              </a:rPr>
              <a:t>A</a:t>
            </a:r>
            <a:r>
              <a:rPr lang="zh-CN" altLang="zh-CN" sz="2600" kern="100" dirty="0">
                <a:latin typeface="Times New Roman"/>
                <a:ea typeface="微软雅黑"/>
                <a:cs typeface="Times New Roman"/>
              </a:rPr>
              <a:t>项，第七周期排满时有</a:t>
            </a:r>
            <a:r>
              <a:rPr lang="en-US" altLang="zh-CN" sz="2600" kern="100" dirty="0">
                <a:latin typeface="Times New Roman"/>
                <a:ea typeface="微软雅黑"/>
                <a:cs typeface="Courier New"/>
              </a:rPr>
              <a:t>32</a:t>
            </a:r>
            <a:r>
              <a:rPr lang="zh-CN" altLang="zh-CN" sz="2600" kern="100" dirty="0">
                <a:latin typeface="Times New Roman"/>
                <a:ea typeface="微软雅黑"/>
                <a:cs typeface="Times New Roman"/>
              </a:rPr>
              <a:t>种元素，原子序数起止量为</a:t>
            </a:r>
            <a:r>
              <a:rPr lang="en-US" altLang="zh-CN" sz="2600" kern="100" dirty="0">
                <a:latin typeface="Times New Roman"/>
                <a:ea typeface="微软雅黑"/>
                <a:cs typeface="Courier New"/>
              </a:rPr>
              <a:t>87</a:t>
            </a:r>
            <a:r>
              <a:rPr lang="zh-CN" altLang="zh-CN" sz="2600" kern="100" dirty="0">
                <a:latin typeface="Times New Roman"/>
                <a:ea typeface="微软雅黑"/>
                <a:cs typeface="Times New Roman"/>
              </a:rPr>
              <a:t>、</a:t>
            </a:r>
            <a:r>
              <a:rPr lang="en-US" altLang="zh-CN" sz="2600" kern="100" dirty="0">
                <a:latin typeface="Times New Roman"/>
                <a:ea typeface="微软雅黑"/>
                <a:cs typeface="Courier New"/>
              </a:rPr>
              <a:t>118</a:t>
            </a:r>
            <a:r>
              <a:rPr lang="zh-CN" altLang="zh-CN" sz="2600" kern="100" dirty="0">
                <a:latin typeface="Times New Roman"/>
                <a:ea typeface="微软雅黑"/>
                <a:cs typeface="Times New Roman"/>
              </a:rPr>
              <a:t>，全都是放射性元素；</a:t>
            </a:r>
            <a:endParaRPr lang="zh-CN" altLang="zh-CN" sz="2600" kern="100" dirty="0">
              <a:latin typeface="宋体"/>
              <a:cs typeface="Courier New"/>
            </a:endParaRPr>
          </a:p>
          <a:p>
            <a:pPr algn="just">
              <a:lnSpc>
                <a:spcPct val="139000"/>
              </a:lnSpc>
              <a:spcAft>
                <a:spcPts val="0"/>
              </a:spcAft>
              <a:tabLst>
                <a:tab pos="2070735" algn="l"/>
              </a:tabLst>
            </a:pPr>
            <a:r>
              <a:rPr lang="en-US" altLang="zh-CN" sz="2600" kern="100" dirty="0">
                <a:latin typeface="Times New Roman"/>
                <a:ea typeface="微软雅黑"/>
                <a:cs typeface="Courier New"/>
              </a:rPr>
              <a:t>B</a:t>
            </a:r>
            <a:r>
              <a:rPr lang="zh-CN" altLang="zh-CN" sz="2600" kern="100" dirty="0">
                <a:latin typeface="Times New Roman"/>
                <a:ea typeface="微软雅黑"/>
                <a:cs typeface="Times New Roman"/>
              </a:rPr>
              <a:t>项，第七周期最后一种是稀有气体元素</a:t>
            </a:r>
            <a:r>
              <a:rPr lang="zh-CN" altLang="zh-CN" sz="2600" kern="100" dirty="0" smtClean="0">
                <a:latin typeface="Times New Roman"/>
                <a:ea typeface="微软雅黑"/>
                <a:cs typeface="Times New Roman"/>
              </a:rPr>
              <a:t>；</a:t>
            </a:r>
            <a:endParaRPr lang="en-US" altLang="zh-CN" sz="2600" kern="100" dirty="0" smtClean="0">
              <a:latin typeface="Times New Roman"/>
              <a:ea typeface="微软雅黑"/>
              <a:cs typeface="Times New Roman"/>
            </a:endParaRPr>
          </a:p>
          <a:p>
            <a:pPr algn="just">
              <a:lnSpc>
                <a:spcPct val="139000"/>
              </a:lnSpc>
              <a:spcAft>
                <a:spcPts val="0"/>
              </a:spcAft>
              <a:tabLst>
                <a:tab pos="2070735" algn="l"/>
              </a:tabLst>
            </a:pPr>
            <a:r>
              <a:rPr lang="en-US" altLang="zh-CN" sz="2600" kern="100" dirty="0" smtClean="0">
                <a:latin typeface="Times New Roman"/>
                <a:ea typeface="微软雅黑"/>
                <a:cs typeface="Courier New"/>
              </a:rPr>
              <a:t>C</a:t>
            </a:r>
            <a:r>
              <a:rPr lang="zh-CN" altLang="zh-CN" sz="2600" kern="100" dirty="0">
                <a:latin typeface="Times New Roman"/>
                <a:ea typeface="微软雅黑"/>
                <a:cs typeface="Times New Roman"/>
              </a:rPr>
              <a:t>项，</a:t>
            </a:r>
            <a:r>
              <a:rPr lang="en-US" altLang="zh-CN" sz="2600" kern="100" dirty="0">
                <a:latin typeface="Times New Roman"/>
                <a:ea typeface="微软雅黑"/>
                <a:cs typeface="Courier New"/>
              </a:rPr>
              <a:t>117</a:t>
            </a:r>
            <a:r>
              <a:rPr lang="zh-CN" altLang="zh-CN" sz="2600" kern="100" dirty="0">
                <a:latin typeface="Times New Roman"/>
                <a:ea typeface="微软雅黑"/>
                <a:cs typeface="Times New Roman"/>
              </a:rPr>
              <a:t>号元素位于第</a:t>
            </a:r>
            <a:r>
              <a:rPr lang="en-US" altLang="zh-CN" sz="2600" kern="100" dirty="0" err="1">
                <a:latin typeface="宋体"/>
                <a:ea typeface="微软雅黑"/>
                <a:cs typeface="Times New Roman"/>
              </a:rPr>
              <a:t>Ⅶ</a:t>
            </a:r>
            <a:r>
              <a:rPr lang="en-US" altLang="zh-CN" sz="2600" kern="100" dirty="0" err="1">
                <a:latin typeface="Times New Roman"/>
                <a:ea typeface="微软雅黑"/>
                <a:cs typeface="Courier New"/>
              </a:rPr>
              <a:t>A</a:t>
            </a:r>
            <a:r>
              <a:rPr lang="zh-CN" altLang="zh-CN" sz="2600" kern="100" dirty="0">
                <a:latin typeface="Times New Roman"/>
                <a:ea typeface="微软雅黑"/>
                <a:cs typeface="Times New Roman"/>
              </a:rPr>
              <a:t>族</a:t>
            </a:r>
            <a:r>
              <a:rPr lang="zh-CN" altLang="zh-CN" sz="2600" kern="100" dirty="0" smtClean="0">
                <a:latin typeface="Times New Roman"/>
                <a:ea typeface="微软雅黑"/>
                <a:cs typeface="Times New Roman"/>
              </a:rPr>
              <a:t>；</a:t>
            </a:r>
            <a:endParaRPr lang="en-US" altLang="zh-CN" sz="2600" kern="100" dirty="0" smtClean="0">
              <a:latin typeface="Times New Roman"/>
              <a:ea typeface="微软雅黑"/>
              <a:cs typeface="Times New Roman"/>
            </a:endParaRPr>
          </a:p>
          <a:p>
            <a:pPr algn="just">
              <a:lnSpc>
                <a:spcPct val="139000"/>
              </a:lnSpc>
              <a:spcAft>
                <a:spcPts val="0"/>
              </a:spcAft>
              <a:tabLst>
                <a:tab pos="2070735" algn="l"/>
              </a:tabLst>
            </a:pPr>
            <a:r>
              <a:rPr lang="en-US" altLang="zh-CN" sz="2600" kern="100" dirty="0" smtClean="0">
                <a:latin typeface="Times New Roman"/>
                <a:ea typeface="微软雅黑"/>
                <a:cs typeface="Courier New"/>
              </a:rPr>
              <a:t>D</a:t>
            </a:r>
            <a:r>
              <a:rPr lang="zh-CN" altLang="zh-CN" sz="2600" kern="100" dirty="0">
                <a:latin typeface="Times New Roman"/>
                <a:ea typeface="微软雅黑"/>
                <a:cs typeface="Times New Roman"/>
              </a:rPr>
              <a:t>项，第七周期</a:t>
            </a:r>
            <a:r>
              <a:rPr lang="en-US" altLang="zh-CN" sz="2600" kern="100" dirty="0" err="1">
                <a:latin typeface="宋体"/>
                <a:ea typeface="微软雅黑"/>
                <a:cs typeface="Times New Roman"/>
              </a:rPr>
              <a:t>Ⅲ</a:t>
            </a:r>
            <a:r>
              <a:rPr lang="en-US" altLang="zh-CN" sz="2600" kern="100" dirty="0" err="1">
                <a:latin typeface="Times New Roman"/>
                <a:ea typeface="微软雅黑"/>
                <a:cs typeface="Courier New"/>
              </a:rPr>
              <a:t>A</a:t>
            </a:r>
            <a:r>
              <a:rPr lang="zh-CN" altLang="zh-CN" sz="2600" kern="100" dirty="0">
                <a:latin typeface="Times New Roman"/>
                <a:ea typeface="微软雅黑"/>
                <a:cs typeface="Times New Roman"/>
              </a:rPr>
              <a:t>族元素的氢氧化物应具有强碱性，而</a:t>
            </a:r>
            <a:r>
              <a:rPr lang="en-US" altLang="zh-CN" sz="2600" kern="100" dirty="0">
                <a:latin typeface="Times New Roman"/>
                <a:ea typeface="微软雅黑"/>
                <a:cs typeface="Courier New"/>
              </a:rPr>
              <a:t>Al(OH)</a:t>
            </a:r>
            <a:r>
              <a:rPr lang="en-US" altLang="zh-CN" sz="2600" kern="100" baseline="-25000" dirty="0">
                <a:latin typeface="Times New Roman"/>
                <a:ea typeface="微软雅黑"/>
                <a:cs typeface="Courier New"/>
              </a:rPr>
              <a:t>3</a:t>
            </a:r>
            <a:r>
              <a:rPr lang="zh-CN" altLang="zh-CN" sz="2600" kern="100" dirty="0">
                <a:latin typeface="Times New Roman"/>
                <a:ea typeface="微软雅黑"/>
                <a:cs typeface="Times New Roman"/>
              </a:rPr>
              <a:t>是两性氢氧化物。</a:t>
            </a:r>
            <a:endParaRPr lang="zh-CN" altLang="zh-CN" sz="2600" kern="100" dirty="0">
              <a:latin typeface="宋体"/>
              <a:cs typeface="Courier New"/>
            </a:endParaRPr>
          </a:p>
          <a:p>
            <a:pPr algn="just">
              <a:lnSpc>
                <a:spcPct val="139000"/>
              </a:lnSpc>
              <a:spcAft>
                <a:spcPts val="0"/>
              </a:spcAft>
              <a:tabLst>
                <a:tab pos="2070735" algn="l"/>
              </a:tabLst>
            </a:pPr>
            <a:r>
              <a:rPr lang="zh-CN" altLang="zh-CN" sz="2600" b="1" kern="100" dirty="0">
                <a:solidFill>
                  <a:srgbClr val="0066FF"/>
                </a:solidFill>
                <a:latin typeface="Times New Roman"/>
                <a:ea typeface="微软雅黑"/>
                <a:cs typeface="Times New Roman"/>
              </a:rPr>
              <a:t>答案</a:t>
            </a:r>
            <a:r>
              <a:rPr lang="zh-CN" altLang="zh-CN" sz="2600" kern="100" dirty="0">
                <a:latin typeface="Times New Roman"/>
                <a:ea typeface="微软雅黑"/>
                <a:cs typeface="Times New Roman"/>
              </a:rPr>
              <a:t>　</a:t>
            </a:r>
            <a:r>
              <a:rPr lang="en-US" altLang="zh-CN" sz="2600" kern="100" dirty="0">
                <a:solidFill>
                  <a:srgbClr val="E36C0A"/>
                </a:solidFill>
                <a:latin typeface="Times New Roman"/>
                <a:ea typeface="微软雅黑"/>
                <a:cs typeface="Courier New"/>
              </a:rPr>
              <a:t>D</a:t>
            </a:r>
            <a:endParaRPr lang="zh-CN" altLang="zh-CN" sz="2600" kern="100" dirty="0">
              <a:effectLst/>
              <a:latin typeface="宋体"/>
              <a:cs typeface="Courier New"/>
            </a:endParaRPr>
          </a:p>
        </p:txBody>
      </p:sp>
    </p:spTree>
    <p:extLst>
      <p:ext uri="{BB962C8B-B14F-4D97-AF65-F5344CB8AC3E}">
        <p14:creationId xmlns:p14="http://schemas.microsoft.com/office/powerpoint/2010/main" val="30050804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5">
                                            <p:txEl>
                                              <p:pRg st="1" end="1"/>
                                            </p:txEl>
                                          </p:spTgt>
                                        </p:tgtEl>
                                        <p:attrNameLst>
                                          <p:attrName>style.visibility</p:attrName>
                                        </p:attrNameLst>
                                      </p:cBhvr>
                                      <p:to>
                                        <p:strVal val="visible"/>
                                      </p:to>
                                    </p:set>
                                    <p:animEffect transition="in" filter="blinds(horizontal)">
                                      <p:cBhvr>
                                        <p:cTn id="7" dur="500"/>
                                        <p:tgtEl>
                                          <p:spTgt spid="15">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5">
                                            <p:txEl>
                                              <p:pRg st="2" end="2"/>
                                            </p:txEl>
                                          </p:spTgt>
                                        </p:tgtEl>
                                        <p:attrNameLst>
                                          <p:attrName>style.visibility</p:attrName>
                                        </p:attrNameLst>
                                      </p:cBhvr>
                                      <p:to>
                                        <p:strVal val="visible"/>
                                      </p:to>
                                    </p:set>
                                    <p:animEffect transition="in" filter="blinds(horizontal)">
                                      <p:cBhvr>
                                        <p:cTn id="12" dur="500"/>
                                        <p:tgtEl>
                                          <p:spTgt spid="15">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5">
                                            <p:txEl>
                                              <p:pRg st="3" end="3"/>
                                            </p:txEl>
                                          </p:spTgt>
                                        </p:tgtEl>
                                        <p:attrNameLst>
                                          <p:attrName>style.visibility</p:attrName>
                                        </p:attrNameLst>
                                      </p:cBhvr>
                                      <p:to>
                                        <p:strVal val="visible"/>
                                      </p:to>
                                    </p:set>
                                    <p:animEffect transition="in" filter="blinds(horizontal)">
                                      <p:cBhvr>
                                        <p:cTn id="17" dur="500"/>
                                        <p:tgtEl>
                                          <p:spTgt spid="15">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15">
                                            <p:txEl>
                                              <p:pRg st="4" end="4"/>
                                            </p:txEl>
                                          </p:spTgt>
                                        </p:tgtEl>
                                        <p:attrNameLst>
                                          <p:attrName>style.visibility</p:attrName>
                                        </p:attrNameLst>
                                      </p:cBhvr>
                                      <p:to>
                                        <p:strVal val="visible"/>
                                      </p:to>
                                    </p:set>
                                    <p:animEffect transition="in" filter="blinds(horizontal)">
                                      <p:cBhvr>
                                        <p:cTn id="22" dur="500"/>
                                        <p:tgtEl>
                                          <p:spTgt spid="1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extBox 8">
            <a:hlinkClick r:id="rId2" action="ppaction://hlinksldjump"/>
          </p:cNvPr>
          <p:cNvSpPr txBox="1"/>
          <p:nvPr/>
        </p:nvSpPr>
        <p:spPr>
          <a:xfrm>
            <a:off x="3333850" y="1847860"/>
            <a:ext cx="878110" cy="492443"/>
          </a:xfrm>
          <a:prstGeom prst="rect">
            <a:avLst/>
          </a:prstGeom>
          <a:noFill/>
        </p:spPr>
        <p:txBody>
          <a:bodyPr wrap="square" rtlCol="0">
            <a:spAutoFit/>
          </a:bodyPr>
          <a:lstStyle/>
          <a:p>
            <a:pPr algn="ctr"/>
            <a:r>
              <a:rPr lang="en-US" altLang="zh-CN" sz="2600" b="1" dirty="0" smtClean="0">
                <a:solidFill>
                  <a:schemeClr val="bg1">
                    <a:lumMod val="50000"/>
                  </a:schemeClr>
                </a:solidFill>
                <a:latin typeface="Stencil" pitchFamily="82" charset="0"/>
                <a:ea typeface="微软雅黑" pitchFamily="34" charset="-122"/>
              </a:rPr>
              <a:t>01</a:t>
            </a:r>
            <a:endParaRPr lang="zh-CN" altLang="en-US" sz="2600" b="1" dirty="0">
              <a:solidFill>
                <a:schemeClr val="bg1">
                  <a:lumMod val="50000"/>
                </a:schemeClr>
              </a:solidFill>
              <a:latin typeface="Stencil" pitchFamily="82" charset="0"/>
              <a:ea typeface="微软雅黑" pitchFamily="34" charset="-122"/>
            </a:endParaRPr>
          </a:p>
        </p:txBody>
      </p:sp>
      <p:sp>
        <p:nvSpPr>
          <p:cNvPr id="28" name="TextBox 8">
            <a:hlinkClick r:id="rId3" action="ppaction://hlinksldjump"/>
          </p:cNvPr>
          <p:cNvSpPr txBox="1"/>
          <p:nvPr/>
        </p:nvSpPr>
        <p:spPr>
          <a:xfrm>
            <a:off x="7254667" y="1876053"/>
            <a:ext cx="878110" cy="492443"/>
          </a:xfrm>
          <a:prstGeom prst="rect">
            <a:avLst/>
          </a:prstGeom>
          <a:noFill/>
        </p:spPr>
        <p:txBody>
          <a:bodyPr wrap="square" rtlCol="0">
            <a:spAutoFit/>
          </a:bodyPr>
          <a:lstStyle/>
          <a:p>
            <a:pPr algn="ctr"/>
            <a:r>
              <a:rPr lang="en-US" altLang="zh-CN" sz="2600" b="1" dirty="0" smtClean="0">
                <a:solidFill>
                  <a:schemeClr val="bg1">
                    <a:lumMod val="50000"/>
                  </a:schemeClr>
                </a:solidFill>
                <a:latin typeface="Stencil" pitchFamily="82" charset="0"/>
                <a:ea typeface="微软雅黑" pitchFamily="34" charset="-122"/>
              </a:rPr>
              <a:t>02</a:t>
            </a:r>
            <a:endParaRPr lang="zh-CN" altLang="en-US" sz="2600" b="1" dirty="0">
              <a:solidFill>
                <a:schemeClr val="bg1">
                  <a:lumMod val="50000"/>
                </a:schemeClr>
              </a:solidFill>
              <a:latin typeface="Stencil" pitchFamily="82" charset="0"/>
              <a:ea typeface="微软雅黑" pitchFamily="34" charset="-122"/>
            </a:endParaRPr>
          </a:p>
        </p:txBody>
      </p:sp>
      <p:sp>
        <p:nvSpPr>
          <p:cNvPr id="29" name="TextBox 8">
            <a:hlinkClick r:id="rId4" action="ppaction://hlinksldjump"/>
          </p:cNvPr>
          <p:cNvSpPr txBox="1"/>
          <p:nvPr/>
        </p:nvSpPr>
        <p:spPr>
          <a:xfrm>
            <a:off x="3324325" y="3483272"/>
            <a:ext cx="878110" cy="492443"/>
          </a:xfrm>
          <a:prstGeom prst="rect">
            <a:avLst/>
          </a:prstGeom>
          <a:noFill/>
        </p:spPr>
        <p:txBody>
          <a:bodyPr wrap="square" rtlCol="0">
            <a:spAutoFit/>
          </a:bodyPr>
          <a:lstStyle/>
          <a:p>
            <a:pPr algn="ctr"/>
            <a:r>
              <a:rPr lang="en-US" altLang="zh-CN" sz="2600" b="1" dirty="0" smtClean="0">
                <a:solidFill>
                  <a:schemeClr val="bg1">
                    <a:lumMod val="50000"/>
                  </a:schemeClr>
                </a:solidFill>
                <a:latin typeface="Stencil" pitchFamily="82" charset="0"/>
                <a:ea typeface="微软雅黑" pitchFamily="34" charset="-122"/>
              </a:rPr>
              <a:t>03</a:t>
            </a:r>
            <a:endParaRPr lang="zh-CN" altLang="en-US" sz="2600" b="1" dirty="0">
              <a:solidFill>
                <a:schemeClr val="bg1">
                  <a:lumMod val="50000"/>
                </a:schemeClr>
              </a:solidFill>
              <a:latin typeface="Stencil" pitchFamily="82" charset="0"/>
              <a:ea typeface="微软雅黑" pitchFamily="34" charset="-122"/>
            </a:endParaRPr>
          </a:p>
        </p:txBody>
      </p:sp>
      <p:sp>
        <p:nvSpPr>
          <p:cNvPr id="31" name="TextBox 8">
            <a:hlinkClick r:id="rId5" action="ppaction://hlinksldjump"/>
          </p:cNvPr>
          <p:cNvSpPr txBox="1"/>
          <p:nvPr/>
        </p:nvSpPr>
        <p:spPr>
          <a:xfrm>
            <a:off x="7265715" y="3460229"/>
            <a:ext cx="878110" cy="492443"/>
          </a:xfrm>
          <a:prstGeom prst="rect">
            <a:avLst/>
          </a:prstGeom>
          <a:noFill/>
        </p:spPr>
        <p:txBody>
          <a:bodyPr wrap="square" rtlCol="0">
            <a:spAutoFit/>
          </a:bodyPr>
          <a:lstStyle/>
          <a:p>
            <a:pPr algn="ctr"/>
            <a:r>
              <a:rPr lang="en-US" altLang="zh-CN" sz="2600" b="1" dirty="0" smtClean="0">
                <a:solidFill>
                  <a:schemeClr val="bg1">
                    <a:lumMod val="50000"/>
                  </a:schemeClr>
                </a:solidFill>
                <a:latin typeface="Stencil" pitchFamily="82" charset="0"/>
                <a:ea typeface="微软雅黑" pitchFamily="34" charset="-122"/>
              </a:rPr>
              <a:t>04</a:t>
            </a:r>
            <a:endParaRPr lang="zh-CN" altLang="en-US" sz="2600" b="1" dirty="0">
              <a:solidFill>
                <a:schemeClr val="bg1">
                  <a:lumMod val="50000"/>
                </a:schemeClr>
              </a:solidFill>
              <a:latin typeface="Stencil" pitchFamily="82" charset="0"/>
              <a:ea typeface="微软雅黑" pitchFamily="34" charset="-122"/>
            </a:endParaRPr>
          </a:p>
        </p:txBody>
      </p:sp>
      <p:sp>
        <p:nvSpPr>
          <p:cNvPr id="14" name="TextBox 15"/>
          <p:cNvSpPr txBox="1"/>
          <p:nvPr/>
        </p:nvSpPr>
        <p:spPr>
          <a:xfrm>
            <a:off x="341229" y="714935"/>
            <a:ext cx="1133536" cy="253916"/>
          </a:xfrm>
          <a:prstGeom prst="rect">
            <a:avLst/>
          </a:prstGeom>
          <a:noFill/>
        </p:spPr>
        <p:txBody>
          <a:bodyPr wrap="square" lIns="68580" tIns="34290" rIns="68580" bIns="34290" rtlCol="0">
            <a:spAutoFit/>
          </a:bodyPr>
          <a:lstStyle/>
          <a:p>
            <a:pPr algn="ctr"/>
            <a:r>
              <a:rPr lang="en-US" altLang="zh-CN" sz="1200" dirty="0" smtClean="0">
                <a:solidFill>
                  <a:schemeClr val="bg1"/>
                </a:solidFill>
                <a:latin typeface="Agency FB" panose="020B0503020202020204" pitchFamily="34" charset="0"/>
                <a:ea typeface="Adobe 宋体 Std L" pitchFamily="18" charset="-122"/>
              </a:rPr>
              <a:t>Contents Page</a:t>
            </a:r>
            <a:endParaRPr lang="zh-CN" altLang="en-US" sz="1200" dirty="0">
              <a:solidFill>
                <a:schemeClr val="bg1"/>
              </a:solidFill>
              <a:latin typeface="Agency FB" panose="020B0503020202020204" pitchFamily="34" charset="0"/>
              <a:ea typeface="Adobe 宋体 Std L" pitchFamily="18" charset="-122"/>
            </a:endParaRPr>
          </a:p>
        </p:txBody>
      </p:sp>
      <p:grpSp>
        <p:nvGrpSpPr>
          <p:cNvPr id="16" name="组合 15"/>
          <p:cNvGrpSpPr/>
          <p:nvPr/>
        </p:nvGrpSpPr>
        <p:grpSpPr>
          <a:xfrm>
            <a:off x="4055271" y="1347432"/>
            <a:ext cx="3312550" cy="3146210"/>
            <a:chOff x="2739133" y="1607123"/>
            <a:chExt cx="3639395" cy="3602227"/>
          </a:xfrm>
        </p:grpSpPr>
        <p:sp>
          <p:nvSpPr>
            <p:cNvPr id="17" name="矩形 20">
              <a:hlinkClick r:id="rId3" action="ppaction://hlinksldjump"/>
            </p:cNvPr>
            <p:cNvSpPr/>
            <p:nvPr/>
          </p:nvSpPr>
          <p:spPr>
            <a:xfrm>
              <a:off x="4636649" y="1607123"/>
              <a:ext cx="1740291" cy="1731152"/>
            </a:xfrm>
            <a:custGeom>
              <a:avLst/>
              <a:gdLst/>
              <a:ahLst/>
              <a:cxnLst/>
              <a:rect l="l" t="t" r="r" b="b"/>
              <a:pathLst>
                <a:path w="1709738" h="1709738">
                  <a:moveTo>
                    <a:pt x="854869" y="0"/>
                  </a:moveTo>
                  <a:cubicBezTo>
                    <a:pt x="1327739" y="0"/>
                    <a:pt x="1709738" y="381998"/>
                    <a:pt x="1709738" y="854869"/>
                  </a:cubicBezTo>
                  <a:cubicBezTo>
                    <a:pt x="1709738" y="1327739"/>
                    <a:pt x="1327739" y="1709738"/>
                    <a:pt x="854869" y="1709738"/>
                  </a:cubicBezTo>
                  <a:cubicBezTo>
                    <a:pt x="0" y="1709738"/>
                    <a:pt x="0" y="1709738"/>
                    <a:pt x="0" y="1709738"/>
                  </a:cubicBezTo>
                  <a:cubicBezTo>
                    <a:pt x="0" y="854869"/>
                    <a:pt x="0" y="854869"/>
                    <a:pt x="0" y="854869"/>
                  </a:cubicBezTo>
                  <a:cubicBezTo>
                    <a:pt x="0" y="381998"/>
                    <a:pt x="381999" y="0"/>
                    <a:pt x="854869" y="0"/>
                  </a:cubicBezTo>
                  <a:close/>
                </a:path>
              </a:pathLst>
            </a:custGeom>
            <a:solidFill>
              <a:schemeClr val="bg1">
                <a:lumMod val="6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zh-CN" altLang="en-US" noProof="0">
                <a:solidFill>
                  <a:schemeClr val="lt1"/>
                </a:solidFill>
              </a:endParaRPr>
            </a:p>
          </p:txBody>
        </p:sp>
        <p:sp>
          <p:nvSpPr>
            <p:cNvPr id="18" name="矩形 22">
              <a:hlinkClick r:id="rId5" action="ppaction://hlinksldjump"/>
            </p:cNvPr>
            <p:cNvSpPr/>
            <p:nvPr/>
          </p:nvSpPr>
          <p:spPr>
            <a:xfrm>
              <a:off x="4638237" y="3478198"/>
              <a:ext cx="1740291" cy="1731152"/>
            </a:xfrm>
            <a:custGeom>
              <a:avLst/>
              <a:gdLst/>
              <a:ahLst/>
              <a:cxnLst/>
              <a:rect l="l" t="t" r="r" b="b"/>
              <a:pathLst>
                <a:path w="2376488" h="2376487">
                  <a:moveTo>
                    <a:pt x="0" y="0"/>
                  </a:moveTo>
                  <a:cubicBezTo>
                    <a:pt x="1188244" y="0"/>
                    <a:pt x="1188244" y="0"/>
                    <a:pt x="1188244" y="0"/>
                  </a:cubicBezTo>
                  <a:cubicBezTo>
                    <a:pt x="1845521" y="0"/>
                    <a:pt x="2376488" y="530967"/>
                    <a:pt x="2376488" y="1188243"/>
                  </a:cubicBezTo>
                  <a:cubicBezTo>
                    <a:pt x="2376488" y="1845520"/>
                    <a:pt x="1845521" y="2376487"/>
                    <a:pt x="1188244" y="2376487"/>
                  </a:cubicBezTo>
                  <a:cubicBezTo>
                    <a:pt x="530967" y="2376487"/>
                    <a:pt x="0" y="1845520"/>
                    <a:pt x="0" y="1188243"/>
                  </a:cubicBezTo>
                  <a:cubicBezTo>
                    <a:pt x="0" y="0"/>
                    <a:pt x="0" y="0"/>
                    <a:pt x="0" y="0"/>
                  </a:cubicBezTo>
                  <a:close/>
                </a:path>
              </a:pathLst>
            </a:custGeom>
            <a:solidFill>
              <a:schemeClr val="accent6">
                <a:lumMod val="7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zh-CN" altLang="en-US" noProof="0">
                <a:solidFill>
                  <a:schemeClr val="lt1"/>
                </a:solidFill>
              </a:endParaRPr>
            </a:p>
          </p:txBody>
        </p:sp>
        <p:sp>
          <p:nvSpPr>
            <p:cNvPr id="19" name="矩形 21">
              <a:hlinkClick r:id="rId4" action="ppaction://hlinksldjump"/>
            </p:cNvPr>
            <p:cNvSpPr/>
            <p:nvPr/>
          </p:nvSpPr>
          <p:spPr>
            <a:xfrm>
              <a:off x="2743996" y="3476022"/>
              <a:ext cx="1740291" cy="1731152"/>
            </a:xfrm>
            <a:custGeom>
              <a:avLst/>
              <a:gdLst/>
              <a:ahLst/>
              <a:cxnLst/>
              <a:rect l="l" t="t" r="r" b="b"/>
              <a:pathLst>
                <a:path w="1709737" h="1709738">
                  <a:moveTo>
                    <a:pt x="854868" y="0"/>
                  </a:moveTo>
                  <a:cubicBezTo>
                    <a:pt x="1709737" y="0"/>
                    <a:pt x="1709737" y="0"/>
                    <a:pt x="1709737" y="0"/>
                  </a:cubicBezTo>
                  <a:cubicBezTo>
                    <a:pt x="1709737" y="854869"/>
                    <a:pt x="1709737" y="854869"/>
                    <a:pt x="1709737" y="854869"/>
                  </a:cubicBezTo>
                  <a:cubicBezTo>
                    <a:pt x="1709737" y="1327740"/>
                    <a:pt x="1327738" y="1709738"/>
                    <a:pt x="854868" y="1709738"/>
                  </a:cubicBezTo>
                  <a:cubicBezTo>
                    <a:pt x="381998" y="1709738"/>
                    <a:pt x="0" y="1327740"/>
                    <a:pt x="0" y="854869"/>
                  </a:cubicBezTo>
                  <a:cubicBezTo>
                    <a:pt x="0" y="381999"/>
                    <a:pt x="381998" y="0"/>
                    <a:pt x="854868" y="0"/>
                  </a:cubicBezTo>
                  <a:close/>
                </a:path>
              </a:pathLst>
            </a:custGeom>
            <a:solidFill>
              <a:srgbClr val="92D050"/>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zh-CN" altLang="en-US" noProof="0">
                <a:solidFill>
                  <a:schemeClr val="lt1"/>
                </a:solidFill>
              </a:endParaRPr>
            </a:p>
          </p:txBody>
        </p:sp>
        <p:sp>
          <p:nvSpPr>
            <p:cNvPr id="20" name="Freeform 37">
              <a:hlinkClick r:id="rId2" action="ppaction://hlinksldjump"/>
            </p:cNvPr>
            <p:cNvSpPr>
              <a:spLocks/>
            </p:cNvSpPr>
            <p:nvPr/>
          </p:nvSpPr>
          <p:spPr bwMode="gray">
            <a:xfrm rot="10800000" flipV="1">
              <a:off x="2739133" y="1607935"/>
              <a:ext cx="1740292" cy="1731152"/>
            </a:xfrm>
            <a:custGeom>
              <a:avLst/>
              <a:gdLst>
                <a:gd name="T0" fmla="*/ 2147483647 w 1016"/>
                <a:gd name="T1" fmla="*/ 0 h 1016"/>
                <a:gd name="T2" fmla="*/ 0 w 1016"/>
                <a:gd name="T3" fmla="*/ 2147483647 h 1016"/>
                <a:gd name="T4" fmla="*/ 0 w 1016"/>
                <a:gd name="T5" fmla="*/ 2147483647 h 1016"/>
                <a:gd name="T6" fmla="*/ 2147483647 w 1016"/>
                <a:gd name="T7" fmla="*/ 2147483647 h 1016"/>
                <a:gd name="T8" fmla="*/ 2147483647 w 1016"/>
                <a:gd name="T9" fmla="*/ 2147483647 h 1016"/>
                <a:gd name="T10" fmla="*/ 2147483647 w 1016"/>
                <a:gd name="T11" fmla="*/ 0 h 1016"/>
                <a:gd name="T12" fmla="*/ 0 60000 65536"/>
                <a:gd name="T13" fmla="*/ 0 60000 65536"/>
                <a:gd name="T14" fmla="*/ 0 60000 65536"/>
                <a:gd name="T15" fmla="*/ 0 60000 65536"/>
                <a:gd name="T16" fmla="*/ 0 60000 65536"/>
                <a:gd name="T17" fmla="*/ 0 60000 65536"/>
                <a:gd name="T18" fmla="*/ 0 w 1016"/>
                <a:gd name="T19" fmla="*/ 0 h 1016"/>
                <a:gd name="T20" fmla="*/ 1016 w 1016"/>
                <a:gd name="T21" fmla="*/ 1016 h 1016"/>
              </a:gdLst>
              <a:ahLst/>
              <a:cxnLst>
                <a:cxn ang="T12">
                  <a:pos x="T0" y="T1"/>
                </a:cxn>
                <a:cxn ang="T13">
                  <a:pos x="T2" y="T3"/>
                </a:cxn>
                <a:cxn ang="T14">
                  <a:pos x="T4" y="T5"/>
                </a:cxn>
                <a:cxn ang="T15">
                  <a:pos x="T6" y="T7"/>
                </a:cxn>
                <a:cxn ang="T16">
                  <a:pos x="T8" y="T9"/>
                </a:cxn>
                <a:cxn ang="T17">
                  <a:pos x="T10" y="T11"/>
                </a:cxn>
              </a:cxnLst>
              <a:rect l="T18" t="T19" r="T20" b="T21"/>
              <a:pathLst>
                <a:path w="1016" h="1016">
                  <a:moveTo>
                    <a:pt x="508" y="0"/>
                  </a:moveTo>
                  <a:cubicBezTo>
                    <a:pt x="227" y="0"/>
                    <a:pt x="0" y="227"/>
                    <a:pt x="0" y="508"/>
                  </a:cubicBezTo>
                  <a:cubicBezTo>
                    <a:pt x="0" y="1016"/>
                    <a:pt x="0" y="1016"/>
                    <a:pt x="0" y="1016"/>
                  </a:cubicBezTo>
                  <a:cubicBezTo>
                    <a:pt x="508" y="1016"/>
                    <a:pt x="508" y="1016"/>
                    <a:pt x="508" y="1016"/>
                  </a:cubicBezTo>
                  <a:cubicBezTo>
                    <a:pt x="789" y="1016"/>
                    <a:pt x="1016" y="789"/>
                    <a:pt x="1016" y="508"/>
                  </a:cubicBezTo>
                  <a:cubicBezTo>
                    <a:pt x="1016" y="227"/>
                    <a:pt x="789" y="0"/>
                    <a:pt x="508" y="0"/>
                  </a:cubicBezTo>
                  <a:close/>
                </a:path>
              </a:pathLst>
            </a:custGeom>
            <a:solidFill>
              <a:srgbClr val="0066FF"/>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zh-CN" altLang="en-US" noProof="0" dirty="0">
                <a:solidFill>
                  <a:schemeClr val="lt1"/>
                </a:solidFill>
              </a:endParaRPr>
            </a:p>
          </p:txBody>
        </p:sp>
      </p:grpSp>
      <p:sp>
        <p:nvSpPr>
          <p:cNvPr id="21" name="TextBox 20">
            <a:hlinkClick r:id="rId2" action="ppaction://hlinksldjump"/>
          </p:cNvPr>
          <p:cNvSpPr txBox="1"/>
          <p:nvPr/>
        </p:nvSpPr>
        <p:spPr>
          <a:xfrm>
            <a:off x="4068566" y="1601738"/>
            <a:ext cx="1584000" cy="1061829"/>
          </a:xfrm>
          <a:prstGeom prst="rect">
            <a:avLst/>
          </a:prstGeom>
          <a:noFill/>
        </p:spPr>
        <p:txBody>
          <a:bodyPr wrap="square" rtlCol="0">
            <a:spAutoFit/>
          </a:bodyPr>
          <a:lstStyle/>
          <a:p>
            <a:pPr algn="ctr"/>
            <a:r>
              <a:rPr lang="zh-CN" altLang="en-US" sz="2100" b="1" dirty="0" smtClean="0">
                <a:solidFill>
                  <a:srgbClr val="FFFF00"/>
                </a:solidFill>
                <a:latin typeface="方正博雅宋_GBK" pitchFamily="2" charset="-122"/>
                <a:ea typeface="方正博雅宋_GBK" pitchFamily="2" charset="-122"/>
              </a:rPr>
              <a:t>原子结构</a:t>
            </a:r>
            <a:endParaRPr lang="en-US" altLang="zh-CN" sz="2100" b="1" dirty="0" smtClean="0">
              <a:solidFill>
                <a:srgbClr val="FFFF00"/>
              </a:solidFill>
              <a:latin typeface="方正博雅宋_GBK" pitchFamily="2" charset="-122"/>
              <a:ea typeface="方正博雅宋_GBK" pitchFamily="2" charset="-122"/>
            </a:endParaRPr>
          </a:p>
          <a:p>
            <a:pPr algn="ctr"/>
            <a:r>
              <a:rPr lang="zh-CN" altLang="en-US" sz="2100" b="1" dirty="0" smtClean="0">
                <a:solidFill>
                  <a:srgbClr val="FFFF00"/>
                </a:solidFill>
                <a:latin typeface="方正博雅宋_GBK" pitchFamily="2" charset="-122"/>
                <a:ea typeface="方正博雅宋_GBK" pitchFamily="2" charset="-122"/>
              </a:rPr>
              <a:t>与</a:t>
            </a:r>
            <a:r>
              <a:rPr lang="zh-CN" altLang="en-US" sz="2100" b="1" dirty="0">
                <a:solidFill>
                  <a:srgbClr val="FFFF00"/>
                </a:solidFill>
                <a:latin typeface="方正博雅宋_GBK" pitchFamily="2" charset="-122"/>
                <a:ea typeface="方正博雅宋_GBK" pitchFamily="2" charset="-122"/>
              </a:rPr>
              <a:t>元素周期表的关系</a:t>
            </a:r>
          </a:p>
        </p:txBody>
      </p:sp>
      <p:sp>
        <p:nvSpPr>
          <p:cNvPr id="22" name="TextBox 21">
            <a:hlinkClick r:id="rId3" action="ppaction://hlinksldjump"/>
          </p:cNvPr>
          <p:cNvSpPr txBox="1"/>
          <p:nvPr/>
        </p:nvSpPr>
        <p:spPr>
          <a:xfrm>
            <a:off x="5849094" y="1736229"/>
            <a:ext cx="1411585" cy="738664"/>
          </a:xfrm>
          <a:prstGeom prst="rect">
            <a:avLst/>
          </a:prstGeom>
          <a:noFill/>
        </p:spPr>
        <p:txBody>
          <a:bodyPr wrap="square" rtlCol="0">
            <a:spAutoFit/>
          </a:bodyPr>
          <a:lstStyle/>
          <a:p>
            <a:pPr algn="ctr"/>
            <a:r>
              <a:rPr lang="zh-CN" altLang="en-US" sz="2100" b="1" dirty="0">
                <a:solidFill>
                  <a:srgbClr val="FFFF00"/>
                </a:solidFill>
                <a:latin typeface="方正博雅宋_GBK" pitchFamily="2" charset="-122"/>
                <a:ea typeface="方正博雅宋_GBK" pitchFamily="2" charset="-122"/>
              </a:rPr>
              <a:t>元素周期表的分区</a:t>
            </a:r>
          </a:p>
        </p:txBody>
      </p:sp>
      <p:sp>
        <p:nvSpPr>
          <p:cNvPr id="23" name="TextBox 22">
            <a:hlinkClick r:id="rId4" action="ppaction://hlinksldjump"/>
          </p:cNvPr>
          <p:cNvSpPr txBox="1"/>
          <p:nvPr/>
        </p:nvSpPr>
        <p:spPr>
          <a:xfrm>
            <a:off x="4144697" y="3498432"/>
            <a:ext cx="1406840" cy="430887"/>
          </a:xfrm>
          <a:prstGeom prst="rect">
            <a:avLst/>
          </a:prstGeom>
          <a:noFill/>
        </p:spPr>
        <p:txBody>
          <a:bodyPr wrap="square" rtlCol="0">
            <a:spAutoFit/>
          </a:bodyPr>
          <a:lstStyle/>
          <a:p>
            <a:pPr algn="ctr"/>
            <a:r>
              <a:rPr lang="zh-CN" altLang="en-US" sz="2200" b="1" dirty="0" smtClean="0">
                <a:solidFill>
                  <a:srgbClr val="FFFF00"/>
                </a:solidFill>
                <a:latin typeface="方正博雅宋_GBK" pitchFamily="2" charset="-122"/>
                <a:ea typeface="方正博雅宋_GBK" pitchFamily="2" charset="-122"/>
              </a:rPr>
              <a:t>学习小结</a:t>
            </a:r>
            <a:endParaRPr lang="zh-CN" altLang="en-US" sz="2200" b="1" dirty="0">
              <a:solidFill>
                <a:srgbClr val="FFFF00"/>
              </a:solidFill>
              <a:latin typeface="方正博雅宋_GBK" pitchFamily="2" charset="-122"/>
              <a:ea typeface="方正博雅宋_GBK" pitchFamily="2" charset="-122"/>
            </a:endParaRPr>
          </a:p>
        </p:txBody>
      </p:sp>
      <p:sp>
        <p:nvSpPr>
          <p:cNvPr id="24" name="矩形 23"/>
          <p:cNvSpPr/>
          <p:nvPr/>
        </p:nvSpPr>
        <p:spPr>
          <a:xfrm>
            <a:off x="1043608" y="0"/>
            <a:ext cx="720080" cy="120359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TextBox 24"/>
          <p:cNvSpPr txBox="1"/>
          <p:nvPr/>
        </p:nvSpPr>
        <p:spPr>
          <a:xfrm>
            <a:off x="795410" y="510952"/>
            <a:ext cx="1224136" cy="707886"/>
          </a:xfrm>
          <a:prstGeom prst="rect">
            <a:avLst/>
          </a:prstGeom>
          <a:noFill/>
        </p:spPr>
        <p:txBody>
          <a:bodyPr wrap="square" rtlCol="0">
            <a:spAutoFit/>
          </a:bodyPr>
          <a:lstStyle/>
          <a:p>
            <a:pPr algn="ctr"/>
            <a:r>
              <a:rPr lang="zh-CN" altLang="en-US" sz="2000" dirty="0" smtClean="0">
                <a:solidFill>
                  <a:schemeClr val="bg1"/>
                </a:solidFill>
                <a:latin typeface="微软雅黑" panose="020B0503020204020204" pitchFamily="34" charset="-122"/>
                <a:ea typeface="微软雅黑" panose="020B0503020204020204" pitchFamily="34" charset="-122"/>
              </a:rPr>
              <a:t>内容</a:t>
            </a:r>
            <a:endParaRPr lang="en-US" altLang="zh-CN" sz="2000" dirty="0" smtClean="0">
              <a:solidFill>
                <a:schemeClr val="bg1"/>
              </a:solidFill>
              <a:latin typeface="微软雅黑" panose="020B0503020204020204" pitchFamily="34" charset="-122"/>
              <a:ea typeface="微软雅黑" panose="020B0503020204020204" pitchFamily="34" charset="-122"/>
            </a:endParaRPr>
          </a:p>
          <a:p>
            <a:pPr algn="ctr"/>
            <a:r>
              <a:rPr lang="zh-CN" altLang="en-US" sz="2000" dirty="0" smtClean="0">
                <a:solidFill>
                  <a:schemeClr val="bg1"/>
                </a:solidFill>
                <a:latin typeface="微软雅黑" panose="020B0503020204020204" pitchFamily="34" charset="-122"/>
                <a:ea typeface="微软雅黑" panose="020B0503020204020204" pitchFamily="34" charset="-122"/>
              </a:rPr>
              <a:t>索引</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30" name="TextBox 29">
            <a:hlinkClick r:id="rId5" action="ppaction://hlinksldjump"/>
          </p:cNvPr>
          <p:cNvSpPr txBox="1"/>
          <p:nvPr/>
        </p:nvSpPr>
        <p:spPr>
          <a:xfrm>
            <a:off x="5877669" y="3488804"/>
            <a:ext cx="1406840" cy="430887"/>
          </a:xfrm>
          <a:prstGeom prst="rect">
            <a:avLst/>
          </a:prstGeom>
          <a:noFill/>
        </p:spPr>
        <p:txBody>
          <a:bodyPr wrap="square" rtlCol="0">
            <a:spAutoFit/>
          </a:bodyPr>
          <a:lstStyle/>
          <a:p>
            <a:pPr algn="ctr"/>
            <a:r>
              <a:rPr lang="zh-CN" altLang="en-US" sz="2200" b="1" dirty="0" smtClean="0">
                <a:solidFill>
                  <a:srgbClr val="FFFF00"/>
                </a:solidFill>
                <a:latin typeface="方正博雅宋_GBK" pitchFamily="2" charset="-122"/>
                <a:ea typeface="方正博雅宋_GBK" pitchFamily="2" charset="-122"/>
              </a:rPr>
              <a:t>当堂检测</a:t>
            </a:r>
            <a:endParaRPr lang="zh-CN" altLang="en-US" sz="2200" b="1" dirty="0">
              <a:solidFill>
                <a:srgbClr val="FFFF00"/>
              </a:solidFill>
              <a:latin typeface="方正博雅宋_GBK" pitchFamily="2" charset="-122"/>
              <a:ea typeface="方正博雅宋_GBK" pitchFamily="2" charset="-122"/>
            </a:endParaRPr>
          </a:p>
        </p:txBody>
      </p:sp>
    </p:spTree>
    <p:extLst>
      <p:ext uri="{BB962C8B-B14F-4D97-AF65-F5344CB8AC3E}">
        <p14:creationId xmlns:p14="http://schemas.microsoft.com/office/powerpoint/2010/main" val="2568101964"/>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31051" y="579909"/>
            <a:ext cx="8876870" cy="4131900"/>
          </a:xfrm>
          <a:prstGeom prst="rect">
            <a:avLst/>
          </a:prstGeom>
        </p:spPr>
        <p:txBody>
          <a:bodyPr wrap="square">
            <a:spAutoFit/>
          </a:bodyPr>
          <a:lstStyle/>
          <a:p>
            <a:pPr algn="just">
              <a:lnSpc>
                <a:spcPct val="150000"/>
              </a:lnSpc>
              <a:spcAft>
                <a:spcPts val="0"/>
              </a:spcAft>
              <a:tabLst>
                <a:tab pos="2070735" algn="l"/>
              </a:tabLst>
            </a:pPr>
            <a:r>
              <a:rPr lang="en-US" altLang="zh-CN" sz="2500" kern="100" dirty="0">
                <a:latin typeface="Times New Roman"/>
                <a:ea typeface="微软雅黑"/>
                <a:cs typeface="Courier New"/>
              </a:rPr>
              <a:t>5.</a:t>
            </a:r>
            <a:r>
              <a:rPr lang="zh-CN" altLang="zh-CN" sz="2500" kern="100" dirty="0">
                <a:latin typeface="Times New Roman"/>
                <a:ea typeface="微软雅黑"/>
                <a:cs typeface="Times New Roman"/>
              </a:rPr>
              <a:t>有</a:t>
            </a:r>
            <a:r>
              <a:rPr lang="en-US" altLang="zh-CN" sz="2500" kern="100" dirty="0">
                <a:latin typeface="Times New Roman"/>
                <a:ea typeface="微软雅黑"/>
                <a:cs typeface="Courier New"/>
              </a:rPr>
              <a:t>A</a:t>
            </a:r>
            <a:r>
              <a:rPr lang="zh-CN" altLang="zh-CN" sz="2500" kern="100" dirty="0">
                <a:latin typeface="Times New Roman"/>
                <a:ea typeface="微软雅黑"/>
                <a:cs typeface="Times New Roman"/>
              </a:rPr>
              <a:t>、</a:t>
            </a:r>
            <a:r>
              <a:rPr lang="en-US" altLang="zh-CN" sz="2500" kern="100" dirty="0">
                <a:latin typeface="Times New Roman"/>
                <a:ea typeface="微软雅黑"/>
                <a:cs typeface="Courier New"/>
              </a:rPr>
              <a:t>B</a:t>
            </a:r>
            <a:r>
              <a:rPr lang="zh-CN" altLang="zh-CN" sz="2500" kern="100" dirty="0">
                <a:latin typeface="Times New Roman"/>
                <a:ea typeface="微软雅黑"/>
                <a:cs typeface="Times New Roman"/>
              </a:rPr>
              <a:t>、</a:t>
            </a:r>
            <a:r>
              <a:rPr lang="en-US" altLang="zh-CN" sz="2500" kern="100" dirty="0">
                <a:latin typeface="Times New Roman"/>
                <a:ea typeface="微软雅黑"/>
                <a:cs typeface="Courier New"/>
              </a:rPr>
              <a:t>C</a:t>
            </a:r>
            <a:r>
              <a:rPr lang="zh-CN" altLang="zh-CN" sz="2500" kern="100" dirty="0">
                <a:latin typeface="Times New Roman"/>
                <a:ea typeface="微软雅黑"/>
                <a:cs typeface="Times New Roman"/>
              </a:rPr>
              <a:t>、</a:t>
            </a:r>
            <a:r>
              <a:rPr lang="en-US" altLang="zh-CN" sz="2500" kern="100" dirty="0">
                <a:latin typeface="Times New Roman"/>
                <a:ea typeface="微软雅黑"/>
                <a:cs typeface="Courier New"/>
              </a:rPr>
              <a:t>D</a:t>
            </a:r>
            <a:r>
              <a:rPr lang="zh-CN" altLang="zh-CN" sz="2500" kern="100" dirty="0">
                <a:latin typeface="Times New Roman"/>
                <a:ea typeface="微软雅黑"/>
                <a:cs typeface="Times New Roman"/>
              </a:rPr>
              <a:t>四种元素。其中</a:t>
            </a:r>
            <a:r>
              <a:rPr lang="en-US" altLang="zh-CN" sz="2500" kern="100" dirty="0">
                <a:latin typeface="Times New Roman"/>
                <a:ea typeface="微软雅黑"/>
                <a:cs typeface="Courier New"/>
              </a:rPr>
              <a:t>A</a:t>
            </a:r>
            <a:r>
              <a:rPr lang="zh-CN" altLang="zh-CN" sz="2500" kern="100" dirty="0">
                <a:latin typeface="Times New Roman"/>
                <a:ea typeface="微软雅黑"/>
                <a:cs typeface="Times New Roman"/>
              </a:rPr>
              <a:t>为第四周期主族元素，与</a:t>
            </a:r>
            <a:r>
              <a:rPr lang="en-US" altLang="zh-CN" sz="2500" kern="100" dirty="0">
                <a:latin typeface="Times New Roman"/>
                <a:ea typeface="微软雅黑"/>
                <a:cs typeface="Courier New"/>
              </a:rPr>
              <a:t>D</a:t>
            </a:r>
            <a:r>
              <a:rPr lang="zh-CN" altLang="zh-CN" sz="2500" kern="100" dirty="0">
                <a:latin typeface="Times New Roman"/>
                <a:ea typeface="微软雅黑"/>
                <a:cs typeface="Times New Roman"/>
              </a:rPr>
              <a:t>可形成原子个数比为</a:t>
            </a:r>
            <a:r>
              <a:rPr lang="en-US" altLang="zh-CN" sz="2500" kern="100" dirty="0">
                <a:latin typeface="Times New Roman"/>
                <a:ea typeface="微软雅黑"/>
                <a:cs typeface="Courier New"/>
              </a:rPr>
              <a:t>1</a:t>
            </a:r>
            <a:r>
              <a:rPr lang="en-US" altLang="zh-CN" sz="2500" kern="100" dirty="0">
                <a:latin typeface="宋体"/>
                <a:ea typeface="微软雅黑"/>
                <a:cs typeface="Times New Roman"/>
              </a:rPr>
              <a:t>∶</a:t>
            </a:r>
            <a:r>
              <a:rPr lang="en-US" altLang="zh-CN" sz="2500" kern="100" dirty="0">
                <a:latin typeface="Times New Roman"/>
                <a:ea typeface="微软雅黑"/>
                <a:cs typeface="Courier New"/>
              </a:rPr>
              <a:t>1</a:t>
            </a:r>
            <a:r>
              <a:rPr lang="zh-CN" altLang="zh-CN" sz="2500" kern="100" dirty="0">
                <a:latin typeface="Times New Roman"/>
                <a:ea typeface="微软雅黑"/>
                <a:cs typeface="Times New Roman"/>
              </a:rPr>
              <a:t>和</a:t>
            </a:r>
            <a:r>
              <a:rPr lang="en-US" altLang="zh-CN" sz="2500" kern="100" dirty="0">
                <a:latin typeface="Times New Roman"/>
                <a:ea typeface="微软雅黑"/>
                <a:cs typeface="Courier New"/>
              </a:rPr>
              <a:t>1</a:t>
            </a:r>
            <a:r>
              <a:rPr lang="en-US" altLang="zh-CN" sz="2500" kern="100" dirty="0">
                <a:latin typeface="宋体"/>
                <a:ea typeface="微软雅黑"/>
                <a:cs typeface="Times New Roman"/>
              </a:rPr>
              <a:t>∶</a:t>
            </a:r>
            <a:r>
              <a:rPr lang="en-US" altLang="zh-CN" sz="2500" kern="100" dirty="0">
                <a:latin typeface="Times New Roman"/>
                <a:ea typeface="微软雅黑"/>
                <a:cs typeface="Courier New"/>
              </a:rPr>
              <a:t>2</a:t>
            </a:r>
            <a:r>
              <a:rPr lang="zh-CN" altLang="zh-CN" sz="2500" kern="100" dirty="0">
                <a:latin typeface="Times New Roman"/>
                <a:ea typeface="微软雅黑"/>
                <a:cs typeface="Times New Roman"/>
              </a:rPr>
              <a:t>的化合物；</a:t>
            </a:r>
            <a:r>
              <a:rPr lang="en-US" altLang="zh-CN" sz="2500" kern="100" dirty="0">
                <a:latin typeface="Times New Roman"/>
                <a:ea typeface="微软雅黑"/>
                <a:cs typeface="Courier New"/>
              </a:rPr>
              <a:t>B</a:t>
            </a:r>
            <a:r>
              <a:rPr lang="zh-CN" altLang="zh-CN" sz="2500" kern="100" dirty="0">
                <a:latin typeface="Times New Roman"/>
                <a:ea typeface="微软雅黑"/>
                <a:cs typeface="Times New Roman"/>
              </a:rPr>
              <a:t>为第四周期</a:t>
            </a:r>
            <a:r>
              <a:rPr lang="en-US" altLang="zh-CN" sz="2500" kern="100" dirty="0">
                <a:latin typeface="Times New Roman"/>
                <a:ea typeface="微软雅黑"/>
                <a:cs typeface="Courier New"/>
              </a:rPr>
              <a:t>d</a:t>
            </a:r>
            <a:r>
              <a:rPr lang="zh-CN" altLang="zh-CN" sz="2500" kern="100" dirty="0">
                <a:latin typeface="Times New Roman"/>
                <a:ea typeface="微软雅黑"/>
                <a:cs typeface="Times New Roman"/>
              </a:rPr>
              <a:t>区元素，最高化合价为＋</a:t>
            </a:r>
            <a:r>
              <a:rPr lang="en-US" altLang="zh-CN" sz="2500" kern="100" dirty="0">
                <a:latin typeface="Times New Roman"/>
                <a:ea typeface="微软雅黑"/>
                <a:cs typeface="Courier New"/>
              </a:rPr>
              <a:t>7</a:t>
            </a:r>
            <a:r>
              <a:rPr lang="zh-CN" altLang="zh-CN" sz="2500" kern="100" dirty="0">
                <a:latin typeface="Times New Roman"/>
                <a:ea typeface="微软雅黑"/>
                <a:cs typeface="Times New Roman"/>
              </a:rPr>
              <a:t>；</a:t>
            </a:r>
            <a:r>
              <a:rPr lang="en-US" altLang="zh-CN" sz="2500" kern="100" dirty="0">
                <a:latin typeface="Times New Roman"/>
                <a:ea typeface="微软雅黑"/>
                <a:cs typeface="Courier New"/>
              </a:rPr>
              <a:t>C</a:t>
            </a:r>
            <a:r>
              <a:rPr lang="zh-CN" altLang="zh-CN" sz="2500" kern="100" dirty="0">
                <a:latin typeface="Times New Roman"/>
                <a:ea typeface="微软雅黑"/>
                <a:cs typeface="Times New Roman"/>
              </a:rPr>
              <a:t>和</a:t>
            </a:r>
            <a:r>
              <a:rPr lang="en-US" altLang="zh-CN" sz="2500" kern="100" dirty="0">
                <a:latin typeface="Times New Roman"/>
                <a:ea typeface="微软雅黑"/>
                <a:cs typeface="Courier New"/>
              </a:rPr>
              <a:t>B</a:t>
            </a:r>
            <a:r>
              <a:rPr lang="zh-CN" altLang="zh-CN" sz="2500" kern="100" dirty="0">
                <a:latin typeface="Times New Roman"/>
                <a:ea typeface="微软雅黑"/>
                <a:cs typeface="Times New Roman"/>
              </a:rPr>
              <a:t>是同周期的元素，具有相同的最高化合价；</a:t>
            </a:r>
            <a:r>
              <a:rPr lang="en-US" altLang="zh-CN" sz="2500" kern="100" dirty="0">
                <a:latin typeface="Times New Roman"/>
                <a:ea typeface="微软雅黑"/>
                <a:cs typeface="Courier New"/>
              </a:rPr>
              <a:t>D</a:t>
            </a:r>
            <a:r>
              <a:rPr lang="zh-CN" altLang="zh-CN" sz="2500" kern="100" dirty="0">
                <a:latin typeface="Times New Roman"/>
                <a:ea typeface="微软雅黑"/>
                <a:cs typeface="Times New Roman"/>
              </a:rPr>
              <a:t>的外围电子排布式为</a:t>
            </a:r>
            <a:r>
              <a:rPr lang="en-US" altLang="zh-CN" sz="2500" i="1" kern="100" dirty="0" err="1">
                <a:latin typeface="Times New Roman"/>
                <a:ea typeface="微软雅黑"/>
                <a:cs typeface="Courier New"/>
              </a:rPr>
              <a:t>n</a:t>
            </a:r>
            <a:r>
              <a:rPr lang="en-US" altLang="zh-CN" sz="2500" kern="100" dirty="0" err="1">
                <a:latin typeface="Times New Roman"/>
                <a:ea typeface="微软雅黑"/>
                <a:cs typeface="Courier New"/>
              </a:rPr>
              <a:t>s</a:t>
            </a:r>
            <a:r>
              <a:rPr lang="en-US" altLang="zh-CN" sz="2500" i="1" kern="100" baseline="30000" dirty="0" err="1">
                <a:latin typeface="Times New Roman"/>
                <a:ea typeface="微软雅黑"/>
                <a:cs typeface="Courier New"/>
              </a:rPr>
              <a:t>n</a:t>
            </a:r>
            <a:r>
              <a:rPr lang="en-US" altLang="zh-CN" sz="2500" i="1" kern="100" dirty="0" err="1">
                <a:latin typeface="Times New Roman"/>
                <a:ea typeface="微软雅黑"/>
                <a:cs typeface="Courier New"/>
              </a:rPr>
              <a:t>n</a:t>
            </a:r>
            <a:r>
              <a:rPr lang="en-US" altLang="zh-CN" sz="2500" kern="100" dirty="0" err="1">
                <a:latin typeface="Times New Roman"/>
                <a:ea typeface="微软雅黑"/>
                <a:cs typeface="Courier New"/>
              </a:rPr>
              <a:t>p</a:t>
            </a:r>
            <a:r>
              <a:rPr lang="en-US" altLang="zh-CN" sz="2500" i="1" kern="100" baseline="30000" dirty="0" err="1">
                <a:latin typeface="Times New Roman"/>
                <a:ea typeface="微软雅黑"/>
                <a:cs typeface="Courier New"/>
              </a:rPr>
              <a:t>n</a:t>
            </a:r>
            <a:r>
              <a:rPr lang="zh-CN" altLang="zh-CN" sz="2500" kern="100" baseline="30000" dirty="0">
                <a:latin typeface="Times New Roman"/>
                <a:ea typeface="微软雅黑"/>
                <a:cs typeface="Times New Roman"/>
              </a:rPr>
              <a:t>＋</a:t>
            </a:r>
            <a:r>
              <a:rPr lang="en-US" altLang="zh-CN" sz="2500" kern="100" baseline="30000" dirty="0">
                <a:latin typeface="Times New Roman"/>
                <a:ea typeface="微软雅黑"/>
                <a:cs typeface="Courier New"/>
              </a:rPr>
              <a:t>2</a:t>
            </a:r>
            <a:r>
              <a:rPr lang="zh-CN" altLang="zh-CN" sz="2500" kern="100" dirty="0">
                <a:latin typeface="Times New Roman"/>
                <a:ea typeface="微软雅黑"/>
                <a:cs typeface="Times New Roman"/>
              </a:rPr>
              <a:t>。</a:t>
            </a:r>
            <a:endParaRPr lang="zh-CN" altLang="zh-CN" sz="2500" kern="100" dirty="0">
              <a:latin typeface="宋体"/>
              <a:cs typeface="Courier New"/>
            </a:endParaRPr>
          </a:p>
          <a:p>
            <a:pPr algn="just">
              <a:lnSpc>
                <a:spcPct val="150000"/>
              </a:lnSpc>
              <a:spcAft>
                <a:spcPts val="0"/>
              </a:spcAft>
              <a:tabLst>
                <a:tab pos="2070735" algn="l"/>
              </a:tabLst>
            </a:pPr>
            <a:r>
              <a:rPr lang="en-US" altLang="zh-CN" sz="2500" kern="100" dirty="0">
                <a:latin typeface="Times New Roman"/>
                <a:ea typeface="微软雅黑"/>
                <a:cs typeface="Courier New"/>
              </a:rPr>
              <a:t>(1)</a:t>
            </a:r>
            <a:r>
              <a:rPr lang="zh-CN" altLang="zh-CN" sz="2500" kern="100" dirty="0">
                <a:latin typeface="Times New Roman"/>
                <a:ea typeface="微软雅黑"/>
                <a:cs typeface="Times New Roman"/>
              </a:rPr>
              <a:t>试写出四种元素的元素符号：</a:t>
            </a:r>
            <a:r>
              <a:rPr lang="en-US" altLang="zh-CN" sz="2500" kern="100" dirty="0">
                <a:latin typeface="Times New Roman"/>
                <a:ea typeface="微软雅黑"/>
                <a:cs typeface="Courier New"/>
              </a:rPr>
              <a:t>A______</a:t>
            </a:r>
            <a:r>
              <a:rPr lang="zh-CN" altLang="zh-CN" sz="2500" kern="100" spc="-700" dirty="0">
                <a:latin typeface="Times New Roman"/>
                <a:ea typeface="微软雅黑"/>
                <a:cs typeface="Times New Roman"/>
              </a:rPr>
              <a:t>、</a:t>
            </a:r>
            <a:r>
              <a:rPr lang="en-US" altLang="zh-CN" sz="2500" kern="100" dirty="0">
                <a:latin typeface="Times New Roman"/>
                <a:ea typeface="微软雅黑"/>
                <a:cs typeface="Courier New"/>
              </a:rPr>
              <a:t>B______</a:t>
            </a:r>
            <a:r>
              <a:rPr lang="zh-CN" altLang="zh-CN" sz="2500" kern="100" spc="-700" dirty="0">
                <a:latin typeface="Times New Roman"/>
                <a:ea typeface="微软雅黑"/>
                <a:cs typeface="Times New Roman"/>
              </a:rPr>
              <a:t>、</a:t>
            </a:r>
            <a:r>
              <a:rPr lang="en-US" altLang="zh-CN" sz="2500" kern="100" dirty="0">
                <a:latin typeface="Times New Roman"/>
                <a:ea typeface="微软雅黑"/>
                <a:cs typeface="Courier New"/>
              </a:rPr>
              <a:t>C______</a:t>
            </a:r>
            <a:r>
              <a:rPr lang="zh-CN" altLang="zh-CN" sz="2500" kern="100" spc="-700" dirty="0">
                <a:latin typeface="Times New Roman"/>
                <a:ea typeface="微软雅黑"/>
                <a:cs typeface="Times New Roman"/>
              </a:rPr>
              <a:t>、</a:t>
            </a:r>
            <a:r>
              <a:rPr lang="en-US" altLang="zh-CN" sz="2500" kern="100" dirty="0">
                <a:latin typeface="Times New Roman"/>
                <a:ea typeface="微软雅黑"/>
                <a:cs typeface="Courier New"/>
              </a:rPr>
              <a:t>D______</a:t>
            </a:r>
            <a:r>
              <a:rPr lang="zh-CN" altLang="zh-CN" sz="2500" kern="100" dirty="0">
                <a:latin typeface="Times New Roman"/>
                <a:ea typeface="微软雅黑"/>
                <a:cs typeface="Times New Roman"/>
              </a:rPr>
              <a:t>。</a:t>
            </a:r>
            <a:endParaRPr lang="zh-CN" altLang="zh-CN" sz="2500" kern="100" dirty="0">
              <a:latin typeface="宋体"/>
              <a:cs typeface="Courier New"/>
            </a:endParaRPr>
          </a:p>
          <a:p>
            <a:pPr algn="just">
              <a:lnSpc>
                <a:spcPct val="150000"/>
              </a:lnSpc>
              <a:spcAft>
                <a:spcPts val="0"/>
              </a:spcAft>
              <a:tabLst>
                <a:tab pos="2070735" algn="l"/>
              </a:tabLst>
            </a:pPr>
            <a:r>
              <a:rPr lang="en-US" altLang="zh-CN" sz="2500" kern="100" dirty="0">
                <a:latin typeface="Times New Roman"/>
                <a:ea typeface="微软雅黑"/>
                <a:cs typeface="Courier New"/>
              </a:rPr>
              <a:t>(2)</a:t>
            </a:r>
            <a:r>
              <a:rPr lang="zh-CN" altLang="zh-CN" sz="2500" kern="100" dirty="0">
                <a:latin typeface="Times New Roman"/>
                <a:ea typeface="微软雅黑"/>
                <a:cs typeface="Times New Roman"/>
              </a:rPr>
              <a:t>按原子半径由大到小排列：</a:t>
            </a:r>
            <a:r>
              <a:rPr lang="en-US" altLang="zh-CN" sz="2500" kern="100" dirty="0" smtClean="0">
                <a:latin typeface="Times New Roman"/>
                <a:ea typeface="微软雅黑"/>
                <a:cs typeface="Courier New"/>
              </a:rPr>
              <a:t>_________________________</a:t>
            </a:r>
            <a:r>
              <a:rPr lang="zh-CN" altLang="zh-CN" sz="2500" kern="100" dirty="0">
                <a:latin typeface="Times New Roman"/>
                <a:ea typeface="微软雅黑"/>
                <a:cs typeface="Times New Roman"/>
              </a:rPr>
              <a:t>。</a:t>
            </a:r>
            <a:endParaRPr lang="zh-CN" altLang="zh-CN" sz="2500" kern="100" dirty="0">
              <a:effectLst/>
              <a:latin typeface="宋体"/>
              <a:cs typeface="Courier New"/>
            </a:endParaRPr>
          </a:p>
        </p:txBody>
      </p:sp>
      <p:sp>
        <p:nvSpPr>
          <p:cNvPr id="11" name="TextBox 10">
            <a:hlinkClick r:id="rId2" action="ppaction://hlinksldjump"/>
          </p:cNvPr>
          <p:cNvSpPr txBox="1"/>
          <p:nvPr/>
        </p:nvSpPr>
        <p:spPr>
          <a:xfrm>
            <a:off x="7092280" y="155344"/>
            <a:ext cx="345559" cy="407802"/>
          </a:xfrm>
          <a:prstGeom prst="rect">
            <a:avLst/>
          </a:prstGeom>
          <a:noFill/>
          <a:effectLst>
            <a:reflection blurRad="6350" stA="50000" endA="300" endPos="38500" dist="50800" dir="5400000" sy="-100000" algn="bl" rotWithShape="0"/>
          </a:effectLst>
        </p:spPr>
        <p:txBody>
          <a:bodyPr wrap="square" lIns="68579" tIns="34289" rIns="68579" bIns="34289" rtlCol="0" anchor="ctr">
            <a:spAutoFit/>
          </a:bodyPr>
          <a:lstStyle/>
          <a:p>
            <a:pPr algn="r"/>
            <a:r>
              <a:rPr lang="en-US" altLang="zh-CN" sz="22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1</a:t>
            </a:r>
            <a:endParaRPr lang="zh-CN" altLang="en-US" sz="22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15" name="TextBox 14">
            <a:hlinkClick r:id="rId3" action="ppaction://hlinksldjump"/>
          </p:cNvPr>
          <p:cNvSpPr txBox="1"/>
          <p:nvPr/>
        </p:nvSpPr>
        <p:spPr>
          <a:xfrm>
            <a:off x="7459181" y="155344"/>
            <a:ext cx="345559" cy="407802"/>
          </a:xfrm>
          <a:prstGeom prst="rect">
            <a:avLst/>
          </a:prstGeom>
          <a:noFill/>
          <a:effectLst>
            <a:reflection blurRad="6350" stA="50000" endA="300" endPos="38500" dist="50800" dir="5400000" sy="-100000" algn="bl" rotWithShape="0"/>
          </a:effectLst>
        </p:spPr>
        <p:txBody>
          <a:bodyPr wrap="square" lIns="68579" tIns="34289" rIns="68579" bIns="34289" rtlCol="0" anchor="ctr">
            <a:spAutoFit/>
          </a:bodyPr>
          <a:lstStyle/>
          <a:p>
            <a:pPr algn="r"/>
            <a:r>
              <a:rPr lang="en-US" altLang="zh-CN" sz="22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2</a:t>
            </a:r>
            <a:endParaRPr lang="zh-CN" altLang="en-US" sz="22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16" name="TextBox 15">
            <a:hlinkClick r:id="rId4" action="ppaction://hlinksldjump"/>
          </p:cNvPr>
          <p:cNvSpPr txBox="1"/>
          <p:nvPr/>
        </p:nvSpPr>
        <p:spPr>
          <a:xfrm>
            <a:off x="7826082" y="155344"/>
            <a:ext cx="345559" cy="407802"/>
          </a:xfrm>
          <a:prstGeom prst="rect">
            <a:avLst/>
          </a:prstGeom>
          <a:noFill/>
          <a:effectLst>
            <a:reflection blurRad="6350" stA="50000" endA="300" endPos="38500" dist="50800" dir="5400000" sy="-100000" algn="bl" rotWithShape="0"/>
          </a:effectLst>
        </p:spPr>
        <p:txBody>
          <a:bodyPr wrap="square" lIns="68579" tIns="34289" rIns="68579" bIns="34289" rtlCol="0" anchor="ctr">
            <a:spAutoFit/>
          </a:bodyPr>
          <a:lstStyle/>
          <a:p>
            <a:pPr algn="r"/>
            <a:r>
              <a:rPr lang="en-US" altLang="zh-CN" sz="22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3</a:t>
            </a:r>
            <a:endParaRPr lang="zh-CN" altLang="en-US" sz="22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17" name="TextBox 16">
            <a:hlinkClick r:id="rId5" action="ppaction://hlinksldjump"/>
          </p:cNvPr>
          <p:cNvSpPr txBox="1"/>
          <p:nvPr/>
        </p:nvSpPr>
        <p:spPr>
          <a:xfrm>
            <a:off x="8192983" y="155344"/>
            <a:ext cx="345559" cy="407802"/>
          </a:xfrm>
          <a:prstGeom prst="rect">
            <a:avLst/>
          </a:prstGeom>
          <a:noFill/>
          <a:effectLst>
            <a:reflection blurRad="6350" stA="50000" endA="300" endPos="38500" dist="50800" dir="5400000" sy="-100000" algn="bl" rotWithShape="0"/>
          </a:effectLst>
        </p:spPr>
        <p:txBody>
          <a:bodyPr wrap="square" lIns="68579" tIns="34289" rIns="68579" bIns="34289" rtlCol="0" anchor="ctr">
            <a:spAutoFit/>
          </a:bodyPr>
          <a:lstStyle/>
          <a:p>
            <a:pPr algn="r"/>
            <a:r>
              <a:rPr lang="en-US" altLang="zh-CN" sz="22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4</a:t>
            </a:r>
            <a:endParaRPr lang="zh-CN" altLang="en-US" sz="22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18" name="TextBox 17">
            <a:hlinkClick r:id="rId6" action="ppaction://hlinksldjump"/>
          </p:cNvPr>
          <p:cNvSpPr txBox="1"/>
          <p:nvPr/>
        </p:nvSpPr>
        <p:spPr>
          <a:xfrm>
            <a:off x="8559884" y="155344"/>
            <a:ext cx="345559" cy="407802"/>
          </a:xfrm>
          <a:prstGeom prst="rect">
            <a:avLst/>
          </a:prstGeom>
          <a:noFill/>
          <a:effectLst>
            <a:reflection blurRad="6350" stA="50000" endA="300" endPos="38500" dist="50800" dir="5400000" sy="-100000" algn="bl" rotWithShape="0"/>
          </a:effectLst>
        </p:spPr>
        <p:txBody>
          <a:bodyPr wrap="square" lIns="68579" tIns="34289" rIns="68579" bIns="34289" rtlCol="0" anchor="ctr">
            <a:spAutoFit/>
          </a:bodyPr>
          <a:lstStyle/>
          <a:p>
            <a:pPr algn="r"/>
            <a:r>
              <a:rPr lang="en-US" altLang="zh-CN" sz="2200" dirty="0" smtClean="0">
                <a:solidFill>
                  <a:srgbClr val="0000CC"/>
                </a:solidFill>
                <a:effectLst>
                  <a:reflection blurRad="6350" stA="55000" endA="300" endPos="45500" dir="5400000" sy="-100000" algn="bl" rotWithShape="0"/>
                </a:effectLst>
                <a:latin typeface="Broadway" pitchFamily="82" charset="0"/>
                <a:ea typeface="楷体" pitchFamily="49" charset="-122"/>
                <a:cs typeface="经典繁仿黑" pitchFamily="49" charset="-122"/>
              </a:rPr>
              <a:t>5</a:t>
            </a:r>
            <a:endParaRPr lang="zh-CN" altLang="en-US" sz="2200" dirty="0">
              <a:solidFill>
                <a:srgbClr val="0000CC"/>
              </a:solidFill>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Tree>
    <p:extLst>
      <p:ext uri="{BB962C8B-B14F-4D97-AF65-F5344CB8AC3E}">
        <p14:creationId xmlns:p14="http://schemas.microsoft.com/office/powerpoint/2010/main" val="968288032"/>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31051" y="599713"/>
            <a:ext cx="8876870" cy="4131900"/>
          </a:xfrm>
          <a:prstGeom prst="rect">
            <a:avLst/>
          </a:prstGeom>
        </p:spPr>
        <p:txBody>
          <a:bodyPr wrap="square">
            <a:spAutoFit/>
          </a:bodyPr>
          <a:lstStyle/>
          <a:p>
            <a:pPr algn="just">
              <a:lnSpc>
                <a:spcPct val="150000"/>
              </a:lnSpc>
              <a:spcAft>
                <a:spcPts val="0"/>
              </a:spcAft>
              <a:tabLst>
                <a:tab pos="2070735" algn="l"/>
              </a:tabLst>
            </a:pPr>
            <a:r>
              <a:rPr lang="zh-CN" altLang="zh-CN" sz="2500" b="1" kern="100" dirty="0">
                <a:solidFill>
                  <a:srgbClr val="0066FF"/>
                </a:solidFill>
                <a:latin typeface="Times New Roman"/>
                <a:ea typeface="微软雅黑"/>
                <a:cs typeface="Times New Roman"/>
              </a:rPr>
              <a:t>解析</a:t>
            </a:r>
            <a:r>
              <a:rPr lang="zh-CN" altLang="zh-CN" sz="2500" kern="100" dirty="0">
                <a:latin typeface="Times New Roman"/>
                <a:ea typeface="微软雅黑"/>
                <a:cs typeface="Times New Roman"/>
              </a:rPr>
              <a:t>　由</a:t>
            </a:r>
            <a:r>
              <a:rPr lang="en-US" altLang="zh-CN" sz="2500" kern="100" dirty="0">
                <a:latin typeface="Times New Roman"/>
                <a:ea typeface="微软雅黑"/>
                <a:cs typeface="Courier New"/>
              </a:rPr>
              <a:t>B</a:t>
            </a:r>
            <a:r>
              <a:rPr lang="zh-CN" altLang="zh-CN" sz="2500" kern="100" dirty="0">
                <a:latin typeface="Times New Roman"/>
                <a:ea typeface="微软雅黑"/>
                <a:cs typeface="Times New Roman"/>
              </a:rPr>
              <a:t>为第四周期</a:t>
            </a:r>
            <a:r>
              <a:rPr lang="en-US" altLang="zh-CN" sz="2500" kern="100" dirty="0">
                <a:latin typeface="Times New Roman"/>
                <a:ea typeface="微软雅黑"/>
                <a:cs typeface="Courier New"/>
              </a:rPr>
              <a:t>d</a:t>
            </a:r>
            <a:r>
              <a:rPr lang="zh-CN" altLang="zh-CN" sz="2500" kern="100" dirty="0">
                <a:latin typeface="Times New Roman"/>
                <a:ea typeface="微软雅黑"/>
                <a:cs typeface="Times New Roman"/>
              </a:rPr>
              <a:t>区元素，最高化合价为＋</a:t>
            </a:r>
            <a:r>
              <a:rPr lang="en-US" altLang="zh-CN" sz="2500" kern="100" dirty="0">
                <a:latin typeface="Times New Roman"/>
                <a:ea typeface="微软雅黑"/>
                <a:cs typeface="Courier New"/>
              </a:rPr>
              <a:t>7</a:t>
            </a:r>
            <a:r>
              <a:rPr lang="zh-CN" altLang="zh-CN" sz="2500" kern="100" dirty="0">
                <a:latin typeface="Times New Roman"/>
                <a:ea typeface="微软雅黑"/>
                <a:cs typeface="Times New Roman"/>
              </a:rPr>
              <a:t>可推出</a:t>
            </a:r>
            <a:r>
              <a:rPr lang="en-US" altLang="zh-CN" sz="2500" kern="100" dirty="0">
                <a:latin typeface="Times New Roman"/>
                <a:ea typeface="微软雅黑"/>
                <a:cs typeface="Courier New"/>
              </a:rPr>
              <a:t>B</a:t>
            </a:r>
            <a:r>
              <a:rPr lang="zh-CN" altLang="zh-CN" sz="2500" kern="100" dirty="0">
                <a:latin typeface="Times New Roman"/>
                <a:ea typeface="微软雅黑"/>
                <a:cs typeface="Times New Roman"/>
              </a:rPr>
              <a:t>是锰元素</a:t>
            </a:r>
            <a:r>
              <a:rPr lang="zh-CN" altLang="zh-CN" sz="2500" kern="100" dirty="0" smtClean="0">
                <a:latin typeface="Times New Roman"/>
                <a:ea typeface="微软雅黑"/>
                <a:cs typeface="Times New Roman"/>
              </a:rPr>
              <a:t>；</a:t>
            </a:r>
            <a:endParaRPr lang="en-US" altLang="zh-CN" sz="2500" kern="100" dirty="0" smtClean="0">
              <a:latin typeface="Times New Roman"/>
              <a:ea typeface="微软雅黑"/>
              <a:cs typeface="Times New Roman"/>
            </a:endParaRPr>
          </a:p>
          <a:p>
            <a:pPr algn="just">
              <a:lnSpc>
                <a:spcPct val="150000"/>
              </a:lnSpc>
              <a:spcAft>
                <a:spcPts val="0"/>
              </a:spcAft>
              <a:tabLst>
                <a:tab pos="2070735" algn="l"/>
              </a:tabLst>
            </a:pPr>
            <a:r>
              <a:rPr lang="en-US" altLang="zh-CN" sz="2500" kern="100" dirty="0" smtClean="0">
                <a:latin typeface="Times New Roman"/>
                <a:ea typeface="微软雅黑"/>
                <a:cs typeface="Courier New"/>
              </a:rPr>
              <a:t>C</a:t>
            </a:r>
            <a:r>
              <a:rPr lang="zh-CN" altLang="zh-CN" sz="2500" kern="100" dirty="0">
                <a:latin typeface="Times New Roman"/>
                <a:ea typeface="微软雅黑"/>
                <a:cs typeface="Times New Roman"/>
              </a:rPr>
              <a:t>和</a:t>
            </a:r>
            <a:r>
              <a:rPr lang="en-US" altLang="zh-CN" sz="2500" kern="100" dirty="0">
                <a:latin typeface="Times New Roman"/>
                <a:ea typeface="微软雅黑"/>
                <a:cs typeface="Courier New"/>
              </a:rPr>
              <a:t>B</a:t>
            </a:r>
            <a:r>
              <a:rPr lang="zh-CN" altLang="zh-CN" sz="2500" kern="100" spc="-70" dirty="0">
                <a:latin typeface="Times New Roman"/>
                <a:ea typeface="微软雅黑"/>
                <a:cs typeface="Times New Roman"/>
              </a:rPr>
              <a:t>是同周期的元素，具有相同的最高化合价，则</a:t>
            </a:r>
            <a:r>
              <a:rPr lang="en-US" altLang="zh-CN" sz="2500" kern="100" spc="-70" dirty="0">
                <a:latin typeface="Times New Roman"/>
                <a:ea typeface="微软雅黑"/>
                <a:cs typeface="Courier New"/>
              </a:rPr>
              <a:t>C</a:t>
            </a:r>
            <a:r>
              <a:rPr lang="zh-CN" altLang="zh-CN" sz="2500" kern="100" spc="-70" dirty="0">
                <a:latin typeface="Times New Roman"/>
                <a:ea typeface="微软雅黑"/>
                <a:cs typeface="Times New Roman"/>
              </a:rPr>
              <a:t>是溴元素</a:t>
            </a:r>
            <a:r>
              <a:rPr lang="zh-CN" altLang="zh-CN" sz="2500" kern="100" spc="-70" dirty="0" smtClean="0">
                <a:latin typeface="Times New Roman"/>
                <a:ea typeface="微软雅黑"/>
                <a:cs typeface="Times New Roman"/>
              </a:rPr>
              <a:t>；</a:t>
            </a:r>
            <a:endParaRPr lang="en-US" altLang="zh-CN" sz="2500" kern="100" spc="-70" dirty="0" smtClean="0">
              <a:latin typeface="Times New Roman"/>
              <a:ea typeface="微软雅黑"/>
              <a:cs typeface="Times New Roman"/>
            </a:endParaRPr>
          </a:p>
          <a:p>
            <a:pPr algn="just">
              <a:lnSpc>
                <a:spcPct val="150000"/>
              </a:lnSpc>
              <a:spcAft>
                <a:spcPts val="0"/>
              </a:spcAft>
              <a:tabLst>
                <a:tab pos="2070735" algn="l"/>
              </a:tabLst>
            </a:pPr>
            <a:r>
              <a:rPr lang="en-US" altLang="zh-CN" sz="2500" kern="100" dirty="0" smtClean="0">
                <a:latin typeface="Times New Roman"/>
                <a:ea typeface="微软雅黑"/>
                <a:cs typeface="Courier New"/>
              </a:rPr>
              <a:t>D</a:t>
            </a:r>
            <a:r>
              <a:rPr lang="zh-CN" altLang="zh-CN" sz="2500" kern="100" dirty="0">
                <a:latin typeface="Times New Roman"/>
                <a:ea typeface="微软雅黑"/>
                <a:cs typeface="Times New Roman"/>
              </a:rPr>
              <a:t>的外围电子排布式为</a:t>
            </a:r>
            <a:r>
              <a:rPr lang="en-US" altLang="zh-CN" sz="2500" i="1" kern="100" dirty="0" err="1">
                <a:latin typeface="Times New Roman"/>
                <a:ea typeface="微软雅黑"/>
                <a:cs typeface="Courier New"/>
              </a:rPr>
              <a:t>n</a:t>
            </a:r>
            <a:r>
              <a:rPr lang="en-US" altLang="zh-CN" sz="2500" kern="100" dirty="0" err="1">
                <a:latin typeface="Times New Roman"/>
                <a:ea typeface="微软雅黑"/>
                <a:cs typeface="Courier New"/>
              </a:rPr>
              <a:t>s</a:t>
            </a:r>
            <a:r>
              <a:rPr lang="en-US" altLang="zh-CN" sz="2500" i="1" kern="100" baseline="30000" dirty="0" err="1">
                <a:latin typeface="Times New Roman"/>
                <a:ea typeface="微软雅黑"/>
                <a:cs typeface="Courier New"/>
              </a:rPr>
              <a:t>n</a:t>
            </a:r>
            <a:r>
              <a:rPr lang="en-US" altLang="zh-CN" sz="2500" i="1" kern="100" dirty="0" err="1">
                <a:latin typeface="Times New Roman"/>
                <a:ea typeface="微软雅黑"/>
                <a:cs typeface="Courier New"/>
              </a:rPr>
              <a:t>n</a:t>
            </a:r>
            <a:r>
              <a:rPr lang="en-US" altLang="zh-CN" sz="2500" kern="100" dirty="0" err="1">
                <a:latin typeface="Times New Roman"/>
                <a:ea typeface="微软雅黑"/>
                <a:cs typeface="Courier New"/>
              </a:rPr>
              <a:t>p</a:t>
            </a:r>
            <a:r>
              <a:rPr lang="en-US" altLang="zh-CN" sz="2500" i="1" kern="100" baseline="30000" dirty="0" err="1">
                <a:latin typeface="Times New Roman"/>
                <a:ea typeface="微软雅黑"/>
                <a:cs typeface="Courier New"/>
              </a:rPr>
              <a:t>n</a:t>
            </a:r>
            <a:r>
              <a:rPr lang="zh-CN" altLang="zh-CN" sz="2500" kern="100" baseline="30000" dirty="0">
                <a:latin typeface="Times New Roman"/>
                <a:ea typeface="微软雅黑"/>
                <a:cs typeface="Times New Roman"/>
              </a:rPr>
              <a:t>＋</a:t>
            </a:r>
            <a:r>
              <a:rPr lang="en-US" altLang="zh-CN" sz="2500" kern="100" baseline="30000" dirty="0">
                <a:latin typeface="Times New Roman"/>
                <a:ea typeface="微软雅黑"/>
                <a:cs typeface="Courier New"/>
              </a:rPr>
              <a:t>2</a:t>
            </a:r>
            <a:r>
              <a:rPr lang="zh-CN" altLang="zh-CN" sz="2500" kern="100" dirty="0">
                <a:latin typeface="Times New Roman"/>
                <a:ea typeface="微软雅黑"/>
                <a:cs typeface="Times New Roman"/>
              </a:rPr>
              <a:t>，</a:t>
            </a:r>
            <a:r>
              <a:rPr lang="en-US" altLang="zh-CN" sz="2500" kern="100" dirty="0">
                <a:latin typeface="Times New Roman"/>
                <a:ea typeface="微软雅黑"/>
                <a:cs typeface="Courier New"/>
              </a:rPr>
              <a:t>D</a:t>
            </a:r>
            <a:r>
              <a:rPr lang="zh-CN" altLang="zh-CN" sz="2500" kern="100" dirty="0">
                <a:latin typeface="Times New Roman"/>
                <a:ea typeface="微软雅黑"/>
                <a:cs typeface="Times New Roman"/>
              </a:rPr>
              <a:t>是氧元素</a:t>
            </a:r>
            <a:r>
              <a:rPr lang="zh-CN" altLang="zh-CN" sz="2500" kern="100" dirty="0" smtClean="0">
                <a:latin typeface="Times New Roman"/>
                <a:ea typeface="微软雅黑"/>
                <a:cs typeface="Times New Roman"/>
              </a:rPr>
              <a:t>；</a:t>
            </a:r>
            <a:endParaRPr lang="en-US" altLang="zh-CN" sz="2500" kern="100" dirty="0" smtClean="0">
              <a:latin typeface="Times New Roman"/>
              <a:ea typeface="微软雅黑"/>
              <a:cs typeface="Times New Roman"/>
            </a:endParaRPr>
          </a:p>
          <a:p>
            <a:pPr algn="just">
              <a:lnSpc>
                <a:spcPct val="150000"/>
              </a:lnSpc>
              <a:spcAft>
                <a:spcPts val="0"/>
              </a:spcAft>
              <a:tabLst>
                <a:tab pos="2070735" algn="l"/>
              </a:tabLst>
            </a:pPr>
            <a:r>
              <a:rPr lang="en-US" altLang="zh-CN" sz="2500" kern="100" dirty="0" smtClean="0">
                <a:latin typeface="Times New Roman"/>
                <a:ea typeface="微软雅黑"/>
                <a:cs typeface="Courier New"/>
              </a:rPr>
              <a:t>A</a:t>
            </a:r>
            <a:r>
              <a:rPr lang="zh-CN" altLang="zh-CN" sz="2500" kern="100" dirty="0">
                <a:latin typeface="Times New Roman"/>
                <a:ea typeface="微软雅黑"/>
                <a:cs typeface="Times New Roman"/>
              </a:rPr>
              <a:t>与</a:t>
            </a:r>
            <a:r>
              <a:rPr lang="en-US" altLang="zh-CN" sz="2500" kern="100" dirty="0">
                <a:latin typeface="Times New Roman"/>
                <a:ea typeface="微软雅黑"/>
                <a:cs typeface="Courier New"/>
              </a:rPr>
              <a:t>D</a:t>
            </a:r>
            <a:r>
              <a:rPr lang="zh-CN" altLang="zh-CN" sz="2500" kern="100" dirty="0">
                <a:latin typeface="Times New Roman"/>
                <a:ea typeface="微软雅黑"/>
                <a:cs typeface="Times New Roman"/>
              </a:rPr>
              <a:t>可形成原子个数比为</a:t>
            </a:r>
            <a:r>
              <a:rPr lang="en-US" altLang="zh-CN" sz="2500" kern="100" dirty="0">
                <a:latin typeface="Times New Roman"/>
                <a:ea typeface="微软雅黑"/>
                <a:cs typeface="Courier New"/>
              </a:rPr>
              <a:t>1</a:t>
            </a:r>
            <a:r>
              <a:rPr lang="en-US" altLang="zh-CN" sz="2500" kern="100" dirty="0">
                <a:latin typeface="宋体"/>
                <a:ea typeface="微软雅黑"/>
                <a:cs typeface="Times New Roman"/>
              </a:rPr>
              <a:t>∶</a:t>
            </a:r>
            <a:r>
              <a:rPr lang="en-US" altLang="zh-CN" sz="2500" kern="100" dirty="0">
                <a:latin typeface="Times New Roman"/>
                <a:ea typeface="微软雅黑"/>
                <a:cs typeface="Courier New"/>
              </a:rPr>
              <a:t>1</a:t>
            </a:r>
            <a:r>
              <a:rPr lang="zh-CN" altLang="zh-CN" sz="2500" kern="100" dirty="0">
                <a:latin typeface="Times New Roman"/>
                <a:ea typeface="微软雅黑"/>
                <a:cs typeface="Times New Roman"/>
              </a:rPr>
              <a:t>和</a:t>
            </a:r>
            <a:r>
              <a:rPr lang="en-US" altLang="zh-CN" sz="2500" kern="100" dirty="0">
                <a:latin typeface="Times New Roman"/>
                <a:ea typeface="微软雅黑"/>
                <a:cs typeface="Courier New"/>
              </a:rPr>
              <a:t>1</a:t>
            </a:r>
            <a:r>
              <a:rPr lang="en-US" altLang="zh-CN" sz="2500" kern="100" dirty="0">
                <a:latin typeface="宋体"/>
                <a:ea typeface="微软雅黑"/>
                <a:cs typeface="Times New Roman"/>
              </a:rPr>
              <a:t>∶</a:t>
            </a:r>
            <a:r>
              <a:rPr lang="en-US" altLang="zh-CN" sz="2500" kern="100" dirty="0">
                <a:latin typeface="Times New Roman"/>
                <a:ea typeface="微软雅黑"/>
                <a:cs typeface="Courier New"/>
              </a:rPr>
              <a:t>2</a:t>
            </a:r>
            <a:r>
              <a:rPr lang="zh-CN" altLang="zh-CN" sz="2500" kern="100" dirty="0">
                <a:latin typeface="Times New Roman"/>
                <a:ea typeface="微软雅黑"/>
                <a:cs typeface="Times New Roman"/>
              </a:rPr>
              <a:t>的化合物，</a:t>
            </a:r>
            <a:r>
              <a:rPr lang="en-US" altLang="zh-CN" sz="2500" kern="100" dirty="0">
                <a:latin typeface="Times New Roman"/>
                <a:ea typeface="微软雅黑"/>
                <a:cs typeface="Courier New"/>
              </a:rPr>
              <a:t>A</a:t>
            </a:r>
            <a:r>
              <a:rPr lang="zh-CN" altLang="zh-CN" sz="2500" kern="100" dirty="0">
                <a:latin typeface="Times New Roman"/>
                <a:ea typeface="微软雅黑"/>
                <a:cs typeface="Times New Roman"/>
              </a:rPr>
              <a:t>是钙元素。</a:t>
            </a:r>
            <a:endParaRPr lang="zh-CN" altLang="zh-CN" sz="2500" kern="100" dirty="0">
              <a:latin typeface="宋体"/>
              <a:cs typeface="Courier New"/>
            </a:endParaRPr>
          </a:p>
          <a:p>
            <a:pPr algn="just">
              <a:lnSpc>
                <a:spcPct val="150000"/>
              </a:lnSpc>
              <a:spcAft>
                <a:spcPts val="0"/>
              </a:spcAft>
              <a:tabLst>
                <a:tab pos="2070735" algn="l"/>
              </a:tabLst>
            </a:pPr>
            <a:r>
              <a:rPr lang="zh-CN" altLang="zh-CN" sz="2500" b="1" kern="100" dirty="0">
                <a:solidFill>
                  <a:srgbClr val="0066FF"/>
                </a:solidFill>
                <a:latin typeface="Times New Roman"/>
                <a:ea typeface="微软雅黑"/>
                <a:cs typeface="Times New Roman"/>
              </a:rPr>
              <a:t>答案</a:t>
            </a:r>
            <a:r>
              <a:rPr lang="zh-CN" altLang="zh-CN" sz="2500" kern="100" dirty="0">
                <a:latin typeface="Times New Roman"/>
                <a:ea typeface="微软雅黑"/>
                <a:cs typeface="Times New Roman"/>
              </a:rPr>
              <a:t>　</a:t>
            </a:r>
            <a:r>
              <a:rPr lang="en-US" altLang="zh-CN" sz="2500" kern="100" dirty="0">
                <a:solidFill>
                  <a:srgbClr val="E36C0A"/>
                </a:solidFill>
                <a:latin typeface="Times New Roman"/>
                <a:ea typeface="微软雅黑"/>
                <a:cs typeface="Courier New"/>
              </a:rPr>
              <a:t>(1)</a:t>
            </a:r>
            <a:r>
              <a:rPr lang="en-US" altLang="zh-CN" sz="2500" kern="100" dirty="0" err="1">
                <a:solidFill>
                  <a:srgbClr val="E36C0A"/>
                </a:solidFill>
                <a:latin typeface="Times New Roman"/>
                <a:ea typeface="微软雅黑"/>
                <a:cs typeface="Courier New"/>
              </a:rPr>
              <a:t>Ca</a:t>
            </a:r>
            <a:r>
              <a:rPr lang="zh-CN" altLang="zh-CN" sz="2500" kern="100" dirty="0">
                <a:solidFill>
                  <a:srgbClr val="E36C0A"/>
                </a:solidFill>
                <a:latin typeface="Times New Roman"/>
                <a:ea typeface="微软雅黑"/>
                <a:cs typeface="Times New Roman"/>
              </a:rPr>
              <a:t>　</a:t>
            </a:r>
            <a:r>
              <a:rPr lang="en-US" altLang="zh-CN" sz="2500" kern="100" dirty="0" err="1">
                <a:solidFill>
                  <a:srgbClr val="E36C0A"/>
                </a:solidFill>
                <a:latin typeface="Times New Roman"/>
                <a:ea typeface="微软雅黑"/>
                <a:cs typeface="Courier New"/>
              </a:rPr>
              <a:t>Mn</a:t>
            </a:r>
            <a:r>
              <a:rPr lang="zh-CN" altLang="zh-CN" sz="2500" kern="100" dirty="0">
                <a:solidFill>
                  <a:srgbClr val="E36C0A"/>
                </a:solidFill>
                <a:latin typeface="Times New Roman"/>
                <a:ea typeface="微软雅黑"/>
                <a:cs typeface="Times New Roman"/>
              </a:rPr>
              <a:t>　</a:t>
            </a:r>
            <a:r>
              <a:rPr lang="en-US" altLang="zh-CN" sz="2500" kern="100" dirty="0">
                <a:solidFill>
                  <a:srgbClr val="E36C0A"/>
                </a:solidFill>
                <a:latin typeface="Times New Roman"/>
                <a:ea typeface="微软雅黑"/>
                <a:cs typeface="Courier New"/>
              </a:rPr>
              <a:t>Br</a:t>
            </a:r>
            <a:r>
              <a:rPr lang="zh-CN" altLang="zh-CN" sz="2500" kern="100" dirty="0">
                <a:solidFill>
                  <a:srgbClr val="E36C0A"/>
                </a:solidFill>
                <a:latin typeface="Times New Roman"/>
                <a:ea typeface="微软雅黑"/>
                <a:cs typeface="Times New Roman"/>
              </a:rPr>
              <a:t>　</a:t>
            </a:r>
            <a:r>
              <a:rPr lang="en-US" altLang="zh-CN" sz="2500" kern="100" dirty="0" smtClean="0">
                <a:solidFill>
                  <a:srgbClr val="E36C0A"/>
                </a:solidFill>
                <a:latin typeface="Times New Roman"/>
                <a:ea typeface="微软雅黑"/>
                <a:cs typeface="Courier New"/>
              </a:rPr>
              <a:t>O</a:t>
            </a:r>
            <a:endParaRPr lang="en-US" altLang="zh-CN" sz="2500" kern="100" dirty="0" smtClean="0">
              <a:solidFill>
                <a:srgbClr val="E36C0A"/>
              </a:solidFill>
              <a:latin typeface="Times New Roman"/>
              <a:ea typeface="微软雅黑"/>
              <a:cs typeface="Times New Roman"/>
            </a:endParaRPr>
          </a:p>
          <a:p>
            <a:pPr algn="just">
              <a:lnSpc>
                <a:spcPct val="150000"/>
              </a:lnSpc>
              <a:spcAft>
                <a:spcPts val="0"/>
              </a:spcAft>
              <a:tabLst>
                <a:tab pos="2070735" algn="l"/>
              </a:tabLst>
            </a:pPr>
            <a:r>
              <a:rPr lang="en-US" altLang="zh-CN" sz="2500" kern="100" dirty="0" smtClean="0">
                <a:solidFill>
                  <a:srgbClr val="E36C0A"/>
                </a:solidFill>
                <a:latin typeface="Times New Roman"/>
                <a:ea typeface="微软雅黑"/>
                <a:cs typeface="Courier New"/>
              </a:rPr>
              <a:t>(</a:t>
            </a:r>
            <a:r>
              <a:rPr lang="en-US" altLang="zh-CN" sz="2500" kern="100" dirty="0">
                <a:solidFill>
                  <a:srgbClr val="E36C0A"/>
                </a:solidFill>
                <a:latin typeface="Times New Roman"/>
                <a:ea typeface="微软雅黑"/>
                <a:cs typeface="Courier New"/>
              </a:rPr>
              <a:t>2)</a:t>
            </a:r>
            <a:r>
              <a:rPr lang="en-US" altLang="zh-CN" sz="2500" kern="100" dirty="0" err="1">
                <a:solidFill>
                  <a:srgbClr val="E36C0A"/>
                </a:solidFill>
                <a:latin typeface="Times New Roman"/>
                <a:ea typeface="微软雅黑"/>
                <a:cs typeface="Courier New"/>
              </a:rPr>
              <a:t>Ca</a:t>
            </a:r>
            <a:r>
              <a:rPr lang="en-US" altLang="zh-CN" sz="2500" kern="100" dirty="0">
                <a:solidFill>
                  <a:srgbClr val="E36C0A"/>
                </a:solidFill>
                <a:latin typeface="Times New Roman"/>
                <a:ea typeface="微软雅黑"/>
                <a:cs typeface="Courier New"/>
              </a:rPr>
              <a:t>&gt;</a:t>
            </a:r>
            <a:r>
              <a:rPr lang="en-US" altLang="zh-CN" sz="2500" kern="100" dirty="0" err="1">
                <a:solidFill>
                  <a:srgbClr val="E36C0A"/>
                </a:solidFill>
                <a:latin typeface="Times New Roman"/>
                <a:ea typeface="微软雅黑"/>
                <a:cs typeface="Courier New"/>
              </a:rPr>
              <a:t>Mn</a:t>
            </a:r>
            <a:r>
              <a:rPr lang="en-US" altLang="zh-CN" sz="2500" kern="100" dirty="0">
                <a:solidFill>
                  <a:srgbClr val="E36C0A"/>
                </a:solidFill>
                <a:latin typeface="Times New Roman"/>
                <a:ea typeface="微软雅黑"/>
                <a:cs typeface="Courier New"/>
              </a:rPr>
              <a:t>&gt;Br&gt;O</a:t>
            </a:r>
            <a:endParaRPr lang="zh-CN" altLang="zh-CN" sz="2500" kern="100" dirty="0">
              <a:effectLst/>
              <a:latin typeface="宋体"/>
              <a:cs typeface="Courier New"/>
            </a:endParaRPr>
          </a:p>
        </p:txBody>
      </p:sp>
      <p:sp>
        <p:nvSpPr>
          <p:cNvPr id="15" name="TextBox 14">
            <a:hlinkClick r:id="rId2" action="ppaction://hlinksldjump"/>
          </p:cNvPr>
          <p:cNvSpPr txBox="1"/>
          <p:nvPr/>
        </p:nvSpPr>
        <p:spPr>
          <a:xfrm>
            <a:off x="7092280" y="155344"/>
            <a:ext cx="345559" cy="407802"/>
          </a:xfrm>
          <a:prstGeom prst="rect">
            <a:avLst/>
          </a:prstGeom>
          <a:noFill/>
          <a:effectLst>
            <a:reflection blurRad="6350" stA="50000" endA="300" endPos="38500" dist="50800" dir="5400000" sy="-100000" algn="bl" rotWithShape="0"/>
          </a:effectLst>
        </p:spPr>
        <p:txBody>
          <a:bodyPr wrap="square" lIns="68579" tIns="34289" rIns="68579" bIns="34289" rtlCol="0" anchor="ctr">
            <a:spAutoFit/>
          </a:bodyPr>
          <a:lstStyle/>
          <a:p>
            <a:pPr algn="r"/>
            <a:r>
              <a:rPr lang="en-US" altLang="zh-CN" sz="22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1</a:t>
            </a:r>
            <a:endParaRPr lang="zh-CN" altLang="en-US" sz="22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16" name="TextBox 15">
            <a:hlinkClick r:id="rId3" action="ppaction://hlinksldjump"/>
          </p:cNvPr>
          <p:cNvSpPr txBox="1"/>
          <p:nvPr/>
        </p:nvSpPr>
        <p:spPr>
          <a:xfrm>
            <a:off x="7459181" y="155344"/>
            <a:ext cx="345559" cy="407802"/>
          </a:xfrm>
          <a:prstGeom prst="rect">
            <a:avLst/>
          </a:prstGeom>
          <a:noFill/>
          <a:effectLst>
            <a:reflection blurRad="6350" stA="50000" endA="300" endPos="38500" dist="50800" dir="5400000" sy="-100000" algn="bl" rotWithShape="0"/>
          </a:effectLst>
        </p:spPr>
        <p:txBody>
          <a:bodyPr wrap="square" lIns="68579" tIns="34289" rIns="68579" bIns="34289" rtlCol="0" anchor="ctr">
            <a:spAutoFit/>
          </a:bodyPr>
          <a:lstStyle/>
          <a:p>
            <a:pPr algn="r"/>
            <a:r>
              <a:rPr lang="en-US" altLang="zh-CN" sz="22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2</a:t>
            </a:r>
            <a:endParaRPr lang="zh-CN" altLang="en-US" sz="22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17" name="TextBox 16">
            <a:hlinkClick r:id="rId4" action="ppaction://hlinksldjump"/>
          </p:cNvPr>
          <p:cNvSpPr txBox="1"/>
          <p:nvPr/>
        </p:nvSpPr>
        <p:spPr>
          <a:xfrm>
            <a:off x="7826082" y="155344"/>
            <a:ext cx="345559" cy="407802"/>
          </a:xfrm>
          <a:prstGeom prst="rect">
            <a:avLst/>
          </a:prstGeom>
          <a:noFill/>
          <a:effectLst>
            <a:reflection blurRad="6350" stA="50000" endA="300" endPos="38500" dist="50800" dir="5400000" sy="-100000" algn="bl" rotWithShape="0"/>
          </a:effectLst>
        </p:spPr>
        <p:txBody>
          <a:bodyPr wrap="square" lIns="68579" tIns="34289" rIns="68579" bIns="34289" rtlCol="0" anchor="ctr">
            <a:spAutoFit/>
          </a:bodyPr>
          <a:lstStyle/>
          <a:p>
            <a:pPr algn="r"/>
            <a:r>
              <a:rPr lang="en-US" altLang="zh-CN" sz="22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3</a:t>
            </a:r>
            <a:endParaRPr lang="zh-CN" altLang="en-US" sz="22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23" name="TextBox 22">
            <a:hlinkClick r:id="rId5" action="ppaction://hlinksldjump"/>
          </p:cNvPr>
          <p:cNvSpPr txBox="1"/>
          <p:nvPr/>
        </p:nvSpPr>
        <p:spPr>
          <a:xfrm>
            <a:off x="8192983" y="155344"/>
            <a:ext cx="345559" cy="407802"/>
          </a:xfrm>
          <a:prstGeom prst="rect">
            <a:avLst/>
          </a:prstGeom>
          <a:noFill/>
          <a:effectLst>
            <a:reflection blurRad="6350" stA="50000" endA="300" endPos="38500" dist="50800" dir="5400000" sy="-100000" algn="bl" rotWithShape="0"/>
          </a:effectLst>
        </p:spPr>
        <p:txBody>
          <a:bodyPr wrap="square" lIns="68579" tIns="34289" rIns="68579" bIns="34289" rtlCol="0" anchor="ctr">
            <a:spAutoFit/>
          </a:bodyPr>
          <a:lstStyle/>
          <a:p>
            <a:pPr algn="r"/>
            <a:r>
              <a:rPr lang="en-US" altLang="zh-CN" sz="22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4</a:t>
            </a:r>
            <a:endParaRPr lang="zh-CN" altLang="en-US" sz="22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24" name="TextBox 23">
            <a:hlinkClick r:id="rId6" action="ppaction://hlinksldjump"/>
          </p:cNvPr>
          <p:cNvSpPr txBox="1"/>
          <p:nvPr/>
        </p:nvSpPr>
        <p:spPr>
          <a:xfrm>
            <a:off x="8559884" y="155344"/>
            <a:ext cx="345559" cy="407802"/>
          </a:xfrm>
          <a:prstGeom prst="rect">
            <a:avLst/>
          </a:prstGeom>
          <a:noFill/>
          <a:effectLst>
            <a:reflection blurRad="6350" stA="50000" endA="300" endPos="38500" dist="50800" dir="5400000" sy="-100000" algn="bl" rotWithShape="0"/>
          </a:effectLst>
        </p:spPr>
        <p:txBody>
          <a:bodyPr wrap="square" lIns="68579" tIns="34289" rIns="68579" bIns="34289" rtlCol="0" anchor="ctr">
            <a:spAutoFit/>
          </a:bodyPr>
          <a:lstStyle/>
          <a:p>
            <a:pPr algn="r"/>
            <a:r>
              <a:rPr lang="en-US" altLang="zh-CN" sz="2200" dirty="0" smtClean="0">
                <a:solidFill>
                  <a:srgbClr val="0000CC"/>
                </a:solidFill>
                <a:effectLst>
                  <a:reflection blurRad="6350" stA="55000" endA="300" endPos="45500" dir="5400000" sy="-100000" algn="bl" rotWithShape="0"/>
                </a:effectLst>
                <a:latin typeface="Broadway" pitchFamily="82" charset="0"/>
                <a:ea typeface="楷体" pitchFamily="49" charset="-122"/>
                <a:cs typeface="经典繁仿黑" pitchFamily="49" charset="-122"/>
              </a:rPr>
              <a:t>5</a:t>
            </a:r>
            <a:endParaRPr lang="zh-CN" altLang="en-US" sz="2200" dirty="0">
              <a:solidFill>
                <a:srgbClr val="0000CC"/>
              </a:solidFill>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grpSp>
        <p:nvGrpSpPr>
          <p:cNvPr id="25" name="组合 24"/>
          <p:cNvGrpSpPr/>
          <p:nvPr/>
        </p:nvGrpSpPr>
        <p:grpSpPr>
          <a:xfrm>
            <a:off x="8623505" y="4334076"/>
            <a:ext cx="360000" cy="359813"/>
            <a:chOff x="8623505" y="4334074"/>
            <a:chExt cx="360000" cy="359813"/>
          </a:xfrm>
        </p:grpSpPr>
        <p:sp>
          <p:nvSpPr>
            <p:cNvPr id="26" name="椭圆 25">
              <a:hlinkClick r:id="rId7" action="ppaction://hlinksldjump"/>
            </p:cNvPr>
            <p:cNvSpPr/>
            <p:nvPr userDrawn="1"/>
          </p:nvSpPr>
          <p:spPr>
            <a:xfrm rot="5400000">
              <a:off x="8623598" y="4333981"/>
              <a:ext cx="359813" cy="360000"/>
            </a:xfrm>
            <a:prstGeom prst="ellipse">
              <a:avLst/>
            </a:prstGeom>
            <a:solidFill>
              <a:schemeClr val="accent6">
                <a:lumMod val="75000"/>
                <a:alpha val="6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27" name="燕尾形 26">
              <a:hlinkClick r:id="rId7" action="ppaction://hlinksldjump"/>
            </p:cNvPr>
            <p:cNvSpPr/>
            <p:nvPr userDrawn="1"/>
          </p:nvSpPr>
          <p:spPr>
            <a:xfrm rot="5400000" flipH="1">
              <a:off x="8717142" y="4427583"/>
              <a:ext cx="172710" cy="172800"/>
            </a:xfrm>
            <a:prstGeom prst="chevron">
              <a:avLst/>
            </a:prstGeom>
            <a:solidFill>
              <a:schemeClr val="bg1">
                <a:alpha val="6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solidFill>
              </a:endParaRPr>
            </a:p>
          </p:txBody>
        </p:sp>
      </p:grpSp>
    </p:spTree>
    <p:extLst>
      <p:ext uri="{BB962C8B-B14F-4D97-AF65-F5344CB8AC3E}">
        <p14:creationId xmlns:p14="http://schemas.microsoft.com/office/powerpoint/2010/main" val="31830547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linds(horizontal)">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blinds(horizontal)">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blinds(horizontal)">
                                      <p:cBhvr>
                                        <p:cTn id="22" dur="500"/>
                                        <p:tgtEl>
                                          <p:spTgt spid="3">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blinds(horizontal)">
                                      <p:cBhvr>
                                        <p:cTn id="27"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a:xfrm>
            <a:off x="1773213" y="2688945"/>
            <a:ext cx="6349533" cy="530878"/>
          </a:xfrm>
          <a:prstGeom prst="rect">
            <a:avLst/>
          </a:prstGeom>
        </p:spPr>
        <p:txBody>
          <a:bodyPr wrap="square" lIns="68544" tIns="34272" rIns="68544" bIns="34272">
            <a:spAutoFit/>
          </a:bodyPr>
          <a:lstStyle/>
          <a:p>
            <a:pPr fontAlgn="base">
              <a:lnSpc>
                <a:spcPct val="150000"/>
              </a:lnSpc>
              <a:spcBef>
                <a:spcPct val="0"/>
              </a:spcBef>
              <a:spcAft>
                <a:spcPct val="0"/>
              </a:spcAft>
            </a:pPr>
            <a:r>
              <a:rPr lang="zh-CN" altLang="en-US" sz="2000" dirty="0">
                <a:solidFill>
                  <a:srgbClr val="00B0F0"/>
                </a:solidFill>
                <a:latin typeface="微软雅黑" panose="020B0503020204020204" pitchFamily="34" charset="-122"/>
                <a:ea typeface="微软雅黑" panose="020B0503020204020204" pitchFamily="34" charset="-122"/>
              </a:rPr>
              <a:t>更多精彩内容请</a:t>
            </a:r>
            <a:r>
              <a:rPr lang="zh-CN" altLang="en-US" sz="2000" dirty="0" smtClean="0">
                <a:solidFill>
                  <a:srgbClr val="00B0F0"/>
                </a:solidFill>
                <a:latin typeface="微软雅黑" panose="020B0503020204020204" pitchFamily="34" charset="-122"/>
                <a:ea typeface="微软雅黑" panose="020B0503020204020204" pitchFamily="34" charset="-122"/>
              </a:rPr>
              <a:t>登录</a:t>
            </a:r>
            <a:r>
              <a:rPr lang="en-US" altLang="zh-CN" sz="2000" dirty="0" smtClean="0">
                <a:solidFill>
                  <a:srgbClr val="00B0F0"/>
                </a:solidFill>
                <a:latin typeface="微软雅黑" panose="020B0503020204020204" pitchFamily="34" charset="-122"/>
                <a:ea typeface="微软雅黑" panose="020B0503020204020204" pitchFamily="34" charset="-122"/>
              </a:rPr>
              <a:t>http</a:t>
            </a:r>
            <a:r>
              <a:rPr lang="en-US" altLang="zh-CN" sz="2000" dirty="0">
                <a:solidFill>
                  <a:srgbClr val="00B0F0"/>
                </a:solidFill>
                <a:latin typeface="微软雅黑" panose="020B0503020204020204" pitchFamily="34" charset="-122"/>
                <a:ea typeface="微软雅黑" panose="020B0503020204020204" pitchFamily="34" charset="-122"/>
              </a:rPr>
              <a:t>://www.91taoke.com</a:t>
            </a:r>
          </a:p>
        </p:txBody>
      </p:sp>
      <p:sp>
        <p:nvSpPr>
          <p:cNvPr id="5" name="标题 1"/>
          <p:cNvSpPr txBox="1">
            <a:spLocks/>
          </p:cNvSpPr>
          <p:nvPr/>
        </p:nvSpPr>
        <p:spPr>
          <a:xfrm>
            <a:off x="3092847" y="1491630"/>
            <a:ext cx="2847305" cy="1096305"/>
          </a:xfrm>
          <a:prstGeom prst="rect">
            <a:avLst/>
          </a:prstGeom>
        </p:spPr>
        <p:txBody>
          <a:bodyPr lIns="68571" tIns="34285" rIns="68571" bIns="34285"/>
          <a:lstStyle>
            <a:lvl1pPr algn="ctr" defTabSz="914378" rtl="0" eaLnBrk="1" latinLnBrk="0" hangingPunct="1">
              <a:spcBef>
                <a:spcPct val="0"/>
              </a:spcBef>
              <a:buNone/>
              <a:defRPr sz="4400" kern="1200">
                <a:solidFill>
                  <a:schemeClr val="tx1"/>
                </a:solidFill>
                <a:latin typeface="+mj-lt"/>
                <a:ea typeface="+mj-ea"/>
                <a:cs typeface="+mj-cs"/>
              </a:defRPr>
            </a:lvl1pPr>
          </a:lstStyle>
          <a:p>
            <a:pPr algn="l">
              <a:lnSpc>
                <a:spcPct val="150000"/>
              </a:lnSpc>
              <a:defRPr/>
            </a:pPr>
            <a:r>
              <a:rPr lang="zh-CN" altLang="en-US" sz="5000" b="1" kern="100" dirty="0">
                <a:solidFill>
                  <a:schemeClr val="accent6">
                    <a:lumMod val="75000"/>
                  </a:schemeClr>
                </a:solidFill>
                <a:latin typeface="微软雅黑" panose="020B0503020204020204" pitchFamily="34" charset="-122"/>
                <a:ea typeface="微软雅黑" panose="020B0503020204020204" pitchFamily="34" charset="-122"/>
                <a:cs typeface="Times New Roman" panose="02020603050405020304" pitchFamily="18" charset="0"/>
              </a:rPr>
              <a:t>谢谢观看</a:t>
            </a:r>
          </a:p>
        </p:txBody>
      </p:sp>
      <p:cxnSp>
        <p:nvCxnSpPr>
          <p:cNvPr id="6" name="直接连接符 5"/>
          <p:cNvCxnSpPr/>
          <p:nvPr/>
        </p:nvCxnSpPr>
        <p:spPr>
          <a:xfrm>
            <a:off x="755576" y="2587936"/>
            <a:ext cx="7632848" cy="0"/>
          </a:xfrm>
          <a:prstGeom prst="line">
            <a:avLst/>
          </a:prstGeom>
          <a:ln>
            <a:solidFill>
              <a:schemeClr val="accent2">
                <a:lumMod val="60000"/>
                <a:lumOff val="4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352685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 calcmode="lin" valueType="num">
                                      <p:cBhvr>
                                        <p:cTn id="9" dur="500" fill="hold"/>
                                        <p:tgtEl>
                                          <p:spTgt spid="5"/>
                                        </p:tgtEl>
                                        <p:attrNameLst>
                                          <p:attrName>style.rotation</p:attrName>
                                        </p:attrNameLst>
                                      </p:cBhvr>
                                      <p:tavLst>
                                        <p:tav tm="0">
                                          <p:val>
                                            <p:fltVal val="360"/>
                                          </p:val>
                                        </p:tav>
                                        <p:tav tm="100000">
                                          <p:val>
                                            <p:fltVal val="0"/>
                                          </p:val>
                                        </p:tav>
                                      </p:tavLst>
                                    </p:anim>
                                    <p:animEffect transition="in" filter="fade">
                                      <p:cBhvr>
                                        <p:cTn id="10" dur="500"/>
                                        <p:tgtEl>
                                          <p:spTgt spid="5"/>
                                        </p:tgtEl>
                                      </p:cBhvr>
                                    </p:animEffect>
                                  </p:childTnLst>
                                </p:cTn>
                              </p:par>
                              <p:par>
                                <p:cTn id="11" presetID="53" presetClass="entr" presetSubtype="16"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ppt_w</p:attrName>
                                        </p:attrNameLst>
                                      </p:cBhvr>
                                      <p:tavLst>
                                        <p:tav tm="0">
                                          <p:val>
                                            <p:fltVal val="0"/>
                                          </p:val>
                                        </p:tav>
                                        <p:tav tm="100000">
                                          <p:val>
                                            <p:strVal val="#ppt_w"/>
                                          </p:val>
                                        </p:tav>
                                      </p:tavLst>
                                    </p:anim>
                                    <p:anim calcmode="lin" valueType="num">
                                      <p:cBhvr>
                                        <p:cTn id="14" dur="500" fill="hold"/>
                                        <p:tgtEl>
                                          <p:spTgt spid="6"/>
                                        </p:tgtEl>
                                        <p:attrNameLst>
                                          <p:attrName>ppt_h</p:attrName>
                                        </p:attrNameLst>
                                      </p:cBhvr>
                                      <p:tavLst>
                                        <p:tav tm="0">
                                          <p:val>
                                            <p:fltVal val="0"/>
                                          </p:val>
                                        </p:tav>
                                        <p:tav tm="100000">
                                          <p:val>
                                            <p:strVal val="#ppt_h"/>
                                          </p:val>
                                        </p:tav>
                                      </p:tavLst>
                                    </p:anim>
                                    <p:animEffect transition="in" filter="fade">
                                      <p:cBhvr>
                                        <p:cTn id="15" dur="500"/>
                                        <p:tgtEl>
                                          <p:spTgt spid="6"/>
                                        </p:tgtEl>
                                      </p:cBhvr>
                                    </p:animEffect>
                                  </p:childTnLst>
                                </p:cTn>
                              </p:par>
                              <p:par>
                                <p:cTn id="16" presetID="26" presetClass="entr" presetSubtype="0" fill="hold" grpId="0" nodeType="with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wipe(down)">
                                      <p:cBhvr>
                                        <p:cTn id="18" dur="580">
                                          <p:stCondLst>
                                            <p:cond delay="0"/>
                                          </p:stCondLst>
                                        </p:cTn>
                                        <p:tgtEl>
                                          <p:spTgt spid="16"/>
                                        </p:tgtEl>
                                      </p:cBhvr>
                                    </p:animEffect>
                                    <p:anim calcmode="lin" valueType="num">
                                      <p:cBhvr>
                                        <p:cTn id="19" dur="1822" tmFilter="0,0; 0.14,0.36; 0.43,0.73; 0.71,0.91; 1.0,1.0">
                                          <p:stCondLst>
                                            <p:cond delay="0"/>
                                          </p:stCondLst>
                                        </p:cTn>
                                        <p:tgtEl>
                                          <p:spTgt spid="16"/>
                                        </p:tgtEl>
                                        <p:attrNameLst>
                                          <p:attrName>ppt_x</p:attrName>
                                        </p:attrNameLst>
                                      </p:cBhvr>
                                      <p:tavLst>
                                        <p:tav tm="0">
                                          <p:val>
                                            <p:strVal val="#ppt_x-0.25"/>
                                          </p:val>
                                        </p:tav>
                                        <p:tav tm="100000">
                                          <p:val>
                                            <p:strVal val="#ppt_x"/>
                                          </p:val>
                                        </p:tav>
                                      </p:tavLst>
                                    </p:anim>
                                    <p:anim calcmode="lin" valueType="num">
                                      <p:cBhvr>
                                        <p:cTn id="20" dur="664" tmFilter="0.0,0.0; 0.25,0.07; 0.50,0.2; 0.75,0.467; 1.0,1.0">
                                          <p:stCondLst>
                                            <p:cond delay="0"/>
                                          </p:stCondLst>
                                        </p:cTn>
                                        <p:tgtEl>
                                          <p:spTgt spid="16"/>
                                        </p:tgtEl>
                                        <p:attrNameLst>
                                          <p:attrName>ppt_y</p:attrName>
                                        </p:attrNameLst>
                                      </p:cBhvr>
                                      <p:tavLst>
                                        <p:tav tm="0" fmla="#ppt_y-sin(pi*$)/3">
                                          <p:val>
                                            <p:fltVal val="0.5"/>
                                          </p:val>
                                        </p:tav>
                                        <p:tav tm="100000">
                                          <p:val>
                                            <p:fltVal val="1"/>
                                          </p:val>
                                        </p:tav>
                                      </p:tavLst>
                                    </p:anim>
                                    <p:anim calcmode="lin" valueType="num">
                                      <p:cBhvr>
                                        <p:cTn id="21" dur="664" tmFilter="0, 0; 0.125,0.2665; 0.25,0.4; 0.375,0.465; 0.5,0.5;  0.625,0.535; 0.75,0.6; 0.875,0.7335; 1,1">
                                          <p:stCondLst>
                                            <p:cond delay="664"/>
                                          </p:stCondLst>
                                        </p:cTn>
                                        <p:tgtEl>
                                          <p:spTgt spid="16"/>
                                        </p:tgtEl>
                                        <p:attrNameLst>
                                          <p:attrName>ppt_y</p:attrName>
                                        </p:attrNameLst>
                                      </p:cBhvr>
                                      <p:tavLst>
                                        <p:tav tm="0" fmla="#ppt_y-sin(pi*$)/9">
                                          <p:val>
                                            <p:fltVal val="0"/>
                                          </p:val>
                                        </p:tav>
                                        <p:tav tm="100000">
                                          <p:val>
                                            <p:fltVal val="1"/>
                                          </p:val>
                                        </p:tav>
                                      </p:tavLst>
                                    </p:anim>
                                    <p:anim calcmode="lin" valueType="num">
                                      <p:cBhvr>
                                        <p:cTn id="22" dur="332" tmFilter="0, 0; 0.125,0.2665; 0.25,0.4; 0.375,0.465; 0.5,0.5;  0.625,0.535; 0.75,0.6; 0.875,0.7335; 1,1">
                                          <p:stCondLst>
                                            <p:cond delay="1324"/>
                                          </p:stCondLst>
                                        </p:cTn>
                                        <p:tgtEl>
                                          <p:spTgt spid="16"/>
                                        </p:tgtEl>
                                        <p:attrNameLst>
                                          <p:attrName>ppt_y</p:attrName>
                                        </p:attrNameLst>
                                      </p:cBhvr>
                                      <p:tavLst>
                                        <p:tav tm="0" fmla="#ppt_y-sin(pi*$)/27">
                                          <p:val>
                                            <p:fltVal val="0"/>
                                          </p:val>
                                        </p:tav>
                                        <p:tav tm="100000">
                                          <p:val>
                                            <p:fltVal val="1"/>
                                          </p:val>
                                        </p:tav>
                                      </p:tavLst>
                                    </p:anim>
                                    <p:anim calcmode="lin" valueType="num">
                                      <p:cBhvr>
                                        <p:cTn id="23" dur="164" tmFilter="0, 0; 0.125,0.2665; 0.25,0.4; 0.375,0.465; 0.5,0.5;  0.625,0.535; 0.75,0.6; 0.875,0.7335; 1,1">
                                          <p:stCondLst>
                                            <p:cond delay="1656"/>
                                          </p:stCondLst>
                                        </p:cTn>
                                        <p:tgtEl>
                                          <p:spTgt spid="16"/>
                                        </p:tgtEl>
                                        <p:attrNameLst>
                                          <p:attrName>ppt_y</p:attrName>
                                        </p:attrNameLst>
                                      </p:cBhvr>
                                      <p:tavLst>
                                        <p:tav tm="0" fmla="#ppt_y-sin(pi*$)/81">
                                          <p:val>
                                            <p:fltVal val="0"/>
                                          </p:val>
                                        </p:tav>
                                        <p:tav tm="100000">
                                          <p:val>
                                            <p:fltVal val="1"/>
                                          </p:val>
                                        </p:tav>
                                      </p:tavLst>
                                    </p:anim>
                                    <p:animScale>
                                      <p:cBhvr>
                                        <p:cTn id="24" dur="26">
                                          <p:stCondLst>
                                            <p:cond delay="650"/>
                                          </p:stCondLst>
                                        </p:cTn>
                                        <p:tgtEl>
                                          <p:spTgt spid="16"/>
                                        </p:tgtEl>
                                      </p:cBhvr>
                                      <p:to x="100000" y="60000"/>
                                    </p:animScale>
                                    <p:animScale>
                                      <p:cBhvr>
                                        <p:cTn id="25" dur="166" decel="50000">
                                          <p:stCondLst>
                                            <p:cond delay="676"/>
                                          </p:stCondLst>
                                        </p:cTn>
                                        <p:tgtEl>
                                          <p:spTgt spid="16"/>
                                        </p:tgtEl>
                                      </p:cBhvr>
                                      <p:to x="100000" y="100000"/>
                                    </p:animScale>
                                    <p:animScale>
                                      <p:cBhvr>
                                        <p:cTn id="26" dur="26">
                                          <p:stCondLst>
                                            <p:cond delay="1312"/>
                                          </p:stCondLst>
                                        </p:cTn>
                                        <p:tgtEl>
                                          <p:spTgt spid="16"/>
                                        </p:tgtEl>
                                      </p:cBhvr>
                                      <p:to x="100000" y="80000"/>
                                    </p:animScale>
                                    <p:animScale>
                                      <p:cBhvr>
                                        <p:cTn id="27" dur="166" decel="50000">
                                          <p:stCondLst>
                                            <p:cond delay="1338"/>
                                          </p:stCondLst>
                                        </p:cTn>
                                        <p:tgtEl>
                                          <p:spTgt spid="16"/>
                                        </p:tgtEl>
                                      </p:cBhvr>
                                      <p:to x="100000" y="100000"/>
                                    </p:animScale>
                                    <p:animScale>
                                      <p:cBhvr>
                                        <p:cTn id="28" dur="26">
                                          <p:stCondLst>
                                            <p:cond delay="1642"/>
                                          </p:stCondLst>
                                        </p:cTn>
                                        <p:tgtEl>
                                          <p:spTgt spid="16"/>
                                        </p:tgtEl>
                                      </p:cBhvr>
                                      <p:to x="100000" y="90000"/>
                                    </p:animScale>
                                    <p:animScale>
                                      <p:cBhvr>
                                        <p:cTn id="29" dur="166" decel="50000">
                                          <p:stCondLst>
                                            <p:cond delay="1668"/>
                                          </p:stCondLst>
                                        </p:cTn>
                                        <p:tgtEl>
                                          <p:spTgt spid="16"/>
                                        </p:tgtEl>
                                      </p:cBhvr>
                                      <p:to x="100000" y="100000"/>
                                    </p:animScale>
                                    <p:animScale>
                                      <p:cBhvr>
                                        <p:cTn id="30" dur="26">
                                          <p:stCondLst>
                                            <p:cond delay="1808"/>
                                          </p:stCondLst>
                                        </p:cTn>
                                        <p:tgtEl>
                                          <p:spTgt spid="16"/>
                                        </p:tgtEl>
                                      </p:cBhvr>
                                      <p:to x="100000" y="95000"/>
                                    </p:animScale>
                                    <p:animScale>
                                      <p:cBhvr>
                                        <p:cTn id="31" dur="166" decel="50000">
                                          <p:stCondLst>
                                            <p:cond delay="1834"/>
                                          </p:stCondLst>
                                        </p:cTn>
                                        <p:tgtEl>
                                          <p:spTgt spid="16"/>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395536" y="718592"/>
            <a:ext cx="8352928" cy="1045158"/>
          </a:xfrm>
          <a:prstGeom prst="rect">
            <a:avLst/>
          </a:prstGeom>
        </p:spPr>
        <p:txBody>
          <a:bodyPr wrap="square">
            <a:spAutoFit/>
          </a:bodyPr>
          <a:lstStyle/>
          <a:p>
            <a:pPr algn="just">
              <a:lnSpc>
                <a:spcPct val="129000"/>
              </a:lnSpc>
              <a:spcAft>
                <a:spcPts val="0"/>
              </a:spcAft>
              <a:tabLst>
                <a:tab pos="2070735" algn="l"/>
              </a:tabLst>
            </a:pPr>
            <a:r>
              <a:rPr lang="en-US" altLang="zh-CN" sz="2400" kern="100" dirty="0">
                <a:latin typeface="Times New Roman"/>
                <a:ea typeface="微软雅黑"/>
                <a:cs typeface="Courier New"/>
              </a:rPr>
              <a:t>1.</a:t>
            </a:r>
            <a:r>
              <a:rPr lang="zh-CN" altLang="zh-CN" sz="2400" kern="100" dirty="0">
                <a:latin typeface="Times New Roman"/>
                <a:ea typeface="微软雅黑"/>
                <a:cs typeface="Times New Roman"/>
              </a:rPr>
              <a:t>原子核外电子排布与周期的划分</a:t>
            </a:r>
            <a:endParaRPr lang="zh-CN" altLang="zh-CN" sz="2400" kern="100" dirty="0">
              <a:latin typeface="宋体"/>
              <a:cs typeface="Courier New"/>
            </a:endParaRPr>
          </a:p>
          <a:p>
            <a:pPr algn="just">
              <a:lnSpc>
                <a:spcPct val="129000"/>
              </a:lnSpc>
              <a:spcAft>
                <a:spcPts val="0"/>
              </a:spcAft>
              <a:tabLst>
                <a:tab pos="2070735" algn="l"/>
              </a:tabLst>
            </a:pPr>
            <a:r>
              <a:rPr lang="en-US" altLang="zh-CN" sz="2400" kern="100" dirty="0">
                <a:latin typeface="Times New Roman"/>
                <a:ea typeface="微软雅黑"/>
                <a:cs typeface="Courier New"/>
              </a:rPr>
              <a:t>(1)</a:t>
            </a:r>
            <a:r>
              <a:rPr lang="zh-CN" altLang="zh-CN" sz="2400" kern="100" dirty="0">
                <a:latin typeface="Times New Roman"/>
                <a:ea typeface="微软雅黑"/>
                <a:cs typeface="Times New Roman"/>
              </a:rPr>
              <a:t>填写下表</a:t>
            </a:r>
            <a:endParaRPr lang="zh-CN" altLang="zh-CN" sz="2400" kern="100" dirty="0">
              <a:effectLst/>
              <a:latin typeface="宋体"/>
              <a:cs typeface="Courier New"/>
            </a:endParaRPr>
          </a:p>
        </p:txBody>
      </p:sp>
      <p:sp>
        <p:nvSpPr>
          <p:cNvPr id="8" name="文本框 12"/>
          <p:cNvSpPr txBox="1"/>
          <p:nvPr/>
        </p:nvSpPr>
        <p:spPr>
          <a:xfrm>
            <a:off x="718539" y="253744"/>
            <a:ext cx="5149605" cy="492443"/>
          </a:xfrm>
          <a:prstGeom prst="rect">
            <a:avLst/>
          </a:prstGeom>
          <a:noFill/>
        </p:spPr>
        <p:txBody>
          <a:bodyPr wrap="square" rtlCol="0">
            <a:spAutoFit/>
          </a:bodyPr>
          <a:lstStyle/>
          <a:p>
            <a:r>
              <a:rPr lang="zh-CN" altLang="en-US" sz="2600" b="1" dirty="0">
                <a:solidFill>
                  <a:schemeClr val="tx1">
                    <a:lumMod val="65000"/>
                    <a:lumOff val="35000"/>
                  </a:schemeClr>
                </a:solidFill>
                <a:latin typeface="微软雅黑" pitchFamily="34" charset="-122"/>
                <a:ea typeface="微软雅黑" pitchFamily="34" charset="-122"/>
              </a:rPr>
              <a:t>原子结构与元素周期表的关系</a:t>
            </a:r>
          </a:p>
        </p:txBody>
      </p:sp>
      <p:sp>
        <p:nvSpPr>
          <p:cNvPr id="10" name="矩形 9"/>
          <p:cNvSpPr/>
          <p:nvPr/>
        </p:nvSpPr>
        <p:spPr>
          <a:xfrm>
            <a:off x="2" y="365815"/>
            <a:ext cx="646529" cy="225009"/>
          </a:xfrm>
          <a:prstGeom prst="rect">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aphicFrame>
        <p:nvGraphicFramePr>
          <p:cNvPr id="4" name="表格 3"/>
          <p:cNvGraphicFramePr>
            <a:graphicFrameLocks noGrp="1"/>
          </p:cNvGraphicFramePr>
          <p:nvPr>
            <p:extLst>
              <p:ext uri="{D42A27DB-BD31-4B8C-83A1-F6EECF244321}">
                <p14:modId xmlns:p14="http://schemas.microsoft.com/office/powerpoint/2010/main" val="1202217673"/>
              </p:ext>
            </p:extLst>
          </p:nvPr>
        </p:nvGraphicFramePr>
        <p:xfrm>
          <a:off x="524540" y="1776194"/>
          <a:ext cx="8054022" cy="2830830"/>
        </p:xfrm>
        <a:graphic>
          <a:graphicData uri="http://schemas.openxmlformats.org/drawingml/2006/table">
            <a:tbl>
              <a:tblPr/>
              <a:tblGrid>
                <a:gridCol w="899160"/>
                <a:gridCol w="1119822"/>
                <a:gridCol w="1203960"/>
                <a:gridCol w="1813560"/>
                <a:gridCol w="1508760"/>
                <a:gridCol w="1508760"/>
              </a:tblGrid>
              <a:tr h="0">
                <a:tc rowSpan="2">
                  <a:txBody>
                    <a:bodyPr/>
                    <a:lstStyle/>
                    <a:p>
                      <a:pPr algn="ctr">
                        <a:lnSpc>
                          <a:spcPct val="129000"/>
                        </a:lnSpc>
                        <a:spcAft>
                          <a:spcPts val="0"/>
                        </a:spcAft>
                        <a:tabLst>
                          <a:tab pos="2070735" algn="l"/>
                        </a:tabLst>
                      </a:pPr>
                      <a:r>
                        <a:rPr lang="zh-CN" sz="2400" kern="100" dirty="0">
                          <a:effectLst/>
                          <a:latin typeface="Times New Roman"/>
                          <a:ea typeface="微软雅黑"/>
                          <a:cs typeface="Times New Roman"/>
                        </a:rPr>
                        <a:t>周期</a:t>
                      </a:r>
                      <a:endParaRPr lang="zh-CN" sz="240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3">
                  <a:txBody>
                    <a:bodyPr/>
                    <a:lstStyle/>
                    <a:p>
                      <a:pPr algn="ctr">
                        <a:lnSpc>
                          <a:spcPct val="129000"/>
                        </a:lnSpc>
                        <a:spcAft>
                          <a:spcPts val="0"/>
                        </a:spcAft>
                        <a:tabLst>
                          <a:tab pos="2070735" algn="l"/>
                        </a:tabLst>
                      </a:pPr>
                      <a:r>
                        <a:rPr lang="zh-CN" sz="2400" kern="100" dirty="0">
                          <a:effectLst/>
                          <a:latin typeface="Times New Roman"/>
                          <a:ea typeface="微软雅黑"/>
                          <a:cs typeface="Times New Roman"/>
                        </a:rPr>
                        <a:t>外围电子排布</a:t>
                      </a:r>
                      <a:endParaRPr lang="zh-CN" sz="240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rowSpan="2">
                  <a:txBody>
                    <a:bodyPr/>
                    <a:lstStyle/>
                    <a:p>
                      <a:pPr algn="ctr">
                        <a:lnSpc>
                          <a:spcPct val="129000"/>
                        </a:lnSpc>
                        <a:spcAft>
                          <a:spcPts val="0"/>
                        </a:spcAft>
                        <a:tabLst>
                          <a:tab pos="2070735" algn="l"/>
                        </a:tabLst>
                      </a:pPr>
                      <a:r>
                        <a:rPr lang="zh-CN" sz="2400" kern="100" dirty="0">
                          <a:effectLst/>
                          <a:latin typeface="Times New Roman"/>
                          <a:ea typeface="微软雅黑"/>
                          <a:cs typeface="Times New Roman"/>
                        </a:rPr>
                        <a:t>各周期</a:t>
                      </a:r>
                      <a:r>
                        <a:rPr lang="zh-CN" sz="2400" kern="100" dirty="0" smtClean="0">
                          <a:effectLst/>
                          <a:latin typeface="Times New Roman"/>
                          <a:ea typeface="微软雅黑"/>
                          <a:cs typeface="Times New Roman"/>
                        </a:rPr>
                        <a:t>增</a:t>
                      </a:r>
                      <a:endParaRPr lang="en-US" altLang="zh-CN" sz="2400" kern="100" dirty="0" smtClean="0">
                        <a:effectLst/>
                        <a:latin typeface="Times New Roman"/>
                        <a:ea typeface="微软雅黑"/>
                        <a:cs typeface="Times New Roman"/>
                      </a:endParaRPr>
                    </a:p>
                    <a:p>
                      <a:pPr algn="ctr">
                        <a:lnSpc>
                          <a:spcPct val="129000"/>
                        </a:lnSpc>
                        <a:spcAft>
                          <a:spcPts val="0"/>
                        </a:spcAft>
                        <a:tabLst>
                          <a:tab pos="2070735" algn="l"/>
                        </a:tabLst>
                      </a:pPr>
                      <a:r>
                        <a:rPr lang="zh-CN" sz="2400" kern="100" dirty="0" smtClean="0">
                          <a:effectLst/>
                          <a:latin typeface="Times New Roman"/>
                          <a:ea typeface="微软雅黑"/>
                          <a:cs typeface="Times New Roman"/>
                        </a:rPr>
                        <a:t>加</a:t>
                      </a:r>
                      <a:r>
                        <a:rPr lang="zh-CN" sz="2400" kern="100" dirty="0">
                          <a:effectLst/>
                          <a:latin typeface="Times New Roman"/>
                          <a:ea typeface="微软雅黑"/>
                          <a:cs typeface="Times New Roman"/>
                        </a:rPr>
                        <a:t>的能级</a:t>
                      </a:r>
                      <a:endParaRPr lang="zh-CN" sz="240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a:lnSpc>
                          <a:spcPct val="129000"/>
                        </a:lnSpc>
                        <a:spcAft>
                          <a:spcPts val="0"/>
                        </a:spcAft>
                        <a:tabLst>
                          <a:tab pos="2070735" algn="l"/>
                        </a:tabLst>
                      </a:pPr>
                      <a:r>
                        <a:rPr lang="zh-CN" sz="2400" kern="100">
                          <a:effectLst/>
                          <a:latin typeface="Times New Roman"/>
                          <a:ea typeface="微软雅黑"/>
                          <a:cs typeface="Times New Roman"/>
                        </a:rPr>
                        <a:t>元素种数</a:t>
                      </a:r>
                      <a:endParaRPr lang="zh-CN" sz="24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vMerge="1">
                  <a:txBody>
                    <a:bodyPr/>
                    <a:lstStyle/>
                    <a:p>
                      <a:endParaRPr lang="zh-CN" altLang="en-US"/>
                    </a:p>
                  </a:txBody>
                  <a:tcPr/>
                </a:tc>
                <a:tc>
                  <a:txBody>
                    <a:bodyPr/>
                    <a:lstStyle/>
                    <a:p>
                      <a:pPr algn="ctr">
                        <a:lnSpc>
                          <a:spcPct val="129000"/>
                        </a:lnSpc>
                        <a:spcAft>
                          <a:spcPts val="0"/>
                        </a:spcAft>
                        <a:tabLst>
                          <a:tab pos="2070735" algn="l"/>
                        </a:tabLst>
                      </a:pPr>
                      <a:r>
                        <a:rPr lang="en-US" sz="2400" kern="100">
                          <a:effectLst/>
                          <a:latin typeface="宋体"/>
                          <a:ea typeface="微软雅黑"/>
                          <a:cs typeface="Times New Roman"/>
                        </a:rPr>
                        <a:t>Ⅰ</a:t>
                      </a:r>
                      <a:r>
                        <a:rPr lang="en-US" sz="2400" kern="100">
                          <a:effectLst/>
                          <a:latin typeface="Times New Roman"/>
                          <a:ea typeface="微软雅黑"/>
                          <a:cs typeface="Courier New"/>
                        </a:rPr>
                        <a:t>A</a:t>
                      </a:r>
                      <a:r>
                        <a:rPr lang="zh-CN" sz="2400" kern="100">
                          <a:effectLst/>
                          <a:latin typeface="Times New Roman"/>
                          <a:ea typeface="微软雅黑"/>
                          <a:cs typeface="Times New Roman"/>
                        </a:rPr>
                        <a:t>族</a:t>
                      </a:r>
                      <a:endParaRPr lang="zh-CN" sz="24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29000"/>
                        </a:lnSpc>
                        <a:spcAft>
                          <a:spcPts val="0"/>
                        </a:spcAft>
                        <a:tabLst>
                          <a:tab pos="2070735" algn="l"/>
                        </a:tabLst>
                      </a:pPr>
                      <a:r>
                        <a:rPr lang="en-US" sz="2400" kern="100" dirty="0">
                          <a:effectLst/>
                          <a:latin typeface="Times New Roman"/>
                          <a:ea typeface="微软雅黑"/>
                          <a:cs typeface="Courier New"/>
                        </a:rPr>
                        <a:t>0</a:t>
                      </a:r>
                      <a:r>
                        <a:rPr lang="zh-CN" sz="2400" kern="100" dirty="0">
                          <a:effectLst/>
                          <a:latin typeface="Times New Roman"/>
                          <a:ea typeface="微软雅黑"/>
                          <a:cs typeface="Times New Roman"/>
                        </a:rPr>
                        <a:t>族</a:t>
                      </a:r>
                      <a:endParaRPr lang="zh-CN" sz="240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29000"/>
                        </a:lnSpc>
                        <a:spcAft>
                          <a:spcPts val="0"/>
                        </a:spcAft>
                        <a:tabLst>
                          <a:tab pos="2070735" algn="l"/>
                        </a:tabLst>
                      </a:pPr>
                      <a:r>
                        <a:rPr lang="zh-CN" sz="2400" kern="100" dirty="0">
                          <a:effectLst/>
                          <a:latin typeface="Times New Roman"/>
                          <a:ea typeface="微软雅黑"/>
                          <a:cs typeface="Times New Roman"/>
                        </a:rPr>
                        <a:t>最外层</a:t>
                      </a:r>
                      <a:r>
                        <a:rPr lang="zh-CN" sz="2400" kern="100" dirty="0" smtClean="0">
                          <a:effectLst/>
                          <a:latin typeface="Times New Roman"/>
                          <a:ea typeface="微软雅黑"/>
                          <a:cs typeface="Times New Roman"/>
                        </a:rPr>
                        <a:t>最多</a:t>
                      </a:r>
                      <a:endParaRPr lang="en-US" altLang="zh-CN" sz="2400" kern="100" dirty="0" smtClean="0">
                        <a:effectLst/>
                        <a:latin typeface="Times New Roman"/>
                        <a:ea typeface="微软雅黑"/>
                        <a:cs typeface="Times New Roman"/>
                      </a:endParaRPr>
                    </a:p>
                    <a:p>
                      <a:pPr algn="ctr">
                        <a:lnSpc>
                          <a:spcPct val="129000"/>
                        </a:lnSpc>
                        <a:spcAft>
                          <a:spcPts val="0"/>
                        </a:spcAft>
                        <a:tabLst>
                          <a:tab pos="2070735" algn="l"/>
                        </a:tabLst>
                      </a:pPr>
                      <a:r>
                        <a:rPr lang="zh-CN" sz="2400" kern="100" dirty="0" smtClean="0">
                          <a:effectLst/>
                          <a:latin typeface="Times New Roman"/>
                          <a:ea typeface="微软雅黑"/>
                          <a:cs typeface="Times New Roman"/>
                        </a:rPr>
                        <a:t>容纳</a:t>
                      </a:r>
                      <a:r>
                        <a:rPr lang="zh-CN" sz="2400" kern="100" dirty="0">
                          <a:effectLst/>
                          <a:latin typeface="Times New Roman"/>
                          <a:ea typeface="微软雅黑"/>
                          <a:cs typeface="Times New Roman"/>
                        </a:rPr>
                        <a:t>电子数</a:t>
                      </a:r>
                      <a:endParaRPr lang="zh-CN" sz="240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zh-CN" altLang="en-US"/>
                    </a:p>
                  </a:txBody>
                  <a:tcPr/>
                </a:tc>
                <a:tc vMerge="1">
                  <a:txBody>
                    <a:bodyPr/>
                    <a:lstStyle/>
                    <a:p>
                      <a:endParaRPr lang="zh-CN" altLang="en-US"/>
                    </a:p>
                  </a:txBody>
                  <a:tcPr/>
                </a:tc>
              </a:tr>
              <a:tr h="0">
                <a:tc>
                  <a:txBody>
                    <a:bodyPr/>
                    <a:lstStyle/>
                    <a:p>
                      <a:pPr algn="ctr">
                        <a:lnSpc>
                          <a:spcPct val="129000"/>
                        </a:lnSpc>
                        <a:spcAft>
                          <a:spcPts val="0"/>
                        </a:spcAft>
                        <a:tabLst>
                          <a:tab pos="2070735" algn="l"/>
                        </a:tabLst>
                      </a:pPr>
                      <a:r>
                        <a:rPr lang="zh-CN" sz="2400" kern="100">
                          <a:effectLst/>
                          <a:latin typeface="Times New Roman"/>
                          <a:ea typeface="微软雅黑"/>
                          <a:cs typeface="Times New Roman"/>
                        </a:rPr>
                        <a:t>一</a:t>
                      </a:r>
                      <a:endParaRPr lang="zh-CN" sz="24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29000"/>
                        </a:lnSpc>
                        <a:spcAft>
                          <a:spcPts val="0"/>
                        </a:spcAft>
                        <a:tabLst>
                          <a:tab pos="2070735" algn="l"/>
                        </a:tabLst>
                      </a:pPr>
                      <a:r>
                        <a:rPr lang="en-US" altLang="zh-CN" sz="2400" b="1" kern="100" dirty="0" smtClean="0">
                          <a:latin typeface="Times New Roman"/>
                          <a:cs typeface="Courier New"/>
                        </a:rPr>
                        <a:t>___</a:t>
                      </a:r>
                      <a:endParaRPr lang="zh-CN" sz="240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29000"/>
                        </a:lnSpc>
                        <a:spcAft>
                          <a:spcPts val="0"/>
                        </a:spcAft>
                        <a:tabLst>
                          <a:tab pos="2070735" algn="l"/>
                        </a:tabLst>
                      </a:pPr>
                      <a:r>
                        <a:rPr lang="en-US" altLang="zh-CN" sz="2400" b="1" kern="100" dirty="0" smtClean="0">
                          <a:latin typeface="Times New Roman"/>
                          <a:cs typeface="Courier New"/>
                        </a:rPr>
                        <a:t>___</a:t>
                      </a:r>
                      <a:endParaRPr lang="zh-CN" sz="240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29000"/>
                        </a:lnSpc>
                        <a:spcAft>
                          <a:spcPts val="0"/>
                        </a:spcAft>
                        <a:tabLst>
                          <a:tab pos="2070735" algn="l"/>
                        </a:tabLst>
                      </a:pPr>
                      <a:r>
                        <a:rPr lang="en-US" altLang="zh-CN" sz="2400" b="1" kern="100" dirty="0" smtClean="0">
                          <a:latin typeface="Times New Roman"/>
                          <a:cs typeface="Courier New"/>
                        </a:rPr>
                        <a:t>__</a:t>
                      </a:r>
                      <a:endParaRPr lang="zh-CN" sz="240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29000"/>
                        </a:lnSpc>
                        <a:spcAft>
                          <a:spcPts val="0"/>
                        </a:spcAft>
                        <a:tabLst>
                          <a:tab pos="2070735" algn="l"/>
                        </a:tabLst>
                      </a:pPr>
                      <a:r>
                        <a:rPr lang="en-US" altLang="zh-CN" sz="2400" b="1" kern="100" dirty="0" smtClean="0">
                          <a:latin typeface="Times New Roman"/>
                          <a:cs typeface="Courier New"/>
                        </a:rPr>
                        <a:t>___</a:t>
                      </a:r>
                      <a:endParaRPr lang="zh-CN" sz="240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29000"/>
                        </a:lnSpc>
                        <a:spcAft>
                          <a:spcPts val="0"/>
                        </a:spcAft>
                        <a:tabLst>
                          <a:tab pos="2070735" algn="l"/>
                        </a:tabLst>
                      </a:pPr>
                      <a:r>
                        <a:rPr lang="en-US" altLang="zh-CN" sz="2400" b="1" kern="100" dirty="0" smtClean="0">
                          <a:latin typeface="Times New Roman"/>
                          <a:cs typeface="Courier New"/>
                        </a:rPr>
                        <a:t>__</a:t>
                      </a:r>
                      <a:endParaRPr lang="zh-CN" sz="240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lnSpc>
                          <a:spcPct val="129000"/>
                        </a:lnSpc>
                        <a:spcAft>
                          <a:spcPts val="0"/>
                        </a:spcAft>
                        <a:tabLst>
                          <a:tab pos="2070735" algn="l"/>
                        </a:tabLst>
                      </a:pPr>
                      <a:r>
                        <a:rPr lang="zh-CN" sz="2400" kern="100">
                          <a:effectLst/>
                          <a:latin typeface="Times New Roman"/>
                          <a:ea typeface="微软雅黑"/>
                          <a:cs typeface="Times New Roman"/>
                        </a:rPr>
                        <a:t>二</a:t>
                      </a:r>
                      <a:endParaRPr lang="zh-CN" sz="24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29000"/>
                        </a:lnSpc>
                        <a:spcAft>
                          <a:spcPts val="0"/>
                        </a:spcAft>
                        <a:tabLst>
                          <a:tab pos="2070735" algn="l"/>
                        </a:tabLst>
                      </a:pPr>
                      <a:r>
                        <a:rPr lang="en-US" altLang="zh-CN" sz="2400" b="1" kern="100" dirty="0" smtClean="0">
                          <a:latin typeface="Times New Roman"/>
                          <a:cs typeface="Courier New"/>
                        </a:rPr>
                        <a:t>___</a:t>
                      </a:r>
                      <a:endParaRPr lang="zh-CN" sz="240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29000"/>
                        </a:lnSpc>
                        <a:spcAft>
                          <a:spcPts val="0"/>
                        </a:spcAft>
                        <a:tabLst>
                          <a:tab pos="2070735" algn="l"/>
                        </a:tabLst>
                      </a:pPr>
                      <a:r>
                        <a:rPr lang="en-US" altLang="zh-CN" sz="2400" b="1" kern="100" dirty="0" smtClean="0">
                          <a:latin typeface="Times New Roman"/>
                          <a:cs typeface="Courier New"/>
                        </a:rPr>
                        <a:t>______</a:t>
                      </a:r>
                      <a:endParaRPr lang="zh-CN" sz="240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29000"/>
                        </a:lnSpc>
                        <a:spcAft>
                          <a:spcPts val="0"/>
                        </a:spcAft>
                        <a:tabLst>
                          <a:tab pos="2070735" algn="l"/>
                        </a:tabLst>
                      </a:pPr>
                      <a:r>
                        <a:rPr lang="en-US" altLang="zh-CN" sz="2400" b="1" kern="100" dirty="0" smtClean="0">
                          <a:latin typeface="Times New Roman"/>
                          <a:cs typeface="Courier New"/>
                        </a:rPr>
                        <a:t>__</a:t>
                      </a:r>
                      <a:endParaRPr lang="zh-CN" sz="240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29000"/>
                        </a:lnSpc>
                        <a:spcAft>
                          <a:spcPts val="0"/>
                        </a:spcAft>
                        <a:tabLst>
                          <a:tab pos="2070735" algn="l"/>
                        </a:tabLst>
                      </a:pPr>
                      <a:r>
                        <a:rPr lang="en-US" altLang="zh-CN" sz="2400" b="1" kern="100" dirty="0" smtClean="0">
                          <a:latin typeface="Times New Roman"/>
                          <a:cs typeface="Courier New"/>
                        </a:rPr>
                        <a:t>_______</a:t>
                      </a:r>
                      <a:endParaRPr lang="zh-CN" sz="240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29000"/>
                        </a:lnSpc>
                        <a:spcAft>
                          <a:spcPts val="0"/>
                        </a:spcAft>
                        <a:tabLst>
                          <a:tab pos="2070735" algn="l"/>
                        </a:tabLst>
                      </a:pPr>
                      <a:r>
                        <a:rPr lang="en-US" altLang="zh-CN" sz="2400" b="1" kern="100" dirty="0" smtClean="0">
                          <a:latin typeface="Times New Roman"/>
                          <a:cs typeface="Courier New"/>
                        </a:rPr>
                        <a:t>__</a:t>
                      </a:r>
                      <a:endParaRPr lang="zh-CN" sz="240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lnSpc>
                          <a:spcPct val="129000"/>
                        </a:lnSpc>
                        <a:spcAft>
                          <a:spcPts val="0"/>
                        </a:spcAft>
                        <a:tabLst>
                          <a:tab pos="2070735" algn="l"/>
                        </a:tabLst>
                      </a:pPr>
                      <a:r>
                        <a:rPr lang="zh-CN" sz="2400" kern="100">
                          <a:effectLst/>
                          <a:latin typeface="Times New Roman"/>
                          <a:ea typeface="微软雅黑"/>
                          <a:cs typeface="Times New Roman"/>
                        </a:rPr>
                        <a:t>三</a:t>
                      </a:r>
                      <a:endParaRPr lang="zh-CN" sz="24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29000"/>
                        </a:lnSpc>
                        <a:spcAft>
                          <a:spcPts val="0"/>
                        </a:spcAft>
                        <a:tabLst>
                          <a:tab pos="2070735" algn="l"/>
                        </a:tabLst>
                      </a:pPr>
                      <a:r>
                        <a:rPr lang="en-US" altLang="zh-CN" sz="2400" b="1" kern="100" dirty="0" smtClean="0">
                          <a:latin typeface="Times New Roman"/>
                          <a:cs typeface="Courier New"/>
                        </a:rPr>
                        <a:t>___</a:t>
                      </a:r>
                      <a:endParaRPr lang="zh-CN" sz="240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29000"/>
                        </a:lnSpc>
                        <a:spcAft>
                          <a:spcPts val="0"/>
                        </a:spcAft>
                        <a:tabLst>
                          <a:tab pos="2070735" algn="l"/>
                        </a:tabLst>
                      </a:pPr>
                      <a:r>
                        <a:rPr lang="en-US" altLang="zh-CN" sz="2400" b="1" kern="100" dirty="0" smtClean="0">
                          <a:latin typeface="Times New Roman"/>
                          <a:cs typeface="Courier New"/>
                        </a:rPr>
                        <a:t>______</a:t>
                      </a:r>
                      <a:endParaRPr lang="zh-CN" sz="240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29000"/>
                        </a:lnSpc>
                        <a:spcAft>
                          <a:spcPts val="0"/>
                        </a:spcAft>
                        <a:tabLst>
                          <a:tab pos="2070735" algn="l"/>
                        </a:tabLst>
                      </a:pPr>
                      <a:r>
                        <a:rPr lang="en-US" altLang="zh-CN" sz="2400" b="1" kern="100" dirty="0" smtClean="0">
                          <a:latin typeface="Times New Roman"/>
                          <a:cs typeface="Courier New"/>
                        </a:rPr>
                        <a:t>__</a:t>
                      </a:r>
                      <a:endParaRPr lang="zh-CN" sz="240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29000"/>
                        </a:lnSpc>
                        <a:spcAft>
                          <a:spcPts val="0"/>
                        </a:spcAft>
                        <a:tabLst>
                          <a:tab pos="2070735" algn="l"/>
                        </a:tabLst>
                      </a:pPr>
                      <a:r>
                        <a:rPr lang="en-US" altLang="zh-CN" sz="2400" b="1" kern="100" dirty="0" smtClean="0">
                          <a:latin typeface="Times New Roman"/>
                          <a:cs typeface="Courier New"/>
                        </a:rPr>
                        <a:t>_______</a:t>
                      </a:r>
                      <a:endParaRPr lang="zh-CN" sz="240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29000"/>
                        </a:lnSpc>
                        <a:spcAft>
                          <a:spcPts val="0"/>
                        </a:spcAft>
                        <a:tabLst>
                          <a:tab pos="2070735" algn="l"/>
                        </a:tabLst>
                      </a:pPr>
                      <a:r>
                        <a:rPr lang="en-US" altLang="zh-CN" sz="2400" b="1" kern="100" dirty="0" smtClean="0">
                          <a:latin typeface="Times New Roman"/>
                          <a:cs typeface="Courier New"/>
                        </a:rPr>
                        <a:t>__</a:t>
                      </a:r>
                      <a:endParaRPr lang="zh-CN" sz="240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11" name="矩形 10"/>
          <p:cNvSpPr/>
          <p:nvPr/>
        </p:nvSpPr>
        <p:spPr>
          <a:xfrm>
            <a:off x="7308304" y="3147814"/>
            <a:ext cx="1010319" cy="1474634"/>
          </a:xfrm>
          <a:prstGeom prst="rect">
            <a:avLst/>
          </a:prstGeom>
        </p:spPr>
        <p:txBody>
          <a:bodyPr wrap="square">
            <a:spAutoFit/>
          </a:bodyPr>
          <a:lstStyle/>
          <a:p>
            <a:pPr algn="ctr">
              <a:lnSpc>
                <a:spcPct val="129000"/>
              </a:lnSpc>
              <a:spcAft>
                <a:spcPts val="0"/>
              </a:spcAft>
            </a:pPr>
            <a:r>
              <a:rPr lang="en-US" altLang="zh-CN" sz="2400" kern="100" dirty="0" smtClean="0">
                <a:solidFill>
                  <a:schemeClr val="accent6">
                    <a:lumMod val="75000"/>
                  </a:schemeClr>
                </a:solidFill>
                <a:latin typeface="Times New Roman"/>
                <a:ea typeface="微软雅黑"/>
              </a:rPr>
              <a:t>2</a:t>
            </a:r>
            <a:endParaRPr lang="zh-CN" altLang="zh-CN" sz="2400" kern="100" dirty="0">
              <a:solidFill>
                <a:schemeClr val="accent6">
                  <a:lumMod val="75000"/>
                </a:schemeClr>
              </a:solidFill>
              <a:latin typeface="Times New Roman"/>
              <a:ea typeface="宋体"/>
            </a:endParaRPr>
          </a:p>
          <a:p>
            <a:pPr algn="ctr">
              <a:lnSpc>
                <a:spcPct val="129000"/>
              </a:lnSpc>
              <a:spcAft>
                <a:spcPts val="0"/>
              </a:spcAft>
            </a:pPr>
            <a:r>
              <a:rPr lang="en-US" altLang="zh-CN" sz="2400" kern="100" dirty="0">
                <a:solidFill>
                  <a:schemeClr val="accent6">
                    <a:lumMod val="75000"/>
                  </a:schemeClr>
                </a:solidFill>
                <a:latin typeface="Times New Roman"/>
                <a:ea typeface="微软雅黑"/>
              </a:rPr>
              <a:t>8</a:t>
            </a:r>
            <a:endParaRPr lang="zh-CN" altLang="zh-CN" sz="2400" kern="100" dirty="0">
              <a:solidFill>
                <a:schemeClr val="accent6">
                  <a:lumMod val="75000"/>
                </a:schemeClr>
              </a:solidFill>
              <a:latin typeface="Times New Roman"/>
              <a:ea typeface="宋体"/>
            </a:endParaRPr>
          </a:p>
          <a:p>
            <a:pPr algn="ctr">
              <a:lnSpc>
                <a:spcPct val="129000"/>
              </a:lnSpc>
              <a:spcAft>
                <a:spcPts val="0"/>
              </a:spcAft>
            </a:pPr>
            <a:r>
              <a:rPr lang="en-US" altLang="zh-CN" sz="2400" kern="100" dirty="0">
                <a:solidFill>
                  <a:schemeClr val="accent6">
                    <a:lumMod val="75000"/>
                  </a:schemeClr>
                </a:solidFill>
                <a:latin typeface="Times New Roman"/>
                <a:ea typeface="微软雅黑"/>
              </a:rPr>
              <a:t>8</a:t>
            </a:r>
            <a:endParaRPr lang="zh-CN" altLang="zh-CN" sz="2400" kern="100" dirty="0">
              <a:solidFill>
                <a:schemeClr val="accent6">
                  <a:lumMod val="75000"/>
                </a:schemeClr>
              </a:solidFill>
              <a:effectLst/>
              <a:latin typeface="Times New Roman"/>
              <a:ea typeface="宋体"/>
            </a:endParaRPr>
          </a:p>
        </p:txBody>
      </p:sp>
      <p:sp>
        <p:nvSpPr>
          <p:cNvPr id="13" name="矩形 12"/>
          <p:cNvSpPr/>
          <p:nvPr/>
        </p:nvSpPr>
        <p:spPr>
          <a:xfrm>
            <a:off x="1509564" y="3132390"/>
            <a:ext cx="927423" cy="1474634"/>
          </a:xfrm>
          <a:prstGeom prst="rect">
            <a:avLst/>
          </a:prstGeom>
        </p:spPr>
        <p:txBody>
          <a:bodyPr wrap="square">
            <a:spAutoFit/>
          </a:bodyPr>
          <a:lstStyle/>
          <a:p>
            <a:pPr lvl="0" algn="ctr">
              <a:lnSpc>
                <a:spcPct val="129000"/>
              </a:lnSpc>
            </a:pPr>
            <a:r>
              <a:rPr lang="en-US" altLang="zh-CN" sz="2400" kern="100" dirty="0" err="1">
                <a:solidFill>
                  <a:srgbClr val="F79646">
                    <a:lumMod val="75000"/>
                  </a:srgbClr>
                </a:solidFill>
                <a:latin typeface="Times New Roman"/>
                <a:ea typeface="微软雅黑"/>
              </a:rPr>
              <a:t>1s</a:t>
            </a:r>
            <a:r>
              <a:rPr lang="en-US" altLang="zh-CN" sz="2400" kern="100" baseline="30000" dirty="0" err="1">
                <a:solidFill>
                  <a:srgbClr val="F79646">
                    <a:lumMod val="75000"/>
                  </a:srgbClr>
                </a:solidFill>
                <a:latin typeface="Times New Roman"/>
                <a:ea typeface="微软雅黑"/>
              </a:rPr>
              <a:t>1</a:t>
            </a:r>
            <a:endParaRPr lang="zh-CN" altLang="zh-CN" sz="2400" kern="100" dirty="0">
              <a:solidFill>
                <a:srgbClr val="F79646">
                  <a:lumMod val="75000"/>
                </a:srgbClr>
              </a:solidFill>
              <a:latin typeface="Times New Roman"/>
              <a:ea typeface="宋体"/>
            </a:endParaRPr>
          </a:p>
          <a:p>
            <a:pPr lvl="0" algn="ctr">
              <a:lnSpc>
                <a:spcPct val="129000"/>
              </a:lnSpc>
            </a:pPr>
            <a:r>
              <a:rPr lang="en-US" altLang="zh-CN" sz="2400" kern="100" dirty="0" err="1">
                <a:solidFill>
                  <a:srgbClr val="F79646">
                    <a:lumMod val="75000"/>
                  </a:srgbClr>
                </a:solidFill>
                <a:latin typeface="Times New Roman"/>
                <a:ea typeface="微软雅黑"/>
              </a:rPr>
              <a:t>2s</a:t>
            </a:r>
            <a:r>
              <a:rPr lang="en-US" altLang="zh-CN" sz="2400" kern="100" baseline="30000" dirty="0" err="1">
                <a:solidFill>
                  <a:srgbClr val="F79646">
                    <a:lumMod val="75000"/>
                  </a:srgbClr>
                </a:solidFill>
                <a:latin typeface="Times New Roman"/>
                <a:ea typeface="微软雅黑"/>
              </a:rPr>
              <a:t>1</a:t>
            </a:r>
            <a:endParaRPr lang="zh-CN" altLang="zh-CN" sz="2400" kern="100" dirty="0">
              <a:solidFill>
                <a:srgbClr val="F79646">
                  <a:lumMod val="75000"/>
                </a:srgbClr>
              </a:solidFill>
              <a:latin typeface="Times New Roman"/>
              <a:ea typeface="宋体"/>
            </a:endParaRPr>
          </a:p>
          <a:p>
            <a:pPr lvl="0" algn="ctr">
              <a:lnSpc>
                <a:spcPct val="129000"/>
              </a:lnSpc>
            </a:pPr>
            <a:r>
              <a:rPr lang="en-US" altLang="zh-CN" sz="2400" kern="100" dirty="0" err="1">
                <a:solidFill>
                  <a:srgbClr val="F79646">
                    <a:lumMod val="75000"/>
                  </a:srgbClr>
                </a:solidFill>
                <a:latin typeface="Times New Roman"/>
                <a:ea typeface="微软雅黑"/>
              </a:rPr>
              <a:t>3s</a:t>
            </a:r>
            <a:r>
              <a:rPr lang="en-US" altLang="zh-CN" sz="2400" kern="100" baseline="30000" dirty="0" err="1">
                <a:solidFill>
                  <a:srgbClr val="F79646">
                    <a:lumMod val="75000"/>
                  </a:srgbClr>
                </a:solidFill>
                <a:latin typeface="Times New Roman"/>
                <a:ea typeface="微软雅黑"/>
              </a:rPr>
              <a:t>1</a:t>
            </a:r>
            <a:endParaRPr lang="zh-CN" altLang="zh-CN" sz="2400" kern="100" dirty="0">
              <a:solidFill>
                <a:srgbClr val="F79646">
                  <a:lumMod val="75000"/>
                </a:srgbClr>
              </a:solidFill>
              <a:latin typeface="Times New Roman"/>
              <a:ea typeface="宋体"/>
            </a:endParaRPr>
          </a:p>
        </p:txBody>
      </p:sp>
      <p:sp>
        <p:nvSpPr>
          <p:cNvPr id="14" name="矩形 13"/>
          <p:cNvSpPr/>
          <p:nvPr/>
        </p:nvSpPr>
        <p:spPr>
          <a:xfrm>
            <a:off x="2346920" y="3118673"/>
            <a:ext cx="1610916" cy="1474634"/>
          </a:xfrm>
          <a:prstGeom prst="rect">
            <a:avLst/>
          </a:prstGeom>
        </p:spPr>
        <p:txBody>
          <a:bodyPr wrap="square">
            <a:spAutoFit/>
          </a:bodyPr>
          <a:lstStyle/>
          <a:p>
            <a:pPr lvl="0" algn="ctr">
              <a:lnSpc>
                <a:spcPct val="129000"/>
              </a:lnSpc>
            </a:pPr>
            <a:r>
              <a:rPr lang="en-US" altLang="zh-CN" sz="2400" kern="100" dirty="0" err="1">
                <a:solidFill>
                  <a:srgbClr val="F79646">
                    <a:lumMod val="75000"/>
                  </a:srgbClr>
                </a:solidFill>
                <a:latin typeface="Times New Roman"/>
                <a:ea typeface="微软雅黑"/>
              </a:rPr>
              <a:t>1s</a:t>
            </a:r>
            <a:r>
              <a:rPr lang="en-US" altLang="zh-CN" sz="2400" kern="100" baseline="30000" dirty="0" err="1">
                <a:solidFill>
                  <a:srgbClr val="F79646">
                    <a:lumMod val="75000"/>
                  </a:srgbClr>
                </a:solidFill>
                <a:latin typeface="Times New Roman"/>
                <a:ea typeface="微软雅黑"/>
              </a:rPr>
              <a:t>2</a:t>
            </a:r>
            <a:endParaRPr lang="zh-CN" altLang="zh-CN" sz="2400" kern="100" dirty="0">
              <a:solidFill>
                <a:srgbClr val="F79646">
                  <a:lumMod val="75000"/>
                </a:srgbClr>
              </a:solidFill>
              <a:latin typeface="Times New Roman"/>
              <a:ea typeface="宋体"/>
            </a:endParaRPr>
          </a:p>
          <a:p>
            <a:pPr lvl="0" algn="ctr">
              <a:lnSpc>
                <a:spcPct val="129000"/>
              </a:lnSpc>
            </a:pPr>
            <a:r>
              <a:rPr lang="en-US" altLang="zh-CN" sz="2400" kern="100" dirty="0" err="1">
                <a:solidFill>
                  <a:srgbClr val="F79646">
                    <a:lumMod val="75000"/>
                  </a:srgbClr>
                </a:solidFill>
                <a:latin typeface="Times New Roman"/>
                <a:ea typeface="微软雅黑"/>
              </a:rPr>
              <a:t>2s</a:t>
            </a:r>
            <a:r>
              <a:rPr lang="en-US" altLang="zh-CN" sz="2400" kern="100" baseline="30000" dirty="0" err="1">
                <a:solidFill>
                  <a:srgbClr val="F79646">
                    <a:lumMod val="75000"/>
                  </a:srgbClr>
                </a:solidFill>
                <a:latin typeface="Times New Roman"/>
                <a:ea typeface="微软雅黑"/>
              </a:rPr>
              <a:t>2</a:t>
            </a:r>
            <a:r>
              <a:rPr lang="en-US" altLang="zh-CN" sz="2400" kern="100" dirty="0" err="1">
                <a:solidFill>
                  <a:srgbClr val="F79646">
                    <a:lumMod val="75000"/>
                  </a:srgbClr>
                </a:solidFill>
                <a:latin typeface="Times New Roman"/>
                <a:ea typeface="微软雅黑"/>
              </a:rPr>
              <a:t>2p</a:t>
            </a:r>
            <a:r>
              <a:rPr lang="en-US" altLang="zh-CN" sz="2400" kern="100" baseline="30000" dirty="0" err="1">
                <a:solidFill>
                  <a:srgbClr val="F79646">
                    <a:lumMod val="75000"/>
                  </a:srgbClr>
                </a:solidFill>
                <a:latin typeface="Times New Roman"/>
                <a:ea typeface="微软雅黑"/>
              </a:rPr>
              <a:t>6</a:t>
            </a:r>
            <a:endParaRPr lang="zh-CN" altLang="zh-CN" sz="2400" kern="100" dirty="0">
              <a:solidFill>
                <a:srgbClr val="F79646">
                  <a:lumMod val="75000"/>
                </a:srgbClr>
              </a:solidFill>
              <a:latin typeface="Times New Roman"/>
              <a:ea typeface="宋体"/>
            </a:endParaRPr>
          </a:p>
          <a:p>
            <a:pPr lvl="0" algn="ctr">
              <a:lnSpc>
                <a:spcPct val="129000"/>
              </a:lnSpc>
            </a:pPr>
            <a:r>
              <a:rPr lang="en-US" altLang="zh-CN" sz="2400" kern="100" dirty="0" err="1">
                <a:solidFill>
                  <a:srgbClr val="F79646">
                    <a:lumMod val="75000"/>
                  </a:srgbClr>
                </a:solidFill>
                <a:latin typeface="Times New Roman"/>
                <a:ea typeface="微软雅黑"/>
              </a:rPr>
              <a:t>3s</a:t>
            </a:r>
            <a:r>
              <a:rPr lang="en-US" altLang="zh-CN" sz="2400" kern="100" baseline="30000" dirty="0" err="1">
                <a:solidFill>
                  <a:srgbClr val="F79646">
                    <a:lumMod val="75000"/>
                  </a:srgbClr>
                </a:solidFill>
                <a:latin typeface="Times New Roman"/>
                <a:ea typeface="微软雅黑"/>
              </a:rPr>
              <a:t>2</a:t>
            </a:r>
            <a:r>
              <a:rPr lang="en-US" altLang="zh-CN" sz="2400" kern="100" dirty="0" err="1">
                <a:solidFill>
                  <a:srgbClr val="F79646">
                    <a:lumMod val="75000"/>
                  </a:srgbClr>
                </a:solidFill>
                <a:latin typeface="Times New Roman"/>
                <a:ea typeface="微软雅黑"/>
              </a:rPr>
              <a:t>3p</a:t>
            </a:r>
            <a:r>
              <a:rPr lang="en-US" altLang="zh-CN" sz="2400" kern="100" baseline="30000" dirty="0" err="1">
                <a:solidFill>
                  <a:srgbClr val="F79646">
                    <a:lumMod val="75000"/>
                  </a:srgbClr>
                </a:solidFill>
                <a:latin typeface="Times New Roman"/>
                <a:ea typeface="微软雅黑"/>
              </a:rPr>
              <a:t>6</a:t>
            </a:r>
            <a:endParaRPr lang="zh-CN" altLang="zh-CN" sz="2400" kern="100" dirty="0">
              <a:solidFill>
                <a:srgbClr val="F79646">
                  <a:lumMod val="75000"/>
                </a:srgbClr>
              </a:solidFill>
              <a:latin typeface="Times New Roman"/>
              <a:ea typeface="宋体"/>
            </a:endParaRPr>
          </a:p>
        </p:txBody>
      </p:sp>
      <p:sp>
        <p:nvSpPr>
          <p:cNvPr id="15" name="矩形 14"/>
          <p:cNvSpPr/>
          <p:nvPr/>
        </p:nvSpPr>
        <p:spPr>
          <a:xfrm>
            <a:off x="4194770" y="3147814"/>
            <a:ext cx="934244" cy="1474634"/>
          </a:xfrm>
          <a:prstGeom prst="rect">
            <a:avLst/>
          </a:prstGeom>
        </p:spPr>
        <p:txBody>
          <a:bodyPr wrap="square">
            <a:spAutoFit/>
          </a:bodyPr>
          <a:lstStyle/>
          <a:p>
            <a:pPr lvl="0" algn="ctr">
              <a:lnSpc>
                <a:spcPct val="129000"/>
              </a:lnSpc>
            </a:pPr>
            <a:r>
              <a:rPr lang="en-US" altLang="zh-CN" sz="2400" kern="100" dirty="0">
                <a:solidFill>
                  <a:srgbClr val="F79646">
                    <a:lumMod val="75000"/>
                  </a:srgbClr>
                </a:solidFill>
                <a:latin typeface="Times New Roman"/>
                <a:ea typeface="微软雅黑"/>
              </a:rPr>
              <a:t>2</a:t>
            </a:r>
            <a:endParaRPr lang="zh-CN" altLang="zh-CN" sz="2400" kern="100" dirty="0">
              <a:solidFill>
                <a:srgbClr val="F79646">
                  <a:lumMod val="75000"/>
                </a:srgbClr>
              </a:solidFill>
              <a:latin typeface="Times New Roman"/>
              <a:ea typeface="宋体"/>
            </a:endParaRPr>
          </a:p>
          <a:p>
            <a:pPr lvl="0" algn="ctr">
              <a:lnSpc>
                <a:spcPct val="129000"/>
              </a:lnSpc>
            </a:pPr>
            <a:r>
              <a:rPr lang="en-US" altLang="zh-CN" sz="2400" kern="100" dirty="0">
                <a:solidFill>
                  <a:srgbClr val="F79646">
                    <a:lumMod val="75000"/>
                  </a:srgbClr>
                </a:solidFill>
                <a:latin typeface="Times New Roman"/>
                <a:ea typeface="微软雅黑"/>
              </a:rPr>
              <a:t>8</a:t>
            </a:r>
            <a:endParaRPr lang="zh-CN" altLang="zh-CN" sz="2400" kern="100" dirty="0">
              <a:solidFill>
                <a:srgbClr val="F79646">
                  <a:lumMod val="75000"/>
                </a:srgbClr>
              </a:solidFill>
              <a:latin typeface="Times New Roman"/>
              <a:ea typeface="宋体"/>
            </a:endParaRPr>
          </a:p>
          <a:p>
            <a:pPr lvl="0" algn="ctr">
              <a:lnSpc>
                <a:spcPct val="129000"/>
              </a:lnSpc>
            </a:pPr>
            <a:r>
              <a:rPr lang="en-US" altLang="zh-CN" sz="2400" kern="100" dirty="0">
                <a:solidFill>
                  <a:srgbClr val="F79646">
                    <a:lumMod val="75000"/>
                  </a:srgbClr>
                </a:solidFill>
                <a:latin typeface="Times New Roman"/>
                <a:ea typeface="微软雅黑"/>
              </a:rPr>
              <a:t>8</a:t>
            </a:r>
            <a:endParaRPr lang="zh-CN" altLang="zh-CN" sz="2400" kern="100" dirty="0">
              <a:solidFill>
                <a:srgbClr val="F79646">
                  <a:lumMod val="75000"/>
                </a:srgbClr>
              </a:solidFill>
              <a:latin typeface="Times New Roman"/>
              <a:ea typeface="宋体"/>
            </a:endParaRPr>
          </a:p>
        </p:txBody>
      </p:sp>
      <p:sp>
        <p:nvSpPr>
          <p:cNvPr id="16" name="矩形 15"/>
          <p:cNvSpPr/>
          <p:nvPr/>
        </p:nvSpPr>
        <p:spPr>
          <a:xfrm>
            <a:off x="5292080" y="3112442"/>
            <a:ext cx="2002904" cy="1475532"/>
          </a:xfrm>
          <a:prstGeom prst="rect">
            <a:avLst/>
          </a:prstGeom>
        </p:spPr>
        <p:txBody>
          <a:bodyPr wrap="square">
            <a:spAutoFit/>
          </a:bodyPr>
          <a:lstStyle/>
          <a:p>
            <a:pPr lvl="0" algn="ctr">
              <a:lnSpc>
                <a:spcPct val="129000"/>
              </a:lnSpc>
            </a:pPr>
            <a:r>
              <a:rPr lang="en-US" altLang="zh-CN" sz="2400" kern="100" dirty="0">
                <a:solidFill>
                  <a:srgbClr val="F79646">
                    <a:lumMod val="75000"/>
                  </a:srgbClr>
                </a:solidFill>
                <a:latin typeface="Times New Roman"/>
                <a:ea typeface="微软雅黑"/>
              </a:rPr>
              <a:t>1s</a:t>
            </a:r>
            <a:endParaRPr lang="zh-CN" altLang="zh-CN" sz="2400" kern="100" dirty="0">
              <a:solidFill>
                <a:srgbClr val="F79646">
                  <a:lumMod val="75000"/>
                </a:srgbClr>
              </a:solidFill>
              <a:latin typeface="Times New Roman"/>
              <a:ea typeface="宋体"/>
            </a:endParaRPr>
          </a:p>
          <a:p>
            <a:pPr lvl="0" algn="ctr">
              <a:lnSpc>
                <a:spcPct val="129000"/>
              </a:lnSpc>
            </a:pPr>
            <a:r>
              <a:rPr lang="en-US" altLang="zh-CN" sz="2400" kern="100" dirty="0">
                <a:solidFill>
                  <a:srgbClr val="F79646">
                    <a:lumMod val="75000"/>
                  </a:srgbClr>
                </a:solidFill>
                <a:latin typeface="Times New Roman"/>
                <a:ea typeface="微软雅黑"/>
              </a:rPr>
              <a:t>2s</a:t>
            </a:r>
            <a:r>
              <a:rPr lang="zh-CN" altLang="zh-CN" sz="2400" kern="100" dirty="0">
                <a:solidFill>
                  <a:srgbClr val="F79646">
                    <a:lumMod val="75000"/>
                  </a:srgbClr>
                </a:solidFill>
                <a:latin typeface="Times New Roman"/>
                <a:ea typeface="微软雅黑"/>
              </a:rPr>
              <a:t>、</a:t>
            </a:r>
            <a:r>
              <a:rPr lang="en-US" altLang="zh-CN" sz="2400" kern="100" dirty="0" err="1">
                <a:solidFill>
                  <a:srgbClr val="F79646">
                    <a:lumMod val="75000"/>
                  </a:srgbClr>
                </a:solidFill>
                <a:latin typeface="Times New Roman"/>
                <a:ea typeface="微软雅黑"/>
              </a:rPr>
              <a:t>2p</a:t>
            </a:r>
            <a:endParaRPr lang="zh-CN" altLang="zh-CN" sz="2400" kern="100" dirty="0">
              <a:solidFill>
                <a:srgbClr val="F79646">
                  <a:lumMod val="75000"/>
                </a:srgbClr>
              </a:solidFill>
              <a:latin typeface="Times New Roman"/>
              <a:ea typeface="宋体"/>
            </a:endParaRPr>
          </a:p>
          <a:p>
            <a:pPr lvl="0" algn="ctr">
              <a:lnSpc>
                <a:spcPct val="129000"/>
              </a:lnSpc>
            </a:pPr>
            <a:r>
              <a:rPr lang="en-US" altLang="zh-CN" sz="2400" kern="100" dirty="0">
                <a:solidFill>
                  <a:srgbClr val="F79646">
                    <a:lumMod val="75000"/>
                  </a:srgbClr>
                </a:solidFill>
                <a:latin typeface="Times New Roman"/>
                <a:ea typeface="微软雅黑"/>
              </a:rPr>
              <a:t>3s</a:t>
            </a:r>
            <a:r>
              <a:rPr lang="zh-CN" altLang="zh-CN" sz="2400" kern="100" dirty="0">
                <a:solidFill>
                  <a:srgbClr val="F79646">
                    <a:lumMod val="75000"/>
                  </a:srgbClr>
                </a:solidFill>
                <a:latin typeface="Times New Roman"/>
                <a:ea typeface="微软雅黑"/>
              </a:rPr>
              <a:t>、</a:t>
            </a:r>
            <a:r>
              <a:rPr lang="en-US" altLang="zh-CN" sz="2400" kern="100" dirty="0" err="1">
                <a:solidFill>
                  <a:srgbClr val="F79646">
                    <a:lumMod val="75000"/>
                  </a:srgbClr>
                </a:solidFill>
                <a:latin typeface="Times New Roman"/>
                <a:ea typeface="微软雅黑"/>
              </a:rPr>
              <a:t>3p</a:t>
            </a:r>
            <a:endParaRPr lang="zh-CN" altLang="zh-CN" sz="2400" kern="100" dirty="0">
              <a:solidFill>
                <a:srgbClr val="F79646">
                  <a:lumMod val="75000"/>
                </a:srgbClr>
              </a:solidFill>
              <a:latin typeface="Times New Roman"/>
              <a:ea typeface="宋体"/>
            </a:endParaRPr>
          </a:p>
        </p:txBody>
      </p:sp>
    </p:spTree>
    <p:extLst>
      <p:ext uri="{BB962C8B-B14F-4D97-AF65-F5344CB8AC3E}">
        <p14:creationId xmlns:p14="http://schemas.microsoft.com/office/powerpoint/2010/main" val="7453402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blinds(horizontal)">
                                      <p:cBhvr>
                                        <p:cTn id="10" dur="500"/>
                                        <p:tgtEl>
                                          <p:spTgt spid="13"/>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blinds(horizontal)">
                                      <p:cBhvr>
                                        <p:cTn id="13" dur="500"/>
                                        <p:tgtEl>
                                          <p:spTgt spid="14"/>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blinds(horizontal)">
                                      <p:cBhvr>
                                        <p:cTn id="16" dur="500"/>
                                        <p:tgtEl>
                                          <p:spTgt spid="15"/>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blinds(horizontal)">
                                      <p:cBhvr>
                                        <p:cTn id="1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3" grpId="0"/>
      <p:bldP spid="14" grpId="0"/>
      <p:bldP spid="15" grpId="0"/>
      <p:bldP spid="1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 name="表格 10"/>
          <p:cNvGraphicFramePr>
            <a:graphicFrameLocks noGrp="1"/>
          </p:cNvGraphicFramePr>
          <p:nvPr>
            <p:extLst>
              <p:ext uri="{D42A27DB-BD31-4B8C-83A1-F6EECF244321}">
                <p14:modId xmlns:p14="http://schemas.microsoft.com/office/powerpoint/2010/main" val="1603914354"/>
              </p:ext>
            </p:extLst>
          </p:nvPr>
        </p:nvGraphicFramePr>
        <p:xfrm>
          <a:off x="808534" y="934616"/>
          <a:ext cx="7541260" cy="2560320"/>
        </p:xfrm>
        <a:graphic>
          <a:graphicData uri="http://schemas.openxmlformats.org/drawingml/2006/table">
            <a:tbl>
              <a:tblPr/>
              <a:tblGrid>
                <a:gridCol w="670560"/>
                <a:gridCol w="848360"/>
                <a:gridCol w="1381760"/>
                <a:gridCol w="670560"/>
                <a:gridCol w="2943860"/>
                <a:gridCol w="1026160"/>
              </a:tblGrid>
              <a:tr h="0">
                <a:tc>
                  <a:txBody>
                    <a:bodyPr/>
                    <a:lstStyle/>
                    <a:p>
                      <a:pPr algn="ctr">
                        <a:lnSpc>
                          <a:spcPct val="150000"/>
                        </a:lnSpc>
                        <a:spcAft>
                          <a:spcPts val="0"/>
                        </a:spcAft>
                        <a:tabLst>
                          <a:tab pos="2070735" algn="l"/>
                        </a:tabLst>
                      </a:pPr>
                      <a:r>
                        <a:rPr lang="zh-CN" sz="2800" kern="100" dirty="0">
                          <a:effectLst/>
                          <a:latin typeface="Times New Roman"/>
                          <a:ea typeface="微软雅黑"/>
                          <a:cs typeface="Times New Roman"/>
                        </a:rPr>
                        <a:t>四</a:t>
                      </a:r>
                      <a:endParaRPr lang="zh-CN" sz="280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en-US" altLang="zh-CN" sz="2800" b="1" kern="100" dirty="0" smtClean="0">
                          <a:latin typeface="Times New Roman"/>
                          <a:cs typeface="Courier New"/>
                        </a:rPr>
                        <a:t>___</a:t>
                      </a:r>
                      <a:endParaRPr lang="zh-CN" sz="280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en-US" altLang="zh-CN" sz="2800" b="1" kern="100" dirty="0" smtClean="0">
                          <a:latin typeface="Times New Roman"/>
                          <a:cs typeface="Courier New"/>
                        </a:rPr>
                        <a:t>______</a:t>
                      </a:r>
                      <a:endParaRPr lang="zh-CN" sz="280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en-US" altLang="zh-CN" sz="2800" b="1" kern="100" dirty="0" smtClean="0">
                          <a:latin typeface="Times New Roman"/>
                          <a:cs typeface="Courier New"/>
                        </a:rPr>
                        <a:t>__</a:t>
                      </a:r>
                      <a:endParaRPr lang="zh-CN" sz="280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en-US" altLang="zh-CN" sz="2800" b="1" kern="100" dirty="0" smtClean="0">
                          <a:latin typeface="Times New Roman"/>
                          <a:cs typeface="Courier New"/>
                        </a:rPr>
                        <a:t>___________</a:t>
                      </a:r>
                      <a:endParaRPr lang="zh-CN" sz="280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en-US" altLang="zh-CN" sz="2800" b="1" kern="100" dirty="0" smtClean="0">
                          <a:latin typeface="Times New Roman"/>
                          <a:cs typeface="Courier New"/>
                        </a:rPr>
                        <a:t>___</a:t>
                      </a:r>
                      <a:endParaRPr lang="zh-CN" sz="280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lnSpc>
                          <a:spcPct val="150000"/>
                        </a:lnSpc>
                        <a:spcAft>
                          <a:spcPts val="0"/>
                        </a:spcAft>
                        <a:tabLst>
                          <a:tab pos="2070735" algn="l"/>
                        </a:tabLst>
                      </a:pPr>
                      <a:r>
                        <a:rPr lang="zh-CN" sz="2800" kern="100">
                          <a:effectLst/>
                          <a:latin typeface="Times New Roman"/>
                          <a:ea typeface="微软雅黑"/>
                          <a:cs typeface="Times New Roman"/>
                        </a:rPr>
                        <a:t>五</a:t>
                      </a:r>
                      <a:endParaRPr lang="zh-CN" sz="28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en-US" altLang="zh-CN" sz="2800" b="1" kern="100" dirty="0" smtClean="0">
                          <a:latin typeface="Times New Roman"/>
                          <a:cs typeface="Courier New"/>
                        </a:rPr>
                        <a:t>___</a:t>
                      </a:r>
                      <a:endParaRPr lang="zh-CN" sz="280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en-US" altLang="zh-CN" sz="2800" b="1" kern="100" dirty="0" smtClean="0">
                          <a:latin typeface="Times New Roman"/>
                          <a:cs typeface="Courier New"/>
                        </a:rPr>
                        <a:t>______</a:t>
                      </a:r>
                      <a:endParaRPr lang="zh-CN" sz="280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en-US" altLang="zh-CN" sz="2800" b="1" kern="100" dirty="0" smtClean="0">
                          <a:latin typeface="Times New Roman"/>
                          <a:cs typeface="Courier New"/>
                        </a:rPr>
                        <a:t>__</a:t>
                      </a:r>
                      <a:endParaRPr lang="zh-CN" sz="280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en-US" altLang="zh-CN" sz="2800" b="1" kern="100" dirty="0" smtClean="0">
                          <a:latin typeface="Times New Roman"/>
                          <a:cs typeface="Courier New"/>
                        </a:rPr>
                        <a:t>___________</a:t>
                      </a:r>
                      <a:endParaRPr lang="zh-CN" sz="280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en-US" altLang="zh-CN" sz="2800" b="1" kern="100" dirty="0" smtClean="0">
                          <a:latin typeface="Times New Roman"/>
                          <a:cs typeface="Courier New"/>
                        </a:rPr>
                        <a:t>___</a:t>
                      </a:r>
                      <a:endParaRPr lang="zh-CN" sz="280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lnSpc>
                          <a:spcPct val="150000"/>
                        </a:lnSpc>
                        <a:spcAft>
                          <a:spcPts val="0"/>
                        </a:spcAft>
                        <a:tabLst>
                          <a:tab pos="2070735" algn="l"/>
                        </a:tabLst>
                      </a:pPr>
                      <a:r>
                        <a:rPr lang="zh-CN" sz="2800" kern="100">
                          <a:effectLst/>
                          <a:latin typeface="Times New Roman"/>
                          <a:ea typeface="微软雅黑"/>
                          <a:cs typeface="Times New Roman"/>
                        </a:rPr>
                        <a:t>六</a:t>
                      </a:r>
                      <a:endParaRPr lang="zh-CN" sz="28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en-US" altLang="zh-CN" sz="2800" b="1" kern="100" dirty="0" smtClean="0">
                          <a:latin typeface="Times New Roman"/>
                          <a:cs typeface="Courier New"/>
                        </a:rPr>
                        <a:t>___</a:t>
                      </a:r>
                      <a:endParaRPr lang="zh-CN" sz="280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en-US" altLang="zh-CN" sz="2800" b="1" kern="100" dirty="0" smtClean="0">
                          <a:latin typeface="Times New Roman"/>
                          <a:cs typeface="Courier New"/>
                        </a:rPr>
                        <a:t>______</a:t>
                      </a:r>
                      <a:endParaRPr lang="zh-CN" sz="280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en-US" altLang="zh-CN" sz="2800" b="1" kern="100" dirty="0" smtClean="0">
                          <a:latin typeface="Times New Roman"/>
                          <a:cs typeface="Courier New"/>
                        </a:rPr>
                        <a:t>__</a:t>
                      </a:r>
                      <a:endParaRPr lang="zh-CN" sz="280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en-US" altLang="zh-CN" sz="2800" b="1" kern="100" dirty="0" smtClean="0">
                          <a:latin typeface="Times New Roman"/>
                          <a:cs typeface="Courier New"/>
                        </a:rPr>
                        <a:t>______________</a:t>
                      </a:r>
                      <a:endParaRPr lang="zh-CN" sz="280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en-US" altLang="zh-CN" sz="2800" b="1" kern="100" dirty="0" smtClean="0">
                          <a:latin typeface="Times New Roman"/>
                          <a:cs typeface="Courier New"/>
                        </a:rPr>
                        <a:t>___</a:t>
                      </a:r>
                      <a:endParaRPr lang="zh-CN" sz="280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lnSpc>
                          <a:spcPct val="150000"/>
                        </a:lnSpc>
                        <a:spcAft>
                          <a:spcPts val="0"/>
                        </a:spcAft>
                        <a:tabLst>
                          <a:tab pos="2070735" algn="l"/>
                        </a:tabLst>
                      </a:pPr>
                      <a:r>
                        <a:rPr lang="zh-CN" sz="2800" kern="100">
                          <a:effectLst/>
                          <a:latin typeface="Times New Roman"/>
                          <a:ea typeface="微软雅黑"/>
                          <a:cs typeface="Times New Roman"/>
                        </a:rPr>
                        <a:t>七</a:t>
                      </a:r>
                      <a:endParaRPr lang="zh-CN" sz="28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en-US" sz="2800" kern="100">
                          <a:effectLst/>
                          <a:latin typeface="Times New Roman"/>
                          <a:ea typeface="微软雅黑"/>
                          <a:cs typeface="Courier New"/>
                        </a:rPr>
                        <a:t>7s</a:t>
                      </a:r>
                      <a:r>
                        <a:rPr lang="en-US" sz="2800" kern="100" baseline="30000">
                          <a:effectLst/>
                          <a:latin typeface="Times New Roman"/>
                          <a:ea typeface="微软雅黑"/>
                          <a:cs typeface="Courier New"/>
                        </a:rPr>
                        <a:t>1</a:t>
                      </a:r>
                      <a:endParaRPr lang="zh-CN" sz="28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en-US" sz="2800" kern="100">
                          <a:effectLst/>
                          <a:latin typeface="Times New Roman"/>
                          <a:ea typeface="微软雅黑"/>
                          <a:cs typeface="Courier New"/>
                        </a:rPr>
                        <a:t> </a:t>
                      </a:r>
                      <a:endParaRPr lang="zh-CN" sz="28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6350" cap="flat" cmpd="sng" algn="ctr">
                      <a:solidFill>
                        <a:srgbClr val="000000"/>
                      </a:solidFill>
                      <a:prstDash val="solid"/>
                      <a:round/>
                      <a:headEnd type="none" w="med" len="med"/>
                      <a:tailEnd type="none" w="med" len="med"/>
                    </a:lnTlToBr>
                  </a:tcPr>
                </a:tc>
                <a:tc>
                  <a:txBody>
                    <a:bodyPr/>
                    <a:lstStyle/>
                    <a:p>
                      <a:pPr algn="ctr">
                        <a:lnSpc>
                          <a:spcPct val="150000"/>
                        </a:lnSpc>
                        <a:spcAft>
                          <a:spcPts val="0"/>
                        </a:spcAft>
                        <a:tabLst>
                          <a:tab pos="2070735" algn="l"/>
                        </a:tabLst>
                      </a:pPr>
                      <a:r>
                        <a:rPr lang="en-US" sz="2800" kern="100">
                          <a:effectLst/>
                          <a:latin typeface="Times New Roman"/>
                          <a:ea typeface="微软雅黑"/>
                          <a:cs typeface="Courier New"/>
                        </a:rPr>
                        <a:t>8</a:t>
                      </a:r>
                      <a:endParaRPr lang="zh-CN" sz="28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en-US" sz="2800" kern="100">
                          <a:effectLst/>
                          <a:latin typeface="Times New Roman"/>
                          <a:ea typeface="微软雅黑"/>
                          <a:cs typeface="Courier New"/>
                        </a:rPr>
                        <a:t>7s</a:t>
                      </a:r>
                      <a:r>
                        <a:rPr lang="zh-CN" sz="2800" kern="100">
                          <a:effectLst/>
                          <a:latin typeface="Times New Roman"/>
                          <a:ea typeface="微软雅黑"/>
                          <a:cs typeface="Times New Roman"/>
                        </a:rPr>
                        <a:t>、</a:t>
                      </a:r>
                      <a:r>
                        <a:rPr lang="en-US" sz="2800" kern="100">
                          <a:effectLst/>
                          <a:latin typeface="Times New Roman"/>
                          <a:ea typeface="微软雅黑"/>
                          <a:cs typeface="Courier New"/>
                        </a:rPr>
                        <a:t>5f</a:t>
                      </a:r>
                      <a:r>
                        <a:rPr lang="zh-CN" sz="2800" kern="100">
                          <a:effectLst/>
                          <a:latin typeface="Times New Roman"/>
                          <a:ea typeface="微软雅黑"/>
                          <a:cs typeface="Times New Roman"/>
                        </a:rPr>
                        <a:t>、</a:t>
                      </a:r>
                      <a:r>
                        <a:rPr lang="en-US" sz="2800" kern="100">
                          <a:effectLst/>
                          <a:latin typeface="Times New Roman"/>
                          <a:ea typeface="微软雅黑"/>
                          <a:cs typeface="Courier New"/>
                        </a:rPr>
                        <a:t>6d(</a:t>
                      </a:r>
                      <a:r>
                        <a:rPr lang="zh-CN" sz="2800" kern="100">
                          <a:effectLst/>
                          <a:latin typeface="Times New Roman"/>
                          <a:ea typeface="微软雅黑"/>
                          <a:cs typeface="Times New Roman"/>
                        </a:rPr>
                        <a:t>未完</a:t>
                      </a:r>
                      <a:r>
                        <a:rPr lang="en-US" sz="2800" kern="100">
                          <a:effectLst/>
                          <a:latin typeface="Times New Roman"/>
                          <a:ea typeface="微软雅黑"/>
                          <a:cs typeface="Courier New"/>
                        </a:rPr>
                        <a:t>)</a:t>
                      </a:r>
                      <a:endParaRPr lang="zh-CN" sz="28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en-US" sz="2800" kern="100" dirty="0">
                          <a:effectLst/>
                          <a:latin typeface="宋体"/>
                          <a:ea typeface="微软雅黑"/>
                          <a:cs typeface="Times New Roman"/>
                        </a:rPr>
                        <a:t>……</a:t>
                      </a:r>
                      <a:endParaRPr lang="zh-CN" sz="280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13" name="矩形 12"/>
          <p:cNvSpPr/>
          <p:nvPr/>
        </p:nvSpPr>
        <p:spPr>
          <a:xfrm>
            <a:off x="7380311" y="896516"/>
            <a:ext cx="864097" cy="2031325"/>
          </a:xfrm>
          <a:prstGeom prst="rect">
            <a:avLst/>
          </a:prstGeom>
        </p:spPr>
        <p:txBody>
          <a:bodyPr wrap="square">
            <a:spAutoFit/>
          </a:bodyPr>
          <a:lstStyle/>
          <a:p>
            <a:pPr algn="ctr">
              <a:lnSpc>
                <a:spcPct val="150000"/>
              </a:lnSpc>
              <a:spcAft>
                <a:spcPts val="0"/>
              </a:spcAft>
            </a:pPr>
            <a:r>
              <a:rPr lang="en-US" altLang="zh-CN" sz="2800" kern="100" dirty="0" smtClean="0">
                <a:solidFill>
                  <a:schemeClr val="accent6">
                    <a:lumMod val="75000"/>
                  </a:schemeClr>
                </a:solidFill>
                <a:latin typeface="Times New Roman"/>
                <a:ea typeface="微软雅黑"/>
              </a:rPr>
              <a:t>18</a:t>
            </a:r>
            <a:endParaRPr lang="zh-CN" altLang="zh-CN" sz="2800" kern="100" dirty="0">
              <a:solidFill>
                <a:schemeClr val="accent6">
                  <a:lumMod val="75000"/>
                </a:schemeClr>
              </a:solidFill>
              <a:latin typeface="Times New Roman"/>
              <a:ea typeface="宋体"/>
            </a:endParaRPr>
          </a:p>
          <a:p>
            <a:pPr algn="ctr">
              <a:lnSpc>
                <a:spcPct val="150000"/>
              </a:lnSpc>
              <a:spcAft>
                <a:spcPts val="0"/>
              </a:spcAft>
            </a:pPr>
            <a:r>
              <a:rPr lang="en-US" altLang="zh-CN" sz="2800" kern="100" dirty="0">
                <a:solidFill>
                  <a:schemeClr val="accent6">
                    <a:lumMod val="75000"/>
                  </a:schemeClr>
                </a:solidFill>
                <a:latin typeface="Times New Roman"/>
                <a:ea typeface="微软雅黑"/>
              </a:rPr>
              <a:t>18</a:t>
            </a:r>
            <a:endParaRPr lang="zh-CN" altLang="zh-CN" sz="2800" kern="100" dirty="0">
              <a:solidFill>
                <a:schemeClr val="accent6">
                  <a:lumMod val="75000"/>
                </a:schemeClr>
              </a:solidFill>
              <a:latin typeface="Times New Roman"/>
              <a:ea typeface="宋体"/>
            </a:endParaRPr>
          </a:p>
          <a:p>
            <a:pPr algn="ctr">
              <a:lnSpc>
                <a:spcPct val="150000"/>
              </a:lnSpc>
              <a:spcAft>
                <a:spcPts val="0"/>
              </a:spcAft>
            </a:pPr>
            <a:r>
              <a:rPr lang="en-US" altLang="zh-CN" sz="2800" kern="100" dirty="0" smtClean="0">
                <a:solidFill>
                  <a:schemeClr val="accent6">
                    <a:lumMod val="75000"/>
                  </a:schemeClr>
                </a:solidFill>
                <a:latin typeface="Times New Roman"/>
                <a:ea typeface="微软雅黑"/>
              </a:rPr>
              <a:t>32</a:t>
            </a:r>
            <a:endParaRPr lang="zh-CN" altLang="zh-CN" sz="2800" kern="100" dirty="0">
              <a:solidFill>
                <a:schemeClr val="accent6">
                  <a:lumMod val="75000"/>
                </a:schemeClr>
              </a:solidFill>
              <a:effectLst/>
              <a:latin typeface="Times New Roman"/>
              <a:ea typeface="宋体"/>
            </a:endParaRPr>
          </a:p>
        </p:txBody>
      </p:sp>
      <p:sp>
        <p:nvSpPr>
          <p:cNvPr id="14" name="矩形 13"/>
          <p:cNvSpPr/>
          <p:nvPr/>
        </p:nvSpPr>
        <p:spPr>
          <a:xfrm>
            <a:off x="1504231" y="881658"/>
            <a:ext cx="854968" cy="2031325"/>
          </a:xfrm>
          <a:prstGeom prst="rect">
            <a:avLst/>
          </a:prstGeom>
        </p:spPr>
        <p:txBody>
          <a:bodyPr wrap="square">
            <a:spAutoFit/>
          </a:bodyPr>
          <a:lstStyle/>
          <a:p>
            <a:pPr lvl="0" algn="ctr">
              <a:lnSpc>
                <a:spcPct val="150000"/>
              </a:lnSpc>
            </a:pPr>
            <a:r>
              <a:rPr lang="en-US" altLang="zh-CN" sz="2800" kern="100" dirty="0" err="1">
                <a:solidFill>
                  <a:srgbClr val="F79646">
                    <a:lumMod val="75000"/>
                  </a:srgbClr>
                </a:solidFill>
                <a:latin typeface="Times New Roman"/>
                <a:ea typeface="微软雅黑"/>
              </a:rPr>
              <a:t>4s</a:t>
            </a:r>
            <a:r>
              <a:rPr lang="en-US" altLang="zh-CN" sz="2800" kern="100" baseline="30000" dirty="0" err="1">
                <a:solidFill>
                  <a:srgbClr val="F79646">
                    <a:lumMod val="75000"/>
                  </a:srgbClr>
                </a:solidFill>
                <a:latin typeface="Times New Roman"/>
                <a:ea typeface="微软雅黑"/>
              </a:rPr>
              <a:t>1</a:t>
            </a:r>
            <a:endParaRPr lang="zh-CN" altLang="zh-CN" sz="2800" kern="100" dirty="0">
              <a:solidFill>
                <a:srgbClr val="F79646">
                  <a:lumMod val="75000"/>
                </a:srgbClr>
              </a:solidFill>
              <a:latin typeface="Times New Roman"/>
              <a:ea typeface="宋体"/>
            </a:endParaRPr>
          </a:p>
          <a:p>
            <a:pPr lvl="0" algn="ctr">
              <a:lnSpc>
                <a:spcPct val="150000"/>
              </a:lnSpc>
            </a:pPr>
            <a:r>
              <a:rPr lang="en-US" altLang="zh-CN" sz="2800" kern="100" dirty="0" err="1">
                <a:solidFill>
                  <a:srgbClr val="F79646">
                    <a:lumMod val="75000"/>
                  </a:srgbClr>
                </a:solidFill>
                <a:latin typeface="Times New Roman"/>
                <a:ea typeface="微软雅黑"/>
              </a:rPr>
              <a:t>5s</a:t>
            </a:r>
            <a:r>
              <a:rPr lang="en-US" altLang="zh-CN" sz="2800" kern="100" baseline="30000" dirty="0" err="1">
                <a:solidFill>
                  <a:srgbClr val="F79646">
                    <a:lumMod val="75000"/>
                  </a:srgbClr>
                </a:solidFill>
                <a:latin typeface="Times New Roman"/>
                <a:ea typeface="微软雅黑"/>
              </a:rPr>
              <a:t>1</a:t>
            </a:r>
            <a:endParaRPr lang="zh-CN" altLang="zh-CN" sz="2800" kern="100" dirty="0">
              <a:solidFill>
                <a:srgbClr val="F79646">
                  <a:lumMod val="75000"/>
                </a:srgbClr>
              </a:solidFill>
              <a:latin typeface="Times New Roman"/>
              <a:ea typeface="宋体"/>
            </a:endParaRPr>
          </a:p>
          <a:p>
            <a:pPr lvl="0" algn="ctr">
              <a:lnSpc>
                <a:spcPct val="150000"/>
              </a:lnSpc>
            </a:pPr>
            <a:r>
              <a:rPr lang="en-US" altLang="zh-CN" sz="2800" kern="100" dirty="0" err="1">
                <a:solidFill>
                  <a:srgbClr val="F79646">
                    <a:lumMod val="75000"/>
                  </a:srgbClr>
                </a:solidFill>
                <a:latin typeface="Times New Roman"/>
                <a:ea typeface="微软雅黑"/>
              </a:rPr>
              <a:t>6s</a:t>
            </a:r>
            <a:r>
              <a:rPr lang="en-US" altLang="zh-CN" sz="2800" kern="100" baseline="30000" dirty="0" err="1">
                <a:solidFill>
                  <a:srgbClr val="F79646">
                    <a:lumMod val="75000"/>
                  </a:srgbClr>
                </a:solidFill>
                <a:latin typeface="Times New Roman"/>
                <a:ea typeface="微软雅黑"/>
              </a:rPr>
              <a:t>1</a:t>
            </a:r>
            <a:endParaRPr lang="zh-CN" altLang="zh-CN" sz="2800" kern="100" dirty="0">
              <a:solidFill>
                <a:srgbClr val="F79646">
                  <a:lumMod val="75000"/>
                </a:srgbClr>
              </a:solidFill>
              <a:latin typeface="Times New Roman"/>
              <a:ea typeface="宋体"/>
            </a:endParaRPr>
          </a:p>
        </p:txBody>
      </p:sp>
      <p:sp>
        <p:nvSpPr>
          <p:cNvPr id="15" name="矩形 14"/>
          <p:cNvSpPr/>
          <p:nvPr/>
        </p:nvSpPr>
        <p:spPr>
          <a:xfrm>
            <a:off x="2258219" y="853083"/>
            <a:ext cx="1500758" cy="2031325"/>
          </a:xfrm>
          <a:prstGeom prst="rect">
            <a:avLst/>
          </a:prstGeom>
        </p:spPr>
        <p:txBody>
          <a:bodyPr wrap="square">
            <a:spAutoFit/>
          </a:bodyPr>
          <a:lstStyle/>
          <a:p>
            <a:pPr lvl="0" algn="ctr">
              <a:lnSpc>
                <a:spcPct val="150000"/>
              </a:lnSpc>
            </a:pPr>
            <a:r>
              <a:rPr lang="en-US" altLang="zh-CN" sz="2800" kern="100" dirty="0" err="1">
                <a:solidFill>
                  <a:srgbClr val="F79646">
                    <a:lumMod val="75000"/>
                  </a:srgbClr>
                </a:solidFill>
                <a:latin typeface="Times New Roman"/>
                <a:ea typeface="微软雅黑"/>
              </a:rPr>
              <a:t>4s</a:t>
            </a:r>
            <a:r>
              <a:rPr lang="en-US" altLang="zh-CN" sz="2800" kern="100" baseline="30000" dirty="0" err="1">
                <a:solidFill>
                  <a:srgbClr val="F79646">
                    <a:lumMod val="75000"/>
                  </a:srgbClr>
                </a:solidFill>
                <a:latin typeface="Times New Roman"/>
                <a:ea typeface="微软雅黑"/>
              </a:rPr>
              <a:t>2</a:t>
            </a:r>
            <a:r>
              <a:rPr lang="en-US" altLang="zh-CN" sz="2800" kern="100" dirty="0" err="1">
                <a:solidFill>
                  <a:srgbClr val="F79646">
                    <a:lumMod val="75000"/>
                  </a:srgbClr>
                </a:solidFill>
                <a:latin typeface="Times New Roman"/>
                <a:ea typeface="微软雅黑"/>
              </a:rPr>
              <a:t>4p</a:t>
            </a:r>
            <a:r>
              <a:rPr lang="en-US" altLang="zh-CN" sz="2800" kern="100" baseline="30000" dirty="0" err="1">
                <a:solidFill>
                  <a:srgbClr val="F79646">
                    <a:lumMod val="75000"/>
                  </a:srgbClr>
                </a:solidFill>
                <a:latin typeface="Times New Roman"/>
                <a:ea typeface="微软雅黑"/>
              </a:rPr>
              <a:t>6</a:t>
            </a:r>
            <a:endParaRPr lang="zh-CN" altLang="zh-CN" sz="2800" kern="100" dirty="0">
              <a:solidFill>
                <a:srgbClr val="F79646">
                  <a:lumMod val="75000"/>
                </a:srgbClr>
              </a:solidFill>
              <a:latin typeface="Times New Roman"/>
              <a:ea typeface="宋体"/>
            </a:endParaRPr>
          </a:p>
          <a:p>
            <a:pPr lvl="0" algn="ctr">
              <a:lnSpc>
                <a:spcPct val="150000"/>
              </a:lnSpc>
            </a:pPr>
            <a:r>
              <a:rPr lang="en-US" altLang="zh-CN" sz="2800" kern="100" dirty="0" err="1">
                <a:solidFill>
                  <a:srgbClr val="F79646">
                    <a:lumMod val="75000"/>
                  </a:srgbClr>
                </a:solidFill>
                <a:latin typeface="Times New Roman"/>
                <a:ea typeface="微软雅黑"/>
              </a:rPr>
              <a:t>5s</a:t>
            </a:r>
            <a:r>
              <a:rPr lang="en-US" altLang="zh-CN" sz="2800" kern="100" baseline="30000" dirty="0" err="1">
                <a:solidFill>
                  <a:srgbClr val="F79646">
                    <a:lumMod val="75000"/>
                  </a:srgbClr>
                </a:solidFill>
                <a:latin typeface="Times New Roman"/>
                <a:ea typeface="微软雅黑"/>
              </a:rPr>
              <a:t>2</a:t>
            </a:r>
            <a:r>
              <a:rPr lang="en-US" altLang="zh-CN" sz="2800" kern="100" dirty="0" err="1">
                <a:solidFill>
                  <a:srgbClr val="F79646">
                    <a:lumMod val="75000"/>
                  </a:srgbClr>
                </a:solidFill>
                <a:latin typeface="Times New Roman"/>
                <a:ea typeface="微软雅黑"/>
              </a:rPr>
              <a:t>5p</a:t>
            </a:r>
            <a:r>
              <a:rPr lang="en-US" altLang="zh-CN" sz="2800" kern="100" baseline="30000" dirty="0" err="1">
                <a:solidFill>
                  <a:srgbClr val="F79646">
                    <a:lumMod val="75000"/>
                  </a:srgbClr>
                </a:solidFill>
                <a:latin typeface="Times New Roman"/>
                <a:ea typeface="微软雅黑"/>
              </a:rPr>
              <a:t>6</a:t>
            </a:r>
            <a:endParaRPr lang="zh-CN" altLang="zh-CN" sz="2800" kern="100" dirty="0">
              <a:solidFill>
                <a:srgbClr val="F79646">
                  <a:lumMod val="75000"/>
                </a:srgbClr>
              </a:solidFill>
              <a:latin typeface="Times New Roman"/>
              <a:ea typeface="宋体"/>
            </a:endParaRPr>
          </a:p>
          <a:p>
            <a:pPr lvl="0" algn="ctr">
              <a:lnSpc>
                <a:spcPct val="150000"/>
              </a:lnSpc>
            </a:pPr>
            <a:r>
              <a:rPr lang="en-US" altLang="zh-CN" sz="2800" kern="100" dirty="0" err="1">
                <a:solidFill>
                  <a:srgbClr val="F79646">
                    <a:lumMod val="75000"/>
                  </a:srgbClr>
                </a:solidFill>
                <a:latin typeface="Times New Roman"/>
                <a:ea typeface="微软雅黑"/>
              </a:rPr>
              <a:t>6s</a:t>
            </a:r>
            <a:r>
              <a:rPr lang="en-US" altLang="zh-CN" sz="2800" kern="100" baseline="30000" dirty="0" err="1">
                <a:solidFill>
                  <a:srgbClr val="F79646">
                    <a:lumMod val="75000"/>
                  </a:srgbClr>
                </a:solidFill>
                <a:latin typeface="Times New Roman"/>
                <a:ea typeface="微软雅黑"/>
              </a:rPr>
              <a:t>2</a:t>
            </a:r>
            <a:r>
              <a:rPr lang="en-US" altLang="zh-CN" sz="2800" kern="100" dirty="0" err="1">
                <a:solidFill>
                  <a:srgbClr val="F79646">
                    <a:lumMod val="75000"/>
                  </a:srgbClr>
                </a:solidFill>
                <a:latin typeface="Times New Roman"/>
                <a:ea typeface="微软雅黑"/>
              </a:rPr>
              <a:t>6p</a:t>
            </a:r>
            <a:r>
              <a:rPr lang="en-US" altLang="zh-CN" sz="2800" kern="100" baseline="30000" dirty="0" err="1">
                <a:solidFill>
                  <a:srgbClr val="F79646">
                    <a:lumMod val="75000"/>
                  </a:srgbClr>
                </a:solidFill>
                <a:latin typeface="Times New Roman"/>
                <a:ea typeface="微软雅黑"/>
              </a:rPr>
              <a:t>6</a:t>
            </a:r>
            <a:endParaRPr lang="zh-CN" altLang="zh-CN" sz="2800" kern="100" dirty="0">
              <a:solidFill>
                <a:srgbClr val="F79646">
                  <a:lumMod val="75000"/>
                </a:srgbClr>
              </a:solidFill>
              <a:latin typeface="Times New Roman"/>
              <a:ea typeface="宋体"/>
            </a:endParaRPr>
          </a:p>
        </p:txBody>
      </p:sp>
      <p:sp>
        <p:nvSpPr>
          <p:cNvPr id="16" name="矩形 15"/>
          <p:cNvSpPr/>
          <p:nvPr/>
        </p:nvSpPr>
        <p:spPr>
          <a:xfrm>
            <a:off x="3645421" y="900817"/>
            <a:ext cx="832520" cy="2031325"/>
          </a:xfrm>
          <a:prstGeom prst="rect">
            <a:avLst/>
          </a:prstGeom>
        </p:spPr>
        <p:txBody>
          <a:bodyPr wrap="square">
            <a:spAutoFit/>
          </a:bodyPr>
          <a:lstStyle/>
          <a:p>
            <a:pPr lvl="0" algn="ctr">
              <a:lnSpc>
                <a:spcPct val="150000"/>
              </a:lnSpc>
            </a:pPr>
            <a:r>
              <a:rPr lang="en-US" altLang="zh-CN" sz="2800" kern="100" dirty="0">
                <a:solidFill>
                  <a:srgbClr val="F79646">
                    <a:lumMod val="75000"/>
                  </a:srgbClr>
                </a:solidFill>
                <a:latin typeface="Times New Roman"/>
                <a:ea typeface="微软雅黑"/>
              </a:rPr>
              <a:t>8</a:t>
            </a:r>
            <a:endParaRPr lang="zh-CN" altLang="zh-CN" sz="2800" kern="100" dirty="0">
              <a:solidFill>
                <a:srgbClr val="F79646">
                  <a:lumMod val="75000"/>
                </a:srgbClr>
              </a:solidFill>
              <a:latin typeface="Times New Roman"/>
              <a:ea typeface="宋体"/>
            </a:endParaRPr>
          </a:p>
          <a:p>
            <a:pPr lvl="0" algn="ctr">
              <a:lnSpc>
                <a:spcPct val="150000"/>
              </a:lnSpc>
            </a:pPr>
            <a:r>
              <a:rPr lang="en-US" altLang="zh-CN" sz="2800" kern="100" dirty="0">
                <a:solidFill>
                  <a:srgbClr val="F79646">
                    <a:lumMod val="75000"/>
                  </a:srgbClr>
                </a:solidFill>
                <a:latin typeface="Times New Roman"/>
                <a:ea typeface="微软雅黑"/>
              </a:rPr>
              <a:t>8</a:t>
            </a:r>
            <a:endParaRPr lang="zh-CN" altLang="zh-CN" sz="2800" kern="100" dirty="0">
              <a:solidFill>
                <a:srgbClr val="F79646">
                  <a:lumMod val="75000"/>
                </a:srgbClr>
              </a:solidFill>
              <a:latin typeface="Times New Roman"/>
              <a:ea typeface="宋体"/>
            </a:endParaRPr>
          </a:p>
          <a:p>
            <a:pPr lvl="0" algn="ctr">
              <a:lnSpc>
                <a:spcPct val="150000"/>
              </a:lnSpc>
            </a:pPr>
            <a:r>
              <a:rPr lang="en-US" altLang="zh-CN" sz="2800" kern="100" dirty="0">
                <a:solidFill>
                  <a:srgbClr val="F79646">
                    <a:lumMod val="75000"/>
                  </a:srgbClr>
                </a:solidFill>
                <a:latin typeface="Times New Roman"/>
                <a:ea typeface="微软雅黑"/>
              </a:rPr>
              <a:t>8</a:t>
            </a:r>
            <a:endParaRPr lang="zh-CN" altLang="zh-CN" sz="2800" kern="100" dirty="0">
              <a:solidFill>
                <a:srgbClr val="F79646">
                  <a:lumMod val="75000"/>
                </a:srgbClr>
              </a:solidFill>
              <a:latin typeface="Times New Roman"/>
              <a:ea typeface="宋体"/>
            </a:endParaRPr>
          </a:p>
        </p:txBody>
      </p:sp>
      <p:sp>
        <p:nvSpPr>
          <p:cNvPr id="17" name="矩形 16"/>
          <p:cNvSpPr/>
          <p:nvPr/>
        </p:nvSpPr>
        <p:spPr>
          <a:xfrm>
            <a:off x="4355976" y="853083"/>
            <a:ext cx="2954636" cy="2031325"/>
          </a:xfrm>
          <a:prstGeom prst="rect">
            <a:avLst/>
          </a:prstGeom>
        </p:spPr>
        <p:txBody>
          <a:bodyPr wrap="square">
            <a:spAutoFit/>
          </a:bodyPr>
          <a:lstStyle/>
          <a:p>
            <a:pPr lvl="0" algn="ctr">
              <a:lnSpc>
                <a:spcPct val="150000"/>
              </a:lnSpc>
            </a:pPr>
            <a:r>
              <a:rPr lang="en-US" altLang="zh-CN" sz="2800" kern="100" dirty="0">
                <a:solidFill>
                  <a:srgbClr val="F79646">
                    <a:lumMod val="75000"/>
                  </a:srgbClr>
                </a:solidFill>
                <a:latin typeface="Times New Roman"/>
                <a:ea typeface="微软雅黑"/>
              </a:rPr>
              <a:t>4s</a:t>
            </a:r>
            <a:r>
              <a:rPr lang="zh-CN" altLang="zh-CN" sz="2800" kern="100" dirty="0">
                <a:solidFill>
                  <a:srgbClr val="F79646">
                    <a:lumMod val="75000"/>
                  </a:srgbClr>
                </a:solidFill>
                <a:latin typeface="Times New Roman"/>
                <a:ea typeface="微软雅黑"/>
              </a:rPr>
              <a:t>、</a:t>
            </a:r>
            <a:r>
              <a:rPr lang="en-US" altLang="zh-CN" sz="2800" kern="100" dirty="0" err="1">
                <a:solidFill>
                  <a:srgbClr val="F79646">
                    <a:lumMod val="75000"/>
                  </a:srgbClr>
                </a:solidFill>
                <a:latin typeface="Times New Roman"/>
                <a:ea typeface="微软雅黑"/>
              </a:rPr>
              <a:t>3d</a:t>
            </a:r>
            <a:r>
              <a:rPr lang="zh-CN" altLang="zh-CN" sz="2800" kern="100" dirty="0">
                <a:solidFill>
                  <a:srgbClr val="F79646">
                    <a:lumMod val="75000"/>
                  </a:srgbClr>
                </a:solidFill>
                <a:latin typeface="Times New Roman"/>
                <a:ea typeface="微软雅黑"/>
              </a:rPr>
              <a:t>、</a:t>
            </a:r>
            <a:r>
              <a:rPr lang="en-US" altLang="zh-CN" sz="2800" kern="100" dirty="0" err="1">
                <a:solidFill>
                  <a:srgbClr val="F79646">
                    <a:lumMod val="75000"/>
                  </a:srgbClr>
                </a:solidFill>
                <a:latin typeface="Times New Roman"/>
                <a:ea typeface="微软雅黑"/>
              </a:rPr>
              <a:t>4p</a:t>
            </a:r>
            <a:endParaRPr lang="zh-CN" altLang="zh-CN" sz="2800" kern="100" dirty="0">
              <a:solidFill>
                <a:srgbClr val="F79646">
                  <a:lumMod val="75000"/>
                </a:srgbClr>
              </a:solidFill>
              <a:latin typeface="Times New Roman"/>
              <a:ea typeface="宋体"/>
            </a:endParaRPr>
          </a:p>
          <a:p>
            <a:pPr lvl="0" algn="ctr">
              <a:lnSpc>
                <a:spcPct val="150000"/>
              </a:lnSpc>
            </a:pPr>
            <a:r>
              <a:rPr lang="en-US" altLang="zh-CN" sz="2800" kern="100" dirty="0">
                <a:solidFill>
                  <a:srgbClr val="F79646">
                    <a:lumMod val="75000"/>
                  </a:srgbClr>
                </a:solidFill>
                <a:latin typeface="Times New Roman"/>
                <a:ea typeface="微软雅黑"/>
              </a:rPr>
              <a:t>5s</a:t>
            </a:r>
            <a:r>
              <a:rPr lang="zh-CN" altLang="zh-CN" sz="2800" kern="100" dirty="0">
                <a:solidFill>
                  <a:srgbClr val="F79646">
                    <a:lumMod val="75000"/>
                  </a:srgbClr>
                </a:solidFill>
                <a:latin typeface="Times New Roman"/>
                <a:ea typeface="微软雅黑"/>
              </a:rPr>
              <a:t>、</a:t>
            </a:r>
            <a:r>
              <a:rPr lang="en-US" altLang="zh-CN" sz="2800" kern="100" dirty="0" err="1">
                <a:solidFill>
                  <a:srgbClr val="F79646">
                    <a:lumMod val="75000"/>
                  </a:srgbClr>
                </a:solidFill>
                <a:latin typeface="Times New Roman"/>
                <a:ea typeface="微软雅黑"/>
              </a:rPr>
              <a:t>4d</a:t>
            </a:r>
            <a:r>
              <a:rPr lang="zh-CN" altLang="zh-CN" sz="2800" kern="100" dirty="0">
                <a:solidFill>
                  <a:srgbClr val="F79646">
                    <a:lumMod val="75000"/>
                  </a:srgbClr>
                </a:solidFill>
                <a:latin typeface="Times New Roman"/>
                <a:ea typeface="微软雅黑"/>
              </a:rPr>
              <a:t>、</a:t>
            </a:r>
            <a:r>
              <a:rPr lang="en-US" altLang="zh-CN" sz="2800" kern="100" dirty="0" err="1">
                <a:solidFill>
                  <a:srgbClr val="F79646">
                    <a:lumMod val="75000"/>
                  </a:srgbClr>
                </a:solidFill>
                <a:latin typeface="Times New Roman"/>
                <a:ea typeface="微软雅黑"/>
              </a:rPr>
              <a:t>5p</a:t>
            </a:r>
            <a:endParaRPr lang="zh-CN" altLang="zh-CN" sz="2800" kern="100" dirty="0">
              <a:solidFill>
                <a:srgbClr val="F79646">
                  <a:lumMod val="75000"/>
                </a:srgbClr>
              </a:solidFill>
              <a:latin typeface="Times New Roman"/>
              <a:ea typeface="宋体"/>
            </a:endParaRPr>
          </a:p>
          <a:p>
            <a:pPr lvl="0" algn="ctr">
              <a:lnSpc>
                <a:spcPct val="150000"/>
              </a:lnSpc>
            </a:pPr>
            <a:r>
              <a:rPr lang="en-US" altLang="zh-CN" sz="2800" kern="100" dirty="0">
                <a:solidFill>
                  <a:srgbClr val="F79646">
                    <a:lumMod val="75000"/>
                  </a:srgbClr>
                </a:solidFill>
                <a:latin typeface="Times New Roman"/>
                <a:ea typeface="微软雅黑"/>
              </a:rPr>
              <a:t>6s</a:t>
            </a:r>
            <a:r>
              <a:rPr lang="zh-CN" altLang="zh-CN" sz="2800" kern="100" dirty="0">
                <a:solidFill>
                  <a:srgbClr val="F79646">
                    <a:lumMod val="75000"/>
                  </a:srgbClr>
                </a:solidFill>
                <a:latin typeface="Times New Roman"/>
                <a:ea typeface="微软雅黑"/>
              </a:rPr>
              <a:t>、</a:t>
            </a:r>
            <a:r>
              <a:rPr lang="en-US" altLang="zh-CN" sz="2800" kern="100" dirty="0" err="1">
                <a:solidFill>
                  <a:srgbClr val="F79646">
                    <a:lumMod val="75000"/>
                  </a:srgbClr>
                </a:solidFill>
                <a:latin typeface="Times New Roman"/>
                <a:ea typeface="微软雅黑"/>
              </a:rPr>
              <a:t>4f</a:t>
            </a:r>
            <a:r>
              <a:rPr lang="zh-CN" altLang="zh-CN" sz="2800" kern="100" dirty="0">
                <a:solidFill>
                  <a:srgbClr val="F79646">
                    <a:lumMod val="75000"/>
                  </a:srgbClr>
                </a:solidFill>
                <a:latin typeface="Times New Roman"/>
                <a:ea typeface="微软雅黑"/>
              </a:rPr>
              <a:t>、</a:t>
            </a:r>
            <a:r>
              <a:rPr lang="en-US" altLang="zh-CN" sz="2800" kern="100" dirty="0" err="1">
                <a:solidFill>
                  <a:srgbClr val="F79646">
                    <a:lumMod val="75000"/>
                  </a:srgbClr>
                </a:solidFill>
                <a:latin typeface="Times New Roman"/>
                <a:ea typeface="微软雅黑"/>
              </a:rPr>
              <a:t>5d</a:t>
            </a:r>
            <a:r>
              <a:rPr lang="zh-CN" altLang="zh-CN" sz="2800" kern="100" dirty="0">
                <a:solidFill>
                  <a:srgbClr val="F79646">
                    <a:lumMod val="75000"/>
                  </a:srgbClr>
                </a:solidFill>
                <a:latin typeface="Times New Roman"/>
                <a:ea typeface="微软雅黑"/>
              </a:rPr>
              <a:t>、</a:t>
            </a:r>
            <a:r>
              <a:rPr lang="en-US" altLang="zh-CN" sz="2800" kern="100" dirty="0" err="1">
                <a:solidFill>
                  <a:srgbClr val="F79646">
                    <a:lumMod val="75000"/>
                  </a:srgbClr>
                </a:solidFill>
                <a:latin typeface="Times New Roman"/>
                <a:ea typeface="微软雅黑"/>
              </a:rPr>
              <a:t>6p</a:t>
            </a:r>
            <a:endParaRPr lang="zh-CN" altLang="zh-CN" sz="2800" kern="100" dirty="0">
              <a:solidFill>
                <a:srgbClr val="F79646">
                  <a:lumMod val="75000"/>
                </a:srgbClr>
              </a:solidFill>
              <a:latin typeface="Times New Roman"/>
              <a:ea typeface="宋体"/>
            </a:endParaRPr>
          </a:p>
        </p:txBody>
      </p:sp>
    </p:spTree>
    <p:extLst>
      <p:ext uri="{BB962C8B-B14F-4D97-AF65-F5344CB8AC3E}">
        <p14:creationId xmlns:p14="http://schemas.microsoft.com/office/powerpoint/2010/main" val="20611557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linds(horizontal)">
                                      <p:cBhvr>
                                        <p:cTn id="7" dur="500"/>
                                        <p:tgtEl>
                                          <p:spTgt spid="13"/>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blinds(horizontal)">
                                      <p:cBhvr>
                                        <p:cTn id="10" dur="500"/>
                                        <p:tgtEl>
                                          <p:spTgt spid="14"/>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blinds(horizontal)">
                                      <p:cBhvr>
                                        <p:cTn id="13" dur="500"/>
                                        <p:tgtEl>
                                          <p:spTgt spid="15"/>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blinds(horizontal)">
                                      <p:cBhvr>
                                        <p:cTn id="16" dur="500"/>
                                        <p:tgtEl>
                                          <p:spTgt spid="16"/>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blinds(horizontal)">
                                      <p:cBhvr>
                                        <p:cTn id="19"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P spid="16" grpId="0"/>
      <p:bldP spid="1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07504" y="-1488"/>
            <a:ext cx="8928000" cy="2529860"/>
          </a:xfrm>
          <a:prstGeom prst="rect">
            <a:avLst/>
          </a:prstGeom>
        </p:spPr>
        <p:txBody>
          <a:bodyPr wrap="square">
            <a:spAutoFit/>
          </a:bodyPr>
          <a:lstStyle/>
          <a:p>
            <a:pPr algn="just">
              <a:lnSpc>
                <a:spcPct val="132000"/>
              </a:lnSpc>
              <a:spcAft>
                <a:spcPts val="0"/>
              </a:spcAft>
              <a:tabLst>
                <a:tab pos="2070735" algn="l"/>
              </a:tabLst>
            </a:pPr>
            <a:r>
              <a:rPr lang="en-US" altLang="zh-CN" sz="2400" kern="100" dirty="0">
                <a:latin typeface="Times New Roman"/>
                <a:ea typeface="微软雅黑"/>
                <a:cs typeface="Courier New"/>
              </a:rPr>
              <a:t>(2)</a:t>
            </a:r>
            <a:r>
              <a:rPr lang="zh-CN" altLang="zh-CN" sz="2400" kern="100" dirty="0">
                <a:latin typeface="Times New Roman"/>
                <a:ea typeface="微软雅黑"/>
                <a:cs typeface="Times New Roman"/>
              </a:rPr>
              <a:t>观察分析上表，讨论原子核外电子排布与周期划分的关系？</a:t>
            </a:r>
            <a:endParaRPr lang="zh-CN" altLang="zh-CN" sz="2400" kern="100" dirty="0">
              <a:latin typeface="宋体"/>
              <a:cs typeface="Courier New"/>
            </a:endParaRPr>
          </a:p>
          <a:p>
            <a:pPr algn="just">
              <a:lnSpc>
                <a:spcPct val="132000"/>
              </a:lnSpc>
              <a:spcAft>
                <a:spcPts val="0"/>
              </a:spcAft>
              <a:tabLst>
                <a:tab pos="2070735" algn="l"/>
              </a:tabLst>
            </a:pPr>
            <a:r>
              <a:rPr lang="en-US" altLang="zh-CN" sz="2400" kern="100" dirty="0">
                <a:latin typeface="宋体"/>
                <a:ea typeface="微软雅黑"/>
                <a:cs typeface="Times New Roman"/>
              </a:rPr>
              <a:t>①</a:t>
            </a:r>
            <a:r>
              <a:rPr lang="zh-CN" altLang="zh-CN" sz="2400" kern="100" dirty="0">
                <a:latin typeface="Times New Roman"/>
                <a:ea typeface="微软雅黑"/>
                <a:cs typeface="Times New Roman"/>
              </a:rPr>
              <a:t>元素周期系的形成过程</a:t>
            </a:r>
            <a:endParaRPr lang="zh-CN" altLang="zh-CN" sz="2400" kern="100" dirty="0">
              <a:latin typeface="宋体"/>
              <a:cs typeface="Courier New"/>
            </a:endParaRPr>
          </a:p>
          <a:p>
            <a:pPr algn="just">
              <a:lnSpc>
                <a:spcPct val="132000"/>
              </a:lnSpc>
              <a:spcAft>
                <a:spcPts val="0"/>
              </a:spcAft>
              <a:tabLst>
                <a:tab pos="2070735" algn="l"/>
              </a:tabLst>
            </a:pPr>
            <a:r>
              <a:rPr lang="zh-CN" altLang="zh-CN" sz="2400" kern="100" dirty="0">
                <a:latin typeface="Times New Roman"/>
                <a:ea typeface="微软雅黑"/>
                <a:cs typeface="Times New Roman"/>
              </a:rPr>
              <a:t>随着元素原子的核电荷数的递增，每到</a:t>
            </a:r>
            <a:r>
              <a:rPr lang="zh-CN" altLang="zh-CN" sz="2400" kern="100" dirty="0" smtClean="0">
                <a:latin typeface="Times New Roman"/>
                <a:ea typeface="微软雅黑"/>
                <a:cs typeface="Times New Roman"/>
              </a:rPr>
              <a:t>出现</a:t>
            </a:r>
            <a:r>
              <a:rPr lang="en-US" altLang="zh-CN" sz="2400" u="sng" kern="100" dirty="0" smtClean="0">
                <a:latin typeface="Times New Roman"/>
                <a:ea typeface="微软雅黑"/>
                <a:cs typeface="Times New Roman"/>
              </a:rPr>
              <a:t>            </a:t>
            </a:r>
            <a:r>
              <a:rPr lang="zh-CN" altLang="zh-CN" sz="2400" kern="100" dirty="0" smtClean="0">
                <a:latin typeface="Times New Roman"/>
                <a:ea typeface="微软雅黑"/>
                <a:cs typeface="Times New Roman"/>
              </a:rPr>
              <a:t>，</a:t>
            </a:r>
            <a:r>
              <a:rPr lang="zh-CN" altLang="zh-CN" sz="2400" kern="100" dirty="0">
                <a:latin typeface="Times New Roman"/>
                <a:ea typeface="微软雅黑"/>
                <a:cs typeface="Times New Roman"/>
              </a:rPr>
              <a:t>就开始建立一个新的电子层，随后最外层上的电子数逐渐增多，最后达到</a:t>
            </a:r>
            <a:r>
              <a:rPr lang="en-US" altLang="zh-CN" sz="2400" kern="100" dirty="0">
                <a:latin typeface="Times New Roman"/>
                <a:ea typeface="微软雅黑"/>
                <a:cs typeface="Courier New"/>
              </a:rPr>
              <a:t>8</a:t>
            </a:r>
            <a:r>
              <a:rPr lang="zh-CN" altLang="zh-CN" sz="2400" kern="100" dirty="0">
                <a:latin typeface="Times New Roman"/>
                <a:ea typeface="微软雅黑"/>
                <a:cs typeface="Times New Roman"/>
              </a:rPr>
              <a:t>个电子，</a:t>
            </a:r>
            <a:r>
              <a:rPr lang="zh-CN" altLang="zh-CN" sz="2400" kern="100" dirty="0" smtClean="0">
                <a:latin typeface="Times New Roman"/>
                <a:ea typeface="微软雅黑"/>
                <a:cs typeface="Times New Roman"/>
              </a:rPr>
              <a:t>出现</a:t>
            </a:r>
            <a:r>
              <a:rPr lang="en-US" altLang="zh-CN" sz="2400" u="sng" kern="100" dirty="0" smtClean="0">
                <a:latin typeface="Times New Roman"/>
                <a:ea typeface="微软雅黑"/>
                <a:cs typeface="Times New Roman"/>
              </a:rPr>
              <a:t>                   </a:t>
            </a:r>
            <a:r>
              <a:rPr lang="zh-CN" altLang="zh-CN" sz="2400" kern="100" dirty="0" smtClean="0">
                <a:latin typeface="Times New Roman"/>
                <a:ea typeface="微软雅黑"/>
                <a:cs typeface="Times New Roman"/>
              </a:rPr>
              <a:t>；</a:t>
            </a:r>
            <a:r>
              <a:rPr lang="zh-CN" altLang="zh-CN" sz="2400" kern="100" dirty="0">
                <a:latin typeface="Times New Roman"/>
                <a:ea typeface="微软雅黑"/>
                <a:cs typeface="Times New Roman"/>
              </a:rPr>
              <a:t>形成一个周期，循环往复形成周期系。</a:t>
            </a:r>
            <a:endParaRPr lang="zh-CN" altLang="zh-CN" sz="2400" kern="100" dirty="0">
              <a:effectLst/>
              <a:latin typeface="宋体"/>
              <a:cs typeface="Courier New"/>
            </a:endParaRPr>
          </a:p>
        </p:txBody>
      </p:sp>
      <p:pic>
        <p:nvPicPr>
          <p:cNvPr id="19458" name="Picture 2" descr="20"/>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691680" y="2490216"/>
            <a:ext cx="5760640" cy="21711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矩形 1"/>
          <p:cNvSpPr/>
          <p:nvPr/>
        </p:nvSpPr>
        <p:spPr>
          <a:xfrm>
            <a:off x="1739752" y="1956544"/>
            <a:ext cx="1699170" cy="461665"/>
          </a:xfrm>
          <a:prstGeom prst="rect">
            <a:avLst/>
          </a:prstGeom>
        </p:spPr>
        <p:txBody>
          <a:bodyPr wrap="square">
            <a:spAutoFit/>
          </a:bodyPr>
          <a:lstStyle/>
          <a:p>
            <a:pPr lvl="0"/>
            <a:r>
              <a:rPr lang="zh-CN" altLang="zh-CN" sz="2400" kern="100" dirty="0" smtClean="0">
                <a:solidFill>
                  <a:schemeClr val="accent6">
                    <a:lumMod val="75000"/>
                  </a:schemeClr>
                </a:solidFill>
                <a:latin typeface="Times New Roman"/>
                <a:ea typeface="微软雅黑"/>
                <a:cs typeface="Times New Roman"/>
              </a:rPr>
              <a:t>稀有气体</a:t>
            </a:r>
            <a:endParaRPr lang="zh-CN" altLang="en-US" dirty="0">
              <a:solidFill>
                <a:schemeClr val="accent6">
                  <a:lumMod val="75000"/>
                </a:schemeClr>
              </a:solidFill>
            </a:endParaRPr>
          </a:p>
        </p:txBody>
      </p:sp>
      <p:sp>
        <p:nvSpPr>
          <p:cNvPr id="4" name="矩形 3"/>
          <p:cNvSpPr/>
          <p:nvPr/>
        </p:nvSpPr>
        <p:spPr>
          <a:xfrm>
            <a:off x="6012160" y="986532"/>
            <a:ext cx="1107996" cy="461665"/>
          </a:xfrm>
          <a:prstGeom prst="rect">
            <a:avLst/>
          </a:prstGeom>
        </p:spPr>
        <p:txBody>
          <a:bodyPr wrap="none">
            <a:spAutoFit/>
          </a:bodyPr>
          <a:lstStyle/>
          <a:p>
            <a:pPr lvl="0"/>
            <a:r>
              <a:rPr lang="zh-CN" altLang="zh-CN" sz="2400" kern="100" dirty="0">
                <a:solidFill>
                  <a:srgbClr val="F79646">
                    <a:lumMod val="75000"/>
                  </a:srgbClr>
                </a:solidFill>
                <a:latin typeface="Times New Roman"/>
                <a:ea typeface="微软雅黑"/>
                <a:cs typeface="Times New Roman"/>
              </a:rPr>
              <a:t>碱金属</a:t>
            </a:r>
          </a:p>
        </p:txBody>
      </p:sp>
    </p:spTree>
    <p:extLst>
      <p:ext uri="{BB962C8B-B14F-4D97-AF65-F5344CB8AC3E}">
        <p14:creationId xmlns:p14="http://schemas.microsoft.com/office/powerpoint/2010/main" val="41164034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linds(horizontal)">
                                      <p:cBhvr>
                                        <p:cTn id="1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89037" y="22895"/>
            <a:ext cx="8748000" cy="4708981"/>
          </a:xfrm>
          <a:prstGeom prst="rect">
            <a:avLst/>
          </a:prstGeom>
        </p:spPr>
        <p:txBody>
          <a:bodyPr wrap="square">
            <a:spAutoFit/>
          </a:bodyPr>
          <a:lstStyle/>
          <a:p>
            <a:pPr algn="just">
              <a:lnSpc>
                <a:spcPct val="150000"/>
              </a:lnSpc>
              <a:spcAft>
                <a:spcPts val="0"/>
              </a:spcAft>
              <a:tabLst>
                <a:tab pos="2070735" algn="l"/>
              </a:tabLst>
            </a:pPr>
            <a:r>
              <a:rPr lang="en-US" altLang="zh-CN" sz="2500" kern="100" dirty="0">
                <a:latin typeface="宋体"/>
                <a:ea typeface="微软雅黑"/>
                <a:cs typeface="Times New Roman"/>
              </a:rPr>
              <a:t>②</a:t>
            </a:r>
            <a:r>
              <a:rPr lang="zh-CN" altLang="zh-CN" sz="2500" kern="100" dirty="0">
                <a:latin typeface="Times New Roman"/>
                <a:ea typeface="微软雅黑"/>
                <a:cs typeface="Times New Roman"/>
              </a:rPr>
              <a:t>元素周期系形成的原因</a:t>
            </a:r>
            <a:r>
              <a:rPr lang="zh-CN" altLang="zh-CN" sz="2500" kern="100" dirty="0" smtClean="0">
                <a:latin typeface="Times New Roman"/>
                <a:ea typeface="微软雅黑"/>
                <a:cs typeface="Times New Roman"/>
              </a:rPr>
              <a:t>：</a:t>
            </a:r>
            <a:r>
              <a:rPr lang="en-US" altLang="zh-CN" sz="2500" u="sng" kern="100" dirty="0" smtClean="0">
                <a:latin typeface="Times New Roman"/>
                <a:ea typeface="微软雅黑"/>
                <a:cs typeface="Times New Roman"/>
              </a:rPr>
              <a:t>                                            </a:t>
            </a:r>
            <a:r>
              <a:rPr lang="zh-CN" altLang="zh-CN" sz="2500" kern="100" dirty="0" smtClean="0">
                <a:latin typeface="Times New Roman"/>
                <a:ea typeface="微软雅黑"/>
                <a:cs typeface="Times New Roman"/>
              </a:rPr>
              <a:t>的</a:t>
            </a:r>
            <a:r>
              <a:rPr lang="zh-CN" altLang="zh-CN" sz="2500" kern="100" dirty="0">
                <a:latin typeface="Times New Roman"/>
                <a:ea typeface="微软雅黑"/>
                <a:cs typeface="Times New Roman"/>
              </a:rPr>
              <a:t>周期性变化。</a:t>
            </a:r>
            <a:endParaRPr lang="zh-CN" altLang="zh-CN" sz="2500" kern="100" dirty="0">
              <a:latin typeface="宋体"/>
              <a:cs typeface="Courier New"/>
            </a:endParaRPr>
          </a:p>
          <a:p>
            <a:pPr algn="just">
              <a:lnSpc>
                <a:spcPct val="150000"/>
              </a:lnSpc>
              <a:spcAft>
                <a:spcPts val="0"/>
              </a:spcAft>
              <a:tabLst>
                <a:tab pos="2070735" algn="l"/>
              </a:tabLst>
            </a:pPr>
            <a:r>
              <a:rPr lang="en-US" altLang="zh-CN" sz="2500" kern="100" dirty="0">
                <a:latin typeface="宋体"/>
                <a:ea typeface="微软雅黑"/>
                <a:cs typeface="Times New Roman"/>
              </a:rPr>
              <a:t>③</a:t>
            </a:r>
            <a:r>
              <a:rPr lang="zh-CN" altLang="zh-CN" sz="2500" kern="100" dirty="0">
                <a:latin typeface="Times New Roman"/>
                <a:ea typeface="微软雅黑"/>
                <a:cs typeface="Times New Roman"/>
              </a:rPr>
              <a:t>元素周期系中周期所含元素种类的变化规律：由于随着核电荷数的递增，电子在能级里的填充顺序</a:t>
            </a:r>
            <a:r>
              <a:rPr lang="zh-CN" altLang="zh-CN" sz="2500" kern="100" dirty="0" smtClean="0">
                <a:latin typeface="Times New Roman"/>
                <a:ea typeface="微软雅黑"/>
                <a:cs typeface="Times New Roman"/>
              </a:rPr>
              <a:t>遵循</a:t>
            </a:r>
            <a:r>
              <a:rPr lang="en-US" altLang="zh-CN" sz="2500" u="sng" kern="100" dirty="0" smtClean="0">
                <a:latin typeface="Times New Roman"/>
                <a:ea typeface="微软雅黑"/>
                <a:cs typeface="Times New Roman"/>
              </a:rPr>
              <a:t>                  </a:t>
            </a:r>
            <a:r>
              <a:rPr lang="zh-CN" altLang="zh-CN" sz="2500" kern="100" dirty="0" smtClean="0">
                <a:latin typeface="Times New Roman"/>
                <a:ea typeface="微软雅黑"/>
                <a:cs typeface="Times New Roman"/>
              </a:rPr>
              <a:t>；</a:t>
            </a:r>
            <a:r>
              <a:rPr lang="zh-CN" altLang="zh-CN" sz="2500" kern="100" dirty="0">
                <a:latin typeface="Times New Roman"/>
                <a:ea typeface="微软雅黑"/>
                <a:cs typeface="Times New Roman"/>
              </a:rPr>
              <a:t>元素周期系的周期</a:t>
            </a:r>
            <a:r>
              <a:rPr lang="zh-CN" altLang="zh-CN" sz="2500" kern="100" dirty="0" smtClean="0">
                <a:latin typeface="Times New Roman"/>
                <a:ea typeface="微软雅黑"/>
                <a:cs typeface="Times New Roman"/>
              </a:rPr>
              <a:t>不是</a:t>
            </a:r>
            <a:r>
              <a:rPr lang="en-US" altLang="zh-CN" sz="2500" u="sng" kern="100" dirty="0" smtClean="0">
                <a:latin typeface="Times New Roman"/>
                <a:ea typeface="微软雅黑"/>
                <a:cs typeface="Times New Roman"/>
              </a:rPr>
              <a:t>         </a:t>
            </a:r>
            <a:r>
              <a:rPr lang="zh-CN" altLang="zh-CN" sz="2500" kern="100" dirty="0" smtClean="0">
                <a:latin typeface="Times New Roman"/>
                <a:ea typeface="微软雅黑"/>
                <a:cs typeface="Times New Roman"/>
              </a:rPr>
              <a:t>的</a:t>
            </a:r>
            <a:r>
              <a:rPr lang="zh-CN" altLang="zh-CN" sz="2500" kern="100" dirty="0">
                <a:latin typeface="Times New Roman"/>
                <a:ea typeface="微软雅黑"/>
                <a:cs typeface="Times New Roman"/>
              </a:rPr>
              <a:t>；每一周期里元素的数目并不总是一样多，而是随周期序号的递增</a:t>
            </a:r>
            <a:r>
              <a:rPr lang="zh-CN" altLang="zh-CN" sz="2500" kern="100" dirty="0" smtClean="0">
                <a:latin typeface="Times New Roman"/>
                <a:ea typeface="微软雅黑"/>
                <a:cs typeface="Times New Roman"/>
              </a:rPr>
              <a:t>逐渐</a:t>
            </a:r>
            <a:r>
              <a:rPr lang="en-US" altLang="zh-CN" sz="2500" u="sng" kern="100" dirty="0" smtClean="0">
                <a:latin typeface="Times New Roman"/>
                <a:ea typeface="微软雅黑"/>
                <a:cs typeface="Times New Roman"/>
              </a:rPr>
              <a:t>         </a:t>
            </a:r>
            <a:r>
              <a:rPr lang="zh-CN" altLang="zh-CN" sz="2500" kern="100" dirty="0" smtClean="0">
                <a:latin typeface="Times New Roman"/>
                <a:ea typeface="微软雅黑"/>
                <a:cs typeface="Times New Roman"/>
              </a:rPr>
              <a:t>，</a:t>
            </a:r>
            <a:r>
              <a:rPr lang="zh-CN" altLang="zh-CN" sz="2500" kern="100" dirty="0">
                <a:latin typeface="Times New Roman"/>
                <a:ea typeface="微软雅黑"/>
                <a:cs typeface="Times New Roman"/>
              </a:rPr>
              <a:t>同时，金属元素的数目也</a:t>
            </a:r>
            <a:r>
              <a:rPr lang="zh-CN" altLang="zh-CN" sz="2500" kern="100" dirty="0" smtClean="0">
                <a:latin typeface="Times New Roman"/>
                <a:ea typeface="微软雅黑"/>
                <a:cs typeface="Times New Roman"/>
              </a:rPr>
              <a:t>逐渐</a:t>
            </a:r>
            <a:r>
              <a:rPr lang="en-US" altLang="zh-CN" sz="2500" u="sng" kern="100" dirty="0" smtClean="0">
                <a:latin typeface="Times New Roman"/>
                <a:ea typeface="微软雅黑"/>
                <a:cs typeface="Times New Roman"/>
              </a:rPr>
              <a:t>         </a:t>
            </a:r>
            <a:r>
              <a:rPr lang="zh-CN" altLang="zh-CN" sz="2500" kern="100" dirty="0" smtClean="0">
                <a:latin typeface="Times New Roman"/>
                <a:ea typeface="微软雅黑"/>
                <a:cs typeface="Times New Roman"/>
              </a:rPr>
              <a:t>。</a:t>
            </a:r>
            <a:r>
              <a:rPr lang="zh-CN" altLang="zh-CN" sz="2500" kern="100" dirty="0">
                <a:latin typeface="Times New Roman"/>
                <a:ea typeface="微软雅黑"/>
                <a:cs typeface="Times New Roman"/>
              </a:rPr>
              <a:t>可以把元素周期系的周期发展形象地比喻成螺壳上的螺旋。</a:t>
            </a:r>
            <a:endParaRPr lang="zh-CN" altLang="zh-CN" sz="2500" kern="100" dirty="0">
              <a:effectLst/>
              <a:latin typeface="宋体"/>
              <a:cs typeface="Courier New"/>
            </a:endParaRPr>
          </a:p>
        </p:txBody>
      </p:sp>
      <p:sp>
        <p:nvSpPr>
          <p:cNvPr id="2" name="矩形 1"/>
          <p:cNvSpPr/>
          <p:nvPr/>
        </p:nvSpPr>
        <p:spPr>
          <a:xfrm>
            <a:off x="2545789" y="3526904"/>
            <a:ext cx="1143000" cy="477054"/>
          </a:xfrm>
          <a:prstGeom prst="rect">
            <a:avLst/>
          </a:prstGeom>
        </p:spPr>
        <p:txBody>
          <a:bodyPr wrap="square">
            <a:spAutoFit/>
          </a:bodyPr>
          <a:lstStyle/>
          <a:p>
            <a:pPr lvl="0"/>
            <a:r>
              <a:rPr lang="zh-CN" altLang="zh-CN" sz="2500" kern="100" dirty="0" smtClean="0">
                <a:solidFill>
                  <a:schemeClr val="accent6">
                    <a:lumMod val="75000"/>
                  </a:schemeClr>
                </a:solidFill>
                <a:latin typeface="Times New Roman"/>
                <a:ea typeface="微软雅黑"/>
                <a:cs typeface="Times New Roman"/>
              </a:rPr>
              <a:t>增多</a:t>
            </a:r>
            <a:endParaRPr lang="zh-CN" altLang="en-US" dirty="0">
              <a:solidFill>
                <a:schemeClr val="accent6">
                  <a:lumMod val="75000"/>
                </a:schemeClr>
              </a:solidFill>
            </a:endParaRPr>
          </a:p>
        </p:txBody>
      </p:sp>
      <p:sp>
        <p:nvSpPr>
          <p:cNvPr id="4" name="矩形 3"/>
          <p:cNvSpPr/>
          <p:nvPr/>
        </p:nvSpPr>
        <p:spPr>
          <a:xfrm>
            <a:off x="4267497" y="87997"/>
            <a:ext cx="3751362" cy="477054"/>
          </a:xfrm>
          <a:prstGeom prst="rect">
            <a:avLst/>
          </a:prstGeom>
        </p:spPr>
        <p:txBody>
          <a:bodyPr wrap="square">
            <a:spAutoFit/>
          </a:bodyPr>
          <a:lstStyle/>
          <a:p>
            <a:pPr lvl="0"/>
            <a:r>
              <a:rPr lang="zh-CN" altLang="zh-CN" sz="2500" kern="100" dirty="0">
                <a:solidFill>
                  <a:srgbClr val="F79646">
                    <a:lumMod val="75000"/>
                  </a:srgbClr>
                </a:solidFill>
                <a:latin typeface="Times New Roman"/>
                <a:ea typeface="微软雅黑"/>
                <a:cs typeface="Times New Roman"/>
              </a:rPr>
              <a:t>元素原子核外电子排布</a:t>
            </a:r>
          </a:p>
        </p:txBody>
      </p:sp>
      <p:sp>
        <p:nvSpPr>
          <p:cNvPr id="5" name="矩形 4"/>
          <p:cNvSpPr/>
          <p:nvPr/>
        </p:nvSpPr>
        <p:spPr>
          <a:xfrm>
            <a:off x="6657707" y="1797139"/>
            <a:ext cx="1467068" cy="477054"/>
          </a:xfrm>
          <a:prstGeom prst="rect">
            <a:avLst/>
          </a:prstGeom>
        </p:spPr>
        <p:txBody>
          <a:bodyPr wrap="none">
            <a:spAutoFit/>
          </a:bodyPr>
          <a:lstStyle/>
          <a:p>
            <a:pPr lvl="0"/>
            <a:r>
              <a:rPr lang="zh-CN" altLang="zh-CN" sz="2500" kern="100" dirty="0">
                <a:solidFill>
                  <a:srgbClr val="F79646">
                    <a:lumMod val="75000"/>
                  </a:srgbClr>
                </a:solidFill>
                <a:latin typeface="Times New Roman"/>
                <a:ea typeface="微软雅黑"/>
                <a:cs typeface="Times New Roman"/>
              </a:rPr>
              <a:t>构造原理</a:t>
            </a:r>
          </a:p>
        </p:txBody>
      </p:sp>
      <p:sp>
        <p:nvSpPr>
          <p:cNvPr id="6" name="矩形 5"/>
          <p:cNvSpPr/>
          <p:nvPr/>
        </p:nvSpPr>
        <p:spPr>
          <a:xfrm>
            <a:off x="3165748" y="2382728"/>
            <a:ext cx="825867" cy="477054"/>
          </a:xfrm>
          <a:prstGeom prst="rect">
            <a:avLst/>
          </a:prstGeom>
        </p:spPr>
        <p:txBody>
          <a:bodyPr wrap="none">
            <a:spAutoFit/>
          </a:bodyPr>
          <a:lstStyle/>
          <a:p>
            <a:pPr lvl="0"/>
            <a:r>
              <a:rPr lang="zh-CN" altLang="zh-CN" sz="2500" kern="100" dirty="0">
                <a:solidFill>
                  <a:srgbClr val="F79646">
                    <a:lumMod val="75000"/>
                  </a:srgbClr>
                </a:solidFill>
                <a:latin typeface="Times New Roman"/>
                <a:ea typeface="微软雅黑"/>
                <a:cs typeface="Times New Roman"/>
              </a:rPr>
              <a:t>单调</a:t>
            </a:r>
          </a:p>
        </p:txBody>
      </p:sp>
      <p:sp>
        <p:nvSpPr>
          <p:cNvPr id="7" name="矩形 6"/>
          <p:cNvSpPr/>
          <p:nvPr/>
        </p:nvSpPr>
        <p:spPr>
          <a:xfrm>
            <a:off x="5705078" y="2950840"/>
            <a:ext cx="825867" cy="477054"/>
          </a:xfrm>
          <a:prstGeom prst="rect">
            <a:avLst/>
          </a:prstGeom>
        </p:spPr>
        <p:txBody>
          <a:bodyPr wrap="none">
            <a:spAutoFit/>
          </a:bodyPr>
          <a:lstStyle/>
          <a:p>
            <a:pPr lvl="0"/>
            <a:r>
              <a:rPr lang="zh-CN" altLang="zh-CN" sz="2500" kern="100" dirty="0">
                <a:solidFill>
                  <a:srgbClr val="F79646">
                    <a:lumMod val="75000"/>
                  </a:srgbClr>
                </a:solidFill>
                <a:latin typeface="Times New Roman"/>
                <a:ea typeface="微软雅黑"/>
                <a:cs typeface="Times New Roman"/>
              </a:rPr>
              <a:t>增多</a:t>
            </a:r>
          </a:p>
        </p:txBody>
      </p:sp>
    </p:spTree>
    <p:extLst>
      <p:ext uri="{BB962C8B-B14F-4D97-AF65-F5344CB8AC3E}">
        <p14:creationId xmlns:p14="http://schemas.microsoft.com/office/powerpoint/2010/main" val="22343409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par>
                                <p:cTn id="13" presetID="3" presetClass="entr" presetSubtype="10"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blinds(horizontal)">
                                      <p:cBhvr>
                                        <p:cTn id="15" dur="500"/>
                                        <p:tgtEl>
                                          <p:spTgt spid="5"/>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blinds(horizontal)">
                                      <p:cBhvr>
                                        <p:cTn id="18" dur="500"/>
                                        <p:tgtEl>
                                          <p:spTgt spid="6"/>
                                        </p:tgtEl>
                                      </p:cBhvr>
                                    </p:animEffect>
                                  </p:childTnLst>
                                </p:cTn>
                              </p:par>
                              <p:par>
                                <p:cTn id="19" presetID="3" presetClass="entr" presetSubtype="10"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blinds(horizontal)">
                                      <p:cBhvr>
                                        <p:cTn id="2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p:bldP spid="6" grpId="0"/>
      <p:bldP spid="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5970" y="456153"/>
            <a:ext cx="9082533" cy="1200329"/>
          </a:xfrm>
          <a:prstGeom prst="rect">
            <a:avLst/>
          </a:prstGeom>
        </p:spPr>
        <p:txBody>
          <a:bodyPr wrap="square">
            <a:spAutoFit/>
          </a:bodyPr>
          <a:lstStyle/>
          <a:p>
            <a:pPr algn="just">
              <a:lnSpc>
                <a:spcPct val="150000"/>
              </a:lnSpc>
              <a:spcAft>
                <a:spcPts val="0"/>
              </a:spcAft>
              <a:tabLst>
                <a:tab pos="2070735" algn="l"/>
              </a:tabLst>
            </a:pPr>
            <a:r>
              <a:rPr lang="en-US" altLang="zh-CN" sz="2400" kern="100" dirty="0">
                <a:latin typeface="Times New Roman"/>
                <a:ea typeface="微软雅黑"/>
                <a:cs typeface="Courier New"/>
              </a:rPr>
              <a:t>2.</a:t>
            </a:r>
            <a:r>
              <a:rPr lang="zh-CN" altLang="zh-CN" sz="2400" kern="100" dirty="0">
                <a:latin typeface="Times New Roman"/>
                <a:ea typeface="微软雅黑"/>
                <a:cs typeface="Times New Roman"/>
              </a:rPr>
              <a:t>原子核外电子排布与族的划分</a:t>
            </a:r>
            <a:endParaRPr lang="zh-CN" altLang="zh-CN" sz="2400" kern="100" dirty="0">
              <a:latin typeface="宋体"/>
              <a:cs typeface="Courier New"/>
            </a:endParaRPr>
          </a:p>
          <a:p>
            <a:pPr algn="just">
              <a:lnSpc>
                <a:spcPct val="150000"/>
              </a:lnSpc>
              <a:spcAft>
                <a:spcPts val="0"/>
              </a:spcAft>
              <a:tabLst>
                <a:tab pos="2070735" algn="l"/>
              </a:tabLst>
            </a:pPr>
            <a:r>
              <a:rPr lang="en-US" altLang="zh-CN" sz="2400" kern="100" dirty="0">
                <a:latin typeface="Times New Roman"/>
                <a:ea typeface="微软雅黑"/>
                <a:cs typeface="Courier New"/>
              </a:rPr>
              <a:t>(1)</a:t>
            </a:r>
            <a:r>
              <a:rPr lang="zh-CN" altLang="zh-CN" sz="2400" kern="100" dirty="0">
                <a:latin typeface="Times New Roman"/>
                <a:ea typeface="微软雅黑"/>
                <a:cs typeface="Times New Roman"/>
              </a:rPr>
              <a:t>将下列各主族元素的价电子数、价电子排布式填入表中</a:t>
            </a:r>
            <a:endParaRPr lang="zh-CN" altLang="zh-CN" sz="2400" kern="100" dirty="0">
              <a:effectLst/>
              <a:latin typeface="宋体"/>
              <a:cs typeface="Courier New"/>
            </a:endParaRPr>
          </a:p>
        </p:txBody>
      </p:sp>
      <p:graphicFrame>
        <p:nvGraphicFramePr>
          <p:cNvPr id="4" name="表格 3"/>
          <p:cNvGraphicFramePr>
            <a:graphicFrameLocks noGrp="1"/>
          </p:cNvGraphicFramePr>
          <p:nvPr>
            <p:extLst>
              <p:ext uri="{D42A27DB-BD31-4B8C-83A1-F6EECF244321}">
                <p14:modId xmlns:p14="http://schemas.microsoft.com/office/powerpoint/2010/main" val="4183131669"/>
              </p:ext>
            </p:extLst>
          </p:nvPr>
        </p:nvGraphicFramePr>
        <p:xfrm>
          <a:off x="100142" y="1755631"/>
          <a:ext cx="8955404" cy="2011680"/>
        </p:xfrm>
        <a:graphic>
          <a:graphicData uri="http://schemas.openxmlformats.org/drawingml/2006/table">
            <a:tbl>
              <a:tblPr/>
              <a:tblGrid>
                <a:gridCol w="1864360"/>
                <a:gridCol w="757872"/>
                <a:gridCol w="757872"/>
                <a:gridCol w="1115060"/>
                <a:gridCol w="1115060"/>
                <a:gridCol w="1115060"/>
                <a:gridCol w="1115060"/>
                <a:gridCol w="1115060"/>
              </a:tblGrid>
              <a:tr h="0">
                <a:tc>
                  <a:txBody>
                    <a:bodyPr/>
                    <a:lstStyle/>
                    <a:p>
                      <a:pPr algn="ctr">
                        <a:lnSpc>
                          <a:spcPct val="150000"/>
                        </a:lnSpc>
                        <a:spcAft>
                          <a:spcPts val="0"/>
                        </a:spcAft>
                        <a:tabLst>
                          <a:tab pos="2070735" algn="l"/>
                        </a:tabLst>
                      </a:pPr>
                      <a:r>
                        <a:rPr lang="zh-CN" sz="2200" kern="100" dirty="0">
                          <a:effectLst/>
                          <a:latin typeface="Times New Roman"/>
                          <a:ea typeface="微软雅黑"/>
                          <a:cs typeface="Times New Roman"/>
                        </a:rPr>
                        <a:t>族数</a:t>
                      </a:r>
                      <a:endParaRPr lang="zh-CN" sz="220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en-US" sz="2200" kern="100">
                          <a:effectLst/>
                          <a:latin typeface="宋体"/>
                          <a:ea typeface="微软雅黑"/>
                          <a:cs typeface="Times New Roman"/>
                        </a:rPr>
                        <a:t>Ⅰ</a:t>
                      </a:r>
                      <a:r>
                        <a:rPr lang="en-US" sz="2200" kern="100">
                          <a:effectLst/>
                          <a:latin typeface="Times New Roman"/>
                          <a:ea typeface="微软雅黑"/>
                          <a:cs typeface="Courier New"/>
                        </a:rPr>
                        <a:t>A</a:t>
                      </a:r>
                      <a:endParaRPr lang="zh-CN" sz="22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en-US" sz="2200" kern="100">
                          <a:effectLst/>
                          <a:latin typeface="宋体"/>
                          <a:ea typeface="微软雅黑"/>
                          <a:cs typeface="Times New Roman"/>
                        </a:rPr>
                        <a:t>Ⅱ</a:t>
                      </a:r>
                      <a:r>
                        <a:rPr lang="en-US" sz="2200" kern="100">
                          <a:effectLst/>
                          <a:latin typeface="Times New Roman"/>
                          <a:ea typeface="微软雅黑"/>
                          <a:cs typeface="Courier New"/>
                        </a:rPr>
                        <a:t>A</a:t>
                      </a:r>
                      <a:endParaRPr lang="zh-CN" sz="22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en-US" sz="2200" kern="100">
                          <a:effectLst/>
                          <a:latin typeface="宋体"/>
                          <a:ea typeface="微软雅黑"/>
                          <a:cs typeface="Times New Roman"/>
                        </a:rPr>
                        <a:t>Ⅲ</a:t>
                      </a:r>
                      <a:r>
                        <a:rPr lang="en-US" sz="2200" kern="100">
                          <a:effectLst/>
                          <a:latin typeface="Times New Roman"/>
                          <a:ea typeface="微软雅黑"/>
                          <a:cs typeface="Courier New"/>
                        </a:rPr>
                        <a:t>A</a:t>
                      </a:r>
                      <a:endParaRPr lang="zh-CN" sz="22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en-US" sz="2200" kern="100" dirty="0" err="1">
                          <a:effectLst/>
                          <a:latin typeface="宋体"/>
                          <a:ea typeface="微软雅黑"/>
                          <a:cs typeface="Times New Roman"/>
                        </a:rPr>
                        <a:t>Ⅳ</a:t>
                      </a:r>
                      <a:r>
                        <a:rPr lang="en-US" sz="2200" kern="100" dirty="0" err="1">
                          <a:effectLst/>
                          <a:latin typeface="Times New Roman"/>
                          <a:ea typeface="微软雅黑"/>
                          <a:cs typeface="Courier New"/>
                        </a:rPr>
                        <a:t>A</a:t>
                      </a:r>
                      <a:endParaRPr lang="zh-CN" sz="220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en-US" sz="2200" kern="100" dirty="0" err="1">
                          <a:effectLst/>
                          <a:latin typeface="宋体"/>
                          <a:ea typeface="微软雅黑"/>
                          <a:cs typeface="Times New Roman"/>
                        </a:rPr>
                        <a:t>Ⅴ</a:t>
                      </a:r>
                      <a:r>
                        <a:rPr lang="en-US" sz="2200" kern="100" dirty="0" err="1">
                          <a:effectLst/>
                          <a:latin typeface="Times New Roman"/>
                          <a:ea typeface="微软雅黑"/>
                          <a:cs typeface="Courier New"/>
                        </a:rPr>
                        <a:t>A</a:t>
                      </a:r>
                      <a:endParaRPr lang="zh-CN" sz="220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en-US" sz="2200" kern="100">
                          <a:effectLst/>
                          <a:latin typeface="宋体"/>
                          <a:ea typeface="微软雅黑"/>
                          <a:cs typeface="Times New Roman"/>
                        </a:rPr>
                        <a:t>Ⅵ</a:t>
                      </a:r>
                      <a:r>
                        <a:rPr lang="en-US" sz="2200" kern="100">
                          <a:effectLst/>
                          <a:latin typeface="Times New Roman"/>
                          <a:ea typeface="微软雅黑"/>
                          <a:cs typeface="Courier New"/>
                        </a:rPr>
                        <a:t>A</a:t>
                      </a:r>
                      <a:endParaRPr lang="zh-CN" sz="22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en-US" sz="2200" kern="100" dirty="0" err="1">
                          <a:effectLst/>
                          <a:latin typeface="宋体"/>
                          <a:ea typeface="微软雅黑"/>
                          <a:cs typeface="Times New Roman"/>
                        </a:rPr>
                        <a:t>Ⅶ</a:t>
                      </a:r>
                      <a:r>
                        <a:rPr lang="en-US" sz="2200" kern="100" dirty="0" err="1">
                          <a:effectLst/>
                          <a:latin typeface="Times New Roman"/>
                          <a:ea typeface="微软雅黑"/>
                          <a:cs typeface="Courier New"/>
                        </a:rPr>
                        <a:t>A</a:t>
                      </a:r>
                      <a:endParaRPr lang="zh-CN" sz="220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lnSpc>
                          <a:spcPct val="150000"/>
                        </a:lnSpc>
                        <a:spcAft>
                          <a:spcPts val="0"/>
                        </a:spcAft>
                        <a:tabLst>
                          <a:tab pos="2070735" algn="l"/>
                        </a:tabLst>
                      </a:pPr>
                      <a:r>
                        <a:rPr lang="zh-CN" sz="2200" kern="100" spc="-100" baseline="0" dirty="0">
                          <a:effectLst/>
                          <a:latin typeface="Times New Roman"/>
                          <a:ea typeface="微软雅黑"/>
                          <a:cs typeface="Times New Roman"/>
                        </a:rPr>
                        <a:t>价电子排布式</a:t>
                      </a:r>
                      <a:endParaRPr lang="zh-CN" sz="2200" kern="100" spc="-100" baseline="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en-US" altLang="zh-CN" sz="2200" b="1" kern="100" dirty="0" smtClean="0">
                          <a:latin typeface="Times New Roman"/>
                          <a:cs typeface="Courier New"/>
                        </a:rPr>
                        <a:t>___</a:t>
                      </a:r>
                      <a:endParaRPr lang="zh-CN" sz="220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en-US" altLang="zh-CN" sz="2200" b="1" kern="100" dirty="0" smtClean="0">
                          <a:latin typeface="Times New Roman"/>
                          <a:cs typeface="Courier New"/>
                        </a:rPr>
                        <a:t>___</a:t>
                      </a:r>
                      <a:endParaRPr lang="zh-CN" sz="220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en-US" altLang="zh-CN" sz="2200" b="1" kern="100" dirty="0" smtClean="0">
                          <a:latin typeface="Times New Roman"/>
                          <a:cs typeface="Courier New"/>
                        </a:rPr>
                        <a:t>______</a:t>
                      </a:r>
                      <a:endParaRPr lang="zh-CN" sz="220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en-US" altLang="zh-CN" sz="2200" b="1" kern="100" dirty="0" smtClean="0">
                          <a:latin typeface="Times New Roman"/>
                          <a:cs typeface="Courier New"/>
                        </a:rPr>
                        <a:t>______</a:t>
                      </a:r>
                      <a:endParaRPr lang="zh-CN" sz="220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en-US" altLang="zh-CN" sz="2200" b="1" kern="100" dirty="0" smtClean="0">
                          <a:latin typeface="Times New Roman"/>
                          <a:cs typeface="Courier New"/>
                        </a:rPr>
                        <a:t>______</a:t>
                      </a:r>
                      <a:endParaRPr lang="zh-CN" sz="220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en-US" altLang="zh-CN" sz="2200" b="1" kern="100" dirty="0" smtClean="0">
                          <a:latin typeface="Times New Roman"/>
                          <a:cs typeface="Courier New"/>
                        </a:rPr>
                        <a:t>______</a:t>
                      </a:r>
                      <a:endParaRPr lang="zh-CN" sz="220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en-US" altLang="zh-CN" sz="2200" b="1" kern="100" dirty="0" smtClean="0">
                          <a:latin typeface="Times New Roman"/>
                          <a:cs typeface="Courier New"/>
                        </a:rPr>
                        <a:t>______</a:t>
                      </a:r>
                      <a:endParaRPr lang="zh-CN" sz="220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lnSpc>
                          <a:spcPct val="150000"/>
                        </a:lnSpc>
                        <a:spcAft>
                          <a:spcPts val="0"/>
                        </a:spcAft>
                        <a:tabLst>
                          <a:tab pos="2070735" algn="l"/>
                        </a:tabLst>
                      </a:pPr>
                      <a:r>
                        <a:rPr lang="zh-CN" sz="2200" kern="100">
                          <a:effectLst/>
                          <a:latin typeface="Times New Roman"/>
                          <a:ea typeface="微软雅黑"/>
                          <a:cs typeface="Times New Roman"/>
                        </a:rPr>
                        <a:t>列数</a:t>
                      </a:r>
                      <a:endParaRPr lang="zh-CN" sz="22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en-US" sz="2200" kern="100">
                          <a:effectLst/>
                          <a:latin typeface="Times New Roman"/>
                          <a:ea typeface="微软雅黑"/>
                          <a:cs typeface="Courier New"/>
                        </a:rPr>
                        <a:t>1</a:t>
                      </a:r>
                      <a:endParaRPr lang="zh-CN" sz="22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en-US" sz="2200" kern="100">
                          <a:effectLst/>
                          <a:latin typeface="Times New Roman"/>
                          <a:ea typeface="微软雅黑"/>
                          <a:cs typeface="Courier New"/>
                        </a:rPr>
                        <a:t>2</a:t>
                      </a:r>
                      <a:endParaRPr lang="zh-CN" sz="22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en-US" sz="2200" kern="100">
                          <a:effectLst/>
                          <a:latin typeface="Times New Roman"/>
                          <a:ea typeface="微软雅黑"/>
                          <a:cs typeface="Courier New"/>
                        </a:rPr>
                        <a:t>13</a:t>
                      </a:r>
                      <a:endParaRPr lang="zh-CN" sz="22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en-US" sz="2200" kern="100">
                          <a:effectLst/>
                          <a:latin typeface="Times New Roman"/>
                          <a:ea typeface="微软雅黑"/>
                          <a:cs typeface="Courier New"/>
                        </a:rPr>
                        <a:t>14</a:t>
                      </a:r>
                      <a:endParaRPr lang="zh-CN" sz="22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en-US" sz="2200" kern="100">
                          <a:effectLst/>
                          <a:latin typeface="Times New Roman"/>
                          <a:ea typeface="微软雅黑"/>
                          <a:cs typeface="Courier New"/>
                        </a:rPr>
                        <a:t>15</a:t>
                      </a:r>
                      <a:endParaRPr lang="zh-CN" sz="22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en-US" sz="2200" kern="100">
                          <a:effectLst/>
                          <a:latin typeface="Times New Roman"/>
                          <a:ea typeface="微软雅黑"/>
                          <a:cs typeface="Courier New"/>
                        </a:rPr>
                        <a:t>16</a:t>
                      </a:r>
                      <a:endParaRPr lang="zh-CN" sz="22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en-US" sz="2200" kern="100">
                          <a:effectLst/>
                          <a:latin typeface="Times New Roman"/>
                          <a:ea typeface="微软雅黑"/>
                          <a:cs typeface="Courier New"/>
                        </a:rPr>
                        <a:t>17</a:t>
                      </a:r>
                      <a:endParaRPr lang="zh-CN" sz="22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lnSpc>
                          <a:spcPct val="150000"/>
                        </a:lnSpc>
                        <a:spcAft>
                          <a:spcPts val="0"/>
                        </a:spcAft>
                        <a:tabLst>
                          <a:tab pos="2070735" algn="l"/>
                        </a:tabLst>
                      </a:pPr>
                      <a:r>
                        <a:rPr lang="zh-CN" sz="2200" kern="100">
                          <a:effectLst/>
                          <a:latin typeface="Times New Roman"/>
                          <a:ea typeface="微软雅黑"/>
                          <a:cs typeface="Times New Roman"/>
                        </a:rPr>
                        <a:t>价电子数</a:t>
                      </a:r>
                      <a:endParaRPr lang="zh-CN" sz="22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en-US" altLang="zh-CN" sz="2200" b="1" kern="100" dirty="0" smtClean="0">
                          <a:latin typeface="Times New Roman"/>
                          <a:cs typeface="Courier New"/>
                        </a:rPr>
                        <a:t>__</a:t>
                      </a:r>
                      <a:endParaRPr lang="zh-CN" sz="220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en-US" altLang="zh-CN" sz="2200" b="1" kern="100" dirty="0" smtClean="0">
                          <a:latin typeface="Times New Roman"/>
                          <a:cs typeface="Courier New"/>
                        </a:rPr>
                        <a:t>__</a:t>
                      </a:r>
                      <a:endParaRPr lang="zh-CN" sz="220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en-US" altLang="zh-CN" sz="2200" b="1" kern="100" dirty="0" smtClean="0">
                          <a:latin typeface="Times New Roman"/>
                          <a:cs typeface="Courier New"/>
                        </a:rPr>
                        <a:t>__</a:t>
                      </a:r>
                      <a:endParaRPr lang="zh-CN" sz="220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en-US" altLang="zh-CN" sz="2200" b="1" kern="100" dirty="0" smtClean="0">
                          <a:latin typeface="Times New Roman"/>
                          <a:cs typeface="Courier New"/>
                        </a:rPr>
                        <a:t>__</a:t>
                      </a:r>
                      <a:endParaRPr lang="zh-CN" sz="220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en-US" altLang="zh-CN" sz="2200" b="1" kern="100" dirty="0" smtClean="0">
                          <a:latin typeface="Times New Roman"/>
                          <a:cs typeface="Courier New"/>
                        </a:rPr>
                        <a:t>__</a:t>
                      </a:r>
                      <a:endParaRPr lang="zh-CN" sz="220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en-US" altLang="zh-CN" sz="2200" b="1" kern="100" dirty="0" smtClean="0">
                          <a:latin typeface="Times New Roman"/>
                          <a:cs typeface="Courier New"/>
                        </a:rPr>
                        <a:t>__</a:t>
                      </a:r>
                      <a:endParaRPr lang="zh-CN" sz="220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en-US" altLang="zh-CN" sz="2200" b="1" kern="100" dirty="0" smtClean="0">
                          <a:latin typeface="Times New Roman"/>
                          <a:cs typeface="Courier New"/>
                        </a:rPr>
                        <a:t>__</a:t>
                      </a:r>
                      <a:endParaRPr lang="zh-CN" sz="220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6" name="矩形 5"/>
          <p:cNvSpPr/>
          <p:nvPr/>
        </p:nvSpPr>
        <p:spPr>
          <a:xfrm>
            <a:off x="8328899" y="3330281"/>
            <a:ext cx="501098" cy="430887"/>
          </a:xfrm>
          <a:prstGeom prst="rect">
            <a:avLst/>
          </a:prstGeom>
        </p:spPr>
        <p:txBody>
          <a:bodyPr wrap="square">
            <a:spAutoFit/>
          </a:bodyPr>
          <a:lstStyle/>
          <a:p>
            <a:pPr algn="just">
              <a:spcAft>
                <a:spcPts val="0"/>
              </a:spcAft>
            </a:pPr>
            <a:r>
              <a:rPr lang="en-US" altLang="zh-CN" sz="2200" kern="100" dirty="0" smtClean="0">
                <a:solidFill>
                  <a:schemeClr val="accent6">
                    <a:lumMod val="75000"/>
                  </a:schemeClr>
                </a:solidFill>
                <a:latin typeface="Times New Roman"/>
                <a:ea typeface="微软雅黑"/>
              </a:rPr>
              <a:t>7</a:t>
            </a:r>
            <a:endParaRPr lang="zh-CN" altLang="zh-CN" sz="2200" kern="100" dirty="0">
              <a:solidFill>
                <a:schemeClr val="accent6">
                  <a:lumMod val="75000"/>
                </a:schemeClr>
              </a:solidFill>
              <a:effectLst/>
              <a:latin typeface="Times New Roman"/>
              <a:ea typeface="宋体"/>
            </a:endParaRPr>
          </a:p>
        </p:txBody>
      </p:sp>
      <p:sp>
        <p:nvSpPr>
          <p:cNvPr id="7" name="矩形 6"/>
          <p:cNvSpPr/>
          <p:nvPr/>
        </p:nvSpPr>
        <p:spPr>
          <a:xfrm>
            <a:off x="2079422" y="2304281"/>
            <a:ext cx="529312" cy="430887"/>
          </a:xfrm>
          <a:prstGeom prst="rect">
            <a:avLst/>
          </a:prstGeom>
        </p:spPr>
        <p:txBody>
          <a:bodyPr wrap="none">
            <a:spAutoFit/>
          </a:bodyPr>
          <a:lstStyle/>
          <a:p>
            <a:pPr lvl="0" algn="just"/>
            <a:r>
              <a:rPr lang="en-US" altLang="zh-CN" sz="2200" i="1" kern="100" dirty="0" err="1">
                <a:solidFill>
                  <a:srgbClr val="F79646">
                    <a:lumMod val="75000"/>
                  </a:srgbClr>
                </a:solidFill>
                <a:latin typeface="Times New Roman"/>
                <a:ea typeface="微软雅黑"/>
              </a:rPr>
              <a:t>n</a:t>
            </a:r>
            <a:r>
              <a:rPr lang="en-US" altLang="zh-CN" sz="2200" kern="100" dirty="0" err="1">
                <a:solidFill>
                  <a:srgbClr val="F79646">
                    <a:lumMod val="75000"/>
                  </a:srgbClr>
                </a:solidFill>
                <a:latin typeface="Times New Roman"/>
                <a:ea typeface="微软雅黑"/>
              </a:rPr>
              <a:t>s</a:t>
            </a:r>
            <a:r>
              <a:rPr lang="en-US" altLang="zh-CN" sz="2200" kern="100" baseline="30000" dirty="0" err="1">
                <a:solidFill>
                  <a:srgbClr val="F79646">
                    <a:lumMod val="75000"/>
                  </a:srgbClr>
                </a:solidFill>
                <a:latin typeface="Times New Roman"/>
                <a:ea typeface="微软雅黑"/>
              </a:rPr>
              <a:t>1</a:t>
            </a:r>
            <a:endParaRPr lang="zh-CN" altLang="zh-CN" sz="2200" kern="100" dirty="0">
              <a:solidFill>
                <a:srgbClr val="F79646">
                  <a:lumMod val="75000"/>
                </a:srgbClr>
              </a:solidFill>
              <a:latin typeface="Times New Roman"/>
              <a:ea typeface="宋体"/>
            </a:endParaRPr>
          </a:p>
        </p:txBody>
      </p:sp>
      <p:sp>
        <p:nvSpPr>
          <p:cNvPr id="13" name="矩形 12"/>
          <p:cNvSpPr/>
          <p:nvPr/>
        </p:nvSpPr>
        <p:spPr>
          <a:xfrm>
            <a:off x="2824758" y="2304281"/>
            <a:ext cx="529312" cy="430887"/>
          </a:xfrm>
          <a:prstGeom prst="rect">
            <a:avLst/>
          </a:prstGeom>
        </p:spPr>
        <p:txBody>
          <a:bodyPr wrap="none">
            <a:spAutoFit/>
          </a:bodyPr>
          <a:lstStyle/>
          <a:p>
            <a:pPr lvl="0" algn="just"/>
            <a:r>
              <a:rPr lang="en-US" altLang="zh-CN" sz="2200" i="1" kern="100" dirty="0" err="1">
                <a:solidFill>
                  <a:srgbClr val="F79646">
                    <a:lumMod val="75000"/>
                  </a:srgbClr>
                </a:solidFill>
                <a:latin typeface="Times New Roman"/>
                <a:ea typeface="微软雅黑"/>
              </a:rPr>
              <a:t>n</a:t>
            </a:r>
            <a:r>
              <a:rPr lang="en-US" altLang="zh-CN" sz="2200" kern="100" dirty="0" err="1">
                <a:solidFill>
                  <a:srgbClr val="F79646">
                    <a:lumMod val="75000"/>
                  </a:srgbClr>
                </a:solidFill>
                <a:latin typeface="Times New Roman"/>
                <a:ea typeface="微软雅黑"/>
              </a:rPr>
              <a:t>s</a:t>
            </a:r>
            <a:r>
              <a:rPr lang="en-US" altLang="zh-CN" sz="2200" kern="100" baseline="30000" dirty="0" err="1">
                <a:solidFill>
                  <a:srgbClr val="F79646">
                    <a:lumMod val="75000"/>
                  </a:srgbClr>
                </a:solidFill>
                <a:latin typeface="Times New Roman"/>
                <a:ea typeface="微软雅黑"/>
              </a:rPr>
              <a:t>2</a:t>
            </a:r>
            <a:endParaRPr lang="zh-CN" altLang="zh-CN" sz="2200" kern="100" dirty="0">
              <a:solidFill>
                <a:srgbClr val="F79646">
                  <a:lumMod val="75000"/>
                </a:srgbClr>
              </a:solidFill>
              <a:latin typeface="Times New Roman"/>
              <a:ea typeface="宋体"/>
            </a:endParaRPr>
          </a:p>
        </p:txBody>
      </p:sp>
      <p:sp>
        <p:nvSpPr>
          <p:cNvPr id="14" name="矩形 13"/>
          <p:cNvSpPr/>
          <p:nvPr/>
        </p:nvSpPr>
        <p:spPr>
          <a:xfrm>
            <a:off x="3591121" y="2278735"/>
            <a:ext cx="906017" cy="430887"/>
          </a:xfrm>
          <a:prstGeom prst="rect">
            <a:avLst/>
          </a:prstGeom>
        </p:spPr>
        <p:txBody>
          <a:bodyPr wrap="none">
            <a:spAutoFit/>
          </a:bodyPr>
          <a:lstStyle/>
          <a:p>
            <a:pPr lvl="0" algn="just"/>
            <a:r>
              <a:rPr lang="en-US" altLang="zh-CN" sz="2200" i="1" kern="100" dirty="0" err="1">
                <a:solidFill>
                  <a:srgbClr val="F79646">
                    <a:lumMod val="75000"/>
                  </a:srgbClr>
                </a:solidFill>
                <a:latin typeface="Times New Roman"/>
                <a:ea typeface="微软雅黑"/>
              </a:rPr>
              <a:t>n</a:t>
            </a:r>
            <a:r>
              <a:rPr lang="en-US" altLang="zh-CN" sz="2200" kern="100" dirty="0" err="1">
                <a:solidFill>
                  <a:srgbClr val="F79646">
                    <a:lumMod val="75000"/>
                  </a:srgbClr>
                </a:solidFill>
                <a:latin typeface="Times New Roman"/>
                <a:ea typeface="微软雅黑"/>
              </a:rPr>
              <a:t>s</a:t>
            </a:r>
            <a:r>
              <a:rPr lang="en-US" altLang="zh-CN" sz="2200" kern="100" baseline="30000" dirty="0" err="1">
                <a:solidFill>
                  <a:srgbClr val="F79646">
                    <a:lumMod val="75000"/>
                  </a:srgbClr>
                </a:solidFill>
                <a:latin typeface="Times New Roman"/>
                <a:ea typeface="微软雅黑"/>
              </a:rPr>
              <a:t>2</a:t>
            </a:r>
            <a:r>
              <a:rPr lang="en-US" altLang="zh-CN" sz="2200" i="1" kern="100" dirty="0" err="1">
                <a:solidFill>
                  <a:srgbClr val="F79646">
                    <a:lumMod val="75000"/>
                  </a:srgbClr>
                </a:solidFill>
                <a:latin typeface="Times New Roman"/>
                <a:ea typeface="微软雅黑"/>
              </a:rPr>
              <a:t>n</a:t>
            </a:r>
            <a:r>
              <a:rPr lang="en-US" altLang="zh-CN" sz="2200" kern="100" dirty="0" err="1">
                <a:solidFill>
                  <a:srgbClr val="F79646">
                    <a:lumMod val="75000"/>
                  </a:srgbClr>
                </a:solidFill>
                <a:latin typeface="Times New Roman"/>
                <a:ea typeface="微软雅黑"/>
              </a:rPr>
              <a:t>p</a:t>
            </a:r>
            <a:r>
              <a:rPr lang="en-US" altLang="zh-CN" sz="2200" kern="100" baseline="30000" dirty="0" err="1">
                <a:solidFill>
                  <a:srgbClr val="F79646">
                    <a:lumMod val="75000"/>
                  </a:srgbClr>
                </a:solidFill>
                <a:latin typeface="Times New Roman"/>
                <a:ea typeface="微软雅黑"/>
              </a:rPr>
              <a:t>1</a:t>
            </a:r>
            <a:endParaRPr lang="zh-CN" altLang="zh-CN" sz="2200" kern="100" dirty="0">
              <a:solidFill>
                <a:srgbClr val="F79646">
                  <a:lumMod val="75000"/>
                </a:srgbClr>
              </a:solidFill>
              <a:latin typeface="Times New Roman"/>
              <a:ea typeface="宋体"/>
            </a:endParaRPr>
          </a:p>
        </p:txBody>
      </p:sp>
      <p:sp>
        <p:nvSpPr>
          <p:cNvPr id="15" name="矩形 14"/>
          <p:cNvSpPr/>
          <p:nvPr/>
        </p:nvSpPr>
        <p:spPr>
          <a:xfrm>
            <a:off x="4683620" y="2278734"/>
            <a:ext cx="906017" cy="430887"/>
          </a:xfrm>
          <a:prstGeom prst="rect">
            <a:avLst/>
          </a:prstGeom>
        </p:spPr>
        <p:txBody>
          <a:bodyPr wrap="none">
            <a:spAutoFit/>
          </a:bodyPr>
          <a:lstStyle/>
          <a:p>
            <a:pPr lvl="0" algn="just"/>
            <a:r>
              <a:rPr lang="en-US" altLang="zh-CN" sz="2200" i="1" kern="100" dirty="0" err="1">
                <a:solidFill>
                  <a:srgbClr val="F79646">
                    <a:lumMod val="75000"/>
                  </a:srgbClr>
                </a:solidFill>
                <a:latin typeface="Times New Roman"/>
                <a:ea typeface="微软雅黑"/>
              </a:rPr>
              <a:t>n</a:t>
            </a:r>
            <a:r>
              <a:rPr lang="en-US" altLang="zh-CN" sz="2200" kern="100" dirty="0" err="1">
                <a:solidFill>
                  <a:srgbClr val="F79646">
                    <a:lumMod val="75000"/>
                  </a:srgbClr>
                </a:solidFill>
                <a:latin typeface="Times New Roman"/>
                <a:ea typeface="微软雅黑"/>
              </a:rPr>
              <a:t>s</a:t>
            </a:r>
            <a:r>
              <a:rPr lang="en-US" altLang="zh-CN" sz="2200" kern="100" baseline="30000" dirty="0" err="1">
                <a:solidFill>
                  <a:srgbClr val="F79646">
                    <a:lumMod val="75000"/>
                  </a:srgbClr>
                </a:solidFill>
                <a:latin typeface="Times New Roman"/>
                <a:ea typeface="微软雅黑"/>
              </a:rPr>
              <a:t>2</a:t>
            </a:r>
            <a:r>
              <a:rPr lang="en-US" altLang="zh-CN" sz="2200" i="1" kern="100" dirty="0" err="1">
                <a:solidFill>
                  <a:srgbClr val="F79646">
                    <a:lumMod val="75000"/>
                  </a:srgbClr>
                </a:solidFill>
                <a:latin typeface="Times New Roman"/>
                <a:ea typeface="微软雅黑"/>
              </a:rPr>
              <a:t>n</a:t>
            </a:r>
            <a:r>
              <a:rPr lang="en-US" altLang="zh-CN" sz="2200" kern="100" dirty="0" err="1">
                <a:solidFill>
                  <a:srgbClr val="F79646">
                    <a:lumMod val="75000"/>
                  </a:srgbClr>
                </a:solidFill>
                <a:latin typeface="Times New Roman"/>
                <a:ea typeface="微软雅黑"/>
              </a:rPr>
              <a:t>p</a:t>
            </a:r>
            <a:r>
              <a:rPr lang="en-US" altLang="zh-CN" sz="2200" kern="100" baseline="30000" dirty="0" err="1">
                <a:solidFill>
                  <a:srgbClr val="F79646">
                    <a:lumMod val="75000"/>
                  </a:srgbClr>
                </a:solidFill>
                <a:latin typeface="Times New Roman"/>
                <a:ea typeface="微软雅黑"/>
              </a:rPr>
              <a:t>2</a:t>
            </a:r>
            <a:endParaRPr lang="zh-CN" altLang="zh-CN" sz="2200" kern="100" dirty="0">
              <a:solidFill>
                <a:srgbClr val="F79646">
                  <a:lumMod val="75000"/>
                </a:srgbClr>
              </a:solidFill>
              <a:latin typeface="Times New Roman"/>
              <a:ea typeface="宋体"/>
            </a:endParaRPr>
          </a:p>
        </p:txBody>
      </p:sp>
      <p:sp>
        <p:nvSpPr>
          <p:cNvPr id="16" name="矩形 15"/>
          <p:cNvSpPr/>
          <p:nvPr/>
        </p:nvSpPr>
        <p:spPr>
          <a:xfrm>
            <a:off x="5797648" y="2279898"/>
            <a:ext cx="906017" cy="430887"/>
          </a:xfrm>
          <a:prstGeom prst="rect">
            <a:avLst/>
          </a:prstGeom>
        </p:spPr>
        <p:txBody>
          <a:bodyPr wrap="none">
            <a:spAutoFit/>
          </a:bodyPr>
          <a:lstStyle/>
          <a:p>
            <a:pPr lvl="0" algn="just"/>
            <a:r>
              <a:rPr lang="en-US" altLang="zh-CN" sz="2200" i="1" kern="100" dirty="0" err="1">
                <a:solidFill>
                  <a:srgbClr val="F79646">
                    <a:lumMod val="75000"/>
                  </a:srgbClr>
                </a:solidFill>
                <a:latin typeface="Times New Roman"/>
                <a:ea typeface="微软雅黑"/>
              </a:rPr>
              <a:t>n</a:t>
            </a:r>
            <a:r>
              <a:rPr lang="en-US" altLang="zh-CN" sz="2200" kern="100" dirty="0" err="1">
                <a:solidFill>
                  <a:srgbClr val="F79646">
                    <a:lumMod val="75000"/>
                  </a:srgbClr>
                </a:solidFill>
                <a:latin typeface="Times New Roman"/>
                <a:ea typeface="微软雅黑"/>
              </a:rPr>
              <a:t>s</a:t>
            </a:r>
            <a:r>
              <a:rPr lang="en-US" altLang="zh-CN" sz="2200" kern="100" baseline="30000" dirty="0" err="1">
                <a:solidFill>
                  <a:srgbClr val="F79646">
                    <a:lumMod val="75000"/>
                  </a:srgbClr>
                </a:solidFill>
                <a:latin typeface="Times New Roman"/>
                <a:ea typeface="微软雅黑"/>
              </a:rPr>
              <a:t>2</a:t>
            </a:r>
            <a:r>
              <a:rPr lang="en-US" altLang="zh-CN" sz="2200" i="1" kern="100" dirty="0" err="1">
                <a:solidFill>
                  <a:srgbClr val="F79646">
                    <a:lumMod val="75000"/>
                  </a:srgbClr>
                </a:solidFill>
                <a:latin typeface="Times New Roman"/>
                <a:ea typeface="微软雅黑"/>
              </a:rPr>
              <a:t>n</a:t>
            </a:r>
            <a:r>
              <a:rPr lang="en-US" altLang="zh-CN" sz="2200" kern="100" dirty="0" err="1">
                <a:solidFill>
                  <a:srgbClr val="F79646">
                    <a:lumMod val="75000"/>
                  </a:srgbClr>
                </a:solidFill>
                <a:latin typeface="Times New Roman"/>
                <a:ea typeface="微软雅黑"/>
              </a:rPr>
              <a:t>p</a:t>
            </a:r>
            <a:r>
              <a:rPr lang="en-US" altLang="zh-CN" sz="2200" kern="100" baseline="30000" dirty="0" err="1">
                <a:solidFill>
                  <a:srgbClr val="F79646">
                    <a:lumMod val="75000"/>
                  </a:srgbClr>
                </a:solidFill>
                <a:latin typeface="Times New Roman"/>
                <a:ea typeface="微软雅黑"/>
              </a:rPr>
              <a:t>3</a:t>
            </a:r>
            <a:endParaRPr lang="zh-CN" altLang="zh-CN" sz="2200" kern="100" dirty="0">
              <a:solidFill>
                <a:srgbClr val="F79646">
                  <a:lumMod val="75000"/>
                </a:srgbClr>
              </a:solidFill>
              <a:latin typeface="Times New Roman"/>
              <a:ea typeface="宋体"/>
            </a:endParaRPr>
          </a:p>
        </p:txBody>
      </p:sp>
      <p:sp>
        <p:nvSpPr>
          <p:cNvPr id="17" name="矩形 16"/>
          <p:cNvSpPr/>
          <p:nvPr/>
        </p:nvSpPr>
        <p:spPr>
          <a:xfrm>
            <a:off x="6938739" y="2278737"/>
            <a:ext cx="906017" cy="430887"/>
          </a:xfrm>
          <a:prstGeom prst="rect">
            <a:avLst/>
          </a:prstGeom>
        </p:spPr>
        <p:txBody>
          <a:bodyPr wrap="none">
            <a:spAutoFit/>
          </a:bodyPr>
          <a:lstStyle/>
          <a:p>
            <a:pPr lvl="0" algn="just"/>
            <a:r>
              <a:rPr lang="en-US" altLang="zh-CN" sz="2200" i="1" kern="100" dirty="0" err="1">
                <a:solidFill>
                  <a:srgbClr val="F79646">
                    <a:lumMod val="75000"/>
                  </a:srgbClr>
                </a:solidFill>
                <a:latin typeface="Times New Roman"/>
                <a:ea typeface="微软雅黑"/>
              </a:rPr>
              <a:t>n</a:t>
            </a:r>
            <a:r>
              <a:rPr lang="en-US" altLang="zh-CN" sz="2200" kern="100" dirty="0" err="1">
                <a:solidFill>
                  <a:srgbClr val="F79646">
                    <a:lumMod val="75000"/>
                  </a:srgbClr>
                </a:solidFill>
                <a:latin typeface="Times New Roman"/>
                <a:ea typeface="微软雅黑"/>
              </a:rPr>
              <a:t>s</a:t>
            </a:r>
            <a:r>
              <a:rPr lang="en-US" altLang="zh-CN" sz="2200" kern="100" baseline="30000" dirty="0" err="1">
                <a:solidFill>
                  <a:srgbClr val="F79646">
                    <a:lumMod val="75000"/>
                  </a:srgbClr>
                </a:solidFill>
                <a:latin typeface="Times New Roman"/>
                <a:ea typeface="微软雅黑"/>
              </a:rPr>
              <a:t>2</a:t>
            </a:r>
            <a:r>
              <a:rPr lang="en-US" altLang="zh-CN" sz="2200" i="1" kern="100" dirty="0" err="1">
                <a:solidFill>
                  <a:srgbClr val="F79646">
                    <a:lumMod val="75000"/>
                  </a:srgbClr>
                </a:solidFill>
                <a:latin typeface="Times New Roman"/>
                <a:ea typeface="微软雅黑"/>
              </a:rPr>
              <a:t>n</a:t>
            </a:r>
            <a:r>
              <a:rPr lang="en-US" altLang="zh-CN" sz="2200" kern="100" dirty="0" err="1">
                <a:solidFill>
                  <a:srgbClr val="F79646">
                    <a:lumMod val="75000"/>
                  </a:srgbClr>
                </a:solidFill>
                <a:latin typeface="Times New Roman"/>
                <a:ea typeface="微软雅黑"/>
              </a:rPr>
              <a:t>p</a:t>
            </a:r>
            <a:r>
              <a:rPr lang="en-US" altLang="zh-CN" sz="2200" kern="100" baseline="30000" dirty="0" err="1">
                <a:solidFill>
                  <a:srgbClr val="F79646">
                    <a:lumMod val="75000"/>
                  </a:srgbClr>
                </a:solidFill>
                <a:latin typeface="Times New Roman"/>
                <a:ea typeface="微软雅黑"/>
              </a:rPr>
              <a:t>4</a:t>
            </a:r>
            <a:endParaRPr lang="zh-CN" altLang="zh-CN" sz="2200" kern="100" dirty="0">
              <a:solidFill>
                <a:srgbClr val="F79646">
                  <a:lumMod val="75000"/>
                </a:srgbClr>
              </a:solidFill>
              <a:latin typeface="Times New Roman"/>
              <a:ea typeface="宋体"/>
            </a:endParaRPr>
          </a:p>
        </p:txBody>
      </p:sp>
      <p:sp>
        <p:nvSpPr>
          <p:cNvPr id="18" name="矩形 17"/>
          <p:cNvSpPr/>
          <p:nvPr/>
        </p:nvSpPr>
        <p:spPr>
          <a:xfrm>
            <a:off x="8028384" y="2288262"/>
            <a:ext cx="906017" cy="430887"/>
          </a:xfrm>
          <a:prstGeom prst="rect">
            <a:avLst/>
          </a:prstGeom>
        </p:spPr>
        <p:txBody>
          <a:bodyPr wrap="none">
            <a:spAutoFit/>
          </a:bodyPr>
          <a:lstStyle/>
          <a:p>
            <a:pPr lvl="0" algn="just"/>
            <a:r>
              <a:rPr lang="en-US" altLang="zh-CN" sz="2200" i="1" kern="100" dirty="0" err="1">
                <a:solidFill>
                  <a:srgbClr val="F79646">
                    <a:lumMod val="75000"/>
                  </a:srgbClr>
                </a:solidFill>
                <a:latin typeface="Times New Roman"/>
                <a:ea typeface="微软雅黑"/>
              </a:rPr>
              <a:t>n</a:t>
            </a:r>
            <a:r>
              <a:rPr lang="en-US" altLang="zh-CN" sz="2200" kern="100" dirty="0" err="1">
                <a:solidFill>
                  <a:srgbClr val="F79646">
                    <a:lumMod val="75000"/>
                  </a:srgbClr>
                </a:solidFill>
                <a:latin typeface="Times New Roman"/>
                <a:ea typeface="微软雅黑"/>
              </a:rPr>
              <a:t>s</a:t>
            </a:r>
            <a:r>
              <a:rPr lang="en-US" altLang="zh-CN" sz="2200" kern="100" baseline="30000" dirty="0" err="1">
                <a:solidFill>
                  <a:srgbClr val="F79646">
                    <a:lumMod val="75000"/>
                  </a:srgbClr>
                </a:solidFill>
                <a:latin typeface="Times New Roman"/>
                <a:ea typeface="微软雅黑"/>
              </a:rPr>
              <a:t>2</a:t>
            </a:r>
            <a:r>
              <a:rPr lang="en-US" altLang="zh-CN" sz="2200" i="1" kern="100" dirty="0" err="1">
                <a:solidFill>
                  <a:srgbClr val="F79646">
                    <a:lumMod val="75000"/>
                  </a:srgbClr>
                </a:solidFill>
                <a:latin typeface="Times New Roman"/>
                <a:ea typeface="微软雅黑"/>
              </a:rPr>
              <a:t>n</a:t>
            </a:r>
            <a:r>
              <a:rPr lang="en-US" altLang="zh-CN" sz="2200" kern="100" dirty="0" err="1">
                <a:solidFill>
                  <a:srgbClr val="F79646">
                    <a:lumMod val="75000"/>
                  </a:srgbClr>
                </a:solidFill>
                <a:latin typeface="Times New Roman"/>
                <a:ea typeface="微软雅黑"/>
              </a:rPr>
              <a:t>p</a:t>
            </a:r>
            <a:r>
              <a:rPr lang="en-US" altLang="zh-CN" sz="2200" kern="100" baseline="30000" dirty="0" err="1">
                <a:solidFill>
                  <a:srgbClr val="F79646">
                    <a:lumMod val="75000"/>
                  </a:srgbClr>
                </a:solidFill>
                <a:latin typeface="Times New Roman"/>
                <a:ea typeface="微软雅黑"/>
              </a:rPr>
              <a:t>5</a:t>
            </a:r>
            <a:endParaRPr lang="zh-CN" altLang="zh-CN" sz="2200" kern="100" dirty="0">
              <a:solidFill>
                <a:srgbClr val="F79646">
                  <a:lumMod val="75000"/>
                </a:srgbClr>
              </a:solidFill>
              <a:latin typeface="Times New Roman"/>
              <a:ea typeface="宋体"/>
            </a:endParaRPr>
          </a:p>
        </p:txBody>
      </p:sp>
      <p:sp>
        <p:nvSpPr>
          <p:cNvPr id="19" name="矩形 18"/>
          <p:cNvSpPr/>
          <p:nvPr/>
        </p:nvSpPr>
        <p:spPr>
          <a:xfrm>
            <a:off x="2172561" y="3321918"/>
            <a:ext cx="325730" cy="430887"/>
          </a:xfrm>
          <a:prstGeom prst="rect">
            <a:avLst/>
          </a:prstGeom>
        </p:spPr>
        <p:txBody>
          <a:bodyPr wrap="none">
            <a:spAutoFit/>
          </a:bodyPr>
          <a:lstStyle/>
          <a:p>
            <a:pPr lvl="0" algn="just"/>
            <a:r>
              <a:rPr lang="en-US" altLang="zh-CN" sz="2200" kern="100" dirty="0">
                <a:solidFill>
                  <a:srgbClr val="F79646">
                    <a:lumMod val="75000"/>
                  </a:srgbClr>
                </a:solidFill>
                <a:latin typeface="Times New Roman"/>
                <a:ea typeface="微软雅黑"/>
              </a:rPr>
              <a:t>1</a:t>
            </a:r>
            <a:endParaRPr lang="zh-CN" altLang="zh-CN" sz="2200" kern="100" dirty="0">
              <a:solidFill>
                <a:srgbClr val="F79646">
                  <a:lumMod val="75000"/>
                </a:srgbClr>
              </a:solidFill>
              <a:latin typeface="Times New Roman"/>
              <a:ea typeface="宋体"/>
            </a:endParaRPr>
          </a:p>
        </p:txBody>
      </p:sp>
      <p:sp>
        <p:nvSpPr>
          <p:cNvPr id="20" name="矩形 19"/>
          <p:cNvSpPr/>
          <p:nvPr/>
        </p:nvSpPr>
        <p:spPr>
          <a:xfrm>
            <a:off x="2944391" y="3321918"/>
            <a:ext cx="325730" cy="430887"/>
          </a:xfrm>
          <a:prstGeom prst="rect">
            <a:avLst/>
          </a:prstGeom>
        </p:spPr>
        <p:txBody>
          <a:bodyPr wrap="none">
            <a:spAutoFit/>
          </a:bodyPr>
          <a:lstStyle/>
          <a:p>
            <a:pPr lvl="0" algn="just"/>
            <a:r>
              <a:rPr lang="en-US" altLang="zh-CN" sz="2200" kern="100" dirty="0">
                <a:solidFill>
                  <a:srgbClr val="F79646">
                    <a:lumMod val="75000"/>
                  </a:srgbClr>
                </a:solidFill>
                <a:latin typeface="Times New Roman"/>
                <a:ea typeface="微软雅黑"/>
              </a:rPr>
              <a:t>2</a:t>
            </a:r>
            <a:endParaRPr lang="zh-CN" altLang="zh-CN" sz="2200" kern="100" dirty="0">
              <a:solidFill>
                <a:srgbClr val="F79646">
                  <a:lumMod val="75000"/>
                </a:srgbClr>
              </a:solidFill>
              <a:latin typeface="Times New Roman"/>
              <a:ea typeface="宋体"/>
            </a:endParaRPr>
          </a:p>
        </p:txBody>
      </p:sp>
      <p:sp>
        <p:nvSpPr>
          <p:cNvPr id="21" name="矩形 20"/>
          <p:cNvSpPr/>
          <p:nvPr/>
        </p:nvSpPr>
        <p:spPr>
          <a:xfrm>
            <a:off x="3886230" y="3321918"/>
            <a:ext cx="325730" cy="430887"/>
          </a:xfrm>
          <a:prstGeom prst="rect">
            <a:avLst/>
          </a:prstGeom>
        </p:spPr>
        <p:txBody>
          <a:bodyPr wrap="none">
            <a:spAutoFit/>
          </a:bodyPr>
          <a:lstStyle/>
          <a:p>
            <a:pPr lvl="0" algn="just"/>
            <a:r>
              <a:rPr lang="en-US" altLang="zh-CN" sz="2200" kern="100" dirty="0">
                <a:solidFill>
                  <a:srgbClr val="F79646">
                    <a:lumMod val="75000"/>
                  </a:srgbClr>
                </a:solidFill>
                <a:latin typeface="Times New Roman"/>
                <a:ea typeface="微软雅黑"/>
              </a:rPr>
              <a:t>3</a:t>
            </a:r>
            <a:endParaRPr lang="zh-CN" altLang="zh-CN" sz="2200" kern="100" dirty="0">
              <a:solidFill>
                <a:srgbClr val="F79646">
                  <a:lumMod val="75000"/>
                </a:srgbClr>
              </a:solidFill>
              <a:latin typeface="Times New Roman"/>
              <a:ea typeface="宋体"/>
            </a:endParaRPr>
          </a:p>
        </p:txBody>
      </p:sp>
      <p:sp>
        <p:nvSpPr>
          <p:cNvPr id="22" name="矩形 21"/>
          <p:cNvSpPr/>
          <p:nvPr/>
        </p:nvSpPr>
        <p:spPr>
          <a:xfrm>
            <a:off x="4994523" y="3320757"/>
            <a:ext cx="325730" cy="430887"/>
          </a:xfrm>
          <a:prstGeom prst="rect">
            <a:avLst/>
          </a:prstGeom>
        </p:spPr>
        <p:txBody>
          <a:bodyPr wrap="none">
            <a:spAutoFit/>
          </a:bodyPr>
          <a:lstStyle/>
          <a:p>
            <a:pPr lvl="0" algn="just"/>
            <a:r>
              <a:rPr lang="en-US" altLang="zh-CN" sz="2200" kern="100" dirty="0">
                <a:solidFill>
                  <a:srgbClr val="F79646">
                    <a:lumMod val="75000"/>
                  </a:srgbClr>
                </a:solidFill>
                <a:latin typeface="Times New Roman"/>
                <a:ea typeface="微软雅黑"/>
              </a:rPr>
              <a:t>4</a:t>
            </a:r>
            <a:endParaRPr lang="zh-CN" altLang="zh-CN" sz="2200" kern="100" dirty="0">
              <a:solidFill>
                <a:srgbClr val="F79646">
                  <a:lumMod val="75000"/>
                </a:srgbClr>
              </a:solidFill>
              <a:latin typeface="Times New Roman"/>
              <a:ea typeface="宋体"/>
            </a:endParaRPr>
          </a:p>
        </p:txBody>
      </p:sp>
      <p:sp>
        <p:nvSpPr>
          <p:cNvPr id="23" name="矩形 22"/>
          <p:cNvSpPr/>
          <p:nvPr/>
        </p:nvSpPr>
        <p:spPr>
          <a:xfrm>
            <a:off x="6110461" y="3331443"/>
            <a:ext cx="325730" cy="430887"/>
          </a:xfrm>
          <a:prstGeom prst="rect">
            <a:avLst/>
          </a:prstGeom>
        </p:spPr>
        <p:txBody>
          <a:bodyPr wrap="none">
            <a:spAutoFit/>
          </a:bodyPr>
          <a:lstStyle/>
          <a:p>
            <a:pPr lvl="0" algn="just"/>
            <a:r>
              <a:rPr lang="en-US" altLang="zh-CN" sz="2200" kern="100" dirty="0">
                <a:solidFill>
                  <a:srgbClr val="F79646">
                    <a:lumMod val="75000"/>
                  </a:srgbClr>
                </a:solidFill>
                <a:latin typeface="Times New Roman"/>
                <a:ea typeface="微软雅黑"/>
              </a:rPr>
              <a:t>5</a:t>
            </a:r>
            <a:endParaRPr lang="zh-CN" altLang="zh-CN" sz="2200" kern="100" dirty="0">
              <a:solidFill>
                <a:srgbClr val="F79646">
                  <a:lumMod val="75000"/>
                </a:srgbClr>
              </a:solidFill>
              <a:latin typeface="Times New Roman"/>
              <a:ea typeface="宋体"/>
            </a:endParaRPr>
          </a:p>
        </p:txBody>
      </p:sp>
      <p:sp>
        <p:nvSpPr>
          <p:cNvPr id="24" name="矩形 23"/>
          <p:cNvSpPr/>
          <p:nvPr/>
        </p:nvSpPr>
        <p:spPr>
          <a:xfrm>
            <a:off x="7227173" y="3331443"/>
            <a:ext cx="325730" cy="430887"/>
          </a:xfrm>
          <a:prstGeom prst="rect">
            <a:avLst/>
          </a:prstGeom>
        </p:spPr>
        <p:txBody>
          <a:bodyPr wrap="none">
            <a:spAutoFit/>
          </a:bodyPr>
          <a:lstStyle/>
          <a:p>
            <a:pPr lvl="0" algn="just"/>
            <a:r>
              <a:rPr lang="en-US" altLang="zh-CN" sz="2200" kern="100" dirty="0">
                <a:solidFill>
                  <a:srgbClr val="F79646">
                    <a:lumMod val="75000"/>
                  </a:srgbClr>
                </a:solidFill>
                <a:latin typeface="Times New Roman"/>
                <a:ea typeface="微软雅黑"/>
              </a:rPr>
              <a:t>6</a:t>
            </a:r>
            <a:endParaRPr lang="zh-CN" altLang="zh-CN" sz="2200" kern="100" dirty="0">
              <a:solidFill>
                <a:srgbClr val="F79646">
                  <a:lumMod val="75000"/>
                </a:srgbClr>
              </a:solidFill>
              <a:latin typeface="Times New Roman"/>
              <a:ea typeface="宋体"/>
            </a:endParaRPr>
          </a:p>
        </p:txBody>
      </p:sp>
    </p:spTree>
    <p:extLst>
      <p:ext uri="{BB962C8B-B14F-4D97-AF65-F5344CB8AC3E}">
        <p14:creationId xmlns:p14="http://schemas.microsoft.com/office/powerpoint/2010/main" val="8680935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linds(horizontal)">
                                      <p:cBhvr>
                                        <p:cTn id="10" dur="500"/>
                                        <p:tgtEl>
                                          <p:spTgt spid="7"/>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blinds(horizontal)">
                                      <p:cBhvr>
                                        <p:cTn id="13" dur="500"/>
                                        <p:tgtEl>
                                          <p:spTgt spid="13"/>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blinds(horizontal)">
                                      <p:cBhvr>
                                        <p:cTn id="16" dur="500"/>
                                        <p:tgtEl>
                                          <p:spTgt spid="14"/>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blinds(horizontal)">
                                      <p:cBhvr>
                                        <p:cTn id="19" dur="500"/>
                                        <p:tgtEl>
                                          <p:spTgt spid="15"/>
                                        </p:tgtEl>
                                      </p:cBhvr>
                                    </p:animEffect>
                                  </p:childTnLst>
                                </p:cTn>
                              </p:par>
                              <p:par>
                                <p:cTn id="20" presetID="3" presetClass="entr" presetSubtype="10" fill="hold" grpId="0" nodeType="with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blinds(horizontal)">
                                      <p:cBhvr>
                                        <p:cTn id="22" dur="500"/>
                                        <p:tgtEl>
                                          <p:spTgt spid="16"/>
                                        </p:tgtEl>
                                      </p:cBhvr>
                                    </p:animEffect>
                                  </p:childTnLst>
                                </p:cTn>
                              </p:par>
                              <p:par>
                                <p:cTn id="23" presetID="3" presetClass="entr" presetSubtype="10" fill="hold" grpId="0" nodeType="with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blinds(horizontal)">
                                      <p:cBhvr>
                                        <p:cTn id="25" dur="500"/>
                                        <p:tgtEl>
                                          <p:spTgt spid="17"/>
                                        </p:tgtEl>
                                      </p:cBhvr>
                                    </p:animEffect>
                                  </p:childTnLst>
                                </p:cTn>
                              </p:par>
                              <p:par>
                                <p:cTn id="26" presetID="3" presetClass="entr" presetSubtype="10" fill="hold" grpId="0" nodeType="withEffect">
                                  <p:stCondLst>
                                    <p:cond delay="0"/>
                                  </p:stCondLst>
                                  <p:childTnLst>
                                    <p:set>
                                      <p:cBhvr>
                                        <p:cTn id="27" dur="1" fill="hold">
                                          <p:stCondLst>
                                            <p:cond delay="0"/>
                                          </p:stCondLst>
                                        </p:cTn>
                                        <p:tgtEl>
                                          <p:spTgt spid="18"/>
                                        </p:tgtEl>
                                        <p:attrNameLst>
                                          <p:attrName>style.visibility</p:attrName>
                                        </p:attrNameLst>
                                      </p:cBhvr>
                                      <p:to>
                                        <p:strVal val="visible"/>
                                      </p:to>
                                    </p:set>
                                    <p:animEffect transition="in" filter="blinds(horizontal)">
                                      <p:cBhvr>
                                        <p:cTn id="28" dur="500"/>
                                        <p:tgtEl>
                                          <p:spTgt spid="18"/>
                                        </p:tgtEl>
                                      </p:cBhvr>
                                    </p:animEffect>
                                  </p:childTnLst>
                                </p:cTn>
                              </p:par>
                              <p:par>
                                <p:cTn id="29" presetID="3" presetClass="entr" presetSubtype="10" fill="hold" grpId="0" nodeType="with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blinds(horizontal)">
                                      <p:cBhvr>
                                        <p:cTn id="31" dur="500"/>
                                        <p:tgtEl>
                                          <p:spTgt spid="19"/>
                                        </p:tgtEl>
                                      </p:cBhvr>
                                    </p:animEffect>
                                  </p:childTnLst>
                                </p:cTn>
                              </p:par>
                              <p:par>
                                <p:cTn id="32" presetID="3" presetClass="entr" presetSubtype="10" fill="hold" grpId="0" nodeType="withEffect">
                                  <p:stCondLst>
                                    <p:cond delay="0"/>
                                  </p:stCondLst>
                                  <p:childTnLst>
                                    <p:set>
                                      <p:cBhvr>
                                        <p:cTn id="33" dur="1" fill="hold">
                                          <p:stCondLst>
                                            <p:cond delay="0"/>
                                          </p:stCondLst>
                                        </p:cTn>
                                        <p:tgtEl>
                                          <p:spTgt spid="20"/>
                                        </p:tgtEl>
                                        <p:attrNameLst>
                                          <p:attrName>style.visibility</p:attrName>
                                        </p:attrNameLst>
                                      </p:cBhvr>
                                      <p:to>
                                        <p:strVal val="visible"/>
                                      </p:to>
                                    </p:set>
                                    <p:animEffect transition="in" filter="blinds(horizontal)">
                                      <p:cBhvr>
                                        <p:cTn id="34" dur="500"/>
                                        <p:tgtEl>
                                          <p:spTgt spid="20"/>
                                        </p:tgtEl>
                                      </p:cBhvr>
                                    </p:animEffect>
                                  </p:childTnLst>
                                </p:cTn>
                              </p:par>
                              <p:par>
                                <p:cTn id="35" presetID="3" presetClass="entr" presetSubtype="10" fill="hold" grpId="0" nodeType="withEffect">
                                  <p:stCondLst>
                                    <p:cond delay="0"/>
                                  </p:stCondLst>
                                  <p:childTnLst>
                                    <p:set>
                                      <p:cBhvr>
                                        <p:cTn id="36" dur="1" fill="hold">
                                          <p:stCondLst>
                                            <p:cond delay="0"/>
                                          </p:stCondLst>
                                        </p:cTn>
                                        <p:tgtEl>
                                          <p:spTgt spid="21"/>
                                        </p:tgtEl>
                                        <p:attrNameLst>
                                          <p:attrName>style.visibility</p:attrName>
                                        </p:attrNameLst>
                                      </p:cBhvr>
                                      <p:to>
                                        <p:strVal val="visible"/>
                                      </p:to>
                                    </p:set>
                                    <p:animEffect transition="in" filter="blinds(horizontal)">
                                      <p:cBhvr>
                                        <p:cTn id="37" dur="500"/>
                                        <p:tgtEl>
                                          <p:spTgt spid="21"/>
                                        </p:tgtEl>
                                      </p:cBhvr>
                                    </p:animEffect>
                                  </p:childTnLst>
                                </p:cTn>
                              </p:par>
                              <p:par>
                                <p:cTn id="38" presetID="3" presetClass="entr" presetSubtype="10" fill="hold" grpId="0" nodeType="withEffect">
                                  <p:stCondLst>
                                    <p:cond delay="0"/>
                                  </p:stCondLst>
                                  <p:childTnLst>
                                    <p:set>
                                      <p:cBhvr>
                                        <p:cTn id="39" dur="1" fill="hold">
                                          <p:stCondLst>
                                            <p:cond delay="0"/>
                                          </p:stCondLst>
                                        </p:cTn>
                                        <p:tgtEl>
                                          <p:spTgt spid="22"/>
                                        </p:tgtEl>
                                        <p:attrNameLst>
                                          <p:attrName>style.visibility</p:attrName>
                                        </p:attrNameLst>
                                      </p:cBhvr>
                                      <p:to>
                                        <p:strVal val="visible"/>
                                      </p:to>
                                    </p:set>
                                    <p:animEffect transition="in" filter="blinds(horizontal)">
                                      <p:cBhvr>
                                        <p:cTn id="40" dur="500"/>
                                        <p:tgtEl>
                                          <p:spTgt spid="22"/>
                                        </p:tgtEl>
                                      </p:cBhvr>
                                    </p:animEffect>
                                  </p:childTnLst>
                                </p:cTn>
                              </p:par>
                              <p:par>
                                <p:cTn id="41" presetID="3" presetClass="entr" presetSubtype="10" fill="hold" grpId="0" nodeType="withEffect">
                                  <p:stCondLst>
                                    <p:cond delay="0"/>
                                  </p:stCondLst>
                                  <p:childTnLst>
                                    <p:set>
                                      <p:cBhvr>
                                        <p:cTn id="42" dur="1" fill="hold">
                                          <p:stCondLst>
                                            <p:cond delay="0"/>
                                          </p:stCondLst>
                                        </p:cTn>
                                        <p:tgtEl>
                                          <p:spTgt spid="23"/>
                                        </p:tgtEl>
                                        <p:attrNameLst>
                                          <p:attrName>style.visibility</p:attrName>
                                        </p:attrNameLst>
                                      </p:cBhvr>
                                      <p:to>
                                        <p:strVal val="visible"/>
                                      </p:to>
                                    </p:set>
                                    <p:animEffect transition="in" filter="blinds(horizontal)">
                                      <p:cBhvr>
                                        <p:cTn id="43" dur="500"/>
                                        <p:tgtEl>
                                          <p:spTgt spid="23"/>
                                        </p:tgtEl>
                                      </p:cBhvr>
                                    </p:animEffect>
                                  </p:childTnLst>
                                </p:cTn>
                              </p:par>
                              <p:par>
                                <p:cTn id="44" presetID="3" presetClass="entr" presetSubtype="10" fill="hold" grpId="0" nodeType="withEffect">
                                  <p:stCondLst>
                                    <p:cond delay="0"/>
                                  </p:stCondLst>
                                  <p:childTnLst>
                                    <p:set>
                                      <p:cBhvr>
                                        <p:cTn id="45" dur="1" fill="hold">
                                          <p:stCondLst>
                                            <p:cond delay="0"/>
                                          </p:stCondLst>
                                        </p:cTn>
                                        <p:tgtEl>
                                          <p:spTgt spid="24"/>
                                        </p:tgtEl>
                                        <p:attrNameLst>
                                          <p:attrName>style.visibility</p:attrName>
                                        </p:attrNameLst>
                                      </p:cBhvr>
                                      <p:to>
                                        <p:strVal val="visible"/>
                                      </p:to>
                                    </p:set>
                                    <p:animEffect transition="in" filter="blinds(horizontal)">
                                      <p:cBhvr>
                                        <p:cTn id="46"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13" grpId="0"/>
      <p:bldP spid="14" grpId="0"/>
      <p:bldP spid="15" grpId="0"/>
      <p:bldP spid="16" grpId="0"/>
      <p:bldP spid="17" grpId="0"/>
      <p:bldP spid="18" grpId="0"/>
      <p:bldP spid="19" grpId="0"/>
      <p:bldP spid="20" grpId="0"/>
      <p:bldP spid="21" grpId="0"/>
      <p:bldP spid="22" grpId="0"/>
      <p:bldP spid="23" grpId="0"/>
      <p:bldP spid="2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88454" y="488181"/>
            <a:ext cx="8852792" cy="577081"/>
          </a:xfrm>
          <a:prstGeom prst="rect">
            <a:avLst/>
          </a:prstGeom>
        </p:spPr>
        <p:txBody>
          <a:bodyPr wrap="square">
            <a:spAutoFit/>
          </a:bodyPr>
          <a:lstStyle/>
          <a:p>
            <a:pPr algn="just">
              <a:lnSpc>
                <a:spcPct val="150000"/>
              </a:lnSpc>
              <a:spcAft>
                <a:spcPts val="0"/>
              </a:spcAft>
              <a:tabLst>
                <a:tab pos="2070735" algn="l"/>
              </a:tabLst>
            </a:pPr>
            <a:r>
              <a:rPr lang="en-US" altLang="zh-CN" sz="2400" kern="100" dirty="0">
                <a:latin typeface="Times New Roman"/>
                <a:ea typeface="微软雅黑"/>
                <a:cs typeface="Courier New"/>
              </a:rPr>
              <a:t>(2)</a:t>
            </a:r>
            <a:r>
              <a:rPr lang="zh-CN" altLang="zh-CN" sz="2400" kern="100" dirty="0">
                <a:latin typeface="Times New Roman"/>
                <a:ea typeface="微软雅黑"/>
                <a:cs typeface="Times New Roman"/>
              </a:rPr>
              <a:t>以第四周期副族元素为例，填写下表</a:t>
            </a:r>
            <a:endParaRPr lang="zh-CN" altLang="zh-CN" sz="2400" kern="100" dirty="0">
              <a:effectLst/>
              <a:latin typeface="宋体"/>
              <a:cs typeface="Courier New"/>
            </a:endParaRPr>
          </a:p>
        </p:txBody>
      </p:sp>
      <p:graphicFrame>
        <p:nvGraphicFramePr>
          <p:cNvPr id="4" name="表格 3"/>
          <p:cNvGraphicFramePr>
            <a:graphicFrameLocks noGrp="1"/>
          </p:cNvGraphicFramePr>
          <p:nvPr>
            <p:extLst>
              <p:ext uri="{D42A27DB-BD31-4B8C-83A1-F6EECF244321}">
                <p14:modId xmlns:p14="http://schemas.microsoft.com/office/powerpoint/2010/main" val="3585161505"/>
              </p:ext>
            </p:extLst>
          </p:nvPr>
        </p:nvGraphicFramePr>
        <p:xfrm>
          <a:off x="179512" y="1334244"/>
          <a:ext cx="8780780" cy="2514600"/>
        </p:xfrm>
        <a:graphic>
          <a:graphicData uri="http://schemas.openxmlformats.org/drawingml/2006/table">
            <a:tbl>
              <a:tblPr/>
              <a:tblGrid>
                <a:gridCol w="1673860"/>
                <a:gridCol w="975360"/>
                <a:gridCol w="975360"/>
                <a:gridCol w="975360"/>
                <a:gridCol w="975360"/>
                <a:gridCol w="975360"/>
                <a:gridCol w="1115060"/>
                <a:gridCol w="1115060"/>
              </a:tblGrid>
              <a:tr h="0">
                <a:tc>
                  <a:txBody>
                    <a:bodyPr/>
                    <a:lstStyle/>
                    <a:p>
                      <a:pPr algn="ctr">
                        <a:lnSpc>
                          <a:spcPct val="150000"/>
                        </a:lnSpc>
                        <a:spcAft>
                          <a:spcPts val="0"/>
                        </a:spcAft>
                        <a:tabLst>
                          <a:tab pos="2070735" algn="l"/>
                        </a:tabLst>
                      </a:pPr>
                      <a:r>
                        <a:rPr lang="zh-CN" sz="2200" kern="100" dirty="0">
                          <a:effectLst/>
                          <a:latin typeface="Times New Roman"/>
                          <a:ea typeface="微软雅黑"/>
                          <a:cs typeface="Times New Roman"/>
                        </a:rPr>
                        <a:t>副族元素</a:t>
                      </a:r>
                      <a:endParaRPr lang="zh-CN" sz="220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en-US" sz="2200" kern="100" baseline="-25000" dirty="0" err="1">
                          <a:effectLst/>
                          <a:latin typeface="Times New Roman"/>
                          <a:ea typeface="微软雅黑"/>
                          <a:cs typeface="Courier New"/>
                        </a:rPr>
                        <a:t>21</a:t>
                      </a:r>
                      <a:r>
                        <a:rPr lang="en-US" sz="2200" kern="100" dirty="0" err="1">
                          <a:effectLst/>
                          <a:latin typeface="Times New Roman"/>
                          <a:ea typeface="微软雅黑"/>
                          <a:cs typeface="Courier New"/>
                        </a:rPr>
                        <a:t>Sc</a:t>
                      </a:r>
                      <a:endParaRPr lang="zh-CN" sz="220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en-US" sz="2200" kern="100" baseline="-25000" dirty="0" err="1">
                          <a:effectLst/>
                          <a:latin typeface="Times New Roman"/>
                          <a:ea typeface="微软雅黑"/>
                          <a:cs typeface="Courier New"/>
                        </a:rPr>
                        <a:t>22</a:t>
                      </a:r>
                      <a:r>
                        <a:rPr lang="en-US" sz="2200" kern="100" dirty="0" err="1">
                          <a:effectLst/>
                          <a:latin typeface="Times New Roman"/>
                          <a:ea typeface="微软雅黑"/>
                          <a:cs typeface="Courier New"/>
                        </a:rPr>
                        <a:t>Ti</a:t>
                      </a:r>
                      <a:endParaRPr lang="zh-CN" sz="220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en-US" sz="2200" kern="100" baseline="-25000" dirty="0" err="1">
                          <a:effectLst/>
                          <a:latin typeface="Times New Roman"/>
                          <a:ea typeface="微软雅黑"/>
                          <a:cs typeface="Courier New"/>
                        </a:rPr>
                        <a:t>23</a:t>
                      </a:r>
                      <a:r>
                        <a:rPr lang="en-US" sz="2200" kern="100" dirty="0" err="1">
                          <a:effectLst/>
                          <a:latin typeface="Times New Roman"/>
                          <a:ea typeface="微软雅黑"/>
                          <a:cs typeface="Courier New"/>
                        </a:rPr>
                        <a:t>V</a:t>
                      </a:r>
                      <a:endParaRPr lang="zh-CN" sz="220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en-US" sz="2200" kern="100" baseline="-25000">
                          <a:effectLst/>
                          <a:latin typeface="Times New Roman"/>
                          <a:ea typeface="微软雅黑"/>
                          <a:cs typeface="Courier New"/>
                        </a:rPr>
                        <a:t>24</a:t>
                      </a:r>
                      <a:r>
                        <a:rPr lang="en-US" sz="2200" kern="100">
                          <a:effectLst/>
                          <a:latin typeface="Times New Roman"/>
                          <a:ea typeface="微软雅黑"/>
                          <a:cs typeface="Courier New"/>
                        </a:rPr>
                        <a:t>Cr</a:t>
                      </a:r>
                      <a:endParaRPr lang="zh-CN" sz="22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en-US" sz="2200" kern="100" baseline="-25000">
                          <a:effectLst/>
                          <a:latin typeface="Times New Roman"/>
                          <a:ea typeface="微软雅黑"/>
                          <a:cs typeface="Courier New"/>
                        </a:rPr>
                        <a:t>25</a:t>
                      </a:r>
                      <a:r>
                        <a:rPr lang="en-US" sz="2200" kern="100">
                          <a:effectLst/>
                          <a:latin typeface="Times New Roman"/>
                          <a:ea typeface="微软雅黑"/>
                          <a:cs typeface="Courier New"/>
                        </a:rPr>
                        <a:t>Mn</a:t>
                      </a:r>
                      <a:endParaRPr lang="zh-CN" sz="22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en-US" sz="2200" kern="100" baseline="-25000">
                          <a:effectLst/>
                          <a:latin typeface="Times New Roman"/>
                          <a:ea typeface="微软雅黑"/>
                          <a:cs typeface="Courier New"/>
                        </a:rPr>
                        <a:t>29</a:t>
                      </a:r>
                      <a:r>
                        <a:rPr lang="en-US" sz="2200" kern="100">
                          <a:effectLst/>
                          <a:latin typeface="Times New Roman"/>
                          <a:ea typeface="微软雅黑"/>
                          <a:cs typeface="Courier New"/>
                        </a:rPr>
                        <a:t>Cu</a:t>
                      </a:r>
                      <a:endParaRPr lang="zh-CN" sz="22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en-US" sz="2200" kern="100" baseline="-25000">
                          <a:effectLst/>
                          <a:latin typeface="Times New Roman"/>
                          <a:ea typeface="微软雅黑"/>
                          <a:cs typeface="Courier New"/>
                        </a:rPr>
                        <a:t>30</a:t>
                      </a:r>
                      <a:r>
                        <a:rPr lang="en-US" sz="2200" kern="100">
                          <a:effectLst/>
                          <a:latin typeface="Times New Roman"/>
                          <a:ea typeface="微软雅黑"/>
                          <a:cs typeface="Courier New"/>
                        </a:rPr>
                        <a:t>Zn</a:t>
                      </a:r>
                      <a:endParaRPr lang="zh-CN" sz="22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lnSpc>
                          <a:spcPct val="150000"/>
                        </a:lnSpc>
                        <a:spcAft>
                          <a:spcPts val="0"/>
                        </a:spcAft>
                        <a:tabLst>
                          <a:tab pos="2070735" algn="l"/>
                        </a:tabLst>
                      </a:pPr>
                      <a:r>
                        <a:rPr lang="zh-CN" sz="2200" kern="100">
                          <a:effectLst/>
                          <a:latin typeface="Times New Roman"/>
                          <a:ea typeface="微软雅黑"/>
                          <a:cs typeface="Times New Roman"/>
                        </a:rPr>
                        <a:t>族数</a:t>
                      </a:r>
                      <a:endParaRPr lang="zh-CN" sz="22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en-US" altLang="zh-CN" sz="2200" b="1" kern="100" dirty="0" smtClean="0">
                          <a:latin typeface="Times New Roman"/>
                          <a:cs typeface="Courier New"/>
                        </a:rPr>
                        <a:t>____</a:t>
                      </a:r>
                      <a:endParaRPr lang="zh-CN" sz="220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en-US" altLang="zh-CN" sz="2200" b="1" kern="100" dirty="0" smtClean="0">
                          <a:latin typeface="Times New Roman"/>
                          <a:cs typeface="Courier New"/>
                        </a:rPr>
                        <a:t>____</a:t>
                      </a:r>
                      <a:endParaRPr lang="zh-CN" sz="220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en-US" altLang="zh-CN" sz="2200" b="1" kern="100" dirty="0" smtClean="0">
                          <a:latin typeface="Times New Roman"/>
                          <a:cs typeface="Courier New"/>
                        </a:rPr>
                        <a:t>____</a:t>
                      </a:r>
                      <a:endParaRPr lang="zh-CN" sz="220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en-US" altLang="zh-CN" sz="2200" b="1" kern="100" dirty="0" smtClean="0">
                          <a:latin typeface="Times New Roman"/>
                          <a:cs typeface="Courier New"/>
                        </a:rPr>
                        <a:t>____</a:t>
                      </a:r>
                      <a:endParaRPr lang="zh-CN" sz="220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en-US" altLang="zh-CN" sz="2200" b="1" kern="100" dirty="0" smtClean="0">
                          <a:latin typeface="Times New Roman"/>
                          <a:cs typeface="Courier New"/>
                        </a:rPr>
                        <a:t>____</a:t>
                      </a:r>
                      <a:endParaRPr lang="zh-CN" sz="220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en-US" altLang="zh-CN" sz="2200" b="1" kern="100" dirty="0" smtClean="0">
                          <a:latin typeface="Times New Roman"/>
                          <a:cs typeface="Courier New"/>
                        </a:rPr>
                        <a:t>____</a:t>
                      </a:r>
                      <a:endParaRPr lang="zh-CN" sz="220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en-US" altLang="zh-CN" sz="2200" b="1" kern="100" dirty="0" smtClean="0">
                          <a:latin typeface="Times New Roman"/>
                          <a:cs typeface="Courier New"/>
                        </a:rPr>
                        <a:t>____</a:t>
                      </a:r>
                      <a:endParaRPr lang="zh-CN" sz="220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lnSpc>
                          <a:spcPct val="150000"/>
                        </a:lnSpc>
                        <a:spcAft>
                          <a:spcPts val="0"/>
                        </a:spcAft>
                        <a:tabLst>
                          <a:tab pos="2070735" algn="l"/>
                        </a:tabLst>
                      </a:pPr>
                      <a:r>
                        <a:rPr lang="zh-CN" sz="2200" kern="100" spc="0" baseline="0" dirty="0" smtClean="0">
                          <a:effectLst/>
                          <a:latin typeface="Times New Roman"/>
                          <a:ea typeface="微软雅黑"/>
                          <a:cs typeface="Times New Roman"/>
                        </a:rPr>
                        <a:t>价电子</a:t>
                      </a:r>
                      <a:endParaRPr lang="en-US" altLang="zh-CN" sz="2200" kern="100" spc="0" baseline="0" dirty="0" smtClean="0">
                        <a:effectLst/>
                        <a:latin typeface="Times New Roman"/>
                        <a:ea typeface="微软雅黑"/>
                        <a:cs typeface="Times New Roman"/>
                      </a:endParaRPr>
                    </a:p>
                    <a:p>
                      <a:pPr algn="ctr">
                        <a:lnSpc>
                          <a:spcPct val="150000"/>
                        </a:lnSpc>
                        <a:spcAft>
                          <a:spcPts val="0"/>
                        </a:spcAft>
                        <a:tabLst>
                          <a:tab pos="2070735" algn="l"/>
                        </a:tabLst>
                      </a:pPr>
                      <a:r>
                        <a:rPr lang="zh-CN" sz="2200" kern="100" spc="0" baseline="0" dirty="0" smtClean="0">
                          <a:effectLst/>
                          <a:latin typeface="Times New Roman"/>
                          <a:ea typeface="微软雅黑"/>
                          <a:cs typeface="Times New Roman"/>
                        </a:rPr>
                        <a:t>排布</a:t>
                      </a:r>
                      <a:r>
                        <a:rPr lang="zh-CN" sz="2200" kern="100" spc="0" baseline="0" dirty="0">
                          <a:effectLst/>
                          <a:latin typeface="Times New Roman"/>
                          <a:ea typeface="微软雅黑"/>
                          <a:cs typeface="Times New Roman"/>
                        </a:rPr>
                        <a:t>式</a:t>
                      </a:r>
                      <a:endParaRPr lang="zh-CN" sz="2200" kern="100" spc="0" baseline="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en-US" altLang="zh-CN" sz="2200" b="1" kern="100" dirty="0" smtClean="0">
                          <a:latin typeface="Times New Roman"/>
                          <a:cs typeface="Courier New"/>
                        </a:rPr>
                        <a:t>_____</a:t>
                      </a:r>
                      <a:endParaRPr lang="zh-CN" sz="220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en-US" altLang="zh-CN" sz="2200" b="1" kern="100" dirty="0" smtClean="0">
                          <a:latin typeface="Times New Roman"/>
                          <a:cs typeface="Courier New"/>
                        </a:rPr>
                        <a:t>_____</a:t>
                      </a:r>
                      <a:endParaRPr lang="zh-CN" sz="220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en-US" altLang="zh-CN" sz="2200" b="1" kern="100" dirty="0" smtClean="0">
                          <a:latin typeface="Times New Roman"/>
                          <a:cs typeface="Courier New"/>
                        </a:rPr>
                        <a:t>_____</a:t>
                      </a:r>
                      <a:endParaRPr lang="zh-CN" sz="220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en-US" altLang="zh-CN" sz="2200" b="1" kern="100" dirty="0" smtClean="0">
                          <a:latin typeface="Times New Roman"/>
                          <a:cs typeface="Courier New"/>
                        </a:rPr>
                        <a:t>_____</a:t>
                      </a:r>
                      <a:endParaRPr lang="zh-CN" sz="220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en-US" altLang="zh-CN" sz="2200" b="1" kern="100" dirty="0" smtClean="0">
                          <a:latin typeface="Times New Roman"/>
                          <a:cs typeface="Courier New"/>
                        </a:rPr>
                        <a:t>_____</a:t>
                      </a:r>
                      <a:endParaRPr lang="zh-CN" sz="220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en-US" altLang="zh-CN" sz="2200" b="1" kern="100" dirty="0" smtClean="0">
                          <a:latin typeface="Times New Roman"/>
                          <a:cs typeface="Courier New"/>
                        </a:rPr>
                        <a:t>______</a:t>
                      </a:r>
                      <a:endParaRPr lang="zh-CN" sz="220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en-US" altLang="zh-CN" sz="2200" b="1" kern="100" dirty="0" smtClean="0">
                          <a:latin typeface="Times New Roman"/>
                          <a:cs typeface="Courier New"/>
                        </a:rPr>
                        <a:t>______</a:t>
                      </a:r>
                      <a:endParaRPr lang="zh-CN" sz="220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lnSpc>
                          <a:spcPct val="150000"/>
                        </a:lnSpc>
                        <a:spcAft>
                          <a:spcPts val="0"/>
                        </a:spcAft>
                        <a:tabLst>
                          <a:tab pos="2070735" algn="l"/>
                        </a:tabLst>
                      </a:pPr>
                      <a:r>
                        <a:rPr lang="zh-CN" sz="2200" kern="100" dirty="0">
                          <a:effectLst/>
                          <a:latin typeface="Times New Roman"/>
                          <a:ea typeface="微软雅黑"/>
                          <a:cs typeface="Times New Roman"/>
                        </a:rPr>
                        <a:t>价电子数目</a:t>
                      </a:r>
                      <a:endParaRPr lang="zh-CN" sz="220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en-US" altLang="zh-CN" sz="2200" b="1" kern="100" dirty="0" smtClean="0">
                          <a:latin typeface="Times New Roman"/>
                          <a:cs typeface="Courier New"/>
                        </a:rPr>
                        <a:t>__</a:t>
                      </a:r>
                      <a:endParaRPr lang="zh-CN" sz="220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en-US" altLang="zh-CN" sz="2200" b="1" kern="100" dirty="0" smtClean="0">
                          <a:latin typeface="Times New Roman"/>
                          <a:cs typeface="Courier New"/>
                        </a:rPr>
                        <a:t>__</a:t>
                      </a:r>
                      <a:endParaRPr lang="zh-CN" sz="220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en-US" altLang="zh-CN" sz="2200" b="1" kern="100" dirty="0" smtClean="0">
                          <a:latin typeface="Times New Roman"/>
                          <a:cs typeface="Courier New"/>
                        </a:rPr>
                        <a:t>__</a:t>
                      </a:r>
                      <a:endParaRPr lang="zh-CN" sz="220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en-US" altLang="zh-CN" sz="2200" b="1" kern="100" dirty="0" smtClean="0">
                          <a:latin typeface="Times New Roman"/>
                          <a:cs typeface="Courier New"/>
                        </a:rPr>
                        <a:t>__</a:t>
                      </a:r>
                      <a:endParaRPr lang="zh-CN" sz="220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en-US" altLang="zh-CN" sz="2200" b="1" kern="100" dirty="0" smtClean="0">
                          <a:latin typeface="Times New Roman"/>
                          <a:cs typeface="Courier New"/>
                        </a:rPr>
                        <a:t>__</a:t>
                      </a:r>
                      <a:endParaRPr lang="zh-CN" sz="220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en-US" sz="2200" kern="100">
                          <a:effectLst/>
                          <a:latin typeface="Times New Roman"/>
                          <a:ea typeface="微软雅黑"/>
                          <a:cs typeface="Courier New"/>
                        </a:rPr>
                        <a:t> </a:t>
                      </a:r>
                      <a:endParaRPr lang="zh-CN" sz="22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6350" cap="flat" cmpd="sng" algn="ctr">
                      <a:solidFill>
                        <a:srgbClr val="000000"/>
                      </a:solidFill>
                      <a:prstDash val="solid"/>
                      <a:round/>
                      <a:headEnd type="none" w="med" len="med"/>
                      <a:tailEnd type="none" w="med" len="med"/>
                    </a:lnTlToBr>
                  </a:tcPr>
                </a:tc>
                <a:tc>
                  <a:txBody>
                    <a:bodyPr/>
                    <a:lstStyle/>
                    <a:p>
                      <a:pPr algn="ctr">
                        <a:lnSpc>
                          <a:spcPct val="150000"/>
                        </a:lnSpc>
                        <a:spcAft>
                          <a:spcPts val="0"/>
                        </a:spcAft>
                        <a:tabLst>
                          <a:tab pos="2070735" algn="l"/>
                        </a:tabLst>
                      </a:pPr>
                      <a:r>
                        <a:rPr lang="en-US" sz="2200" kern="100" dirty="0">
                          <a:effectLst/>
                          <a:latin typeface="Times New Roman"/>
                          <a:ea typeface="微软雅黑"/>
                          <a:cs typeface="Courier New"/>
                        </a:rPr>
                        <a:t> </a:t>
                      </a:r>
                      <a:endParaRPr lang="zh-CN" sz="220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6350" cap="flat" cmpd="sng" algn="ctr">
                      <a:solidFill>
                        <a:srgbClr val="000000"/>
                      </a:solidFill>
                      <a:prstDash val="solid"/>
                      <a:round/>
                      <a:headEnd type="none" w="med" len="med"/>
                      <a:tailEnd type="none" w="med" len="med"/>
                    </a:lnTlToBr>
                  </a:tcPr>
                </a:tc>
              </a:tr>
            </a:tbl>
          </a:graphicData>
        </a:graphic>
      </p:graphicFrame>
      <p:sp>
        <p:nvSpPr>
          <p:cNvPr id="6" name="矩形 5"/>
          <p:cNvSpPr/>
          <p:nvPr/>
        </p:nvSpPr>
        <p:spPr>
          <a:xfrm>
            <a:off x="6084168" y="3392835"/>
            <a:ext cx="576064" cy="430887"/>
          </a:xfrm>
          <a:prstGeom prst="rect">
            <a:avLst/>
          </a:prstGeom>
        </p:spPr>
        <p:txBody>
          <a:bodyPr wrap="square">
            <a:spAutoFit/>
          </a:bodyPr>
          <a:lstStyle/>
          <a:p>
            <a:pPr algn="just">
              <a:spcAft>
                <a:spcPts val="0"/>
              </a:spcAft>
            </a:pPr>
            <a:r>
              <a:rPr lang="en-US" altLang="zh-CN" sz="2200" kern="100" dirty="0" smtClean="0">
                <a:solidFill>
                  <a:schemeClr val="accent6">
                    <a:lumMod val="75000"/>
                  </a:schemeClr>
                </a:solidFill>
                <a:latin typeface="Times New Roman"/>
                <a:ea typeface="微软雅黑"/>
              </a:rPr>
              <a:t>7</a:t>
            </a:r>
            <a:endParaRPr lang="zh-CN" altLang="zh-CN" sz="2200" kern="100" dirty="0">
              <a:solidFill>
                <a:schemeClr val="accent6">
                  <a:lumMod val="75000"/>
                </a:schemeClr>
              </a:solidFill>
              <a:effectLst/>
              <a:latin typeface="Times New Roman"/>
              <a:ea typeface="宋体"/>
            </a:endParaRPr>
          </a:p>
        </p:txBody>
      </p:sp>
      <p:sp>
        <p:nvSpPr>
          <p:cNvPr id="7" name="矩形 6"/>
          <p:cNvSpPr/>
          <p:nvPr/>
        </p:nvSpPr>
        <p:spPr>
          <a:xfrm>
            <a:off x="2013620" y="1868691"/>
            <a:ext cx="654346" cy="430887"/>
          </a:xfrm>
          <a:prstGeom prst="rect">
            <a:avLst/>
          </a:prstGeom>
        </p:spPr>
        <p:txBody>
          <a:bodyPr wrap="none">
            <a:spAutoFit/>
          </a:bodyPr>
          <a:lstStyle/>
          <a:p>
            <a:pPr lvl="0" algn="just"/>
            <a:r>
              <a:rPr lang="en-US" altLang="zh-CN" sz="2200" kern="100" dirty="0" err="1">
                <a:solidFill>
                  <a:srgbClr val="F79646">
                    <a:lumMod val="75000"/>
                  </a:srgbClr>
                </a:solidFill>
                <a:latin typeface="宋体"/>
                <a:ea typeface="微软雅黑"/>
              </a:rPr>
              <a:t>Ⅲ</a:t>
            </a:r>
            <a:r>
              <a:rPr lang="en-US" altLang="zh-CN" sz="2200" kern="100" dirty="0" err="1">
                <a:solidFill>
                  <a:srgbClr val="F79646">
                    <a:lumMod val="75000"/>
                  </a:srgbClr>
                </a:solidFill>
                <a:latin typeface="Times New Roman"/>
                <a:ea typeface="微软雅黑"/>
              </a:rPr>
              <a:t>B</a:t>
            </a:r>
            <a:endParaRPr lang="zh-CN" altLang="zh-CN" sz="2200" kern="100" dirty="0">
              <a:solidFill>
                <a:srgbClr val="F79646">
                  <a:lumMod val="75000"/>
                </a:srgbClr>
              </a:solidFill>
              <a:latin typeface="Times New Roman"/>
              <a:ea typeface="宋体"/>
            </a:endParaRPr>
          </a:p>
        </p:txBody>
      </p:sp>
      <p:sp>
        <p:nvSpPr>
          <p:cNvPr id="8" name="矩形 7"/>
          <p:cNvSpPr/>
          <p:nvPr/>
        </p:nvSpPr>
        <p:spPr>
          <a:xfrm>
            <a:off x="2987824" y="1870720"/>
            <a:ext cx="654346" cy="430887"/>
          </a:xfrm>
          <a:prstGeom prst="rect">
            <a:avLst/>
          </a:prstGeom>
        </p:spPr>
        <p:txBody>
          <a:bodyPr wrap="none">
            <a:spAutoFit/>
          </a:bodyPr>
          <a:lstStyle/>
          <a:p>
            <a:pPr lvl="0" algn="just"/>
            <a:r>
              <a:rPr lang="en-US" altLang="zh-CN" sz="2200" kern="100" dirty="0" err="1">
                <a:solidFill>
                  <a:srgbClr val="F79646">
                    <a:lumMod val="75000"/>
                  </a:srgbClr>
                </a:solidFill>
                <a:latin typeface="宋体"/>
                <a:ea typeface="微软雅黑"/>
              </a:rPr>
              <a:t>Ⅳ</a:t>
            </a:r>
            <a:r>
              <a:rPr lang="en-US" altLang="zh-CN" sz="2200" kern="100" dirty="0" err="1">
                <a:solidFill>
                  <a:srgbClr val="F79646">
                    <a:lumMod val="75000"/>
                  </a:srgbClr>
                </a:solidFill>
                <a:latin typeface="Times New Roman"/>
                <a:ea typeface="微软雅黑"/>
              </a:rPr>
              <a:t>B</a:t>
            </a:r>
            <a:endParaRPr lang="zh-CN" altLang="zh-CN" sz="2200" kern="100" dirty="0">
              <a:solidFill>
                <a:srgbClr val="F79646">
                  <a:lumMod val="75000"/>
                </a:srgbClr>
              </a:solidFill>
              <a:latin typeface="Times New Roman"/>
              <a:ea typeface="宋体"/>
            </a:endParaRPr>
          </a:p>
        </p:txBody>
      </p:sp>
      <p:sp>
        <p:nvSpPr>
          <p:cNvPr id="9" name="矩形 8"/>
          <p:cNvSpPr/>
          <p:nvPr/>
        </p:nvSpPr>
        <p:spPr>
          <a:xfrm>
            <a:off x="3961087" y="1870720"/>
            <a:ext cx="654346" cy="430887"/>
          </a:xfrm>
          <a:prstGeom prst="rect">
            <a:avLst/>
          </a:prstGeom>
        </p:spPr>
        <p:txBody>
          <a:bodyPr wrap="none">
            <a:spAutoFit/>
          </a:bodyPr>
          <a:lstStyle/>
          <a:p>
            <a:pPr lvl="0" algn="just"/>
            <a:r>
              <a:rPr lang="en-US" altLang="zh-CN" sz="2200" kern="100" dirty="0" err="1">
                <a:solidFill>
                  <a:srgbClr val="F79646">
                    <a:lumMod val="75000"/>
                  </a:srgbClr>
                </a:solidFill>
                <a:latin typeface="宋体"/>
                <a:ea typeface="微软雅黑"/>
              </a:rPr>
              <a:t>Ⅴ</a:t>
            </a:r>
            <a:r>
              <a:rPr lang="en-US" altLang="zh-CN" sz="2200" kern="100" dirty="0" err="1">
                <a:solidFill>
                  <a:srgbClr val="F79646">
                    <a:lumMod val="75000"/>
                  </a:srgbClr>
                </a:solidFill>
                <a:latin typeface="Times New Roman"/>
                <a:ea typeface="微软雅黑"/>
              </a:rPr>
              <a:t>B</a:t>
            </a:r>
            <a:endParaRPr lang="zh-CN" altLang="zh-CN" sz="2200" kern="100" dirty="0">
              <a:solidFill>
                <a:srgbClr val="F79646">
                  <a:lumMod val="75000"/>
                </a:srgbClr>
              </a:solidFill>
              <a:latin typeface="Times New Roman"/>
              <a:ea typeface="宋体"/>
            </a:endParaRPr>
          </a:p>
        </p:txBody>
      </p:sp>
      <p:sp>
        <p:nvSpPr>
          <p:cNvPr id="10" name="矩形 9"/>
          <p:cNvSpPr/>
          <p:nvPr/>
        </p:nvSpPr>
        <p:spPr>
          <a:xfrm>
            <a:off x="4941565" y="1870720"/>
            <a:ext cx="654346" cy="430887"/>
          </a:xfrm>
          <a:prstGeom prst="rect">
            <a:avLst/>
          </a:prstGeom>
        </p:spPr>
        <p:txBody>
          <a:bodyPr wrap="none">
            <a:spAutoFit/>
          </a:bodyPr>
          <a:lstStyle/>
          <a:p>
            <a:pPr lvl="0" algn="just"/>
            <a:r>
              <a:rPr lang="en-US" altLang="zh-CN" sz="2200" kern="100" dirty="0" err="1">
                <a:solidFill>
                  <a:srgbClr val="F79646">
                    <a:lumMod val="75000"/>
                  </a:srgbClr>
                </a:solidFill>
                <a:latin typeface="宋体"/>
                <a:ea typeface="微软雅黑"/>
              </a:rPr>
              <a:t>Ⅵ</a:t>
            </a:r>
            <a:r>
              <a:rPr lang="en-US" altLang="zh-CN" sz="2200" kern="100" dirty="0" err="1">
                <a:solidFill>
                  <a:srgbClr val="F79646">
                    <a:lumMod val="75000"/>
                  </a:srgbClr>
                </a:solidFill>
                <a:latin typeface="Times New Roman"/>
                <a:ea typeface="微软雅黑"/>
              </a:rPr>
              <a:t>B</a:t>
            </a:r>
            <a:endParaRPr lang="zh-CN" altLang="zh-CN" sz="2200" kern="100" dirty="0">
              <a:solidFill>
                <a:srgbClr val="F79646">
                  <a:lumMod val="75000"/>
                </a:srgbClr>
              </a:solidFill>
              <a:latin typeface="Times New Roman"/>
              <a:ea typeface="宋体"/>
            </a:endParaRPr>
          </a:p>
        </p:txBody>
      </p:sp>
      <p:sp>
        <p:nvSpPr>
          <p:cNvPr id="11" name="矩形 10"/>
          <p:cNvSpPr/>
          <p:nvPr/>
        </p:nvSpPr>
        <p:spPr>
          <a:xfrm>
            <a:off x="5905303" y="1876172"/>
            <a:ext cx="654346" cy="430887"/>
          </a:xfrm>
          <a:prstGeom prst="rect">
            <a:avLst/>
          </a:prstGeom>
        </p:spPr>
        <p:txBody>
          <a:bodyPr wrap="none">
            <a:spAutoFit/>
          </a:bodyPr>
          <a:lstStyle/>
          <a:p>
            <a:pPr lvl="0" algn="just"/>
            <a:r>
              <a:rPr lang="en-US" altLang="zh-CN" sz="2200" kern="100" dirty="0" err="1">
                <a:solidFill>
                  <a:srgbClr val="F79646">
                    <a:lumMod val="75000"/>
                  </a:srgbClr>
                </a:solidFill>
                <a:latin typeface="宋体"/>
                <a:ea typeface="微软雅黑"/>
              </a:rPr>
              <a:t>Ⅶ</a:t>
            </a:r>
            <a:r>
              <a:rPr lang="en-US" altLang="zh-CN" sz="2200" kern="100" dirty="0" err="1">
                <a:solidFill>
                  <a:srgbClr val="F79646">
                    <a:lumMod val="75000"/>
                  </a:srgbClr>
                </a:solidFill>
                <a:latin typeface="Times New Roman"/>
                <a:ea typeface="微软雅黑"/>
              </a:rPr>
              <a:t>B</a:t>
            </a:r>
            <a:endParaRPr lang="zh-CN" altLang="zh-CN" sz="2200" kern="100" dirty="0">
              <a:solidFill>
                <a:srgbClr val="F79646">
                  <a:lumMod val="75000"/>
                </a:srgbClr>
              </a:solidFill>
              <a:latin typeface="Times New Roman"/>
              <a:ea typeface="宋体"/>
            </a:endParaRPr>
          </a:p>
        </p:txBody>
      </p:sp>
      <p:sp>
        <p:nvSpPr>
          <p:cNvPr id="12" name="矩形 11"/>
          <p:cNvSpPr/>
          <p:nvPr/>
        </p:nvSpPr>
        <p:spPr>
          <a:xfrm>
            <a:off x="6948264" y="1874128"/>
            <a:ext cx="654346" cy="430887"/>
          </a:xfrm>
          <a:prstGeom prst="rect">
            <a:avLst/>
          </a:prstGeom>
        </p:spPr>
        <p:txBody>
          <a:bodyPr wrap="none">
            <a:spAutoFit/>
          </a:bodyPr>
          <a:lstStyle/>
          <a:p>
            <a:pPr lvl="0" algn="just"/>
            <a:r>
              <a:rPr lang="en-US" altLang="zh-CN" sz="2200" kern="100" dirty="0" err="1">
                <a:solidFill>
                  <a:srgbClr val="F79646">
                    <a:lumMod val="75000"/>
                  </a:srgbClr>
                </a:solidFill>
                <a:latin typeface="宋体"/>
                <a:ea typeface="微软雅黑"/>
              </a:rPr>
              <a:t>Ⅰ</a:t>
            </a:r>
            <a:r>
              <a:rPr lang="en-US" altLang="zh-CN" sz="2200" kern="100" dirty="0" err="1">
                <a:solidFill>
                  <a:srgbClr val="F79646">
                    <a:lumMod val="75000"/>
                  </a:srgbClr>
                </a:solidFill>
                <a:latin typeface="Times New Roman"/>
                <a:ea typeface="微软雅黑"/>
              </a:rPr>
              <a:t>B</a:t>
            </a:r>
            <a:endParaRPr lang="zh-CN" altLang="zh-CN" sz="2200" kern="100" dirty="0">
              <a:solidFill>
                <a:srgbClr val="F79646">
                  <a:lumMod val="75000"/>
                </a:srgbClr>
              </a:solidFill>
              <a:latin typeface="Times New Roman"/>
              <a:ea typeface="宋体"/>
            </a:endParaRPr>
          </a:p>
        </p:txBody>
      </p:sp>
      <p:sp>
        <p:nvSpPr>
          <p:cNvPr id="13" name="矩形 12"/>
          <p:cNvSpPr/>
          <p:nvPr/>
        </p:nvSpPr>
        <p:spPr>
          <a:xfrm>
            <a:off x="8056018" y="1874128"/>
            <a:ext cx="654346" cy="430887"/>
          </a:xfrm>
          <a:prstGeom prst="rect">
            <a:avLst/>
          </a:prstGeom>
        </p:spPr>
        <p:txBody>
          <a:bodyPr wrap="none">
            <a:spAutoFit/>
          </a:bodyPr>
          <a:lstStyle/>
          <a:p>
            <a:pPr lvl="0" algn="just"/>
            <a:r>
              <a:rPr lang="en-US" altLang="zh-CN" sz="2200" kern="100" dirty="0" err="1">
                <a:solidFill>
                  <a:srgbClr val="F79646">
                    <a:lumMod val="75000"/>
                  </a:srgbClr>
                </a:solidFill>
                <a:latin typeface="宋体"/>
                <a:ea typeface="微软雅黑"/>
              </a:rPr>
              <a:t>Ⅱ</a:t>
            </a:r>
            <a:r>
              <a:rPr lang="en-US" altLang="zh-CN" sz="2200" kern="100" dirty="0" err="1">
                <a:solidFill>
                  <a:srgbClr val="F79646">
                    <a:lumMod val="75000"/>
                  </a:srgbClr>
                </a:solidFill>
                <a:latin typeface="Times New Roman"/>
                <a:ea typeface="微软雅黑"/>
              </a:rPr>
              <a:t>B</a:t>
            </a:r>
            <a:endParaRPr lang="zh-CN" altLang="zh-CN" sz="2200" kern="100" dirty="0">
              <a:solidFill>
                <a:srgbClr val="F79646">
                  <a:lumMod val="75000"/>
                </a:srgbClr>
              </a:solidFill>
              <a:latin typeface="Times New Roman"/>
              <a:ea typeface="宋体"/>
            </a:endParaRPr>
          </a:p>
        </p:txBody>
      </p:sp>
      <p:sp>
        <p:nvSpPr>
          <p:cNvPr id="14" name="矩形 13"/>
          <p:cNvSpPr/>
          <p:nvPr/>
        </p:nvSpPr>
        <p:spPr>
          <a:xfrm>
            <a:off x="1923141" y="2644919"/>
            <a:ext cx="858184" cy="430887"/>
          </a:xfrm>
          <a:prstGeom prst="rect">
            <a:avLst/>
          </a:prstGeom>
        </p:spPr>
        <p:txBody>
          <a:bodyPr wrap="none">
            <a:spAutoFit/>
          </a:bodyPr>
          <a:lstStyle/>
          <a:p>
            <a:pPr lvl="0" algn="just"/>
            <a:r>
              <a:rPr lang="en-US" altLang="zh-CN" sz="2200" kern="100" spc="-70" dirty="0">
                <a:solidFill>
                  <a:srgbClr val="F79646">
                    <a:lumMod val="75000"/>
                  </a:srgbClr>
                </a:solidFill>
                <a:latin typeface="Times New Roman"/>
                <a:ea typeface="微软雅黑"/>
              </a:rPr>
              <a:t>3d</a:t>
            </a:r>
            <a:r>
              <a:rPr lang="en-US" altLang="zh-CN" sz="2200" kern="100" spc="-70" baseline="30000" dirty="0">
                <a:solidFill>
                  <a:srgbClr val="F79646">
                    <a:lumMod val="75000"/>
                  </a:srgbClr>
                </a:solidFill>
                <a:latin typeface="Times New Roman"/>
                <a:ea typeface="微软雅黑"/>
              </a:rPr>
              <a:t>1</a:t>
            </a:r>
            <a:r>
              <a:rPr lang="en-US" altLang="zh-CN" sz="2200" kern="100" spc="-70" dirty="0">
                <a:solidFill>
                  <a:srgbClr val="F79646">
                    <a:lumMod val="75000"/>
                  </a:srgbClr>
                </a:solidFill>
                <a:latin typeface="Times New Roman"/>
                <a:ea typeface="微软雅黑"/>
              </a:rPr>
              <a:t>4s</a:t>
            </a:r>
            <a:r>
              <a:rPr lang="en-US" altLang="zh-CN" sz="2200" kern="100" spc="-70" baseline="30000" dirty="0">
                <a:solidFill>
                  <a:srgbClr val="F79646">
                    <a:lumMod val="75000"/>
                  </a:srgbClr>
                </a:solidFill>
                <a:latin typeface="Times New Roman"/>
                <a:ea typeface="微软雅黑"/>
              </a:rPr>
              <a:t>2</a:t>
            </a:r>
            <a:endParaRPr lang="zh-CN" altLang="zh-CN" sz="2200" kern="100" spc="-70" dirty="0">
              <a:solidFill>
                <a:srgbClr val="F79646">
                  <a:lumMod val="75000"/>
                </a:srgbClr>
              </a:solidFill>
              <a:latin typeface="Times New Roman"/>
              <a:ea typeface="宋体"/>
            </a:endParaRPr>
          </a:p>
        </p:txBody>
      </p:sp>
      <p:sp>
        <p:nvSpPr>
          <p:cNvPr id="15" name="矩形 14"/>
          <p:cNvSpPr/>
          <p:nvPr/>
        </p:nvSpPr>
        <p:spPr>
          <a:xfrm>
            <a:off x="2887820" y="2635394"/>
            <a:ext cx="858184" cy="430887"/>
          </a:xfrm>
          <a:prstGeom prst="rect">
            <a:avLst/>
          </a:prstGeom>
        </p:spPr>
        <p:txBody>
          <a:bodyPr wrap="none">
            <a:spAutoFit/>
          </a:bodyPr>
          <a:lstStyle/>
          <a:p>
            <a:pPr lvl="0" algn="just"/>
            <a:r>
              <a:rPr lang="en-US" altLang="zh-CN" sz="2200" kern="100" spc="-70" dirty="0" err="1">
                <a:solidFill>
                  <a:srgbClr val="F79646">
                    <a:lumMod val="75000"/>
                  </a:srgbClr>
                </a:solidFill>
                <a:latin typeface="Times New Roman"/>
                <a:ea typeface="微软雅黑"/>
              </a:rPr>
              <a:t>3d</a:t>
            </a:r>
            <a:r>
              <a:rPr lang="en-US" altLang="zh-CN" sz="2200" kern="100" spc="-70" baseline="30000" dirty="0" err="1">
                <a:solidFill>
                  <a:srgbClr val="F79646">
                    <a:lumMod val="75000"/>
                  </a:srgbClr>
                </a:solidFill>
                <a:latin typeface="Times New Roman"/>
                <a:ea typeface="微软雅黑"/>
              </a:rPr>
              <a:t>2</a:t>
            </a:r>
            <a:r>
              <a:rPr lang="en-US" altLang="zh-CN" sz="2200" kern="100" spc="-70" dirty="0" err="1">
                <a:solidFill>
                  <a:srgbClr val="F79646">
                    <a:lumMod val="75000"/>
                  </a:srgbClr>
                </a:solidFill>
                <a:latin typeface="Times New Roman"/>
                <a:ea typeface="微软雅黑"/>
              </a:rPr>
              <a:t>4s</a:t>
            </a:r>
            <a:r>
              <a:rPr lang="en-US" altLang="zh-CN" sz="2200" kern="100" spc="-70" baseline="30000" dirty="0" err="1">
                <a:solidFill>
                  <a:srgbClr val="F79646">
                    <a:lumMod val="75000"/>
                  </a:srgbClr>
                </a:solidFill>
                <a:latin typeface="Times New Roman"/>
                <a:ea typeface="微软雅黑"/>
              </a:rPr>
              <a:t>2</a:t>
            </a:r>
            <a:endParaRPr lang="zh-CN" altLang="zh-CN" sz="2200" kern="100" spc="-70" dirty="0">
              <a:solidFill>
                <a:srgbClr val="F79646">
                  <a:lumMod val="75000"/>
                </a:srgbClr>
              </a:solidFill>
              <a:latin typeface="Times New Roman"/>
              <a:ea typeface="宋体"/>
            </a:endParaRPr>
          </a:p>
        </p:txBody>
      </p:sp>
      <p:sp>
        <p:nvSpPr>
          <p:cNvPr id="16" name="矩形 15"/>
          <p:cNvSpPr/>
          <p:nvPr/>
        </p:nvSpPr>
        <p:spPr>
          <a:xfrm>
            <a:off x="3872690" y="2635394"/>
            <a:ext cx="858184" cy="430887"/>
          </a:xfrm>
          <a:prstGeom prst="rect">
            <a:avLst/>
          </a:prstGeom>
        </p:spPr>
        <p:txBody>
          <a:bodyPr wrap="none">
            <a:spAutoFit/>
          </a:bodyPr>
          <a:lstStyle/>
          <a:p>
            <a:pPr lvl="0" algn="just"/>
            <a:r>
              <a:rPr lang="en-US" altLang="zh-CN" sz="2200" kern="100" spc="-70" dirty="0" err="1">
                <a:solidFill>
                  <a:srgbClr val="F79646">
                    <a:lumMod val="75000"/>
                  </a:srgbClr>
                </a:solidFill>
                <a:latin typeface="Times New Roman"/>
                <a:ea typeface="微软雅黑"/>
              </a:rPr>
              <a:t>3d</a:t>
            </a:r>
            <a:r>
              <a:rPr lang="en-US" altLang="zh-CN" sz="2200" kern="100" spc="-70" baseline="30000" dirty="0" err="1">
                <a:solidFill>
                  <a:srgbClr val="F79646">
                    <a:lumMod val="75000"/>
                  </a:srgbClr>
                </a:solidFill>
                <a:latin typeface="Times New Roman"/>
                <a:ea typeface="微软雅黑"/>
              </a:rPr>
              <a:t>3</a:t>
            </a:r>
            <a:r>
              <a:rPr lang="en-US" altLang="zh-CN" sz="2200" kern="100" spc="-70" dirty="0" err="1">
                <a:solidFill>
                  <a:srgbClr val="F79646">
                    <a:lumMod val="75000"/>
                  </a:srgbClr>
                </a:solidFill>
                <a:latin typeface="Times New Roman"/>
                <a:ea typeface="微软雅黑"/>
              </a:rPr>
              <a:t>4s</a:t>
            </a:r>
            <a:r>
              <a:rPr lang="en-US" altLang="zh-CN" sz="2200" kern="100" spc="-70" baseline="30000" dirty="0" err="1">
                <a:solidFill>
                  <a:srgbClr val="F79646">
                    <a:lumMod val="75000"/>
                  </a:srgbClr>
                </a:solidFill>
                <a:latin typeface="Times New Roman"/>
                <a:ea typeface="微软雅黑"/>
              </a:rPr>
              <a:t>2</a:t>
            </a:r>
            <a:endParaRPr lang="zh-CN" altLang="zh-CN" sz="2200" kern="100" spc="-70" dirty="0">
              <a:solidFill>
                <a:srgbClr val="F79646">
                  <a:lumMod val="75000"/>
                </a:srgbClr>
              </a:solidFill>
              <a:latin typeface="Times New Roman"/>
              <a:ea typeface="宋体"/>
            </a:endParaRPr>
          </a:p>
        </p:txBody>
      </p:sp>
      <p:sp>
        <p:nvSpPr>
          <p:cNvPr id="17" name="矩形 16"/>
          <p:cNvSpPr/>
          <p:nvPr/>
        </p:nvSpPr>
        <p:spPr>
          <a:xfrm>
            <a:off x="4856419" y="2635394"/>
            <a:ext cx="858184" cy="430887"/>
          </a:xfrm>
          <a:prstGeom prst="rect">
            <a:avLst/>
          </a:prstGeom>
        </p:spPr>
        <p:txBody>
          <a:bodyPr wrap="none">
            <a:spAutoFit/>
          </a:bodyPr>
          <a:lstStyle/>
          <a:p>
            <a:pPr lvl="0" algn="just"/>
            <a:r>
              <a:rPr lang="en-US" altLang="zh-CN" sz="2200" kern="100" spc="-70" dirty="0" err="1">
                <a:solidFill>
                  <a:srgbClr val="F79646">
                    <a:lumMod val="75000"/>
                  </a:srgbClr>
                </a:solidFill>
                <a:latin typeface="Times New Roman"/>
                <a:ea typeface="微软雅黑"/>
              </a:rPr>
              <a:t>3d</a:t>
            </a:r>
            <a:r>
              <a:rPr lang="en-US" altLang="zh-CN" sz="2200" kern="100" spc="-70" baseline="30000" dirty="0" err="1">
                <a:solidFill>
                  <a:srgbClr val="F79646">
                    <a:lumMod val="75000"/>
                  </a:srgbClr>
                </a:solidFill>
                <a:latin typeface="Times New Roman"/>
                <a:ea typeface="微软雅黑"/>
              </a:rPr>
              <a:t>5</a:t>
            </a:r>
            <a:r>
              <a:rPr lang="en-US" altLang="zh-CN" sz="2200" kern="100" spc="-70" dirty="0" err="1">
                <a:solidFill>
                  <a:srgbClr val="F79646">
                    <a:lumMod val="75000"/>
                  </a:srgbClr>
                </a:solidFill>
                <a:latin typeface="Times New Roman"/>
                <a:ea typeface="微软雅黑"/>
              </a:rPr>
              <a:t>4s</a:t>
            </a:r>
            <a:r>
              <a:rPr lang="en-US" altLang="zh-CN" sz="2200" kern="100" spc="-70" baseline="30000" dirty="0" err="1">
                <a:solidFill>
                  <a:srgbClr val="F79646">
                    <a:lumMod val="75000"/>
                  </a:srgbClr>
                </a:solidFill>
                <a:latin typeface="Times New Roman"/>
                <a:ea typeface="微软雅黑"/>
              </a:rPr>
              <a:t>1</a:t>
            </a:r>
            <a:endParaRPr lang="zh-CN" altLang="zh-CN" sz="2200" kern="100" spc="-70" dirty="0">
              <a:solidFill>
                <a:srgbClr val="F79646">
                  <a:lumMod val="75000"/>
                </a:srgbClr>
              </a:solidFill>
              <a:latin typeface="Times New Roman"/>
              <a:ea typeface="宋体"/>
            </a:endParaRPr>
          </a:p>
        </p:txBody>
      </p:sp>
      <p:sp>
        <p:nvSpPr>
          <p:cNvPr id="18" name="矩形 17"/>
          <p:cNvSpPr/>
          <p:nvPr/>
        </p:nvSpPr>
        <p:spPr>
          <a:xfrm>
            <a:off x="5811573" y="2635394"/>
            <a:ext cx="858184" cy="430887"/>
          </a:xfrm>
          <a:prstGeom prst="rect">
            <a:avLst/>
          </a:prstGeom>
        </p:spPr>
        <p:txBody>
          <a:bodyPr wrap="none">
            <a:spAutoFit/>
          </a:bodyPr>
          <a:lstStyle/>
          <a:p>
            <a:pPr lvl="0" algn="just"/>
            <a:r>
              <a:rPr lang="en-US" altLang="zh-CN" sz="2200" kern="100" spc="-70" dirty="0" err="1">
                <a:solidFill>
                  <a:srgbClr val="F79646">
                    <a:lumMod val="75000"/>
                  </a:srgbClr>
                </a:solidFill>
                <a:latin typeface="Times New Roman"/>
                <a:ea typeface="微软雅黑"/>
              </a:rPr>
              <a:t>3d</a:t>
            </a:r>
            <a:r>
              <a:rPr lang="en-US" altLang="zh-CN" sz="2200" kern="100" spc="-70" baseline="30000" dirty="0" err="1">
                <a:solidFill>
                  <a:srgbClr val="F79646">
                    <a:lumMod val="75000"/>
                  </a:srgbClr>
                </a:solidFill>
                <a:latin typeface="Times New Roman"/>
                <a:ea typeface="微软雅黑"/>
              </a:rPr>
              <a:t>5</a:t>
            </a:r>
            <a:r>
              <a:rPr lang="en-US" altLang="zh-CN" sz="2200" kern="100" spc="-70" dirty="0" err="1">
                <a:solidFill>
                  <a:srgbClr val="F79646">
                    <a:lumMod val="75000"/>
                  </a:srgbClr>
                </a:solidFill>
                <a:latin typeface="Times New Roman"/>
                <a:ea typeface="微软雅黑"/>
              </a:rPr>
              <a:t>4s</a:t>
            </a:r>
            <a:r>
              <a:rPr lang="en-US" altLang="zh-CN" sz="2200" kern="100" spc="-70" baseline="30000" dirty="0" err="1">
                <a:solidFill>
                  <a:srgbClr val="F79646">
                    <a:lumMod val="75000"/>
                  </a:srgbClr>
                </a:solidFill>
                <a:latin typeface="Times New Roman"/>
                <a:ea typeface="微软雅黑"/>
              </a:rPr>
              <a:t>2</a:t>
            </a:r>
            <a:endParaRPr lang="zh-CN" altLang="zh-CN" sz="2200" kern="100" spc="-70" dirty="0">
              <a:solidFill>
                <a:srgbClr val="F79646">
                  <a:lumMod val="75000"/>
                </a:srgbClr>
              </a:solidFill>
              <a:latin typeface="Times New Roman"/>
              <a:ea typeface="宋体"/>
            </a:endParaRPr>
          </a:p>
        </p:txBody>
      </p:sp>
      <p:sp>
        <p:nvSpPr>
          <p:cNvPr id="19" name="矩形 18"/>
          <p:cNvSpPr/>
          <p:nvPr/>
        </p:nvSpPr>
        <p:spPr>
          <a:xfrm>
            <a:off x="6799522" y="2635394"/>
            <a:ext cx="1000595" cy="430887"/>
          </a:xfrm>
          <a:prstGeom prst="rect">
            <a:avLst/>
          </a:prstGeom>
        </p:spPr>
        <p:txBody>
          <a:bodyPr wrap="none">
            <a:spAutoFit/>
          </a:bodyPr>
          <a:lstStyle/>
          <a:p>
            <a:pPr lvl="0" algn="just"/>
            <a:r>
              <a:rPr lang="en-US" altLang="zh-CN" sz="2200" kern="100" dirty="0" err="1">
                <a:solidFill>
                  <a:srgbClr val="F79646">
                    <a:lumMod val="75000"/>
                  </a:srgbClr>
                </a:solidFill>
                <a:latin typeface="Times New Roman"/>
                <a:ea typeface="微软雅黑"/>
              </a:rPr>
              <a:t>3d</a:t>
            </a:r>
            <a:r>
              <a:rPr lang="en-US" altLang="zh-CN" sz="2200" kern="100" baseline="30000" dirty="0" err="1">
                <a:solidFill>
                  <a:srgbClr val="F79646">
                    <a:lumMod val="75000"/>
                  </a:srgbClr>
                </a:solidFill>
                <a:latin typeface="Times New Roman"/>
                <a:ea typeface="微软雅黑"/>
              </a:rPr>
              <a:t>10</a:t>
            </a:r>
            <a:r>
              <a:rPr lang="en-US" altLang="zh-CN" sz="2200" kern="100" dirty="0" err="1">
                <a:solidFill>
                  <a:srgbClr val="F79646">
                    <a:lumMod val="75000"/>
                  </a:srgbClr>
                </a:solidFill>
                <a:latin typeface="Times New Roman"/>
                <a:ea typeface="微软雅黑"/>
              </a:rPr>
              <a:t>4s</a:t>
            </a:r>
            <a:r>
              <a:rPr lang="en-US" altLang="zh-CN" sz="2200" kern="100" baseline="30000" dirty="0" err="1">
                <a:solidFill>
                  <a:srgbClr val="F79646">
                    <a:lumMod val="75000"/>
                  </a:srgbClr>
                </a:solidFill>
                <a:latin typeface="Times New Roman"/>
                <a:ea typeface="微软雅黑"/>
              </a:rPr>
              <a:t>1</a:t>
            </a:r>
            <a:endParaRPr lang="zh-CN" altLang="zh-CN" sz="2200" kern="100" dirty="0">
              <a:solidFill>
                <a:srgbClr val="F79646">
                  <a:lumMod val="75000"/>
                </a:srgbClr>
              </a:solidFill>
              <a:latin typeface="Times New Roman"/>
              <a:ea typeface="宋体"/>
            </a:endParaRPr>
          </a:p>
        </p:txBody>
      </p:sp>
      <p:sp>
        <p:nvSpPr>
          <p:cNvPr id="20" name="矩形 19"/>
          <p:cNvSpPr/>
          <p:nvPr/>
        </p:nvSpPr>
        <p:spPr>
          <a:xfrm>
            <a:off x="7903742" y="2634233"/>
            <a:ext cx="1000595" cy="430887"/>
          </a:xfrm>
          <a:prstGeom prst="rect">
            <a:avLst/>
          </a:prstGeom>
        </p:spPr>
        <p:txBody>
          <a:bodyPr wrap="none">
            <a:spAutoFit/>
          </a:bodyPr>
          <a:lstStyle/>
          <a:p>
            <a:pPr lvl="0" algn="just"/>
            <a:r>
              <a:rPr lang="en-US" altLang="zh-CN" sz="2200" kern="100" dirty="0" err="1">
                <a:solidFill>
                  <a:srgbClr val="F79646">
                    <a:lumMod val="75000"/>
                  </a:srgbClr>
                </a:solidFill>
                <a:latin typeface="Times New Roman"/>
                <a:ea typeface="微软雅黑"/>
              </a:rPr>
              <a:t>3d</a:t>
            </a:r>
            <a:r>
              <a:rPr lang="en-US" altLang="zh-CN" sz="2200" kern="100" baseline="30000" dirty="0" err="1">
                <a:solidFill>
                  <a:srgbClr val="F79646">
                    <a:lumMod val="75000"/>
                  </a:srgbClr>
                </a:solidFill>
                <a:latin typeface="Times New Roman"/>
                <a:ea typeface="微软雅黑"/>
              </a:rPr>
              <a:t>10</a:t>
            </a:r>
            <a:r>
              <a:rPr lang="en-US" altLang="zh-CN" sz="2200" kern="100" dirty="0" err="1">
                <a:solidFill>
                  <a:srgbClr val="F79646">
                    <a:lumMod val="75000"/>
                  </a:srgbClr>
                </a:solidFill>
                <a:latin typeface="Times New Roman"/>
                <a:ea typeface="微软雅黑"/>
              </a:rPr>
              <a:t>4s</a:t>
            </a:r>
            <a:r>
              <a:rPr lang="en-US" altLang="zh-CN" sz="2200" kern="100" baseline="30000" dirty="0" err="1">
                <a:solidFill>
                  <a:srgbClr val="F79646">
                    <a:lumMod val="75000"/>
                  </a:srgbClr>
                </a:solidFill>
                <a:latin typeface="Times New Roman"/>
                <a:ea typeface="微软雅黑"/>
              </a:rPr>
              <a:t>2</a:t>
            </a:r>
            <a:endParaRPr lang="zh-CN" altLang="zh-CN" sz="2200" kern="100" dirty="0">
              <a:solidFill>
                <a:srgbClr val="F79646">
                  <a:lumMod val="75000"/>
                </a:srgbClr>
              </a:solidFill>
              <a:latin typeface="Times New Roman"/>
              <a:ea typeface="宋体"/>
            </a:endParaRPr>
          </a:p>
        </p:txBody>
      </p:sp>
      <p:sp>
        <p:nvSpPr>
          <p:cNvPr id="21" name="矩形 20"/>
          <p:cNvSpPr/>
          <p:nvPr/>
        </p:nvSpPr>
        <p:spPr>
          <a:xfrm>
            <a:off x="2196978" y="3401938"/>
            <a:ext cx="325730" cy="430887"/>
          </a:xfrm>
          <a:prstGeom prst="rect">
            <a:avLst/>
          </a:prstGeom>
        </p:spPr>
        <p:txBody>
          <a:bodyPr wrap="none">
            <a:spAutoFit/>
          </a:bodyPr>
          <a:lstStyle/>
          <a:p>
            <a:pPr lvl="0" algn="just"/>
            <a:r>
              <a:rPr lang="en-US" altLang="zh-CN" sz="2200" kern="100" dirty="0">
                <a:solidFill>
                  <a:srgbClr val="F79646">
                    <a:lumMod val="75000"/>
                  </a:srgbClr>
                </a:solidFill>
                <a:latin typeface="Times New Roman"/>
                <a:ea typeface="微软雅黑"/>
              </a:rPr>
              <a:t>3</a:t>
            </a:r>
            <a:endParaRPr lang="zh-CN" altLang="zh-CN" sz="2200" kern="100" dirty="0">
              <a:solidFill>
                <a:srgbClr val="F79646">
                  <a:lumMod val="75000"/>
                </a:srgbClr>
              </a:solidFill>
              <a:latin typeface="Times New Roman"/>
              <a:ea typeface="宋体"/>
            </a:endParaRPr>
          </a:p>
        </p:txBody>
      </p:sp>
      <p:sp>
        <p:nvSpPr>
          <p:cNvPr id="22" name="矩形 21"/>
          <p:cNvSpPr/>
          <p:nvPr/>
        </p:nvSpPr>
        <p:spPr>
          <a:xfrm>
            <a:off x="3160415" y="3392835"/>
            <a:ext cx="325730" cy="430887"/>
          </a:xfrm>
          <a:prstGeom prst="rect">
            <a:avLst/>
          </a:prstGeom>
        </p:spPr>
        <p:txBody>
          <a:bodyPr wrap="none">
            <a:spAutoFit/>
          </a:bodyPr>
          <a:lstStyle/>
          <a:p>
            <a:pPr lvl="0" algn="just"/>
            <a:r>
              <a:rPr lang="en-US" altLang="zh-CN" sz="2200" kern="100" dirty="0">
                <a:solidFill>
                  <a:srgbClr val="F79646">
                    <a:lumMod val="75000"/>
                  </a:srgbClr>
                </a:solidFill>
                <a:latin typeface="Times New Roman"/>
                <a:ea typeface="微软雅黑"/>
              </a:rPr>
              <a:t>4</a:t>
            </a:r>
            <a:endParaRPr lang="zh-CN" altLang="zh-CN" sz="2200" kern="100" dirty="0">
              <a:solidFill>
                <a:srgbClr val="F79646">
                  <a:lumMod val="75000"/>
                </a:srgbClr>
              </a:solidFill>
              <a:latin typeface="Times New Roman"/>
              <a:ea typeface="宋体"/>
            </a:endParaRPr>
          </a:p>
        </p:txBody>
      </p:sp>
      <p:sp>
        <p:nvSpPr>
          <p:cNvPr id="23" name="矩形 22"/>
          <p:cNvSpPr/>
          <p:nvPr/>
        </p:nvSpPr>
        <p:spPr>
          <a:xfrm>
            <a:off x="4145687" y="3392835"/>
            <a:ext cx="325730" cy="430887"/>
          </a:xfrm>
          <a:prstGeom prst="rect">
            <a:avLst/>
          </a:prstGeom>
        </p:spPr>
        <p:txBody>
          <a:bodyPr wrap="none">
            <a:spAutoFit/>
          </a:bodyPr>
          <a:lstStyle/>
          <a:p>
            <a:pPr lvl="0" algn="just"/>
            <a:r>
              <a:rPr lang="en-US" altLang="zh-CN" sz="2200" kern="100" dirty="0">
                <a:solidFill>
                  <a:srgbClr val="F79646">
                    <a:lumMod val="75000"/>
                  </a:srgbClr>
                </a:solidFill>
                <a:latin typeface="Times New Roman"/>
                <a:ea typeface="微软雅黑"/>
              </a:rPr>
              <a:t>5</a:t>
            </a:r>
            <a:endParaRPr lang="zh-CN" altLang="zh-CN" sz="2200" kern="100" dirty="0">
              <a:solidFill>
                <a:srgbClr val="F79646">
                  <a:lumMod val="75000"/>
                </a:srgbClr>
              </a:solidFill>
              <a:latin typeface="Times New Roman"/>
              <a:ea typeface="宋体"/>
            </a:endParaRPr>
          </a:p>
        </p:txBody>
      </p:sp>
      <p:sp>
        <p:nvSpPr>
          <p:cNvPr id="24" name="矩形 23"/>
          <p:cNvSpPr/>
          <p:nvPr/>
        </p:nvSpPr>
        <p:spPr>
          <a:xfrm>
            <a:off x="5104631" y="3392413"/>
            <a:ext cx="325730" cy="430887"/>
          </a:xfrm>
          <a:prstGeom prst="rect">
            <a:avLst/>
          </a:prstGeom>
        </p:spPr>
        <p:txBody>
          <a:bodyPr wrap="none">
            <a:spAutoFit/>
          </a:bodyPr>
          <a:lstStyle/>
          <a:p>
            <a:pPr lvl="0" algn="just"/>
            <a:r>
              <a:rPr lang="en-US" altLang="zh-CN" sz="2200" kern="100" dirty="0">
                <a:solidFill>
                  <a:srgbClr val="F79646">
                    <a:lumMod val="75000"/>
                  </a:srgbClr>
                </a:solidFill>
                <a:latin typeface="Times New Roman"/>
                <a:ea typeface="微软雅黑"/>
              </a:rPr>
              <a:t>6</a:t>
            </a:r>
            <a:endParaRPr lang="zh-CN" altLang="zh-CN" sz="2200" kern="100" dirty="0">
              <a:solidFill>
                <a:srgbClr val="F79646">
                  <a:lumMod val="75000"/>
                </a:srgbClr>
              </a:solidFill>
              <a:latin typeface="Times New Roman"/>
              <a:ea typeface="宋体"/>
            </a:endParaRPr>
          </a:p>
        </p:txBody>
      </p:sp>
    </p:spTree>
    <p:extLst>
      <p:ext uri="{BB962C8B-B14F-4D97-AF65-F5344CB8AC3E}">
        <p14:creationId xmlns:p14="http://schemas.microsoft.com/office/powerpoint/2010/main" val="26685195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linds(horizontal)">
                                      <p:cBhvr>
                                        <p:cTn id="10" dur="500"/>
                                        <p:tgtEl>
                                          <p:spTgt spid="7"/>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blinds(horizontal)">
                                      <p:cBhvr>
                                        <p:cTn id="13" dur="500"/>
                                        <p:tgtEl>
                                          <p:spTgt spid="8"/>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blinds(horizontal)">
                                      <p:cBhvr>
                                        <p:cTn id="16" dur="500"/>
                                        <p:tgtEl>
                                          <p:spTgt spid="9"/>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blinds(horizontal)">
                                      <p:cBhvr>
                                        <p:cTn id="19" dur="500"/>
                                        <p:tgtEl>
                                          <p:spTgt spid="10"/>
                                        </p:tgtEl>
                                      </p:cBhvr>
                                    </p:animEffect>
                                  </p:childTnLst>
                                </p:cTn>
                              </p:par>
                              <p:par>
                                <p:cTn id="20" presetID="3" presetClass="entr" presetSubtype="10" fill="hold" grpId="0"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blinds(horizontal)">
                                      <p:cBhvr>
                                        <p:cTn id="22" dur="500"/>
                                        <p:tgtEl>
                                          <p:spTgt spid="11"/>
                                        </p:tgtEl>
                                      </p:cBhvr>
                                    </p:animEffect>
                                  </p:childTnLst>
                                </p:cTn>
                              </p:par>
                              <p:par>
                                <p:cTn id="23" presetID="3" presetClass="entr" presetSubtype="10" fill="hold" grpId="0" nodeType="with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blinds(horizontal)">
                                      <p:cBhvr>
                                        <p:cTn id="25" dur="500"/>
                                        <p:tgtEl>
                                          <p:spTgt spid="12"/>
                                        </p:tgtEl>
                                      </p:cBhvr>
                                    </p:animEffect>
                                  </p:childTnLst>
                                </p:cTn>
                              </p:par>
                              <p:par>
                                <p:cTn id="26" presetID="3" presetClass="entr" presetSubtype="10" fill="hold" grpId="0" nodeType="with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blinds(horizontal)">
                                      <p:cBhvr>
                                        <p:cTn id="28" dur="500"/>
                                        <p:tgtEl>
                                          <p:spTgt spid="13"/>
                                        </p:tgtEl>
                                      </p:cBhvr>
                                    </p:animEffect>
                                  </p:childTnLst>
                                </p:cTn>
                              </p:par>
                              <p:par>
                                <p:cTn id="29" presetID="3" presetClass="entr" presetSubtype="10" fill="hold" grpId="0" nodeType="with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blinds(horizontal)">
                                      <p:cBhvr>
                                        <p:cTn id="31" dur="500"/>
                                        <p:tgtEl>
                                          <p:spTgt spid="14"/>
                                        </p:tgtEl>
                                      </p:cBhvr>
                                    </p:animEffect>
                                  </p:childTnLst>
                                </p:cTn>
                              </p:par>
                              <p:par>
                                <p:cTn id="32" presetID="3" presetClass="entr" presetSubtype="10" fill="hold" grpId="0" nodeType="withEffect">
                                  <p:stCondLst>
                                    <p:cond delay="0"/>
                                  </p:stCondLst>
                                  <p:childTnLst>
                                    <p:set>
                                      <p:cBhvr>
                                        <p:cTn id="33" dur="1" fill="hold">
                                          <p:stCondLst>
                                            <p:cond delay="0"/>
                                          </p:stCondLst>
                                        </p:cTn>
                                        <p:tgtEl>
                                          <p:spTgt spid="15"/>
                                        </p:tgtEl>
                                        <p:attrNameLst>
                                          <p:attrName>style.visibility</p:attrName>
                                        </p:attrNameLst>
                                      </p:cBhvr>
                                      <p:to>
                                        <p:strVal val="visible"/>
                                      </p:to>
                                    </p:set>
                                    <p:animEffect transition="in" filter="blinds(horizontal)">
                                      <p:cBhvr>
                                        <p:cTn id="34" dur="500"/>
                                        <p:tgtEl>
                                          <p:spTgt spid="15"/>
                                        </p:tgtEl>
                                      </p:cBhvr>
                                    </p:animEffect>
                                  </p:childTnLst>
                                </p:cTn>
                              </p:par>
                              <p:par>
                                <p:cTn id="35" presetID="3" presetClass="entr" presetSubtype="10" fill="hold" grpId="0" nodeType="with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blinds(horizontal)">
                                      <p:cBhvr>
                                        <p:cTn id="37" dur="500"/>
                                        <p:tgtEl>
                                          <p:spTgt spid="16"/>
                                        </p:tgtEl>
                                      </p:cBhvr>
                                    </p:animEffect>
                                  </p:childTnLst>
                                </p:cTn>
                              </p:par>
                              <p:par>
                                <p:cTn id="38" presetID="3" presetClass="entr" presetSubtype="10" fill="hold" grpId="0" nodeType="withEffect">
                                  <p:stCondLst>
                                    <p:cond delay="0"/>
                                  </p:stCondLst>
                                  <p:childTnLst>
                                    <p:set>
                                      <p:cBhvr>
                                        <p:cTn id="39" dur="1" fill="hold">
                                          <p:stCondLst>
                                            <p:cond delay="0"/>
                                          </p:stCondLst>
                                        </p:cTn>
                                        <p:tgtEl>
                                          <p:spTgt spid="17"/>
                                        </p:tgtEl>
                                        <p:attrNameLst>
                                          <p:attrName>style.visibility</p:attrName>
                                        </p:attrNameLst>
                                      </p:cBhvr>
                                      <p:to>
                                        <p:strVal val="visible"/>
                                      </p:to>
                                    </p:set>
                                    <p:animEffect transition="in" filter="blinds(horizontal)">
                                      <p:cBhvr>
                                        <p:cTn id="40" dur="500"/>
                                        <p:tgtEl>
                                          <p:spTgt spid="17"/>
                                        </p:tgtEl>
                                      </p:cBhvr>
                                    </p:animEffect>
                                  </p:childTnLst>
                                </p:cTn>
                              </p:par>
                              <p:par>
                                <p:cTn id="41" presetID="3" presetClass="entr" presetSubtype="10" fill="hold" grpId="0" nodeType="withEffect">
                                  <p:stCondLst>
                                    <p:cond delay="0"/>
                                  </p:stCondLst>
                                  <p:childTnLst>
                                    <p:set>
                                      <p:cBhvr>
                                        <p:cTn id="42" dur="1" fill="hold">
                                          <p:stCondLst>
                                            <p:cond delay="0"/>
                                          </p:stCondLst>
                                        </p:cTn>
                                        <p:tgtEl>
                                          <p:spTgt spid="18"/>
                                        </p:tgtEl>
                                        <p:attrNameLst>
                                          <p:attrName>style.visibility</p:attrName>
                                        </p:attrNameLst>
                                      </p:cBhvr>
                                      <p:to>
                                        <p:strVal val="visible"/>
                                      </p:to>
                                    </p:set>
                                    <p:animEffect transition="in" filter="blinds(horizontal)">
                                      <p:cBhvr>
                                        <p:cTn id="43" dur="500"/>
                                        <p:tgtEl>
                                          <p:spTgt spid="18"/>
                                        </p:tgtEl>
                                      </p:cBhvr>
                                    </p:animEffect>
                                  </p:childTnLst>
                                </p:cTn>
                              </p:par>
                              <p:par>
                                <p:cTn id="44" presetID="3" presetClass="entr" presetSubtype="10" fill="hold" grpId="0" nodeType="withEffect">
                                  <p:stCondLst>
                                    <p:cond delay="0"/>
                                  </p:stCondLst>
                                  <p:childTnLst>
                                    <p:set>
                                      <p:cBhvr>
                                        <p:cTn id="45" dur="1" fill="hold">
                                          <p:stCondLst>
                                            <p:cond delay="0"/>
                                          </p:stCondLst>
                                        </p:cTn>
                                        <p:tgtEl>
                                          <p:spTgt spid="19"/>
                                        </p:tgtEl>
                                        <p:attrNameLst>
                                          <p:attrName>style.visibility</p:attrName>
                                        </p:attrNameLst>
                                      </p:cBhvr>
                                      <p:to>
                                        <p:strVal val="visible"/>
                                      </p:to>
                                    </p:set>
                                    <p:animEffect transition="in" filter="blinds(horizontal)">
                                      <p:cBhvr>
                                        <p:cTn id="46" dur="500"/>
                                        <p:tgtEl>
                                          <p:spTgt spid="19"/>
                                        </p:tgtEl>
                                      </p:cBhvr>
                                    </p:animEffect>
                                  </p:childTnLst>
                                </p:cTn>
                              </p:par>
                              <p:par>
                                <p:cTn id="47" presetID="3" presetClass="entr" presetSubtype="10" fill="hold" grpId="0" nodeType="withEffect">
                                  <p:stCondLst>
                                    <p:cond delay="0"/>
                                  </p:stCondLst>
                                  <p:childTnLst>
                                    <p:set>
                                      <p:cBhvr>
                                        <p:cTn id="48" dur="1" fill="hold">
                                          <p:stCondLst>
                                            <p:cond delay="0"/>
                                          </p:stCondLst>
                                        </p:cTn>
                                        <p:tgtEl>
                                          <p:spTgt spid="20"/>
                                        </p:tgtEl>
                                        <p:attrNameLst>
                                          <p:attrName>style.visibility</p:attrName>
                                        </p:attrNameLst>
                                      </p:cBhvr>
                                      <p:to>
                                        <p:strVal val="visible"/>
                                      </p:to>
                                    </p:set>
                                    <p:animEffect transition="in" filter="blinds(horizontal)">
                                      <p:cBhvr>
                                        <p:cTn id="49" dur="500"/>
                                        <p:tgtEl>
                                          <p:spTgt spid="20"/>
                                        </p:tgtEl>
                                      </p:cBhvr>
                                    </p:animEffect>
                                  </p:childTnLst>
                                </p:cTn>
                              </p:par>
                              <p:par>
                                <p:cTn id="50" presetID="3" presetClass="entr" presetSubtype="10" fill="hold" grpId="0" nodeType="withEffect">
                                  <p:stCondLst>
                                    <p:cond delay="0"/>
                                  </p:stCondLst>
                                  <p:childTnLst>
                                    <p:set>
                                      <p:cBhvr>
                                        <p:cTn id="51" dur="1" fill="hold">
                                          <p:stCondLst>
                                            <p:cond delay="0"/>
                                          </p:stCondLst>
                                        </p:cTn>
                                        <p:tgtEl>
                                          <p:spTgt spid="21"/>
                                        </p:tgtEl>
                                        <p:attrNameLst>
                                          <p:attrName>style.visibility</p:attrName>
                                        </p:attrNameLst>
                                      </p:cBhvr>
                                      <p:to>
                                        <p:strVal val="visible"/>
                                      </p:to>
                                    </p:set>
                                    <p:animEffect transition="in" filter="blinds(horizontal)">
                                      <p:cBhvr>
                                        <p:cTn id="52" dur="500"/>
                                        <p:tgtEl>
                                          <p:spTgt spid="21"/>
                                        </p:tgtEl>
                                      </p:cBhvr>
                                    </p:animEffect>
                                  </p:childTnLst>
                                </p:cTn>
                              </p:par>
                              <p:par>
                                <p:cTn id="53" presetID="3" presetClass="entr" presetSubtype="10" fill="hold" grpId="0" nodeType="withEffect">
                                  <p:stCondLst>
                                    <p:cond delay="0"/>
                                  </p:stCondLst>
                                  <p:childTnLst>
                                    <p:set>
                                      <p:cBhvr>
                                        <p:cTn id="54" dur="1" fill="hold">
                                          <p:stCondLst>
                                            <p:cond delay="0"/>
                                          </p:stCondLst>
                                        </p:cTn>
                                        <p:tgtEl>
                                          <p:spTgt spid="22"/>
                                        </p:tgtEl>
                                        <p:attrNameLst>
                                          <p:attrName>style.visibility</p:attrName>
                                        </p:attrNameLst>
                                      </p:cBhvr>
                                      <p:to>
                                        <p:strVal val="visible"/>
                                      </p:to>
                                    </p:set>
                                    <p:animEffect transition="in" filter="blinds(horizontal)">
                                      <p:cBhvr>
                                        <p:cTn id="55" dur="500"/>
                                        <p:tgtEl>
                                          <p:spTgt spid="22"/>
                                        </p:tgtEl>
                                      </p:cBhvr>
                                    </p:animEffect>
                                  </p:childTnLst>
                                </p:cTn>
                              </p:par>
                              <p:par>
                                <p:cTn id="56" presetID="3" presetClass="entr" presetSubtype="10" fill="hold" grpId="0" nodeType="withEffect">
                                  <p:stCondLst>
                                    <p:cond delay="0"/>
                                  </p:stCondLst>
                                  <p:childTnLst>
                                    <p:set>
                                      <p:cBhvr>
                                        <p:cTn id="57" dur="1" fill="hold">
                                          <p:stCondLst>
                                            <p:cond delay="0"/>
                                          </p:stCondLst>
                                        </p:cTn>
                                        <p:tgtEl>
                                          <p:spTgt spid="23"/>
                                        </p:tgtEl>
                                        <p:attrNameLst>
                                          <p:attrName>style.visibility</p:attrName>
                                        </p:attrNameLst>
                                      </p:cBhvr>
                                      <p:to>
                                        <p:strVal val="visible"/>
                                      </p:to>
                                    </p:set>
                                    <p:animEffect transition="in" filter="blinds(horizontal)">
                                      <p:cBhvr>
                                        <p:cTn id="58" dur="500"/>
                                        <p:tgtEl>
                                          <p:spTgt spid="23"/>
                                        </p:tgtEl>
                                      </p:cBhvr>
                                    </p:animEffect>
                                  </p:childTnLst>
                                </p:cTn>
                              </p:par>
                              <p:par>
                                <p:cTn id="59" presetID="3" presetClass="entr" presetSubtype="10" fill="hold" grpId="0" nodeType="withEffect">
                                  <p:stCondLst>
                                    <p:cond delay="0"/>
                                  </p:stCondLst>
                                  <p:childTnLst>
                                    <p:set>
                                      <p:cBhvr>
                                        <p:cTn id="60" dur="1" fill="hold">
                                          <p:stCondLst>
                                            <p:cond delay="0"/>
                                          </p:stCondLst>
                                        </p:cTn>
                                        <p:tgtEl>
                                          <p:spTgt spid="24"/>
                                        </p:tgtEl>
                                        <p:attrNameLst>
                                          <p:attrName>style.visibility</p:attrName>
                                        </p:attrNameLst>
                                      </p:cBhvr>
                                      <p:to>
                                        <p:strVal val="visible"/>
                                      </p:to>
                                    </p:set>
                                    <p:animEffect transition="in" filter="blinds(horizontal)">
                                      <p:cBhvr>
                                        <p:cTn id="61"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P spid="11" grpId="0"/>
      <p:bldP spid="12" grpId="0"/>
      <p:bldP spid="13" grpId="0"/>
      <p:bldP spid="14" grpId="0"/>
      <p:bldP spid="15" grpId="0"/>
      <p:bldP spid="16" grpId="0"/>
      <p:bldP spid="17" grpId="0"/>
      <p:bldP spid="18" grpId="0"/>
      <p:bldP spid="19" grpId="0"/>
      <p:bldP spid="20" grpId="0"/>
      <p:bldP spid="21" grpId="0"/>
      <p:bldP spid="22" grpId="0"/>
      <p:bldP spid="23" grpId="0"/>
      <p:bldP spid="24"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基本">
      <a:majorFont>
        <a:latin typeface="Arial Black"/>
        <a:ea typeface=""/>
        <a:cs typeface=""/>
        <a:font script="Jpan" typeface="ＭＳ Ｐゴシック"/>
        <a:font script="Hang" typeface="HY견고딕"/>
        <a:font script="Hans" typeface="微软雅黑"/>
        <a:font script="Hant" typeface="微軟正黑體"/>
        <a:font script="Arab" typeface="Tahoma"/>
        <a:font script="Hebr" typeface="Tahoma"/>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基本">
      <a:majorFont>
        <a:latin typeface="Arial Black"/>
        <a:ea typeface=""/>
        <a:cs typeface=""/>
        <a:font script="Jpan" typeface="ＭＳ Ｐゴシック"/>
        <a:font script="Hang" typeface="HY견고딕"/>
        <a:font script="Hans" typeface="微软雅黑"/>
        <a:font script="Hant" typeface="微軟正黑體"/>
        <a:font script="Arab" typeface="Tahoma"/>
        <a:font script="Hebr" typeface="Tahoma"/>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基本">
      <a:majorFont>
        <a:latin typeface="Arial Black"/>
        <a:ea typeface=""/>
        <a:cs typeface=""/>
        <a:font script="Jpan" typeface="ＭＳ Ｐゴシック"/>
        <a:font script="Hang" typeface="HY견고딕"/>
        <a:font script="Hans" typeface="微软雅黑"/>
        <a:font script="Hant" typeface="微軟正黑體"/>
        <a:font script="Arab" typeface="Tahoma"/>
        <a:font script="Hebr" typeface="Tahoma"/>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3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基本">
      <a:majorFont>
        <a:latin typeface="Arial Black"/>
        <a:ea typeface=""/>
        <a:cs typeface=""/>
        <a:font script="Jpan" typeface="ＭＳ Ｐゴシック"/>
        <a:font script="Hang" typeface="HY견고딕"/>
        <a:font script="Hans" typeface="微软雅黑"/>
        <a:font script="Hant" typeface="微軟正黑體"/>
        <a:font script="Arab" typeface="Tahoma"/>
        <a:font script="Hebr" typeface="Tahoma"/>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4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基本">
      <a:majorFont>
        <a:latin typeface="Arial Black"/>
        <a:ea typeface=""/>
        <a:cs typeface=""/>
        <a:font script="Jpan" typeface="ＭＳ Ｐゴシック"/>
        <a:font script="Hang" typeface="HY견고딕"/>
        <a:font script="Hans" typeface="微软雅黑"/>
        <a:font script="Hant" typeface="微軟正黑體"/>
        <a:font script="Arab" typeface="Tahoma"/>
        <a:font script="Hebr" typeface="Tahoma"/>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1505</TotalTime>
  <Words>1338</Words>
  <Application>Microsoft Office PowerPoint</Application>
  <PresentationFormat>全屏显示(16:9)</PresentationFormat>
  <Paragraphs>402</Paragraphs>
  <Slides>32</Slides>
  <Notes>5</Notes>
  <HiddenSlides>0</HiddenSlides>
  <MMClips>0</MMClips>
  <ScaleCrop>false</ScaleCrop>
  <HeadingPairs>
    <vt:vector size="4" baseType="variant">
      <vt:variant>
        <vt:lpstr>主题</vt:lpstr>
      </vt:variant>
      <vt:variant>
        <vt:i4>5</vt:i4>
      </vt:variant>
      <vt:variant>
        <vt:lpstr>幻灯片标题</vt:lpstr>
      </vt:variant>
      <vt:variant>
        <vt:i4>32</vt:i4>
      </vt:variant>
    </vt:vector>
  </HeadingPairs>
  <TitlesOfParts>
    <vt:vector size="37" baseType="lpstr">
      <vt:lpstr>Office 主题</vt:lpstr>
      <vt:lpstr>1_Office 主题</vt:lpstr>
      <vt:lpstr>2_Office 主题</vt:lpstr>
      <vt:lpstr>3_Office 主题</vt:lpstr>
      <vt:lpstr>4_Office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336</cp:revision>
  <dcterms:created xsi:type="dcterms:W3CDTF">2014-11-27T01:03:08Z</dcterms:created>
  <dcterms:modified xsi:type="dcterms:W3CDTF">2015-08-05T08:54:45Z</dcterms:modified>
</cp:coreProperties>
</file>