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  <p:sldMasterId id="2147483770" r:id="rId2"/>
    <p:sldMasterId id="2147483726" r:id="rId3"/>
    <p:sldMasterId id="2147483740" r:id="rId4"/>
    <p:sldMasterId id="2147483784" r:id="rId5"/>
    <p:sldMasterId id="2147483755" r:id="rId6"/>
  </p:sldMasterIdLst>
  <p:notesMasterIdLst>
    <p:notesMasterId r:id="rId23"/>
  </p:notesMasterIdLst>
  <p:handoutMasterIdLst>
    <p:handoutMasterId r:id="rId24"/>
  </p:handoutMasterIdLst>
  <p:sldIdLst>
    <p:sldId id="307" r:id="rId7"/>
    <p:sldId id="295" r:id="rId8"/>
    <p:sldId id="375" r:id="rId9"/>
    <p:sldId id="364" r:id="rId10"/>
    <p:sldId id="365" r:id="rId11"/>
    <p:sldId id="376" r:id="rId12"/>
    <p:sldId id="377" r:id="rId13"/>
    <p:sldId id="378" r:id="rId14"/>
    <p:sldId id="383" r:id="rId15"/>
    <p:sldId id="379" r:id="rId16"/>
    <p:sldId id="380" r:id="rId17"/>
    <p:sldId id="381" r:id="rId18"/>
    <p:sldId id="386" r:id="rId19"/>
    <p:sldId id="382" r:id="rId20"/>
    <p:sldId id="384" r:id="rId21"/>
    <p:sldId id="311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66CCFF"/>
    <a:srgbClr val="FFFFFF"/>
    <a:srgbClr val="FF99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58" autoAdjust="0"/>
    <p:restoredTop sz="94718" autoAdjust="0"/>
  </p:normalViewPr>
  <p:slideViewPr>
    <p:cSldViewPr>
      <p:cViewPr>
        <p:scale>
          <a:sx n="100" d="100"/>
          <a:sy n="100" d="100"/>
        </p:scale>
        <p:origin x="-1296" y="-9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6699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52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6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30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78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92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338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487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14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561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31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266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19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051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178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48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221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20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77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479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816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537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04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841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108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256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94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896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96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46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38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926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300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219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6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414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899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002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200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662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846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887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7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732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794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0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158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806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986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53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3440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416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176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339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934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69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271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69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662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13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7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8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54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7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6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061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400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964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384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13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183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590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33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58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711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863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207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885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80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21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587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098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112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11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algn="l" defTabSz="914378" rtl="0" eaLnBrk="1" latinLnBrk="0" hangingPunct="1">
              <a:spcBef>
                <a:spcPct val="0"/>
              </a:spcBef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热化学方程式的书写方法与正误判断</a:t>
            </a:r>
            <a:endParaRPr lang="zh-CN" altLang="en-US" sz="1500" kern="1200" baseline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3" name="椭圆 12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4" name="椭圆 13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5" name="椭圆 14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700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algn="l" defTabSz="914378" rtl="0" eaLnBrk="1" latinLnBrk="0" hangingPunct="1">
              <a:spcBef>
                <a:spcPct val="0"/>
              </a:spcBef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盖斯定律及其应用</a:t>
            </a:r>
            <a:endParaRPr lang="zh-CN" altLang="en-US" sz="1500" kern="1200" baseline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3" name="椭圆 12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4" name="椭圆 13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5" name="椭圆 14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28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marR="0" indent="0" algn="l" defTabSz="9143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图解原电池正、负极的判断方法</a:t>
            </a:r>
            <a:endParaRPr lang="zh-CN" altLang="en-US" sz="1500" kern="1200" baseline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0" name="椭圆 19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2" name="椭圆 21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3" name="椭圆 22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7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algn="l" defTabSz="914378" rtl="0" eaLnBrk="1" latinLnBrk="0" hangingPunct="1">
              <a:spcBef>
                <a:spcPct val="0"/>
              </a:spcBef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原电池电极反应式的书写规律和方法</a:t>
            </a:r>
            <a:endParaRPr lang="zh-CN" altLang="zh-CN" sz="1500" kern="120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0" name="椭圆 19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2" name="椭圆 21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3" name="椭圆 22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4061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algn="l" defTabSz="914378" rtl="0" eaLnBrk="1" latinLnBrk="0" hangingPunct="1">
              <a:spcBef>
                <a:spcPct val="0"/>
              </a:spcBef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原电池和电解池的比较与判断</a:t>
            </a:r>
            <a:endParaRPr lang="zh-CN" altLang="zh-CN" sz="1500" kern="120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0" name="椭圆 19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2" name="椭圆 21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3" name="椭圆 22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01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7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129" y="1781910"/>
            <a:ext cx="8837933" cy="1500395"/>
          </a:xfrm>
          <a:prstGeom prst="rect">
            <a:avLst/>
          </a:prstGeom>
          <a:noFill/>
          <a:effectLst/>
        </p:spPr>
        <p:txBody>
          <a:bodyPr wrap="square" lIns="91426" tIns="45712" rIns="91426" bIns="45712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本</a:t>
            </a:r>
            <a:r>
              <a:rPr lang="zh-CN" altLang="en-US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章</a:t>
            </a:r>
            <a:r>
              <a:rPr lang="zh-CN" altLang="zh-CN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重难点</a:t>
            </a:r>
            <a:r>
              <a:rPr lang="zh-CN" altLang="en-US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专题</a:t>
            </a:r>
            <a:r>
              <a:rPr lang="zh-CN" altLang="zh-CN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突破</a:t>
            </a:r>
            <a:endParaRPr lang="en-US" altLang="zh-CN" sz="2400" dirty="0" smtClean="0">
              <a:ln>
                <a:solidFill>
                  <a:srgbClr val="002060"/>
                </a:solidFill>
              </a:ln>
              <a:solidFill>
                <a:srgbClr val="FF66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700" b="1" dirty="0">
                <a:ln>
                  <a:solidFill>
                    <a:srgbClr val="002060"/>
                  </a:solidFill>
                </a:ln>
                <a:solidFill>
                  <a:srgbClr val="FF66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700" b="1" dirty="0">
                <a:ln>
                  <a:solidFill>
                    <a:srgbClr val="002060"/>
                  </a:solidFill>
                </a:ln>
                <a:solidFill>
                  <a:srgbClr val="FF66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　元素周期表中有关规律的图解与例析</a:t>
            </a:r>
            <a:endParaRPr lang="en-US" altLang="zh-CN" sz="3700" b="1" dirty="0" smtClean="0">
              <a:ln>
                <a:solidFill>
                  <a:srgbClr val="002060"/>
                </a:solidFill>
              </a:ln>
              <a:solidFill>
                <a:srgbClr val="FF66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308304" y="3560988"/>
            <a:ext cx="1771392" cy="1584000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544" y="410838"/>
            <a:ext cx="2700000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第一章</a:t>
            </a:r>
            <a:r>
              <a:rPr lang="en-US" altLang="zh-CN" sz="17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17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原子结构与性质</a:t>
            </a:r>
            <a:endParaRPr lang="zh-CN" altLang="en-US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73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6554" y="8037"/>
            <a:ext cx="8895127" cy="5015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66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原子最外层电子数是核外电子层数的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倍，可知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同主族，则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的最高正价与最低负价代数和为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为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既不同主族也不同周期，则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W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的最高价氧化物对应水化物的化学式为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HClO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微软雅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微软雅黑"/>
                <a:cs typeface="Courier New"/>
              </a:rPr>
              <a:t>H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可形成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和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H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O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正确；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的气态氢化物的稳定性：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HCl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&gt;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H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H</a:t>
            </a:r>
            <a:r>
              <a:rPr lang="en-US" altLang="zh-CN" sz="2800" kern="100" baseline="-25000" dirty="0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O&gt;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H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，故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错误。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66FF"/>
                </a:solidFill>
                <a:latin typeface="Times New Roman"/>
                <a:ea typeface="微软雅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B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6717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6554" y="221258"/>
            <a:ext cx="889512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由基态原子的外围电子排布式给元素定位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主族元素：</a:t>
            </a:r>
            <a:r>
              <a:rPr lang="zh-CN" altLang="zh-CN" sz="2800" kern="100" spc="-110" dirty="0">
                <a:latin typeface="Times New Roman"/>
                <a:ea typeface="微软雅黑"/>
                <a:cs typeface="Times New Roman"/>
              </a:rPr>
              <a:t>主族元素的周期数</a:t>
            </a:r>
            <a:r>
              <a:rPr lang="zh-CN" altLang="zh-CN" sz="2800" kern="100" spc="-300" dirty="0">
                <a:latin typeface="Times New Roman"/>
                <a:ea typeface="微软雅黑"/>
                <a:cs typeface="Times New Roman"/>
              </a:rPr>
              <a:t>＝</a:t>
            </a:r>
            <a:r>
              <a:rPr lang="zh-CN" altLang="zh-CN" sz="2800" kern="100" spc="-110" dirty="0">
                <a:latin typeface="Times New Roman"/>
                <a:ea typeface="微软雅黑"/>
                <a:cs typeface="Times New Roman"/>
              </a:rPr>
              <a:t>外围电子的能层数</a:t>
            </a:r>
            <a:r>
              <a:rPr lang="en-US" altLang="zh-CN" sz="2800" kern="100" spc="-11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i="1" kern="100" spc="-110" dirty="0">
                <a:latin typeface="Times New Roman"/>
                <a:ea typeface="微软雅黑"/>
                <a:cs typeface="Courier New"/>
              </a:rPr>
              <a:t>n</a:t>
            </a:r>
            <a:r>
              <a:rPr lang="en-US" altLang="zh-CN" sz="2800" kern="100" spc="-11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800" kern="100" spc="-300" dirty="0">
                <a:latin typeface="Times New Roman"/>
                <a:ea typeface="微软雅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该元素的族序数＝外围电子总数。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例如：某元素的外围电子排布为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5s</a:t>
            </a:r>
            <a:r>
              <a:rPr lang="en-US" altLang="zh-CN" sz="2800" kern="100" baseline="30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5p</a:t>
            </a:r>
            <a:r>
              <a:rPr lang="en-US" altLang="zh-CN" sz="2800" kern="100" baseline="30000" dirty="0" err="1">
                <a:latin typeface="Times New Roman"/>
                <a:ea typeface="微软雅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可确定为主族元素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，该元素在周期表中位于第五周期</a:t>
            </a:r>
            <a:r>
              <a:rPr lang="en-US" altLang="zh-CN" sz="2800" kern="100" dirty="0" err="1">
                <a:latin typeface="宋体"/>
                <a:ea typeface="微软雅黑"/>
                <a:cs typeface="Times New Roman"/>
              </a:rPr>
              <a:t>Ⅴ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族。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(2)0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族元素：</a:t>
            </a:r>
            <a:r>
              <a:rPr lang="en-US" altLang="zh-CN" sz="2800" kern="100" spc="-70" dirty="0">
                <a:latin typeface="Times New Roman"/>
                <a:ea typeface="微软雅黑"/>
                <a:cs typeface="Courier New"/>
              </a:rPr>
              <a:t>0</a:t>
            </a:r>
            <a:r>
              <a:rPr lang="zh-CN" altLang="zh-CN" sz="2800" kern="100" spc="-70" dirty="0">
                <a:latin typeface="Times New Roman"/>
                <a:ea typeface="微软雅黑"/>
                <a:cs typeface="Times New Roman"/>
              </a:rPr>
              <a:t>族元素外围电子排布式为</a:t>
            </a:r>
            <a:r>
              <a:rPr lang="en-US" altLang="zh-CN" sz="2800" i="1" kern="100" spc="-70" dirty="0" err="1">
                <a:latin typeface="Times New Roman"/>
                <a:ea typeface="微软雅黑"/>
                <a:cs typeface="Courier New"/>
              </a:rPr>
              <a:t>n</a:t>
            </a:r>
            <a:r>
              <a:rPr lang="en-US" altLang="zh-CN" sz="2800" kern="100" spc="-70" dirty="0" err="1"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800" kern="100" spc="-70" baseline="30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i="1" kern="100" spc="-70" dirty="0" err="1">
                <a:latin typeface="Times New Roman"/>
                <a:ea typeface="微软雅黑"/>
                <a:cs typeface="Courier New"/>
              </a:rPr>
              <a:t>n</a:t>
            </a:r>
            <a:r>
              <a:rPr lang="en-US" altLang="zh-CN" sz="2800" kern="100" spc="-70" dirty="0" err="1">
                <a:latin typeface="Times New Roman"/>
                <a:ea typeface="微软雅黑"/>
                <a:cs typeface="Courier New"/>
              </a:rPr>
              <a:t>p</a:t>
            </a:r>
            <a:r>
              <a:rPr lang="en-US" altLang="zh-CN" sz="2800" kern="100" spc="-70" baseline="30000" dirty="0" err="1">
                <a:latin typeface="Times New Roman"/>
                <a:ea typeface="微软雅黑"/>
                <a:cs typeface="Courier New"/>
              </a:rPr>
              <a:t>6</a:t>
            </a:r>
            <a:r>
              <a:rPr lang="en-US" altLang="zh-CN" sz="2800" kern="100" spc="-70" dirty="0">
                <a:latin typeface="Times New Roman"/>
                <a:ea typeface="微软雅黑"/>
                <a:cs typeface="Courier New"/>
              </a:rPr>
              <a:t>(He</a:t>
            </a:r>
            <a:r>
              <a:rPr lang="zh-CN" altLang="zh-CN" sz="2800" kern="100" spc="-70" dirty="0">
                <a:latin typeface="Times New Roman"/>
                <a:ea typeface="微软雅黑"/>
                <a:cs typeface="Times New Roman"/>
              </a:rPr>
              <a:t>为</a:t>
            </a:r>
            <a:r>
              <a:rPr lang="en-US" altLang="zh-CN" sz="2800" kern="100" spc="-70" dirty="0" err="1">
                <a:latin typeface="Times New Roman"/>
                <a:ea typeface="微软雅黑"/>
                <a:cs typeface="Courier New"/>
              </a:rPr>
              <a:t>1s</a:t>
            </a:r>
            <a:r>
              <a:rPr lang="en-US" altLang="zh-CN" sz="2800" kern="100" spc="-70" baseline="30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spc="-7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800" kern="100" spc="-70" dirty="0">
                <a:latin typeface="Times New Roman"/>
                <a:ea typeface="微软雅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族元素的周期数＝外围电子的能层数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微软雅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0249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6554" y="211733"/>
            <a:ext cx="889512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副族元素：</a:t>
            </a:r>
            <a:r>
              <a:rPr lang="zh-CN" altLang="zh-CN" sz="2800" kern="100" spc="-130" dirty="0">
                <a:latin typeface="Times New Roman"/>
                <a:ea typeface="微软雅黑"/>
                <a:cs typeface="Times New Roman"/>
              </a:rPr>
              <a:t>副族元素的周期数＝外围电子的能层数</a:t>
            </a:r>
            <a:r>
              <a:rPr lang="en-US" altLang="zh-CN" sz="2800" kern="100" spc="-13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i="1" kern="100" spc="-130" dirty="0">
                <a:latin typeface="Times New Roman"/>
                <a:ea typeface="微软雅黑"/>
                <a:cs typeface="Courier New"/>
              </a:rPr>
              <a:t>n</a:t>
            </a:r>
            <a:r>
              <a:rPr lang="en-US" altLang="zh-CN" sz="2800" kern="100" spc="-13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800" kern="100" spc="-13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spc="-13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微软雅黑"/>
                <a:cs typeface="Times New Roman"/>
              </a:rPr>
              <a:t>①</a:t>
            </a:r>
            <a:r>
              <a:rPr lang="en-US" altLang="zh-CN" sz="2800" kern="100" dirty="0" err="1">
                <a:latin typeface="宋体"/>
                <a:ea typeface="微软雅黑"/>
                <a:cs typeface="Times New Roman"/>
              </a:rPr>
              <a:t>Ⅰ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族：外围电子排布式为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1)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d</a:t>
            </a:r>
            <a:r>
              <a:rPr lang="en-US" altLang="zh-CN" sz="2800" kern="100" baseline="30000" dirty="0" err="1">
                <a:latin typeface="Times New Roman"/>
                <a:ea typeface="微软雅黑"/>
                <a:cs typeface="Courier New"/>
              </a:rPr>
              <a:t>10</a:t>
            </a:r>
            <a:r>
              <a:rPr lang="en-US" altLang="zh-CN" sz="2800" i="1" kern="100" dirty="0" err="1">
                <a:latin typeface="Times New Roman"/>
                <a:ea typeface="微软雅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800" kern="100" baseline="30000" dirty="0" err="1"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微软雅黑"/>
                <a:cs typeface="Times New Roman"/>
              </a:rPr>
              <a:t>②</a:t>
            </a:r>
            <a:r>
              <a:rPr lang="en-US" altLang="zh-CN" sz="2800" kern="100" dirty="0" err="1">
                <a:latin typeface="宋体"/>
                <a:ea typeface="微软雅黑"/>
                <a:cs typeface="Times New Roman"/>
              </a:rPr>
              <a:t>Ⅱ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族：外围电子排布式为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1)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d</a:t>
            </a:r>
            <a:r>
              <a:rPr lang="en-US" altLang="zh-CN" sz="2800" kern="100" baseline="30000" dirty="0" err="1">
                <a:latin typeface="Times New Roman"/>
                <a:ea typeface="微软雅黑"/>
                <a:cs typeface="Courier New"/>
              </a:rPr>
              <a:t>10</a:t>
            </a:r>
            <a:r>
              <a:rPr lang="en-US" altLang="zh-CN" sz="2800" i="1" kern="100" dirty="0" err="1">
                <a:latin typeface="Times New Roman"/>
                <a:ea typeface="微软雅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800" kern="100" baseline="30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微软雅黑"/>
                <a:cs typeface="Times New Roman"/>
              </a:rPr>
              <a:t>③</a:t>
            </a:r>
            <a:r>
              <a:rPr lang="en-US" altLang="zh-CN" sz="2800" kern="100" dirty="0" err="1">
                <a:latin typeface="宋体"/>
                <a:ea typeface="微软雅黑"/>
                <a:cs typeface="Times New Roman"/>
              </a:rPr>
              <a:t>Ⅲ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～</a:t>
            </a:r>
            <a:r>
              <a:rPr lang="en-US" altLang="zh-CN" sz="2800" kern="100" dirty="0" err="1">
                <a:latin typeface="宋体"/>
                <a:ea typeface="微软雅黑"/>
                <a:cs typeface="Times New Roman"/>
              </a:rPr>
              <a:t>Ⅶ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族：外围电子排布式为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1)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d</a:t>
            </a:r>
            <a:r>
              <a:rPr lang="en-US" altLang="zh-CN" sz="2800" i="1" kern="100" baseline="30000" dirty="0" err="1">
                <a:latin typeface="Times New Roman"/>
                <a:ea typeface="微软雅黑"/>
                <a:cs typeface="Courier New"/>
              </a:rPr>
              <a:t>x</a:t>
            </a:r>
            <a:r>
              <a:rPr lang="en-US" altLang="zh-CN" sz="2800" i="1" kern="100" dirty="0" err="1">
                <a:latin typeface="Times New Roman"/>
                <a:ea typeface="微软雅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800" kern="100" baseline="30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，元素的族序数为</a:t>
            </a:r>
            <a:r>
              <a:rPr lang="en-US" altLang="zh-CN" sz="2800" i="1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2(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个别例外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。如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Mn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的外围电子排布式为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3d</a:t>
            </a:r>
            <a:r>
              <a:rPr lang="en-US" altLang="zh-CN" sz="2800" kern="100" baseline="30000" dirty="0" err="1">
                <a:latin typeface="Times New Roman"/>
                <a:ea typeface="微软雅黑"/>
                <a:cs typeface="Courier New"/>
              </a:rPr>
              <a:t>5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4s</a:t>
            </a:r>
            <a:r>
              <a:rPr lang="en-US" altLang="zh-CN" sz="2800" kern="100" baseline="30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，它在周期表中位于第四周期</a:t>
            </a:r>
            <a:r>
              <a:rPr lang="en-US" altLang="zh-CN" sz="2800" kern="100" dirty="0" err="1">
                <a:latin typeface="宋体"/>
                <a:ea typeface="微软雅黑"/>
                <a:cs typeface="Times New Roman"/>
              </a:rPr>
              <a:t>Ⅶ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族。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微软雅黑"/>
                <a:cs typeface="Times New Roman"/>
              </a:rPr>
              <a:t>④Ⅷ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族：</a:t>
            </a:r>
            <a:r>
              <a:rPr lang="zh-CN" altLang="zh-CN" sz="2800" kern="100" spc="-90" dirty="0">
                <a:latin typeface="Times New Roman"/>
                <a:ea typeface="微软雅黑"/>
                <a:cs typeface="Times New Roman"/>
              </a:rPr>
              <a:t>外围电子排布式为</a:t>
            </a:r>
            <a:r>
              <a:rPr lang="en-US" altLang="zh-CN" sz="2800" kern="100" spc="-9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i="1" kern="100" spc="-90" dirty="0"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kern="100" spc="-90" dirty="0">
                <a:latin typeface="Times New Roman"/>
                <a:ea typeface="微软雅黑"/>
                <a:cs typeface="Times New Roman"/>
              </a:rPr>
              <a:t>－</a:t>
            </a:r>
            <a:r>
              <a:rPr lang="en-US" altLang="zh-CN" sz="2800" kern="100" spc="-90" dirty="0">
                <a:latin typeface="Times New Roman"/>
                <a:ea typeface="微软雅黑"/>
                <a:cs typeface="Courier New"/>
              </a:rPr>
              <a:t>1)</a:t>
            </a:r>
            <a:r>
              <a:rPr lang="en-US" altLang="zh-CN" sz="2800" kern="100" spc="-90" dirty="0" err="1">
                <a:latin typeface="Times New Roman"/>
                <a:ea typeface="微软雅黑"/>
                <a:cs typeface="Courier New"/>
              </a:rPr>
              <a:t>d</a:t>
            </a:r>
            <a:r>
              <a:rPr lang="en-US" altLang="zh-CN" sz="2800" i="1" kern="100" spc="-90" baseline="30000" dirty="0" err="1">
                <a:latin typeface="Times New Roman"/>
                <a:ea typeface="微软雅黑"/>
                <a:cs typeface="Courier New"/>
              </a:rPr>
              <a:t>x</a:t>
            </a:r>
            <a:r>
              <a:rPr lang="en-US" altLang="zh-CN" sz="2800" i="1" kern="100" spc="-90" dirty="0" err="1">
                <a:latin typeface="Times New Roman"/>
                <a:ea typeface="微软雅黑"/>
                <a:cs typeface="Courier New"/>
              </a:rPr>
              <a:t>n</a:t>
            </a:r>
            <a:r>
              <a:rPr lang="en-US" altLang="zh-CN" sz="2800" kern="100" spc="-90" dirty="0" err="1"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800" kern="100" spc="-90" baseline="30000" dirty="0" err="1">
                <a:latin typeface="Times New Roman"/>
                <a:ea typeface="微软雅黑"/>
                <a:cs typeface="Courier New"/>
              </a:rPr>
              <a:t>0</a:t>
            </a:r>
            <a:r>
              <a:rPr lang="zh-CN" altLang="zh-CN" sz="2800" kern="100" spc="-90" baseline="30000" dirty="0">
                <a:latin typeface="Times New Roman"/>
                <a:ea typeface="微软雅黑"/>
                <a:cs typeface="Times New Roman"/>
              </a:rPr>
              <a:t>～</a:t>
            </a:r>
            <a:r>
              <a:rPr lang="en-US" altLang="zh-CN" sz="2800" kern="100" spc="-90" baseline="30000" dirty="0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spc="-90" dirty="0">
                <a:latin typeface="Times New Roman"/>
                <a:ea typeface="微软雅黑"/>
                <a:cs typeface="Times New Roman"/>
              </a:rPr>
              <a:t>，且</a:t>
            </a:r>
            <a:r>
              <a:rPr lang="en-US" altLang="zh-CN" sz="2800" kern="100" spc="-90" dirty="0" err="1">
                <a:latin typeface="Times New Roman"/>
                <a:ea typeface="微软雅黑"/>
                <a:cs typeface="Courier New"/>
              </a:rPr>
              <a:t>6</a:t>
            </a:r>
            <a:r>
              <a:rPr lang="en-US" altLang="zh-CN" sz="2800" kern="100" spc="-90" dirty="0" err="1">
                <a:latin typeface="宋体"/>
                <a:ea typeface="微软雅黑"/>
                <a:cs typeface="Times New Roman"/>
              </a:rPr>
              <a:t>≤</a:t>
            </a:r>
            <a:r>
              <a:rPr lang="en-US" altLang="zh-CN" sz="2800" i="1" kern="100" spc="-90" dirty="0" err="1">
                <a:latin typeface="Times New Roman"/>
                <a:ea typeface="微软雅黑"/>
                <a:cs typeface="Courier New"/>
              </a:rPr>
              <a:t>x</a:t>
            </a:r>
            <a:r>
              <a:rPr lang="en-US" altLang="zh-CN" sz="2800" kern="100" spc="-90" dirty="0" err="1">
                <a:latin typeface="宋体"/>
                <a:ea typeface="微软雅黑"/>
                <a:cs typeface="Times New Roman"/>
              </a:rPr>
              <a:t>≤</a:t>
            </a:r>
            <a:r>
              <a:rPr lang="en-US" altLang="zh-CN" sz="2800" kern="100" spc="-90" dirty="0" err="1">
                <a:latin typeface="Times New Roman"/>
                <a:ea typeface="微软雅黑"/>
                <a:cs typeface="Courier New"/>
              </a:rPr>
              <a:t>10</a:t>
            </a:r>
            <a:r>
              <a:rPr lang="zh-CN" altLang="zh-CN" sz="2800" kern="100" spc="-9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spc="-9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0249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9037" y="319148"/>
            <a:ext cx="1548000" cy="354487"/>
            <a:chOff x="1415480" y="1598112"/>
            <a:chExt cx="1664595" cy="38132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415480" y="1979437"/>
              <a:ext cx="1664595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" name="右箭头 4"/>
            <p:cNvSpPr/>
            <p:nvPr/>
          </p:nvSpPr>
          <p:spPr>
            <a:xfrm>
              <a:off x="1487488" y="1598112"/>
              <a:ext cx="317059" cy="31705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01481" y="156081"/>
            <a:ext cx="1036163" cy="548794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>
              <a:lnSpc>
                <a:spcPts val="4125"/>
              </a:lnSpc>
            </a:pP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典</a:t>
            </a:r>
            <a:r>
              <a:rPr lang="zh-CN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886638"/>
            <a:ext cx="89289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某元素原子序数为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，则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此元素原子的电子总数是</a:t>
            </a:r>
            <a:r>
              <a:rPr lang="en-US" altLang="zh-CN" sz="2800" kern="100" dirty="0" smtClean="0">
                <a:latin typeface="Times New Roman"/>
                <a:ea typeface="微软雅黑"/>
                <a:cs typeface="Courier New"/>
              </a:rPr>
              <a:t>_______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，有</a:t>
            </a:r>
            <a:r>
              <a:rPr lang="en-US" altLang="zh-CN" sz="2800" kern="100" dirty="0" smtClean="0">
                <a:latin typeface="Times New Roman"/>
                <a:ea typeface="微软雅黑"/>
                <a:cs typeface="Courier New"/>
              </a:rPr>
              <a:t>_______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个未成对电子。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有</a:t>
            </a:r>
            <a:r>
              <a:rPr lang="en-US" altLang="zh-CN" sz="2800" kern="100" dirty="0" smtClean="0">
                <a:latin typeface="Times New Roman"/>
                <a:ea typeface="微软雅黑"/>
                <a:cs typeface="Courier New"/>
              </a:rPr>
              <a:t>_____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个电子层，有</a:t>
            </a:r>
            <a:r>
              <a:rPr lang="en-US" altLang="zh-CN" sz="2800" kern="100" dirty="0" smtClean="0">
                <a:latin typeface="Times New Roman"/>
                <a:ea typeface="微软雅黑"/>
                <a:cs typeface="Courier New"/>
              </a:rPr>
              <a:t>_____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个原子轨道排布了电子。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它的电子排布式为</a:t>
            </a:r>
            <a:r>
              <a:rPr lang="en-US" altLang="zh-CN" sz="2800" kern="100" dirty="0" smtClean="0">
                <a:latin typeface="Times New Roman"/>
                <a:ea typeface="微软雅黑"/>
                <a:cs typeface="Courier New"/>
              </a:rPr>
              <a:t>___________________________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该元素位于周期表第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周期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族。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0214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29985" y="114800"/>
            <a:ext cx="8074463" cy="620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b="1" kern="100" dirty="0" smtClean="0">
                <a:solidFill>
                  <a:srgbClr val="0066FF"/>
                </a:solidFill>
                <a:latin typeface="Times New Roman"/>
                <a:ea typeface="微软雅黑"/>
                <a:cs typeface="Times New Roman"/>
              </a:rPr>
              <a:t>解析</a:t>
            </a:r>
            <a:endParaRPr lang="en-US" altLang="zh-CN" sz="2400" kern="100" dirty="0" smtClean="0">
              <a:latin typeface="Times New Roman"/>
              <a:ea typeface="微软雅黑"/>
              <a:cs typeface="Times New Roman"/>
            </a:endParaRPr>
          </a:p>
        </p:txBody>
      </p:sp>
      <p:pic>
        <p:nvPicPr>
          <p:cNvPr id="83970" name="Picture 2" descr="19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35" y="665002"/>
            <a:ext cx="7901830" cy="427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249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32470" y="974214"/>
            <a:ext cx="86939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66FF"/>
                </a:solidFill>
                <a:latin typeface="Times New Roman"/>
                <a:ea typeface="微软雅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(1)35</a:t>
            </a:r>
            <a:r>
              <a:rPr lang="zh-CN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1</a:t>
            </a:r>
            <a:endParaRPr lang="en-US" altLang="zh-CN" sz="2800" kern="100" dirty="0" smtClean="0">
              <a:solidFill>
                <a:srgbClr val="E36C0A"/>
              </a:solidFill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2)4</a:t>
            </a:r>
            <a:r>
              <a:rPr lang="zh-CN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18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kern="100" dirty="0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3)</a:t>
            </a:r>
            <a:r>
              <a:rPr lang="en-US" altLang="zh-CN" sz="2800" kern="1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1s</a:t>
            </a:r>
            <a:r>
              <a:rPr lang="en-US" altLang="zh-CN" sz="2800" kern="100" baseline="300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2s</a:t>
            </a:r>
            <a:r>
              <a:rPr lang="en-US" altLang="zh-CN" sz="2800" kern="100" baseline="300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2p</a:t>
            </a:r>
            <a:r>
              <a:rPr lang="en-US" altLang="zh-CN" sz="2800" kern="100" baseline="300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6</a:t>
            </a:r>
            <a:r>
              <a:rPr lang="en-US" altLang="zh-CN" sz="2800" kern="1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3s</a:t>
            </a:r>
            <a:r>
              <a:rPr lang="en-US" altLang="zh-CN" sz="2800" kern="100" baseline="300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3p</a:t>
            </a:r>
            <a:r>
              <a:rPr lang="en-US" altLang="zh-CN" sz="2800" kern="100" baseline="300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6</a:t>
            </a:r>
            <a:r>
              <a:rPr lang="en-US" altLang="zh-CN" sz="2800" kern="1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3d</a:t>
            </a:r>
            <a:r>
              <a:rPr lang="en-US" altLang="zh-CN" sz="2800" kern="100" baseline="300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10</a:t>
            </a:r>
            <a:r>
              <a:rPr lang="en-US" altLang="zh-CN" sz="2800" kern="1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4s</a:t>
            </a:r>
            <a:r>
              <a:rPr lang="en-US" altLang="zh-CN" sz="2800" kern="100" baseline="300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800" kern="1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4p</a:t>
            </a:r>
            <a:r>
              <a:rPr lang="en-US" altLang="zh-CN" sz="2800" kern="100" baseline="30000" dirty="0" err="1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5</a:t>
            </a:r>
            <a:endParaRPr lang="en-US" altLang="zh-CN" sz="2800" kern="100" dirty="0" smtClean="0">
              <a:solidFill>
                <a:srgbClr val="E36C0A"/>
              </a:solidFill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四　</a:t>
            </a:r>
            <a:r>
              <a:rPr lang="en-US" altLang="zh-CN" sz="2800" kern="100" dirty="0" err="1">
                <a:solidFill>
                  <a:srgbClr val="E36C0A"/>
                </a:solidFill>
                <a:latin typeface="宋体"/>
                <a:ea typeface="微软雅黑"/>
                <a:cs typeface="Times New Roman"/>
              </a:rPr>
              <a:t>Ⅶ</a:t>
            </a:r>
            <a:r>
              <a:rPr lang="en-US" altLang="zh-CN" sz="2800" kern="100" dirty="0" err="1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A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2373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763688" y="2688945"/>
            <a:ext cx="6349533" cy="530878"/>
          </a:xfrm>
          <a:prstGeom prst="rect">
            <a:avLst/>
          </a:prstGeom>
        </p:spPr>
        <p:txBody>
          <a:bodyPr wrap="square" lIns="68544" tIns="34272" rIns="68544" bIns="34272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更多精彩内容请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://www.91taoke.com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092847" y="1491630"/>
            <a:ext cx="2847305" cy="1096305"/>
          </a:xfrm>
          <a:prstGeom prst="rect">
            <a:avLst/>
          </a:prstGeom>
        </p:spPr>
        <p:txBody>
          <a:bodyPr lIns="68571" tIns="34285" rIns="68571" bIns="34285"/>
          <a:lstStyle>
            <a:lvl1pPr algn="ctr" defTabSz="9143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defRPr/>
            </a:pPr>
            <a:r>
              <a:rPr lang="zh-CN" altLang="en-US" sz="5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谢谢观看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55576" y="2587936"/>
            <a:ext cx="7632848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26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185" y="-1488"/>
            <a:ext cx="8733982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1.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图解元素</a:t>
            </a:r>
            <a:r>
              <a:rPr lang="en-US" altLang="zh-CN" sz="2400" kern="100" dirty="0">
                <a:latin typeface="宋体"/>
                <a:ea typeface="微软雅黑"/>
                <a:cs typeface="Times New Roman"/>
              </a:rPr>
              <a:t>“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位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—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构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—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性</a:t>
            </a:r>
            <a:r>
              <a:rPr lang="en-US" altLang="zh-CN" sz="2400" kern="100" dirty="0">
                <a:latin typeface="宋体"/>
                <a:ea typeface="微软雅黑"/>
                <a:cs typeface="Times New Roman"/>
              </a:rPr>
              <a:t>”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之间的关系规律</a:t>
            </a:r>
            <a:endParaRPr lang="zh-CN" altLang="zh-CN" sz="24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0898" name="Picture 2" descr="19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147" y="619665"/>
            <a:ext cx="6048672" cy="4428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06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185" y="112936"/>
            <a:ext cx="8733982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上述内容可表述为</a:t>
            </a:r>
            <a:endParaRPr lang="zh-CN" altLang="zh-CN" sz="24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1922" name="Picture 2" descr="19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7" y="811286"/>
            <a:ext cx="8064896" cy="4098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3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9037" y="319148"/>
            <a:ext cx="1548000" cy="354487"/>
            <a:chOff x="1415480" y="1598112"/>
            <a:chExt cx="1664595" cy="38132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415480" y="1979437"/>
              <a:ext cx="1664595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" name="右箭头 4"/>
            <p:cNvSpPr/>
            <p:nvPr/>
          </p:nvSpPr>
          <p:spPr>
            <a:xfrm>
              <a:off x="1487488" y="1598112"/>
              <a:ext cx="317059" cy="31705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01481" y="156081"/>
            <a:ext cx="1036163" cy="548794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>
              <a:lnSpc>
                <a:spcPts val="4125"/>
              </a:lnSpc>
            </a:pP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典</a:t>
            </a:r>
            <a:r>
              <a:rPr lang="zh-CN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733450"/>
            <a:ext cx="8928992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>
                <a:latin typeface="Times New Roman"/>
                <a:ea typeface="微软雅黑"/>
                <a:cs typeface="Times New Roman"/>
              </a:rPr>
              <a:t>元素在周期表中的位置，反映了元素的原子结构和元素的性质，下列说法正确的是</a:t>
            </a:r>
            <a:r>
              <a:rPr lang="en-US" altLang="zh-CN" sz="26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微软雅黑"/>
                <a:cs typeface="Times New Roman"/>
              </a:rPr>
              <a:t>　　</a:t>
            </a:r>
            <a:r>
              <a:rPr lang="en-US" altLang="zh-CN" sz="2600" kern="100" dirty="0">
                <a:latin typeface="Times New Roman"/>
                <a:ea typeface="微软雅黑"/>
                <a:cs typeface="Courier New"/>
              </a:rPr>
              <a:t>)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微软雅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微软雅黑"/>
                <a:cs typeface="Times New Roman"/>
              </a:rPr>
              <a:t>同一元素不可能既表现金属性，又表现非金属性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微软雅黑"/>
                <a:cs typeface="Courier New"/>
              </a:rPr>
              <a:t>B.</a:t>
            </a:r>
            <a:r>
              <a:rPr lang="zh-CN" altLang="zh-CN" sz="2600" kern="100" dirty="0">
                <a:latin typeface="Times New Roman"/>
                <a:ea typeface="微软雅黑"/>
                <a:cs typeface="Times New Roman"/>
              </a:rPr>
              <a:t>第三周期元素的最高正化合价等于它所处的主族序数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微软雅黑"/>
                <a:cs typeface="Courier New"/>
              </a:rPr>
              <a:t>C.</a:t>
            </a:r>
            <a:r>
              <a:rPr lang="zh-CN" altLang="zh-CN" sz="2600" kern="100" spc="-90" dirty="0">
                <a:latin typeface="Times New Roman"/>
                <a:ea typeface="微软雅黑"/>
                <a:cs typeface="Times New Roman"/>
              </a:rPr>
              <a:t>短周期元素形成离子后，最外层电子都达到</a:t>
            </a:r>
            <a:r>
              <a:rPr lang="en-US" altLang="zh-CN" sz="2600" kern="100" spc="-90" dirty="0">
                <a:latin typeface="Times New Roman"/>
                <a:ea typeface="微软雅黑"/>
                <a:cs typeface="Courier New"/>
              </a:rPr>
              <a:t>8</a:t>
            </a:r>
            <a:r>
              <a:rPr lang="zh-CN" altLang="zh-CN" sz="2600" kern="100" spc="-90" dirty="0">
                <a:latin typeface="Times New Roman"/>
                <a:ea typeface="微软雅黑"/>
                <a:cs typeface="Times New Roman"/>
              </a:rPr>
              <a:t>电子稳定结构</a:t>
            </a:r>
            <a:endParaRPr lang="zh-CN" altLang="zh-CN" sz="2600" kern="100" spc="-9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微软雅黑"/>
                <a:cs typeface="Courier New"/>
              </a:rPr>
              <a:t>D.</a:t>
            </a:r>
            <a:r>
              <a:rPr lang="zh-CN" altLang="zh-CN" sz="2600" kern="100" dirty="0">
                <a:latin typeface="Times New Roman"/>
                <a:ea typeface="微软雅黑"/>
                <a:cs typeface="Times New Roman"/>
              </a:rPr>
              <a:t>同一主族元素的原子，最外层电子数相同，化学性质</a:t>
            </a:r>
            <a:r>
              <a:rPr lang="zh-CN" altLang="zh-CN" sz="2600" kern="100" dirty="0" smtClean="0">
                <a:latin typeface="Times New Roman"/>
                <a:ea typeface="微软雅黑"/>
                <a:cs typeface="Times New Roman"/>
              </a:rPr>
              <a:t>完全</a:t>
            </a:r>
            <a:endParaRPr lang="en-US" altLang="zh-CN" sz="2600" kern="100" dirty="0" smtClean="0"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kern="100" dirty="0">
                <a:latin typeface="Times New Roman"/>
                <a:ea typeface="微软雅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微软雅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微软雅黑"/>
                <a:cs typeface="Times New Roman"/>
              </a:rPr>
              <a:t>相同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5366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6554" y="27927"/>
            <a:ext cx="8895127" cy="4948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66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spc="-70" dirty="0">
                <a:latin typeface="Times New Roman"/>
                <a:ea typeface="微软雅黑"/>
                <a:cs typeface="Times New Roman"/>
              </a:rPr>
              <a:t>处于元素周期表金属与非金属分界线附近的元素，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既表现金属性，又表现非金属性，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微软雅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微软雅黑"/>
                <a:cs typeface="Times New Roman"/>
              </a:rPr>
              <a:t>主族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元素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(F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除外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的最高正化合价等于它所处的主族序数，也等于其最外层电子数，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正确</a:t>
            </a:r>
            <a:r>
              <a:rPr lang="zh-CN" altLang="zh-CN" sz="2800" kern="100" dirty="0" smtClean="0">
                <a:latin typeface="Times New Roman"/>
                <a:ea typeface="微软雅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微软雅黑"/>
                <a:cs typeface="Courier New"/>
              </a:rPr>
              <a:t>H</a:t>
            </a:r>
            <a:r>
              <a:rPr lang="zh-CN" altLang="zh-CN" sz="2800" kern="100" baseline="30000" dirty="0">
                <a:latin typeface="Times New Roman"/>
                <a:ea typeface="微软雅黑"/>
                <a:cs typeface="Times New Roman"/>
              </a:rPr>
              <a:t>＋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的最外层电子数是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项错误</a:t>
            </a:r>
            <a:r>
              <a:rPr lang="zh-CN" altLang="zh-CN" sz="2800" kern="100" dirty="0" smtClean="0">
                <a:latin typeface="Times New Roman"/>
                <a:ea typeface="微软雅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微软雅黑"/>
              <a:cs typeface="Times New Roman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微软雅黑"/>
                <a:cs typeface="Times New Roman"/>
              </a:rPr>
              <a:t>同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一主族元素的原子最外层电子数虽相同，但是核电荷数、原子半径不同，化学性质不完全相同，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错误。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66FF"/>
                </a:solidFill>
                <a:latin typeface="Times New Roman"/>
                <a:ea typeface="微软雅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B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156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6554" y="215183"/>
            <a:ext cx="8895127" cy="4535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例析元素周期表中的规律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递变性规律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三种元素位于周期表中如图所示位置，则有下列性质：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微软雅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原子半径：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C&gt;A&gt;B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微软雅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金属性：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C&gt;A&gt;B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微软雅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非金属性：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B&gt;A&gt;C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2946" name="Picture 2" descr="19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676" y="2371557"/>
            <a:ext cx="1286754" cy="110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86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6554" y="27927"/>
            <a:ext cx="8895127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(2)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相似性规律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宋体"/>
                <a:ea typeface="微软雅黑"/>
                <a:cs typeface="Times New Roman"/>
              </a:rPr>
              <a:t>①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同主族元素性质相似，如图中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A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C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宋体"/>
                <a:ea typeface="微软雅黑"/>
                <a:cs typeface="Times New Roman"/>
              </a:rPr>
              <a:t>②“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对角线</a:t>
            </a:r>
            <a:r>
              <a:rPr lang="en-US" altLang="zh-CN" sz="2400" kern="100" dirty="0">
                <a:latin typeface="宋体"/>
                <a:ea typeface="微软雅黑"/>
                <a:cs typeface="Times New Roman"/>
              </a:rPr>
              <a:t>”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相似，如图中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A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D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位置的元素性质相似，如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Li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和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Mg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Be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和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Al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等。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宋体"/>
                <a:ea typeface="微软雅黑"/>
                <a:cs typeface="Times New Roman"/>
              </a:rPr>
              <a:t>③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同周期相邻元素性质差别不大。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(3)</a:t>
            </a:r>
            <a:r>
              <a:rPr lang="en-US" altLang="zh-CN" sz="2400" kern="100" dirty="0">
                <a:latin typeface="宋体"/>
                <a:ea typeface="微软雅黑"/>
                <a:cs typeface="Times New Roman"/>
              </a:rPr>
              <a:t>“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阴上阳下，序大径小</a:t>
            </a:r>
            <a:r>
              <a:rPr lang="en-US" altLang="zh-CN" sz="2400" kern="100" dirty="0">
                <a:latin typeface="宋体"/>
                <a:ea typeface="微软雅黑"/>
                <a:cs typeface="Times New Roman"/>
              </a:rPr>
              <a:t>”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，即与稀有气体元素同周期的阴离子和下一周期的阳离子，两者具有相同的电子层结构，原子序数大者，粒子的半径小。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如：</a:t>
            </a:r>
            <a:r>
              <a:rPr lang="en-US" altLang="zh-CN" sz="2400" i="1" kern="100" dirty="0">
                <a:latin typeface="Times New Roman"/>
                <a:ea typeface="微软雅黑"/>
                <a:cs typeface="Courier New"/>
              </a:rPr>
              <a:t>r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Ca</a:t>
            </a:r>
            <a:r>
              <a:rPr lang="en-US" altLang="zh-CN" sz="2400" kern="100" baseline="30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400" kern="100" baseline="30000" dirty="0">
                <a:latin typeface="Times New Roman"/>
                <a:ea typeface="微软雅黑"/>
                <a:cs typeface="Times New Roman"/>
              </a:rPr>
              <a:t>＋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)&lt;</a:t>
            </a:r>
            <a:r>
              <a:rPr lang="en-US" altLang="zh-CN" sz="2400" i="1" kern="100" dirty="0">
                <a:latin typeface="Times New Roman"/>
                <a:ea typeface="微软雅黑"/>
                <a:cs typeface="Courier New"/>
              </a:rPr>
              <a:t>r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(K</a:t>
            </a:r>
            <a:r>
              <a:rPr lang="zh-CN" altLang="zh-CN" sz="2400" kern="100" baseline="30000" dirty="0">
                <a:latin typeface="Times New Roman"/>
                <a:ea typeface="微软雅黑"/>
                <a:cs typeface="Times New Roman"/>
              </a:rPr>
              <a:t>＋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)&lt;</a:t>
            </a:r>
            <a:r>
              <a:rPr lang="en-US" altLang="zh-CN" sz="2400" i="1" kern="100" dirty="0">
                <a:latin typeface="Times New Roman"/>
                <a:ea typeface="微软雅黑"/>
                <a:cs typeface="Courier New"/>
              </a:rPr>
              <a:t>r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Cl</a:t>
            </a:r>
            <a:r>
              <a:rPr lang="zh-CN" altLang="zh-CN" sz="2400" kern="100" baseline="30000" dirty="0">
                <a:latin typeface="Times New Roman"/>
                <a:ea typeface="微软雅黑"/>
                <a:cs typeface="Times New Roman"/>
              </a:rPr>
              <a:t>－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)&lt;</a:t>
            </a:r>
            <a:r>
              <a:rPr lang="en-US" altLang="zh-CN" sz="2400" i="1" kern="100" dirty="0">
                <a:latin typeface="Times New Roman"/>
                <a:ea typeface="微软雅黑"/>
                <a:cs typeface="Courier New"/>
              </a:rPr>
              <a:t>r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400" kern="100" baseline="30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400" kern="100" baseline="30000" dirty="0">
                <a:latin typeface="Times New Roman"/>
                <a:ea typeface="微软雅黑"/>
                <a:cs typeface="Times New Roman"/>
              </a:rPr>
              <a:t>－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4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6717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9037" y="750406"/>
            <a:ext cx="876592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奇偶规律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元素周期表中，原子序数是奇数的主族元素，位于奇数族，主要化合价是奇数；原子序数是偶数的主族元素，位于偶数族，主要化合价是偶数。口诀为</a:t>
            </a:r>
            <a:r>
              <a:rPr lang="en-US" altLang="zh-CN" sz="2800" kern="100" dirty="0">
                <a:latin typeface="宋体"/>
                <a:ea typeface="微软雅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奇序奇族奇价，偶序偶族偶价</a:t>
            </a:r>
            <a:r>
              <a:rPr lang="en-US" altLang="zh-CN" sz="2800" kern="100" dirty="0">
                <a:latin typeface="宋体"/>
                <a:ea typeface="微软雅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6717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9037" y="319148"/>
            <a:ext cx="1548000" cy="354487"/>
            <a:chOff x="1415480" y="1598112"/>
            <a:chExt cx="1664595" cy="38132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415480" y="1979437"/>
              <a:ext cx="1664595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" name="右箭头 4"/>
            <p:cNvSpPr/>
            <p:nvPr/>
          </p:nvSpPr>
          <p:spPr>
            <a:xfrm>
              <a:off x="1487488" y="1598112"/>
              <a:ext cx="317059" cy="31705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01481" y="156081"/>
            <a:ext cx="1036163" cy="548794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>
              <a:lnSpc>
                <a:spcPts val="4125"/>
              </a:lnSpc>
            </a:pP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典</a:t>
            </a:r>
            <a:r>
              <a:rPr lang="zh-CN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704875"/>
            <a:ext cx="8928992" cy="4311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Y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W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为四种短周期主族元素。其中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同族，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Y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同周期，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W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与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Y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既不同族也不同周期；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原子最外层电子数是核外电子层数的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倍；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Y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的最高正价与最低负价的代数和为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6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。下列说法正确的是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　　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)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A.Y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元素最高价氧化物对应水化物的化学式为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H</a:t>
            </a:r>
            <a:r>
              <a:rPr lang="en-US" altLang="zh-CN" sz="24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YO</a:t>
            </a:r>
            <a:r>
              <a:rPr lang="en-US" altLang="zh-CN" sz="2400" kern="100" baseline="-25000" dirty="0" err="1">
                <a:latin typeface="Times New Roman"/>
                <a:ea typeface="微软雅黑"/>
                <a:cs typeface="Courier New"/>
              </a:rPr>
              <a:t>4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B.X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与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W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可以形成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W</a:t>
            </a:r>
            <a:r>
              <a:rPr lang="en-US" altLang="zh-CN" sz="24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X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W</a:t>
            </a:r>
            <a:r>
              <a:rPr lang="en-US" altLang="zh-CN" sz="24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X</a:t>
            </a:r>
            <a:r>
              <a:rPr lang="en-US" altLang="zh-CN" sz="24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两种化合物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C.X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的气态氢化物的稳定性比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的气态氢化物的稳定性弱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D.Y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、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两元素的气态氢化物中，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Z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的气态氢化物较稳定</a:t>
            </a:r>
            <a:endParaRPr lang="zh-CN" altLang="zh-CN" sz="24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0679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671</Words>
  <Application>Microsoft Office PowerPoint</Application>
  <PresentationFormat>全屏显示(16:9)</PresentationFormat>
  <Paragraphs>63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1_Office 主题</vt:lpstr>
      <vt:lpstr>5_Office 主题</vt:lpstr>
      <vt:lpstr>2_Office 主题</vt:lpstr>
      <vt:lpstr>3_Office 主题</vt:lpstr>
      <vt:lpstr>6_Office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235</cp:revision>
  <dcterms:created xsi:type="dcterms:W3CDTF">2014-11-27T01:03:08Z</dcterms:created>
  <dcterms:modified xsi:type="dcterms:W3CDTF">2015-08-03T02:18:38Z</dcterms:modified>
</cp:coreProperties>
</file>