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70" r:id="rId2"/>
    <p:sldMasterId id="2147483726" r:id="rId3"/>
    <p:sldMasterId id="2147483740" r:id="rId4"/>
    <p:sldMasterId id="2147483784" r:id="rId5"/>
    <p:sldMasterId id="2147483755" r:id="rId6"/>
  </p:sldMasterIdLst>
  <p:notesMasterIdLst>
    <p:notesMasterId r:id="rId17"/>
  </p:notesMasterIdLst>
  <p:handoutMasterIdLst>
    <p:handoutMasterId r:id="rId18"/>
  </p:handoutMasterIdLst>
  <p:sldIdLst>
    <p:sldId id="307" r:id="rId7"/>
    <p:sldId id="295" r:id="rId8"/>
    <p:sldId id="375" r:id="rId9"/>
    <p:sldId id="387" r:id="rId10"/>
    <p:sldId id="388" r:id="rId11"/>
    <p:sldId id="364" r:id="rId12"/>
    <p:sldId id="383" r:id="rId13"/>
    <p:sldId id="379" r:id="rId14"/>
    <p:sldId id="384" r:id="rId15"/>
    <p:sldId id="311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33CC"/>
    <a:srgbClr val="66CCFF"/>
    <a:srgbClr val="FFFFFF"/>
    <a:srgbClr val="FF993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58" autoAdjust="0"/>
    <p:restoredTop sz="94718" autoAdjust="0"/>
  </p:normalViewPr>
  <p:slideViewPr>
    <p:cSldViewPr>
      <p:cViewPr>
        <p:scale>
          <a:sx n="100" d="100"/>
          <a:sy n="100" d="100"/>
        </p:scale>
        <p:origin x="-1296" y="-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699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352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6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30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78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92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38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487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14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61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1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66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19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51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178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4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21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420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77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47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16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537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04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841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0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256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994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896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96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46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38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926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0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19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96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8414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99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02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00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662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8460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87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7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32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94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0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15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06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86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853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344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416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176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33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34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69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271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69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662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1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7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8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54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7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399762" y="410838"/>
            <a:ext cx="3236134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专题</a:t>
            </a:r>
            <a:r>
              <a:rPr lang="zh-CN" altLang="en-US" sz="17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 </a:t>
            </a:r>
            <a:r>
              <a:rPr lang="zh-CN" altLang="en-US" sz="1700" baseline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化学反应与能量变化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6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8061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400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64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84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13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83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90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33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58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11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63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07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857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80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" y="1"/>
            <a:ext cx="381227" cy="73484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1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8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098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112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7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11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热化学方程式的书写方法与正误判断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5" name="椭圆 14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70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盖斯定律及其应用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5" name="椭圆 14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28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marR="0" indent="0" algn="l" defTabSz="91437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图解原电池正、负极的判断方法</a:t>
            </a:r>
            <a:endParaRPr lang="zh-CN" altLang="en-US" sz="1500" kern="1200" baseline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7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原电池电极反应式的书写规律和方法</a:t>
            </a:r>
            <a:endParaRPr lang="zh-CN" altLang="zh-CN" sz="1500" kern="120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06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2015/8/3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82095" y="4786001"/>
            <a:ext cx="7161907" cy="35750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marL="0" algn="l" defTabSz="914378" rtl="0" eaLnBrk="1" latinLnBrk="0" hangingPunct="1">
              <a:spcBef>
                <a:spcPct val="0"/>
              </a:spcBef>
            </a:pPr>
            <a:r>
              <a:rPr lang="zh-CN" altLang="zh-CN" sz="1500" kern="12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原电池和电解池的比较与判断</a:t>
            </a:r>
            <a:endParaRPr lang="zh-CN" altLang="zh-CN" sz="1500" kern="1200" baseline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281" y="4809080"/>
            <a:ext cx="1857727" cy="30008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lIns="68579" tIns="34289" rIns="68579" bIns="34289" rtlCol="0" anchor="ctr">
            <a:spAutoFit/>
          </a:bodyPr>
          <a:lstStyle/>
          <a:p>
            <a:pPr algn="r"/>
            <a:r>
              <a:rPr lang="en-US" altLang="zh-CN" sz="1500" dirty="0" smtClean="0">
                <a:solidFill>
                  <a:schemeClr val="bg1">
                    <a:lumMod val="6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91taoke.com</a:t>
            </a:r>
            <a:endParaRPr lang="zh-CN" altLang="en-US" sz="1500" dirty="0">
              <a:solidFill>
                <a:schemeClr val="bg1">
                  <a:lumMod val="6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" y="4786001"/>
            <a:ext cx="1982093" cy="35750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14" name="椭圆 13"/>
          <p:cNvSpPr/>
          <p:nvPr userDrawn="1"/>
        </p:nvSpPr>
        <p:spPr>
          <a:xfrm>
            <a:off x="156652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462588" y="4897247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0" name="椭圆 19"/>
          <p:cNvSpPr/>
          <p:nvPr userDrawn="1"/>
        </p:nvSpPr>
        <p:spPr>
          <a:xfrm>
            <a:off x="75481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1" name="椭圆 20"/>
          <p:cNvSpPr/>
          <p:nvPr userDrawn="1"/>
        </p:nvSpPr>
        <p:spPr>
          <a:xfrm>
            <a:off x="1082472" y="4910428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2" name="椭圆 21"/>
          <p:cNvSpPr/>
          <p:nvPr userDrawn="1"/>
        </p:nvSpPr>
        <p:spPr>
          <a:xfrm>
            <a:off x="1700064" y="4918930"/>
            <a:ext cx="135000" cy="1350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23" name="椭圆 22"/>
          <p:cNvSpPr/>
          <p:nvPr userDrawn="1"/>
        </p:nvSpPr>
        <p:spPr>
          <a:xfrm>
            <a:off x="1385744" y="4906486"/>
            <a:ext cx="135000" cy="1350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0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72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8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8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129" y="1781910"/>
            <a:ext cx="8837933" cy="1384978"/>
          </a:xfrm>
          <a:prstGeom prst="rect">
            <a:avLst/>
          </a:prstGeom>
          <a:noFill/>
          <a:effectLst/>
        </p:spPr>
        <p:txBody>
          <a:bodyPr wrap="square" lIns="91426" tIns="45712" rIns="91426" bIns="45712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本</a:t>
            </a:r>
            <a:r>
              <a:rPr lang="zh-CN" altLang="en-US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章</a:t>
            </a: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重难点</a:t>
            </a:r>
            <a:r>
              <a:rPr lang="zh-CN" altLang="en-US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专题</a:t>
            </a:r>
            <a:r>
              <a:rPr lang="zh-CN" altLang="zh-CN" sz="240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突破</a:t>
            </a:r>
            <a:endParaRPr lang="en-US" altLang="zh-CN" sz="2400" dirty="0" smtClean="0">
              <a:ln>
                <a:solidFill>
                  <a:srgbClr val="002060"/>
                </a:solidFill>
              </a:ln>
              <a:solidFill>
                <a:srgbClr val="FF66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元素金属性、</a:t>
            </a:r>
            <a:r>
              <a:rPr lang="zh-CN" altLang="en-US" sz="3200" b="1" dirty="0" smtClean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非金属性强弱</a:t>
            </a:r>
            <a:r>
              <a:rPr lang="zh-CN" altLang="en-US" sz="3200" b="1" dirty="0">
                <a:ln>
                  <a:solidFill>
                    <a:srgbClr val="002060"/>
                  </a:solidFill>
                </a:ln>
                <a:solidFill>
                  <a:srgbClr val="FF66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的判断方法集锦</a:t>
            </a:r>
            <a:endParaRPr lang="en-US" altLang="zh-CN" sz="3200" b="1" dirty="0" smtClean="0">
              <a:ln>
                <a:solidFill>
                  <a:srgbClr val="002060"/>
                </a:solidFill>
              </a:ln>
              <a:solidFill>
                <a:srgbClr val="FF66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308304" y="3560988"/>
            <a:ext cx="1771392" cy="15840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44" y="410838"/>
            <a:ext cx="2700000" cy="324000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lvl="0" algn="l"/>
            <a:r>
              <a:rPr lang="zh-CN" altLang="en-US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第一章</a:t>
            </a:r>
            <a:r>
              <a:rPr lang="en-US" altLang="zh-CN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170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原子结构与性质</a:t>
            </a:r>
            <a:endParaRPr lang="zh-CN" altLang="en-US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73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763688" y="2688945"/>
            <a:ext cx="6349533" cy="530878"/>
          </a:xfrm>
          <a:prstGeom prst="rect">
            <a:avLst/>
          </a:prstGeom>
        </p:spPr>
        <p:txBody>
          <a:bodyPr wrap="square" lIns="68544" tIns="34272" rIns="68544" bIns="34272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更多精彩内容请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://www.91taoke.com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092847" y="1491630"/>
            <a:ext cx="2847305" cy="1096305"/>
          </a:xfrm>
          <a:prstGeom prst="rect">
            <a:avLst/>
          </a:prstGeom>
        </p:spPr>
        <p:txBody>
          <a:bodyPr lIns="68571" tIns="34285" rIns="68571" bIns="34285"/>
          <a:lstStyle>
            <a:lvl1pPr algn="ctr" defTabSz="914378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z="5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谢谢观看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55576" y="2587936"/>
            <a:ext cx="7632848" cy="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26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504" y="311993"/>
            <a:ext cx="89277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1.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元素金属性强弱的判断方法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400" kern="100" spc="-90" dirty="0">
                <a:latin typeface="Times New Roman"/>
                <a:ea typeface="微软雅黑"/>
                <a:cs typeface="Times New Roman"/>
              </a:rPr>
              <a:t>单质跟水或酸置换出氢的反应越容易发生，说明其金属性越强。</a:t>
            </a:r>
            <a:endParaRPr lang="zh-CN" altLang="zh-CN" sz="2400" kern="100" spc="-9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(2)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最高价氧化物对应水化物的碱性越强，说明其金属性越强。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(3)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金属间的置换反应：依据氧化还原反应的规律，金属甲能从金属乙的盐溶液里置换出乙，说明甲的金属性比乙强。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(4)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金属活动性顺序</a:t>
            </a:r>
            <a:r>
              <a:rPr lang="zh-CN" altLang="zh-CN" sz="2400" kern="100" dirty="0" smtClean="0">
                <a:latin typeface="Times New Roman"/>
                <a:ea typeface="微软雅黑"/>
                <a:cs typeface="Times New Roman"/>
              </a:rPr>
              <a:t>表</a:t>
            </a:r>
            <a:endParaRPr lang="zh-CN" altLang="zh-CN" sz="24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22832"/>
              </p:ext>
            </p:extLst>
          </p:nvPr>
        </p:nvGraphicFramePr>
        <p:xfrm>
          <a:off x="222140" y="3768377"/>
          <a:ext cx="6319837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文档" r:id="rId3" imgW="6319816" imgH="953312" progId="Word.Document.12">
                  <p:embed/>
                </p:oleObj>
              </mc:Choice>
              <mc:Fallback>
                <p:oleObj name="文档" r:id="rId3" imgW="6319816" imgH="9533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140" y="3768377"/>
                        <a:ext cx="6319837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06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7185" y="32420"/>
            <a:ext cx="8733982" cy="50090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(5)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金属阳离子氧化性的强弱：阳离子的氧化性越强，对应金属的金属性就越弱。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(6)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原电池反应中的正负极：两金属同时作原电池的电极，负极的金属性较强。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(7)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元素的第一电离能的大小：元素的第一电离能数值越小，元素的原子越易失去电子，元素的金属性越强。但元素的外围电子排布影响元素的第一电离能。如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Mg(</a:t>
            </a:r>
            <a:r>
              <a:rPr lang="en-US" altLang="zh-CN" sz="2400" kern="100" dirty="0" err="1">
                <a:latin typeface="Times New Roman"/>
                <a:ea typeface="微软雅黑"/>
                <a:cs typeface="Courier New"/>
              </a:rPr>
              <a:t>3s</a:t>
            </a:r>
            <a:r>
              <a:rPr lang="en-US" altLang="zh-CN" sz="2400" kern="100" baseline="30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为全充满状态，稳定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的第一电离能大于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Al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的第一电离能。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(8)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元素电负性越小，元素失电子能力越强，元素金属性越强。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33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029" y="41945"/>
            <a:ext cx="8908716" cy="5021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元素非金属性强弱的判断方法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单质跟氢气化合的难易程度、条件及生成氢化物的稳定性：越容易跟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H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化合，生成的氢化物也就越稳定，氢化物的还原性也就越弱，说明其非金属性也就越强。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最高价氧化物对应水化物的酸性越强，说明其非金属性越强。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非金属单质间的置换反应。例如，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Cl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2KI</a:t>
            </a:r>
            <a:r>
              <a:rPr lang="en-US" altLang="zh-CN" sz="2800" kern="100" spc="-80" dirty="0">
                <a:latin typeface="Times New Roman"/>
                <a:ea typeface="微软雅黑"/>
                <a:cs typeface="Courier New"/>
              </a:rPr>
              <a:t>==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=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2KCl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I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，说明</a:t>
            </a:r>
            <a:r>
              <a:rPr lang="en-US" altLang="zh-CN" sz="2800" kern="100" dirty="0" err="1">
                <a:latin typeface="Times New Roman"/>
                <a:ea typeface="微软雅黑"/>
                <a:cs typeface="Courier New"/>
              </a:rPr>
              <a:t>Cl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的非金属性大于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5092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079" y="41945"/>
            <a:ext cx="8875394" cy="5021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元素的原子对应阴离子的还原性越强，元素的非金属性越弱。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元素的第一电离能的数值越大，表明元素失电子的能力越弱，得电子的能力越强，元素的非金属性越强。但元素的外围电子排布影响元素的第一电离能。如</a:t>
            </a:r>
            <a:r>
              <a:rPr lang="en-US" altLang="zh-CN" sz="2800" i="1" kern="100" dirty="0" err="1">
                <a:latin typeface="Times New Roman"/>
                <a:ea typeface="微软雅黑"/>
                <a:cs typeface="Courier New"/>
              </a:rPr>
              <a:t>I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(P)&gt;</a:t>
            </a:r>
            <a:r>
              <a:rPr lang="en-US" altLang="zh-CN" sz="2800" i="1" kern="100" dirty="0" err="1">
                <a:latin typeface="Times New Roman"/>
                <a:ea typeface="微软雅黑"/>
                <a:cs typeface="Courier New"/>
              </a:rPr>
              <a:t>I</a:t>
            </a:r>
            <a:r>
              <a:rPr lang="en-US" altLang="zh-CN" sz="2800" kern="100" baseline="-25000" dirty="0" err="1">
                <a:latin typeface="Times New Roman"/>
                <a:ea typeface="微软雅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(S)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，但非金属性：</a:t>
            </a: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P&lt;S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3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微软雅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微软雅黑"/>
                <a:cs typeface="Times New Roman"/>
              </a:rPr>
              <a:t>元素电负性越大，元素得电子的能力越强，元素的非金属性越强。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5092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037" y="319148"/>
            <a:ext cx="1548000" cy="354487"/>
            <a:chOff x="1415480" y="1598112"/>
            <a:chExt cx="1664595" cy="3813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15480" y="1979437"/>
              <a:ext cx="1664595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" name="右箭头 4"/>
            <p:cNvSpPr/>
            <p:nvPr/>
          </p:nvSpPr>
          <p:spPr>
            <a:xfrm>
              <a:off x="1487488" y="1598112"/>
              <a:ext cx="317059" cy="31705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1481" y="156081"/>
            <a:ext cx="1036163" cy="548794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>
              <a:lnSpc>
                <a:spcPts val="4125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典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4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685825"/>
            <a:ext cx="8928992" cy="2635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具有下列特征的元素，一定是非金属元素的是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　　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A.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对应氢氧化物是两性氢氧化物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 smtClean="0">
                <a:latin typeface="Times New Roman"/>
                <a:ea typeface="微软雅黑"/>
                <a:cs typeface="Courier New"/>
              </a:rPr>
              <a:t>B.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具有负化合价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C.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最高价氧化物对应的水化物是酸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41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D.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具有可变化合价</a:t>
            </a:r>
            <a:endParaRPr lang="zh-CN" altLang="zh-CN" sz="24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981228"/>
              </p:ext>
            </p:extLst>
          </p:nvPr>
        </p:nvGraphicFramePr>
        <p:xfrm>
          <a:off x="171450" y="3354288"/>
          <a:ext cx="88392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3" imgW="8849948" imgH="1718813" progId="Word.Document.12">
                  <p:embed/>
                </p:oleObj>
              </mc:Choice>
              <mc:Fallback>
                <p:oleObj name="文档" r:id="rId3" imgW="8849948" imgH="171881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" y="3354288"/>
                        <a:ext cx="883920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516216" y="81079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微软雅黑"/>
                <a:cs typeface="Courier New"/>
              </a:rPr>
              <a:t>B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66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037" y="319148"/>
            <a:ext cx="1548000" cy="354487"/>
            <a:chOff x="1415480" y="1598112"/>
            <a:chExt cx="1664595" cy="38132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415480" y="1979437"/>
              <a:ext cx="1664595" cy="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" name="右箭头 4"/>
            <p:cNvSpPr/>
            <p:nvPr/>
          </p:nvSpPr>
          <p:spPr>
            <a:xfrm>
              <a:off x="1487488" y="1598112"/>
              <a:ext cx="317059" cy="31705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01481" y="156081"/>
            <a:ext cx="1036163" cy="548794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>
              <a:lnSpc>
                <a:spcPts val="4125"/>
              </a:lnSpc>
            </a:pPr>
            <a:r>
              <a:rPr lang="zh-CN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典</a:t>
            </a:r>
            <a:r>
              <a:rPr lang="zh-CN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704875"/>
            <a:ext cx="8928992" cy="1751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1932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年美国化学家鲍林首先提出了电负性的概念。电负性</a:t>
            </a: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用</a:t>
            </a:r>
            <a:r>
              <a:rPr lang="en-US" altLang="zh-CN" sz="2500" i="1" kern="100" dirty="0">
                <a:latin typeface="Times New Roman"/>
                <a:ea typeface="微软雅黑"/>
                <a:cs typeface="Courier New"/>
              </a:rPr>
              <a:t>χ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表示</a:t>
            </a: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也是元素的一种重要性质，下表给出的是原子序数小于</a:t>
            </a: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20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的</a:t>
            </a: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16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种元素的电负性数值：</a:t>
            </a:r>
            <a:endParaRPr lang="zh-CN" altLang="zh-CN" sz="25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344666"/>
              </p:ext>
            </p:extLst>
          </p:nvPr>
        </p:nvGraphicFramePr>
        <p:xfrm>
          <a:off x="1187624" y="2575530"/>
          <a:ext cx="6835140" cy="2286000"/>
        </p:xfrm>
        <a:graphic>
          <a:graphicData uri="http://schemas.openxmlformats.org/drawingml/2006/table">
            <a:tbl>
              <a:tblPr/>
              <a:tblGrid>
                <a:gridCol w="1248410"/>
                <a:gridCol w="692785"/>
                <a:gridCol w="737235"/>
                <a:gridCol w="692785"/>
                <a:gridCol w="692785"/>
                <a:gridCol w="692785"/>
                <a:gridCol w="692785"/>
                <a:gridCol w="692785"/>
                <a:gridCol w="69278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500" kern="100">
                          <a:effectLst/>
                          <a:latin typeface="Times New Roman"/>
                          <a:ea typeface="微软雅黑"/>
                          <a:cs typeface="Times New Roman"/>
                        </a:rPr>
                        <a:t>元素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H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 dirty="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Li</a:t>
                      </a:r>
                      <a:endParaRPr lang="zh-CN" sz="2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 dirty="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Be</a:t>
                      </a:r>
                      <a:endParaRPr lang="zh-CN" sz="2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 dirty="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B</a:t>
                      </a:r>
                      <a:endParaRPr lang="zh-CN" sz="2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C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N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O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F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500" kern="100">
                          <a:effectLst/>
                          <a:latin typeface="Times New Roman"/>
                          <a:ea typeface="微软雅黑"/>
                          <a:cs typeface="Times New Roman"/>
                        </a:rPr>
                        <a:t>电负性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2.1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1.0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1.5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2.0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2.5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3.0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3.5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4.0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500" kern="100">
                          <a:effectLst/>
                          <a:latin typeface="Times New Roman"/>
                          <a:ea typeface="微软雅黑"/>
                          <a:cs typeface="Times New Roman"/>
                        </a:rPr>
                        <a:t>元素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Na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Mg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Al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Si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P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S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Cl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K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500" kern="100">
                          <a:effectLst/>
                          <a:latin typeface="Times New Roman"/>
                          <a:ea typeface="微软雅黑"/>
                          <a:cs typeface="Times New Roman"/>
                        </a:rPr>
                        <a:t>电负性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0.9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1.2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1.5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1.8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2.1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2.5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3.0</a:t>
                      </a:r>
                      <a:endParaRPr lang="zh-CN" sz="25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500" kern="100" dirty="0">
                          <a:effectLst/>
                          <a:latin typeface="Times New Roman"/>
                          <a:ea typeface="微软雅黑"/>
                          <a:cs typeface="Courier New"/>
                        </a:rPr>
                        <a:t>0.8</a:t>
                      </a:r>
                      <a:endParaRPr lang="zh-CN" sz="25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7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6554" y="274350"/>
            <a:ext cx="88951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请仔细分析，回答下列有关问题：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(1)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预测周期表中电负性最大的元素应为</a:t>
            </a:r>
            <a:r>
              <a:rPr lang="en-US" altLang="zh-CN" sz="2400" kern="100" dirty="0" smtClean="0">
                <a:latin typeface="Times New Roman"/>
                <a:ea typeface="微软雅黑"/>
                <a:cs typeface="Courier New"/>
              </a:rPr>
              <a:t>_____(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填元素名称</a:t>
            </a:r>
            <a:r>
              <a:rPr lang="en-US" altLang="zh-CN" sz="2400" kern="100" dirty="0"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；估计钙元素的电负性的取值范围：</a:t>
            </a:r>
            <a:r>
              <a:rPr lang="en-US" altLang="zh-CN" sz="2400" kern="100" dirty="0" smtClean="0">
                <a:latin typeface="Times New Roman"/>
                <a:ea typeface="微软雅黑"/>
                <a:cs typeface="Courier New"/>
              </a:rPr>
              <a:t>_____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＜</a:t>
            </a:r>
            <a:r>
              <a:rPr lang="en-US" altLang="zh-CN" sz="2400" i="1" kern="100" dirty="0">
                <a:latin typeface="Times New Roman"/>
                <a:ea typeface="微软雅黑"/>
                <a:cs typeface="Courier New"/>
              </a:rPr>
              <a:t>χ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＜</a:t>
            </a:r>
            <a:r>
              <a:rPr lang="en-US" altLang="zh-CN" sz="2400" kern="100" dirty="0" smtClean="0">
                <a:latin typeface="Times New Roman"/>
                <a:ea typeface="微软雅黑"/>
                <a:cs typeface="Courier New"/>
              </a:rPr>
              <a:t>_____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4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4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400" kern="100" dirty="0">
                <a:latin typeface="Times New Roman"/>
                <a:ea typeface="微软雅黑"/>
                <a:cs typeface="Times New Roman"/>
              </a:rPr>
              <a:t>　由表格的数据分析，从锂到氟是同一个周期的元素，电负性是逐渐增大的，氟和氯是同一主族的元素，电负性是从上到下逐渐减小的，所以周期表中电负性最大的为氟元素。钙是镁同主族下一周期的元素，所以钙的电负性要比镁的小，钙是钾同周期后一主族元素，所以钙的电负性要比钾的大</a:t>
            </a:r>
            <a:r>
              <a:rPr lang="zh-CN" altLang="zh-CN" sz="2400" kern="100" dirty="0" smtClean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400" kern="100" dirty="0"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23545" y="9171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氟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74443" y="1488961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0.8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55188" y="1479435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1.2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17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6079" y="185961"/>
            <a:ext cx="887603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500" kern="100" dirty="0">
                <a:latin typeface="Times New Roman"/>
                <a:ea typeface="微软雅黑"/>
                <a:cs typeface="Courier New"/>
              </a:rPr>
              <a:t>(2)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根据表中所给数据分析，同主族内不同元素</a:t>
            </a:r>
            <a:r>
              <a:rPr lang="en-US" altLang="zh-CN" sz="2500" i="1" kern="100" dirty="0">
                <a:latin typeface="Times New Roman"/>
                <a:ea typeface="微软雅黑"/>
                <a:cs typeface="Courier New"/>
              </a:rPr>
              <a:t>χ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的值的变化规律是</a:t>
            </a:r>
            <a:r>
              <a:rPr lang="en-US" altLang="zh-CN" sz="2500" kern="100" dirty="0" smtClean="0">
                <a:latin typeface="Times New Roman"/>
                <a:ea typeface="微软雅黑"/>
                <a:cs typeface="Courier New"/>
              </a:rPr>
              <a:t>________________________________________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；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简述元素电负性</a:t>
            </a:r>
            <a:r>
              <a:rPr lang="en-US" altLang="zh-CN" sz="2500" i="1" kern="100" dirty="0">
                <a:latin typeface="Times New Roman"/>
                <a:ea typeface="微软雅黑"/>
                <a:cs typeface="Courier New"/>
              </a:rPr>
              <a:t>χ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的大小与元素金属性、非金属性之间的</a:t>
            </a:r>
            <a:r>
              <a:rPr lang="zh-CN" altLang="zh-CN" sz="2500" kern="100" dirty="0" smtClean="0">
                <a:latin typeface="Times New Roman"/>
                <a:ea typeface="微软雅黑"/>
                <a:cs typeface="Times New Roman"/>
              </a:rPr>
              <a:t>关系</a:t>
            </a:r>
            <a:r>
              <a:rPr lang="en-US" altLang="zh-CN" sz="2500" kern="100" dirty="0" smtClean="0">
                <a:latin typeface="Times New Roman"/>
                <a:ea typeface="微软雅黑"/>
                <a:cs typeface="Courier New"/>
              </a:rPr>
              <a:t>_____________________________________________________________________________________________________________________________________________________________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5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500" b="1" kern="100" dirty="0">
                <a:solidFill>
                  <a:srgbClr val="0066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500" kern="100" dirty="0">
                <a:latin typeface="Times New Roman"/>
                <a:ea typeface="微软雅黑"/>
                <a:cs typeface="Times New Roman"/>
              </a:rPr>
              <a:t>　由数据分析，元素周期表右上角元素的电负性大，为非金属元素，左下角电负性小，为金属元素</a:t>
            </a:r>
            <a:r>
              <a:rPr lang="zh-CN" altLang="zh-CN" sz="2500" kern="100" dirty="0" smtClean="0">
                <a:latin typeface="Times New Roman"/>
                <a:ea typeface="微软雅黑"/>
                <a:cs typeface="Times New Roman"/>
              </a:rPr>
              <a:t>。</a:t>
            </a:r>
            <a:endParaRPr lang="zh-CN" altLang="zh-CN" sz="25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17" y="851510"/>
            <a:ext cx="649984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同主族元素的电负性随核电荷数增大而减小</a:t>
            </a:r>
            <a:endParaRPr lang="zh-CN" altLang="en-US" sz="2500" dirty="0"/>
          </a:p>
        </p:txBody>
      </p:sp>
      <p:sp>
        <p:nvSpPr>
          <p:cNvPr id="3" name="矩形 2"/>
          <p:cNvSpPr/>
          <p:nvPr/>
        </p:nvSpPr>
        <p:spPr>
          <a:xfrm>
            <a:off x="160462" y="1849919"/>
            <a:ext cx="87034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金属元素的电负性一般小于</a:t>
            </a:r>
            <a:r>
              <a:rPr lang="en-US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1.8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，非金属元素的电负性一般大于</a:t>
            </a:r>
            <a:r>
              <a:rPr lang="en-US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1.8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，而位于非金属三角区边界的</a:t>
            </a:r>
            <a:r>
              <a:rPr lang="en-US" altLang="zh-CN" sz="2500" kern="100" dirty="0">
                <a:solidFill>
                  <a:srgbClr val="E36C0A"/>
                </a:solidFill>
                <a:latin typeface="宋体"/>
                <a:ea typeface="微软雅黑"/>
                <a:cs typeface="Times New Roman"/>
              </a:rPr>
              <a:t>“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类金属</a:t>
            </a:r>
            <a:r>
              <a:rPr lang="en-US" altLang="zh-CN" sz="2500" kern="100" dirty="0">
                <a:solidFill>
                  <a:srgbClr val="E36C0A"/>
                </a:solidFill>
                <a:latin typeface="宋体"/>
                <a:ea typeface="微软雅黑"/>
                <a:cs typeface="Times New Roman"/>
              </a:rPr>
              <a:t>”</a:t>
            </a:r>
            <a:r>
              <a:rPr lang="en-US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(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如锗、锑等</a:t>
            </a:r>
            <a:r>
              <a:rPr lang="en-US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)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的电负性则在</a:t>
            </a:r>
            <a:r>
              <a:rPr lang="en-US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Courier New"/>
              </a:rPr>
              <a:t>1.8</a:t>
            </a:r>
            <a:r>
              <a:rPr lang="zh-CN" altLang="zh-CN" sz="2500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左右，它们既有金属性又有非金属性</a:t>
            </a:r>
            <a:endParaRPr lang="zh-CN" altLang="zh-CN" sz="25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2373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</TotalTime>
  <Words>686</Words>
  <Application>Microsoft Office PowerPoint</Application>
  <PresentationFormat>全屏显示(16:9)</PresentationFormat>
  <Paragraphs>78</Paragraphs>
  <Slides>10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1_Office 主题</vt:lpstr>
      <vt:lpstr>5_Office 主题</vt:lpstr>
      <vt:lpstr>2_Office 主题</vt:lpstr>
      <vt:lpstr>3_Office 主题</vt:lpstr>
      <vt:lpstr>6_Office 主题</vt:lpstr>
      <vt:lpstr>4_Office 主题</vt:lpstr>
      <vt:lpstr>Microsoft Word Document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254</cp:revision>
  <dcterms:created xsi:type="dcterms:W3CDTF">2014-11-27T01:03:08Z</dcterms:created>
  <dcterms:modified xsi:type="dcterms:W3CDTF">2015-08-03T02:38:48Z</dcterms:modified>
</cp:coreProperties>
</file>