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40"/>
  </p:notesMasterIdLst>
  <p:handoutMasterIdLst>
    <p:handoutMasterId r:id="rId41"/>
  </p:handoutMasterIdLst>
  <p:sldIdLst>
    <p:sldId id="307" r:id="rId6"/>
    <p:sldId id="308" r:id="rId7"/>
    <p:sldId id="309" r:id="rId8"/>
    <p:sldId id="258" r:id="rId9"/>
    <p:sldId id="270" r:id="rId10"/>
    <p:sldId id="260" r:id="rId11"/>
    <p:sldId id="338" r:id="rId12"/>
    <p:sldId id="264" r:id="rId13"/>
    <p:sldId id="265" r:id="rId14"/>
    <p:sldId id="333" r:id="rId15"/>
    <p:sldId id="341" r:id="rId16"/>
    <p:sldId id="266" r:id="rId17"/>
    <p:sldId id="295" r:id="rId18"/>
    <p:sldId id="275" r:id="rId19"/>
    <p:sldId id="348" r:id="rId20"/>
    <p:sldId id="343" r:id="rId21"/>
    <p:sldId id="344" r:id="rId22"/>
    <p:sldId id="345" r:id="rId23"/>
    <p:sldId id="280" r:id="rId24"/>
    <p:sldId id="281" r:id="rId25"/>
    <p:sldId id="282" r:id="rId26"/>
    <p:sldId id="342" r:id="rId27"/>
    <p:sldId id="297" r:id="rId28"/>
    <p:sldId id="298" r:id="rId29"/>
    <p:sldId id="299" r:id="rId30"/>
    <p:sldId id="346" r:id="rId31"/>
    <p:sldId id="301" r:id="rId32"/>
    <p:sldId id="335" r:id="rId33"/>
    <p:sldId id="303" r:id="rId34"/>
    <p:sldId id="336" r:id="rId35"/>
    <p:sldId id="306" r:id="rId36"/>
    <p:sldId id="347" r:id="rId37"/>
    <p:sldId id="337" r:id="rId38"/>
    <p:sldId id="311" r:id="rId3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239" autoAdjust="0"/>
  </p:normalViewPr>
  <p:slideViewPr>
    <p:cSldViewPr>
      <p:cViewPr>
        <p:scale>
          <a:sx n="100" d="100"/>
          <a:sy n="100" d="100"/>
        </p:scale>
        <p:origin x="-1248" y="-9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153982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539824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4.xml"/><Relationship Id="rId5" Type="http://schemas.openxmlformats.org/officeDocument/2006/relationships/slide" Target="../slides/slide23.xml"/><Relationship Id="rId4" Type="http://schemas.openxmlformats.org/officeDocument/2006/relationships/slide" Target="../slides/slide1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微粒半径的大小比较</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元素的电离能</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video" Target="file:///F:\2015&#36213;&#29770;\&#21516;&#27493;\&#21270;&#23398;\&#20154;&#25945;&#36873;&#20462;3\&#31532;&#19968;&#31456;%20&#31532;&#20108;&#33410;%20&#31532;2&#35838;&#26102;\&#21407;&#23376;&#30340;&#31532;&#19968;&#30005;&#31163;&#33021;.swf"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 Target="slide24.xml"/><Relationship Id="rId7" Type="http://schemas.openxmlformats.org/officeDocument/2006/relationships/slide" Target="slide31.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slide" Target="slide29.xml"/><Relationship Id="rId11" Type="http://schemas.openxmlformats.org/officeDocument/2006/relationships/image" Target="../media/image9.png"/><Relationship Id="rId5" Type="http://schemas.openxmlformats.org/officeDocument/2006/relationships/slide" Target="slide27.xml"/><Relationship Id="rId10" Type="http://schemas.openxmlformats.org/officeDocument/2006/relationships/image" Target="../media/image8.png"/><Relationship Id="rId4" Type="http://schemas.openxmlformats.org/officeDocument/2006/relationships/slide" Target="slide25.xml"/><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 Target="slide25.xml"/><Relationship Id="rId7" Type="http://schemas.openxmlformats.org/officeDocument/2006/relationships/image" Target="../media/image10.png"/><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10" Type="http://schemas.openxmlformats.org/officeDocument/2006/relationships/image" Target="../media/image13.png"/><Relationship Id="rId4" Type="http://schemas.openxmlformats.org/officeDocument/2006/relationships/slide" Target="slide27.xml"/><Relationship Id="rId9"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3.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3.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5944" y="1556185"/>
            <a:ext cx="7726456" cy="2215975"/>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第二节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5500" b="1" dirty="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原子结构与元素的性质</a:t>
            </a:r>
            <a:endParaRPr lang="zh-CN" altLang="en-US" sz="55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796" y="60995"/>
            <a:ext cx="8820000" cy="4535857"/>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由于同周期主族元素原子半径逐渐减小，故</a:t>
            </a:r>
            <a:r>
              <a:rPr lang="en-US" altLang="zh-CN" sz="2800" kern="100" dirty="0" err="1">
                <a:latin typeface="Times New Roman" panose="02020603050405020304" pitchFamily="18" charset="0"/>
                <a:ea typeface="微软雅黑"/>
                <a:cs typeface="Times New Roman" panose="02020603050405020304" pitchFamily="18" charset="0"/>
              </a:rPr>
              <a:t>ⅦA</a:t>
            </a:r>
            <a:r>
              <a:rPr lang="zh-CN" altLang="zh-CN" sz="2800" kern="100" spc="-70" dirty="0">
                <a:latin typeface="Times New Roman"/>
                <a:ea typeface="微软雅黑"/>
                <a:cs typeface="Times New Roman"/>
              </a:rPr>
              <a:t>族的原子半径不一定比上一周期</a:t>
            </a:r>
            <a:r>
              <a:rPr lang="en-US" altLang="zh-CN" sz="2800" kern="100" spc="-70" dirty="0" err="1">
                <a:latin typeface="Times New Roman" panose="02020603050405020304" pitchFamily="18" charset="0"/>
                <a:ea typeface="微软雅黑"/>
                <a:cs typeface="Times New Roman" panose="02020603050405020304" pitchFamily="18" charset="0"/>
              </a:rPr>
              <a:t>ⅠA</a:t>
            </a:r>
            <a:r>
              <a:rPr lang="zh-CN" altLang="zh-CN" sz="2800" kern="100" spc="-70" dirty="0">
                <a:latin typeface="Times New Roman"/>
                <a:ea typeface="微软雅黑"/>
                <a:cs typeface="Times New Roman"/>
              </a:rPr>
              <a:t>族元素原子半径大，</a:t>
            </a:r>
            <a:r>
              <a:rPr lang="zh-CN" altLang="zh-CN" sz="2800" kern="100" dirty="0">
                <a:latin typeface="Times New Roman"/>
                <a:ea typeface="微软雅黑"/>
                <a:cs typeface="Times New Roman"/>
              </a:rPr>
              <a:t>如</a:t>
            </a:r>
            <a:r>
              <a:rPr lang="zh-CN" altLang="zh-CN" sz="2800" kern="100" dirty="0">
                <a:latin typeface="宋体"/>
                <a:ea typeface="Times New Roman"/>
                <a:cs typeface="Courier New"/>
              </a:rPr>
              <a:t> </a:t>
            </a:r>
            <a:r>
              <a:rPr lang="en-US" altLang="zh-CN" sz="2800" i="1" kern="100" dirty="0">
                <a:latin typeface="Times New Roman" panose="02020603050405020304" pitchFamily="18" charset="0"/>
                <a:ea typeface="Times New Roman"/>
                <a:cs typeface="Times New Roman" panose="02020603050405020304" pitchFamily="18" charset="0"/>
              </a:rPr>
              <a:t>r</a:t>
            </a:r>
            <a:r>
              <a:rPr lang="en-US" altLang="zh-CN" sz="2800" kern="100" dirty="0">
                <a:latin typeface="Times New Roman" panose="02020603050405020304" pitchFamily="18" charset="0"/>
                <a:ea typeface="Times New Roman"/>
                <a:cs typeface="Times New Roman" panose="02020603050405020304" pitchFamily="18" charset="0"/>
              </a:rPr>
              <a:t>(Li)&gt;</a:t>
            </a:r>
            <a:r>
              <a:rPr lang="en-US" altLang="zh-CN" sz="2800" i="1" kern="100" dirty="0">
                <a:latin typeface="Times New Roman" panose="02020603050405020304" pitchFamily="18" charset="0"/>
                <a:ea typeface="Times New Roman"/>
                <a:cs typeface="Times New Roman" panose="02020603050405020304" pitchFamily="18" charset="0"/>
              </a:rPr>
              <a:t>r</a:t>
            </a:r>
            <a:r>
              <a:rPr lang="en-US" altLang="zh-CN" sz="2800" kern="100" dirty="0">
                <a:latin typeface="Times New Roman" panose="02020603050405020304" pitchFamily="18" charset="0"/>
                <a:ea typeface="Times New Roman"/>
                <a:cs typeface="Times New Roman" panose="02020603050405020304" pitchFamily="18" charset="0"/>
              </a:rPr>
              <a:t>(S)&gt;</a:t>
            </a:r>
            <a:r>
              <a:rPr lang="en-US" altLang="zh-CN" sz="2800" i="1" kern="100" dirty="0">
                <a:latin typeface="Times New Roman" panose="02020603050405020304" pitchFamily="18" charset="0"/>
                <a:ea typeface="Times New Roman"/>
                <a:cs typeface="Times New Roman" panose="02020603050405020304" pitchFamily="18" charset="0"/>
              </a:rPr>
              <a:t>r</a:t>
            </a:r>
            <a:r>
              <a:rPr lang="en-US" altLang="zh-CN" sz="2800" kern="100" dirty="0">
                <a:latin typeface="Times New Roman" panose="02020603050405020304" pitchFamily="18" charset="0"/>
                <a:ea typeface="Times New Roman"/>
                <a:cs typeface="Times New Roman" panose="02020603050405020304" pitchFamily="18" charset="0"/>
              </a:rPr>
              <a:t>(</a:t>
            </a:r>
            <a:r>
              <a:rPr lang="en-US" altLang="zh-CN" sz="2800" kern="100" dirty="0" err="1">
                <a:latin typeface="Times New Roman" panose="02020603050405020304" pitchFamily="18" charset="0"/>
                <a:ea typeface="Times New Roman"/>
                <a:cs typeface="Times New Roman" panose="02020603050405020304" pitchFamily="18" charset="0"/>
              </a:rPr>
              <a:t>Cl</a:t>
            </a:r>
            <a:r>
              <a:rPr lang="en-US" altLang="zh-CN" sz="2800" kern="100" dirty="0">
                <a:latin typeface="Times New Roman" panose="02020603050405020304" pitchFamily="18" charset="0"/>
                <a:ea typeface="Times New Roman"/>
                <a:cs typeface="Times New Roman" panose="02020603050405020304" pitchFamily="18" charset="0"/>
              </a:rPr>
              <a:t>)</a:t>
            </a:r>
            <a:r>
              <a:rPr lang="zh-CN" altLang="zh-CN" sz="2800" kern="100" dirty="0">
                <a:latin typeface="Times New Roman"/>
                <a:ea typeface="微软雅黑"/>
                <a:cs typeface="Times New Roman"/>
              </a:rPr>
              <a:t>；对于核外电子层结构相同的单核</a:t>
            </a:r>
            <a:r>
              <a:rPr lang="zh-CN" altLang="zh-CN" sz="2800" kern="100" spc="-70" dirty="0">
                <a:latin typeface="Times New Roman"/>
                <a:ea typeface="微软雅黑"/>
                <a:cs typeface="Times New Roman"/>
              </a:rPr>
              <a:t>离子和原</a:t>
            </a:r>
            <a:r>
              <a:rPr lang="zh-CN" altLang="zh-CN" sz="2800" kern="100" spc="-300" dirty="0">
                <a:latin typeface="Times New Roman"/>
                <a:ea typeface="微软雅黑"/>
                <a:cs typeface="Times New Roman"/>
              </a:rPr>
              <a:t>子，</a:t>
            </a:r>
            <a:r>
              <a:rPr lang="zh-CN" altLang="zh-CN" sz="2800" kern="100" spc="-70" dirty="0">
                <a:latin typeface="Times New Roman"/>
                <a:ea typeface="微软雅黑"/>
                <a:cs typeface="Times New Roman"/>
              </a:rPr>
              <a:t>半径是不同</a:t>
            </a:r>
            <a:r>
              <a:rPr lang="zh-CN" altLang="zh-CN" sz="2800" kern="100" spc="-300" dirty="0">
                <a:latin typeface="Times New Roman"/>
                <a:ea typeface="微软雅黑"/>
                <a:cs typeface="Times New Roman"/>
              </a:rPr>
              <a:t>的；</a:t>
            </a:r>
            <a:r>
              <a:rPr lang="zh-CN" altLang="zh-CN" sz="2800" kern="100" spc="-70" dirty="0">
                <a:latin typeface="Times New Roman"/>
                <a:ea typeface="微软雅黑"/>
                <a:cs typeface="Times New Roman"/>
              </a:rPr>
              <a:t>质子数相同的不同单核粒</a:t>
            </a:r>
            <a:r>
              <a:rPr lang="zh-CN" altLang="zh-CN" sz="2800" kern="100" spc="-300" dirty="0">
                <a:latin typeface="Times New Roman"/>
                <a:ea typeface="微软雅黑"/>
                <a:cs typeface="Times New Roman"/>
              </a:rPr>
              <a:t>子，</a:t>
            </a:r>
            <a:r>
              <a:rPr lang="zh-CN" altLang="zh-CN" sz="2800" kern="100" dirty="0">
                <a:latin typeface="Times New Roman"/>
                <a:ea typeface="微软雅黑"/>
                <a:cs typeface="Times New Roman"/>
              </a:rPr>
              <a:t>阴离子半径</a:t>
            </a:r>
            <a:r>
              <a:rPr lang="en-US" altLang="zh-CN" sz="2800" kern="100" dirty="0">
                <a:latin typeface="Times New Roman"/>
                <a:ea typeface="微软雅黑"/>
                <a:cs typeface="Courier New"/>
              </a:rPr>
              <a:t>&gt;</a:t>
            </a:r>
            <a:r>
              <a:rPr lang="zh-CN" altLang="zh-CN" sz="2800" kern="100" dirty="0">
                <a:latin typeface="Times New Roman"/>
                <a:ea typeface="微软雅黑"/>
                <a:cs typeface="Times New Roman"/>
              </a:rPr>
              <a:t>原子半径</a:t>
            </a:r>
            <a:r>
              <a:rPr lang="en-US" altLang="zh-CN" sz="2800" kern="100" dirty="0">
                <a:latin typeface="Times New Roman"/>
                <a:ea typeface="微软雅黑"/>
                <a:cs typeface="Courier New"/>
              </a:rPr>
              <a:t>&gt;</a:t>
            </a:r>
            <a:r>
              <a:rPr lang="zh-CN" altLang="zh-CN" sz="2800" kern="100" dirty="0">
                <a:latin typeface="Times New Roman"/>
                <a:ea typeface="微软雅黑"/>
                <a:cs typeface="Times New Roman"/>
              </a:rPr>
              <a:t>阳离子半径；同周期主族元素，原子序数增大，原子半径减小。</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C</a:t>
            </a:r>
            <a:endParaRPr lang="zh-CN" altLang="zh-CN" sz="2800" kern="100" dirty="0">
              <a:effectLst/>
              <a:latin typeface="宋体"/>
              <a:cs typeface="Courier New"/>
            </a:endParaRPr>
          </a:p>
        </p:txBody>
      </p:sp>
    </p:spTree>
    <p:extLst>
      <p:ext uri="{BB962C8B-B14F-4D97-AF65-F5344CB8AC3E}">
        <p14:creationId xmlns:p14="http://schemas.microsoft.com/office/powerpoint/2010/main" val="14003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796" y="267494"/>
            <a:ext cx="8820000" cy="4059766"/>
          </a:xfrm>
          <a:prstGeom prst="rect">
            <a:avLst/>
          </a:prstGeom>
        </p:spPr>
        <p:txBody>
          <a:bodyPr wrap="square">
            <a:spAutoFit/>
          </a:bodyPr>
          <a:lstStyle/>
          <a:p>
            <a:pPr algn="just">
              <a:lnSpc>
                <a:spcPct val="150000"/>
              </a:lnSpc>
              <a:spcAft>
                <a:spcPts val="0"/>
              </a:spcAft>
              <a:tabLst>
                <a:tab pos="2070735" algn="l"/>
              </a:tabLst>
            </a:pPr>
            <a:r>
              <a:rPr lang="en-US" altLang="zh-CN" sz="2500" kern="100" dirty="0" err="1">
                <a:latin typeface="Times New Roman"/>
                <a:ea typeface="微软雅黑"/>
                <a:cs typeface="Courier New"/>
              </a:rPr>
              <a:t>2.X</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Z</a:t>
            </a:r>
            <a:r>
              <a:rPr lang="zh-CN" altLang="zh-CN" sz="2500" kern="100" dirty="0">
                <a:latin typeface="Times New Roman"/>
                <a:ea typeface="微软雅黑"/>
                <a:cs typeface="Times New Roman"/>
              </a:rPr>
              <a:t>是</a:t>
            </a: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种短周期元素，其中</a:t>
            </a:r>
            <a:r>
              <a:rPr lang="en-US" altLang="zh-CN" sz="2500" kern="100" dirty="0">
                <a:latin typeface="Times New Roman"/>
                <a:ea typeface="微软雅黑"/>
                <a:cs typeface="Courier New"/>
              </a:rPr>
              <a:t>X</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位于同一族，</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Z</a:t>
            </a:r>
            <a:r>
              <a:rPr lang="zh-CN" altLang="zh-CN" sz="2500" kern="100" dirty="0">
                <a:latin typeface="Times New Roman"/>
                <a:ea typeface="微软雅黑"/>
                <a:cs typeface="Times New Roman"/>
              </a:rPr>
              <a:t>处于同一周期，</a:t>
            </a:r>
            <a:r>
              <a:rPr lang="en-US" altLang="zh-CN" sz="2500" kern="100" dirty="0">
                <a:latin typeface="Times New Roman"/>
                <a:ea typeface="微软雅黑"/>
                <a:cs typeface="Courier New"/>
              </a:rPr>
              <a:t>X</a:t>
            </a:r>
            <a:r>
              <a:rPr lang="zh-CN" altLang="zh-CN" sz="2500" kern="100" dirty="0">
                <a:latin typeface="Times New Roman"/>
                <a:ea typeface="微软雅黑"/>
                <a:cs typeface="Times New Roman"/>
              </a:rPr>
              <a:t>原子的最外层电子数是其电子层数的</a:t>
            </a: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倍。</a:t>
            </a:r>
            <a:r>
              <a:rPr lang="en-US" altLang="zh-CN" sz="2500" kern="100" dirty="0">
                <a:latin typeface="Times New Roman"/>
                <a:ea typeface="微软雅黑"/>
                <a:cs typeface="Courier New"/>
              </a:rPr>
              <a:t>Z</a:t>
            </a:r>
            <a:r>
              <a:rPr lang="zh-CN" altLang="zh-CN" sz="2500" kern="100" dirty="0">
                <a:latin typeface="Times New Roman"/>
                <a:ea typeface="微软雅黑"/>
                <a:cs typeface="Times New Roman"/>
              </a:rPr>
              <a:t>原子的核外电子数比</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原子的少</a:t>
            </a: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。下列说法正确的是</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　　</a:t>
            </a:r>
            <a:r>
              <a:rPr lang="en-US" altLang="zh-CN" sz="2500" kern="100" dirty="0">
                <a:latin typeface="Times New Roman"/>
                <a:ea typeface="微软雅黑"/>
                <a:cs typeface="Courier New"/>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原子半径由大到小的顺序为</a:t>
            </a:r>
            <a:r>
              <a:rPr lang="en-US" altLang="zh-CN" sz="2500" kern="100" dirty="0">
                <a:latin typeface="Times New Roman"/>
                <a:ea typeface="微软雅黑"/>
                <a:cs typeface="Courier New"/>
              </a:rPr>
              <a:t>Z&gt;Y&gt;X</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err="1">
                <a:latin typeface="Times New Roman"/>
                <a:ea typeface="微软雅黑"/>
                <a:cs typeface="Courier New"/>
              </a:rPr>
              <a:t>B.Y</a:t>
            </a:r>
            <a:r>
              <a:rPr lang="zh-CN" altLang="zh-CN" sz="2500" kern="100" dirty="0">
                <a:latin typeface="Times New Roman"/>
                <a:ea typeface="微软雅黑"/>
                <a:cs typeface="Times New Roman"/>
              </a:rPr>
              <a:t>元素最高价氧化物对应的水化物的化学式为</a:t>
            </a:r>
            <a:r>
              <a:rPr lang="en-US" altLang="zh-CN" sz="2500" kern="100" dirty="0" err="1">
                <a:latin typeface="Times New Roman"/>
                <a:ea typeface="微软雅黑"/>
                <a:cs typeface="Courier New"/>
              </a:rPr>
              <a:t>H</a:t>
            </a:r>
            <a:r>
              <a:rPr lang="en-US" altLang="zh-CN" sz="2500" kern="100" baseline="-25000" dirty="0" err="1">
                <a:latin typeface="Times New Roman"/>
                <a:ea typeface="微软雅黑"/>
                <a:cs typeface="Courier New"/>
              </a:rPr>
              <a:t>3</a:t>
            </a:r>
            <a:r>
              <a:rPr lang="en-US" altLang="zh-CN" sz="2500" kern="100" dirty="0" err="1">
                <a:latin typeface="Times New Roman"/>
                <a:ea typeface="微软雅黑"/>
                <a:cs typeface="Courier New"/>
              </a:rPr>
              <a:t>YO</a:t>
            </a:r>
            <a:r>
              <a:rPr lang="en-US" altLang="zh-CN" sz="2500" kern="100" baseline="-25000" dirty="0" err="1">
                <a:latin typeface="Times New Roman"/>
                <a:ea typeface="微软雅黑"/>
                <a:cs typeface="Courier New"/>
              </a:rPr>
              <a:t>4</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err="1">
                <a:latin typeface="Times New Roman"/>
                <a:ea typeface="微软雅黑"/>
                <a:cs typeface="Courier New"/>
              </a:rPr>
              <a:t>C.X</a:t>
            </a:r>
            <a:r>
              <a:rPr lang="zh-CN" altLang="zh-CN" sz="2500" kern="100" dirty="0">
                <a:latin typeface="Times New Roman"/>
                <a:ea typeface="微软雅黑"/>
                <a:cs typeface="Times New Roman"/>
              </a:rPr>
              <a:t>的简单离子半径大于</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的简单离子半径</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err="1">
                <a:latin typeface="Times New Roman"/>
                <a:ea typeface="微软雅黑"/>
                <a:cs typeface="Courier New"/>
              </a:rPr>
              <a:t>D.Ca</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的半径大于</a:t>
            </a:r>
            <a:r>
              <a:rPr lang="en-US" altLang="zh-CN" sz="2500" kern="100" dirty="0">
                <a:latin typeface="Times New Roman"/>
                <a:ea typeface="微软雅黑"/>
                <a:cs typeface="Courier New"/>
              </a:rPr>
              <a:t>Y</a:t>
            </a:r>
            <a:r>
              <a:rPr lang="zh-CN" altLang="zh-CN" sz="2500" kern="100" dirty="0">
                <a:latin typeface="Times New Roman"/>
                <a:ea typeface="微软雅黑"/>
                <a:cs typeface="Times New Roman"/>
              </a:rPr>
              <a:t>的简单离子半径</a:t>
            </a:r>
            <a:endParaRPr lang="zh-CN" altLang="zh-CN" sz="2500" kern="100" dirty="0">
              <a:effectLst/>
              <a:latin typeface="宋体"/>
              <a:cs typeface="Courier New"/>
            </a:endParaRPr>
          </a:p>
        </p:txBody>
      </p:sp>
    </p:spTree>
    <p:extLst>
      <p:ext uri="{BB962C8B-B14F-4D97-AF65-F5344CB8AC3E}">
        <p14:creationId xmlns:p14="http://schemas.microsoft.com/office/powerpoint/2010/main" val="21638089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4425"/>
            <a:ext cx="8928000" cy="4734758"/>
          </a:xfrm>
          <a:prstGeom prst="rect">
            <a:avLst/>
          </a:prstGeom>
        </p:spPr>
        <p:txBody>
          <a:bodyPr wrap="square">
            <a:spAutoFit/>
          </a:bodyPr>
          <a:lstStyle/>
          <a:p>
            <a:pPr algn="just">
              <a:lnSpc>
                <a:spcPct val="128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由</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是短周期元素，</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原子的最外层电子数是其电子层数的</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倍，推断</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为氧元素；由</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Y</a:t>
            </a:r>
            <a:r>
              <a:rPr lang="zh-CN" altLang="zh-CN" sz="2400" kern="100" dirty="0">
                <a:latin typeface="Times New Roman"/>
                <a:ea typeface="微软雅黑"/>
                <a:cs typeface="Times New Roman"/>
              </a:rPr>
              <a:t>位于同一族可推断</a:t>
            </a:r>
            <a:r>
              <a:rPr lang="en-US" altLang="zh-CN" sz="2400" kern="100" dirty="0">
                <a:latin typeface="Times New Roman"/>
                <a:ea typeface="微软雅黑"/>
                <a:cs typeface="Courier New"/>
              </a:rPr>
              <a:t>Y</a:t>
            </a:r>
            <a:r>
              <a:rPr lang="zh-CN" altLang="zh-CN" sz="2400" kern="100" dirty="0">
                <a:latin typeface="Times New Roman"/>
                <a:ea typeface="微软雅黑"/>
                <a:cs typeface="Times New Roman"/>
              </a:rPr>
              <a:t>为硫元素；</a:t>
            </a:r>
            <a:r>
              <a:rPr lang="en-US" altLang="zh-CN" sz="2400" kern="100" dirty="0">
                <a:latin typeface="Times New Roman"/>
                <a:ea typeface="微软雅黑"/>
                <a:cs typeface="Courier New"/>
              </a:rPr>
              <a:t>Z</a:t>
            </a:r>
            <a:r>
              <a:rPr lang="zh-CN" altLang="zh-CN" sz="2400" kern="100" dirty="0">
                <a:latin typeface="Times New Roman"/>
                <a:ea typeface="微软雅黑"/>
                <a:cs typeface="Times New Roman"/>
              </a:rPr>
              <a:t>原子的核外电子数比</a:t>
            </a:r>
            <a:r>
              <a:rPr lang="en-US" altLang="zh-CN" sz="2400" kern="100" dirty="0">
                <a:latin typeface="Times New Roman"/>
                <a:ea typeface="微软雅黑"/>
                <a:cs typeface="Courier New"/>
              </a:rPr>
              <a:t>Y</a:t>
            </a:r>
            <a:r>
              <a:rPr lang="zh-CN" altLang="zh-CN" sz="2400" kern="100" dirty="0">
                <a:latin typeface="Times New Roman"/>
                <a:ea typeface="微软雅黑"/>
                <a:cs typeface="Times New Roman"/>
              </a:rPr>
              <a:t>原子的少</a:t>
            </a: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，可知</a:t>
            </a:r>
            <a:r>
              <a:rPr lang="en-US" altLang="zh-CN" sz="2400" kern="100" dirty="0">
                <a:latin typeface="Times New Roman"/>
                <a:ea typeface="微软雅黑"/>
                <a:cs typeface="Courier New"/>
              </a:rPr>
              <a:t>Z</a:t>
            </a:r>
            <a:r>
              <a:rPr lang="zh-CN" altLang="zh-CN" sz="2400" kern="100" dirty="0">
                <a:latin typeface="Times New Roman"/>
                <a:ea typeface="微软雅黑"/>
                <a:cs typeface="Times New Roman"/>
              </a:rPr>
              <a:t>为磷元素。根据同周期元素从左到右原子半径依次减小可知，</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(Z)&gt;</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(Y)</a:t>
            </a:r>
            <a:r>
              <a:rPr lang="zh-CN" altLang="zh-CN" sz="2400" kern="100" dirty="0">
                <a:latin typeface="Times New Roman"/>
                <a:ea typeface="微软雅黑"/>
                <a:cs typeface="Times New Roman"/>
              </a:rPr>
              <a:t>，根据同主族元素从上到下原子半径逐渐增大可知，</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(Y)&gt;</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，故</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正确</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28000"/>
              </a:lnSpc>
              <a:spcAft>
                <a:spcPts val="0"/>
              </a:spcAft>
              <a:tabLst>
                <a:tab pos="2070735" algn="l"/>
              </a:tabLst>
            </a:pPr>
            <a:r>
              <a:rPr lang="zh-CN" altLang="zh-CN" sz="2400" kern="100" dirty="0" smtClean="0">
                <a:latin typeface="Times New Roman"/>
                <a:ea typeface="微软雅黑"/>
                <a:cs typeface="Times New Roman"/>
              </a:rPr>
              <a:t>硫</a:t>
            </a:r>
            <a:r>
              <a:rPr lang="zh-CN" altLang="zh-CN" sz="2400" kern="100" dirty="0">
                <a:latin typeface="Times New Roman"/>
                <a:ea typeface="微软雅黑"/>
                <a:cs typeface="Times New Roman"/>
              </a:rPr>
              <a:t>元素最高价氧化物对应的水化物的化学式为</a:t>
            </a:r>
            <a:r>
              <a:rPr lang="en-US" altLang="zh-CN" sz="2400" kern="100" dirty="0" err="1">
                <a:latin typeface="Times New Roman"/>
                <a:ea typeface="微软雅黑"/>
                <a:cs typeface="Courier New"/>
              </a:rPr>
              <a:t>H</a:t>
            </a:r>
            <a:r>
              <a:rPr lang="en-US" altLang="zh-CN" sz="2400" kern="100" baseline="-25000" dirty="0" err="1">
                <a:latin typeface="Times New Roman"/>
                <a:ea typeface="微软雅黑"/>
                <a:cs typeface="Courier New"/>
              </a:rPr>
              <a:t>2</a:t>
            </a:r>
            <a:r>
              <a:rPr lang="en-US" altLang="zh-CN" sz="2400" kern="100" dirty="0" err="1">
                <a:latin typeface="Times New Roman"/>
                <a:ea typeface="微软雅黑"/>
                <a:cs typeface="Courier New"/>
              </a:rPr>
              <a:t>SO</a:t>
            </a:r>
            <a:r>
              <a:rPr lang="en-US" altLang="zh-CN" sz="2400" kern="100" baseline="-25000" dirty="0" err="1">
                <a:latin typeface="Times New Roman"/>
                <a:ea typeface="微软雅黑"/>
                <a:cs typeface="Courier New"/>
              </a:rPr>
              <a:t>4</a:t>
            </a:r>
            <a:r>
              <a:rPr lang="zh-CN" altLang="zh-CN" sz="2400" kern="100" dirty="0">
                <a:latin typeface="Times New Roman"/>
                <a:ea typeface="微软雅黑"/>
                <a:cs typeface="Times New Roman"/>
              </a:rPr>
              <a:t>，故</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错误</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28000"/>
              </a:lnSpc>
              <a:spcAft>
                <a:spcPts val="0"/>
              </a:spcAft>
              <a:tabLst>
                <a:tab pos="2070735" algn="l"/>
              </a:tabLst>
            </a:pPr>
            <a:r>
              <a:rPr lang="en-US" altLang="zh-CN" sz="2400" i="1" kern="100" dirty="0" smtClean="0">
                <a:latin typeface="Times New Roman"/>
                <a:ea typeface="微软雅黑"/>
                <a:cs typeface="Courier New"/>
              </a:rPr>
              <a:t>r</a:t>
            </a:r>
            <a:r>
              <a:rPr lang="en-US" altLang="zh-CN" sz="2400" kern="100" dirty="0" smtClean="0">
                <a:latin typeface="Times New Roman"/>
                <a:ea typeface="微软雅黑"/>
                <a:cs typeface="Courier New"/>
              </a:rPr>
              <a:t>(</a:t>
            </a:r>
            <a:r>
              <a:rPr lang="en-US" altLang="zh-CN" sz="2400" kern="100" dirty="0" err="1" smtClean="0">
                <a:latin typeface="Times New Roman"/>
                <a:ea typeface="微软雅黑"/>
                <a:cs typeface="Courier New"/>
              </a:rPr>
              <a:t>O</a:t>
            </a:r>
            <a:r>
              <a:rPr lang="en-US" altLang="zh-CN" sz="2400" kern="100" baseline="30000" dirty="0" err="1" smtClean="0">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)&lt;</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，故</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错误</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28000"/>
              </a:lnSpc>
              <a:spcAft>
                <a:spcPts val="0"/>
              </a:spcAft>
              <a:tabLst>
                <a:tab pos="2070735" algn="l"/>
              </a:tabLst>
            </a:pPr>
            <a:r>
              <a:rPr lang="en-US" altLang="zh-CN" sz="2400" kern="100" dirty="0" err="1" smtClean="0">
                <a:latin typeface="Times New Roman"/>
                <a:ea typeface="微软雅黑"/>
                <a:cs typeface="Courier New"/>
              </a:rPr>
              <a:t>Ca</a:t>
            </a:r>
            <a:r>
              <a:rPr lang="en-US" altLang="zh-CN" sz="2400" kern="100" baseline="30000" dirty="0" err="1" smtClean="0">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与</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的电子层结构相同，核电荷数</a:t>
            </a:r>
            <a:r>
              <a:rPr lang="en-US" altLang="zh-CN" sz="2400" kern="100" dirty="0" err="1">
                <a:latin typeface="Times New Roman"/>
                <a:ea typeface="微软雅黑"/>
                <a:cs typeface="Courier New"/>
              </a:rPr>
              <a:t>Ca</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&gt;</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，故</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smtClean="0">
                <a:latin typeface="Times New Roman"/>
                <a:ea typeface="微软雅黑"/>
                <a:cs typeface="Courier New"/>
              </a:rPr>
              <a:t>) &gt;</a:t>
            </a:r>
            <a:r>
              <a:rPr lang="en-US" altLang="zh-CN" sz="2400" i="1" kern="100" dirty="0">
                <a:latin typeface="Times New Roman"/>
                <a:ea typeface="微软雅黑"/>
                <a:cs typeface="Courier New"/>
              </a:rPr>
              <a:t>r</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Ca</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，故</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错误。</a:t>
            </a:r>
            <a:endParaRPr lang="zh-CN" altLang="zh-CN" sz="2400" kern="100" dirty="0">
              <a:latin typeface="宋体"/>
              <a:cs typeface="Courier New"/>
            </a:endParaRPr>
          </a:p>
          <a:p>
            <a:pPr algn="just">
              <a:lnSpc>
                <a:spcPct val="128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A</a:t>
            </a:r>
            <a:endParaRPr lang="zh-CN" altLang="zh-CN" sz="2400" kern="100" dirty="0">
              <a:effectLst/>
              <a:latin typeface="宋体"/>
              <a:cs typeface="Courier New"/>
            </a:endParaRPr>
          </a:p>
        </p:txBody>
      </p:sp>
      <p:grpSp>
        <p:nvGrpSpPr>
          <p:cNvPr id="16" name="组合 15"/>
          <p:cNvGrpSpPr/>
          <p:nvPr/>
        </p:nvGrpSpPr>
        <p:grpSpPr>
          <a:xfrm>
            <a:off x="8623505" y="4334076"/>
            <a:ext cx="360000" cy="359813"/>
            <a:chOff x="8623505" y="4334074"/>
            <a:chExt cx="360000" cy="359813"/>
          </a:xfrm>
        </p:grpSpPr>
        <p:sp>
          <p:nvSpPr>
            <p:cNvPr id="17" name="椭圆 16">
              <a:hlinkClick r:id="rId2"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燕尾形 17">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7012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2185214"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元素的电离能</a:t>
            </a:r>
          </a:p>
        </p:txBody>
      </p:sp>
      <p:sp>
        <p:nvSpPr>
          <p:cNvPr id="3" name="矩形 2"/>
          <p:cNvSpPr/>
          <p:nvPr/>
        </p:nvSpPr>
        <p:spPr>
          <a:xfrm>
            <a:off x="192942" y="728117"/>
            <a:ext cx="8747164"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元素第一电离能的概念与意义</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概念</a:t>
            </a:r>
            <a:r>
              <a:rPr lang="zh-CN" altLang="zh-CN" sz="2800" kern="100" dirty="0" smtClean="0">
                <a:latin typeface="Times New Roman"/>
                <a:ea typeface="微软雅黑"/>
                <a:cs typeface="Times New Roman"/>
              </a:rPr>
              <a:t>：</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原子</a:t>
            </a:r>
            <a:r>
              <a:rPr lang="zh-CN" altLang="zh-CN" sz="2800" kern="100" dirty="0">
                <a:latin typeface="Times New Roman"/>
                <a:ea typeface="微软雅黑"/>
                <a:cs typeface="Times New Roman"/>
              </a:rPr>
              <a:t>失去一个电子转化</a:t>
            </a:r>
            <a:r>
              <a:rPr lang="zh-CN" altLang="zh-CN" sz="2800" kern="100" dirty="0" smtClean="0">
                <a:latin typeface="Times New Roman"/>
                <a:ea typeface="微软雅黑"/>
                <a:cs typeface="Times New Roman"/>
              </a:rPr>
              <a:t>为</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正离子</a:t>
            </a:r>
            <a:r>
              <a:rPr lang="zh-CN" altLang="zh-CN" sz="2800" kern="100" dirty="0">
                <a:latin typeface="Times New Roman"/>
                <a:ea typeface="微软雅黑"/>
                <a:cs typeface="Times New Roman"/>
              </a:rPr>
              <a:t>所需要</a:t>
            </a:r>
            <a:r>
              <a:rPr lang="zh-CN" altLang="zh-CN" sz="2800" kern="100" dirty="0" smtClean="0">
                <a:latin typeface="Times New Roman"/>
                <a:ea typeface="微软雅黑"/>
                <a:cs typeface="Times New Roman"/>
              </a:rPr>
              <a:t>的</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叫做</a:t>
            </a:r>
            <a:r>
              <a:rPr lang="zh-CN" altLang="zh-CN" sz="2800" kern="100" dirty="0">
                <a:latin typeface="Times New Roman"/>
                <a:ea typeface="微软雅黑"/>
                <a:cs typeface="Times New Roman"/>
              </a:rPr>
              <a:t>第一电离能。元素第一电离能符号</a:t>
            </a:r>
            <a:r>
              <a:rPr lang="zh-CN" altLang="zh-CN" sz="2800" kern="100" dirty="0" smtClean="0">
                <a:latin typeface="Times New Roman"/>
                <a:ea typeface="微软雅黑"/>
                <a:cs typeface="Times New Roman"/>
              </a:rPr>
              <a:t>：</a:t>
            </a:r>
            <a:r>
              <a:rPr lang="en-US" altLang="zh-CN" sz="2800" i="1"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微软雅黑"/>
                <a:cs typeface="Times New Roman"/>
              </a:rPr>
              <a:t>即</a:t>
            </a:r>
            <a:r>
              <a:rPr lang="en-US" altLang="zh-CN" sz="2800" kern="100" dirty="0">
                <a:latin typeface="Times New Roman"/>
                <a:ea typeface="微软雅黑"/>
                <a:cs typeface="Courier New"/>
              </a:rPr>
              <a:t>A(g)</a:t>
            </a:r>
            <a:r>
              <a:rPr lang="en-US" altLang="zh-CN" sz="2800" kern="100" spc="-80" dirty="0">
                <a:latin typeface="Times New Roman"/>
                <a:ea typeface="微软雅黑"/>
                <a:cs typeface="Courier New"/>
              </a:rPr>
              <a:t>==</a:t>
            </a:r>
            <a:r>
              <a:rPr lang="en-US" altLang="zh-CN" sz="2800" kern="100" dirty="0">
                <a:latin typeface="Times New Roman"/>
                <a:ea typeface="微软雅黑"/>
                <a:cs typeface="Courier New"/>
              </a:rPr>
              <a:t>=A</a:t>
            </a:r>
            <a:r>
              <a:rPr lang="zh-CN" altLang="zh-CN" sz="2800" kern="100" baseline="30000" dirty="0">
                <a:latin typeface="Times New Roman"/>
                <a:ea typeface="微软雅黑"/>
                <a:cs typeface="Times New Roman"/>
              </a:rPr>
              <a:t>＋</a:t>
            </a:r>
            <a:r>
              <a:rPr lang="en-US" altLang="zh-CN" sz="2800" kern="100" dirty="0">
                <a:latin typeface="Times New Roman"/>
                <a:ea typeface="微软雅黑"/>
                <a:cs typeface="Courier New"/>
              </a:rPr>
              <a:t>(g)</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e</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　　</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1</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微软雅黑"/>
                <a:cs typeface="Times New Roman"/>
              </a:rPr>
              <a:t>　</a:t>
            </a:r>
            <a:r>
              <a:rPr lang="zh-CN" altLang="zh-CN" sz="2800" kern="100" dirty="0" smtClean="0">
                <a:latin typeface="Times New Roman"/>
                <a:ea typeface="微软雅黑"/>
                <a:cs typeface="Times New Roman"/>
              </a:rPr>
              <a:t>基态</a:t>
            </a:r>
            <a:r>
              <a:rPr lang="zh-CN" altLang="zh-CN" sz="2800" kern="100" dirty="0">
                <a:latin typeface="Times New Roman"/>
                <a:ea typeface="微软雅黑"/>
                <a:cs typeface="Times New Roman"/>
              </a:rPr>
              <a:t>　</a:t>
            </a:r>
            <a:r>
              <a:rPr lang="zh-CN" altLang="zh-CN" sz="2800" kern="100" dirty="0">
                <a:latin typeface="宋体"/>
                <a:ea typeface="Times New Roman"/>
                <a:cs typeface="Courier New"/>
              </a:rPr>
              <a:t> </a:t>
            </a:r>
            <a:r>
              <a:rPr lang="zh-CN" altLang="zh-CN" sz="2800" kern="100" dirty="0">
                <a:latin typeface="Times New Roman"/>
                <a:ea typeface="微软雅黑"/>
                <a:cs typeface="Times New Roman"/>
              </a:rPr>
              <a:t>基态</a:t>
            </a:r>
            <a:endParaRPr lang="zh-CN" altLang="zh-CN" sz="28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 name="矩形 1"/>
          <p:cNvSpPr/>
          <p:nvPr/>
        </p:nvSpPr>
        <p:spPr>
          <a:xfrm>
            <a:off x="3779912" y="2677666"/>
            <a:ext cx="648072" cy="523220"/>
          </a:xfrm>
          <a:prstGeom prst="rect">
            <a:avLst/>
          </a:prstGeom>
        </p:spPr>
        <p:txBody>
          <a:bodyPr wrap="square">
            <a:spAutoFit/>
          </a:bodyPr>
          <a:lstStyle/>
          <a:p>
            <a:pPr lvl="0"/>
            <a:r>
              <a:rPr lang="en-US" altLang="zh-CN" sz="2800" i="1" kern="100" dirty="0" err="1" smtClean="0">
                <a:solidFill>
                  <a:schemeClr val="accent6">
                    <a:lumMod val="75000"/>
                  </a:schemeClr>
                </a:solidFill>
                <a:latin typeface="Times New Roman"/>
                <a:ea typeface="微软雅黑"/>
                <a:cs typeface="Courier New"/>
              </a:rPr>
              <a:t>I</a:t>
            </a:r>
            <a:r>
              <a:rPr lang="en-US" altLang="zh-CN" sz="2800" kern="100" baseline="-25000" dirty="0" err="1" smtClean="0">
                <a:solidFill>
                  <a:schemeClr val="accent6">
                    <a:lumMod val="75000"/>
                  </a:schemeClr>
                </a:solidFill>
                <a:latin typeface="Times New Roman"/>
                <a:ea typeface="微软雅黑"/>
                <a:cs typeface="Courier New"/>
              </a:rPr>
              <a:t>1</a:t>
            </a:r>
            <a:endParaRPr lang="zh-CN" altLang="en-US" dirty="0">
              <a:solidFill>
                <a:schemeClr val="accent6">
                  <a:lumMod val="75000"/>
                </a:schemeClr>
              </a:solidFill>
            </a:endParaRPr>
          </a:p>
        </p:txBody>
      </p:sp>
      <p:sp>
        <p:nvSpPr>
          <p:cNvPr id="8" name="矩形 7"/>
          <p:cNvSpPr/>
          <p:nvPr/>
        </p:nvSpPr>
        <p:spPr>
          <a:xfrm>
            <a:off x="1871811" y="1435992"/>
            <a:ext cx="3122712"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气态电中性基态</a:t>
            </a:r>
          </a:p>
        </p:txBody>
      </p:sp>
      <p:sp>
        <p:nvSpPr>
          <p:cNvPr id="10" name="矩形 9"/>
          <p:cNvSpPr/>
          <p:nvPr/>
        </p:nvSpPr>
        <p:spPr>
          <a:xfrm>
            <a:off x="267697" y="2077219"/>
            <a:ext cx="1620957"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气态基态</a:t>
            </a:r>
          </a:p>
        </p:txBody>
      </p:sp>
      <p:sp>
        <p:nvSpPr>
          <p:cNvPr id="11" name="矩形 10"/>
          <p:cNvSpPr/>
          <p:nvPr/>
        </p:nvSpPr>
        <p:spPr>
          <a:xfrm>
            <a:off x="4365501" y="2086744"/>
            <a:ext cx="1620957"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最低能量</a:t>
            </a:r>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911" y="13370"/>
            <a:ext cx="8909535" cy="4708981"/>
          </a:xfrm>
          <a:prstGeom prst="rect">
            <a:avLst/>
          </a:prstGeom>
        </p:spPr>
        <p:txBody>
          <a:bodyPr>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元素第一电离能的意义：可以衡量元素的原子失去一个电子</a:t>
            </a:r>
            <a:r>
              <a:rPr lang="zh-CN" altLang="zh-CN" sz="2500" kern="10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spc="-500" dirty="0" smtClean="0">
                <a:latin typeface="Times New Roman"/>
                <a:ea typeface="微软雅黑"/>
                <a:cs typeface="Times New Roman"/>
              </a:rPr>
              <a:t>。</a:t>
            </a:r>
            <a:r>
              <a:rPr lang="zh-CN" altLang="zh-CN" sz="2500" kern="100" spc="-70" dirty="0">
                <a:latin typeface="Times New Roman"/>
                <a:ea typeface="微软雅黑"/>
                <a:cs typeface="Times New Roman"/>
              </a:rPr>
              <a:t>第一电离能数值越</a:t>
            </a:r>
            <a:r>
              <a:rPr lang="zh-CN" altLang="zh-CN" sz="2500" kern="100" spc="-300" dirty="0">
                <a:latin typeface="Times New Roman"/>
                <a:ea typeface="微软雅黑"/>
                <a:cs typeface="Times New Roman"/>
              </a:rPr>
              <a:t>小，</a:t>
            </a:r>
            <a:r>
              <a:rPr lang="zh-CN" altLang="zh-CN" sz="2500" kern="100" spc="-70" dirty="0">
                <a:latin typeface="Times New Roman"/>
                <a:ea typeface="微软雅黑"/>
                <a:cs typeface="Times New Roman"/>
              </a:rPr>
              <a:t>原子</a:t>
            </a:r>
            <a:r>
              <a:rPr lang="zh-CN" altLang="zh-CN" sz="2500" kern="100" dirty="0" smtClean="0">
                <a:latin typeface="Times New Roman"/>
                <a:ea typeface="微软雅黑"/>
                <a:cs typeface="Times New Roman"/>
              </a:rPr>
              <a:t>越</a:t>
            </a:r>
            <a:r>
              <a:rPr lang="en-US" altLang="zh-CN" sz="2500" u="sng" kern="100" dirty="0" smtClean="0">
                <a:latin typeface="Times New Roman"/>
                <a:ea typeface="微软雅黑"/>
                <a:cs typeface="Times New Roman"/>
              </a:rPr>
              <a:t>        </a:t>
            </a:r>
            <a:r>
              <a:rPr lang="zh-CN" altLang="zh-CN" sz="2500" kern="100" spc="-70" dirty="0" smtClean="0">
                <a:latin typeface="Times New Roman"/>
                <a:ea typeface="微软雅黑"/>
                <a:cs typeface="Times New Roman"/>
              </a:rPr>
              <a:t>失去</a:t>
            </a:r>
            <a:r>
              <a:rPr lang="zh-CN" altLang="zh-CN" sz="2500" kern="100" spc="-70" dirty="0">
                <a:latin typeface="Times New Roman"/>
                <a:ea typeface="微软雅黑"/>
                <a:cs typeface="Times New Roman"/>
              </a:rPr>
              <a:t>一个电子</a:t>
            </a:r>
            <a:r>
              <a:rPr lang="zh-CN" altLang="zh-CN" sz="2500" kern="100" spc="-500" dirty="0">
                <a:latin typeface="Times New Roman"/>
                <a:ea typeface="微软雅黑"/>
                <a:cs typeface="Times New Roman"/>
              </a:rPr>
              <a:t>；</a:t>
            </a:r>
            <a:r>
              <a:rPr lang="zh-CN" altLang="zh-CN" sz="2500" kern="100" dirty="0">
                <a:latin typeface="Times New Roman"/>
                <a:ea typeface="微软雅黑"/>
                <a:cs typeface="Times New Roman"/>
              </a:rPr>
              <a:t>第一电离能数值越大，原子</a:t>
            </a:r>
            <a:r>
              <a:rPr lang="zh-CN" altLang="zh-CN" sz="2500" kern="100" dirty="0" smtClean="0">
                <a:latin typeface="Times New Roman"/>
                <a:ea typeface="微软雅黑"/>
                <a:cs typeface="Times New Roman"/>
              </a:rPr>
              <a:t>越</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失去</a:t>
            </a:r>
            <a:r>
              <a:rPr lang="zh-CN" altLang="zh-CN" sz="2500" kern="100" dirty="0">
                <a:latin typeface="Times New Roman"/>
                <a:ea typeface="微软雅黑"/>
                <a:cs typeface="Times New Roman"/>
              </a:rPr>
              <a:t>一个电子。</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气态基态一价正离子再失去一个电子成为气态基态二价正离子所需的最低能量叫做第二电离能，第三电离能和第四、第五电离能依此类推。由于原子失去电子形成离子后，若再失去电子会</a:t>
            </a:r>
            <a:r>
              <a:rPr lang="zh-CN" altLang="zh-CN" sz="2500" kern="100" dirty="0" smtClean="0">
                <a:latin typeface="Times New Roman"/>
                <a:ea typeface="微软雅黑"/>
                <a:cs typeface="Times New Roman"/>
              </a:rPr>
              <a:t>更加</a:t>
            </a:r>
            <a:r>
              <a:rPr lang="en-US" altLang="zh-CN" sz="2500" u="sng" kern="100" dirty="0" smtClean="0">
                <a:latin typeface="Times New Roman"/>
                <a:ea typeface="微软雅黑"/>
                <a:cs typeface="Times New Roman"/>
              </a:rPr>
              <a:t>       </a:t>
            </a:r>
            <a:r>
              <a:rPr lang="zh-CN" altLang="zh-CN" sz="2500" kern="100" spc="-70" dirty="0" smtClean="0">
                <a:latin typeface="Times New Roman"/>
                <a:ea typeface="微软雅黑"/>
                <a:cs typeface="Times New Roman"/>
              </a:rPr>
              <a:t>，</a:t>
            </a:r>
            <a:r>
              <a:rPr lang="zh-CN" altLang="zh-CN" sz="2500" kern="100" spc="-70" dirty="0">
                <a:latin typeface="Times New Roman"/>
                <a:ea typeface="微软雅黑"/>
                <a:cs typeface="Times New Roman"/>
              </a:rPr>
              <a:t>因此同一原子的各级电离能之间存在如下关系：</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1</a:t>
            </a:r>
            <a:r>
              <a:rPr lang="en-US" altLang="zh-CN" sz="2500" kern="100" dirty="0">
                <a:latin typeface="Times New Roman"/>
                <a:ea typeface="微软雅黑"/>
                <a:cs typeface="Courier New"/>
              </a:rPr>
              <a:t>&lt;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2</a:t>
            </a:r>
            <a:r>
              <a:rPr lang="en-US" altLang="zh-CN" sz="2500" kern="100" dirty="0">
                <a:latin typeface="Times New Roman"/>
                <a:ea typeface="微软雅黑"/>
                <a:cs typeface="Courier New"/>
              </a:rPr>
              <a:t>&lt;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3</a:t>
            </a:r>
            <a:r>
              <a:rPr lang="en-US" altLang="zh-CN" sz="2500" kern="100" dirty="0">
                <a:latin typeface="宋体"/>
                <a:ea typeface="微软雅黑"/>
                <a:cs typeface="Times New Roman"/>
              </a:rPr>
              <a:t>……</a:t>
            </a:r>
            <a:endParaRPr lang="zh-CN" altLang="zh-CN" sz="2500" kern="100" dirty="0">
              <a:effectLst/>
              <a:latin typeface="宋体"/>
              <a:cs typeface="Courier New"/>
            </a:endParaRPr>
          </a:p>
        </p:txBody>
      </p:sp>
      <p:sp>
        <p:nvSpPr>
          <p:cNvPr id="2" name="矩形 1"/>
          <p:cNvSpPr/>
          <p:nvPr/>
        </p:nvSpPr>
        <p:spPr>
          <a:xfrm>
            <a:off x="1393726" y="3517379"/>
            <a:ext cx="11430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困难</a:t>
            </a:r>
            <a:endParaRPr lang="zh-CN" altLang="en-US" dirty="0">
              <a:solidFill>
                <a:schemeClr val="accent6">
                  <a:lumMod val="75000"/>
                </a:schemeClr>
              </a:solidFill>
            </a:endParaRPr>
          </a:p>
        </p:txBody>
      </p:sp>
      <p:sp>
        <p:nvSpPr>
          <p:cNvPr id="4" name="矩形 3"/>
          <p:cNvSpPr/>
          <p:nvPr/>
        </p:nvSpPr>
        <p:spPr>
          <a:xfrm>
            <a:off x="493594" y="656109"/>
            <a:ext cx="1467068" cy="477054"/>
          </a:xfrm>
          <a:prstGeom prst="rect">
            <a:avLst/>
          </a:prstGeom>
        </p:spPr>
        <p:txBody>
          <a:bodyPr wrap="none">
            <a:spAutoFit/>
          </a:bodyPr>
          <a:lstStyle/>
          <a:p>
            <a:pPr lvl="0"/>
            <a:r>
              <a:rPr lang="zh-CN" altLang="zh-CN" sz="2500" kern="100">
                <a:solidFill>
                  <a:srgbClr val="F79646">
                    <a:lumMod val="75000"/>
                  </a:srgbClr>
                </a:solidFill>
                <a:latin typeface="Times New Roman"/>
                <a:ea typeface="微软雅黑"/>
                <a:cs typeface="Times New Roman"/>
              </a:rPr>
              <a:t>难易程度</a:t>
            </a:r>
            <a:endParaRPr lang="zh-CN" altLang="zh-CN" sz="2500" kern="100" dirty="0">
              <a:solidFill>
                <a:srgbClr val="F79646">
                  <a:lumMod val="75000"/>
                </a:srgbClr>
              </a:solidFill>
              <a:latin typeface="Times New Roman"/>
              <a:ea typeface="微软雅黑"/>
              <a:cs typeface="Times New Roman"/>
            </a:endParaRPr>
          </a:p>
        </p:txBody>
      </p:sp>
      <p:sp>
        <p:nvSpPr>
          <p:cNvPr id="5" name="矩形 4"/>
          <p:cNvSpPr/>
          <p:nvPr/>
        </p:nvSpPr>
        <p:spPr>
          <a:xfrm>
            <a:off x="6078964" y="656109"/>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容易</a:t>
            </a:r>
          </a:p>
        </p:txBody>
      </p:sp>
      <p:sp>
        <p:nvSpPr>
          <p:cNvPr id="6" name="矩形 5"/>
          <p:cNvSpPr/>
          <p:nvPr/>
        </p:nvSpPr>
        <p:spPr>
          <a:xfrm>
            <a:off x="4264918" y="1241698"/>
            <a:ext cx="5052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难</a:t>
            </a:r>
          </a:p>
        </p:txBody>
      </p:sp>
    </p:spTree>
    <p:extLst>
      <p:ext uri="{BB962C8B-B14F-4D97-AF65-F5344CB8AC3E}">
        <p14:creationId xmlns:p14="http://schemas.microsoft.com/office/powerpoint/2010/main" val="26041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原子的第一电离能.swf"/>
          <p:cNvPicPr>
            <a:picLocks noRot="1" noChangeAspect="1"/>
          </p:cNvPicPr>
          <p:nvPr>
            <a:videoFile r:link="rId1"/>
          </p:nvPr>
        </p:nvPicPr>
        <p:blipFill>
          <a:blip r:embed="rId3"/>
          <a:stretch>
            <a:fillRect/>
          </a:stretch>
        </p:blipFill>
        <p:spPr>
          <a:xfrm>
            <a:off x="1610147" y="157386"/>
            <a:ext cx="5904656" cy="4428492"/>
          </a:xfrm>
          <a:prstGeom prst="rect">
            <a:avLst/>
          </a:prstGeom>
        </p:spPr>
      </p:pic>
    </p:spTree>
    <p:extLst>
      <p:ext uri="{BB962C8B-B14F-4D97-AF65-F5344CB8AC3E}">
        <p14:creationId xmlns:p14="http://schemas.microsoft.com/office/powerpoint/2010/main" val="189936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436" y="22895"/>
            <a:ext cx="8909535" cy="982448"/>
          </a:xfrm>
          <a:prstGeom prst="rect">
            <a:avLst/>
          </a:prstGeom>
        </p:spPr>
        <p:txBody>
          <a:bodyPr>
            <a:spAutoFit/>
          </a:bodyPr>
          <a:lstStyle/>
          <a:p>
            <a:pPr algn="just">
              <a:lnSpc>
                <a:spcPct val="127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元素第一电离能变化规律</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第一电离能的变化趋势如下图所示：</a:t>
            </a:r>
            <a:endParaRPr lang="zh-CN" altLang="zh-CN" sz="2400" kern="100" dirty="0">
              <a:effectLst/>
              <a:latin typeface="宋体"/>
              <a:cs typeface="Courier New"/>
            </a:endParaRPr>
          </a:p>
        </p:txBody>
      </p:sp>
      <p:pic>
        <p:nvPicPr>
          <p:cNvPr id="15362" name="Picture 2" descr="35"/>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91097" y="1034054"/>
            <a:ext cx="6029697" cy="367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1282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911" y="13370"/>
            <a:ext cx="8909535" cy="4779385"/>
          </a:xfrm>
          <a:prstGeom prst="rect">
            <a:avLst/>
          </a:prstGeom>
        </p:spPr>
        <p:txBody>
          <a:bodyPr>
            <a:spAutoFit/>
          </a:bodyPr>
          <a:lstStyle/>
          <a:p>
            <a:pPr algn="just">
              <a:lnSpc>
                <a:spcPct val="141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观察分析上图，总结元素第一电离能的变化规律</a:t>
            </a:r>
            <a:endParaRPr lang="zh-CN" altLang="zh-CN" sz="2400" kern="100" dirty="0">
              <a:latin typeface="宋体"/>
              <a:cs typeface="Courier New"/>
            </a:endParaRPr>
          </a:p>
          <a:p>
            <a:pPr algn="just">
              <a:lnSpc>
                <a:spcPct val="141000"/>
              </a:lnSpc>
              <a:spcAft>
                <a:spcPts val="0"/>
              </a:spcAft>
              <a:tabLst>
                <a:tab pos="2070735" algn="l"/>
              </a:tabLst>
            </a:pPr>
            <a:r>
              <a:rPr lang="en-US" altLang="zh-CN" sz="2400" kern="100" dirty="0">
                <a:latin typeface="宋体"/>
                <a:ea typeface="微软雅黑"/>
                <a:cs typeface="Times New Roman"/>
              </a:rPr>
              <a:t>①</a:t>
            </a:r>
            <a:r>
              <a:rPr lang="zh-CN" altLang="zh-CN" sz="2400" kern="100" spc="-90" dirty="0">
                <a:latin typeface="Times New Roman"/>
                <a:ea typeface="微软雅黑"/>
                <a:cs typeface="Times New Roman"/>
              </a:rPr>
              <a:t>对同一周期的元素而言</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Times New Roman"/>
              </a:rPr>
              <a:t>               </a:t>
            </a:r>
            <a:r>
              <a:rPr lang="zh-CN" altLang="zh-CN" sz="2400" kern="100" spc="-90" dirty="0" smtClean="0">
                <a:latin typeface="Times New Roman"/>
                <a:ea typeface="微软雅黑"/>
                <a:cs typeface="Times New Roman"/>
              </a:rPr>
              <a:t>元素</a:t>
            </a:r>
            <a:r>
              <a:rPr lang="zh-CN" altLang="zh-CN" sz="2400" kern="100" spc="-90" dirty="0">
                <a:latin typeface="Times New Roman"/>
                <a:ea typeface="微软雅黑"/>
                <a:cs typeface="Times New Roman"/>
              </a:rPr>
              <a:t>的第一电离能最小</a:t>
            </a:r>
            <a:r>
              <a:rPr lang="zh-CN" altLang="zh-CN" sz="2400" kern="100" dirty="0" smtClean="0">
                <a:latin typeface="Times New Roman"/>
                <a:ea typeface="微软雅黑"/>
                <a:cs typeface="Times New Roman"/>
              </a:rPr>
              <a:t>，</a:t>
            </a:r>
            <a:r>
              <a:rPr lang="en-US" altLang="zh-CN" sz="2400" b="1" kern="100" dirty="0" smtClean="0">
                <a:latin typeface="Times New Roman"/>
                <a:cs typeface="Courier New"/>
              </a:rPr>
              <a:t>_____</a:t>
            </a:r>
          </a:p>
          <a:p>
            <a:pPr algn="just">
              <a:lnSpc>
                <a:spcPct val="141000"/>
              </a:lnSpc>
              <a:spcAft>
                <a:spcPts val="0"/>
              </a:spcAft>
              <a:tabLst>
                <a:tab pos="2070735" algn="l"/>
              </a:tabLst>
            </a:pPr>
            <a:r>
              <a:rPr lang="en-US" altLang="zh-CN" sz="2400" u="sng" kern="100" spc="-90" dirty="0" smtClean="0">
                <a:latin typeface="Times New Roman"/>
                <a:ea typeface="微软雅黑"/>
                <a:cs typeface="Times New Roman"/>
              </a:rPr>
              <a:t>           </a:t>
            </a:r>
            <a:r>
              <a:rPr lang="zh-CN" altLang="zh-CN" sz="2400" kern="100" spc="-90" dirty="0" smtClean="0">
                <a:latin typeface="Times New Roman"/>
                <a:ea typeface="微软雅黑"/>
                <a:cs typeface="Times New Roman"/>
              </a:rPr>
              <a:t>元素</a:t>
            </a:r>
            <a:r>
              <a:rPr lang="zh-CN" altLang="zh-CN" sz="2400" kern="100" spc="-90" dirty="0">
                <a:latin typeface="Times New Roman"/>
                <a:ea typeface="微软雅黑"/>
                <a:cs typeface="Times New Roman"/>
              </a:rPr>
              <a:t>的第一电离能最大；从左到右，元素的第一电离能在总体上呈现</a:t>
            </a:r>
            <a:r>
              <a:rPr lang="zh-CN" altLang="zh-CN" sz="2400" kern="100" dirty="0" smtClean="0">
                <a:latin typeface="Times New Roman"/>
                <a:ea typeface="微软雅黑"/>
                <a:cs typeface="Times New Roman"/>
              </a:rPr>
              <a:t>从</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到</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的</a:t>
            </a:r>
            <a:r>
              <a:rPr lang="zh-CN" altLang="zh-CN" sz="2400" kern="100" spc="-90" dirty="0">
                <a:latin typeface="Times New Roman"/>
                <a:ea typeface="微软雅黑"/>
                <a:cs typeface="Times New Roman"/>
              </a:rPr>
              <a:t>变化趋势，表示元素原子越来越难失去电子</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41000"/>
              </a:lnSpc>
              <a:spcAft>
                <a:spcPts val="0"/>
              </a:spcAft>
              <a:tabLst>
                <a:tab pos="2070735" algn="l"/>
              </a:tabLst>
            </a:pPr>
            <a:r>
              <a:rPr lang="en-US" altLang="zh-CN" sz="2400" kern="100" dirty="0">
                <a:latin typeface="宋体"/>
                <a:ea typeface="微软雅黑"/>
                <a:cs typeface="Times New Roman"/>
              </a:rPr>
              <a:t>②</a:t>
            </a:r>
            <a:r>
              <a:rPr lang="zh-CN" altLang="zh-CN" sz="2400" kern="100" dirty="0">
                <a:latin typeface="Times New Roman"/>
                <a:ea typeface="微软雅黑"/>
                <a:cs typeface="Times New Roman"/>
              </a:rPr>
              <a:t>同主族元素，自上而下第一电离能</a:t>
            </a:r>
            <a:r>
              <a:rPr lang="zh-CN" altLang="zh-CN" sz="2400" kern="100" dirty="0" smtClean="0">
                <a:latin typeface="Times New Roman"/>
                <a:ea typeface="微软雅黑"/>
                <a:cs typeface="Times New Roman"/>
              </a:rPr>
              <a:t>逐渐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表明自上而下原子</a:t>
            </a:r>
            <a:r>
              <a:rPr lang="zh-CN" altLang="zh-CN" sz="2400" kern="100" dirty="0" smtClean="0">
                <a:latin typeface="Times New Roman"/>
                <a:ea typeface="微软雅黑"/>
                <a:cs typeface="Times New Roman"/>
              </a:rPr>
              <a:t>越来越</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失去</a:t>
            </a:r>
            <a:r>
              <a:rPr lang="zh-CN" altLang="zh-CN" sz="2400" kern="100" dirty="0">
                <a:latin typeface="Times New Roman"/>
                <a:ea typeface="微软雅黑"/>
                <a:cs typeface="Times New Roman"/>
              </a:rPr>
              <a:t>电子。</a:t>
            </a:r>
            <a:endParaRPr lang="zh-CN" altLang="zh-CN" sz="2400" kern="100" dirty="0">
              <a:latin typeface="宋体"/>
              <a:cs typeface="Courier New"/>
            </a:endParaRPr>
          </a:p>
          <a:p>
            <a:pPr algn="just">
              <a:lnSpc>
                <a:spcPct val="141000"/>
              </a:lnSpc>
              <a:spcAft>
                <a:spcPts val="0"/>
              </a:spcAft>
              <a:tabLst>
                <a:tab pos="2070735" algn="l"/>
              </a:tabLst>
            </a:pPr>
            <a:r>
              <a:rPr lang="en-US" altLang="zh-CN" sz="2400" kern="100" dirty="0" smtClean="0">
                <a:latin typeface="宋体"/>
                <a:ea typeface="微软雅黑"/>
                <a:cs typeface="Times New Roman"/>
              </a:rPr>
              <a:t>③</a:t>
            </a:r>
            <a:r>
              <a:rPr lang="zh-CN" altLang="zh-CN" sz="2400" kern="100" spc="-90" dirty="0" smtClean="0">
                <a:latin typeface="Times New Roman"/>
                <a:ea typeface="微软雅黑"/>
                <a:cs typeface="Times New Roman"/>
              </a:rPr>
              <a:t>具有全充满、半充满及全空的电子构型的元素稳定性较高，其电离能数</a:t>
            </a:r>
            <a:r>
              <a:rPr lang="zh-CN" altLang="zh-CN" sz="2400" kern="100" dirty="0" smtClean="0">
                <a:latin typeface="Times New Roman"/>
                <a:ea typeface="微软雅黑"/>
                <a:cs typeface="Times New Roman"/>
              </a:rPr>
              <a:t>值</a:t>
            </a:r>
            <a:r>
              <a:rPr lang="en-US" altLang="zh-CN" sz="2400" u="sng" kern="100" dirty="0" smtClean="0">
                <a:latin typeface="Times New Roman"/>
                <a:ea typeface="微软雅黑"/>
                <a:cs typeface="Times New Roman"/>
              </a:rPr>
              <a:t>         </a:t>
            </a:r>
            <a:r>
              <a:rPr lang="zh-CN" altLang="zh-CN" sz="2400" kern="100" spc="-90" dirty="0" smtClean="0">
                <a:latin typeface="Times New Roman"/>
                <a:ea typeface="微软雅黑"/>
                <a:cs typeface="Times New Roman"/>
              </a:rPr>
              <a:t>。如稀有气体的电离能在同周期元素中最大，</a:t>
            </a:r>
            <a:r>
              <a:rPr lang="en-US" altLang="zh-CN" sz="2400" kern="100" spc="-90" dirty="0" smtClean="0">
                <a:latin typeface="Times New Roman"/>
                <a:ea typeface="微软雅黑"/>
                <a:cs typeface="Courier New"/>
              </a:rPr>
              <a:t>N</a:t>
            </a:r>
            <a:r>
              <a:rPr lang="zh-CN" altLang="zh-CN" sz="2400" kern="100" spc="-90" dirty="0" smtClean="0">
                <a:latin typeface="Times New Roman"/>
                <a:ea typeface="微软雅黑"/>
                <a:cs typeface="Times New Roman"/>
              </a:rPr>
              <a:t>为半充满、</a:t>
            </a:r>
            <a:r>
              <a:rPr lang="en-US" altLang="zh-CN" sz="2400" kern="100" spc="-90" dirty="0" smtClean="0">
                <a:latin typeface="Times New Roman"/>
                <a:ea typeface="微软雅黑"/>
                <a:cs typeface="Courier New"/>
              </a:rPr>
              <a:t>Mg</a:t>
            </a:r>
            <a:r>
              <a:rPr lang="zh-CN" altLang="zh-CN" sz="2400" kern="100" spc="-90" dirty="0" smtClean="0">
                <a:latin typeface="Times New Roman"/>
                <a:ea typeface="微软雅黑"/>
                <a:cs typeface="Times New Roman"/>
              </a:rPr>
              <a:t>为全充满状态，其电离能均比同周期相邻元素大。</a:t>
            </a:r>
            <a:endParaRPr lang="zh-CN" altLang="zh-CN" sz="2400" kern="100" spc="-90" dirty="0">
              <a:effectLst/>
              <a:latin typeface="宋体"/>
              <a:cs typeface="Courier New"/>
            </a:endParaRPr>
          </a:p>
        </p:txBody>
      </p:sp>
      <p:sp>
        <p:nvSpPr>
          <p:cNvPr id="2" name="矩形 1"/>
          <p:cNvSpPr/>
          <p:nvPr/>
        </p:nvSpPr>
        <p:spPr>
          <a:xfrm>
            <a:off x="1432595" y="3661395"/>
            <a:ext cx="1143000"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较大</a:t>
            </a:r>
            <a:endParaRPr lang="zh-CN" altLang="en-US" dirty="0">
              <a:solidFill>
                <a:schemeClr val="accent6">
                  <a:lumMod val="75000"/>
                </a:schemeClr>
              </a:solidFill>
            </a:endParaRPr>
          </a:p>
        </p:txBody>
      </p:sp>
      <p:sp>
        <p:nvSpPr>
          <p:cNvPr id="4" name="矩形 3"/>
          <p:cNvSpPr/>
          <p:nvPr/>
        </p:nvSpPr>
        <p:spPr>
          <a:xfrm>
            <a:off x="3736479" y="568622"/>
            <a:ext cx="1107996"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碱金属</a:t>
            </a:r>
          </a:p>
        </p:txBody>
      </p:sp>
      <p:sp>
        <p:nvSpPr>
          <p:cNvPr id="5" name="矩形 4"/>
          <p:cNvSpPr/>
          <p:nvPr/>
        </p:nvSpPr>
        <p:spPr>
          <a:xfrm>
            <a:off x="8109917" y="591492"/>
            <a:ext cx="800219" cy="461665"/>
          </a:xfrm>
          <a:prstGeom prst="rect">
            <a:avLst/>
          </a:prstGeom>
        </p:spPr>
        <p:txBody>
          <a:bodyPr wrap="none">
            <a:spAutoFit/>
          </a:bodyPr>
          <a:lstStyle/>
          <a:p>
            <a:r>
              <a:rPr lang="zh-CN" altLang="zh-CN" sz="2400" kern="100" dirty="0">
                <a:solidFill>
                  <a:srgbClr val="F79646">
                    <a:lumMod val="75000"/>
                  </a:srgbClr>
                </a:solidFill>
                <a:latin typeface="Times New Roman"/>
                <a:ea typeface="微软雅黑"/>
                <a:cs typeface="Times New Roman"/>
              </a:rPr>
              <a:t>稀有</a:t>
            </a:r>
            <a:endParaRPr lang="zh-CN" altLang="en-US" dirty="0"/>
          </a:p>
        </p:txBody>
      </p:sp>
      <p:sp>
        <p:nvSpPr>
          <p:cNvPr id="6" name="矩形 5"/>
          <p:cNvSpPr/>
          <p:nvPr/>
        </p:nvSpPr>
        <p:spPr>
          <a:xfrm>
            <a:off x="142806" y="1085552"/>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气体</a:t>
            </a:r>
          </a:p>
        </p:txBody>
      </p:sp>
      <p:sp>
        <p:nvSpPr>
          <p:cNvPr id="7" name="矩形 6"/>
          <p:cNvSpPr/>
          <p:nvPr/>
        </p:nvSpPr>
        <p:spPr>
          <a:xfrm>
            <a:off x="1341165" y="1619330"/>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小</a:t>
            </a:r>
          </a:p>
        </p:txBody>
      </p:sp>
      <p:sp>
        <p:nvSpPr>
          <p:cNvPr id="8" name="矩形 7"/>
          <p:cNvSpPr/>
          <p:nvPr/>
        </p:nvSpPr>
        <p:spPr>
          <a:xfrm>
            <a:off x="2023145" y="1613625"/>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大</a:t>
            </a:r>
          </a:p>
        </p:txBody>
      </p:sp>
      <p:sp>
        <p:nvSpPr>
          <p:cNvPr id="9" name="矩形 8"/>
          <p:cNvSpPr/>
          <p:nvPr/>
        </p:nvSpPr>
        <p:spPr>
          <a:xfrm>
            <a:off x="5671170" y="2129135"/>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减小</a:t>
            </a:r>
          </a:p>
        </p:txBody>
      </p:sp>
      <p:sp>
        <p:nvSpPr>
          <p:cNvPr id="10" name="矩形 9"/>
          <p:cNvSpPr/>
          <p:nvPr/>
        </p:nvSpPr>
        <p:spPr>
          <a:xfrm>
            <a:off x="1369740" y="2634233"/>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易</a:t>
            </a:r>
          </a:p>
        </p:txBody>
      </p:sp>
    </p:spTree>
    <p:extLst>
      <p:ext uri="{BB962C8B-B14F-4D97-AF65-F5344CB8AC3E}">
        <p14:creationId xmlns:p14="http://schemas.microsoft.com/office/powerpoint/2010/main" val="117914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911" y="3845"/>
            <a:ext cx="8909535" cy="4636847"/>
          </a:xfrm>
          <a:prstGeom prst="rect">
            <a:avLst/>
          </a:prstGeom>
        </p:spPr>
        <p:txBody>
          <a:bodyPr>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电离能的应用</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根据电离能数据，确定元素核外电子的排布。如</a:t>
            </a:r>
            <a:r>
              <a:rPr lang="en-US" altLang="zh-CN" sz="2500" kern="100" dirty="0">
                <a:latin typeface="Times New Roman"/>
                <a:ea typeface="微软雅黑"/>
                <a:cs typeface="Courier New"/>
              </a:rPr>
              <a:t>Li</a:t>
            </a:r>
            <a:r>
              <a:rPr lang="zh-CN" altLang="zh-CN" sz="2500" kern="100" dirty="0">
                <a:latin typeface="Times New Roman"/>
                <a:ea typeface="微软雅黑"/>
                <a:cs typeface="Times New Roman"/>
              </a:rPr>
              <a: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1</a:t>
            </a:r>
            <a:r>
              <a:rPr lang="en-US" altLang="zh-CN" sz="2500" kern="100" dirty="0" err="1">
                <a:latin typeface="Cambria Math"/>
                <a:ea typeface="微软雅黑"/>
                <a:cs typeface="Cambria Math"/>
              </a:rPr>
              <a: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2</a:t>
            </a:r>
            <a:r>
              <a:rPr lang="en-US" altLang="zh-CN" sz="2500" kern="100" dirty="0">
                <a:latin typeface="Times New Roman"/>
                <a:ea typeface="微软雅黑"/>
                <a:cs typeface="Courier New"/>
              </a:rPr>
              <a:t>&lt;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3</a:t>
            </a:r>
            <a:r>
              <a:rPr lang="zh-CN" altLang="zh-CN" sz="2500" kern="100" dirty="0">
                <a:latin typeface="Times New Roman"/>
                <a:ea typeface="微软雅黑"/>
                <a:cs typeface="Times New Roman"/>
              </a:rPr>
              <a:t>，表明</a:t>
            </a:r>
            <a:r>
              <a:rPr lang="en-US" altLang="zh-CN" sz="2500" kern="100" dirty="0">
                <a:latin typeface="Times New Roman"/>
                <a:ea typeface="微软雅黑"/>
                <a:cs typeface="Courier New"/>
              </a:rPr>
              <a:t>Li</a:t>
            </a:r>
            <a:r>
              <a:rPr lang="zh-CN" altLang="zh-CN" sz="2500" kern="100" dirty="0">
                <a:latin typeface="Times New Roman"/>
                <a:ea typeface="微软雅黑"/>
                <a:cs typeface="Times New Roman"/>
              </a:rPr>
              <a:t>原子核外的三个电子排布在两个能层上</a:t>
            </a:r>
            <a:r>
              <a:rPr lang="en-US" altLang="zh-CN" sz="2500" kern="100" dirty="0">
                <a:latin typeface="Times New Roman"/>
                <a:ea typeface="微软雅黑"/>
                <a:cs typeface="Courier New"/>
              </a:rPr>
              <a:t>(K</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L</a:t>
            </a:r>
            <a:r>
              <a:rPr lang="zh-CN" altLang="zh-CN" sz="2500" kern="100" dirty="0">
                <a:latin typeface="Times New Roman"/>
                <a:ea typeface="微软雅黑"/>
                <a:cs typeface="Times New Roman"/>
              </a:rPr>
              <a:t>能层</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，且最外层上只有一个电子。</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根据电离能数据，确定元素在化合物中的化合价。如</a:t>
            </a:r>
            <a:r>
              <a:rPr lang="en-US" altLang="zh-CN" sz="2500" kern="100" dirty="0">
                <a:latin typeface="Times New Roman"/>
                <a:ea typeface="微软雅黑"/>
                <a:cs typeface="Courier New"/>
              </a:rPr>
              <a:t>K</a:t>
            </a:r>
            <a:r>
              <a:rPr lang="zh-CN" altLang="zh-CN" sz="2500" kern="100" dirty="0">
                <a:latin typeface="Times New Roman"/>
                <a:ea typeface="微软雅黑"/>
                <a:cs typeface="Times New Roman"/>
              </a:rPr>
              <a: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1</a:t>
            </a:r>
            <a:r>
              <a:rPr lang="en-US" altLang="zh-CN" sz="2500" kern="100" dirty="0" err="1">
                <a:latin typeface="Cambria Math"/>
                <a:ea typeface="微软雅黑"/>
                <a:cs typeface="Cambria Math"/>
              </a:rPr>
              <a: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2</a:t>
            </a:r>
            <a:r>
              <a:rPr lang="en-US" altLang="zh-CN" sz="2500" kern="100" dirty="0">
                <a:latin typeface="Times New Roman"/>
                <a:ea typeface="微软雅黑"/>
                <a:cs typeface="Courier New"/>
              </a:rPr>
              <a:t>&lt;</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3</a:t>
            </a:r>
            <a:r>
              <a:rPr lang="zh-CN" altLang="zh-CN" sz="2500" kern="100" dirty="0">
                <a:latin typeface="Times New Roman"/>
                <a:ea typeface="微软雅黑"/>
                <a:cs typeface="Times New Roman"/>
              </a:rPr>
              <a:t>，表明</a:t>
            </a:r>
            <a:r>
              <a:rPr lang="en-US" altLang="zh-CN" sz="2500" kern="100" dirty="0">
                <a:latin typeface="Times New Roman"/>
                <a:ea typeface="微软雅黑"/>
                <a:cs typeface="Courier New"/>
              </a:rPr>
              <a:t>K</a:t>
            </a:r>
            <a:r>
              <a:rPr lang="zh-CN" altLang="zh-CN" sz="2500" kern="100" dirty="0">
                <a:latin typeface="Times New Roman"/>
                <a:ea typeface="微软雅黑"/>
                <a:cs typeface="Times New Roman"/>
              </a:rPr>
              <a:t>原子易</a:t>
            </a:r>
            <a:r>
              <a:rPr lang="zh-CN" altLang="zh-CN" sz="2500" kern="100" dirty="0" smtClean="0">
                <a:latin typeface="Times New Roman"/>
                <a:ea typeface="微软雅黑"/>
                <a:cs typeface="Times New Roman"/>
              </a:rPr>
              <a:t>失去</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形成</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阳离子</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判断元素的金属性、非金属性强弱：</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1</a:t>
            </a:r>
            <a:r>
              <a:rPr lang="zh-CN" altLang="zh-CN" sz="2500" kern="100" dirty="0">
                <a:latin typeface="Times New Roman"/>
                <a:ea typeface="微软雅黑"/>
                <a:cs typeface="Times New Roman"/>
              </a:rPr>
              <a:t>越大，元素</a:t>
            </a:r>
            <a:r>
              <a:rPr lang="zh-CN" altLang="zh-CN" sz="2500" kern="100" dirty="0" smtClean="0">
                <a:latin typeface="Times New Roman"/>
                <a:ea typeface="微软雅黑"/>
                <a:cs typeface="Times New Roman"/>
              </a:rPr>
              <a:t>的</a:t>
            </a:r>
            <a:r>
              <a:rPr lang="en-US" altLang="zh-CN" sz="2500" b="1" kern="100" dirty="0" smtClean="0">
                <a:latin typeface="Times New Roman"/>
                <a:cs typeface="Courier New"/>
              </a:rPr>
              <a:t>___</a:t>
            </a:r>
            <a:r>
              <a:rPr lang="en-US" altLang="zh-CN" sz="2500" b="1" kern="100" dirty="0">
                <a:latin typeface="Times New Roman"/>
                <a:cs typeface="Courier New"/>
              </a:rPr>
              <a:t>___</a:t>
            </a:r>
            <a:r>
              <a:rPr lang="zh-CN" altLang="zh-CN" sz="2500" kern="100" dirty="0" smtClean="0">
                <a:latin typeface="Times New Roman"/>
                <a:ea typeface="微软雅黑"/>
                <a:cs typeface="Times New Roman"/>
              </a:rPr>
              <a:t>性</a:t>
            </a:r>
            <a:r>
              <a:rPr lang="zh-CN" altLang="zh-CN" sz="2500" kern="100" dirty="0">
                <a:latin typeface="Times New Roman"/>
                <a:ea typeface="微软雅黑"/>
                <a:cs typeface="Times New Roman"/>
              </a:rPr>
              <a:t>越强；</a:t>
            </a:r>
            <a:r>
              <a:rPr lang="en-US" altLang="zh-CN" sz="2500" i="1" kern="100" dirty="0" err="1">
                <a:latin typeface="Times New Roman"/>
                <a:ea typeface="微软雅黑"/>
                <a:cs typeface="Courier New"/>
              </a:rPr>
              <a:t>I</a:t>
            </a:r>
            <a:r>
              <a:rPr lang="en-US" altLang="zh-CN" sz="2500" kern="100" baseline="-25000" dirty="0" err="1">
                <a:latin typeface="Times New Roman"/>
                <a:ea typeface="微软雅黑"/>
                <a:cs typeface="Courier New"/>
              </a:rPr>
              <a:t>1</a:t>
            </a:r>
            <a:r>
              <a:rPr lang="zh-CN" altLang="zh-CN" sz="2500" kern="100" dirty="0">
                <a:latin typeface="Times New Roman"/>
                <a:ea typeface="微软雅黑"/>
                <a:cs typeface="Times New Roman"/>
              </a:rPr>
              <a:t>越小，元素</a:t>
            </a:r>
            <a:r>
              <a:rPr lang="zh-CN" altLang="zh-CN" sz="2500" kern="10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性</a:t>
            </a:r>
            <a:r>
              <a:rPr lang="zh-CN" altLang="zh-CN" sz="2500" kern="100" dirty="0">
                <a:latin typeface="Times New Roman"/>
                <a:ea typeface="微软雅黑"/>
                <a:cs typeface="Times New Roman"/>
              </a:rPr>
              <a:t>越强。</a:t>
            </a:r>
            <a:endParaRPr lang="zh-CN" altLang="zh-CN" sz="2500" kern="100" dirty="0">
              <a:effectLst/>
              <a:latin typeface="宋体"/>
              <a:cs typeface="Courier New"/>
            </a:endParaRPr>
          </a:p>
        </p:txBody>
      </p:sp>
      <p:sp>
        <p:nvSpPr>
          <p:cNvPr id="2" name="矩形 1"/>
          <p:cNvSpPr/>
          <p:nvPr/>
        </p:nvSpPr>
        <p:spPr>
          <a:xfrm>
            <a:off x="3510533" y="4072375"/>
            <a:ext cx="11430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金属</a:t>
            </a:r>
            <a:endParaRPr lang="zh-CN" altLang="en-US" dirty="0">
              <a:solidFill>
                <a:schemeClr val="accent6">
                  <a:lumMod val="75000"/>
                </a:schemeClr>
              </a:solidFill>
            </a:endParaRPr>
          </a:p>
        </p:txBody>
      </p:sp>
      <p:sp>
        <p:nvSpPr>
          <p:cNvPr id="4" name="矩形 3"/>
          <p:cNvSpPr/>
          <p:nvPr/>
        </p:nvSpPr>
        <p:spPr>
          <a:xfrm>
            <a:off x="4005461" y="2939742"/>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一个电子</a:t>
            </a:r>
          </a:p>
        </p:txBody>
      </p:sp>
      <p:sp>
        <p:nvSpPr>
          <p:cNvPr id="5" name="矩形 4"/>
          <p:cNvSpPr/>
          <p:nvPr/>
        </p:nvSpPr>
        <p:spPr>
          <a:xfrm>
            <a:off x="6034105" y="2949267"/>
            <a:ext cx="9861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a:t>
            </a:r>
            <a:r>
              <a:rPr lang="en-US" altLang="zh-CN" sz="2500" kern="100" dirty="0">
                <a:solidFill>
                  <a:srgbClr val="F79646">
                    <a:lumMod val="75000"/>
                  </a:srgbClr>
                </a:solidFill>
                <a:latin typeface="Times New Roman"/>
                <a:ea typeface="微软雅黑"/>
                <a:cs typeface="Courier New"/>
              </a:rPr>
              <a:t>1</a:t>
            </a:r>
            <a:r>
              <a:rPr lang="zh-CN" altLang="zh-CN" sz="2500" kern="100" dirty="0">
                <a:solidFill>
                  <a:srgbClr val="F79646">
                    <a:lumMod val="75000"/>
                  </a:srgbClr>
                </a:solidFill>
                <a:latin typeface="Times New Roman"/>
                <a:ea typeface="微软雅黑"/>
                <a:cs typeface="Times New Roman"/>
              </a:rPr>
              <a:t>价</a:t>
            </a:r>
          </a:p>
        </p:txBody>
      </p:sp>
      <p:sp>
        <p:nvSpPr>
          <p:cNvPr id="6" name="矩形 5"/>
          <p:cNvSpPr/>
          <p:nvPr/>
        </p:nvSpPr>
        <p:spPr>
          <a:xfrm>
            <a:off x="7893893" y="3517379"/>
            <a:ext cx="11464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非金属</a:t>
            </a:r>
          </a:p>
        </p:txBody>
      </p:sp>
    </p:spTree>
    <p:extLst>
      <p:ext uri="{BB962C8B-B14F-4D97-AF65-F5344CB8AC3E}">
        <p14:creationId xmlns:p14="http://schemas.microsoft.com/office/powerpoint/2010/main" val="117914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07911" y="709067"/>
            <a:ext cx="8909535" cy="1817805"/>
          </a:xfrm>
          <a:prstGeom prst="rect">
            <a:avLst/>
          </a:prstGeom>
        </p:spPr>
        <p:txBody>
          <a:bodyPr>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spc="-90" dirty="0">
                <a:latin typeface="Times New Roman"/>
                <a:ea typeface="微软雅黑"/>
                <a:cs typeface="Times New Roman"/>
              </a:rPr>
              <a:t>电离能数值的大小主要取决于原子</a:t>
            </a:r>
            <a:r>
              <a:rPr lang="zh-CN" altLang="zh-CN" sz="2500" kern="100" spc="-9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及</a:t>
            </a:r>
            <a:r>
              <a:rPr lang="zh-CN" altLang="zh-CN" sz="2500" kern="100" dirty="0">
                <a:latin typeface="Times New Roman"/>
                <a:ea typeface="微软雅黑"/>
                <a:cs typeface="Times New Roman"/>
              </a:rPr>
              <a:t>原子</a:t>
            </a:r>
            <a:r>
              <a:rPr lang="zh-CN" altLang="zh-CN" sz="2500" kern="10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第一电离能的变化规律</a:t>
            </a:r>
            <a:endParaRPr lang="zh-CN" altLang="zh-CN" sz="2500" kern="100" dirty="0">
              <a:effectLst/>
              <a:latin typeface="宋体"/>
              <a:cs typeface="Courier New"/>
            </a:endParaRPr>
          </a:p>
        </p:txBody>
      </p:sp>
      <p:pic>
        <p:nvPicPr>
          <p:cNvPr id="17410" name="Picture 2" descr="W2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935" y="2513109"/>
            <a:ext cx="8064896" cy="206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115616" y="1350867"/>
            <a:ext cx="1800417"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电子构型</a:t>
            </a:r>
            <a:endParaRPr lang="zh-CN" altLang="en-US" dirty="0">
              <a:solidFill>
                <a:schemeClr val="accent6">
                  <a:lumMod val="75000"/>
                </a:schemeClr>
              </a:solidFill>
            </a:endParaRPr>
          </a:p>
        </p:txBody>
      </p:sp>
      <p:sp>
        <p:nvSpPr>
          <p:cNvPr id="3" name="矩形 2"/>
          <p:cNvSpPr/>
          <p:nvPr/>
        </p:nvSpPr>
        <p:spPr>
          <a:xfrm>
            <a:off x="5411713" y="771550"/>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核电荷数</a:t>
            </a:r>
          </a:p>
        </p:txBody>
      </p:sp>
      <p:sp>
        <p:nvSpPr>
          <p:cNvPr id="4" name="矩形 3"/>
          <p:cNvSpPr/>
          <p:nvPr/>
        </p:nvSpPr>
        <p:spPr>
          <a:xfrm>
            <a:off x="7127855" y="781075"/>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原子半径</a:t>
            </a:r>
          </a:p>
        </p:txBody>
      </p:sp>
    </p:spTree>
    <p:extLst>
      <p:ext uri="{BB962C8B-B14F-4D97-AF65-F5344CB8AC3E}">
        <p14:creationId xmlns:p14="http://schemas.microsoft.com/office/powerpoint/2010/main" val="33307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547665" y="1160165"/>
            <a:ext cx="6480720" cy="720080"/>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4500" b="1" dirty="0">
                <a:latin typeface="Times New Roman" panose="02020603050405020304" pitchFamily="18" charset="0"/>
                <a:ea typeface="微软雅黑" pitchFamily="34" charset="-122"/>
                <a:cs typeface="Times New Roman" panose="02020603050405020304" pitchFamily="18" charset="0"/>
              </a:rPr>
              <a:t>元素周期律</a:t>
            </a:r>
            <a:r>
              <a:rPr lang="en-US" altLang="zh-CN" sz="4500" b="1" dirty="0">
                <a:latin typeface="Times New Roman" panose="02020603050405020304" pitchFamily="18" charset="0"/>
                <a:ea typeface="微软雅黑" pitchFamily="34" charset="-122"/>
                <a:cs typeface="Times New Roman" panose="02020603050405020304" pitchFamily="18" charset="0"/>
              </a:rPr>
              <a:t>(</a:t>
            </a:r>
            <a:r>
              <a:rPr lang="zh-CN" altLang="en-US" sz="4500" b="1" dirty="0">
                <a:latin typeface="Times New Roman" panose="02020603050405020304" pitchFamily="18" charset="0"/>
                <a:ea typeface="微软雅黑" pitchFamily="34" charset="-122"/>
                <a:cs typeface="Times New Roman" panose="02020603050405020304" pitchFamily="18" charset="0"/>
              </a:rPr>
              <a:t>一</a:t>
            </a:r>
            <a:r>
              <a:rPr lang="en-US" altLang="zh-CN" sz="4500" b="1" dirty="0">
                <a:latin typeface="Times New Roman" panose="02020603050405020304" pitchFamily="18" charset="0"/>
                <a:ea typeface="微软雅黑" pitchFamily="34" charset="-122"/>
                <a:cs typeface="Times New Roman" panose="02020603050405020304" pitchFamily="18" charset="0"/>
              </a:rPr>
              <a:t>)</a:t>
            </a:r>
          </a:p>
        </p:txBody>
      </p:sp>
      <p:sp>
        <p:nvSpPr>
          <p:cNvPr id="4" name="圆角矩形 3"/>
          <p:cNvSpPr/>
          <p:nvPr/>
        </p:nvSpPr>
        <p:spPr bwMode="auto">
          <a:xfrm>
            <a:off x="854048"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2</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827584" y="1923678"/>
            <a:ext cx="6768752"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062658" y="2177470"/>
            <a:ext cx="6984776" cy="2677656"/>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50000"/>
              </a:lnSpc>
            </a:pP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能描述电离能的含义</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2</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熟知元素原子半径及元素第一电离能的周期性变化</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3</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能熟练比较微粒半径大小，能用电离能说明元素的某些性质。</a:t>
            </a: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1034197"/>
            <a:ext cx="8928000" cy="3093154"/>
          </a:xfrm>
          <a:prstGeom prst="rect">
            <a:avLst/>
          </a:prstGeom>
        </p:spPr>
        <p:txBody>
          <a:bodyPr>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下列有关电离能的说法，正确的是</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第一电离能越大的原子失电子的能力越强</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第</a:t>
            </a:r>
            <a:r>
              <a:rPr lang="zh-CN" altLang="zh-CN" sz="2600" kern="100" spc="-90" dirty="0">
                <a:latin typeface="Times New Roman"/>
                <a:ea typeface="微软雅黑"/>
                <a:cs typeface="Times New Roman"/>
              </a:rPr>
              <a:t>一电离能是元素的原子失去核外第一个电子需要的能量</a:t>
            </a:r>
            <a:endParaRPr lang="zh-CN" altLang="zh-CN" sz="2600" kern="100" spc="-9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同</a:t>
            </a:r>
            <a:r>
              <a:rPr lang="zh-CN" altLang="zh-CN" sz="2600" kern="100" spc="-90" dirty="0">
                <a:latin typeface="Times New Roman"/>
                <a:ea typeface="微软雅黑"/>
                <a:cs typeface="Times New Roman"/>
              </a:rPr>
              <a:t>一周期中，主族元素原子第一电离能从左到右越来越大</a:t>
            </a:r>
            <a:endParaRPr lang="zh-CN" altLang="zh-CN" sz="2600" kern="100" spc="-9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D.</a:t>
            </a:r>
            <a:r>
              <a:rPr lang="zh-CN" altLang="zh-CN" sz="2600" kern="100" spc="-130" dirty="0">
                <a:latin typeface="Times New Roman"/>
                <a:ea typeface="微软雅黑"/>
                <a:cs typeface="Times New Roman"/>
              </a:rPr>
              <a:t>可通过一种元素各级电离能的数值，判断元素可能的化合价</a:t>
            </a:r>
            <a:endParaRPr lang="zh-CN" altLang="zh-CN" sz="2600" kern="100" spc="-130" dirty="0">
              <a:effectLst/>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2802496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7029" y="347933"/>
            <a:ext cx="8911530" cy="3889526"/>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a:t>
            </a:r>
            <a:r>
              <a:rPr lang="en-US" altLang="zh-CN" sz="2800" kern="100" dirty="0">
                <a:latin typeface="宋体"/>
                <a:ea typeface="微软雅黑"/>
                <a:cs typeface="Times New Roman"/>
              </a:rPr>
              <a:t>①</a:t>
            </a:r>
            <a:r>
              <a:rPr lang="zh-CN" altLang="zh-CN" sz="2800" kern="100" dirty="0">
                <a:latin typeface="Times New Roman"/>
                <a:ea typeface="微软雅黑"/>
                <a:cs typeface="Times New Roman"/>
              </a:rPr>
              <a:t>第一电离能是气态电中性原子失去核外第一个电子需要的能量；</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元素原子的第一电离能越大，表示该元素的原子越难失去电子；</a:t>
            </a: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从总的变化趋势上看，同一周期中元素的第一电离能从左到右逐渐增大，但有反常，如</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1</a:t>
            </a:r>
            <a:r>
              <a:rPr lang="en-US" altLang="zh-CN" sz="2800" kern="100" dirty="0">
                <a:latin typeface="Times New Roman"/>
                <a:ea typeface="微软雅黑"/>
                <a:cs typeface="Courier New"/>
              </a:rPr>
              <a:t>(N)&gt;</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1</a:t>
            </a:r>
            <a:r>
              <a:rPr lang="en-US" altLang="zh-CN" sz="2800" kern="100" dirty="0">
                <a:latin typeface="Times New Roman"/>
                <a:ea typeface="微软雅黑"/>
                <a:cs typeface="Courier New"/>
              </a:rPr>
              <a:t>(O)</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D</a:t>
            </a:r>
            <a:endParaRPr lang="zh-CN" altLang="zh-CN" sz="2800" kern="100" dirty="0">
              <a:effectLst/>
              <a:latin typeface="宋体"/>
              <a:cs typeface="Courier New"/>
            </a:endParaRPr>
          </a:p>
        </p:txBody>
      </p:sp>
    </p:spTree>
    <p:extLst>
      <p:ext uri="{BB962C8B-B14F-4D97-AF65-F5344CB8AC3E}">
        <p14:creationId xmlns:p14="http://schemas.microsoft.com/office/powerpoint/2010/main" val="86264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7029" y="8037"/>
            <a:ext cx="8911530" cy="577081"/>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元素</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的各级电离能数据如下：</a:t>
            </a:r>
            <a:endParaRPr lang="zh-CN" altLang="zh-CN" sz="24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236482065"/>
              </p:ext>
            </p:extLst>
          </p:nvPr>
        </p:nvGraphicFramePr>
        <p:xfrm>
          <a:off x="764740" y="719609"/>
          <a:ext cx="7695692" cy="1097280"/>
        </p:xfrm>
        <a:graphic>
          <a:graphicData uri="http://schemas.openxmlformats.org/drawingml/2006/table">
            <a:tbl>
              <a:tblPr/>
              <a:tblGrid>
                <a:gridCol w="1626235"/>
                <a:gridCol w="746760"/>
                <a:gridCol w="975360"/>
                <a:gridCol w="975360"/>
                <a:gridCol w="1116457"/>
                <a:gridCol w="1127760"/>
                <a:gridCol w="1127760"/>
              </a:tblGrid>
              <a:tr h="0">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3</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4</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6</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400" i="1" kern="100">
                          <a:effectLst/>
                          <a:latin typeface="Times New Roman"/>
                          <a:ea typeface="微软雅黑"/>
                          <a:cs typeface="Courier New"/>
                        </a:rPr>
                        <a:t>I</a:t>
                      </a:r>
                      <a:r>
                        <a:rPr lang="en-US" sz="2400" kern="100">
                          <a:effectLst/>
                          <a:latin typeface="Times New Roman"/>
                          <a:ea typeface="微软雅黑"/>
                          <a:cs typeface="Courier New"/>
                        </a:rPr>
                        <a:t>/kJ·mol</a:t>
                      </a:r>
                      <a:r>
                        <a:rPr lang="zh-CN" sz="2400" kern="100" baseline="30000">
                          <a:effectLst/>
                          <a:latin typeface="Times New Roman"/>
                          <a:ea typeface="微软雅黑"/>
                          <a:cs typeface="Times New Roman"/>
                        </a:rPr>
                        <a:t>－</a:t>
                      </a:r>
                      <a:r>
                        <a:rPr lang="en-US" sz="2400" kern="100" baseline="30000">
                          <a:effectLst/>
                          <a:latin typeface="Times New Roman"/>
                          <a:ea typeface="微软雅黑"/>
                          <a:cs typeface="Courier New"/>
                        </a:rPr>
                        <a:t>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578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1 817</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2 745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11 578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14 831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dirty="0">
                          <a:effectLst/>
                          <a:latin typeface="Times New Roman"/>
                          <a:ea typeface="微软雅黑"/>
                          <a:cs typeface="Courier New"/>
                        </a:rPr>
                        <a:t>18 378</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117029" y="1871737"/>
            <a:ext cx="8911530" cy="2862322"/>
          </a:xfrm>
          <a:prstGeom prst="rect">
            <a:avLst/>
          </a:prstGeom>
        </p:spPr>
        <p:txBody>
          <a:bodyPr wrap="square">
            <a:spAutoFit/>
          </a:bodyPr>
          <a:lstStyle/>
          <a:p>
            <a:pPr algn="just">
              <a:lnSpc>
                <a:spcPct val="150000"/>
              </a:lnSpc>
              <a:spcAft>
                <a:spcPts val="0"/>
              </a:spcAft>
              <a:tabLst>
                <a:tab pos="2070735" algn="l"/>
              </a:tabLst>
            </a:pPr>
            <a:r>
              <a:rPr lang="zh-CN" altLang="zh-CN" sz="2400" kern="100" dirty="0">
                <a:latin typeface="Times New Roman"/>
                <a:ea typeface="微软雅黑"/>
                <a:cs typeface="Times New Roman"/>
              </a:rPr>
              <a:t>则元素</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的常见价态是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a:t>
            </a:r>
            <a:r>
              <a:rPr lang="en-US" altLang="zh-CN" sz="2400" kern="100" dirty="0" smtClean="0">
                <a:latin typeface="Times New Roman"/>
                <a:ea typeface="微软雅黑"/>
                <a:cs typeface="Courier New"/>
              </a:rPr>
              <a:t>1             B</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a:t>
            </a:r>
            <a:r>
              <a:rPr lang="en-US" altLang="zh-CN" sz="2400" kern="100" dirty="0" smtClean="0">
                <a:latin typeface="Times New Roman"/>
                <a:ea typeface="微软雅黑"/>
                <a:cs typeface="Courier New"/>
              </a:rPr>
              <a:t>2             C</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a:t>
            </a:r>
            <a:r>
              <a:rPr lang="en-US" altLang="zh-CN" sz="2400" kern="100" dirty="0" smtClean="0">
                <a:latin typeface="Times New Roman"/>
                <a:ea typeface="微软雅黑"/>
                <a:cs typeface="Courier New"/>
              </a:rPr>
              <a:t>3            D</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6</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对比表中电离能数据可知，</a:t>
            </a:r>
            <a:r>
              <a:rPr lang="en-US" altLang="zh-CN" sz="2400" i="1" kern="100" dirty="0" err="1">
                <a:latin typeface="Times New Roman"/>
                <a:ea typeface="微软雅黑"/>
                <a:cs typeface="Courier New"/>
              </a:rPr>
              <a:t>I</a:t>
            </a:r>
            <a:r>
              <a:rPr lang="en-US" altLang="zh-CN" sz="2400" kern="100" baseline="-25000" dirty="0" err="1">
                <a:latin typeface="Times New Roman"/>
                <a:ea typeface="微软雅黑"/>
                <a:cs typeface="Courier New"/>
              </a:rPr>
              <a:t>1</a:t>
            </a:r>
            <a:r>
              <a:rPr lang="zh-CN" altLang="zh-CN" sz="2400" kern="100" spc="-500" dirty="0">
                <a:latin typeface="Times New Roman"/>
                <a:ea typeface="微软雅黑"/>
                <a:cs typeface="Times New Roman"/>
              </a:rPr>
              <a:t>、</a:t>
            </a:r>
            <a:r>
              <a:rPr lang="en-US" altLang="zh-CN" sz="2400" i="1" kern="100" dirty="0" err="1">
                <a:latin typeface="Times New Roman"/>
                <a:ea typeface="微软雅黑"/>
                <a:cs typeface="Courier New"/>
              </a:rPr>
              <a:t>I</a:t>
            </a:r>
            <a:r>
              <a:rPr lang="en-US" altLang="zh-CN" sz="2400" kern="100" baseline="-25000" dirty="0" err="1">
                <a:latin typeface="Times New Roman"/>
                <a:ea typeface="微软雅黑"/>
                <a:cs typeface="Courier New"/>
              </a:rPr>
              <a:t>2</a:t>
            </a:r>
            <a:r>
              <a:rPr lang="zh-CN" altLang="zh-CN" sz="2400" kern="100" spc="-500" dirty="0">
                <a:latin typeface="Times New Roman"/>
                <a:ea typeface="微软雅黑"/>
                <a:cs typeface="Times New Roman"/>
              </a:rPr>
              <a:t>、</a:t>
            </a:r>
            <a:r>
              <a:rPr lang="en-US" altLang="zh-CN" sz="2400" i="1" kern="100" dirty="0" err="1">
                <a:latin typeface="Times New Roman"/>
                <a:ea typeface="微软雅黑"/>
                <a:cs typeface="Courier New"/>
              </a:rPr>
              <a:t>I</a:t>
            </a:r>
            <a:r>
              <a:rPr lang="en-US" altLang="zh-CN" sz="2400" kern="100" baseline="-25000" dirty="0" err="1">
                <a:latin typeface="Times New Roman"/>
                <a:ea typeface="微软雅黑"/>
                <a:cs typeface="Courier New"/>
              </a:rPr>
              <a:t>3</a:t>
            </a:r>
            <a:r>
              <a:rPr lang="zh-CN" altLang="zh-CN" sz="2400" kern="100" dirty="0">
                <a:latin typeface="Times New Roman"/>
                <a:ea typeface="微软雅黑"/>
                <a:cs typeface="Times New Roman"/>
              </a:rPr>
              <a:t>电离能数值相对较小，至</a:t>
            </a:r>
            <a:r>
              <a:rPr lang="en-US" altLang="zh-CN" sz="2400" i="1" kern="100" dirty="0" err="1">
                <a:latin typeface="Times New Roman"/>
                <a:ea typeface="微软雅黑"/>
                <a:cs typeface="Courier New"/>
              </a:rPr>
              <a:t>I</a:t>
            </a:r>
            <a:r>
              <a:rPr lang="en-US" altLang="zh-CN" sz="2400" kern="100" baseline="-25000" dirty="0" err="1">
                <a:latin typeface="Times New Roman"/>
                <a:ea typeface="微软雅黑"/>
                <a:cs typeface="Courier New"/>
              </a:rPr>
              <a:t>4</a:t>
            </a:r>
            <a:r>
              <a:rPr lang="zh-CN" altLang="zh-CN" sz="2400" kern="100" dirty="0">
                <a:latin typeface="Times New Roman"/>
                <a:ea typeface="微软雅黑"/>
                <a:cs typeface="Times New Roman"/>
              </a:rPr>
              <a:t>数值突然增大，说明元素</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的原子中，有</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个电子容易失去，因此，该元素的常见化合价为＋</a:t>
            </a:r>
            <a:r>
              <a:rPr lang="en-US" altLang="zh-CN" sz="2400" kern="100" dirty="0">
                <a:latin typeface="Times New Roman"/>
                <a:ea typeface="微软雅黑"/>
                <a:cs typeface="Courier New"/>
              </a:rPr>
              <a:t>3</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4" name="矩形 3"/>
          <p:cNvSpPr/>
          <p:nvPr/>
        </p:nvSpPr>
        <p:spPr>
          <a:xfrm>
            <a:off x="3376439" y="2015753"/>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C</a:t>
            </a:r>
            <a:endParaRPr lang="zh-CN" altLang="en-US" dirty="0"/>
          </a:p>
        </p:txBody>
      </p:sp>
      <p:grpSp>
        <p:nvGrpSpPr>
          <p:cNvPr id="7" name="组合 6"/>
          <p:cNvGrpSpPr/>
          <p:nvPr/>
        </p:nvGrpSpPr>
        <p:grpSpPr>
          <a:xfrm>
            <a:off x="8623505" y="4334076"/>
            <a:ext cx="360000" cy="359813"/>
            <a:chOff x="8623505" y="4334074"/>
            <a:chExt cx="360000" cy="359813"/>
          </a:xfrm>
        </p:grpSpPr>
        <p:sp>
          <p:nvSpPr>
            <p:cNvPr id="8" name="椭圆 7">
              <a:hlinkClick r:id="rId2"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燕尾形 8">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209530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17029" y="936580"/>
            <a:ext cx="8909942" cy="3416320"/>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spc="-90" dirty="0">
                <a:latin typeface="Times New Roman"/>
                <a:ea typeface="微软雅黑"/>
                <a:cs typeface="Times New Roman"/>
              </a:rPr>
              <a:t>微粒半径大小是电子的能层数和核电荷数共同作用的结果，电子的能层数增多，使微粒半径增大，核电荷数增多，微粒半径减小。</a:t>
            </a:r>
            <a:endParaRPr lang="zh-CN" altLang="zh-CN" sz="2400" kern="100" spc="-9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spc="-90" dirty="0">
                <a:latin typeface="Times New Roman"/>
                <a:ea typeface="微软雅黑"/>
                <a:cs typeface="Times New Roman"/>
              </a:rPr>
              <a:t>元素的第一电离能的大小反映了原子失去电子的难易程度。一般情况下，第一电离能越小，越易失电子，金属性越强，非金属性越弱；第一电离能越大，越难失电子，金属性越弱，非金属性越强</a:t>
            </a:r>
            <a:r>
              <a:rPr lang="en-US" altLang="zh-CN" sz="2400" kern="100" spc="-90" dirty="0">
                <a:latin typeface="Times New Roman"/>
                <a:ea typeface="微软雅黑"/>
                <a:cs typeface="Courier New"/>
              </a:rPr>
              <a:t>(</a:t>
            </a:r>
            <a:r>
              <a:rPr lang="zh-CN" altLang="zh-CN" sz="2400" kern="100" spc="-90" dirty="0">
                <a:latin typeface="Times New Roman"/>
                <a:ea typeface="微软雅黑"/>
                <a:cs typeface="Times New Roman"/>
              </a:rPr>
              <a:t>提醒：元素为全充满、半充满及全空电子构型的具有特殊性</a:t>
            </a:r>
            <a:r>
              <a:rPr lang="en-US" altLang="zh-CN" sz="2400" kern="100" spc="-90" dirty="0">
                <a:latin typeface="Times New Roman"/>
                <a:ea typeface="微软雅黑"/>
                <a:cs typeface="Courier New"/>
              </a:rPr>
              <a:t>)</a:t>
            </a:r>
            <a:r>
              <a:rPr lang="zh-CN" altLang="zh-CN" sz="2400" kern="100" spc="-90" dirty="0">
                <a:latin typeface="Times New Roman"/>
                <a:ea typeface="微软雅黑"/>
                <a:cs typeface="Times New Roman"/>
              </a:rPr>
              <a:t>。</a:t>
            </a:r>
            <a:endParaRPr lang="zh-CN" altLang="zh-CN" sz="2400" kern="100" spc="-90" dirty="0">
              <a:effectLst/>
              <a:latin typeface="宋体"/>
              <a:cs typeface="Courier New"/>
            </a:endParaRPr>
          </a:p>
        </p:txBody>
      </p:sp>
      <p:grpSp>
        <p:nvGrpSpPr>
          <p:cNvPr id="11" name="组合 10"/>
          <p:cNvGrpSpPr/>
          <p:nvPr/>
        </p:nvGrpSpPr>
        <p:grpSpPr>
          <a:xfrm>
            <a:off x="8623505" y="4334076"/>
            <a:ext cx="360000" cy="359813"/>
            <a:chOff x="8623505" y="4334074"/>
            <a:chExt cx="360000" cy="359813"/>
          </a:xfrm>
        </p:grpSpPr>
        <p:sp>
          <p:nvSpPr>
            <p:cNvPr id="12" name="椭圆 11">
              <a:hlinkClick r:id="rId2"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燕尾形 12">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756692"/>
            <a:ext cx="8909535" cy="3914854"/>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第三周期元素中，微粒半径最大的是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A.Na</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B.Na</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C.S</a:t>
            </a:r>
            <a:r>
              <a:rPr lang="en-US" altLang="zh-CN" sz="2400" kern="100" baseline="30000" dirty="0" err="1" smtClean="0">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D.Cl</a:t>
            </a:r>
            <a:r>
              <a:rPr lang="zh-CN" altLang="zh-CN" sz="2400" kern="100" baseline="30000" dirty="0">
                <a:latin typeface="Times New Roman"/>
                <a:ea typeface="微软雅黑"/>
                <a:cs typeface="Times New Roman"/>
              </a:rPr>
              <a:t>－</a:t>
            </a:r>
            <a:endParaRPr lang="zh-CN" altLang="zh-CN" sz="2400" kern="100" dirty="0">
              <a:latin typeface="宋体"/>
              <a:cs typeface="Courier New"/>
            </a:endParaRPr>
          </a:p>
          <a:p>
            <a:pPr algn="just">
              <a:lnSpc>
                <a:spcPct val="110000"/>
              </a:lnSpc>
              <a:spcAft>
                <a:spcPts val="0"/>
              </a:spcAft>
              <a:tabLst>
                <a:tab pos="2070735" algn="l"/>
              </a:tabLst>
            </a:pPr>
            <a:endParaRPr lang="en-US" altLang="zh-CN" sz="2400" b="1" kern="100" dirty="0" smtClean="0">
              <a:solidFill>
                <a:srgbClr val="0066FF"/>
              </a:solidFill>
              <a:latin typeface="Times New Roman"/>
              <a:ea typeface="微软雅黑"/>
              <a:cs typeface="Times New Roman"/>
            </a:endParaRPr>
          </a:p>
          <a:p>
            <a:pPr algn="just">
              <a:lnSpc>
                <a:spcPct val="114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的微粒结构示意图分别为</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41000"/>
              </a:lnSpc>
              <a:spcAft>
                <a:spcPts val="0"/>
              </a:spcAft>
              <a:tabLst>
                <a:tab pos="2070735" algn="l"/>
              </a:tabLst>
            </a:pPr>
            <a:endParaRPr lang="en-US" altLang="zh-CN" sz="2400" kern="100" dirty="0" smtClean="0">
              <a:latin typeface="Times New Roman"/>
              <a:ea typeface="微软雅黑"/>
              <a:cs typeface="Times New Roman"/>
            </a:endParaRPr>
          </a:p>
          <a:p>
            <a:pPr algn="just">
              <a:lnSpc>
                <a:spcPct val="114000"/>
              </a:lnSpc>
              <a:spcAft>
                <a:spcPts val="0"/>
              </a:spcAft>
              <a:tabLst>
                <a:tab pos="2070735" algn="l"/>
              </a:tabLst>
            </a:pPr>
            <a:r>
              <a:rPr lang="en-US" altLang="zh-CN" sz="2400" kern="100" dirty="0" smtClean="0">
                <a:latin typeface="Times New Roman"/>
                <a:ea typeface="微软雅黑"/>
                <a:cs typeface="Times New Roman"/>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显然</a:t>
            </a:r>
            <a:r>
              <a:rPr lang="en-US" altLang="zh-CN" sz="2400" kern="100" dirty="0">
                <a:latin typeface="Times New Roman"/>
                <a:ea typeface="微软雅黑"/>
                <a:cs typeface="Courier New"/>
              </a:rPr>
              <a:t>A</a:t>
            </a:r>
            <a:r>
              <a:rPr lang="zh-CN" altLang="zh-CN" sz="2400" kern="100" spc="-70" dirty="0">
                <a:latin typeface="Times New Roman"/>
                <a:ea typeface="微软雅黑"/>
                <a:cs typeface="Times New Roman"/>
              </a:rPr>
              <a:t>、</a:t>
            </a:r>
            <a:r>
              <a:rPr lang="en-US" altLang="zh-CN" sz="2400" kern="100" dirty="0">
                <a:latin typeface="Times New Roman"/>
                <a:ea typeface="微软雅黑"/>
                <a:cs typeface="Courier New"/>
              </a:rPr>
              <a:t>C</a:t>
            </a:r>
            <a:r>
              <a:rPr lang="zh-CN" altLang="zh-CN" sz="2400" kern="100" spc="-7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的半径大于</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A</a:t>
            </a:r>
            <a:r>
              <a:rPr lang="zh-CN" altLang="zh-CN" sz="2400" kern="100" spc="-70" dirty="0">
                <a:latin typeface="Times New Roman"/>
                <a:ea typeface="微软雅黑"/>
                <a:cs typeface="Times New Roman"/>
              </a:rPr>
              <a:t>、</a:t>
            </a:r>
            <a:r>
              <a:rPr lang="en-US" altLang="zh-CN" sz="2400" kern="100" dirty="0">
                <a:latin typeface="Times New Roman"/>
                <a:ea typeface="微软雅黑"/>
                <a:cs typeface="Courier New"/>
              </a:rPr>
              <a:t>C</a:t>
            </a:r>
            <a:r>
              <a:rPr lang="zh-CN" altLang="zh-CN" sz="2400" kern="100" spc="-7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三项</a:t>
            </a:r>
            <a:r>
              <a:rPr lang="zh-CN" altLang="zh-CN" sz="2400" kern="100" dirty="0" smtClean="0">
                <a:latin typeface="Times New Roman"/>
                <a:ea typeface="微软雅黑"/>
                <a:cs typeface="Times New Roman"/>
              </a:rPr>
              <a:t>电子</a:t>
            </a:r>
            <a:endParaRPr lang="en-US" altLang="zh-CN" sz="2400" kern="100" dirty="0" smtClean="0">
              <a:latin typeface="Times New Roman"/>
              <a:ea typeface="微软雅黑"/>
              <a:cs typeface="Times New Roman"/>
            </a:endParaRPr>
          </a:p>
          <a:p>
            <a:pPr algn="just">
              <a:lnSpc>
                <a:spcPct val="110000"/>
              </a:lnSpc>
              <a:spcAft>
                <a:spcPts val="0"/>
              </a:spcAft>
              <a:tabLst>
                <a:tab pos="2070735" algn="l"/>
              </a:tabLst>
            </a:pPr>
            <a:endParaRPr lang="en-US" altLang="zh-CN" sz="2400" kern="100" dirty="0" smtClean="0">
              <a:latin typeface="Times New Roman"/>
              <a:ea typeface="微软雅黑"/>
              <a:cs typeface="Times New Roman"/>
            </a:endParaRPr>
          </a:p>
          <a:p>
            <a:pPr algn="just">
              <a:lnSpc>
                <a:spcPct val="150000"/>
              </a:lnSpc>
              <a:spcAft>
                <a:spcPts val="0"/>
              </a:spcAft>
              <a:tabLst>
                <a:tab pos="2070735" algn="l"/>
              </a:tabLst>
            </a:pPr>
            <a:r>
              <a:rPr lang="zh-CN" altLang="zh-CN" sz="2400" kern="100" dirty="0" smtClean="0">
                <a:latin typeface="Times New Roman"/>
                <a:ea typeface="微软雅黑"/>
                <a:cs typeface="Times New Roman"/>
              </a:rPr>
              <a:t>层</a:t>
            </a:r>
            <a:r>
              <a:rPr lang="zh-CN" altLang="zh-CN" sz="2400" kern="100" dirty="0">
                <a:latin typeface="Times New Roman"/>
                <a:ea typeface="微软雅黑"/>
                <a:cs typeface="Times New Roman"/>
              </a:rPr>
              <a:t>数相同，由于核电荷数由</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到</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越来越大，所以</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的半径最大</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5508104" y="876424"/>
            <a:ext cx="407484"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A</a:t>
            </a:r>
            <a:endParaRPr lang="zh-CN" altLang="en-US" dirty="0"/>
          </a:p>
        </p:txBody>
      </p:sp>
      <p:sp>
        <p:nvSpPr>
          <p:cNvPr id="17" name="TextBox 16">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9458" name="Picture 2" descr="3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69147" y="1941530"/>
            <a:ext cx="933241" cy="108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descr="3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37462" y="2097610"/>
            <a:ext cx="785161" cy="843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4" descr="39"/>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8960" y="2862833"/>
            <a:ext cx="933241" cy="106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40"/>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16782" y="2832348"/>
            <a:ext cx="888472" cy="108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Effect transition="in" filter="blinds(horizontal)">
                                      <p:cBhvr>
                                        <p:cTn id="13" dur="500"/>
                                        <p:tgtEl>
                                          <p:spTgt spid="3">
                                            <p:txEl>
                                              <p:pRg st="7" end="7"/>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9458"/>
                                        </p:tgtEl>
                                        <p:attrNameLst>
                                          <p:attrName>style.visibility</p:attrName>
                                        </p:attrNameLst>
                                      </p:cBhvr>
                                      <p:to>
                                        <p:strVal val="visible"/>
                                      </p:to>
                                    </p:set>
                                    <p:animEffect transition="in" filter="blinds(horizontal)">
                                      <p:cBhvr>
                                        <p:cTn id="16" dur="500"/>
                                        <p:tgtEl>
                                          <p:spTgt spid="19458"/>
                                        </p:tgtEl>
                                      </p:cBhvr>
                                    </p:animEffect>
                                  </p:childTnLst>
                                </p:cTn>
                              </p:par>
                              <p:par>
                                <p:cTn id="17" presetID="3" presetClass="entr" presetSubtype="10" fill="hold" nodeType="withEffect">
                                  <p:stCondLst>
                                    <p:cond delay="0"/>
                                  </p:stCondLst>
                                  <p:childTnLst>
                                    <p:set>
                                      <p:cBhvr>
                                        <p:cTn id="18" dur="1" fill="hold">
                                          <p:stCondLst>
                                            <p:cond delay="0"/>
                                          </p:stCondLst>
                                        </p:cTn>
                                        <p:tgtEl>
                                          <p:spTgt spid="19459"/>
                                        </p:tgtEl>
                                        <p:attrNameLst>
                                          <p:attrName>style.visibility</p:attrName>
                                        </p:attrNameLst>
                                      </p:cBhvr>
                                      <p:to>
                                        <p:strVal val="visible"/>
                                      </p:to>
                                    </p:set>
                                    <p:animEffect transition="in" filter="blinds(horizontal)">
                                      <p:cBhvr>
                                        <p:cTn id="19" dur="500"/>
                                        <p:tgtEl>
                                          <p:spTgt spid="19459"/>
                                        </p:tgtEl>
                                      </p:cBhvr>
                                    </p:animEffect>
                                  </p:childTnLst>
                                </p:cTn>
                              </p:par>
                              <p:par>
                                <p:cTn id="20" presetID="3" presetClass="entr" presetSubtype="10" fill="hold" nodeType="with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blinds(horizontal)">
                                      <p:cBhvr>
                                        <p:cTn id="22" dur="500"/>
                                        <p:tgtEl>
                                          <p:spTgt spid="19460"/>
                                        </p:tgtEl>
                                      </p:cBhvr>
                                    </p:animEffect>
                                  </p:childTnLst>
                                </p:cTn>
                              </p:par>
                              <p:par>
                                <p:cTn id="23" presetID="3" presetClass="entr" presetSubtype="10" fill="hold" nodeType="withEffect">
                                  <p:stCondLst>
                                    <p:cond delay="0"/>
                                  </p:stCondLst>
                                  <p:childTnLst>
                                    <p:set>
                                      <p:cBhvr>
                                        <p:cTn id="24" dur="1" fill="hold">
                                          <p:stCondLst>
                                            <p:cond delay="0"/>
                                          </p:stCondLst>
                                        </p:cTn>
                                        <p:tgtEl>
                                          <p:spTgt spid="19461"/>
                                        </p:tgtEl>
                                        <p:attrNameLst>
                                          <p:attrName>style.visibility</p:attrName>
                                        </p:attrNameLst>
                                      </p:cBhvr>
                                      <p:to>
                                        <p:strVal val="visible"/>
                                      </p:to>
                                    </p:set>
                                    <p:animEffect transition="in" filter="blinds(horizontal)">
                                      <p:cBhvr>
                                        <p:cTn id="25" dur="500"/>
                                        <p:tgtEl>
                                          <p:spTgt spid="1946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60" y="667157"/>
            <a:ext cx="8928000" cy="394447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下列四种粒子中，半径按由大到小排列顺序正确的是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spcAft>
                <a:spcPts val="0"/>
              </a:spcAft>
              <a:tabLst>
                <a:tab pos="2070735" algn="l"/>
              </a:tabLst>
            </a:pPr>
            <a:endParaRPr lang="en-US" altLang="zh-CN" sz="2400" kern="100" dirty="0" smtClean="0">
              <a:latin typeface="宋体"/>
              <a:ea typeface="微软雅黑"/>
              <a:cs typeface="Times New Roman"/>
            </a:endParaRPr>
          </a:p>
          <a:p>
            <a:pPr algn="just">
              <a:spcAft>
                <a:spcPts val="0"/>
              </a:spcAft>
              <a:tabLst>
                <a:tab pos="2070735" algn="l"/>
              </a:tabLst>
            </a:pPr>
            <a:r>
              <a:rPr lang="en-US" altLang="zh-CN" sz="2400" kern="100" dirty="0" smtClean="0">
                <a:latin typeface="宋体"/>
                <a:ea typeface="微软雅黑"/>
                <a:cs typeface="Times New Roman"/>
              </a:rPr>
              <a:t>①</a:t>
            </a:r>
            <a:r>
              <a:rPr lang="zh-CN" altLang="zh-CN" sz="2400" kern="100" dirty="0">
                <a:latin typeface="Times New Roman"/>
                <a:ea typeface="微软雅黑"/>
                <a:cs typeface="Times New Roman"/>
              </a:rPr>
              <a:t>基态</a:t>
            </a:r>
            <a:r>
              <a:rPr lang="en-US" altLang="zh-CN" sz="2400" kern="100" dirty="0">
                <a:latin typeface="Times New Roman"/>
                <a:ea typeface="微软雅黑"/>
                <a:cs typeface="Courier New"/>
              </a:rPr>
              <a:t>X</a:t>
            </a:r>
            <a:r>
              <a:rPr lang="zh-CN" altLang="zh-CN" sz="2400" kern="100" dirty="0">
                <a:latin typeface="Times New Roman"/>
                <a:ea typeface="微软雅黑"/>
                <a:cs typeface="Times New Roman"/>
              </a:rPr>
              <a:t>的原子结构示意图</a:t>
            </a:r>
            <a:r>
              <a:rPr lang="en-US" altLang="zh-CN" sz="2400" kern="100" dirty="0">
                <a:latin typeface="Times New Roman"/>
                <a:ea typeface="微软雅黑"/>
                <a:cs typeface="Courier New"/>
              </a:rPr>
              <a:t> </a:t>
            </a:r>
            <a:endParaRPr lang="zh-CN" altLang="zh-CN" sz="2400" kern="100" dirty="0">
              <a:latin typeface="宋体"/>
              <a:cs typeface="Courier New"/>
            </a:endParaRPr>
          </a:p>
          <a:p>
            <a:pPr algn="just">
              <a:spcAft>
                <a:spcPts val="0"/>
              </a:spcAft>
              <a:tabLst>
                <a:tab pos="2070735" algn="l"/>
              </a:tabLst>
            </a:pPr>
            <a:endParaRPr lang="en-US" altLang="zh-CN" sz="2400" kern="100" dirty="0" smtClean="0">
              <a:latin typeface="宋体"/>
              <a:ea typeface="微软雅黑"/>
              <a:cs typeface="Times New Roman"/>
            </a:endParaRPr>
          </a:p>
          <a:p>
            <a:pPr algn="just">
              <a:lnSpc>
                <a:spcPct val="150000"/>
              </a:lnSpc>
              <a:spcAft>
                <a:spcPts val="0"/>
              </a:spcAft>
              <a:tabLst>
                <a:tab pos="2070735" algn="l"/>
              </a:tabLst>
            </a:pPr>
            <a:r>
              <a:rPr lang="en-US" altLang="zh-CN" sz="2400" kern="100" dirty="0" smtClean="0">
                <a:latin typeface="宋体"/>
                <a:ea typeface="微软雅黑"/>
                <a:cs typeface="Times New Roman"/>
              </a:rPr>
              <a:t>②</a:t>
            </a:r>
            <a:r>
              <a:rPr lang="zh-CN" altLang="zh-CN" sz="2400" kern="100" dirty="0">
                <a:latin typeface="Times New Roman"/>
                <a:ea typeface="微软雅黑"/>
                <a:cs typeface="Times New Roman"/>
              </a:rPr>
              <a:t>基态</a:t>
            </a:r>
            <a:r>
              <a:rPr lang="en-US" altLang="zh-CN" sz="2400" kern="100" dirty="0">
                <a:latin typeface="Times New Roman"/>
                <a:ea typeface="微软雅黑"/>
                <a:cs typeface="Courier New"/>
              </a:rPr>
              <a:t>Y</a:t>
            </a:r>
            <a:r>
              <a:rPr lang="zh-CN" altLang="zh-CN" sz="2400" kern="100" dirty="0">
                <a:latin typeface="Times New Roman"/>
                <a:ea typeface="微软雅黑"/>
                <a:cs typeface="Times New Roman"/>
              </a:rPr>
              <a:t>的价电子排布式：</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5</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③</a:t>
            </a:r>
            <a:r>
              <a:rPr lang="zh-CN" altLang="zh-CN" sz="2400" kern="100" dirty="0">
                <a:latin typeface="Times New Roman"/>
                <a:ea typeface="微软雅黑"/>
                <a:cs typeface="Times New Roman"/>
              </a:rPr>
              <a:t>基态</a:t>
            </a:r>
            <a:r>
              <a:rPr lang="en-US" altLang="zh-CN" sz="2400" kern="100" dirty="0" err="1">
                <a:latin typeface="Times New Roman"/>
                <a:ea typeface="微软雅黑"/>
                <a:cs typeface="Courier New"/>
              </a:rPr>
              <a:t>Z</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的电子排布图</a:t>
            </a:r>
            <a:r>
              <a:rPr lang="en-US" altLang="zh-CN" sz="2400" kern="100" dirty="0">
                <a:latin typeface="宋体"/>
                <a:ea typeface="微软雅黑"/>
                <a:cs typeface="Courier New"/>
              </a:rPr>
              <a:t> </a:t>
            </a:r>
            <a:endParaRPr lang="zh-CN" altLang="zh-CN" sz="2400" kern="100" dirty="0">
              <a:latin typeface="宋体"/>
              <a:cs typeface="Courier New"/>
            </a:endParaRPr>
          </a:p>
          <a:p>
            <a:pPr algn="just">
              <a:lnSpc>
                <a:spcPct val="132000"/>
              </a:lnSpc>
              <a:spcAft>
                <a:spcPts val="0"/>
              </a:spcAft>
              <a:tabLst>
                <a:tab pos="2070735" algn="l"/>
              </a:tabLst>
            </a:pPr>
            <a:endParaRPr lang="en-US" altLang="zh-CN" sz="2400" kern="100" dirty="0" smtClean="0">
              <a:latin typeface="宋体"/>
              <a:ea typeface="微软雅黑"/>
              <a:cs typeface="Times New Roman"/>
            </a:endParaRPr>
          </a:p>
          <a:p>
            <a:pPr algn="just">
              <a:lnSpc>
                <a:spcPct val="150000"/>
              </a:lnSpc>
              <a:spcAft>
                <a:spcPts val="0"/>
              </a:spcAft>
              <a:tabLst>
                <a:tab pos="2070735" algn="l"/>
              </a:tabLst>
            </a:pPr>
            <a:r>
              <a:rPr lang="en-US" altLang="zh-CN" sz="2400" kern="100" dirty="0" smtClean="0">
                <a:latin typeface="宋体"/>
                <a:ea typeface="微软雅黑"/>
                <a:cs typeface="Times New Roman"/>
              </a:rPr>
              <a:t>④</a:t>
            </a:r>
            <a:r>
              <a:rPr lang="en-US" altLang="zh-CN" sz="2400" kern="100" dirty="0">
                <a:latin typeface="Times New Roman"/>
                <a:ea typeface="微软雅黑"/>
                <a:cs typeface="Courier New"/>
              </a:rPr>
              <a:t>W</a:t>
            </a:r>
            <a:r>
              <a:rPr lang="zh-CN" altLang="zh-CN" sz="2400" kern="100" dirty="0">
                <a:latin typeface="Times New Roman"/>
                <a:ea typeface="微软雅黑"/>
                <a:cs typeface="Times New Roman"/>
              </a:rPr>
              <a:t>基态原子有</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个能层，电子式为</a:t>
            </a:r>
            <a:r>
              <a:rPr lang="en-US" altLang="zh-CN" sz="2400" kern="100" dirty="0">
                <a:latin typeface="宋体"/>
                <a:ea typeface="微软雅黑"/>
                <a:cs typeface="Courier New"/>
              </a:rPr>
              <a:t> </a:t>
            </a:r>
            <a:endParaRPr lang="zh-CN" altLang="zh-CN" sz="24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4496" name="Picture 160" descr="3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42395" y="1278935"/>
            <a:ext cx="926579" cy="1042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7" name="图片 1"/>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91880" y="3037706"/>
            <a:ext cx="3090665"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8" name="Picture 16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16799" y="3029768"/>
            <a:ext cx="1526486" cy="63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99" name="Picture 163"/>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60615" y="3901802"/>
            <a:ext cx="557014" cy="61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10754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60" y="648107"/>
            <a:ext cx="8928000"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A.</a:t>
            </a: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③</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④</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B</a:t>
            </a:r>
            <a:r>
              <a:rPr lang="en-US" altLang="zh-CN" sz="2800" kern="100" dirty="0">
                <a:latin typeface="Times New Roman"/>
                <a:ea typeface="微软雅黑"/>
                <a:cs typeface="Courier New"/>
              </a:rPr>
              <a:t>.</a:t>
            </a:r>
            <a:r>
              <a:rPr lang="en-US" altLang="zh-CN" sz="2800" kern="100" dirty="0">
                <a:latin typeface="宋体"/>
                <a:ea typeface="微软雅黑"/>
                <a:cs typeface="Times New Roman"/>
              </a:rPr>
              <a:t>③</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④</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en-US" altLang="zh-CN" sz="2800" kern="100" dirty="0">
                <a:latin typeface="宋体"/>
                <a:ea typeface="微软雅黑"/>
                <a:cs typeface="Times New Roman"/>
              </a:rPr>
              <a:t>③</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④</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D</a:t>
            </a:r>
            <a:r>
              <a:rPr lang="en-US" altLang="zh-CN" sz="2800" kern="100" dirty="0">
                <a:latin typeface="Times New Roman"/>
                <a:ea typeface="微软雅黑"/>
                <a:cs typeface="Courier New"/>
              </a:rPr>
              <a:t>.</a:t>
            </a: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④</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③</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由题意可知：</a:t>
            </a:r>
            <a:r>
              <a:rPr lang="en-US" altLang="zh-CN" sz="2800" kern="100" dirty="0">
                <a:latin typeface="Times New Roman"/>
                <a:ea typeface="微软雅黑"/>
                <a:cs typeface="Courier New"/>
              </a:rPr>
              <a:t>X</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Z</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W</a:t>
            </a:r>
            <a:r>
              <a:rPr lang="zh-CN" altLang="zh-CN" sz="2800" kern="100" dirty="0">
                <a:latin typeface="Times New Roman"/>
                <a:ea typeface="微软雅黑"/>
                <a:cs typeface="Times New Roman"/>
              </a:rPr>
              <a:t>分别为</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Cl</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S</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Cl</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S</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粒子半径大小排列顺序为</a:t>
            </a:r>
            <a:r>
              <a:rPr lang="en-US" altLang="zh-CN" sz="2800" i="1" kern="100" dirty="0">
                <a:latin typeface="Times New Roman"/>
                <a:ea typeface="微软雅黑"/>
                <a:cs typeface="Courier New"/>
              </a:rPr>
              <a:t>r</a:t>
            </a:r>
            <a:r>
              <a:rPr lang="en-US" altLang="zh-CN" sz="2800" kern="100" dirty="0">
                <a:latin typeface="Times New Roman"/>
                <a:ea typeface="微软雅黑"/>
                <a:cs typeface="Courier New"/>
              </a:rPr>
              <a:t>(</a:t>
            </a:r>
            <a:r>
              <a:rPr lang="en-US" altLang="zh-CN" sz="2800" kern="100" dirty="0" err="1">
                <a:latin typeface="Times New Roman"/>
                <a:ea typeface="微软雅黑"/>
                <a:cs typeface="Courier New"/>
              </a:rPr>
              <a:t>S</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en-US" altLang="zh-CN" sz="2800" kern="100" dirty="0" smtClean="0">
                <a:latin typeface="Times New Roman"/>
                <a:ea typeface="微软雅黑"/>
                <a:cs typeface="Courier New"/>
              </a:rPr>
              <a:t>)&gt; </a:t>
            </a:r>
            <a:r>
              <a:rPr lang="en-US" altLang="zh-CN" sz="2800" i="1" kern="100" dirty="0" smtClean="0">
                <a:latin typeface="Times New Roman"/>
                <a:ea typeface="微软雅黑"/>
                <a:cs typeface="Courier New"/>
              </a:rPr>
              <a:t>r</a:t>
            </a:r>
            <a:r>
              <a:rPr lang="en-US" altLang="zh-CN" sz="2800" kern="100" dirty="0" smtClean="0">
                <a:latin typeface="Times New Roman"/>
                <a:ea typeface="微软雅黑"/>
                <a:cs typeface="Courier New"/>
              </a:rPr>
              <a:t>(S</a:t>
            </a:r>
            <a:r>
              <a:rPr lang="en-US" altLang="zh-CN" sz="2800" kern="100" dirty="0">
                <a:latin typeface="Times New Roman"/>
                <a:ea typeface="微软雅黑"/>
                <a:cs typeface="Courier New"/>
              </a:rPr>
              <a:t>)&gt;</a:t>
            </a:r>
            <a:r>
              <a:rPr lang="en-US" altLang="zh-CN" sz="2800" i="1" kern="100" dirty="0">
                <a:latin typeface="Times New Roman"/>
                <a:ea typeface="微软雅黑"/>
                <a:cs typeface="Courier New"/>
              </a:rPr>
              <a:t>r</a:t>
            </a:r>
            <a:r>
              <a:rPr lang="en-US" altLang="zh-CN" sz="2800" kern="100" dirty="0">
                <a:latin typeface="Times New Roman"/>
                <a:ea typeface="微软雅黑"/>
                <a:cs typeface="Courier New"/>
              </a:rPr>
              <a:t>(</a:t>
            </a:r>
            <a:r>
              <a:rPr lang="en-US" altLang="zh-CN" sz="2800" kern="100" dirty="0" err="1">
                <a:latin typeface="Times New Roman"/>
                <a:ea typeface="微软雅黑"/>
                <a:cs typeface="Courier New"/>
              </a:rPr>
              <a:t>Cl</a:t>
            </a:r>
            <a:r>
              <a:rPr lang="en-US" altLang="zh-CN" sz="2800" kern="100" dirty="0">
                <a:latin typeface="Times New Roman"/>
                <a:ea typeface="微软雅黑"/>
                <a:cs typeface="Courier New"/>
              </a:rPr>
              <a:t>)&gt;</a:t>
            </a:r>
            <a:r>
              <a:rPr lang="en-US" altLang="zh-CN" sz="2800" i="1" kern="100" dirty="0">
                <a:latin typeface="Times New Roman"/>
                <a:ea typeface="微软雅黑"/>
                <a:cs typeface="Courier New"/>
              </a:rPr>
              <a:t>r</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，故</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项正确。</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C</a:t>
            </a:r>
            <a:endParaRPr lang="zh-CN" altLang="zh-CN" sz="28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339252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604" y="821375"/>
            <a:ext cx="8837934" cy="130420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已知</a:t>
            </a:r>
            <a:r>
              <a:rPr lang="en-US" altLang="zh-CN" sz="2800" kern="100" dirty="0">
                <a:latin typeface="Times New Roman"/>
                <a:ea typeface="微软雅黑"/>
                <a:cs typeface="Courier New"/>
              </a:rPr>
              <a:t>X</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是主族元素，</a:t>
            </a:r>
            <a:r>
              <a:rPr lang="en-US" altLang="zh-CN" sz="2800" i="1" kern="100" dirty="0">
                <a:latin typeface="Times New Roman"/>
                <a:ea typeface="微软雅黑"/>
                <a:cs typeface="Courier New"/>
              </a:rPr>
              <a:t>I</a:t>
            </a:r>
            <a:r>
              <a:rPr lang="zh-CN" altLang="zh-CN" sz="2800" kern="100" dirty="0">
                <a:latin typeface="Times New Roman"/>
                <a:ea typeface="微软雅黑"/>
                <a:cs typeface="Times New Roman"/>
              </a:rPr>
              <a:t>为电离能，单位是</a:t>
            </a:r>
            <a:r>
              <a:rPr lang="en-US" altLang="zh-CN" sz="2800" kern="100" dirty="0" err="1">
                <a:latin typeface="Times New Roman"/>
                <a:ea typeface="微软雅黑"/>
                <a:cs typeface="Courier New"/>
              </a:rPr>
              <a:t>kJ·mol</a:t>
            </a:r>
            <a:r>
              <a:rPr lang="zh-CN" altLang="zh-CN" sz="2800" kern="100" baseline="30000" dirty="0">
                <a:latin typeface="Times New Roman"/>
                <a:ea typeface="微软雅黑"/>
                <a:cs typeface="Times New Roman"/>
              </a:rPr>
              <a:t>－</a:t>
            </a:r>
            <a:r>
              <a:rPr lang="en-US" altLang="zh-CN" sz="2800" kern="100" baseline="30000" dirty="0">
                <a:latin typeface="Times New Roman"/>
                <a:ea typeface="微软雅黑"/>
                <a:cs typeface="Courier New"/>
              </a:rPr>
              <a:t>1</a:t>
            </a:r>
            <a:r>
              <a:rPr lang="zh-CN" altLang="zh-CN" sz="2800" kern="100" dirty="0">
                <a:latin typeface="Times New Roman"/>
                <a:ea typeface="微软雅黑"/>
                <a:cs typeface="Times New Roman"/>
              </a:rPr>
              <a:t>。请根据下表数据判断，错误的是</a:t>
            </a:r>
            <a:r>
              <a:rPr lang="en-US" altLang="zh-CN" sz="2800" kern="100" dirty="0">
                <a:latin typeface="Times New Roman"/>
                <a:ea typeface="微软雅黑"/>
                <a:cs typeface="Courier New"/>
              </a:rPr>
              <a:t> (</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59948800"/>
              </p:ext>
            </p:extLst>
          </p:nvPr>
        </p:nvGraphicFramePr>
        <p:xfrm>
          <a:off x="1845221" y="2360652"/>
          <a:ext cx="5384292" cy="1920240"/>
        </p:xfrm>
        <a:graphic>
          <a:graphicData uri="http://schemas.openxmlformats.org/drawingml/2006/table">
            <a:tbl>
              <a:tblPr/>
              <a:tblGrid>
                <a:gridCol w="1026160"/>
                <a:gridCol w="848360"/>
                <a:gridCol w="1115060"/>
                <a:gridCol w="1115060"/>
                <a:gridCol w="1279652"/>
              </a:tblGrid>
              <a:tr h="0">
                <a:tc>
                  <a:txBody>
                    <a:bodyPr/>
                    <a:lstStyle/>
                    <a:p>
                      <a:pPr algn="ctr">
                        <a:lnSpc>
                          <a:spcPct val="150000"/>
                        </a:lnSpc>
                        <a:spcAft>
                          <a:spcPts val="0"/>
                        </a:spcAft>
                        <a:tabLst>
                          <a:tab pos="2070735" algn="l"/>
                        </a:tabLst>
                      </a:pPr>
                      <a:r>
                        <a:rPr lang="zh-CN" sz="2800" kern="100">
                          <a:effectLst/>
                          <a:latin typeface="Times New Roman"/>
                          <a:ea typeface="微软雅黑"/>
                          <a:cs typeface="Times New Roman"/>
                        </a:rPr>
                        <a:t>元素</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微软雅黑"/>
                          <a:cs typeface="Courier New"/>
                        </a:rPr>
                        <a:t>I</a:t>
                      </a:r>
                      <a:r>
                        <a:rPr lang="en-US" sz="2800" kern="100" baseline="-25000">
                          <a:effectLst/>
                          <a:latin typeface="Times New Roman"/>
                          <a:ea typeface="微软雅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微软雅黑"/>
                          <a:cs typeface="Courier New"/>
                        </a:rPr>
                        <a:t>I</a:t>
                      </a:r>
                      <a:r>
                        <a:rPr lang="en-US" sz="2800" kern="100" baseline="-25000">
                          <a:effectLst/>
                          <a:latin typeface="Times New Roman"/>
                          <a:ea typeface="微软雅黑"/>
                          <a:cs typeface="Courier New"/>
                        </a:rPr>
                        <a:t>2</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微软雅黑"/>
                          <a:cs typeface="Courier New"/>
                        </a:rPr>
                        <a:t>I</a:t>
                      </a:r>
                      <a:r>
                        <a:rPr lang="en-US" sz="2800" kern="100" baseline="-25000">
                          <a:effectLst/>
                          <a:latin typeface="Times New Roman"/>
                          <a:ea typeface="微软雅黑"/>
                          <a:cs typeface="Courier New"/>
                        </a:rPr>
                        <a:t>3</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i="1" kern="100">
                          <a:effectLst/>
                          <a:latin typeface="Times New Roman"/>
                          <a:ea typeface="微软雅黑"/>
                          <a:cs typeface="Courier New"/>
                        </a:rPr>
                        <a:t>I</a:t>
                      </a:r>
                      <a:r>
                        <a:rPr lang="en-US" sz="2800" kern="100" baseline="-25000">
                          <a:effectLst/>
                          <a:latin typeface="Times New Roman"/>
                          <a:ea typeface="微软雅黑"/>
                          <a:cs typeface="Courier New"/>
                        </a:rPr>
                        <a:t>4</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X</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500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4 600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6 900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9 500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Y</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580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1 800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2 700</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a:effectLst/>
                          <a:latin typeface="Times New Roman"/>
                          <a:ea typeface="微软雅黑"/>
                          <a:cs typeface="Courier New"/>
                        </a:rPr>
                        <a:t>11 600</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90526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23478"/>
            <a:ext cx="8928000" cy="453585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元素</a:t>
            </a:r>
            <a:r>
              <a:rPr lang="en-US" altLang="zh-CN" sz="2800" kern="100" dirty="0">
                <a:latin typeface="Times New Roman"/>
                <a:ea typeface="微软雅黑"/>
                <a:cs typeface="Courier New"/>
              </a:rPr>
              <a:t>X</a:t>
            </a:r>
            <a:r>
              <a:rPr lang="zh-CN" altLang="zh-CN" sz="2800" kern="100" dirty="0">
                <a:latin typeface="Times New Roman"/>
                <a:ea typeface="微软雅黑"/>
                <a:cs typeface="Times New Roman"/>
              </a:rPr>
              <a:t>的常见化合价是＋</a:t>
            </a: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价</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元素</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是</a:t>
            </a:r>
            <a:r>
              <a:rPr lang="en-US" altLang="zh-CN" sz="2800" kern="100" dirty="0" err="1">
                <a:latin typeface="宋体"/>
                <a:ea typeface="微软雅黑"/>
                <a:cs typeface="Times New Roman"/>
              </a:rPr>
              <a:t>Ⅲ</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元素</a:t>
            </a:r>
            <a:r>
              <a:rPr lang="en-US" altLang="zh-CN" sz="2800" kern="100" dirty="0">
                <a:latin typeface="Times New Roman"/>
                <a:ea typeface="微软雅黑"/>
                <a:cs typeface="Courier New"/>
              </a:rPr>
              <a:t>X</a:t>
            </a:r>
            <a:r>
              <a:rPr lang="zh-CN" altLang="zh-CN" sz="2800" kern="100" dirty="0">
                <a:latin typeface="Times New Roman"/>
                <a:ea typeface="微软雅黑"/>
                <a:cs typeface="Times New Roman"/>
              </a:rPr>
              <a:t>与氯形成化合物时，化学式可能是</a:t>
            </a:r>
            <a:r>
              <a:rPr lang="en-US" altLang="zh-CN" sz="2800" kern="100" dirty="0" err="1">
                <a:latin typeface="Times New Roman"/>
                <a:ea typeface="微软雅黑"/>
                <a:cs typeface="Courier New"/>
              </a:rPr>
              <a:t>XCl</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若元素</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处于第三周期，它可与冷水剧烈反应</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X</a:t>
            </a:r>
            <a:r>
              <a:rPr lang="zh-CN" altLang="zh-CN" sz="2800" kern="100" dirty="0">
                <a:latin typeface="Times New Roman"/>
                <a:ea typeface="微软雅黑"/>
                <a:cs typeface="Times New Roman"/>
              </a:rPr>
              <a:t>为第</a:t>
            </a:r>
            <a:r>
              <a:rPr lang="en-US" altLang="zh-CN" sz="2800" kern="100" dirty="0" err="1">
                <a:latin typeface="宋体"/>
                <a:ea typeface="微软雅黑"/>
                <a:cs typeface="Times New Roman"/>
              </a:rPr>
              <a:t>Ⅰ</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为第</a:t>
            </a:r>
            <a:r>
              <a:rPr lang="en-US" altLang="zh-CN" sz="2800" kern="100" dirty="0" err="1">
                <a:latin typeface="宋体"/>
                <a:ea typeface="微软雅黑"/>
                <a:cs typeface="Times New Roman"/>
              </a:rPr>
              <a:t>Ⅲ</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项，若元素</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处于第三周期，则</a:t>
            </a:r>
            <a:r>
              <a:rPr lang="en-US" altLang="zh-CN" sz="2800" kern="100" dirty="0">
                <a:latin typeface="Times New Roman"/>
                <a:ea typeface="微软雅黑"/>
                <a:cs typeface="Courier New"/>
              </a:rPr>
              <a:t>Y</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Al</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Al</a:t>
            </a:r>
            <a:r>
              <a:rPr lang="zh-CN" altLang="zh-CN" sz="2800" kern="100" dirty="0">
                <a:latin typeface="Times New Roman"/>
                <a:ea typeface="微软雅黑"/>
                <a:cs typeface="Times New Roman"/>
              </a:rPr>
              <a:t>不与冷水反应。</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D</a:t>
            </a:r>
            <a:endParaRPr lang="zh-CN" altLang="zh-CN" sz="2800" kern="100" dirty="0">
              <a:effectLst/>
              <a:latin typeface="宋体"/>
              <a:cs typeface="Courier New"/>
            </a:endParaRPr>
          </a:p>
        </p:txBody>
      </p:sp>
      <p:sp>
        <p:nvSpPr>
          <p:cNvPr id="18" name="TextBox 1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TextBox 21">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17143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1696" y="104428"/>
            <a:ext cx="8928000" cy="453585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下列叙述正确的是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通常，同周期元素中</a:t>
            </a:r>
            <a:r>
              <a:rPr lang="en-US" altLang="zh-CN" sz="2800" kern="100" dirty="0" err="1">
                <a:latin typeface="宋体"/>
                <a:ea typeface="微软雅黑"/>
                <a:cs typeface="Times New Roman"/>
              </a:rPr>
              <a:t>Ⅶ</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族元素的第一电离能最大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在同一主族中，自上而下元素的第一电离能逐渐减小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第</a:t>
            </a:r>
            <a:r>
              <a:rPr lang="en-US" altLang="zh-CN" sz="2800" kern="100" dirty="0" err="1">
                <a:latin typeface="宋体"/>
                <a:ea typeface="微软雅黑"/>
                <a:cs typeface="Times New Roman"/>
              </a:rPr>
              <a:t>Ⅰ</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a:t>
            </a:r>
            <a:r>
              <a:rPr lang="en-US" altLang="zh-CN" sz="2800" kern="100" dirty="0" err="1">
                <a:latin typeface="宋体"/>
                <a:ea typeface="微软雅黑"/>
                <a:cs typeface="Times New Roman"/>
              </a:rPr>
              <a:t>Ⅱ</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族元素的原子，其原子半径越大，第一</a:t>
            </a:r>
            <a:r>
              <a:rPr lang="zh-CN" altLang="zh-CN" sz="2800" kern="100" dirty="0" smtClean="0">
                <a:latin typeface="Times New Roman"/>
                <a:ea typeface="微软雅黑"/>
                <a:cs typeface="Times New Roman"/>
              </a:rPr>
              <a:t>电</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a:latin typeface="Times New Roman"/>
                <a:ea typeface="微软雅黑"/>
                <a:cs typeface="Times New Roman"/>
              </a:rPr>
              <a:t> </a:t>
            </a: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离</a:t>
            </a:r>
            <a:r>
              <a:rPr lang="zh-CN" altLang="zh-CN" sz="2800" kern="100" dirty="0">
                <a:latin typeface="Times New Roman"/>
                <a:ea typeface="微软雅黑"/>
                <a:cs typeface="Times New Roman"/>
              </a:rPr>
              <a:t>能越大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主族元素的原子形成单原子离子时的最高化合价数</a:t>
            </a:r>
            <a:r>
              <a:rPr lang="zh-CN" altLang="zh-CN" sz="2800" kern="100" dirty="0" smtClean="0">
                <a:latin typeface="Times New Roman"/>
                <a:ea typeface="微软雅黑"/>
                <a:cs typeface="Times New Roman"/>
              </a:rPr>
              <a:t>都</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a:latin typeface="Times New Roman"/>
                <a:ea typeface="微软雅黑"/>
                <a:cs typeface="Times New Roman"/>
              </a:rPr>
              <a:t> </a:t>
            </a: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和</a:t>
            </a:r>
            <a:r>
              <a:rPr lang="zh-CN" altLang="zh-CN" sz="2800" kern="100" dirty="0">
                <a:latin typeface="Times New Roman"/>
                <a:ea typeface="微软雅黑"/>
                <a:cs typeface="Times New Roman"/>
              </a:rPr>
              <a:t>它的族序数相等</a:t>
            </a:r>
            <a:endParaRPr lang="zh-CN" altLang="zh-CN" sz="28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TextBox 9">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10">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2388026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068566" y="1613103"/>
            <a:ext cx="1584000" cy="1107996"/>
          </a:xfrm>
          <a:prstGeom prst="rect">
            <a:avLst/>
          </a:prstGeom>
          <a:noFill/>
        </p:spPr>
        <p:txBody>
          <a:bodyPr wrap="square" rtlCol="0">
            <a:spAutoFit/>
          </a:bodyPr>
          <a:lstStyle/>
          <a:p>
            <a:pPr algn="ctr"/>
            <a:r>
              <a:rPr lang="zh-CN" altLang="en-US" sz="2200" b="1" dirty="0">
                <a:solidFill>
                  <a:srgbClr val="FFFF00"/>
                </a:solidFill>
                <a:latin typeface="方正博雅宋_GBK" pitchFamily="2" charset="-122"/>
                <a:ea typeface="方正博雅宋_GBK" pitchFamily="2" charset="-122"/>
              </a:rPr>
              <a:t>微粒半径的</a:t>
            </a:r>
            <a:r>
              <a:rPr lang="zh-CN" altLang="en-US" sz="2200" b="1" dirty="0" smtClean="0">
                <a:solidFill>
                  <a:srgbClr val="FFFF00"/>
                </a:solidFill>
                <a:latin typeface="方正博雅宋_GBK" pitchFamily="2" charset="-122"/>
                <a:ea typeface="方正博雅宋_GBK" pitchFamily="2" charset="-122"/>
              </a:rPr>
              <a:t>大小</a:t>
            </a:r>
            <a:endParaRPr lang="en-US" altLang="zh-CN" sz="2200" b="1" dirty="0" smtClean="0">
              <a:solidFill>
                <a:srgbClr val="FFFF00"/>
              </a:solidFill>
              <a:latin typeface="方正博雅宋_GBK" pitchFamily="2" charset="-122"/>
              <a:ea typeface="方正博雅宋_GBK" pitchFamily="2" charset="-122"/>
            </a:endParaRPr>
          </a:p>
          <a:p>
            <a:pPr algn="ctr"/>
            <a:r>
              <a:rPr lang="zh-CN" altLang="en-US" sz="2200" b="1" dirty="0" smtClean="0">
                <a:solidFill>
                  <a:srgbClr val="FFFF00"/>
                </a:solidFill>
                <a:latin typeface="方正博雅宋_GBK" pitchFamily="2" charset="-122"/>
                <a:ea typeface="方正博雅宋_GBK" pitchFamily="2" charset="-122"/>
              </a:rPr>
              <a:t>比较</a:t>
            </a:r>
            <a:endParaRPr lang="zh-CN" altLang="en-US" sz="2200" b="1" dirty="0">
              <a:solidFill>
                <a:srgbClr val="FFFF00"/>
              </a:solidFill>
              <a:latin typeface="方正博雅宋_GBK" pitchFamily="2" charset="-122"/>
              <a:ea typeface="方正博雅宋_GBK" pitchFamily="2" charset="-122"/>
            </a:endParaRPr>
          </a:p>
        </p:txBody>
      </p:sp>
      <p:sp>
        <p:nvSpPr>
          <p:cNvPr id="22" name="TextBox 21">
            <a:hlinkClick r:id="rId3" action="ppaction://hlinksldjump"/>
          </p:cNvPr>
          <p:cNvSpPr txBox="1"/>
          <p:nvPr/>
        </p:nvSpPr>
        <p:spPr>
          <a:xfrm>
            <a:off x="5868144" y="1773734"/>
            <a:ext cx="1411585" cy="769441"/>
          </a:xfrm>
          <a:prstGeom prst="rect">
            <a:avLst/>
          </a:prstGeom>
          <a:noFill/>
        </p:spPr>
        <p:txBody>
          <a:bodyPr wrap="square" rtlCol="0">
            <a:spAutoFit/>
          </a:bodyPr>
          <a:lstStyle/>
          <a:p>
            <a:pPr algn="ctr"/>
            <a:r>
              <a:rPr lang="zh-CN" altLang="en-US" sz="2200" b="1" dirty="0">
                <a:solidFill>
                  <a:srgbClr val="FFFF00"/>
                </a:solidFill>
                <a:latin typeface="方正博雅宋_GBK" pitchFamily="2" charset="-122"/>
                <a:ea typeface="方正博雅宋_GBK" pitchFamily="2" charset="-122"/>
              </a:rPr>
              <a:t>元素的电离能</a:t>
            </a: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40271" y="579909"/>
            <a:ext cx="8852792" cy="4082913"/>
          </a:xfrm>
          <a:prstGeom prst="rect">
            <a:avLst/>
          </a:prstGeom>
        </p:spPr>
        <p:txBody>
          <a:bodyPr wrap="square">
            <a:spAutoFit/>
          </a:bodyPr>
          <a:lstStyle/>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通常，同周期元素中碱金属元素第一电离能最小，稀有气体元素最大，故</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错</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zh-CN" altLang="zh-CN" sz="2400" kern="100" dirty="0" smtClean="0">
                <a:latin typeface="Times New Roman"/>
                <a:ea typeface="微软雅黑"/>
                <a:cs typeface="Times New Roman"/>
              </a:rPr>
              <a:t>同</a:t>
            </a:r>
            <a:r>
              <a:rPr lang="zh-CN" altLang="zh-CN" sz="2400" kern="100" dirty="0">
                <a:latin typeface="Times New Roman"/>
                <a:ea typeface="微软雅黑"/>
                <a:cs typeface="Times New Roman"/>
              </a:rPr>
              <a:t>一主族，自上而下第一电离能逐渐减小，而同主族元素随着原子序数的增加，原子半径增大，失电子能力增强，第一电离能逐渐减小，故</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正确，</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错</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zh-CN" altLang="zh-CN" sz="2400" kern="100" dirty="0" smtClean="0">
                <a:latin typeface="Times New Roman"/>
                <a:ea typeface="微软雅黑"/>
                <a:cs typeface="Times New Roman"/>
              </a:rPr>
              <a:t>主族</a:t>
            </a:r>
            <a:r>
              <a:rPr lang="zh-CN" altLang="zh-CN" sz="2400" kern="100" dirty="0">
                <a:latin typeface="Times New Roman"/>
                <a:ea typeface="微软雅黑"/>
                <a:cs typeface="Times New Roman"/>
              </a:rPr>
              <a:t>元素的原子形成单原子离子时的最高化合价数不一定和它的族序数相等，如</a:t>
            </a:r>
            <a:r>
              <a:rPr lang="en-US" altLang="zh-CN" sz="2400" kern="100" dirty="0">
                <a:latin typeface="Times New Roman"/>
                <a:ea typeface="微软雅黑"/>
                <a:cs typeface="Courier New"/>
              </a:rPr>
              <a:t>F</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O</a:t>
            </a:r>
            <a:r>
              <a:rPr lang="zh-CN" altLang="zh-CN" sz="2400" kern="100" dirty="0">
                <a:latin typeface="Times New Roman"/>
                <a:ea typeface="微软雅黑"/>
                <a:cs typeface="Times New Roman"/>
              </a:rPr>
              <a:t>，故</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错。</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B</a:t>
            </a:r>
            <a:endParaRPr lang="zh-CN" altLang="zh-CN" sz="24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TextBox 8">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TextBox 9">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10">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0508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animEffect transition="in" filter="blinds(horizontal)">
                                      <p:cBhvr>
                                        <p:cTn id="12" dur="500"/>
                                        <p:tgtEl>
                                          <p:spTgt spid="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3" end="3"/>
                                            </p:txEl>
                                          </p:spTgt>
                                        </p:tgtEl>
                                        <p:attrNameLst>
                                          <p:attrName>style.visibility</p:attrName>
                                        </p:attrNameLst>
                                      </p:cBhvr>
                                      <p:to>
                                        <p:strVal val="visible"/>
                                      </p:to>
                                    </p:set>
                                    <p:animEffect transition="in" filter="blinds(horizontal)">
                                      <p:cBhvr>
                                        <p:cTn id="17"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293" y="646231"/>
            <a:ext cx="8601612"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5.</a:t>
            </a:r>
            <a:r>
              <a:rPr lang="zh-CN" altLang="zh-CN" sz="2800" kern="100" dirty="0">
                <a:latin typeface="Times New Roman"/>
                <a:ea typeface="微软雅黑"/>
                <a:cs typeface="Times New Roman"/>
              </a:rPr>
              <a:t>电离能是指由气态原子或气态离子失去电子需要的能量。从中性原子中移去第一个电子所需要的能量为第一电离能</a:t>
            </a:r>
            <a:r>
              <a:rPr lang="en-US" altLang="zh-CN" sz="2800" kern="100" dirty="0">
                <a:latin typeface="Times New Roman"/>
                <a:ea typeface="微软雅黑"/>
                <a:cs typeface="Courier New"/>
              </a:rPr>
              <a:t>(</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1</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，移去第二个电子所需要的能量为第二电离能</a:t>
            </a:r>
            <a:r>
              <a:rPr lang="en-US" altLang="zh-CN" sz="2800" kern="100" dirty="0">
                <a:latin typeface="Times New Roman"/>
                <a:ea typeface="微软雅黑"/>
                <a:cs typeface="Courier New"/>
              </a:rPr>
              <a:t>(</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2</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，依此类推。现有</a:t>
            </a:r>
            <a:r>
              <a:rPr lang="en-US" altLang="zh-CN" sz="2800" kern="100" dirty="0">
                <a:latin typeface="Times New Roman"/>
                <a:ea typeface="微软雅黑"/>
                <a:cs typeface="Courier New"/>
              </a:rPr>
              <a:t>5</a:t>
            </a:r>
            <a:r>
              <a:rPr lang="zh-CN" altLang="zh-CN" sz="2800" kern="100" dirty="0">
                <a:latin typeface="Times New Roman"/>
                <a:ea typeface="微软雅黑"/>
                <a:cs typeface="Times New Roman"/>
              </a:rPr>
              <a:t>种元素</a:t>
            </a:r>
            <a:r>
              <a:rPr lang="en-US" altLang="zh-CN" sz="2800" kern="100" dirty="0">
                <a:latin typeface="Times New Roman"/>
                <a:ea typeface="微软雅黑"/>
                <a:cs typeface="Courier New"/>
              </a:rPr>
              <a:t>A</a:t>
            </a:r>
            <a:r>
              <a:rPr lang="zh-CN" altLang="zh-CN" sz="2800" kern="100" spc="-500" dirty="0">
                <a:latin typeface="Times New Roman"/>
                <a:ea typeface="微软雅黑"/>
                <a:cs typeface="Times New Roman"/>
              </a:rPr>
              <a:t>、</a:t>
            </a:r>
            <a:r>
              <a:rPr lang="en-US" altLang="zh-CN" sz="2800" kern="100" dirty="0">
                <a:latin typeface="Times New Roman"/>
                <a:ea typeface="微软雅黑"/>
                <a:cs typeface="Courier New"/>
              </a:rPr>
              <a:t>B</a:t>
            </a:r>
            <a:r>
              <a:rPr lang="zh-CN" altLang="zh-CN" sz="2800" kern="100" spc="-500" dirty="0">
                <a:latin typeface="Times New Roman"/>
                <a:ea typeface="微软雅黑"/>
                <a:cs typeface="Times New Roman"/>
              </a:rPr>
              <a:t>、</a:t>
            </a:r>
            <a:r>
              <a:rPr lang="en-US" altLang="zh-CN" sz="2800" kern="100" dirty="0">
                <a:latin typeface="Times New Roman"/>
                <a:ea typeface="微软雅黑"/>
                <a:cs typeface="Courier New"/>
              </a:rPr>
              <a:t>C</a:t>
            </a:r>
            <a:r>
              <a:rPr lang="zh-CN" altLang="zh-CN" sz="2800" kern="100" spc="-500" dirty="0">
                <a:latin typeface="Times New Roman"/>
                <a:ea typeface="微软雅黑"/>
                <a:cs typeface="Times New Roman"/>
              </a:rPr>
              <a:t>、</a:t>
            </a:r>
            <a:r>
              <a:rPr lang="en-US" altLang="zh-CN" sz="2800" kern="100" dirty="0">
                <a:latin typeface="Times New Roman"/>
                <a:ea typeface="微软雅黑"/>
                <a:cs typeface="Courier New"/>
              </a:rPr>
              <a:t>D</a:t>
            </a:r>
            <a:r>
              <a:rPr lang="zh-CN" altLang="zh-CN" sz="2800" kern="100" spc="-500" dirty="0">
                <a:latin typeface="Times New Roman"/>
                <a:ea typeface="微软雅黑"/>
                <a:cs typeface="Times New Roman"/>
              </a:rPr>
              <a:t>、</a:t>
            </a:r>
            <a:r>
              <a:rPr lang="en-US" altLang="zh-CN" sz="2800" kern="100" dirty="0">
                <a:latin typeface="Times New Roman"/>
                <a:ea typeface="微软雅黑"/>
                <a:cs typeface="Courier New"/>
              </a:rPr>
              <a:t>E</a:t>
            </a:r>
            <a:r>
              <a:rPr lang="zh-CN" altLang="zh-CN" sz="2800" kern="100" dirty="0">
                <a:latin typeface="Times New Roman"/>
                <a:ea typeface="微软雅黑"/>
                <a:cs typeface="Times New Roman"/>
              </a:rPr>
              <a:t>，其中有三种金属元素，一种稀有气体元素，其</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1</a:t>
            </a:r>
            <a:r>
              <a:rPr lang="zh-CN" altLang="zh-CN" sz="2800" kern="100" dirty="0">
                <a:latin typeface="Times New Roman"/>
                <a:ea typeface="微软雅黑"/>
                <a:cs typeface="Times New Roman"/>
              </a:rPr>
              <a:t>～</a:t>
            </a:r>
            <a:r>
              <a:rPr lang="en-US" altLang="zh-CN" sz="2800" i="1" kern="100" dirty="0" err="1">
                <a:latin typeface="Times New Roman"/>
                <a:ea typeface="微软雅黑"/>
                <a:cs typeface="Courier New"/>
              </a:rPr>
              <a:t>I</a:t>
            </a:r>
            <a:r>
              <a:rPr lang="en-US" altLang="zh-CN" sz="2800" kern="100" baseline="-25000" dirty="0" err="1">
                <a:latin typeface="Times New Roman"/>
                <a:ea typeface="微软雅黑"/>
                <a:cs typeface="Courier New"/>
              </a:rPr>
              <a:t>3</a:t>
            </a:r>
            <a:r>
              <a:rPr lang="zh-CN" altLang="zh-CN" sz="2800" kern="100" dirty="0">
                <a:latin typeface="Times New Roman"/>
                <a:ea typeface="微软雅黑"/>
                <a:cs typeface="Times New Roman"/>
              </a:rPr>
              <a:t>分别如下表。</a:t>
            </a:r>
            <a:endParaRPr lang="zh-CN" altLang="zh-CN" sz="2800" kern="100" dirty="0">
              <a:effectLst/>
              <a:latin typeface="宋体"/>
              <a:cs typeface="Courier New"/>
            </a:endParaRPr>
          </a:p>
        </p:txBody>
      </p:sp>
      <p:sp>
        <p:nvSpPr>
          <p:cNvPr id="11" name="TextBox 10">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9682880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450151291"/>
              </p:ext>
            </p:extLst>
          </p:nvPr>
        </p:nvGraphicFramePr>
        <p:xfrm>
          <a:off x="2728504" y="339502"/>
          <a:ext cx="3696654" cy="3138300"/>
        </p:xfrm>
        <a:graphic>
          <a:graphicData uri="http://schemas.openxmlformats.org/drawingml/2006/table">
            <a:tbl>
              <a:tblPr/>
              <a:tblGrid>
                <a:gridCol w="899160"/>
                <a:gridCol w="932498"/>
                <a:gridCol w="932498"/>
                <a:gridCol w="932498"/>
              </a:tblGrid>
              <a:tr h="0">
                <a:tc>
                  <a:txBody>
                    <a:bodyPr/>
                    <a:lstStyle/>
                    <a:p>
                      <a:pPr algn="ctr">
                        <a:lnSpc>
                          <a:spcPct val="143000"/>
                        </a:lnSpc>
                        <a:spcAft>
                          <a:spcPts val="0"/>
                        </a:spcAft>
                        <a:tabLst>
                          <a:tab pos="2070735" algn="l"/>
                        </a:tabLst>
                      </a:pPr>
                      <a:r>
                        <a:rPr lang="zh-CN" sz="2400" kern="100" dirty="0">
                          <a:effectLst/>
                          <a:latin typeface="Times New Roman"/>
                          <a:ea typeface="微软雅黑"/>
                          <a:cs typeface="Times New Roman"/>
                        </a:rPr>
                        <a:t>元素</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i="1" kern="100">
                          <a:effectLst/>
                          <a:latin typeface="Times New Roman"/>
                          <a:ea typeface="微软雅黑"/>
                          <a:cs typeface="Courier New"/>
                        </a:rPr>
                        <a:t>I</a:t>
                      </a:r>
                      <a:r>
                        <a:rPr lang="en-US" sz="2400" kern="100" baseline="-25000">
                          <a:effectLst/>
                          <a:latin typeface="Times New Roman"/>
                          <a:ea typeface="微软雅黑"/>
                          <a:cs typeface="Courier New"/>
                        </a:rPr>
                        <a:t>1</a:t>
                      </a:r>
                      <a:r>
                        <a:rPr lang="en-US" sz="2400" kern="100">
                          <a:effectLst/>
                          <a:latin typeface="Times New Roman"/>
                          <a:ea typeface="微软雅黑"/>
                          <a:cs typeface="Courier New"/>
                        </a:rPr>
                        <a:t>/eV</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i="1" kern="100" dirty="0" err="1">
                          <a:effectLst/>
                          <a:latin typeface="Times New Roman"/>
                          <a:ea typeface="微软雅黑"/>
                          <a:cs typeface="Courier New"/>
                        </a:rPr>
                        <a:t>I</a:t>
                      </a:r>
                      <a:r>
                        <a:rPr lang="en-US" sz="2400" kern="100" baseline="-25000" dirty="0" err="1">
                          <a:effectLst/>
                          <a:latin typeface="Times New Roman"/>
                          <a:ea typeface="微软雅黑"/>
                          <a:cs typeface="Courier New"/>
                        </a:rPr>
                        <a:t>2</a:t>
                      </a:r>
                      <a:r>
                        <a:rPr lang="en-US" sz="2400" kern="100" dirty="0">
                          <a:effectLst/>
                          <a:latin typeface="Times New Roman"/>
                          <a:ea typeface="微软雅黑"/>
                          <a:cs typeface="Courier New"/>
                        </a:rPr>
                        <a:t>/</a:t>
                      </a:r>
                      <a:r>
                        <a:rPr lang="en-US" sz="2400" kern="100" dirty="0" err="1">
                          <a:effectLst/>
                          <a:latin typeface="Times New Roman"/>
                          <a:ea typeface="微软雅黑"/>
                          <a:cs typeface="Courier New"/>
                        </a:rPr>
                        <a:t>eV</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i="1" kern="100" dirty="0" err="1">
                          <a:effectLst/>
                          <a:latin typeface="Times New Roman"/>
                          <a:ea typeface="微软雅黑"/>
                          <a:cs typeface="Courier New"/>
                        </a:rPr>
                        <a:t>I</a:t>
                      </a:r>
                      <a:r>
                        <a:rPr lang="en-US" sz="2400" kern="100" baseline="-25000" dirty="0" err="1">
                          <a:effectLst/>
                          <a:latin typeface="Times New Roman"/>
                          <a:ea typeface="微软雅黑"/>
                          <a:cs typeface="Courier New"/>
                        </a:rPr>
                        <a:t>3</a:t>
                      </a:r>
                      <a:r>
                        <a:rPr lang="en-US" sz="2400" kern="100" dirty="0">
                          <a:effectLst/>
                          <a:latin typeface="Times New Roman"/>
                          <a:ea typeface="微软雅黑"/>
                          <a:cs typeface="Courier New"/>
                        </a:rPr>
                        <a:t>/</a:t>
                      </a:r>
                      <a:r>
                        <a:rPr lang="en-US" sz="2400" kern="100" dirty="0" err="1">
                          <a:effectLst/>
                          <a:latin typeface="Times New Roman"/>
                          <a:ea typeface="微软雅黑"/>
                          <a:cs typeface="Courier New"/>
                        </a:rPr>
                        <a:t>eV</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A</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dirty="0">
                          <a:effectLst/>
                          <a:latin typeface="Times New Roman"/>
                          <a:ea typeface="微软雅黑"/>
                          <a:cs typeface="Courier New"/>
                        </a:rPr>
                        <a:t>13.0</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23.9</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40.0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B</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4.3</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31.9</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47.8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C</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5.7</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47.4</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71.8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D</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7.7</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15.1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80.3</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E</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21.6</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a:effectLst/>
                          <a:latin typeface="Times New Roman"/>
                          <a:ea typeface="微软雅黑"/>
                          <a:cs typeface="Courier New"/>
                        </a:rPr>
                        <a:t>41.1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3000"/>
                        </a:lnSpc>
                        <a:spcAft>
                          <a:spcPts val="0"/>
                        </a:spcAft>
                        <a:tabLst>
                          <a:tab pos="2070735" algn="l"/>
                        </a:tabLst>
                      </a:pPr>
                      <a:r>
                        <a:rPr lang="en-US" sz="2400" kern="100" dirty="0">
                          <a:effectLst/>
                          <a:latin typeface="Times New Roman"/>
                          <a:ea typeface="微软雅黑"/>
                          <a:cs typeface="Courier New"/>
                        </a:rPr>
                        <a:t>65.2</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197768" y="3533337"/>
            <a:ext cx="8748000" cy="1059970"/>
          </a:xfrm>
          <a:prstGeom prst="rect">
            <a:avLst/>
          </a:prstGeom>
        </p:spPr>
        <p:txBody>
          <a:bodyPr wrap="square">
            <a:spAutoFit/>
          </a:bodyPr>
          <a:lstStyle/>
          <a:p>
            <a:pPr algn="just">
              <a:lnSpc>
                <a:spcPct val="139000"/>
              </a:lnSpc>
              <a:spcAft>
                <a:spcPts val="0"/>
              </a:spcAft>
              <a:tabLst>
                <a:tab pos="2070735" algn="l"/>
              </a:tabLst>
            </a:pPr>
            <a:r>
              <a:rPr lang="zh-CN" altLang="zh-CN" sz="2400" kern="100" dirty="0">
                <a:latin typeface="Times New Roman"/>
                <a:ea typeface="微软雅黑"/>
                <a:cs typeface="Times New Roman"/>
              </a:rPr>
              <a:t>根据表中数据判断其中的金属元素有</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，稀有气体元素</a:t>
            </a:r>
            <a:r>
              <a:rPr lang="zh-CN" altLang="zh-CN" sz="2400" kern="100" dirty="0" smtClean="0">
                <a:latin typeface="Times New Roman"/>
                <a:ea typeface="微软雅黑"/>
                <a:cs typeface="Times New Roman"/>
              </a:rPr>
              <a:t>有</a:t>
            </a: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，最活泼的金属是</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，显二价的金属是</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1761001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2001" y="99672"/>
            <a:ext cx="8928000" cy="4588885"/>
          </a:xfrm>
          <a:prstGeom prst="rect">
            <a:avLst/>
          </a:prstGeom>
        </p:spPr>
        <p:txBody>
          <a:bodyPr wrap="square">
            <a:spAutoFit/>
          </a:bodyPr>
          <a:lstStyle/>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电离能是指由气态原子或气态离子失去</a:t>
            </a:r>
            <a:r>
              <a:rPr lang="zh-CN" altLang="zh-CN" sz="2400" kern="100" dirty="0" smtClean="0">
                <a:latin typeface="Times New Roman"/>
                <a:ea typeface="微软雅黑"/>
                <a:cs typeface="Times New Roman"/>
              </a:rPr>
              <a:t>电子</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zh-CN" altLang="zh-CN" sz="2400" kern="100" dirty="0" smtClean="0">
                <a:latin typeface="Times New Roman"/>
                <a:ea typeface="微软雅黑"/>
                <a:cs typeface="Times New Roman"/>
              </a:rPr>
              <a:t>需要</a:t>
            </a:r>
            <a:r>
              <a:rPr lang="zh-CN" altLang="zh-CN" sz="2400" kern="100" dirty="0">
                <a:latin typeface="Times New Roman"/>
                <a:ea typeface="微软雅黑"/>
                <a:cs typeface="Times New Roman"/>
              </a:rPr>
              <a:t>的能量。</a:t>
            </a:r>
            <a:r>
              <a:rPr lang="zh-CN" altLang="zh-CN" sz="2400" kern="100" spc="-70" dirty="0">
                <a:latin typeface="Times New Roman"/>
                <a:ea typeface="微软雅黑"/>
                <a:cs typeface="Times New Roman"/>
              </a:rPr>
              <a:t>电离能越小，说明该原子易失去电子，金属性越强；电离能越大，</a:t>
            </a:r>
            <a:r>
              <a:rPr lang="zh-CN" altLang="zh-CN" sz="2400" kern="100" dirty="0">
                <a:latin typeface="Times New Roman"/>
                <a:ea typeface="微软雅黑"/>
                <a:cs typeface="Times New Roman"/>
              </a:rPr>
              <a:t>说明该原子不易失去电子，非金属性越强。表中</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三种元素的第一电离能相对比较小，应该属于金属元素；</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E</a:t>
            </a:r>
            <a:r>
              <a:rPr lang="zh-CN" altLang="zh-CN" sz="2400" kern="100" dirty="0">
                <a:latin typeface="Times New Roman"/>
                <a:ea typeface="微软雅黑"/>
                <a:cs typeface="Times New Roman"/>
              </a:rPr>
              <a:t>元素的第一电离能最大，应该属于稀有气体元素；</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B</a:t>
            </a:r>
            <a:r>
              <a:rPr lang="zh-CN" altLang="zh-CN" sz="2400" kern="100" spc="-90" dirty="0">
                <a:latin typeface="Times New Roman"/>
                <a:ea typeface="微软雅黑"/>
                <a:cs typeface="Times New Roman"/>
              </a:rPr>
              <a:t>元素的第一电离能最小，应该是所列的元素中最活泼的金属元素；</a:t>
            </a:r>
            <a:endParaRPr lang="zh-CN" altLang="zh-CN" sz="2400" kern="100" spc="-9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元素第二电离能与第三电离能相差很大，说明</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元素的原子很容易失去</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个电子，应该是显二价的金属元素。</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BCD</a:t>
            </a:r>
            <a:r>
              <a:rPr lang="zh-CN" altLang="zh-CN" sz="2400" kern="100" dirty="0">
                <a:solidFill>
                  <a:srgbClr val="E36C0A"/>
                </a:solidFill>
                <a:latin typeface="Times New Roman"/>
                <a:ea typeface="微软雅黑"/>
                <a:cs typeface="Times New Roman"/>
              </a:rPr>
              <a:t>　</a:t>
            </a:r>
            <a:r>
              <a:rPr lang="en-US" altLang="zh-CN" sz="2400" kern="100" dirty="0">
                <a:solidFill>
                  <a:srgbClr val="E36C0A"/>
                </a:solidFill>
                <a:latin typeface="Times New Roman"/>
                <a:ea typeface="微软雅黑"/>
                <a:cs typeface="Courier New"/>
              </a:rPr>
              <a:t>E</a:t>
            </a:r>
            <a:r>
              <a:rPr lang="zh-CN" altLang="zh-CN" sz="2400" kern="100" dirty="0">
                <a:solidFill>
                  <a:srgbClr val="E36C0A"/>
                </a:solidFill>
                <a:latin typeface="Times New Roman"/>
                <a:ea typeface="微软雅黑"/>
                <a:cs typeface="Times New Roman"/>
              </a:rPr>
              <a:t>　</a:t>
            </a:r>
            <a:r>
              <a:rPr lang="en-US" altLang="zh-CN" sz="2400" kern="100" dirty="0">
                <a:solidFill>
                  <a:srgbClr val="E36C0A"/>
                </a:solidFill>
                <a:latin typeface="Times New Roman"/>
                <a:ea typeface="微软雅黑"/>
                <a:cs typeface="Courier New"/>
              </a:rPr>
              <a:t>B</a:t>
            </a:r>
            <a:r>
              <a:rPr lang="zh-CN" altLang="zh-CN" sz="2400" kern="100" dirty="0">
                <a:solidFill>
                  <a:srgbClr val="E36C0A"/>
                </a:solidFill>
                <a:latin typeface="Times New Roman"/>
                <a:ea typeface="微软雅黑"/>
                <a:cs typeface="Times New Roman"/>
              </a:rPr>
              <a:t>　</a:t>
            </a:r>
            <a:r>
              <a:rPr lang="en-US" altLang="zh-CN" sz="2400" kern="100" dirty="0">
                <a:solidFill>
                  <a:srgbClr val="E36C0A"/>
                </a:solidFill>
                <a:latin typeface="Times New Roman"/>
                <a:ea typeface="微软雅黑"/>
                <a:cs typeface="Courier New"/>
              </a:rPr>
              <a:t>D</a:t>
            </a:r>
            <a:endParaRPr lang="zh-CN" altLang="zh-CN" sz="2400" kern="100" dirty="0">
              <a:effectLst/>
              <a:latin typeface="宋体"/>
              <a:cs typeface="Courier New"/>
            </a:endParaRPr>
          </a:p>
        </p:txBody>
      </p:sp>
      <p:sp>
        <p:nvSpPr>
          <p:cNvPr id="30" name="TextBox 29">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TextBox 30">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2" name="TextBox 31">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TextBox 32">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4" name="TextBox 33">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pSp>
        <p:nvGrpSpPr>
          <p:cNvPr id="35" name="组合 34"/>
          <p:cNvGrpSpPr/>
          <p:nvPr/>
        </p:nvGrpSpPr>
        <p:grpSpPr>
          <a:xfrm>
            <a:off x="8623505" y="4334076"/>
            <a:ext cx="360000" cy="359813"/>
            <a:chOff x="8623505" y="4334074"/>
            <a:chExt cx="360000" cy="359813"/>
          </a:xfrm>
        </p:grpSpPr>
        <p:sp>
          <p:nvSpPr>
            <p:cNvPr id="36" name="椭圆 35">
              <a:hlinkClick r:id="rId7"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燕尾形 36">
              <a:hlinkClick r:id="rId7"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18305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1412" y="1218813"/>
            <a:ext cx="8855968"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smtClean="0">
                <a:latin typeface="Times New Roman"/>
                <a:ea typeface="微软雅黑"/>
                <a:cs typeface="Courier New"/>
              </a:rPr>
              <a:t>1.</a:t>
            </a:r>
            <a:r>
              <a:rPr lang="zh-CN" altLang="zh-CN" sz="2800" kern="100" dirty="0" smtClean="0">
                <a:latin typeface="Times New Roman"/>
                <a:ea typeface="微软雅黑"/>
                <a:cs typeface="Times New Roman"/>
              </a:rPr>
              <a:t>比较判断下列各组微粒半径的大小，并说明原因。</a:t>
            </a:r>
            <a:endParaRPr lang="zh-CN" altLang="zh-CN" sz="2800" kern="100" dirty="0" smtClean="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(1)Ba</a:t>
            </a:r>
            <a:r>
              <a:rPr lang="en-US" altLang="zh-CN" sz="2800" u="sng" kern="100" dirty="0" smtClean="0">
                <a:latin typeface="Times New Roman"/>
                <a:ea typeface="微软雅黑"/>
                <a:cs typeface="Courier New"/>
              </a:rPr>
              <a:t>    </a:t>
            </a:r>
            <a:r>
              <a:rPr lang="en-US" altLang="zh-CN" sz="2800" kern="100" dirty="0" err="1" smtClean="0">
                <a:latin typeface="Times New Roman"/>
                <a:ea typeface="微软雅黑"/>
                <a:cs typeface="Courier New"/>
              </a:rPr>
              <a:t>Sr</a:t>
            </a:r>
            <a:r>
              <a:rPr lang="zh-CN" altLang="zh-CN" sz="2800" kern="100" spc="-500" dirty="0" smtClean="0">
                <a:latin typeface="Times New Roman"/>
                <a:ea typeface="微软雅黑"/>
                <a:cs typeface="Times New Roman"/>
              </a:rPr>
              <a:t>，</a:t>
            </a:r>
            <a:r>
              <a:rPr lang="en-US" altLang="zh-CN" sz="2800" u="sng" kern="100" dirty="0" smtClean="0">
                <a:latin typeface="Times New Roman"/>
                <a:ea typeface="微软雅黑"/>
                <a:cs typeface="Times New Roman"/>
              </a:rPr>
              <a:t>                                                                        </a:t>
            </a:r>
            <a:r>
              <a:rPr lang="zh-CN" altLang="zh-CN" sz="2800" kern="100" spc="-700" dirty="0" smtClean="0">
                <a:latin typeface="Times New Roman"/>
                <a:ea typeface="微软雅黑"/>
                <a:cs typeface="Times New Roman"/>
              </a:rPr>
              <a:t>。</a:t>
            </a:r>
            <a:endParaRPr lang="zh-CN" altLang="zh-CN" sz="2800" kern="100" spc="-700" dirty="0" smtClean="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(2)</a:t>
            </a:r>
            <a:r>
              <a:rPr lang="en-US" altLang="zh-CN" sz="2800" kern="100" dirty="0" err="1" smtClean="0">
                <a:latin typeface="Times New Roman"/>
                <a:ea typeface="微软雅黑"/>
                <a:cs typeface="Courier New"/>
              </a:rPr>
              <a:t>Ca</a:t>
            </a:r>
            <a:r>
              <a:rPr lang="en-US" altLang="zh-CN" sz="2800" u="sng" kern="100" dirty="0" smtClean="0">
                <a:latin typeface="Times New Roman"/>
                <a:ea typeface="微软雅黑"/>
                <a:cs typeface="Courier New"/>
              </a:rPr>
              <a:t>    </a:t>
            </a:r>
            <a:r>
              <a:rPr lang="en-US" altLang="zh-CN" sz="2800" kern="100" dirty="0" err="1" smtClean="0">
                <a:latin typeface="Times New Roman"/>
                <a:ea typeface="微软雅黑"/>
                <a:cs typeface="Courier New"/>
              </a:rPr>
              <a:t>Sc</a:t>
            </a:r>
            <a:r>
              <a:rPr lang="zh-CN" altLang="zh-CN" sz="2800" kern="100" spc="-500" dirty="0" smtClean="0">
                <a:latin typeface="Times New Roman"/>
                <a:ea typeface="微软雅黑"/>
                <a:cs typeface="Times New Roman"/>
              </a:rPr>
              <a:t>，</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smtClean="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(3)</a:t>
            </a:r>
            <a:r>
              <a:rPr lang="en-US" altLang="zh-CN" sz="2800" kern="100" dirty="0" err="1" smtClean="0">
                <a:latin typeface="Times New Roman"/>
                <a:ea typeface="微软雅黑"/>
                <a:cs typeface="Courier New"/>
              </a:rPr>
              <a:t>S</a:t>
            </a:r>
            <a:r>
              <a:rPr lang="en-US" altLang="zh-CN" sz="2800" kern="100" baseline="30000" dirty="0" err="1" smtClean="0">
                <a:latin typeface="Times New Roman"/>
                <a:ea typeface="微软雅黑"/>
                <a:cs typeface="Courier New"/>
              </a:rPr>
              <a:t>2</a:t>
            </a:r>
            <a:r>
              <a:rPr lang="zh-CN" altLang="zh-CN" sz="2800" kern="100" baseline="300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en-US" altLang="zh-CN" sz="2800" kern="100" dirty="0" smtClean="0">
                <a:latin typeface="Times New Roman"/>
                <a:ea typeface="微软雅黑"/>
                <a:cs typeface="Courier New"/>
              </a:rPr>
              <a:t>S</a:t>
            </a:r>
            <a:r>
              <a:rPr lang="zh-CN" altLang="zh-CN" sz="2800" kern="100" spc="-500" dirty="0" smtClean="0">
                <a:latin typeface="Times New Roman"/>
                <a:ea typeface="微软雅黑"/>
                <a:cs typeface="Times New Roman"/>
              </a:rPr>
              <a:t>，</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8" name="文本框 12"/>
          <p:cNvSpPr txBox="1"/>
          <p:nvPr/>
        </p:nvSpPr>
        <p:spPr>
          <a:xfrm>
            <a:off x="718539" y="253744"/>
            <a:ext cx="5149605"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微粒半径的大小比较</a:t>
            </a: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1970187" y="3210297"/>
            <a:ext cx="5976664"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同</a:t>
            </a:r>
            <a:r>
              <a:rPr lang="zh-CN" altLang="zh-CN" sz="2800" kern="100" dirty="0">
                <a:solidFill>
                  <a:schemeClr val="accent6">
                    <a:lumMod val="75000"/>
                  </a:schemeClr>
                </a:solidFill>
                <a:latin typeface="Times New Roman"/>
                <a:ea typeface="微软雅黑"/>
                <a:cs typeface="Times New Roman"/>
              </a:rPr>
              <a:t>一元素，电子数越多，半径越大</a:t>
            </a:r>
            <a:endParaRPr lang="zh-CN" altLang="en-US" dirty="0">
              <a:solidFill>
                <a:schemeClr val="accent6">
                  <a:lumMod val="75000"/>
                </a:schemeClr>
              </a:solidFill>
            </a:endParaRPr>
          </a:p>
        </p:txBody>
      </p:sp>
      <p:sp>
        <p:nvSpPr>
          <p:cNvPr id="3" name="矩形 2"/>
          <p:cNvSpPr/>
          <p:nvPr/>
        </p:nvSpPr>
        <p:spPr>
          <a:xfrm>
            <a:off x="1024558" y="1989128"/>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
        <p:nvSpPr>
          <p:cNvPr id="5" name="矩形 4"/>
          <p:cNvSpPr/>
          <p:nvPr/>
        </p:nvSpPr>
        <p:spPr>
          <a:xfrm>
            <a:off x="1935434" y="1933203"/>
            <a:ext cx="6750547"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同族元</a:t>
            </a:r>
            <a:r>
              <a:rPr lang="zh-CN" altLang="zh-CN" sz="2800" kern="100" spc="-300" dirty="0">
                <a:solidFill>
                  <a:srgbClr val="F79646">
                    <a:lumMod val="75000"/>
                  </a:srgbClr>
                </a:solidFill>
                <a:latin typeface="Times New Roman"/>
                <a:ea typeface="微软雅黑"/>
                <a:cs typeface="Times New Roman"/>
              </a:rPr>
              <a:t>素，</a:t>
            </a:r>
            <a:r>
              <a:rPr lang="zh-CN" altLang="zh-CN" sz="2800" kern="100" dirty="0">
                <a:solidFill>
                  <a:srgbClr val="F79646">
                    <a:lumMod val="75000"/>
                  </a:srgbClr>
                </a:solidFill>
                <a:latin typeface="Times New Roman"/>
                <a:ea typeface="微软雅黑"/>
                <a:cs typeface="Times New Roman"/>
              </a:rPr>
              <a:t>电子的能层数越</a:t>
            </a:r>
            <a:r>
              <a:rPr lang="zh-CN" altLang="zh-CN" sz="2800" kern="100" spc="-300" dirty="0">
                <a:solidFill>
                  <a:srgbClr val="F79646">
                    <a:lumMod val="75000"/>
                  </a:srgbClr>
                </a:solidFill>
                <a:latin typeface="Times New Roman"/>
                <a:ea typeface="微软雅黑"/>
                <a:cs typeface="Times New Roman"/>
              </a:rPr>
              <a:t>多，</a:t>
            </a:r>
            <a:r>
              <a:rPr lang="zh-CN" altLang="zh-CN" sz="2800" kern="100" dirty="0">
                <a:solidFill>
                  <a:srgbClr val="F79646">
                    <a:lumMod val="75000"/>
                  </a:srgbClr>
                </a:solidFill>
                <a:latin typeface="Times New Roman"/>
                <a:ea typeface="微软雅黑"/>
                <a:cs typeface="Times New Roman"/>
              </a:rPr>
              <a:t>半径越大</a:t>
            </a:r>
          </a:p>
        </p:txBody>
      </p:sp>
      <p:sp>
        <p:nvSpPr>
          <p:cNvPr id="6" name="矩形 5"/>
          <p:cNvSpPr/>
          <p:nvPr/>
        </p:nvSpPr>
        <p:spPr>
          <a:xfrm>
            <a:off x="1026171" y="2653169"/>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
        <p:nvSpPr>
          <p:cNvPr id="9" name="矩形 8"/>
          <p:cNvSpPr/>
          <p:nvPr/>
        </p:nvSpPr>
        <p:spPr>
          <a:xfrm>
            <a:off x="1947638" y="2576691"/>
            <a:ext cx="6103244"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同周期元素，电荷数越大，半径越小</a:t>
            </a:r>
          </a:p>
        </p:txBody>
      </p:sp>
      <p:sp>
        <p:nvSpPr>
          <p:cNvPr id="12" name="矩形 11"/>
          <p:cNvSpPr/>
          <p:nvPr/>
        </p:nvSpPr>
        <p:spPr>
          <a:xfrm>
            <a:off x="1178099" y="3282191"/>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1412" y="320452"/>
            <a:ext cx="8855968"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(4)Na</a:t>
            </a:r>
            <a:r>
              <a:rPr lang="zh-CN" altLang="zh-CN" sz="2800" kern="100" baseline="300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en-US" altLang="zh-CN" sz="2800" kern="100" dirty="0" err="1" smtClean="0">
                <a:latin typeface="Times New Roman"/>
                <a:ea typeface="微软雅黑"/>
                <a:cs typeface="Courier New"/>
              </a:rPr>
              <a:t>Al</a:t>
            </a:r>
            <a:r>
              <a:rPr lang="en-US" altLang="zh-CN" sz="2800" kern="100" baseline="30000" dirty="0" err="1" smtClean="0">
                <a:latin typeface="Times New Roman"/>
                <a:ea typeface="微软雅黑"/>
                <a:cs typeface="Courier New"/>
              </a:rPr>
              <a:t>3</a:t>
            </a:r>
            <a:r>
              <a:rPr lang="zh-CN" altLang="zh-CN" sz="2800" kern="100" baseline="30000" dirty="0" smtClean="0">
                <a:latin typeface="Times New Roman"/>
                <a:ea typeface="微软雅黑"/>
                <a:cs typeface="Times New Roman"/>
              </a:rPr>
              <a:t>＋</a:t>
            </a:r>
            <a:r>
              <a:rPr lang="zh-CN" altLang="zh-CN" sz="2800" kern="100" dirty="0" smtClean="0">
                <a:latin typeface="Times New Roman"/>
                <a:ea typeface="微软雅黑"/>
                <a:cs typeface="Times New Roman"/>
              </a:rPr>
              <a:t>，</a:t>
            </a:r>
            <a:r>
              <a:rPr lang="en-US" altLang="zh-CN" sz="2800" b="1" kern="100" dirty="0" smtClean="0">
                <a:latin typeface="Times New Roman"/>
                <a:cs typeface="Courier New"/>
              </a:rPr>
              <a:t>__________________________________</a:t>
            </a:r>
          </a:p>
          <a:p>
            <a:pPr algn="just">
              <a:lnSpc>
                <a:spcPct val="150000"/>
              </a:lnSpc>
              <a:spcAft>
                <a:spcPts val="0"/>
              </a:spcAft>
              <a:tabLst>
                <a:tab pos="2070735" algn="l"/>
              </a:tabLst>
            </a:pPr>
            <a:r>
              <a:rPr lang="en-US" altLang="zh-CN" sz="2800" b="1" kern="100" dirty="0" smtClean="0">
                <a:latin typeface="Times New Roman"/>
                <a:cs typeface="Courier New"/>
              </a:rPr>
              <a:t>____________</a:t>
            </a:r>
            <a:r>
              <a:rPr lang="en-US" altLang="zh-CN" sz="2800" b="1" kern="100" dirty="0">
                <a:latin typeface="Times New Roman"/>
                <a:cs typeface="Courier New"/>
              </a:rPr>
              <a:t>____</a:t>
            </a:r>
            <a:r>
              <a:rPr lang="en-US" altLang="zh-CN" sz="2800" b="1" kern="100" dirty="0" smtClean="0">
                <a:latin typeface="Times New Roman"/>
                <a:cs typeface="Courier New"/>
              </a:rPr>
              <a:t>_</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(5)</a:t>
            </a:r>
            <a:r>
              <a:rPr lang="en-US" altLang="zh-CN" sz="2800" kern="100" dirty="0" err="1">
                <a:latin typeface="Times New Roman"/>
                <a:ea typeface="微软雅黑"/>
                <a:cs typeface="Courier New"/>
              </a:rPr>
              <a:t>Pb</a:t>
            </a:r>
            <a:r>
              <a:rPr lang="en-US" altLang="zh-CN" sz="2800" kern="100" baseline="30000" dirty="0" err="1">
                <a:latin typeface="Times New Roman"/>
                <a:ea typeface="微软雅黑"/>
                <a:cs typeface="Courier New"/>
              </a:rPr>
              <a:t>2</a:t>
            </a:r>
            <a:r>
              <a:rPr lang="zh-CN" altLang="zh-CN" sz="2800" kern="100" baseline="300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en-US" altLang="zh-CN" sz="2800" kern="100" dirty="0" err="1" smtClean="0">
                <a:latin typeface="Times New Roman"/>
                <a:ea typeface="微软雅黑"/>
                <a:cs typeface="Courier New"/>
              </a:rPr>
              <a:t>Sn</a:t>
            </a:r>
            <a:r>
              <a:rPr lang="en-US" altLang="zh-CN" sz="2800" kern="100" baseline="30000" dirty="0" err="1" smtClean="0">
                <a:latin typeface="Times New Roman"/>
                <a:ea typeface="微软雅黑"/>
                <a:cs typeface="Courier New"/>
              </a:rPr>
              <a:t>2</a:t>
            </a:r>
            <a:r>
              <a:rPr lang="zh-CN" altLang="zh-CN" sz="2800" kern="100" baseline="30000" dirty="0" smtClean="0">
                <a:latin typeface="Times New Roman"/>
                <a:ea typeface="微软雅黑"/>
                <a:cs typeface="Times New Roman"/>
              </a:rPr>
              <a:t>＋</a:t>
            </a:r>
            <a:r>
              <a:rPr lang="zh-CN" altLang="zh-CN" sz="2800" kern="100" dirty="0" smtClean="0">
                <a:latin typeface="Times New Roman"/>
                <a:ea typeface="微软雅黑"/>
                <a:cs typeface="Times New Roman"/>
              </a:rPr>
              <a:t>，</a:t>
            </a:r>
            <a:r>
              <a:rPr lang="en-US" altLang="zh-CN" sz="2800" b="1" kern="100" dirty="0" smtClean="0">
                <a:latin typeface="Times New Roman"/>
                <a:cs typeface="Courier New"/>
              </a:rPr>
              <a:t>_________________________________</a:t>
            </a:r>
          </a:p>
          <a:p>
            <a:pPr algn="just">
              <a:lnSpc>
                <a:spcPct val="150000"/>
              </a:lnSpc>
              <a:spcAft>
                <a:spcPts val="0"/>
              </a:spcAft>
              <a:tabLst>
                <a:tab pos="2070735" algn="l"/>
              </a:tabLst>
            </a:pPr>
            <a:r>
              <a:rPr lang="en-US" altLang="zh-CN" sz="2800" b="1" kern="100" dirty="0" smtClean="0">
                <a:latin typeface="Times New Roman"/>
                <a:cs typeface="Courier New"/>
              </a:rPr>
              <a:t>_________________</a:t>
            </a:r>
            <a:r>
              <a:rPr lang="en-US" altLang="zh-CN" sz="2800" b="1" kern="100" dirty="0">
                <a:latin typeface="Times New Roman"/>
                <a:cs typeface="Courier New"/>
              </a:rPr>
              <a:t>____</a:t>
            </a:r>
            <a:r>
              <a:rPr lang="en-US" altLang="zh-CN" sz="2800" b="1" kern="100" dirty="0" smtClean="0">
                <a:latin typeface="Times New Roman"/>
                <a:cs typeface="Courier New"/>
              </a:rPr>
              <a:t>_</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(6)</a:t>
            </a:r>
            <a:r>
              <a:rPr lang="en-US" altLang="zh-CN" sz="2800" kern="100" dirty="0" err="1">
                <a:latin typeface="Times New Roman"/>
                <a:ea typeface="微软雅黑"/>
                <a:cs typeface="Courier New"/>
              </a:rPr>
              <a:t>Fe</a:t>
            </a:r>
            <a:r>
              <a:rPr lang="en-US" altLang="zh-CN" sz="2800" kern="100" baseline="30000" dirty="0" err="1">
                <a:latin typeface="Times New Roman"/>
                <a:ea typeface="微软雅黑"/>
                <a:cs typeface="Courier New"/>
              </a:rPr>
              <a:t>2</a:t>
            </a:r>
            <a:r>
              <a:rPr lang="zh-CN" altLang="zh-CN" sz="2800" kern="100" baseline="300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en-US" altLang="zh-CN" sz="2800" kern="100" dirty="0" err="1" smtClean="0">
                <a:latin typeface="Times New Roman"/>
                <a:ea typeface="微软雅黑"/>
                <a:cs typeface="Courier New"/>
              </a:rPr>
              <a:t>Fe</a:t>
            </a:r>
            <a:r>
              <a:rPr lang="en-US" altLang="zh-CN" sz="2800" kern="100" baseline="30000" dirty="0" err="1" smtClean="0">
                <a:latin typeface="Times New Roman"/>
                <a:ea typeface="微软雅黑"/>
                <a:cs typeface="Courier New"/>
              </a:rPr>
              <a:t>3</a:t>
            </a:r>
            <a:r>
              <a:rPr lang="zh-CN" altLang="zh-CN" sz="2800" kern="100" baseline="30000" dirty="0" smtClean="0">
                <a:latin typeface="Times New Roman"/>
                <a:ea typeface="微软雅黑"/>
                <a:cs typeface="Times New Roman"/>
              </a:rPr>
              <a:t>＋</a:t>
            </a:r>
            <a:r>
              <a:rPr lang="zh-CN" altLang="zh-CN" sz="2800" kern="100" dirty="0" smtClean="0">
                <a:latin typeface="Times New Roman"/>
                <a:ea typeface="微软雅黑"/>
                <a:cs typeface="Times New Roman"/>
              </a:rPr>
              <a:t>，</a:t>
            </a:r>
            <a:r>
              <a:rPr lang="en-US" altLang="zh-CN" sz="2800" b="1" kern="100" dirty="0" smtClean="0">
                <a:latin typeface="Times New Roman"/>
                <a:cs typeface="Courier New"/>
              </a:rPr>
              <a:t>__________________________________</a:t>
            </a:r>
          </a:p>
          <a:p>
            <a:pPr algn="just">
              <a:lnSpc>
                <a:spcPct val="150000"/>
              </a:lnSpc>
              <a:spcAft>
                <a:spcPts val="0"/>
              </a:spcAft>
              <a:tabLst>
                <a:tab pos="2070735" algn="l"/>
              </a:tabLst>
            </a:pPr>
            <a:r>
              <a:rPr lang="en-US" altLang="zh-CN" sz="2800" b="1" kern="100" dirty="0" smtClean="0">
                <a:latin typeface="Times New Roman"/>
                <a:cs typeface="Courier New"/>
              </a:rPr>
              <a:t>_____________</a:t>
            </a:r>
            <a:r>
              <a:rPr lang="en-US" altLang="zh-CN" sz="2800" b="1" kern="100" dirty="0">
                <a:latin typeface="Times New Roman"/>
                <a:cs typeface="Courier New"/>
              </a:rPr>
              <a:t>____</a:t>
            </a:r>
            <a:r>
              <a:rPr lang="en-US" altLang="zh-CN" sz="2800" b="1" kern="100" dirty="0" smtClean="0">
                <a:latin typeface="Times New Roman"/>
                <a:cs typeface="Courier New"/>
              </a:rPr>
              <a:t>_</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2" name="矩形 1"/>
          <p:cNvSpPr/>
          <p:nvPr/>
        </p:nvSpPr>
        <p:spPr>
          <a:xfrm>
            <a:off x="2584350" y="2975223"/>
            <a:ext cx="6289079"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同</a:t>
            </a:r>
            <a:r>
              <a:rPr lang="zh-CN" altLang="zh-CN" sz="2800" kern="100" dirty="0">
                <a:solidFill>
                  <a:schemeClr val="accent6">
                    <a:lumMod val="75000"/>
                  </a:schemeClr>
                </a:solidFill>
                <a:latin typeface="Times New Roman"/>
                <a:ea typeface="微软雅黑"/>
                <a:cs typeface="Times New Roman"/>
              </a:rPr>
              <a:t>一元素的离子，电子越少，正电荷</a:t>
            </a:r>
            <a:r>
              <a:rPr lang="zh-CN" altLang="zh-CN" sz="2800" kern="100" dirty="0" smtClean="0">
                <a:solidFill>
                  <a:schemeClr val="accent6">
                    <a:lumMod val="75000"/>
                  </a:schemeClr>
                </a:solidFill>
                <a:latin typeface="Times New Roman"/>
                <a:ea typeface="微软雅黑"/>
                <a:cs typeface="Times New Roman"/>
              </a:rPr>
              <a:t>数</a:t>
            </a:r>
            <a:endParaRPr lang="zh-CN" altLang="en-US" dirty="0">
              <a:solidFill>
                <a:schemeClr val="accent6">
                  <a:lumMod val="75000"/>
                </a:schemeClr>
              </a:solidFill>
            </a:endParaRPr>
          </a:p>
        </p:txBody>
      </p:sp>
      <p:sp>
        <p:nvSpPr>
          <p:cNvPr id="3" name="矩形 2"/>
          <p:cNvSpPr/>
          <p:nvPr/>
        </p:nvSpPr>
        <p:spPr>
          <a:xfrm>
            <a:off x="1259632" y="440085"/>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
        <p:nvSpPr>
          <p:cNvPr id="4" name="矩形 3"/>
          <p:cNvSpPr/>
          <p:nvPr/>
        </p:nvSpPr>
        <p:spPr>
          <a:xfrm>
            <a:off x="2593876" y="401985"/>
            <a:ext cx="6550124" cy="523220"/>
          </a:xfrm>
          <a:prstGeom prst="rect">
            <a:avLst/>
          </a:prstGeom>
        </p:spPr>
        <p:txBody>
          <a:bodyPr wrap="square">
            <a:spAutoFit/>
          </a:bodyPr>
          <a:lstStyle/>
          <a:p>
            <a:pPr lvl="0"/>
            <a:r>
              <a:rPr lang="zh-CN" altLang="zh-CN" sz="2800" kern="100" dirty="0" smtClean="0">
                <a:solidFill>
                  <a:srgbClr val="F79646">
                    <a:lumMod val="75000"/>
                  </a:srgbClr>
                </a:solidFill>
                <a:latin typeface="Times New Roman"/>
                <a:ea typeface="微软雅黑"/>
                <a:cs typeface="Times New Roman"/>
              </a:rPr>
              <a:t>具有相同的电子层结构的离子，核电荷</a:t>
            </a:r>
            <a:endParaRPr lang="zh-CN" altLang="zh-CN" sz="2800" kern="100" dirty="0">
              <a:solidFill>
                <a:srgbClr val="F79646">
                  <a:lumMod val="75000"/>
                </a:srgbClr>
              </a:solidFill>
              <a:latin typeface="Times New Roman"/>
              <a:ea typeface="微软雅黑"/>
              <a:cs typeface="Times New Roman"/>
            </a:endParaRPr>
          </a:p>
        </p:txBody>
      </p:sp>
      <p:sp>
        <p:nvSpPr>
          <p:cNvPr id="6" name="矩形 5"/>
          <p:cNvSpPr/>
          <p:nvPr/>
        </p:nvSpPr>
        <p:spPr>
          <a:xfrm>
            <a:off x="194370" y="1069107"/>
            <a:ext cx="3442270" cy="523220"/>
          </a:xfrm>
          <a:prstGeom prst="rect">
            <a:avLst/>
          </a:prstGeom>
        </p:spPr>
        <p:txBody>
          <a:bodyPr wrap="square">
            <a:spAutoFit/>
          </a:bodyPr>
          <a:lstStyle/>
          <a:p>
            <a:r>
              <a:rPr lang="zh-CN" altLang="zh-CN" sz="2800" kern="100" dirty="0">
                <a:solidFill>
                  <a:srgbClr val="F79646">
                    <a:lumMod val="75000"/>
                  </a:srgbClr>
                </a:solidFill>
                <a:latin typeface="Times New Roman"/>
                <a:ea typeface="微软雅黑"/>
                <a:cs typeface="Times New Roman"/>
              </a:rPr>
              <a:t>数越大，半径越小</a:t>
            </a:r>
            <a:endParaRPr lang="zh-CN" altLang="en-US" dirty="0"/>
          </a:p>
        </p:txBody>
      </p:sp>
      <p:sp>
        <p:nvSpPr>
          <p:cNvPr id="7" name="矩形 6"/>
          <p:cNvSpPr/>
          <p:nvPr/>
        </p:nvSpPr>
        <p:spPr>
          <a:xfrm>
            <a:off x="1350690" y="1717179"/>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
        <p:nvSpPr>
          <p:cNvPr id="9" name="矩形 8"/>
          <p:cNvSpPr/>
          <p:nvPr/>
        </p:nvSpPr>
        <p:spPr>
          <a:xfrm>
            <a:off x="2762275" y="1685310"/>
            <a:ext cx="6235105"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同族元素的离子，所带电荷相同，</a:t>
            </a:r>
            <a:r>
              <a:rPr lang="zh-CN" altLang="zh-CN" sz="2800" kern="100" dirty="0" smtClean="0">
                <a:solidFill>
                  <a:srgbClr val="F79646">
                    <a:lumMod val="75000"/>
                  </a:srgbClr>
                </a:solidFill>
                <a:latin typeface="Times New Roman"/>
                <a:ea typeface="微软雅黑"/>
                <a:cs typeface="Times New Roman"/>
              </a:rPr>
              <a:t>电</a:t>
            </a:r>
            <a:endParaRPr lang="zh-CN" altLang="zh-CN" sz="2800" kern="100" dirty="0">
              <a:solidFill>
                <a:srgbClr val="F79646">
                  <a:lumMod val="75000"/>
                </a:srgbClr>
              </a:solidFill>
              <a:latin typeface="Times New Roman"/>
              <a:ea typeface="微软雅黑"/>
              <a:cs typeface="Times New Roman"/>
            </a:endParaRPr>
          </a:p>
        </p:txBody>
      </p:sp>
      <p:sp>
        <p:nvSpPr>
          <p:cNvPr id="10" name="矩形 9"/>
          <p:cNvSpPr/>
          <p:nvPr/>
        </p:nvSpPr>
        <p:spPr>
          <a:xfrm>
            <a:off x="198562" y="2331343"/>
            <a:ext cx="4321993" cy="523220"/>
          </a:xfrm>
          <a:prstGeom prst="rect">
            <a:avLst/>
          </a:prstGeom>
        </p:spPr>
        <p:txBody>
          <a:bodyPr wrap="square">
            <a:spAutoFit/>
          </a:bodyPr>
          <a:lstStyle/>
          <a:p>
            <a:r>
              <a:rPr lang="zh-CN" altLang="zh-CN" sz="2800" kern="100" dirty="0">
                <a:solidFill>
                  <a:srgbClr val="F79646">
                    <a:lumMod val="75000"/>
                  </a:srgbClr>
                </a:solidFill>
                <a:latin typeface="Times New Roman"/>
                <a:ea typeface="微软雅黑"/>
                <a:cs typeface="Times New Roman"/>
              </a:rPr>
              <a:t>子层数越多，半径越大</a:t>
            </a:r>
            <a:endParaRPr lang="zh-CN" altLang="en-US" dirty="0"/>
          </a:p>
        </p:txBody>
      </p:sp>
      <p:sp>
        <p:nvSpPr>
          <p:cNvPr id="12" name="矩形 11"/>
          <p:cNvSpPr/>
          <p:nvPr/>
        </p:nvSpPr>
        <p:spPr>
          <a:xfrm>
            <a:off x="1292846" y="2994273"/>
            <a:ext cx="386644"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&gt;</a:t>
            </a:r>
          </a:p>
        </p:txBody>
      </p:sp>
      <p:sp>
        <p:nvSpPr>
          <p:cNvPr id="18" name="矩形 17"/>
          <p:cNvSpPr/>
          <p:nvPr/>
        </p:nvSpPr>
        <p:spPr>
          <a:xfrm>
            <a:off x="198562" y="3613656"/>
            <a:ext cx="3126060" cy="523220"/>
          </a:xfrm>
          <a:prstGeom prst="rect">
            <a:avLst/>
          </a:prstGeom>
        </p:spPr>
        <p:txBody>
          <a:bodyPr wrap="square">
            <a:spAutoFit/>
          </a:bodyPr>
          <a:lstStyle/>
          <a:p>
            <a:r>
              <a:rPr lang="zh-CN" altLang="zh-CN" sz="2800" kern="100" dirty="0">
                <a:solidFill>
                  <a:srgbClr val="F79646">
                    <a:lumMod val="75000"/>
                  </a:srgbClr>
                </a:solidFill>
                <a:latin typeface="Times New Roman"/>
                <a:ea typeface="微软雅黑"/>
                <a:cs typeface="Times New Roman"/>
              </a:rPr>
              <a:t>越高，半径越小</a:t>
            </a:r>
            <a:endParaRPr lang="zh-CN" altLang="en-US" dirty="0"/>
          </a:p>
        </p:txBody>
      </p:sp>
    </p:spTree>
    <p:extLst>
      <p:ext uri="{BB962C8B-B14F-4D97-AF65-F5344CB8AC3E}">
        <p14:creationId xmlns:p14="http://schemas.microsoft.com/office/powerpoint/2010/main" val="20611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9" grpId="0"/>
      <p:bldP spid="10" grpId="0"/>
      <p:bldP spid="12"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604" y="320099"/>
            <a:ext cx="8856984"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微粒半径大小的判断方法规律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同周期元素的原子半径、最高价阳离子半径、最低价阴离子半径：随着核电荷数增多，都</a:t>
            </a:r>
            <a:r>
              <a:rPr lang="zh-CN" altLang="zh-CN" sz="2800" kern="100" dirty="0" smtClean="0">
                <a:latin typeface="Times New Roman"/>
                <a:ea typeface="微软雅黑"/>
                <a:cs typeface="Times New Roman"/>
              </a:rPr>
              <a:t>依次</a:t>
            </a:r>
            <a:r>
              <a:rPr lang="en-US" altLang="zh-CN" sz="2800" u="sng" kern="100" dirty="0" smtClean="0">
                <a:latin typeface="Times New Roman"/>
                <a:ea typeface="微软雅黑"/>
                <a:cs typeface="Times New Roman"/>
              </a:rPr>
              <a:t>          </a:t>
            </a:r>
            <a:r>
              <a:rPr lang="en-US" altLang="zh-CN" sz="2800" kern="100" dirty="0" smtClean="0">
                <a:latin typeface="Times New Roman"/>
                <a:ea typeface="微软雅黑"/>
                <a:cs typeface="Courier New"/>
              </a:rPr>
              <a:t>(</a:t>
            </a:r>
            <a:r>
              <a:rPr lang="zh-CN" altLang="zh-CN" sz="2800" kern="100" dirty="0">
                <a:latin typeface="Times New Roman"/>
                <a:ea typeface="微软雅黑"/>
                <a:cs typeface="Times New Roman"/>
              </a:rPr>
              <a:t>稀有气体除外</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同主族元素的原子半径、相同价态阳离子半径和阴离子半径：随着核电荷数增多，都</a:t>
            </a:r>
            <a:r>
              <a:rPr lang="zh-CN" altLang="zh-CN" sz="2800" kern="100" dirty="0" smtClean="0">
                <a:latin typeface="Times New Roman"/>
                <a:ea typeface="微软雅黑"/>
                <a:cs typeface="Times New Roman"/>
              </a:rPr>
              <a:t>依次</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5" name="矩形 4"/>
          <p:cNvSpPr/>
          <p:nvPr/>
        </p:nvSpPr>
        <p:spPr>
          <a:xfrm>
            <a:off x="5886400" y="3579862"/>
            <a:ext cx="1440954"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增大</a:t>
            </a:r>
            <a:endParaRPr lang="zh-CN" altLang="en-US" dirty="0">
              <a:solidFill>
                <a:schemeClr val="accent6">
                  <a:lumMod val="75000"/>
                </a:schemeClr>
              </a:solidFill>
            </a:endParaRPr>
          </a:p>
        </p:txBody>
      </p:sp>
      <p:sp>
        <p:nvSpPr>
          <p:cNvPr id="6" name="矩形 5"/>
          <p:cNvSpPr/>
          <p:nvPr/>
        </p:nvSpPr>
        <p:spPr>
          <a:xfrm>
            <a:off x="6688807" y="1673746"/>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减小</a:t>
            </a: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029" y="22895"/>
            <a:ext cx="8918451" cy="4708981"/>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核外电子排布</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即电子层结构</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相同的离子半径：随核电荷数增多，半径</a:t>
            </a:r>
            <a:r>
              <a:rPr lang="zh-CN" altLang="zh-CN" sz="2500" kern="100" dirty="0" smtClean="0">
                <a:latin typeface="Times New Roman"/>
                <a:ea typeface="微软雅黑"/>
                <a:cs typeface="Times New Roman"/>
              </a:rPr>
              <a:t>依次</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(4)</a:t>
            </a:r>
            <a:r>
              <a:rPr lang="zh-CN" altLang="zh-CN" sz="2500" kern="100" dirty="0">
                <a:latin typeface="Times New Roman"/>
                <a:ea typeface="微软雅黑"/>
                <a:cs typeface="Times New Roman"/>
              </a:rPr>
              <a:t>同种元素形成的粒子半径：阳离子</a:t>
            </a:r>
            <a:r>
              <a:rPr lang="en-US" altLang="zh-CN" sz="2500" kern="100" dirty="0">
                <a:latin typeface="Times New Roman"/>
                <a:ea typeface="微软雅黑"/>
                <a:cs typeface="Courier New"/>
              </a:rPr>
              <a:t>&lt;</a:t>
            </a:r>
            <a:r>
              <a:rPr lang="zh-CN" altLang="zh-CN" sz="2500" kern="100" dirty="0">
                <a:latin typeface="Times New Roman"/>
                <a:ea typeface="微软雅黑"/>
                <a:cs typeface="Times New Roman"/>
              </a:rPr>
              <a:t>中性原子</a:t>
            </a:r>
            <a:r>
              <a:rPr lang="en-US" altLang="zh-CN" sz="2500" kern="100" dirty="0">
                <a:latin typeface="Times New Roman"/>
                <a:ea typeface="微软雅黑"/>
                <a:cs typeface="Courier New"/>
              </a:rPr>
              <a:t>&lt;</a:t>
            </a:r>
            <a:r>
              <a:rPr lang="zh-CN" altLang="zh-CN" sz="2500" kern="100" dirty="0">
                <a:latin typeface="Times New Roman"/>
                <a:ea typeface="微软雅黑"/>
                <a:cs typeface="Times New Roman"/>
              </a:rPr>
              <a:t>阴离子，且阳离子价态越高，</a:t>
            </a:r>
            <a:r>
              <a:rPr lang="zh-CN" altLang="zh-CN" sz="2500" kern="100" dirty="0" smtClean="0">
                <a:latin typeface="Times New Roman"/>
                <a:ea typeface="微软雅黑"/>
                <a:cs typeface="Times New Roman"/>
              </a:rPr>
              <a:t>半径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zh-CN" altLang="zh-CN" sz="2500" kern="100" dirty="0">
                <a:latin typeface="Times New Roman"/>
                <a:ea typeface="微软雅黑"/>
                <a:cs typeface="Times New Roman"/>
              </a:rPr>
              <a:t>如：</a:t>
            </a:r>
            <a:r>
              <a:rPr lang="en-US" altLang="zh-CN" sz="2500" kern="100" dirty="0" err="1">
                <a:latin typeface="Times New Roman"/>
                <a:ea typeface="微软雅黑"/>
                <a:cs typeface="Courier New"/>
              </a:rPr>
              <a:t>Fe</a:t>
            </a:r>
            <a:r>
              <a:rPr lang="en-US" altLang="zh-CN" sz="2500" kern="100" baseline="30000" dirty="0" err="1">
                <a:latin typeface="Times New Roman"/>
                <a:ea typeface="微软雅黑"/>
                <a:cs typeface="Courier New"/>
              </a:rPr>
              <a:t>3</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a:t>
            </a:r>
            <a:r>
              <a:rPr lang="en-US" altLang="zh-CN" sz="2500" kern="100" dirty="0" err="1">
                <a:latin typeface="Times New Roman"/>
                <a:ea typeface="微软雅黑"/>
                <a:cs typeface="Courier New"/>
              </a:rPr>
              <a:t>Fe</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&lt;Fe</a:t>
            </a:r>
            <a:r>
              <a:rPr lang="zh-CN" altLang="zh-CN" sz="2500" kern="100" dirty="0">
                <a:latin typeface="Times New Roman"/>
                <a:ea typeface="微软雅黑"/>
                <a:cs typeface="Times New Roman"/>
              </a:rPr>
              <a:t>，</a:t>
            </a:r>
            <a:r>
              <a:rPr lang="en-US" altLang="zh-CN" sz="2500" kern="100" dirty="0" err="1">
                <a:latin typeface="Times New Roman"/>
                <a:ea typeface="微软雅黑"/>
                <a:cs typeface="Courier New"/>
              </a:rPr>
              <a:t>Cl</a:t>
            </a:r>
            <a:r>
              <a:rPr lang="en-US" altLang="zh-CN" sz="2500" kern="100" dirty="0">
                <a:latin typeface="Times New Roman"/>
                <a:ea typeface="微软雅黑"/>
                <a:cs typeface="Courier New"/>
              </a:rPr>
              <a:t>&lt;</a:t>
            </a:r>
            <a:r>
              <a:rPr lang="en-US" altLang="zh-CN" sz="2500" kern="100" dirty="0" err="1">
                <a:latin typeface="Times New Roman"/>
                <a:ea typeface="微软雅黑"/>
                <a:cs typeface="Courier New"/>
              </a:rPr>
              <a:t>Cl</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H</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&lt;H&lt;H</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(5)</a:t>
            </a:r>
            <a:r>
              <a:rPr lang="zh-CN" altLang="zh-CN" sz="2500" kern="100" dirty="0">
                <a:latin typeface="Times New Roman"/>
                <a:ea typeface="微软雅黑"/>
                <a:cs typeface="Times New Roman"/>
              </a:rPr>
              <a:t>核电荷数和电子数都不同的粒子，一般要找参考物。如比较</a:t>
            </a:r>
            <a:r>
              <a:rPr lang="en-US" altLang="zh-CN" sz="2500" kern="100" dirty="0" err="1">
                <a:latin typeface="Times New Roman"/>
                <a:ea typeface="微软雅黑"/>
                <a:cs typeface="Courier New"/>
              </a:rPr>
              <a:t>Al</a:t>
            </a:r>
            <a:r>
              <a:rPr lang="en-US" altLang="zh-CN" sz="2500" kern="100" baseline="30000" dirty="0" err="1">
                <a:latin typeface="Times New Roman"/>
                <a:ea typeface="微软雅黑"/>
                <a:cs typeface="Courier New"/>
              </a:rPr>
              <a:t>3</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和</a:t>
            </a:r>
            <a:r>
              <a:rPr lang="en-US" altLang="zh-CN" sz="2500" kern="100" dirty="0" err="1">
                <a:latin typeface="Times New Roman"/>
                <a:ea typeface="微软雅黑"/>
                <a:cs typeface="Courier New"/>
              </a:rPr>
              <a:t>S</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，可找出与</a:t>
            </a:r>
            <a:r>
              <a:rPr lang="en-US" altLang="zh-CN" sz="2500" kern="100" dirty="0" err="1">
                <a:latin typeface="Times New Roman"/>
                <a:ea typeface="微软雅黑"/>
                <a:cs typeface="Courier New"/>
              </a:rPr>
              <a:t>Al</a:t>
            </a:r>
            <a:r>
              <a:rPr lang="en-US" altLang="zh-CN" sz="2500" kern="100" baseline="30000" dirty="0" err="1">
                <a:latin typeface="Times New Roman"/>
                <a:ea typeface="微软雅黑"/>
                <a:cs typeface="Courier New"/>
              </a:rPr>
              <a:t>3</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电子数相同，与</a:t>
            </a:r>
            <a:r>
              <a:rPr lang="en-US" altLang="zh-CN" sz="2500" kern="100" dirty="0" err="1">
                <a:latin typeface="Times New Roman"/>
                <a:ea typeface="微软雅黑"/>
                <a:cs typeface="Courier New"/>
              </a:rPr>
              <a:t>S</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同一主族的元素</a:t>
            </a:r>
            <a:r>
              <a:rPr lang="en-US" altLang="zh-CN" sz="2500" kern="100" dirty="0" err="1">
                <a:latin typeface="Times New Roman"/>
                <a:ea typeface="微软雅黑"/>
                <a:cs typeface="Courier New"/>
              </a:rPr>
              <a:t>O</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来比较，因为</a:t>
            </a:r>
            <a:r>
              <a:rPr lang="en-US" altLang="zh-CN" sz="2500" kern="100" dirty="0" err="1">
                <a:latin typeface="Times New Roman"/>
                <a:ea typeface="微软雅黑"/>
                <a:cs typeface="Courier New"/>
              </a:rPr>
              <a:t>Al</a:t>
            </a:r>
            <a:r>
              <a:rPr lang="en-US" altLang="zh-CN" sz="2500" kern="100" baseline="30000" dirty="0" err="1">
                <a:latin typeface="Times New Roman"/>
                <a:ea typeface="微软雅黑"/>
                <a:cs typeface="Courier New"/>
              </a:rPr>
              <a:t>3</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a:t>
            </a:r>
            <a:r>
              <a:rPr lang="en-US" altLang="zh-CN" sz="2500" kern="100" dirty="0" err="1">
                <a:latin typeface="Times New Roman"/>
                <a:ea typeface="微软雅黑"/>
                <a:cs typeface="Courier New"/>
              </a:rPr>
              <a:t>O</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，且</a:t>
            </a:r>
            <a:r>
              <a:rPr lang="en-US" altLang="zh-CN" sz="2500" kern="100" dirty="0" err="1">
                <a:latin typeface="Times New Roman"/>
                <a:ea typeface="微软雅黑"/>
                <a:cs typeface="Courier New"/>
              </a:rPr>
              <a:t>O</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a:t>
            </a:r>
            <a:r>
              <a:rPr lang="en-US" altLang="zh-CN" sz="2500" kern="100" dirty="0" err="1">
                <a:latin typeface="Times New Roman"/>
                <a:ea typeface="微软雅黑"/>
                <a:cs typeface="Courier New"/>
              </a:rPr>
              <a:t>S</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，故</a:t>
            </a:r>
            <a:r>
              <a:rPr lang="en-US" altLang="zh-CN" sz="2500" kern="100" dirty="0" err="1">
                <a:latin typeface="Times New Roman"/>
                <a:ea typeface="微软雅黑"/>
                <a:cs typeface="Courier New"/>
              </a:rPr>
              <a:t>Al</a:t>
            </a:r>
            <a:r>
              <a:rPr lang="en-US" altLang="zh-CN" sz="2500" kern="100" baseline="30000" dirty="0" err="1">
                <a:latin typeface="Times New Roman"/>
                <a:ea typeface="微软雅黑"/>
                <a:cs typeface="Courier New"/>
              </a:rPr>
              <a:t>3</a:t>
            </a:r>
            <a:r>
              <a:rPr lang="zh-CN" altLang="zh-CN" sz="2500" kern="100" baseline="30000" dirty="0">
                <a:latin typeface="Times New Roman"/>
                <a:ea typeface="微软雅黑"/>
                <a:cs typeface="Times New Roman"/>
              </a:rPr>
              <a:t>＋</a:t>
            </a:r>
            <a:r>
              <a:rPr lang="en-US" altLang="zh-CN" sz="2500" kern="100" dirty="0">
                <a:latin typeface="Times New Roman"/>
                <a:ea typeface="微软雅黑"/>
                <a:cs typeface="Courier New"/>
              </a:rPr>
              <a:t>&lt;</a:t>
            </a:r>
            <a:r>
              <a:rPr lang="en-US" altLang="zh-CN" sz="2500" kern="100" dirty="0" err="1">
                <a:latin typeface="Times New Roman"/>
                <a:ea typeface="微软雅黑"/>
                <a:cs typeface="Courier New"/>
              </a:rPr>
              <a:t>S</a:t>
            </a:r>
            <a:r>
              <a:rPr lang="en-US" altLang="zh-CN" sz="2500" kern="100" baseline="30000" dirty="0" err="1">
                <a:latin typeface="Times New Roman"/>
                <a:ea typeface="微软雅黑"/>
                <a:cs typeface="Courier New"/>
              </a:rPr>
              <a:t>2</a:t>
            </a:r>
            <a:r>
              <a:rPr lang="zh-CN" altLang="zh-CN" sz="2500" kern="100" baseline="30000" dirty="0">
                <a:latin typeface="Times New Roman"/>
                <a:ea typeface="微软雅黑"/>
                <a:cs typeface="Times New Roman"/>
              </a:rPr>
              <a:t>－</a:t>
            </a:r>
            <a:r>
              <a:rPr lang="zh-CN" altLang="zh-CN" sz="2500" kern="100" dirty="0">
                <a:latin typeface="Times New Roman"/>
                <a:ea typeface="微软雅黑"/>
                <a:cs typeface="Times New Roman"/>
              </a:rPr>
              <a:t>。</a:t>
            </a:r>
            <a:endParaRPr lang="zh-CN" altLang="zh-CN" sz="2500" kern="100" dirty="0">
              <a:effectLst/>
              <a:latin typeface="宋体"/>
              <a:cs typeface="Courier New"/>
            </a:endParaRPr>
          </a:p>
        </p:txBody>
      </p:sp>
      <p:sp>
        <p:nvSpPr>
          <p:cNvPr id="8" name="矩形 7"/>
          <p:cNvSpPr/>
          <p:nvPr/>
        </p:nvSpPr>
        <p:spPr>
          <a:xfrm>
            <a:off x="3040385" y="1808237"/>
            <a:ext cx="11430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越</a:t>
            </a:r>
            <a:r>
              <a:rPr lang="zh-CN" altLang="zh-CN" sz="2500" kern="100" dirty="0">
                <a:solidFill>
                  <a:schemeClr val="accent6">
                    <a:lumMod val="75000"/>
                  </a:schemeClr>
                </a:solidFill>
                <a:latin typeface="Times New Roman"/>
                <a:ea typeface="微软雅黑"/>
                <a:cs typeface="Times New Roman"/>
              </a:rPr>
              <a:t>小</a:t>
            </a:r>
            <a:endParaRPr lang="zh-CN" altLang="en-US" dirty="0">
              <a:solidFill>
                <a:schemeClr val="accent6">
                  <a:lumMod val="75000"/>
                </a:schemeClr>
              </a:solidFill>
            </a:endParaRPr>
          </a:p>
        </p:txBody>
      </p:sp>
      <p:sp>
        <p:nvSpPr>
          <p:cNvPr id="9" name="矩形 8"/>
          <p:cNvSpPr/>
          <p:nvPr/>
        </p:nvSpPr>
        <p:spPr>
          <a:xfrm>
            <a:off x="2402235" y="664061"/>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减小</a:t>
            </a:r>
          </a:p>
        </p:txBody>
      </p:sp>
    </p:spTree>
    <p:extLst>
      <p:ext uri="{BB962C8B-B14F-4D97-AF65-F5344CB8AC3E}">
        <p14:creationId xmlns:p14="http://schemas.microsoft.com/office/powerpoint/2010/main" val="223434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17029" y="696431"/>
            <a:ext cx="8918451" cy="3970318"/>
          </a:xfrm>
          <a:prstGeom prst="rect">
            <a:avLst/>
          </a:prstGeom>
        </p:spPr>
        <p:txBody>
          <a:bodyPr wrap="square">
            <a:spAutoFit/>
          </a:bodyPr>
          <a:lstStyle/>
          <a:p>
            <a:pPr algn="just">
              <a:lnSpc>
                <a:spcPct val="150000"/>
              </a:lnSpc>
              <a:spcAft>
                <a:spcPts val="0"/>
              </a:spcAft>
              <a:tabLst>
                <a:tab pos="2070735" algn="l"/>
              </a:tabLst>
            </a:pPr>
            <a:r>
              <a:rPr lang="zh-CN" altLang="zh-CN" sz="2400" kern="100" dirty="0">
                <a:latin typeface="Times New Roman"/>
                <a:ea typeface="微软雅黑"/>
                <a:cs typeface="Times New Roman"/>
              </a:rPr>
              <a:t>在中学要求的范畴内可按</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三看</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规律来比较微粒半径的大小：</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一看</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电子的能层数：当电子的能层数不同时，能层数越多，</a:t>
            </a:r>
            <a:r>
              <a:rPr lang="zh-CN" altLang="zh-CN" sz="2400" kern="100" dirty="0" smtClean="0">
                <a:latin typeface="Times New Roman"/>
                <a:ea typeface="微软雅黑"/>
                <a:cs typeface="Times New Roman"/>
              </a:rPr>
              <a:t>半径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二看</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核电荷数：当电子的能层数相同时，核电荷数越大，</a:t>
            </a:r>
            <a:r>
              <a:rPr lang="zh-CN" altLang="zh-CN" sz="2400" kern="100" dirty="0" smtClean="0">
                <a:latin typeface="Times New Roman"/>
                <a:ea typeface="微软雅黑"/>
                <a:cs typeface="Times New Roman"/>
              </a:rPr>
              <a:t>半径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三看</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核外电子数：当电子的能层数和核电荷数均相同时，核外电子数越多，</a:t>
            </a:r>
            <a:r>
              <a:rPr lang="zh-CN" altLang="zh-CN" sz="2400" kern="100" dirty="0" smtClean="0">
                <a:latin typeface="Times New Roman"/>
                <a:ea typeface="微软雅黑"/>
                <a:cs typeface="Times New Roman"/>
              </a:rPr>
              <a:t>半径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2" name="矩形 1"/>
          <p:cNvSpPr/>
          <p:nvPr/>
        </p:nvSpPr>
        <p:spPr>
          <a:xfrm>
            <a:off x="2934866" y="4063826"/>
            <a:ext cx="1008112"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越</a:t>
            </a:r>
            <a:r>
              <a:rPr lang="zh-CN" altLang="zh-CN" sz="2400" kern="100" dirty="0">
                <a:solidFill>
                  <a:schemeClr val="accent6">
                    <a:lumMod val="75000"/>
                  </a:schemeClr>
                </a:solidFill>
                <a:latin typeface="Times New Roman"/>
                <a:ea typeface="微软雅黑"/>
                <a:cs typeface="Times New Roman"/>
              </a:rPr>
              <a:t>大</a:t>
            </a:r>
            <a:endParaRPr lang="zh-CN" altLang="en-US" dirty="0">
              <a:solidFill>
                <a:schemeClr val="accent6">
                  <a:lumMod val="75000"/>
                </a:schemeClr>
              </a:solidFill>
            </a:endParaRPr>
          </a:p>
        </p:txBody>
      </p:sp>
      <p:sp>
        <p:nvSpPr>
          <p:cNvPr id="3" name="矩形 2"/>
          <p:cNvSpPr/>
          <p:nvPr/>
        </p:nvSpPr>
        <p:spPr>
          <a:xfrm>
            <a:off x="790878" y="1861195"/>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越大</a:t>
            </a:r>
          </a:p>
        </p:txBody>
      </p:sp>
      <p:sp>
        <p:nvSpPr>
          <p:cNvPr id="4" name="矩形 3"/>
          <p:cNvSpPr/>
          <p:nvPr/>
        </p:nvSpPr>
        <p:spPr>
          <a:xfrm>
            <a:off x="512371" y="2960365"/>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越小</a:t>
            </a:r>
          </a:p>
        </p:txBody>
      </p:sp>
    </p:spTree>
    <p:extLst>
      <p:ext uri="{BB962C8B-B14F-4D97-AF65-F5344CB8AC3E}">
        <p14:creationId xmlns:p14="http://schemas.microsoft.com/office/powerpoint/2010/main" val="76275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11" name="矩形 10"/>
          <p:cNvSpPr/>
          <p:nvPr/>
        </p:nvSpPr>
        <p:spPr>
          <a:xfrm>
            <a:off x="183704" y="690017"/>
            <a:ext cx="8780784" cy="388952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下列关于微粒半径的说法正确的是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电子层数少的元素的原子半径一定小于电子层数多</a:t>
            </a:r>
            <a:r>
              <a:rPr lang="zh-CN" altLang="zh-CN" sz="2800" kern="100" dirty="0" smtClean="0">
                <a:latin typeface="Times New Roman"/>
                <a:ea typeface="微软雅黑"/>
                <a:cs typeface="Times New Roman"/>
              </a:rPr>
              <a:t>的</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a:latin typeface="Times New Roman"/>
                <a:ea typeface="微软雅黑"/>
                <a:cs typeface="Times New Roman"/>
              </a:rPr>
              <a:t> </a:t>
            </a: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元素</a:t>
            </a:r>
            <a:r>
              <a:rPr lang="zh-CN" altLang="zh-CN" sz="2800" kern="100" dirty="0">
                <a:latin typeface="Times New Roman"/>
                <a:ea typeface="微软雅黑"/>
                <a:cs typeface="Times New Roman"/>
              </a:rPr>
              <a:t>的原子半径</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核外电子层结构相同的单核粒子，半径相同</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质子数相同的不同单核粒子，电子数越多半径越大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原子序数越大，原子半径越大</a:t>
            </a:r>
            <a:endParaRPr lang="zh-CN" altLang="zh-CN" sz="2800" kern="100" dirty="0">
              <a:effectLst/>
              <a:latin typeface="宋体"/>
              <a:cs typeface="Courier New"/>
            </a:endParaRPr>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1594</TotalTime>
  <Words>1646</Words>
  <Application>Microsoft Office PowerPoint</Application>
  <PresentationFormat>全屏显示(16:9)</PresentationFormat>
  <Paragraphs>307</Paragraphs>
  <Slides>34</Slides>
  <Notes>5</Notes>
  <HiddenSlides>0</HiddenSlides>
  <MMClips>1</MMClips>
  <ScaleCrop>false</ScaleCrop>
  <HeadingPairs>
    <vt:vector size="4" baseType="variant">
      <vt:variant>
        <vt:lpstr>主题</vt:lpstr>
      </vt:variant>
      <vt:variant>
        <vt:i4>5</vt:i4>
      </vt:variant>
      <vt:variant>
        <vt:lpstr>幻灯片标题</vt:lpstr>
      </vt:variant>
      <vt:variant>
        <vt:i4>34</vt:i4>
      </vt:variant>
    </vt:vector>
  </HeadingPairs>
  <TitlesOfParts>
    <vt:vector size="39" baseType="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422</cp:revision>
  <dcterms:created xsi:type="dcterms:W3CDTF">2014-11-27T01:03:08Z</dcterms:created>
  <dcterms:modified xsi:type="dcterms:W3CDTF">2015-08-06T02:20:05Z</dcterms:modified>
</cp:coreProperties>
</file>