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3" r:id="rId2"/>
    <p:sldId id="268" r:id="rId3"/>
    <p:sldId id="269" r:id="rId4"/>
    <p:sldId id="257" r:id="rId5"/>
    <p:sldId id="271" r:id="rId6"/>
    <p:sldId id="272" r:id="rId7"/>
    <p:sldId id="273" r:id="rId8"/>
    <p:sldId id="274" r:id="rId9"/>
    <p:sldId id="275" r:id="rId10"/>
    <p:sldId id="276" r:id="rId11"/>
    <p:sldId id="258" r:id="rId12"/>
    <p:sldId id="278" r:id="rId13"/>
    <p:sldId id="279" r:id="rId14"/>
    <p:sldId id="280" r:id="rId15"/>
    <p:sldId id="281" r:id="rId16"/>
    <p:sldId id="282" r:id="rId17"/>
    <p:sldId id="283" r:id="rId18"/>
    <p:sldId id="259" r:id="rId19"/>
    <p:sldId id="300" r:id="rId20"/>
    <p:sldId id="301" r:id="rId21"/>
    <p:sldId id="302" r:id="rId22"/>
    <p:sldId id="260" r:id="rId23"/>
    <p:sldId id="284" r:id="rId24"/>
    <p:sldId id="285" r:id="rId25"/>
    <p:sldId id="286" r:id="rId26"/>
    <p:sldId id="287" r:id="rId27"/>
    <p:sldId id="288" r:id="rId28"/>
    <p:sldId id="289" r:id="rId29"/>
    <p:sldId id="290" r:id="rId30"/>
    <p:sldId id="291" r:id="rId31"/>
    <p:sldId id="292" r:id="rId32"/>
    <p:sldId id="293" r:id="rId33"/>
    <p:sldId id="294" r:id="rId34"/>
    <p:sldId id="261" r:id="rId35"/>
    <p:sldId id="262" r:id="rId36"/>
    <p:sldId id="296" r:id="rId37"/>
    <p:sldId id="297" r:id="rId38"/>
    <p:sldId id="298" r:id="rId39"/>
    <p:sldId id="299" r:id="rId40"/>
    <p:sldId id="304" r:id="rId4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1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19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198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0C6D5B4-2286-45C4-8077-C6A3718F5526}" type="slidenum">
              <a:rPr lang="en-US" altLang="zh-CN"/>
              <a:pPr/>
              <a:t>‹#›</a:t>
            </a:fld>
            <a:endParaRPr lang="en-US" altLang="zh-CN"/>
          </a:p>
        </p:txBody>
      </p:sp>
    </p:spTree>
    <p:extLst>
      <p:ext uri="{BB962C8B-B14F-4D97-AF65-F5344CB8AC3E}">
        <p14:creationId xmlns:p14="http://schemas.microsoft.com/office/powerpoint/2010/main" val="189638139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Arial"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572170F-9063-4A3F-BBF5-5CB35EF78303}" type="slidenum">
              <a:rPr lang="en-US" altLang="zh-CN"/>
              <a:pPr/>
              <a:t>20</a:t>
            </a:fld>
            <a:endParaRPr lang="en-US" altLang="zh-CN"/>
          </a:p>
        </p:txBody>
      </p:sp>
      <p:sp>
        <p:nvSpPr>
          <p:cNvPr id="593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12ABF00A-D08B-48F5-AA13-091F159D297E}" type="slidenum">
              <a:rPr lang="en-US" altLang="zh-CN" sz="1200"/>
              <a:pPr algn="r"/>
              <a:t>20</a:t>
            </a:fld>
            <a:endParaRPr lang="en-US" altLang="zh-CN" sz="1200"/>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p:txBody>
          <a:bodyPr/>
          <a:lstStyle/>
          <a:p>
            <a:r>
              <a:rPr lang="zh-CN" altLang="en-US"/>
              <a:t>路易十四以太阳神自居，装扮成阿波罗的传统模样让画家描绘也是他的众多爱好之一。图中国王四周簇拥着打扮成各种神仙的王室成员，最左边的是王后玛丽亚。他们的装扮同时也再现了路易十四时代的浮华时尚，无论男女均戴厚重的假发，涂脂抹粉，尤其在脸上要涂很重的红色胭脂。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D1DF76E-2875-4AEF-82BA-50BF165FDCFD}" type="slidenum">
              <a:rPr lang="en-US" altLang="zh-CN"/>
              <a:pPr/>
              <a:t>21</a:t>
            </a:fld>
            <a:endParaRPr lang="en-US" altLang="zh-CN"/>
          </a:p>
        </p:txBody>
      </p:sp>
      <p:sp>
        <p:nvSpPr>
          <p:cNvPr id="614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CFCDBD12-D11F-4FAA-83BD-3F647EBB79D5}" type="slidenum">
              <a:rPr lang="en-US" altLang="zh-CN" sz="1200"/>
              <a:pPr algn="r"/>
              <a:t>21</a:t>
            </a:fld>
            <a:endParaRPr lang="en-US" altLang="zh-CN" sz="1200"/>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p:txBody>
          <a:bodyPr/>
          <a:lstStyle/>
          <a:p>
            <a:r>
              <a:rPr lang="zh-CN" altLang="en-US"/>
              <a:t>凡尔赛宫是世界闻名的法国王宫，位于巴黎西南的凡尔赛。路易十四执政后，为了削弱各地封建主的势力，决定把各地的一些大封建主迁到巴黎附近，以便监督他们的行动。</a:t>
            </a:r>
            <a:r>
              <a:rPr lang="en-US" altLang="zh-CN"/>
              <a:t>1661</a:t>
            </a:r>
            <a:r>
              <a:rPr lang="zh-CN" altLang="en-US"/>
              <a:t>年，路易十四正式下令在凡尔赛修造一座空前豪华的宫殿。这座宫殿是陆续建造起来的，造一部分，用一部分。宫殿奢侈豪华。路易十四让法国各地的大贵族住在这里，陪王伴驾，整日肉山酒海，声色犬马，穷奢极侈，借以笼络其心，消磨其斗志。后来，路易十五又继续修造，直到</a:t>
            </a:r>
            <a:r>
              <a:rPr lang="en-US" altLang="zh-CN"/>
              <a:t>1756</a:t>
            </a:r>
            <a:r>
              <a:rPr lang="zh-CN" altLang="en-US"/>
              <a:t>年才最后完工，前后历时近一百年，花费钱财无数。</a:t>
            </a:r>
          </a:p>
          <a:p>
            <a:r>
              <a:rPr lang="zh-CN" altLang="en-US"/>
              <a:t>凡尔赛宫以宫殿和园林建筑的艺术成就闻名于世。从整体来看，凡尔赛宫包括宫殿和花园两部分。宫殿高度划一，一式平顶，西立面朝向花园，一条东向的中央大道直通巴黎。整体建筑以中央大道为中轴线，南北对称。著名的镜厅就位于中轴线上，它建于</a:t>
            </a:r>
            <a:r>
              <a:rPr lang="en-US" altLang="zh-CN"/>
              <a:t>1687</a:t>
            </a:r>
            <a:r>
              <a:rPr lang="zh-CN" altLang="en-US"/>
              <a:t>年，是宫内的主要厅堂之一。镜厅的长度有</a:t>
            </a:r>
            <a:r>
              <a:rPr lang="en-US" altLang="zh-CN"/>
              <a:t>73</a:t>
            </a:r>
            <a:r>
              <a:rPr lang="zh-CN" altLang="en-US"/>
              <a:t>米，高约</a:t>
            </a:r>
            <a:r>
              <a:rPr lang="en-US" altLang="zh-CN"/>
              <a:t>13</a:t>
            </a:r>
            <a:r>
              <a:rPr lang="zh-CN" altLang="en-US"/>
              <a:t>米，宽约</a:t>
            </a:r>
            <a:r>
              <a:rPr lang="en-US" altLang="zh-CN"/>
              <a:t>10</a:t>
            </a:r>
            <a:r>
              <a:rPr lang="zh-CN" altLang="en-US"/>
              <a:t>米，实际上是一个长廊。朝向花园的西墙有</a:t>
            </a:r>
            <a:r>
              <a:rPr lang="en-US" altLang="zh-CN"/>
              <a:t>17</a:t>
            </a:r>
            <a:r>
              <a:rPr lang="zh-CN" altLang="en-US"/>
              <a:t>个拱形巨窗，东墙上则有</a:t>
            </a:r>
            <a:r>
              <a:rPr lang="en-US" altLang="zh-CN"/>
              <a:t>17</a:t>
            </a:r>
            <a:r>
              <a:rPr lang="zh-CN" altLang="en-US"/>
              <a:t>个形式相同的镜窗与之对应，这些镜窗由很多巨大的镜片组成。窗间墙上的出壁柱，柱身为绿色大理石制成。檐壁上饰以盾牌等兵器图案。拱形屋顶上，分格满绘壁画。当时，宫廷的节庆、重大仪式、接见外国使节等均在镜厅举行。花园也是南北对称，这里树木葱郁，有许多精美的雕塑、水池和喷泉，显得幽深恬静。凡尔赛宫两侧的一些建筑是当年路易十四供来凡尔赛的各地封建贵族住的，后来成为达官贵人的住所，有一些是大臣的办公用房。</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CA1ADF7-507B-447D-B9BC-79A8EDCE4E5F}" type="slidenum">
              <a:rPr lang="en-US" altLang="zh-CN"/>
              <a:pPr/>
              <a:t>27</a:t>
            </a:fld>
            <a:endParaRPr lang="en-US" altLang="zh-CN"/>
          </a:p>
        </p:txBody>
      </p:sp>
      <p:sp>
        <p:nvSpPr>
          <p:cNvPr id="430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05C60CD2-3E0A-428E-9DED-DF24BC639EC5}" type="slidenum">
              <a:rPr lang="en-US" altLang="zh-CN" sz="1200"/>
              <a:pPr algn="r"/>
              <a:t>27</a:t>
            </a:fld>
            <a:endParaRPr lang="en-US" altLang="zh-CN" sz="120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p:txBody>
          <a:bodyPr/>
          <a:lstStyle/>
          <a:p>
            <a:r>
              <a:rPr lang="zh-CN" altLang="en-US"/>
              <a:t>彼得大帝成功地用“休克疗法”将古老的俄罗斯带入了“现代化”。在这幅著名的肖像画中，面相暴烈的彼得一手持剑、一手拿着世界地图，显然这位君主拥有和需要的就是这两项世界眼光和铁血手腕。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9271973-0367-49A2-A7EE-CAD12F8E65CA}" type="slidenum">
              <a:rPr lang="en-US" altLang="zh-CN"/>
              <a:pPr/>
              <a:t>29</a:t>
            </a:fld>
            <a:endParaRPr lang="en-US" altLang="zh-CN"/>
          </a:p>
        </p:txBody>
      </p:sp>
      <p:sp>
        <p:nvSpPr>
          <p:cNvPr id="460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A5AB8115-F93E-4D5C-84D2-6F458733F82A}" type="slidenum">
              <a:rPr lang="en-US" altLang="zh-CN" sz="1200"/>
              <a:pPr algn="r"/>
              <a:t>29</a:t>
            </a:fld>
            <a:endParaRPr lang="en-US" altLang="zh-CN" sz="1200"/>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p:txBody>
          <a:bodyPr/>
          <a:lstStyle/>
          <a:p>
            <a:r>
              <a:rPr lang="zh-CN" altLang="en-US"/>
              <a:t>俄国人把剪胡子视为违背上帝的罪孽，但彼得大帝则深信胡须是落后的标志。彼得的“剪须运动”迅速波及全国，为了缓和因此产生的冲突，彼得允许通过上缴高额税款以保住胡须。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BE2A98B4-2B5D-4F7A-95AD-E7EBABE3D027}" type="slidenum">
              <a:rPr lang="en-US" altLang="zh-CN"/>
              <a:pPr/>
              <a:t>30</a:t>
            </a:fld>
            <a:endParaRPr lang="en-US" altLang="zh-CN"/>
          </a:p>
        </p:txBody>
      </p:sp>
      <p:sp>
        <p:nvSpPr>
          <p:cNvPr id="481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6EB3D094-3562-4BE1-A3F1-8AE4E2576348}" type="slidenum">
              <a:rPr lang="en-US" altLang="zh-CN" sz="1200"/>
              <a:pPr algn="r"/>
              <a:t>30</a:t>
            </a:fld>
            <a:endParaRPr lang="en-US" altLang="zh-CN" sz="1200"/>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p:txBody>
          <a:bodyPr/>
          <a:lstStyle/>
          <a:p>
            <a:r>
              <a:rPr lang="zh-CN" altLang="en-US"/>
              <a:t>当彼得</a:t>
            </a:r>
            <a:r>
              <a:rPr lang="en-US" altLang="zh-CN"/>
              <a:t>1703</a:t>
            </a:r>
            <a:r>
              <a:rPr lang="zh-CN" altLang="en-US"/>
              <a:t>年开始修建圣彼得堡时，这里还是一片恶臭的沼泽，四周环绕着茂密的森林，野狼和熊四处觅食。他征召了无数的劳工在此服役，几万人在修建中死去。在</a:t>
            </a:r>
            <a:r>
              <a:rPr lang="en-US" altLang="zh-CN"/>
              <a:t>1725</a:t>
            </a:r>
            <a:r>
              <a:rPr lang="zh-CN" altLang="en-US"/>
              <a:t>年，彼得死时，这里已经成为了北欧最大、最辉煌的城市。到</a:t>
            </a:r>
            <a:r>
              <a:rPr lang="en-US" altLang="zh-CN"/>
              <a:t>18</a:t>
            </a:r>
            <a:r>
              <a:rPr lang="zh-CN" altLang="en-US"/>
              <a:t>世纪中期，这幅画中的圣彼得堡俨然是一个游览胜地了。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F2322DA-AB1B-4855-A663-3D6705C78D50}" type="slidenum">
              <a:rPr lang="en-US" altLang="zh-CN"/>
              <a:pPr/>
              <a:t>‹#›</a:t>
            </a:fld>
            <a:endParaRPr lang="en-US" altLang="zh-CN"/>
          </a:p>
        </p:txBody>
      </p:sp>
    </p:spTree>
    <p:extLst>
      <p:ext uri="{BB962C8B-B14F-4D97-AF65-F5344CB8AC3E}">
        <p14:creationId xmlns:p14="http://schemas.microsoft.com/office/powerpoint/2010/main" val="1252247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A2A8EDE-6EF9-496A-B060-ACC28A5F1851}" type="slidenum">
              <a:rPr lang="en-US" altLang="zh-CN"/>
              <a:pPr/>
              <a:t>‹#›</a:t>
            </a:fld>
            <a:endParaRPr lang="en-US" altLang="zh-CN"/>
          </a:p>
        </p:txBody>
      </p:sp>
    </p:spTree>
    <p:extLst>
      <p:ext uri="{BB962C8B-B14F-4D97-AF65-F5344CB8AC3E}">
        <p14:creationId xmlns:p14="http://schemas.microsoft.com/office/powerpoint/2010/main" val="848019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2B8BF43-FD33-420E-A675-3D7961CD9B67}" type="slidenum">
              <a:rPr lang="en-US" altLang="zh-CN"/>
              <a:pPr/>
              <a:t>‹#›</a:t>
            </a:fld>
            <a:endParaRPr lang="en-US" altLang="zh-CN"/>
          </a:p>
        </p:txBody>
      </p:sp>
    </p:spTree>
    <p:extLst>
      <p:ext uri="{BB962C8B-B14F-4D97-AF65-F5344CB8AC3E}">
        <p14:creationId xmlns:p14="http://schemas.microsoft.com/office/powerpoint/2010/main" val="195862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A27D1BB-0B11-45BA-98A8-C1FC5463C09E}" type="slidenum">
              <a:rPr lang="en-US" altLang="zh-CN"/>
              <a:pPr/>
              <a:t>‹#›</a:t>
            </a:fld>
            <a:endParaRPr lang="en-US" altLang="zh-CN"/>
          </a:p>
        </p:txBody>
      </p:sp>
    </p:spTree>
    <p:extLst>
      <p:ext uri="{BB962C8B-B14F-4D97-AF65-F5344CB8AC3E}">
        <p14:creationId xmlns:p14="http://schemas.microsoft.com/office/powerpoint/2010/main" val="2154156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619923F-7F56-4394-8920-4DB2E43792D2}" type="slidenum">
              <a:rPr lang="en-US" altLang="zh-CN"/>
              <a:pPr/>
              <a:t>‹#›</a:t>
            </a:fld>
            <a:endParaRPr lang="en-US" altLang="zh-CN"/>
          </a:p>
        </p:txBody>
      </p:sp>
    </p:spTree>
    <p:extLst>
      <p:ext uri="{BB962C8B-B14F-4D97-AF65-F5344CB8AC3E}">
        <p14:creationId xmlns:p14="http://schemas.microsoft.com/office/powerpoint/2010/main" val="696235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4234507-2BBE-49D0-A2A9-3682E6379C78}" type="slidenum">
              <a:rPr lang="en-US" altLang="zh-CN"/>
              <a:pPr/>
              <a:t>‹#›</a:t>
            </a:fld>
            <a:endParaRPr lang="en-US" altLang="zh-CN"/>
          </a:p>
        </p:txBody>
      </p:sp>
    </p:spTree>
    <p:extLst>
      <p:ext uri="{BB962C8B-B14F-4D97-AF65-F5344CB8AC3E}">
        <p14:creationId xmlns:p14="http://schemas.microsoft.com/office/powerpoint/2010/main" val="301731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0A465099-DEAD-4148-A464-67697359C4E0}" type="slidenum">
              <a:rPr lang="en-US" altLang="zh-CN"/>
              <a:pPr/>
              <a:t>‹#›</a:t>
            </a:fld>
            <a:endParaRPr lang="en-US" altLang="zh-CN"/>
          </a:p>
        </p:txBody>
      </p:sp>
    </p:spTree>
    <p:extLst>
      <p:ext uri="{BB962C8B-B14F-4D97-AF65-F5344CB8AC3E}">
        <p14:creationId xmlns:p14="http://schemas.microsoft.com/office/powerpoint/2010/main" val="228251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3B3FD33C-977E-49E4-8AA4-8EA545CC8EF1}" type="slidenum">
              <a:rPr lang="en-US" altLang="zh-CN"/>
              <a:pPr/>
              <a:t>‹#›</a:t>
            </a:fld>
            <a:endParaRPr lang="en-US" altLang="zh-CN"/>
          </a:p>
        </p:txBody>
      </p:sp>
    </p:spTree>
    <p:extLst>
      <p:ext uri="{BB962C8B-B14F-4D97-AF65-F5344CB8AC3E}">
        <p14:creationId xmlns:p14="http://schemas.microsoft.com/office/powerpoint/2010/main" val="2175851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F5F7EF54-E475-49A9-9B26-8C30B2381B56}" type="slidenum">
              <a:rPr lang="en-US" altLang="zh-CN"/>
              <a:pPr/>
              <a:t>‹#›</a:t>
            </a:fld>
            <a:endParaRPr lang="en-US" altLang="zh-CN"/>
          </a:p>
        </p:txBody>
      </p:sp>
    </p:spTree>
    <p:extLst>
      <p:ext uri="{BB962C8B-B14F-4D97-AF65-F5344CB8AC3E}">
        <p14:creationId xmlns:p14="http://schemas.microsoft.com/office/powerpoint/2010/main" val="1936351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1CD60CE-074F-435E-A83D-775AE739A2D4}" type="slidenum">
              <a:rPr lang="en-US" altLang="zh-CN"/>
              <a:pPr/>
              <a:t>‹#›</a:t>
            </a:fld>
            <a:endParaRPr lang="en-US" altLang="zh-CN"/>
          </a:p>
        </p:txBody>
      </p:sp>
    </p:spTree>
    <p:extLst>
      <p:ext uri="{BB962C8B-B14F-4D97-AF65-F5344CB8AC3E}">
        <p14:creationId xmlns:p14="http://schemas.microsoft.com/office/powerpoint/2010/main" val="207519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8535E64-1361-4999-98D2-2EB760090F7C}" type="slidenum">
              <a:rPr lang="en-US" altLang="zh-CN"/>
              <a:pPr/>
              <a:t>‹#›</a:t>
            </a:fld>
            <a:endParaRPr lang="en-US" altLang="zh-CN"/>
          </a:p>
        </p:txBody>
      </p:sp>
    </p:spTree>
    <p:extLst>
      <p:ext uri="{BB962C8B-B14F-4D97-AF65-F5344CB8AC3E}">
        <p14:creationId xmlns:p14="http://schemas.microsoft.com/office/powerpoint/2010/main" val="1981770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C4756843-A1B2-40AF-A9CD-6289C5E7AFCB}"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a:xfrm>
            <a:off x="0" y="4648200"/>
            <a:ext cx="9144000" cy="1470025"/>
          </a:xfrm>
        </p:spPr>
        <p:txBody>
          <a:bodyPr/>
          <a:lstStyle/>
          <a:p>
            <a:r>
              <a:rPr lang="zh-CN" altLang="en-US" sz="4000" b="1">
                <a:effectLst>
                  <a:outerShdw blurRad="38100" dist="38100" dir="2700000" algn="tl">
                    <a:srgbClr val="C0C0C0"/>
                  </a:outerShdw>
                </a:effectLst>
                <a:latin typeface="楷体_GB2312" pitchFamily="49" charset="-122"/>
                <a:ea typeface="楷体_GB2312" pitchFamily="49" charset="-122"/>
              </a:rPr>
              <a:t>第一单元 从</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朕即国家</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到</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主权在民</a:t>
            </a:r>
            <a:r>
              <a:rPr lang="zh-CN" altLang="en-US" sz="4000" b="1">
                <a:effectLst>
                  <a:outerShdw blurRad="38100" dist="38100" dir="2700000" algn="tl">
                    <a:srgbClr val="C0C0C0"/>
                  </a:outerShdw>
                </a:effectLst>
                <a:latin typeface="Arial"/>
                <a:ea typeface="楷体_GB2312" pitchFamily="49" charset="-122"/>
              </a:rPr>
              <a:t>”</a:t>
            </a:r>
            <a:endParaRPr lang="zh-CN" altLang="en-US" sz="4000" b="1">
              <a:effectLst>
                <a:outerShdw blurRad="38100" dist="38100" dir="2700000" algn="tl">
                  <a:srgbClr val="C0C0C0"/>
                </a:outerShdw>
              </a:effectLst>
              <a:latin typeface="楷体_GB2312" pitchFamily="49" charset="-122"/>
              <a:ea typeface="楷体_GB2312" pitchFamily="49" charset="-122"/>
            </a:endParaRPr>
          </a:p>
        </p:txBody>
      </p:sp>
      <p:sp>
        <p:nvSpPr>
          <p:cNvPr id="62467" name="Rectangle 3"/>
          <p:cNvSpPr>
            <a:spLocks noGrp="1" noChangeArrowheads="1"/>
          </p:cNvSpPr>
          <p:nvPr>
            <p:ph type="subTitle" idx="1"/>
          </p:nvPr>
        </p:nvSpPr>
        <p:spPr>
          <a:xfrm>
            <a:off x="0" y="5791200"/>
            <a:ext cx="9144000" cy="838200"/>
          </a:xfrm>
        </p:spPr>
        <p:txBody>
          <a:bodyPr/>
          <a:lstStyle/>
          <a:p>
            <a:r>
              <a:rPr lang="zh-CN" altLang="en-US" sz="3600" b="1">
                <a:effectLst>
                  <a:outerShdw blurRad="38100" dist="38100" dir="2700000" algn="tl">
                    <a:srgbClr val="C0C0C0"/>
                  </a:outerShdw>
                </a:effectLst>
                <a:latin typeface="楷体_GB2312" pitchFamily="49" charset="-122"/>
                <a:ea typeface="楷体_GB2312" pitchFamily="49" charset="-122"/>
              </a:rPr>
              <a:t>第</a:t>
            </a:r>
            <a:r>
              <a:rPr lang="en-US" altLang="zh-CN" sz="3600" b="1">
                <a:effectLst>
                  <a:outerShdw blurRad="38100" dist="38100" dir="2700000" algn="tl">
                    <a:srgbClr val="C0C0C0"/>
                  </a:outerShdw>
                </a:effectLst>
                <a:latin typeface="楷体_GB2312" pitchFamily="49" charset="-122"/>
                <a:ea typeface="楷体_GB2312" pitchFamily="49" charset="-122"/>
              </a:rPr>
              <a:t>1</a:t>
            </a:r>
            <a:r>
              <a:rPr lang="zh-CN" altLang="en-US" sz="3600" b="1">
                <a:effectLst>
                  <a:outerShdw blurRad="38100" dist="38100" dir="2700000" algn="tl">
                    <a:srgbClr val="C0C0C0"/>
                  </a:outerShdw>
                </a:effectLst>
                <a:latin typeface="楷体_GB2312" pitchFamily="49" charset="-122"/>
                <a:ea typeface="楷体_GB2312" pitchFamily="49" charset="-122"/>
              </a:rPr>
              <a:t>课 欧洲的君主专制</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828675" y="158750"/>
            <a:ext cx="7704138" cy="636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hangingPunct="0">
              <a:lnSpc>
                <a:spcPct val="95000"/>
              </a:lnSpc>
            </a:pPr>
            <a:r>
              <a:rPr lang="zh-CN" altLang="en-US" sz="4400" b="1">
                <a:solidFill>
                  <a:srgbClr val="A50021"/>
                </a:solidFill>
                <a:latin typeface="楷体_GB2312" pitchFamily="49" charset="-122"/>
                <a:ea typeface="楷体_GB2312" pitchFamily="49" charset="-122"/>
              </a:rPr>
              <a:t>下列符合</a:t>
            </a:r>
            <a:r>
              <a:rPr lang="en-US" altLang="zh-CN" sz="4400" b="1">
                <a:solidFill>
                  <a:srgbClr val="A50021"/>
                </a:solidFill>
                <a:latin typeface="楷体_GB2312" pitchFamily="49" charset="-122"/>
                <a:ea typeface="楷体_GB2312" pitchFamily="49" charset="-122"/>
              </a:rPr>
              <a:t>15</a:t>
            </a:r>
            <a:r>
              <a:rPr lang="zh-CN" altLang="en-US" sz="4400" b="1">
                <a:solidFill>
                  <a:srgbClr val="A50021"/>
                </a:solidFill>
                <a:latin typeface="楷体_GB2312" pitchFamily="49" charset="-122"/>
                <a:ea typeface="楷体_GB2312" pitchFamily="49" charset="-122"/>
              </a:rPr>
              <a:t>世纪以前欧洲国王基本情况的是</a:t>
            </a:r>
          </a:p>
          <a:p>
            <a:pPr eaLnBrk="0" hangingPunct="0">
              <a:lnSpc>
                <a:spcPct val="95000"/>
              </a:lnSpc>
            </a:pPr>
            <a:r>
              <a:rPr lang="en-US" altLang="zh-CN" sz="4400" b="1">
                <a:latin typeface="楷体_GB2312" pitchFamily="49" charset="-122"/>
                <a:ea typeface="楷体_GB2312" pitchFamily="49" charset="-122"/>
              </a:rPr>
              <a:t>A.</a:t>
            </a:r>
            <a:r>
              <a:rPr lang="zh-CN" altLang="en-US" sz="4400" b="1">
                <a:latin typeface="楷体_GB2312" pitchFamily="49" charset="-122"/>
                <a:ea typeface="楷体_GB2312" pitchFamily="49" charset="-122"/>
              </a:rPr>
              <a:t>国王既是最高的世俗统治者</a:t>
            </a:r>
            <a:r>
              <a:rPr lang="en-US" altLang="zh-CN" sz="4400" b="1">
                <a:latin typeface="楷体_GB2312" pitchFamily="49" charset="-122"/>
                <a:ea typeface="楷体_GB2312" pitchFamily="49" charset="-122"/>
              </a:rPr>
              <a:t>, </a:t>
            </a:r>
            <a:r>
              <a:rPr lang="zh-CN" altLang="en-US" sz="4400" b="1">
                <a:latin typeface="楷体_GB2312" pitchFamily="49" charset="-122"/>
                <a:ea typeface="楷体_GB2312" pitchFamily="49" charset="-122"/>
              </a:rPr>
              <a:t>也是宗教领袖</a:t>
            </a:r>
          </a:p>
          <a:p>
            <a:pPr eaLnBrk="0" hangingPunct="0">
              <a:lnSpc>
                <a:spcPct val="95000"/>
              </a:lnSpc>
            </a:pPr>
            <a:r>
              <a:rPr lang="en-US" altLang="zh-CN" sz="4400" b="1">
                <a:latin typeface="楷体_GB2312" pitchFamily="49" charset="-122"/>
                <a:ea typeface="楷体_GB2312" pitchFamily="49" charset="-122"/>
              </a:rPr>
              <a:t>B.</a:t>
            </a:r>
            <a:r>
              <a:rPr lang="zh-CN" altLang="en-US" sz="4400" b="1">
                <a:latin typeface="楷体_GB2312" pitchFamily="49" charset="-122"/>
                <a:ea typeface="楷体_GB2312" pitchFamily="49" charset="-122"/>
              </a:rPr>
              <a:t>国王可直接向贵族领地内的人民征收赋税</a:t>
            </a:r>
          </a:p>
          <a:p>
            <a:pPr eaLnBrk="0" hangingPunct="0">
              <a:lnSpc>
                <a:spcPct val="95000"/>
              </a:lnSpc>
            </a:pPr>
            <a:r>
              <a:rPr lang="en-US" altLang="zh-CN" sz="4400" b="1">
                <a:latin typeface="楷体_GB2312" pitchFamily="49" charset="-122"/>
                <a:ea typeface="楷体_GB2312" pitchFamily="49" charset="-122"/>
              </a:rPr>
              <a:t>C.</a:t>
            </a:r>
            <a:r>
              <a:rPr lang="zh-CN" altLang="en-US" sz="4400" b="1">
                <a:latin typeface="楷体_GB2312" pitchFamily="49" charset="-122"/>
                <a:ea typeface="楷体_GB2312" pitchFamily="49" charset="-122"/>
              </a:rPr>
              <a:t>国王拥有庞大的军队和至高无上的权力</a:t>
            </a:r>
          </a:p>
          <a:p>
            <a:pPr eaLnBrk="0" hangingPunct="0">
              <a:lnSpc>
                <a:spcPct val="95000"/>
              </a:lnSpc>
            </a:pPr>
            <a:r>
              <a:rPr lang="en-US" altLang="zh-CN" sz="4400" b="1">
                <a:latin typeface="楷体_GB2312" pitchFamily="49" charset="-122"/>
                <a:ea typeface="楷体_GB2312" pitchFamily="49" charset="-122"/>
              </a:rPr>
              <a:t>D.</a:t>
            </a:r>
            <a:r>
              <a:rPr lang="zh-CN" altLang="en-US" sz="4400" b="1">
                <a:latin typeface="楷体_GB2312" pitchFamily="49" charset="-122"/>
                <a:ea typeface="楷体_GB2312" pitchFamily="49" charset="-122"/>
              </a:rPr>
              <a:t>国王不能干预自治城市的内部管理</a:t>
            </a:r>
          </a:p>
        </p:txBody>
      </p:sp>
      <p:sp>
        <p:nvSpPr>
          <p:cNvPr id="28675" name="Line 3"/>
          <p:cNvSpPr>
            <a:spLocks noChangeShapeType="1"/>
          </p:cNvSpPr>
          <p:nvPr/>
        </p:nvSpPr>
        <p:spPr bwMode="auto">
          <a:xfrm>
            <a:off x="755650" y="5949950"/>
            <a:ext cx="7777163"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76" name="Line 4"/>
          <p:cNvSpPr>
            <a:spLocks noChangeShapeType="1"/>
          </p:cNvSpPr>
          <p:nvPr/>
        </p:nvSpPr>
        <p:spPr bwMode="auto">
          <a:xfrm>
            <a:off x="755650" y="6597650"/>
            <a:ext cx="172878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left)">
                                      <p:cBhvr>
                                        <p:cTn id="7" dur="500"/>
                                        <p:tgtEl>
                                          <p:spTgt spid="2867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676"/>
                                        </p:tgtEl>
                                        <p:attrNameLst>
                                          <p:attrName>style.visibility</p:attrName>
                                        </p:attrNameLst>
                                      </p:cBhvr>
                                      <p:to>
                                        <p:strVal val="visible"/>
                                      </p:to>
                                    </p:set>
                                    <p:animEffect transition="in" filter="wipe(left)">
                                      <p:cBhvr>
                                        <p:cTn id="10"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P spid="286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188913"/>
            <a:ext cx="4679950" cy="706437"/>
          </a:xfrm>
        </p:spPr>
        <p:txBody>
          <a:bodyPr/>
          <a:lstStyle/>
          <a:p>
            <a:r>
              <a:rPr lang="zh-CN" altLang="en-US" sz="4000" b="1">
                <a:ea typeface="华文新魏" pitchFamily="2" charset="-122"/>
              </a:rPr>
              <a:t>二、新君主国</a:t>
            </a:r>
          </a:p>
        </p:txBody>
      </p:sp>
      <p:sp>
        <p:nvSpPr>
          <p:cNvPr id="8195" name="Rectangle 3"/>
          <p:cNvSpPr>
            <a:spLocks noGrp="1" noChangeArrowheads="1"/>
          </p:cNvSpPr>
          <p:nvPr>
            <p:ph type="body" idx="1"/>
          </p:nvPr>
        </p:nvSpPr>
        <p:spPr>
          <a:xfrm>
            <a:off x="468313" y="836613"/>
            <a:ext cx="6335712" cy="4525962"/>
          </a:xfrm>
        </p:spPr>
        <p:txBody>
          <a:bodyPr/>
          <a:lstStyle/>
          <a:p>
            <a:r>
              <a:rPr lang="en-US" altLang="zh-CN" sz="2800" b="1">
                <a:latin typeface="华文新魏" pitchFamily="2" charset="-122"/>
                <a:ea typeface="华文新魏" pitchFamily="2" charset="-122"/>
              </a:rPr>
              <a:t>1</a:t>
            </a:r>
            <a:r>
              <a:rPr lang="zh-CN" altLang="en-US" sz="2800" b="1">
                <a:latin typeface="华文新魏" pitchFamily="2" charset="-122"/>
                <a:ea typeface="华文新魏" pitchFamily="2" charset="-122"/>
              </a:rPr>
              <a:t>、新君主国的出现</a:t>
            </a:r>
          </a:p>
          <a:p>
            <a:r>
              <a:rPr lang="zh-CN" altLang="en-US" sz="2800" b="1">
                <a:latin typeface="华文新魏" pitchFamily="2" charset="-122"/>
                <a:ea typeface="华文新魏" pitchFamily="2" charset="-122"/>
              </a:rPr>
              <a:t>（</a:t>
            </a:r>
            <a:r>
              <a:rPr lang="en-US" altLang="zh-CN" sz="2800" b="1">
                <a:latin typeface="华文新魏" pitchFamily="2" charset="-122"/>
                <a:ea typeface="华文新魏" pitchFamily="2" charset="-122"/>
              </a:rPr>
              <a:t>1</a:t>
            </a:r>
            <a:r>
              <a:rPr lang="zh-CN" altLang="en-US" sz="2800" b="1">
                <a:latin typeface="华文新魏" pitchFamily="2" charset="-122"/>
                <a:ea typeface="华文新魏" pitchFamily="2" charset="-122"/>
              </a:rPr>
              <a:t>）背景：</a:t>
            </a:r>
          </a:p>
          <a:p>
            <a:r>
              <a:rPr lang="zh-CN" altLang="en-US" sz="2800" b="1">
                <a:latin typeface="华文新魏" pitchFamily="2" charset="-122"/>
                <a:ea typeface="华文新魏" pitchFamily="2" charset="-122"/>
              </a:rPr>
              <a:t>（</a:t>
            </a:r>
            <a:r>
              <a:rPr lang="en-US" altLang="zh-CN" sz="2800" b="1">
                <a:latin typeface="华文新魏" pitchFamily="2" charset="-122"/>
                <a:ea typeface="华文新魏" pitchFamily="2" charset="-122"/>
              </a:rPr>
              <a:t>2</a:t>
            </a:r>
            <a:r>
              <a:rPr lang="zh-CN" altLang="en-US" sz="2800" b="1">
                <a:latin typeface="华文新魏" pitchFamily="2" charset="-122"/>
                <a:ea typeface="华文新魏" pitchFamily="2" charset="-122"/>
              </a:rPr>
              <a:t>）时间：</a:t>
            </a:r>
          </a:p>
          <a:p>
            <a:r>
              <a:rPr lang="zh-CN" altLang="en-US" sz="2800" b="1">
                <a:latin typeface="华文新魏" pitchFamily="2" charset="-122"/>
                <a:ea typeface="华文新魏" pitchFamily="2" charset="-122"/>
              </a:rPr>
              <a:t>（</a:t>
            </a:r>
            <a:r>
              <a:rPr lang="en-US" altLang="zh-CN" sz="2800" b="1">
                <a:latin typeface="华文新魏" pitchFamily="2" charset="-122"/>
                <a:ea typeface="华文新魏" pitchFamily="2" charset="-122"/>
              </a:rPr>
              <a:t>3</a:t>
            </a:r>
            <a:r>
              <a:rPr lang="zh-CN" altLang="en-US" sz="2800" b="1">
                <a:latin typeface="华文新魏" pitchFamily="2" charset="-122"/>
                <a:ea typeface="华文新魏" pitchFamily="2" charset="-122"/>
              </a:rPr>
              <a:t>）代表：</a:t>
            </a:r>
            <a:endParaRPr lang="zh-CN" altLang="en-US" sz="2800" b="1">
              <a:solidFill>
                <a:srgbClr val="FF0000"/>
              </a:solidFill>
              <a:latin typeface="华文新魏" pitchFamily="2" charset="-122"/>
              <a:ea typeface="华文新魏" pitchFamily="2" charset="-122"/>
            </a:endParaRPr>
          </a:p>
          <a:p>
            <a:r>
              <a:rPr lang="zh-CN" altLang="en-US" sz="2800" b="1">
                <a:latin typeface="华文新魏" pitchFamily="2" charset="-122"/>
                <a:ea typeface="华文新魏" pitchFamily="2" charset="-122"/>
              </a:rPr>
              <a:t>（</a:t>
            </a:r>
            <a:r>
              <a:rPr lang="en-US" altLang="zh-CN" sz="2800" b="1">
                <a:latin typeface="华文新魏" pitchFamily="2" charset="-122"/>
                <a:ea typeface="华文新魏" pitchFamily="2" charset="-122"/>
              </a:rPr>
              <a:t>4</a:t>
            </a:r>
            <a:r>
              <a:rPr lang="zh-CN" altLang="en-US" sz="2800" b="1">
                <a:latin typeface="华文新魏" pitchFamily="2" charset="-122"/>
                <a:ea typeface="华文新魏" pitchFamily="2" charset="-122"/>
              </a:rPr>
              <a:t>）特点：</a:t>
            </a:r>
          </a:p>
          <a:p>
            <a:r>
              <a:rPr lang="en-US" altLang="zh-CN" sz="2800" b="1">
                <a:latin typeface="华文新魏" pitchFamily="2" charset="-122"/>
                <a:ea typeface="华文新魏" pitchFamily="2" charset="-122"/>
              </a:rPr>
              <a:t>2</a:t>
            </a:r>
            <a:r>
              <a:rPr lang="zh-CN" altLang="en-US" sz="2800" b="1">
                <a:latin typeface="华文新魏" pitchFamily="2" charset="-122"/>
                <a:ea typeface="华文新魏" pitchFamily="2" charset="-122"/>
              </a:rPr>
              <a:t>、新君主国形成的作用：</a:t>
            </a:r>
          </a:p>
          <a:p>
            <a:endParaRPr lang="zh-CN" altLang="en-US" sz="2800" b="1">
              <a:latin typeface="华文新魏" pitchFamily="2" charset="-122"/>
              <a:ea typeface="华文新魏" pitchFamily="2" charset="-122"/>
            </a:endParaRPr>
          </a:p>
          <a:p>
            <a:endParaRPr lang="zh-CN" altLang="en-US" sz="2800" b="1">
              <a:latin typeface="华文新魏" pitchFamily="2" charset="-122"/>
              <a:ea typeface="华文新魏" pitchFamily="2" charset="-122"/>
            </a:endParaRPr>
          </a:p>
          <a:p>
            <a:endParaRPr lang="zh-CN" altLang="en-US" sz="1600" b="1">
              <a:latin typeface="华文新魏" pitchFamily="2" charset="-122"/>
              <a:ea typeface="华文新魏" pitchFamily="2" charset="-122"/>
            </a:endParaRPr>
          </a:p>
          <a:p>
            <a:endParaRPr lang="zh-CN" altLang="en-US" sz="1600" b="1">
              <a:latin typeface="华文新魏" pitchFamily="2" charset="-122"/>
              <a:ea typeface="华文新魏" pitchFamily="2" charset="-122"/>
            </a:endParaRPr>
          </a:p>
          <a:p>
            <a:r>
              <a:rPr lang="en-US" altLang="zh-CN" sz="2800" b="1">
                <a:latin typeface="华文新魏" pitchFamily="2" charset="-122"/>
                <a:ea typeface="华文新魏" pitchFamily="2" charset="-122"/>
              </a:rPr>
              <a:t>3</a:t>
            </a:r>
            <a:r>
              <a:rPr lang="zh-CN" altLang="en-US" sz="2800" b="1">
                <a:latin typeface="华文新魏" pitchFamily="2" charset="-122"/>
                <a:ea typeface="华文新魏" pitchFamily="2" charset="-122"/>
              </a:rPr>
              <a:t>、评价</a:t>
            </a:r>
          </a:p>
          <a:p>
            <a:endParaRPr lang="en-US" altLang="zh-CN" sz="2800" b="1">
              <a:solidFill>
                <a:srgbClr val="FF0000"/>
              </a:solidFill>
              <a:latin typeface="华文新魏" pitchFamily="2" charset="-122"/>
              <a:ea typeface="华文新魏" pitchFamily="2" charset="-122"/>
            </a:endParaRPr>
          </a:p>
        </p:txBody>
      </p:sp>
      <p:sp>
        <p:nvSpPr>
          <p:cNvPr id="8196" name="Text Box 4"/>
          <p:cNvSpPr txBox="1">
            <a:spLocks noChangeArrowheads="1"/>
          </p:cNvSpPr>
          <p:nvPr/>
        </p:nvSpPr>
        <p:spPr bwMode="auto">
          <a:xfrm>
            <a:off x="2814638" y="1401763"/>
            <a:ext cx="56007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chemeClr val="hlink"/>
                </a:solidFill>
                <a:latin typeface="Tahoma" pitchFamily="34" charset="0"/>
                <a:ea typeface="华文新魏" pitchFamily="2" charset="-122"/>
              </a:rPr>
              <a:t>P3</a:t>
            </a:r>
          </a:p>
        </p:txBody>
      </p:sp>
      <p:sp>
        <p:nvSpPr>
          <p:cNvPr id="8197" name="Text Box 5"/>
          <p:cNvSpPr txBox="1">
            <a:spLocks noChangeArrowheads="1"/>
          </p:cNvSpPr>
          <p:nvPr/>
        </p:nvSpPr>
        <p:spPr bwMode="auto">
          <a:xfrm>
            <a:off x="2771775" y="1960563"/>
            <a:ext cx="221615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20000"/>
              </a:spcBef>
              <a:buClr>
                <a:schemeClr val="folHlink"/>
              </a:buClr>
              <a:buSzPct val="60000"/>
              <a:buFont typeface="Wingdings" pitchFamily="2" charset="2"/>
              <a:buNone/>
            </a:pPr>
            <a:r>
              <a:rPr lang="en-US" altLang="zh-CN" sz="2600" b="1">
                <a:solidFill>
                  <a:schemeClr val="hlink"/>
                </a:solidFill>
                <a:latin typeface="Tahoma" pitchFamily="34" charset="0"/>
                <a:ea typeface="华文新魏" pitchFamily="2" charset="-122"/>
              </a:rPr>
              <a:t>15</a:t>
            </a:r>
            <a:r>
              <a:rPr lang="zh-CN" altLang="en-US" sz="2600" b="1">
                <a:solidFill>
                  <a:schemeClr val="hlink"/>
                </a:solidFill>
                <a:latin typeface="Tahoma" pitchFamily="34" charset="0"/>
                <a:ea typeface="华文新魏" pitchFamily="2" charset="-122"/>
              </a:rPr>
              <a:t>世纪</a:t>
            </a:r>
          </a:p>
        </p:txBody>
      </p:sp>
      <p:sp>
        <p:nvSpPr>
          <p:cNvPr id="8198" name="Text Box 6"/>
          <p:cNvSpPr txBox="1">
            <a:spLocks noChangeArrowheads="1"/>
          </p:cNvSpPr>
          <p:nvPr/>
        </p:nvSpPr>
        <p:spPr bwMode="auto">
          <a:xfrm>
            <a:off x="2776538" y="2378075"/>
            <a:ext cx="3384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00"/>
                </a:solidFill>
                <a:latin typeface="Tahoma" pitchFamily="34" charset="0"/>
                <a:ea typeface="华文新魏" pitchFamily="2" charset="-122"/>
              </a:rPr>
              <a:t>西班牙、英国，法国</a:t>
            </a:r>
          </a:p>
        </p:txBody>
      </p:sp>
      <p:sp>
        <p:nvSpPr>
          <p:cNvPr id="8199" name="Text Box 7"/>
          <p:cNvSpPr txBox="1">
            <a:spLocks noChangeArrowheads="1"/>
          </p:cNvSpPr>
          <p:nvPr/>
        </p:nvSpPr>
        <p:spPr bwMode="auto">
          <a:xfrm>
            <a:off x="2771775" y="2968625"/>
            <a:ext cx="3455988"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spcBef>
                <a:spcPct val="20000"/>
              </a:spcBef>
              <a:buClr>
                <a:schemeClr val="folHlink"/>
              </a:buClr>
              <a:buSzPct val="60000"/>
              <a:buFont typeface="Wingdings" pitchFamily="2" charset="2"/>
              <a:buNone/>
            </a:pPr>
            <a:r>
              <a:rPr lang="zh-CN" altLang="en-US" sz="2800" b="1">
                <a:solidFill>
                  <a:srgbClr val="FF0000"/>
                </a:solidFill>
                <a:latin typeface="Tahoma" pitchFamily="34" charset="0"/>
                <a:ea typeface="华文新魏" pitchFamily="2" charset="-122"/>
              </a:rPr>
              <a:t>君主权力高度集中</a:t>
            </a:r>
            <a:endParaRPr lang="zh-CN" altLang="en-US" sz="2800">
              <a:latin typeface="Tahoma" pitchFamily="34" charset="0"/>
              <a:ea typeface="华文新魏" pitchFamily="2" charset="-122"/>
            </a:endParaRPr>
          </a:p>
        </p:txBody>
      </p:sp>
      <p:sp>
        <p:nvSpPr>
          <p:cNvPr id="8200" name="Rectangle 8"/>
          <p:cNvSpPr>
            <a:spLocks noChangeArrowheads="1"/>
          </p:cNvSpPr>
          <p:nvPr/>
        </p:nvSpPr>
        <p:spPr bwMode="auto">
          <a:xfrm>
            <a:off x="1085850" y="3932238"/>
            <a:ext cx="3486150" cy="128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600" b="1">
                <a:solidFill>
                  <a:schemeClr val="hlink"/>
                </a:solidFill>
                <a:latin typeface="Tahoma" pitchFamily="34" charset="0"/>
                <a:ea typeface="华文新魏" pitchFamily="2" charset="-122"/>
              </a:rPr>
              <a:t>①</a:t>
            </a:r>
            <a:r>
              <a:rPr lang="zh-CN" altLang="en-US" sz="2600" b="1">
                <a:solidFill>
                  <a:schemeClr val="hlink"/>
                </a:solidFill>
                <a:latin typeface="Tahoma" pitchFamily="34" charset="0"/>
                <a:ea typeface="华文新魏" pitchFamily="2" charset="-122"/>
              </a:rPr>
              <a:t>打破割据、明确疆域</a:t>
            </a:r>
          </a:p>
          <a:p>
            <a:pPr eaLnBrk="0" hangingPunct="0"/>
            <a:r>
              <a:rPr lang="en-US" altLang="en-US" sz="2600" b="1">
                <a:solidFill>
                  <a:schemeClr val="hlink"/>
                </a:solidFill>
                <a:latin typeface="Tahoma" pitchFamily="34" charset="0"/>
                <a:ea typeface="华文新魏" pitchFamily="2" charset="-122"/>
              </a:rPr>
              <a:t>②</a:t>
            </a:r>
            <a:r>
              <a:rPr lang="zh-CN" altLang="en-US" sz="2600" b="1">
                <a:solidFill>
                  <a:schemeClr val="hlink"/>
                </a:solidFill>
                <a:latin typeface="Tahoma" pitchFamily="34" charset="0"/>
                <a:ea typeface="华文新魏" pitchFamily="2" charset="-122"/>
              </a:rPr>
              <a:t>促进民族国家形成</a:t>
            </a:r>
          </a:p>
          <a:p>
            <a:pPr eaLnBrk="0" hangingPunct="0"/>
            <a:r>
              <a:rPr lang="en-US" altLang="en-US" sz="2600" b="1">
                <a:solidFill>
                  <a:schemeClr val="hlink"/>
                </a:solidFill>
                <a:latin typeface="Tahoma" pitchFamily="34" charset="0"/>
                <a:ea typeface="华文新魏" pitchFamily="2" charset="-122"/>
              </a:rPr>
              <a:t>③</a:t>
            </a:r>
            <a:r>
              <a:rPr lang="zh-CN" altLang="en-US" sz="2600" b="1">
                <a:solidFill>
                  <a:schemeClr val="hlink"/>
                </a:solidFill>
                <a:latin typeface="Tahoma" pitchFamily="34" charset="0"/>
                <a:ea typeface="华文新魏" pitchFamily="2" charset="-122"/>
              </a:rPr>
              <a:t>建立起常备军</a:t>
            </a:r>
          </a:p>
        </p:txBody>
      </p:sp>
      <p:sp>
        <p:nvSpPr>
          <p:cNvPr id="8201" name="AutoShape 9"/>
          <p:cNvSpPr>
            <a:spLocks/>
          </p:cNvSpPr>
          <p:nvPr/>
        </p:nvSpPr>
        <p:spPr bwMode="auto">
          <a:xfrm>
            <a:off x="2268538" y="5416550"/>
            <a:ext cx="215900" cy="792163"/>
          </a:xfrm>
          <a:prstGeom prst="leftBrace">
            <a:avLst>
              <a:gd name="adj1" fmla="val 30576"/>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02" name="Text Box 10"/>
          <p:cNvSpPr txBox="1">
            <a:spLocks noChangeArrowheads="1"/>
          </p:cNvSpPr>
          <p:nvPr/>
        </p:nvSpPr>
        <p:spPr bwMode="auto">
          <a:xfrm>
            <a:off x="2484438" y="5192713"/>
            <a:ext cx="1296987"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积极：</a:t>
            </a:r>
          </a:p>
          <a:p>
            <a:pPr>
              <a:spcBef>
                <a:spcPct val="50000"/>
              </a:spcBef>
            </a:pPr>
            <a:r>
              <a:rPr lang="zh-CN" altLang="en-US" sz="2800" b="1"/>
              <a:t>消极：</a:t>
            </a:r>
          </a:p>
        </p:txBody>
      </p:sp>
      <p:sp>
        <p:nvSpPr>
          <p:cNvPr id="8203" name="Text Box 11"/>
          <p:cNvSpPr txBox="1">
            <a:spLocks noChangeArrowheads="1"/>
          </p:cNvSpPr>
          <p:nvPr/>
        </p:nvSpPr>
        <p:spPr bwMode="auto">
          <a:xfrm>
            <a:off x="3563938" y="5214938"/>
            <a:ext cx="237648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600" b="1">
                <a:solidFill>
                  <a:schemeClr val="hlink"/>
                </a:solidFill>
                <a:latin typeface="Tahoma" pitchFamily="34" charset="0"/>
                <a:ea typeface="华文新魏" pitchFamily="2" charset="-122"/>
              </a:rPr>
              <a:t>P4</a:t>
            </a:r>
          </a:p>
        </p:txBody>
      </p:sp>
      <p:sp>
        <p:nvSpPr>
          <p:cNvPr id="8204" name="Text Box 12"/>
          <p:cNvSpPr txBox="1">
            <a:spLocks noChangeArrowheads="1"/>
          </p:cNvSpPr>
          <p:nvPr/>
        </p:nvSpPr>
        <p:spPr bwMode="auto">
          <a:xfrm>
            <a:off x="3563938" y="5862638"/>
            <a:ext cx="46085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hlink"/>
                </a:solidFill>
                <a:latin typeface="Tahoma" pitchFamily="34" charset="0"/>
                <a:ea typeface="华文新魏" pitchFamily="2" charset="-122"/>
              </a:rPr>
              <a:t>后期出现了君主</a:t>
            </a:r>
            <a:r>
              <a:rPr lang="zh-CN" altLang="en-US" sz="2800" b="1">
                <a:solidFill>
                  <a:srgbClr val="FF0000"/>
                </a:solidFill>
                <a:latin typeface="Tahoma" pitchFamily="34" charset="0"/>
                <a:ea typeface="华文新魏" pitchFamily="2" charset="-122"/>
              </a:rPr>
              <a:t>专制</a:t>
            </a:r>
            <a:r>
              <a:rPr lang="zh-CN" altLang="en-US" sz="2800" b="1">
                <a:solidFill>
                  <a:schemeClr val="hlink"/>
                </a:solidFill>
                <a:latin typeface="Tahoma" pitchFamily="34" charset="0"/>
                <a:ea typeface="华文新魏" pitchFamily="2" charset="-122"/>
              </a:rPr>
              <a:t>统治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1" dur="500"/>
                                        <p:tgtEl>
                                          <p:spTgt spid="8195">
                                            <p:txEl>
                                              <p:pRg st="1" end="1"/>
                                            </p:txEl>
                                          </p:spTgt>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animEffect transition="in" filter="blinds(horizontal)">
                                      <p:cBhvr>
                                        <p:cTn id="15" dur="500"/>
                                        <p:tgtEl>
                                          <p:spTgt spid="8195">
                                            <p:txEl>
                                              <p:pRg st="2" end="2"/>
                                            </p:txEl>
                                          </p:spTgt>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animEffect transition="in" filter="blinds(horizontal)">
                                      <p:cBhvr>
                                        <p:cTn id="19" dur="500"/>
                                        <p:tgtEl>
                                          <p:spTgt spid="8195">
                                            <p:txEl>
                                              <p:pRg st="3" end="3"/>
                                            </p:txEl>
                                          </p:spTgt>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195">
                                            <p:txEl>
                                              <p:pRg st="4" end="4"/>
                                            </p:txEl>
                                          </p:spTgt>
                                        </p:tgtEl>
                                        <p:attrNameLst>
                                          <p:attrName>style.visibility</p:attrName>
                                        </p:attrNameLst>
                                      </p:cBhvr>
                                      <p:to>
                                        <p:strVal val="visible"/>
                                      </p:to>
                                    </p:set>
                                    <p:animEffect transition="in" filter="blinds(horizontal)">
                                      <p:cBhvr>
                                        <p:cTn id="23" dur="500"/>
                                        <p:tgtEl>
                                          <p:spTgt spid="8195">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8196"/>
                                        </p:tgtEl>
                                        <p:attrNameLst>
                                          <p:attrName>style.visibility</p:attrName>
                                        </p:attrNameLst>
                                      </p:cBhvr>
                                      <p:to>
                                        <p:strVal val="visible"/>
                                      </p:to>
                                    </p:set>
                                    <p:animEffect transition="in" filter="wipe(down)">
                                      <p:cBhvr>
                                        <p:cTn id="28" dur="500"/>
                                        <p:tgtEl>
                                          <p:spTgt spid="81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197"/>
                                        </p:tgtEl>
                                        <p:attrNameLst>
                                          <p:attrName>style.visibility</p:attrName>
                                        </p:attrNameLst>
                                      </p:cBhvr>
                                      <p:to>
                                        <p:strVal val="visible"/>
                                      </p:to>
                                    </p:set>
                                    <p:animEffect transition="in" filter="wipe(left)">
                                      <p:cBhvr>
                                        <p:cTn id="33" dur="500"/>
                                        <p:tgtEl>
                                          <p:spTgt spid="819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8198">
                                            <p:txEl>
                                              <p:pRg st="0" end="0"/>
                                            </p:txEl>
                                          </p:spTgt>
                                        </p:tgtEl>
                                        <p:attrNameLst>
                                          <p:attrName>style.visibility</p:attrName>
                                        </p:attrNameLst>
                                      </p:cBhvr>
                                      <p:to>
                                        <p:strVal val="visible"/>
                                      </p:to>
                                    </p:set>
                                    <p:animEffect transition="in" filter="wipe(left)">
                                      <p:cBhvr>
                                        <p:cTn id="38" dur="500"/>
                                        <p:tgtEl>
                                          <p:spTgt spid="8198">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8199"/>
                                        </p:tgtEl>
                                        <p:attrNameLst>
                                          <p:attrName>style.visibility</p:attrName>
                                        </p:attrNameLst>
                                      </p:cBhvr>
                                      <p:to>
                                        <p:strVal val="visible"/>
                                      </p:to>
                                    </p:set>
                                    <p:animEffect transition="in" filter="wipe(left)">
                                      <p:cBhvr>
                                        <p:cTn id="43" dur="500"/>
                                        <p:tgtEl>
                                          <p:spTgt spid="819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8195">
                                            <p:txEl>
                                              <p:pRg st="5" end="5"/>
                                            </p:txEl>
                                          </p:spTgt>
                                        </p:tgtEl>
                                        <p:attrNameLst>
                                          <p:attrName>style.visibility</p:attrName>
                                        </p:attrNameLst>
                                      </p:cBhvr>
                                      <p:to>
                                        <p:strVal val="visible"/>
                                      </p:to>
                                    </p:set>
                                    <p:animEffect transition="in" filter="blinds(horizontal)">
                                      <p:cBhvr>
                                        <p:cTn id="48" dur="500"/>
                                        <p:tgtEl>
                                          <p:spTgt spid="8195">
                                            <p:txEl>
                                              <p:pRg st="5" end="5"/>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8200">
                                            <p:txEl>
                                              <p:pRg st="0" end="0"/>
                                            </p:txEl>
                                          </p:spTgt>
                                        </p:tgtEl>
                                        <p:attrNameLst>
                                          <p:attrName>style.visibility</p:attrName>
                                        </p:attrNameLst>
                                      </p:cBhvr>
                                      <p:to>
                                        <p:strVal val="visible"/>
                                      </p:to>
                                    </p:set>
                                    <p:animEffect transition="in" filter="dissolve">
                                      <p:cBhvr>
                                        <p:cTn id="53" dur="500"/>
                                        <p:tgtEl>
                                          <p:spTgt spid="8200">
                                            <p:txEl>
                                              <p:pRg st="0" end="0"/>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9" presetClass="entr" presetSubtype="0" fill="hold" grpId="0" nodeType="clickEffect">
                                  <p:stCondLst>
                                    <p:cond delay="0"/>
                                  </p:stCondLst>
                                  <p:childTnLst>
                                    <p:set>
                                      <p:cBhvr>
                                        <p:cTn id="57" dur="1" fill="hold">
                                          <p:stCondLst>
                                            <p:cond delay="0"/>
                                          </p:stCondLst>
                                        </p:cTn>
                                        <p:tgtEl>
                                          <p:spTgt spid="8200">
                                            <p:txEl>
                                              <p:pRg st="1" end="1"/>
                                            </p:txEl>
                                          </p:spTgt>
                                        </p:tgtEl>
                                        <p:attrNameLst>
                                          <p:attrName>style.visibility</p:attrName>
                                        </p:attrNameLst>
                                      </p:cBhvr>
                                      <p:to>
                                        <p:strVal val="visible"/>
                                      </p:to>
                                    </p:set>
                                    <p:animEffect transition="in" filter="dissolve">
                                      <p:cBhvr>
                                        <p:cTn id="58" dur="500"/>
                                        <p:tgtEl>
                                          <p:spTgt spid="8200">
                                            <p:txEl>
                                              <p:pRg st="1" end="1"/>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8200">
                                            <p:txEl>
                                              <p:pRg st="2" end="2"/>
                                            </p:txEl>
                                          </p:spTgt>
                                        </p:tgtEl>
                                        <p:attrNameLst>
                                          <p:attrName>style.visibility</p:attrName>
                                        </p:attrNameLst>
                                      </p:cBhvr>
                                      <p:to>
                                        <p:strVal val="visible"/>
                                      </p:to>
                                    </p:set>
                                    <p:animEffect transition="in" filter="dissolve">
                                      <p:cBhvr>
                                        <p:cTn id="63" dur="500"/>
                                        <p:tgtEl>
                                          <p:spTgt spid="8200">
                                            <p:txEl>
                                              <p:pRg st="2" end="2"/>
                                            </p:txEl>
                                          </p:spTgt>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8195">
                                            <p:txEl>
                                              <p:pRg st="10" end="10"/>
                                            </p:txEl>
                                          </p:spTgt>
                                        </p:tgtEl>
                                        <p:attrNameLst>
                                          <p:attrName>style.visibility</p:attrName>
                                        </p:attrNameLst>
                                      </p:cBhvr>
                                      <p:to>
                                        <p:strVal val="visible"/>
                                      </p:to>
                                    </p:set>
                                    <p:animEffect transition="in" filter="blinds(horizontal)">
                                      <p:cBhvr>
                                        <p:cTn id="68" dur="500"/>
                                        <p:tgtEl>
                                          <p:spTgt spid="8195">
                                            <p:txEl>
                                              <p:pRg st="10" end="10"/>
                                            </p:txEl>
                                          </p:spTgt>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8201"/>
                                        </p:tgtEl>
                                        <p:attrNameLst>
                                          <p:attrName>style.visibility</p:attrName>
                                        </p:attrNameLst>
                                      </p:cBhvr>
                                      <p:to>
                                        <p:strVal val="visible"/>
                                      </p:to>
                                    </p:set>
                                    <p:animEffect transition="in" filter="wipe(left)">
                                      <p:cBhvr>
                                        <p:cTn id="73" dur="500"/>
                                        <p:tgtEl>
                                          <p:spTgt spid="8201"/>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202"/>
                                        </p:tgtEl>
                                        <p:attrNameLst>
                                          <p:attrName>style.visibility</p:attrName>
                                        </p:attrNameLst>
                                      </p:cBhvr>
                                      <p:to>
                                        <p:strVal val="visible"/>
                                      </p:to>
                                    </p:set>
                                    <p:animEffect transition="in" filter="wipe(left)">
                                      <p:cBhvr>
                                        <p:cTn id="76" dur="500"/>
                                        <p:tgtEl>
                                          <p:spTgt spid="8202"/>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8203"/>
                                        </p:tgtEl>
                                        <p:attrNameLst>
                                          <p:attrName>style.visibility</p:attrName>
                                        </p:attrNameLst>
                                      </p:cBhvr>
                                      <p:to>
                                        <p:strVal val="visible"/>
                                      </p:to>
                                    </p:set>
                                    <p:animEffect transition="in" filter="wipe(left)">
                                      <p:cBhvr>
                                        <p:cTn id="81" dur="500"/>
                                        <p:tgtEl>
                                          <p:spTgt spid="820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8204"/>
                                        </p:tgtEl>
                                        <p:attrNameLst>
                                          <p:attrName>style.visibility</p:attrName>
                                        </p:attrNameLst>
                                      </p:cBhvr>
                                      <p:to>
                                        <p:strVal val="visible"/>
                                      </p:to>
                                    </p:set>
                                    <p:animEffect transition="in" filter="wipe(left)">
                                      <p:cBhvr>
                                        <p:cTn id="86" dur="500"/>
                                        <p:tgtEl>
                                          <p:spTgt spid="8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8196" grpId="0"/>
      <p:bldP spid="8197" grpId="0"/>
      <p:bldP spid="8199" grpId="0"/>
      <p:bldP spid="8200" grpId="0" build="p" autoUpdateAnimBg="0"/>
      <p:bldP spid="8201" grpId="0" animBg="1"/>
      <p:bldP spid="8202" grpId="0"/>
      <p:bldP spid="8203" grpId="0"/>
      <p:bldP spid="820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1476375" y="733425"/>
            <a:ext cx="7010400" cy="1524000"/>
          </a:xfrm>
          <a:noFill/>
        </p:spPr>
        <p:txBody>
          <a:bodyPr lIns="0" tIns="0" rIns="0" bIns="0">
            <a:spAutoFit/>
          </a:bodyPr>
          <a:lstStyle/>
          <a:p>
            <a:r>
              <a:rPr lang="en-US" altLang="zh-CN" sz="5000" b="1">
                <a:solidFill>
                  <a:srgbClr val="A50021"/>
                </a:solidFill>
                <a:latin typeface="楷体_GB2312" pitchFamily="49" charset="-122"/>
                <a:ea typeface="楷体_GB2312" pitchFamily="49" charset="-122"/>
              </a:rPr>
              <a:t>(1)</a:t>
            </a:r>
            <a:r>
              <a:rPr lang="en-US" altLang="zh-CN" sz="5000" b="1">
                <a:solidFill>
                  <a:srgbClr val="A50021"/>
                </a:solidFill>
                <a:latin typeface="Arial"/>
                <a:ea typeface="楷体_GB2312" pitchFamily="49" charset="-122"/>
              </a:rPr>
              <a:t>“</a:t>
            </a:r>
            <a:r>
              <a:rPr lang="zh-CN" altLang="en-US" sz="5000" b="1">
                <a:solidFill>
                  <a:srgbClr val="A50021"/>
                </a:solidFill>
                <a:latin typeface="楷体_GB2312" pitchFamily="49" charset="-122"/>
                <a:ea typeface="楷体_GB2312" pitchFamily="49" charset="-122"/>
              </a:rPr>
              <a:t>新君主国</a:t>
            </a:r>
            <a:r>
              <a:rPr lang="zh-CN" altLang="en-US" sz="5000" b="1">
                <a:solidFill>
                  <a:srgbClr val="A50021"/>
                </a:solidFill>
                <a:latin typeface="Arial"/>
                <a:ea typeface="楷体_GB2312" pitchFamily="49" charset="-122"/>
              </a:rPr>
              <a:t>”</a:t>
            </a:r>
            <a:r>
              <a:rPr lang="zh-CN" altLang="en-US" sz="5000" b="1">
                <a:solidFill>
                  <a:srgbClr val="A50021"/>
                </a:solidFill>
                <a:latin typeface="楷体_GB2312" pitchFamily="49" charset="-122"/>
                <a:ea typeface="楷体_GB2312" pitchFamily="49" charset="-122"/>
              </a:rPr>
              <a:t>形成的原因？</a:t>
            </a:r>
          </a:p>
        </p:txBody>
      </p:sp>
      <p:sp>
        <p:nvSpPr>
          <p:cNvPr id="30723" name="Text Box 3"/>
          <p:cNvSpPr txBox="1">
            <a:spLocks noChangeArrowheads="1"/>
          </p:cNvSpPr>
          <p:nvPr/>
        </p:nvSpPr>
        <p:spPr bwMode="auto">
          <a:xfrm>
            <a:off x="900113" y="2060575"/>
            <a:ext cx="7921625"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ea typeface="楷体_GB2312" pitchFamily="49" charset="-122"/>
              </a:rPr>
              <a:t>中世纪后期，欧洲工商业的发展和各地区间联系的加强，客观上要求结束封建割据，实现政治上的统一，王权的强化与集中成为大势所趋。</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1476375" y="692150"/>
            <a:ext cx="7343775" cy="133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hangingPunct="0"/>
            <a:r>
              <a:rPr lang="en-US" altLang="zh-CN" sz="4400" b="1">
                <a:solidFill>
                  <a:srgbClr val="A50021"/>
                </a:solidFill>
                <a:latin typeface="楷体_GB2312" pitchFamily="49" charset="-122"/>
                <a:ea typeface="楷体_GB2312" pitchFamily="49" charset="-122"/>
              </a:rPr>
              <a:t>(2)</a:t>
            </a:r>
            <a:r>
              <a:rPr lang="en-US" altLang="zh-CN" sz="4400" b="1">
                <a:solidFill>
                  <a:srgbClr val="A50021"/>
                </a:solidFill>
                <a:latin typeface="Arial"/>
                <a:ea typeface="楷体_GB2312" pitchFamily="49" charset="-122"/>
              </a:rPr>
              <a:t>“</a:t>
            </a:r>
            <a:r>
              <a:rPr lang="zh-CN" altLang="en-US" sz="4400" b="1">
                <a:solidFill>
                  <a:srgbClr val="A50021"/>
                </a:solidFill>
                <a:latin typeface="楷体_GB2312" pitchFamily="49" charset="-122"/>
                <a:ea typeface="楷体_GB2312" pitchFamily="49" charset="-122"/>
              </a:rPr>
              <a:t>新君主国 </a:t>
            </a:r>
            <a:r>
              <a:rPr lang="zh-CN" altLang="en-US" sz="4400" b="1">
                <a:solidFill>
                  <a:srgbClr val="A50021"/>
                </a:solidFill>
                <a:latin typeface="Arial"/>
                <a:ea typeface="楷体_GB2312" pitchFamily="49" charset="-122"/>
              </a:rPr>
              <a:t>”</a:t>
            </a:r>
            <a:r>
              <a:rPr lang="zh-CN" altLang="en-US" sz="4400" b="1">
                <a:solidFill>
                  <a:srgbClr val="A50021"/>
                </a:solidFill>
                <a:latin typeface="楷体_GB2312" pitchFamily="49" charset="-122"/>
                <a:ea typeface="楷体_GB2312" pitchFamily="49" charset="-122"/>
              </a:rPr>
              <a:t>指哪些国家？</a:t>
            </a:r>
            <a:r>
              <a:rPr lang="zh-CN" altLang="en-US" sz="4400" b="1">
                <a:solidFill>
                  <a:srgbClr val="A50021"/>
                </a:solidFill>
                <a:latin typeface="Arial"/>
                <a:ea typeface="楷体_GB2312" pitchFamily="49" charset="-122"/>
              </a:rPr>
              <a:t>“</a:t>
            </a:r>
            <a:r>
              <a:rPr lang="zh-CN" altLang="en-US" sz="4400" b="1">
                <a:solidFill>
                  <a:srgbClr val="A50021"/>
                </a:solidFill>
                <a:latin typeface="楷体_GB2312" pitchFamily="49" charset="-122"/>
                <a:ea typeface="楷体_GB2312" pitchFamily="49" charset="-122"/>
              </a:rPr>
              <a:t>新 </a:t>
            </a:r>
            <a:r>
              <a:rPr lang="zh-CN" altLang="en-US" sz="4400" b="1">
                <a:solidFill>
                  <a:srgbClr val="A50021"/>
                </a:solidFill>
                <a:latin typeface="Arial"/>
                <a:ea typeface="楷体_GB2312" pitchFamily="49" charset="-122"/>
              </a:rPr>
              <a:t>”</a:t>
            </a:r>
            <a:r>
              <a:rPr lang="zh-CN" altLang="en-US" sz="4400" b="1">
                <a:solidFill>
                  <a:srgbClr val="A50021"/>
                </a:solidFill>
                <a:latin typeface="楷体_GB2312" pitchFamily="49" charset="-122"/>
                <a:ea typeface="楷体_GB2312" pitchFamily="49" charset="-122"/>
              </a:rPr>
              <a:t>在什么地方？</a:t>
            </a:r>
          </a:p>
        </p:txBody>
      </p:sp>
      <p:sp>
        <p:nvSpPr>
          <p:cNvPr id="31747" name="Text Box 3"/>
          <p:cNvSpPr txBox="1">
            <a:spLocks noChangeArrowheads="1"/>
          </p:cNvSpPr>
          <p:nvPr/>
        </p:nvSpPr>
        <p:spPr bwMode="auto">
          <a:xfrm>
            <a:off x="868363" y="1844675"/>
            <a:ext cx="609600"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0" tIns="0" rIns="0" bIns="0">
            <a:spAutoFit/>
          </a:bodyPr>
          <a:lstStyle/>
          <a:p>
            <a:pPr>
              <a:spcBef>
                <a:spcPct val="50000"/>
              </a:spcBef>
            </a:pPr>
            <a:r>
              <a:rPr lang="zh-CN" altLang="en-US" sz="4000" b="1">
                <a:ea typeface="楷体_GB2312" pitchFamily="49" charset="-122"/>
              </a:rPr>
              <a:t>权力高度集中</a:t>
            </a:r>
          </a:p>
        </p:txBody>
      </p:sp>
      <p:sp>
        <p:nvSpPr>
          <p:cNvPr id="31748" name="AutoShape 4"/>
          <p:cNvSpPr>
            <a:spLocks/>
          </p:cNvSpPr>
          <p:nvPr/>
        </p:nvSpPr>
        <p:spPr bwMode="auto">
          <a:xfrm>
            <a:off x="1331913" y="2636838"/>
            <a:ext cx="288925" cy="1800225"/>
          </a:xfrm>
          <a:prstGeom prst="leftBrace">
            <a:avLst>
              <a:gd name="adj1" fmla="val 51923"/>
              <a:gd name="adj2" fmla="val 50000"/>
            </a:avLst>
          </a:prstGeom>
          <a:noFill/>
          <a:ln w="444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749" name="Text Box 5"/>
          <p:cNvSpPr txBox="1">
            <a:spLocks noChangeArrowheads="1"/>
          </p:cNvSpPr>
          <p:nvPr/>
        </p:nvSpPr>
        <p:spPr bwMode="auto">
          <a:xfrm>
            <a:off x="1619250" y="2565400"/>
            <a:ext cx="59769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ea typeface="楷体_GB2312" pitchFamily="49" charset="-122"/>
              </a:rPr>
              <a:t>建立领土明确的近代国家</a:t>
            </a:r>
          </a:p>
        </p:txBody>
      </p:sp>
      <p:sp>
        <p:nvSpPr>
          <p:cNvPr id="31750" name="Text Box 6"/>
          <p:cNvSpPr txBox="1">
            <a:spLocks noChangeArrowheads="1"/>
          </p:cNvSpPr>
          <p:nvPr/>
        </p:nvSpPr>
        <p:spPr bwMode="auto">
          <a:xfrm>
            <a:off x="1619250" y="3644900"/>
            <a:ext cx="698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ea typeface="楷体_GB2312" pitchFamily="49" charset="-122"/>
              </a:rPr>
              <a:t>建立属于自己的强大的常备军</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323850" y="1557338"/>
            <a:ext cx="88201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altLang="zh-CN" sz="4400" b="1">
                <a:solidFill>
                  <a:srgbClr val="A50021"/>
                </a:solidFill>
                <a:latin typeface="楷体_GB2312" pitchFamily="49" charset="-122"/>
                <a:ea typeface="楷体_GB2312" pitchFamily="49" charset="-122"/>
              </a:rPr>
              <a:t>(3)</a:t>
            </a:r>
            <a:r>
              <a:rPr lang="zh-CN" altLang="en-US" sz="4400" b="1">
                <a:solidFill>
                  <a:srgbClr val="A50021"/>
                </a:solidFill>
                <a:latin typeface="楷体_GB2312" pitchFamily="49" charset="-122"/>
                <a:ea typeface="楷体_GB2312" pitchFamily="49" charset="-122"/>
              </a:rPr>
              <a:t>培根为什么说三位君王是智者？</a:t>
            </a:r>
          </a:p>
        </p:txBody>
      </p:sp>
      <p:sp>
        <p:nvSpPr>
          <p:cNvPr id="32771" name="Text Box 3"/>
          <p:cNvSpPr txBox="1">
            <a:spLocks noChangeArrowheads="1"/>
          </p:cNvSpPr>
          <p:nvPr/>
        </p:nvSpPr>
        <p:spPr bwMode="auto">
          <a:xfrm>
            <a:off x="755650" y="2636838"/>
            <a:ext cx="78486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ea typeface="楷体_GB2312" pitchFamily="49" charset="-122"/>
              </a:rPr>
              <a:t>因为他们各自完成了本国的统一大业，并且实现了王权的集中，是近代英国、法国和西班牙形成的有功之“王”。</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692275" y="620713"/>
            <a:ext cx="61214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4000" b="1">
                <a:solidFill>
                  <a:srgbClr val="A50021"/>
                </a:solidFill>
                <a:latin typeface="楷体_GB2312" pitchFamily="49" charset="-122"/>
                <a:ea typeface="楷体_GB2312" pitchFamily="49" charset="-122"/>
              </a:rPr>
              <a:t>(4)</a:t>
            </a:r>
            <a:r>
              <a:rPr lang="en-US" altLang="zh-CN"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新君主国</a:t>
            </a:r>
            <a:r>
              <a:rPr lang="zh-CN" altLang="en-US"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是通过哪些方式建立起来的？</a:t>
            </a:r>
          </a:p>
        </p:txBody>
      </p:sp>
      <p:sp>
        <p:nvSpPr>
          <p:cNvPr id="33795" name="Text Box 3"/>
          <p:cNvSpPr txBox="1">
            <a:spLocks noChangeArrowheads="1"/>
          </p:cNvSpPr>
          <p:nvPr/>
        </p:nvSpPr>
        <p:spPr bwMode="auto">
          <a:xfrm>
            <a:off x="1476375" y="2565400"/>
            <a:ext cx="6767513"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ea typeface="楷体_GB2312" pitchFamily="49" charset="-122"/>
              </a:rPr>
              <a:t>战争</a:t>
            </a:r>
            <a:r>
              <a:rPr lang="en-US" altLang="zh-CN" sz="4400" b="1">
                <a:ea typeface="楷体_GB2312" pitchFamily="49" charset="-122"/>
              </a:rPr>
              <a:t>:</a:t>
            </a:r>
            <a:r>
              <a:rPr lang="zh-CN" altLang="en-US" sz="4400" b="1">
                <a:ea typeface="楷体_GB2312" pitchFamily="49" charset="-122"/>
              </a:rPr>
              <a:t>百年战争、玫瑰战争</a:t>
            </a:r>
          </a:p>
          <a:p>
            <a:pPr>
              <a:spcBef>
                <a:spcPct val="50000"/>
              </a:spcBef>
            </a:pPr>
            <a:r>
              <a:rPr lang="zh-CN" altLang="en-US" sz="4400" b="1">
                <a:ea typeface="楷体_GB2312" pitchFamily="49" charset="-122"/>
              </a:rPr>
              <a:t>联姻：西班牙联合王国</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619250" y="692150"/>
            <a:ext cx="6985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A50021"/>
                </a:solidFill>
                <a:latin typeface="楷体_GB2312" pitchFamily="49" charset="-122"/>
                <a:ea typeface="楷体_GB2312" pitchFamily="49" charset="-122"/>
              </a:rPr>
              <a:t>(5)</a:t>
            </a:r>
            <a:r>
              <a:rPr lang="zh-CN" altLang="en-US" sz="4000" b="1">
                <a:solidFill>
                  <a:srgbClr val="A50021"/>
                </a:solidFill>
                <a:latin typeface="楷体_GB2312" pitchFamily="49" charset="-122"/>
                <a:ea typeface="楷体_GB2312" pitchFamily="49" charset="-122"/>
              </a:rPr>
              <a:t>如何评价</a:t>
            </a:r>
            <a:r>
              <a:rPr lang="zh-CN" altLang="en-US"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新君主</a:t>
            </a:r>
            <a:r>
              <a:rPr lang="zh-CN" altLang="en-US"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在欧洲社会发展过程中的作用？</a:t>
            </a:r>
          </a:p>
        </p:txBody>
      </p:sp>
      <p:sp>
        <p:nvSpPr>
          <p:cNvPr id="34819" name="Text Box 3"/>
          <p:cNvSpPr txBox="1">
            <a:spLocks noChangeArrowheads="1"/>
          </p:cNvSpPr>
          <p:nvPr/>
        </p:nvSpPr>
        <p:spPr bwMode="auto">
          <a:xfrm>
            <a:off x="900113" y="2133600"/>
            <a:ext cx="7777162" cy="377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b="1">
                <a:ea typeface="楷体_GB2312" pitchFamily="49" charset="-122"/>
              </a:rPr>
              <a:t>积极：推动欧洲进步、实现国家统一、加强王权、发展经济</a:t>
            </a:r>
          </a:p>
          <a:p>
            <a:pPr>
              <a:spcBef>
                <a:spcPct val="50000"/>
              </a:spcBef>
            </a:pPr>
            <a:r>
              <a:rPr lang="zh-CN" altLang="en-US" sz="4400" b="1">
                <a:ea typeface="楷体_GB2312" pitchFamily="49" charset="-122"/>
              </a:rPr>
              <a:t>消极：君主的权力过于集中并走向极端，成为社会进步的最大障碍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278.jpg (44726 字节)"/>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323850" y="836613"/>
            <a:ext cx="3914775" cy="4899025"/>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5844" name="Picture 4" descr="10858158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836613"/>
            <a:ext cx="3657600" cy="4960937"/>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845" name="Text Box 5"/>
          <p:cNvSpPr txBox="1">
            <a:spLocks noChangeArrowheads="1"/>
          </p:cNvSpPr>
          <p:nvPr/>
        </p:nvSpPr>
        <p:spPr bwMode="auto">
          <a:xfrm>
            <a:off x="1042988" y="5876925"/>
            <a:ext cx="2216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4000" b="1">
                <a:solidFill>
                  <a:schemeClr val="accent2"/>
                </a:solidFill>
                <a:latin typeface="Times New Roman" pitchFamily="18" charset="0"/>
                <a:ea typeface="华文中宋" pitchFamily="2" charset="-122"/>
              </a:rPr>
              <a:t>路易十四</a:t>
            </a:r>
          </a:p>
        </p:txBody>
      </p:sp>
      <p:sp>
        <p:nvSpPr>
          <p:cNvPr id="35846" name="Rectangle 6"/>
          <p:cNvSpPr>
            <a:spLocks noChangeArrowheads="1"/>
          </p:cNvSpPr>
          <p:nvPr/>
        </p:nvSpPr>
        <p:spPr bwMode="auto">
          <a:xfrm>
            <a:off x="5651500" y="5876925"/>
            <a:ext cx="2216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4000" b="1">
                <a:solidFill>
                  <a:schemeClr val="accent2"/>
                </a:solidFill>
                <a:latin typeface="Times New Roman" pitchFamily="18" charset="0"/>
                <a:ea typeface="华文中宋" pitchFamily="2" charset="-122"/>
              </a:rPr>
              <a:t>彼得一世</a:t>
            </a:r>
          </a:p>
        </p:txBody>
      </p:sp>
      <p:sp>
        <p:nvSpPr>
          <p:cNvPr id="35847" name="Rectangle 7"/>
          <p:cNvSpPr>
            <a:spLocks noChangeArrowheads="1"/>
          </p:cNvSpPr>
          <p:nvPr/>
        </p:nvSpPr>
        <p:spPr bwMode="auto">
          <a:xfrm>
            <a:off x="381000" y="152400"/>
            <a:ext cx="74168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4000" b="1">
                <a:solidFill>
                  <a:schemeClr val="tx2"/>
                </a:solidFill>
                <a:ea typeface="华文新魏" pitchFamily="2" charset="-122"/>
              </a:rPr>
              <a:t>三、欧洲封建君主专制的典型</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1"/>
          </p:nvPr>
        </p:nvSpPr>
        <p:spPr>
          <a:xfrm>
            <a:off x="0" y="533400"/>
            <a:ext cx="8839200" cy="5257800"/>
          </a:xfrm>
        </p:spPr>
        <p:txBody>
          <a:bodyPr/>
          <a:lstStyle/>
          <a:p>
            <a:pPr>
              <a:buFontTx/>
              <a:buNone/>
            </a:pPr>
            <a:r>
              <a:rPr lang="zh-CN" altLang="en-US" b="1">
                <a:latin typeface="华文新魏" pitchFamily="2" charset="-122"/>
                <a:ea typeface="华文新魏" pitchFamily="2" charset="-122"/>
              </a:rPr>
              <a:t>（一）</a:t>
            </a:r>
            <a:r>
              <a:rPr lang="zh-CN" altLang="en-US" b="1">
                <a:latin typeface="Arial"/>
                <a:ea typeface="华文新魏" pitchFamily="2" charset="-122"/>
              </a:rPr>
              <a:t>“</a:t>
            </a:r>
            <a:r>
              <a:rPr lang="zh-CN" altLang="en-US" b="1">
                <a:latin typeface="华文新魏" pitchFamily="2" charset="-122"/>
                <a:ea typeface="华文新魏" pitchFamily="2" charset="-122"/>
              </a:rPr>
              <a:t>朕即国家</a:t>
            </a:r>
            <a:r>
              <a:rPr lang="zh-CN" altLang="en-US" b="1">
                <a:latin typeface="Arial"/>
                <a:ea typeface="华文新魏" pitchFamily="2" charset="-122"/>
              </a:rPr>
              <a:t>”</a:t>
            </a:r>
            <a:r>
              <a:rPr lang="zh-CN" altLang="en-US" b="1">
                <a:latin typeface="华文新魏" pitchFamily="2" charset="-122"/>
                <a:ea typeface="华文新魏" pitchFamily="2" charset="-122"/>
              </a:rPr>
              <a:t> </a:t>
            </a:r>
            <a:r>
              <a:rPr lang="en-US" altLang="zh-CN" b="1">
                <a:latin typeface="Arial"/>
                <a:ea typeface="华文新魏" pitchFamily="2" charset="-122"/>
              </a:rPr>
              <a:t>—</a:t>
            </a:r>
            <a:r>
              <a:rPr lang="zh-CN" altLang="en-US" b="1">
                <a:latin typeface="华文新魏" pitchFamily="2" charset="-122"/>
                <a:ea typeface="华文新魏" pitchFamily="2" charset="-122"/>
              </a:rPr>
              <a:t>西欧专制统治的典型</a:t>
            </a:r>
            <a:r>
              <a:rPr lang="en-US" altLang="zh-CN" b="1">
                <a:latin typeface="Arial"/>
                <a:ea typeface="华文新魏" pitchFamily="2" charset="-122"/>
              </a:rPr>
              <a:t>—</a:t>
            </a:r>
            <a:r>
              <a:rPr lang="zh-CN" altLang="en-US" b="1">
                <a:latin typeface="华文新魏" pitchFamily="2" charset="-122"/>
                <a:ea typeface="华文新魏" pitchFamily="2" charset="-122"/>
              </a:rPr>
              <a:t>法国</a:t>
            </a:r>
          </a:p>
          <a:p>
            <a:r>
              <a:rPr lang="en-US" altLang="zh-CN" sz="2800" b="1">
                <a:solidFill>
                  <a:srgbClr val="FF0000"/>
                </a:solidFill>
                <a:latin typeface="华文新魏" pitchFamily="2" charset="-122"/>
                <a:ea typeface="华文新魏" pitchFamily="2" charset="-122"/>
              </a:rPr>
              <a:t>1</a:t>
            </a:r>
            <a:r>
              <a:rPr lang="zh-CN" altLang="en-US" sz="2800" b="1">
                <a:solidFill>
                  <a:srgbClr val="FF0000"/>
                </a:solidFill>
                <a:latin typeface="华文新魏" pitchFamily="2" charset="-122"/>
                <a:ea typeface="华文新魏" pitchFamily="2" charset="-122"/>
              </a:rPr>
              <a:t>、路易十四加强王权的措施</a:t>
            </a:r>
          </a:p>
          <a:p>
            <a:r>
              <a:rPr lang="zh-CN" altLang="en-US" sz="2800" b="1">
                <a:latin typeface="华文新魏" pitchFamily="2" charset="-122"/>
                <a:ea typeface="华文新魏" pitchFamily="2" charset="-122"/>
              </a:rPr>
              <a:t>  ①削弱贵族权力：变贵族为仆人</a:t>
            </a:r>
          </a:p>
          <a:p>
            <a:r>
              <a:rPr lang="zh-CN" altLang="en-US" sz="2800" b="1">
                <a:latin typeface="华文新魏" pitchFamily="2" charset="-122"/>
                <a:ea typeface="华文新魏" pitchFamily="2" charset="-122"/>
              </a:rPr>
              <a:t>  ②削弱教权：控制教会，宣扬</a:t>
            </a:r>
            <a:r>
              <a:rPr lang="zh-CN" altLang="en-US" sz="2800" b="1">
                <a:latin typeface="Arial"/>
                <a:ea typeface="华文新魏" pitchFamily="2" charset="-122"/>
              </a:rPr>
              <a:t>“</a:t>
            </a:r>
            <a:r>
              <a:rPr lang="zh-CN" altLang="en-US" sz="2800" b="1">
                <a:latin typeface="华文新魏" pitchFamily="2" charset="-122"/>
                <a:ea typeface="华文新魏" pitchFamily="2" charset="-122"/>
              </a:rPr>
              <a:t>王权神授</a:t>
            </a:r>
            <a:r>
              <a:rPr lang="zh-CN" altLang="en-US" sz="2800" b="1">
                <a:latin typeface="Arial"/>
                <a:ea typeface="华文新魏" pitchFamily="2" charset="-122"/>
              </a:rPr>
              <a:t>”</a:t>
            </a:r>
            <a:endParaRPr lang="zh-CN" altLang="en-US" sz="2800" b="1">
              <a:latin typeface="华文新魏" pitchFamily="2" charset="-122"/>
              <a:ea typeface="华文新魏" pitchFamily="2" charset="-122"/>
            </a:endParaRPr>
          </a:p>
          <a:p>
            <a:r>
              <a:rPr lang="zh-CN" altLang="en-US" sz="2800" b="1">
                <a:latin typeface="华文新魏" pitchFamily="2" charset="-122"/>
                <a:ea typeface="华文新魏" pitchFamily="2" charset="-122"/>
              </a:rPr>
              <a:t>  ③军事：扩充常备军，建立常备警察部队</a:t>
            </a:r>
          </a:p>
          <a:p>
            <a:r>
              <a:rPr lang="zh-CN" altLang="en-US" sz="2800" b="1">
                <a:latin typeface="华文新魏" pitchFamily="2" charset="-122"/>
                <a:ea typeface="华文新魏" pitchFamily="2" charset="-122"/>
              </a:rPr>
              <a:t>  ④经济：国家管制经济</a:t>
            </a:r>
          </a:p>
          <a:p>
            <a:r>
              <a:rPr lang="en-US" altLang="zh-CN" sz="2800" b="1">
                <a:solidFill>
                  <a:srgbClr val="FF0000"/>
                </a:solidFill>
                <a:latin typeface="华文新魏" pitchFamily="2" charset="-122"/>
                <a:ea typeface="华文新魏" pitchFamily="2" charset="-122"/>
              </a:rPr>
              <a:t>2</a:t>
            </a:r>
            <a:r>
              <a:rPr lang="zh-CN" altLang="en-US" sz="2800" b="1">
                <a:solidFill>
                  <a:srgbClr val="FF0000"/>
                </a:solidFill>
                <a:latin typeface="华文新魏" pitchFamily="2" charset="-122"/>
                <a:ea typeface="华文新魏" pitchFamily="2" charset="-122"/>
              </a:rPr>
              <a:t>、影响</a:t>
            </a:r>
          </a:p>
          <a:p>
            <a:r>
              <a:rPr lang="zh-CN" altLang="en-US" sz="2800" b="1">
                <a:latin typeface="华文新魏" pitchFamily="2" charset="-122"/>
                <a:ea typeface="华文新魏" pitchFamily="2" charset="-122"/>
              </a:rPr>
              <a:t>  ①路易十四时代</a:t>
            </a:r>
            <a:r>
              <a:rPr lang="zh-CN" altLang="en-US" sz="1800" b="1">
                <a:latin typeface="华文新魏" pitchFamily="2" charset="-122"/>
                <a:ea typeface="华文新魏" pitchFamily="2" charset="-122"/>
              </a:rPr>
              <a:t>，</a:t>
            </a:r>
            <a:r>
              <a:rPr lang="zh-CN" altLang="en-US" sz="2800" b="1">
                <a:latin typeface="华文新魏" pitchFamily="2" charset="-122"/>
                <a:ea typeface="华文新魏" pitchFamily="2" charset="-122"/>
              </a:rPr>
              <a:t>法国成为欧洲最强大的国家</a:t>
            </a:r>
          </a:p>
          <a:p>
            <a:r>
              <a:rPr lang="zh-CN" altLang="en-US" sz="2800" b="1">
                <a:latin typeface="华文新魏" pitchFamily="2" charset="-122"/>
                <a:ea typeface="华文新魏" pitchFamily="2" charset="-122"/>
              </a:rPr>
              <a:t>  ②统治末期，国力渐衰，君主专制制度的弊端逐渐暴露</a:t>
            </a:r>
          </a:p>
          <a:p>
            <a:pPr eaLnBrk="0" hangingPunct="0">
              <a:spcBef>
                <a:spcPct val="0"/>
              </a:spcBef>
              <a:buFontTx/>
              <a:buNone/>
            </a:pPr>
            <a:endParaRPr lang="en-US" altLang="zh-CN" sz="28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wipe(left)">
                                      <p:cBhvr>
                                        <p:cTn id="12" dur="500"/>
                                        <p:tgtEl>
                                          <p:spTgt spid="92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wipe(left)">
                                      <p:cBhvr>
                                        <p:cTn id="17" dur="500"/>
                                        <p:tgtEl>
                                          <p:spTgt spid="921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wipe(left)">
                                      <p:cBhvr>
                                        <p:cTn id="22" dur="500"/>
                                        <p:tgtEl>
                                          <p:spTgt spid="921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Effect transition="in" filter="wipe(left)">
                                      <p:cBhvr>
                                        <p:cTn id="27" dur="500"/>
                                        <p:tgtEl>
                                          <p:spTgt spid="921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219">
                                            <p:txEl>
                                              <p:pRg st="5" end="5"/>
                                            </p:txEl>
                                          </p:spTgt>
                                        </p:tgtEl>
                                        <p:attrNameLst>
                                          <p:attrName>style.visibility</p:attrName>
                                        </p:attrNameLst>
                                      </p:cBhvr>
                                      <p:to>
                                        <p:strVal val="visible"/>
                                      </p:to>
                                    </p:set>
                                    <p:animEffect transition="in" filter="wipe(left)">
                                      <p:cBhvr>
                                        <p:cTn id="32" dur="500"/>
                                        <p:tgtEl>
                                          <p:spTgt spid="921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219">
                                            <p:txEl>
                                              <p:pRg st="6" end="6"/>
                                            </p:txEl>
                                          </p:spTgt>
                                        </p:tgtEl>
                                        <p:attrNameLst>
                                          <p:attrName>style.visibility</p:attrName>
                                        </p:attrNameLst>
                                      </p:cBhvr>
                                      <p:to>
                                        <p:strVal val="visible"/>
                                      </p:to>
                                    </p:set>
                                    <p:animEffect transition="in" filter="wipe(left)">
                                      <p:cBhvr>
                                        <p:cTn id="37" dur="500"/>
                                        <p:tgtEl>
                                          <p:spTgt spid="921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219">
                                            <p:txEl>
                                              <p:pRg st="7" end="7"/>
                                            </p:txEl>
                                          </p:spTgt>
                                        </p:tgtEl>
                                        <p:attrNameLst>
                                          <p:attrName>style.visibility</p:attrName>
                                        </p:attrNameLst>
                                      </p:cBhvr>
                                      <p:to>
                                        <p:strVal val="visible"/>
                                      </p:to>
                                    </p:set>
                                    <p:animEffect transition="in" filter="wipe(left)">
                                      <p:cBhvr>
                                        <p:cTn id="42" dur="500"/>
                                        <p:tgtEl>
                                          <p:spTgt spid="9219">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219">
                                            <p:txEl>
                                              <p:pRg st="8" end="8"/>
                                            </p:txEl>
                                          </p:spTgt>
                                        </p:tgtEl>
                                        <p:attrNameLst>
                                          <p:attrName>style.visibility</p:attrName>
                                        </p:attrNameLst>
                                      </p:cBhvr>
                                      <p:to>
                                        <p:strVal val="visible"/>
                                      </p:to>
                                    </p:set>
                                    <p:animEffect transition="in" filter="wipe(left)">
                                      <p:cBhvr>
                                        <p:cTn id="47" dur="500"/>
                                        <p:tgtEl>
                                          <p:spTgt spid="921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img45-01太阳王的标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4416425" cy="472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7347" name="Rectangle 6"/>
          <p:cNvSpPr>
            <a:spLocks noChangeArrowheads="1"/>
          </p:cNvSpPr>
          <p:nvPr/>
        </p:nvSpPr>
        <p:spPr bwMode="auto">
          <a:xfrm>
            <a:off x="5029200" y="2057400"/>
            <a:ext cx="3810000"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5000"/>
              </a:lnSpc>
            </a:pPr>
            <a:r>
              <a:rPr lang="en-US" altLang="zh-CN" sz="2400" b="1"/>
              <a:t>       </a:t>
            </a:r>
            <a:r>
              <a:rPr lang="zh-CN" altLang="en-US" sz="2400" b="1"/>
              <a:t>路易十四被臣民尊称为“太阳王”。路易十四以太阳作为他个人的标志。他称颂太阳是“唯一发光的品质，照亮了其他星球，为各地带去了幸运” 。   </a:t>
            </a:r>
          </a:p>
        </p:txBody>
      </p:sp>
      <p:sp>
        <p:nvSpPr>
          <p:cNvPr id="57348" name="Rectangle 7"/>
          <p:cNvSpPr>
            <a:spLocks noGrp="1" noChangeArrowheads="1"/>
          </p:cNvSpPr>
          <p:nvPr>
            <p:ph type="title" idx="4294967295"/>
          </p:nvPr>
        </p:nvSpPr>
        <p:spPr>
          <a:xfrm>
            <a:off x="762000" y="5638800"/>
            <a:ext cx="3810000" cy="533400"/>
          </a:xfrm>
        </p:spPr>
        <p:txBody>
          <a:bodyPr/>
          <a:lstStyle/>
          <a:p>
            <a:pPr algn="l"/>
            <a:r>
              <a:rPr lang="zh-CN" altLang="en-US" sz="4000">
                <a:solidFill>
                  <a:schemeClr val="tx1"/>
                </a:solidFill>
                <a:latin typeface="楷体_GB2312" pitchFamily="49" charset="-122"/>
                <a:ea typeface="楷体_GB2312" pitchFamily="49" charset="-122"/>
              </a:rPr>
              <a:t>太阳王的标志</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190485" name="Group 21"/>
          <p:cNvGraphicFramePr>
            <a:graphicFrameLocks noGrp="1"/>
          </p:cNvGraphicFramePr>
          <p:nvPr/>
        </p:nvGraphicFramePr>
        <p:xfrm>
          <a:off x="2667000" y="1066800"/>
          <a:ext cx="3810000" cy="2835275"/>
        </p:xfrm>
        <a:graphic>
          <a:graphicData uri="http://schemas.openxmlformats.org/drawingml/2006/table">
            <a:tbl>
              <a:tblPr/>
              <a:tblGrid>
                <a:gridCol w="3810000"/>
              </a:tblGrid>
              <a:tr h="283527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楷体_GB2312" pitchFamily="49" charset="-122"/>
                          <a:ea typeface="宋体" pitchFamily="2" charset="-122"/>
                        </a:rPr>
                        <a:t>    </a:t>
                      </a:r>
                      <a:r>
                        <a:rPr kumimoji="0" lang="zh-CN" altLang="en-US" sz="2000" b="1" i="0" u="none" strike="noStrike" cap="none" normalizeH="0" baseline="0" smtClean="0">
                          <a:ln>
                            <a:noFill/>
                          </a:ln>
                          <a:solidFill>
                            <a:schemeClr val="tx1"/>
                          </a:solidFill>
                          <a:effectLst/>
                          <a:latin typeface="楷体_GB2312" pitchFamily="49" charset="-122"/>
                          <a:ea typeface="宋体" pitchFamily="2" charset="-122"/>
                        </a:rPr>
                        <a:t>谁能想到，一国之君会在冰天雪地里站在教皇的门前乞求宽恕；谁又会想到，几百年后，同样是一国之君，会如此独断专行，以至于狂傲地宣称</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rPr>
                        <a:t>“</a:t>
                      </a:r>
                      <a:r>
                        <a:rPr kumimoji="0" lang="zh-CN" altLang="en-US" sz="2000" b="1" i="0" u="none" strike="noStrike" cap="none" normalizeH="0" baseline="0" smtClean="0">
                          <a:ln>
                            <a:noFill/>
                          </a:ln>
                          <a:solidFill>
                            <a:schemeClr val="tx1"/>
                          </a:solidFill>
                          <a:effectLst/>
                          <a:latin typeface="楷体_GB2312" pitchFamily="49" charset="-122"/>
                          <a:ea typeface="宋体" pitchFamily="2" charset="-122"/>
                        </a:rPr>
                        <a:t>朕即国家</a:t>
                      </a:r>
                      <a:r>
                        <a:rPr kumimoji="0" lang="zh-CN" altLang="en-US" sz="2000" b="1" i="0" u="none" strike="noStrike" cap="none" normalizeH="0" baseline="0" smtClean="0">
                          <a:ln>
                            <a:noFill/>
                          </a:ln>
                          <a:solidFill>
                            <a:schemeClr val="tx1"/>
                          </a:solidFill>
                          <a:effectLst/>
                          <a:latin typeface="Times New Roman" pitchFamily="18" charset="0"/>
                          <a:ea typeface="宋体" pitchFamily="2" charset="-122"/>
                        </a:rPr>
                        <a:t>”</a:t>
                      </a:r>
                      <a:r>
                        <a:rPr kumimoji="0" lang="zh-CN" altLang="en-US" sz="2000" b="1" i="0" u="none" strike="noStrike" cap="none" normalizeH="0" baseline="0" smtClean="0">
                          <a:ln>
                            <a:noFill/>
                          </a:ln>
                          <a:solidFill>
                            <a:schemeClr val="tx1"/>
                          </a:solidFill>
                          <a:effectLst/>
                          <a:latin typeface="楷体_GB2312" pitchFamily="49" charset="-122"/>
                          <a:ea typeface="宋体" pitchFamily="2" charset="-122"/>
                        </a:rPr>
                        <a:t>。欧洲的君主制经历了向专制发展的历程。君主专制制度一度带来了国家的强盛和繁荣，最后又沦为社会发展的桎梏。</a:t>
                      </a:r>
                    </a:p>
                  </a:txBody>
                  <a:tcPr horzOverflow="overflow">
                    <a:lnL>
                      <a:noFill/>
                    </a:lnL>
                    <a:lnR>
                      <a:noFill/>
                    </a:lnR>
                    <a:lnT>
                      <a:noFill/>
                    </a:lnT>
                    <a:lnB>
                      <a:noFill/>
                    </a:lnB>
                    <a:lnTlToBr>
                      <a:noFill/>
                    </a:lnTlToBr>
                    <a:lnBlToTr>
                      <a:noFill/>
                    </a:lnBlToTr>
                    <a:noFill/>
                  </a:tcPr>
                </a:tc>
              </a:tr>
            </a:tbl>
          </a:graphicData>
        </a:graphic>
      </p:graphicFrame>
      <p:sp>
        <p:nvSpPr>
          <p:cNvPr id="190472" name="Rectangle 8"/>
          <p:cNvSpPr>
            <a:spLocks noChangeArrowheads="1"/>
          </p:cNvSpPr>
          <p:nvPr/>
        </p:nvSpPr>
        <p:spPr bwMode="auto">
          <a:xfrm>
            <a:off x="2667000" y="3946525"/>
            <a:ext cx="38100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en-US" altLang="zh-CN" sz="2000" b="1">
                <a:latin typeface="楷体_GB2312" pitchFamily="49" charset="-122"/>
                <a:ea typeface="楷体_GB2312" pitchFamily="49" charset="-122"/>
              </a:rPr>
              <a:t>    </a:t>
            </a:r>
            <a:r>
              <a:rPr lang="zh-CN" altLang="en-US" sz="2000" b="1">
                <a:latin typeface="楷体_GB2312" pitchFamily="49" charset="-122"/>
                <a:ea typeface="楷体_GB2312" pitchFamily="49" charset="-122"/>
              </a:rPr>
              <a:t>这些欧洲君主是经过怎样历程和通过哪些办法逐步加强自己的权力，提高自己的地位呢</a:t>
            </a:r>
            <a:r>
              <a:rPr lang="en-US" altLang="zh-CN" sz="2000" b="1">
                <a:latin typeface="楷体_GB2312" pitchFamily="49" charset="-122"/>
                <a:ea typeface="楷体_GB2312" pitchFamily="49" charset="-122"/>
              </a:rPr>
              <a:t>?</a:t>
            </a:r>
            <a:r>
              <a:rPr lang="zh-CN" altLang="en-US" sz="2000" b="1">
                <a:latin typeface="楷体_GB2312" pitchFamily="49" charset="-122"/>
                <a:ea typeface="楷体_GB2312" pitchFamily="49" charset="-122"/>
              </a:rPr>
              <a:t>当权力都集中到君主一人手中后，欧洲又发生了哪些新的变化呢</a:t>
            </a:r>
            <a:r>
              <a:rPr lang="en-US" altLang="zh-CN" sz="2000" b="1">
                <a:latin typeface="楷体_GB2312" pitchFamily="49" charset="-122"/>
                <a:ea typeface="楷体_GB2312" pitchFamily="49" charset="-122"/>
              </a:rPr>
              <a:t>?</a:t>
            </a:r>
            <a:r>
              <a:rPr lang="zh-CN" altLang="en-US" sz="2000" b="1">
                <a:latin typeface="楷体_GB2312" pitchFamily="49" charset="-122"/>
                <a:ea typeface="楷体_GB2312" pitchFamily="49" charset="-122"/>
              </a:rPr>
              <a:t>本课的主要内容就是向同学们介绍欧洲君主专制制度的形成、发展及其历史作用。</a:t>
            </a:r>
          </a:p>
        </p:txBody>
      </p:sp>
      <p:sp>
        <p:nvSpPr>
          <p:cNvPr id="190473" name="Rectangle 9"/>
          <p:cNvSpPr>
            <a:spLocks noGrp="1" noChangeArrowheads="1"/>
          </p:cNvSpPr>
          <p:nvPr>
            <p:ph type="title" idx="4294967295"/>
          </p:nvPr>
        </p:nvSpPr>
        <p:spPr>
          <a:xfrm>
            <a:off x="2057400" y="381000"/>
            <a:ext cx="1219200" cy="533400"/>
          </a:xfrm>
        </p:spPr>
        <p:txBody>
          <a:bodyPr/>
          <a:lstStyle/>
          <a:p>
            <a:r>
              <a:rPr kumimoji="1" lang="zh-CN" altLang="en-US" sz="4800">
                <a:solidFill>
                  <a:schemeClr val="tx1"/>
                </a:solidFill>
                <a:latin typeface="Times New Roman" pitchFamily="18" charset="0"/>
              </a:rPr>
              <a:t>导入</a:t>
            </a:r>
          </a:p>
        </p:txBody>
      </p:sp>
      <p:pic>
        <p:nvPicPr>
          <p:cNvPr id="20486" name="Picture 10" descr="img46-03沙皇伊凡像"/>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914400"/>
            <a:ext cx="1816100" cy="2286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487" name="Picture 17" descr="复件 img46-06彼得大帝"/>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9450" y="3908425"/>
            <a:ext cx="1809750" cy="233997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488" name="Rectangle 22"/>
          <p:cNvSpPr>
            <a:spLocks noChangeArrowheads="1"/>
          </p:cNvSpPr>
          <p:nvPr/>
        </p:nvSpPr>
        <p:spPr bwMode="auto">
          <a:xfrm>
            <a:off x="420688" y="3505200"/>
            <a:ext cx="1403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a:ea typeface="华文新魏" pitchFamily="2" charset="-122"/>
              </a:rPr>
              <a:t>格列高利七世</a:t>
            </a:r>
          </a:p>
        </p:txBody>
      </p:sp>
      <p:sp>
        <p:nvSpPr>
          <p:cNvPr id="20489" name="Rectangle 23"/>
          <p:cNvSpPr>
            <a:spLocks noChangeArrowheads="1"/>
          </p:cNvSpPr>
          <p:nvPr/>
        </p:nvSpPr>
        <p:spPr bwMode="auto">
          <a:xfrm>
            <a:off x="600075" y="6369050"/>
            <a:ext cx="9969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a:ea typeface="华文新魏" pitchFamily="2" charset="-122"/>
              </a:rPr>
              <a:t>路易十四</a:t>
            </a:r>
          </a:p>
        </p:txBody>
      </p:sp>
      <p:sp>
        <p:nvSpPr>
          <p:cNvPr id="20490" name="Rectangle 24"/>
          <p:cNvSpPr>
            <a:spLocks noChangeArrowheads="1"/>
          </p:cNvSpPr>
          <p:nvPr/>
        </p:nvSpPr>
        <p:spPr bwMode="auto">
          <a:xfrm>
            <a:off x="7334250" y="6445250"/>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ea typeface="华文新魏" pitchFamily="2" charset="-122"/>
              </a:rPr>
              <a:t>彼得一世</a:t>
            </a:r>
          </a:p>
        </p:txBody>
      </p:sp>
      <p:sp>
        <p:nvSpPr>
          <p:cNvPr id="20491" name="Rectangle 25"/>
          <p:cNvSpPr>
            <a:spLocks noChangeArrowheads="1"/>
          </p:cNvSpPr>
          <p:nvPr/>
        </p:nvSpPr>
        <p:spPr bwMode="auto">
          <a:xfrm>
            <a:off x="7391400" y="3276600"/>
            <a:ext cx="1143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a:ea typeface="华文新魏" pitchFamily="2" charset="-122"/>
              </a:rPr>
              <a:t>伊凡四世</a:t>
            </a:r>
          </a:p>
        </p:txBody>
      </p:sp>
      <p:pic>
        <p:nvPicPr>
          <p:cNvPr id="20492" name="Picture 26" descr="格列高利七世"/>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838200"/>
            <a:ext cx="1789113" cy="25908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493" name="Picture 27" descr="路易十四（汉森斯·瑞根德）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962400"/>
            <a:ext cx="1706563" cy="23622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0473"/>
                                        </p:tgtEl>
                                        <p:attrNameLst>
                                          <p:attrName>style.visibility</p:attrName>
                                        </p:attrNameLst>
                                      </p:cBhvr>
                                      <p:to>
                                        <p:strVal val="visible"/>
                                      </p:to>
                                    </p:set>
                                    <p:animEffect transition="in" filter="wipe(left)">
                                      <p:cBhvr>
                                        <p:cTn id="7" dur="500"/>
                                        <p:tgtEl>
                                          <p:spTgt spid="1904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90485"/>
                                        </p:tgtEl>
                                        <p:attrNameLst>
                                          <p:attrName>style.visibility</p:attrName>
                                        </p:attrNameLst>
                                      </p:cBhvr>
                                      <p:to>
                                        <p:strVal val="visible"/>
                                      </p:to>
                                    </p:set>
                                    <p:animEffect transition="in" filter="dissolve">
                                      <p:cBhvr>
                                        <p:cTn id="12" dur="500"/>
                                        <p:tgtEl>
                                          <p:spTgt spid="1904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0472"/>
                                        </p:tgtEl>
                                        <p:attrNameLst>
                                          <p:attrName>style.visibility</p:attrName>
                                        </p:attrNameLst>
                                      </p:cBhvr>
                                      <p:to>
                                        <p:strVal val="visible"/>
                                      </p:to>
                                    </p:set>
                                    <p:animEffect transition="in" filter="dissolve">
                                      <p:cBhvr>
                                        <p:cTn id="17" dur="500"/>
                                        <p:tgtEl>
                                          <p:spTgt spid="190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2" grpId="0" autoUpdateAnimBg="0"/>
      <p:bldP spid="19047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Grp="1" noChangeArrowheads="1"/>
          </p:cNvSpPr>
          <p:nvPr>
            <p:ph type="title" idx="4294967295"/>
          </p:nvPr>
        </p:nvSpPr>
        <p:spPr>
          <a:xfrm>
            <a:off x="762000" y="5715000"/>
            <a:ext cx="5715000" cy="533400"/>
          </a:xfrm>
        </p:spPr>
        <p:txBody>
          <a:bodyPr/>
          <a:lstStyle/>
          <a:p>
            <a:r>
              <a:rPr lang="zh-CN" altLang="en-US" sz="3600">
                <a:latin typeface="楷体_GB2312" pitchFamily="49" charset="-122"/>
                <a:ea typeface="楷体_GB2312" pitchFamily="49" charset="-122"/>
              </a:rPr>
              <a:t>太阳王的家族（让</a:t>
            </a:r>
            <a:r>
              <a:rPr lang="en-US" altLang="zh-CN" sz="3600">
                <a:latin typeface="宋体" pitchFamily="2" charset="-122"/>
                <a:ea typeface="楷体_GB2312" pitchFamily="49" charset="-122"/>
              </a:rPr>
              <a:t>·</a:t>
            </a:r>
            <a:r>
              <a:rPr lang="zh-CN" altLang="en-US" sz="3600">
                <a:latin typeface="楷体_GB2312" pitchFamily="49" charset="-122"/>
                <a:ea typeface="楷体_GB2312" pitchFamily="49" charset="-122"/>
              </a:rPr>
              <a:t>诺克瑞材 油画 </a:t>
            </a:r>
            <a:r>
              <a:rPr lang="en-US" altLang="zh-CN" sz="3600">
                <a:latin typeface="楷体_GB2312" pitchFamily="49" charset="-122"/>
                <a:ea typeface="楷体_GB2312" pitchFamily="49" charset="-122"/>
              </a:rPr>
              <a:t>1669</a:t>
            </a:r>
            <a:r>
              <a:rPr lang="zh-CN" altLang="en-US" sz="3600">
                <a:latin typeface="楷体_GB2312" pitchFamily="49" charset="-122"/>
                <a:ea typeface="楷体_GB2312" pitchFamily="49" charset="-122"/>
              </a:rPr>
              <a:t>年）</a:t>
            </a:r>
          </a:p>
        </p:txBody>
      </p:sp>
      <p:pic>
        <p:nvPicPr>
          <p:cNvPr id="58371" name="Picture 5" descr="img45-03太阳王的家族（让·诺克瑞材 油画 1669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27100"/>
            <a:ext cx="6324600" cy="4565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8372" name="Text Box 6"/>
          <p:cNvSpPr txBox="1">
            <a:spLocks noChangeArrowheads="1"/>
          </p:cNvSpPr>
          <p:nvPr/>
        </p:nvSpPr>
        <p:spPr bwMode="auto">
          <a:xfrm>
            <a:off x="6934200" y="1295400"/>
            <a:ext cx="1752600" cy="377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10000"/>
              </a:lnSpc>
              <a:spcBef>
                <a:spcPct val="50000"/>
              </a:spcBef>
            </a:pPr>
            <a:r>
              <a:rPr lang="en-US" altLang="zh-CN" sz="2000" b="1">
                <a:latin typeface="宋体" pitchFamily="2" charset="-122"/>
              </a:rPr>
              <a:t>    </a:t>
            </a:r>
            <a:r>
              <a:rPr lang="zh-CN" altLang="en-US" sz="2000" b="1">
                <a:latin typeface="宋体" pitchFamily="2" charset="-122"/>
              </a:rPr>
              <a:t>路易十四装扮成太阳神阿波罗的模样，让画家为其绘画。图中国王四周簇拥着打扮成各种神仙的王室成员，最左边的是王后玛丽亚。</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descr="img45-05路易十四的大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6096000" cy="442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0419" name="Rectangle 9"/>
          <p:cNvSpPr>
            <a:spLocks noChangeArrowheads="1"/>
          </p:cNvSpPr>
          <p:nvPr/>
        </p:nvSpPr>
        <p:spPr bwMode="auto">
          <a:xfrm>
            <a:off x="6629400" y="1676400"/>
            <a:ext cx="22098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000" b="1"/>
              <a:t>        </a:t>
            </a:r>
            <a:r>
              <a:rPr lang="zh-CN" altLang="en-US" sz="2000" b="1"/>
              <a:t>宏伟奢华的凡尔赛宫坐落在巴黎近郊，是路易十四的杰作，堪称路易十四时代法国国力和文化品位的集中体现。</a:t>
            </a:r>
          </a:p>
        </p:txBody>
      </p:sp>
      <p:sp>
        <p:nvSpPr>
          <p:cNvPr id="60420" name="Rectangle 10"/>
          <p:cNvSpPr>
            <a:spLocks noGrp="1" noChangeArrowheads="1"/>
          </p:cNvSpPr>
          <p:nvPr>
            <p:ph type="title" idx="4294967295"/>
          </p:nvPr>
        </p:nvSpPr>
        <p:spPr>
          <a:xfrm>
            <a:off x="685800" y="5715000"/>
            <a:ext cx="5181600" cy="533400"/>
          </a:xfrm>
        </p:spPr>
        <p:txBody>
          <a:bodyPr/>
          <a:lstStyle/>
          <a:p>
            <a:r>
              <a:rPr lang="zh-CN" altLang="en-US" sz="4000">
                <a:solidFill>
                  <a:schemeClr val="tx1"/>
                </a:solidFill>
                <a:ea typeface="楷体_GB2312" pitchFamily="49" charset="-122"/>
              </a:rPr>
              <a:t>凡尔赛宫</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347663"/>
            <a:ext cx="9144000" cy="633412"/>
          </a:xfrm>
        </p:spPr>
        <p:txBody>
          <a:bodyPr/>
          <a:lstStyle/>
          <a:p>
            <a:r>
              <a:rPr lang="zh-CN" altLang="en-US" sz="3200" b="1">
                <a:solidFill>
                  <a:schemeClr val="tx1"/>
                </a:solidFill>
                <a:latin typeface="华文新魏" pitchFamily="2" charset="-122"/>
                <a:ea typeface="华文新魏" pitchFamily="2" charset="-122"/>
              </a:rPr>
              <a:t>（二）沙皇专制</a:t>
            </a:r>
            <a:r>
              <a:rPr lang="en-US" altLang="zh-CN" sz="3200" b="1">
                <a:solidFill>
                  <a:schemeClr val="tx1"/>
                </a:solidFill>
                <a:latin typeface="Arial"/>
                <a:ea typeface="华文新魏" pitchFamily="2" charset="-122"/>
              </a:rPr>
              <a:t>—</a:t>
            </a:r>
            <a:r>
              <a:rPr lang="zh-CN" altLang="en-US" sz="3200" b="1">
                <a:latin typeface="华文新魏" pitchFamily="2" charset="-122"/>
                <a:ea typeface="华文新魏" pitchFamily="2" charset="-122"/>
              </a:rPr>
              <a:t>东欧专制统治的典型</a:t>
            </a:r>
            <a:r>
              <a:rPr lang="en-US" altLang="zh-CN" sz="3200" b="1">
                <a:latin typeface="Arial"/>
                <a:ea typeface="华文新魏" pitchFamily="2" charset="-122"/>
              </a:rPr>
              <a:t>—</a:t>
            </a:r>
            <a:r>
              <a:rPr lang="zh-CN" altLang="en-US" sz="3200" b="1">
                <a:latin typeface="华文新魏" pitchFamily="2" charset="-122"/>
                <a:ea typeface="华文新魏" pitchFamily="2" charset="-122"/>
              </a:rPr>
              <a:t>俄国</a:t>
            </a:r>
            <a:endParaRPr lang="zh-CN" altLang="en-US" sz="3200" b="1">
              <a:solidFill>
                <a:schemeClr val="tx1"/>
              </a:solidFill>
              <a:latin typeface="华文新魏" pitchFamily="2" charset="-122"/>
              <a:ea typeface="华文新魏" pitchFamily="2" charset="-122"/>
            </a:endParaRPr>
          </a:p>
        </p:txBody>
      </p:sp>
      <p:sp>
        <p:nvSpPr>
          <p:cNvPr id="10243" name="Rectangle 3"/>
          <p:cNvSpPr>
            <a:spLocks noGrp="1" noChangeArrowheads="1"/>
          </p:cNvSpPr>
          <p:nvPr>
            <p:ph type="body" idx="1"/>
          </p:nvPr>
        </p:nvSpPr>
        <p:spPr>
          <a:xfrm>
            <a:off x="468313" y="1125538"/>
            <a:ext cx="8229600" cy="5688012"/>
          </a:xfrm>
        </p:spPr>
        <p:txBody>
          <a:bodyPr/>
          <a:lstStyle/>
          <a:p>
            <a:pPr>
              <a:lnSpc>
                <a:spcPct val="90000"/>
              </a:lnSpc>
            </a:pPr>
            <a:r>
              <a:rPr lang="en-US" altLang="zh-CN" b="1">
                <a:solidFill>
                  <a:srgbClr val="FF0000"/>
                </a:solidFill>
                <a:latin typeface="华文新魏" pitchFamily="2" charset="-122"/>
                <a:ea typeface="华文新魏" pitchFamily="2" charset="-122"/>
              </a:rPr>
              <a:t>1</a:t>
            </a:r>
            <a:r>
              <a:rPr lang="zh-CN" altLang="en-US" b="1">
                <a:solidFill>
                  <a:srgbClr val="FF0000"/>
                </a:solidFill>
                <a:latin typeface="华文新魏" pitchFamily="2" charset="-122"/>
                <a:ea typeface="华文新魏" pitchFamily="2" charset="-122"/>
              </a:rPr>
              <a:t>、伊凡四世巩固专制统治的措施：</a:t>
            </a:r>
          </a:p>
          <a:p>
            <a:pPr>
              <a:lnSpc>
                <a:spcPct val="90000"/>
              </a:lnSpc>
            </a:pPr>
            <a:r>
              <a:rPr lang="zh-CN" altLang="en-US" sz="2800" b="1">
                <a:latin typeface="华文新魏" pitchFamily="2" charset="-122"/>
                <a:ea typeface="华文新魏" pitchFamily="2" charset="-122"/>
              </a:rPr>
              <a:t> ①开始称</a:t>
            </a:r>
            <a:r>
              <a:rPr lang="zh-CN" altLang="en-US" sz="2800" b="1">
                <a:latin typeface="Arial"/>
                <a:ea typeface="华文新魏" pitchFamily="2" charset="-122"/>
              </a:rPr>
              <a:t>“</a:t>
            </a:r>
            <a:r>
              <a:rPr lang="zh-CN" altLang="en-US" sz="2800" b="1">
                <a:latin typeface="华文新魏" pitchFamily="2" charset="-122"/>
                <a:ea typeface="华文新魏" pitchFamily="2" charset="-122"/>
              </a:rPr>
              <a:t>沙皇</a:t>
            </a:r>
            <a:r>
              <a:rPr lang="zh-CN" altLang="en-US" sz="2800" b="1">
                <a:latin typeface="Arial"/>
                <a:ea typeface="华文新魏" pitchFamily="2" charset="-122"/>
              </a:rPr>
              <a:t>”</a:t>
            </a:r>
            <a:r>
              <a:rPr lang="zh-CN" altLang="en-US" sz="2800" b="1">
                <a:solidFill>
                  <a:schemeClr val="bg1"/>
                </a:solidFill>
                <a:latin typeface="华文新魏" pitchFamily="2" charset="-122"/>
                <a:ea typeface="华文新魏" pitchFamily="2" charset="-122"/>
              </a:rPr>
              <a:t> </a:t>
            </a:r>
          </a:p>
          <a:p>
            <a:pPr>
              <a:lnSpc>
                <a:spcPct val="90000"/>
              </a:lnSpc>
            </a:pPr>
            <a:r>
              <a:rPr lang="zh-CN" altLang="en-US" sz="2800" b="1">
                <a:latin typeface="华文新魏" pitchFamily="2" charset="-122"/>
                <a:ea typeface="华文新魏" pitchFamily="2" charset="-122"/>
              </a:rPr>
              <a:t> ②政治：设立 </a:t>
            </a:r>
            <a:r>
              <a:rPr lang="zh-CN" altLang="en-US" sz="2800" b="1">
                <a:latin typeface="Arial"/>
                <a:ea typeface="华文新魏" pitchFamily="2" charset="-122"/>
              </a:rPr>
              <a:t>“</a:t>
            </a:r>
            <a:r>
              <a:rPr lang="zh-CN" altLang="en-US" sz="2800" b="1">
                <a:latin typeface="华文新魏" pitchFamily="2" charset="-122"/>
                <a:ea typeface="华文新魏" pitchFamily="2" charset="-122"/>
              </a:rPr>
              <a:t>缙绅会议</a:t>
            </a:r>
            <a:r>
              <a:rPr lang="zh-CN" altLang="en-US" sz="2800" b="1">
                <a:latin typeface="Arial"/>
                <a:ea typeface="华文新魏" pitchFamily="2" charset="-122"/>
              </a:rPr>
              <a:t>”</a:t>
            </a:r>
            <a:r>
              <a:rPr lang="zh-CN" altLang="en-US" sz="2800" b="1">
                <a:latin typeface="华文新魏" pitchFamily="2" charset="-122"/>
                <a:ea typeface="华文新魏" pitchFamily="2" charset="-122"/>
              </a:rPr>
              <a:t> </a:t>
            </a:r>
          </a:p>
          <a:p>
            <a:pPr>
              <a:lnSpc>
                <a:spcPct val="90000"/>
              </a:lnSpc>
            </a:pPr>
            <a:r>
              <a:rPr lang="zh-CN" altLang="en-US" sz="2800" b="1">
                <a:latin typeface="华文新魏" pitchFamily="2" charset="-122"/>
                <a:ea typeface="华文新魏" pitchFamily="2" charset="-122"/>
              </a:rPr>
              <a:t> ③经济：实行</a:t>
            </a:r>
            <a:r>
              <a:rPr lang="zh-CN" altLang="en-US" sz="2800" b="1">
                <a:latin typeface="Arial"/>
                <a:ea typeface="华文新魏" pitchFamily="2" charset="-122"/>
              </a:rPr>
              <a:t>“</a:t>
            </a:r>
            <a:r>
              <a:rPr lang="zh-CN" altLang="en-US" sz="2800" b="1">
                <a:latin typeface="华文新魏" pitchFamily="2" charset="-122"/>
                <a:ea typeface="华文新魏" pitchFamily="2" charset="-122"/>
              </a:rPr>
              <a:t>特辖制</a:t>
            </a:r>
            <a:r>
              <a:rPr lang="zh-CN" altLang="en-US" sz="2800" b="1">
                <a:latin typeface="Arial"/>
                <a:ea typeface="华文新魏" pitchFamily="2" charset="-122"/>
              </a:rPr>
              <a:t>”</a:t>
            </a:r>
            <a:endParaRPr lang="zh-CN" altLang="en-US" sz="2800" b="1">
              <a:latin typeface="华文新魏" pitchFamily="2" charset="-122"/>
              <a:ea typeface="华文新魏" pitchFamily="2" charset="-122"/>
            </a:endParaRPr>
          </a:p>
          <a:p>
            <a:pPr>
              <a:lnSpc>
                <a:spcPct val="90000"/>
              </a:lnSpc>
            </a:pPr>
            <a:r>
              <a:rPr lang="zh-CN" altLang="en-US" sz="2800" b="1">
                <a:latin typeface="华文新魏" pitchFamily="2" charset="-122"/>
                <a:ea typeface="华文新魏" pitchFamily="2" charset="-122"/>
              </a:rPr>
              <a:t> ④军事：建立禁卫军</a:t>
            </a:r>
          </a:p>
          <a:p>
            <a:pPr>
              <a:lnSpc>
                <a:spcPct val="90000"/>
              </a:lnSpc>
            </a:pPr>
            <a:r>
              <a:rPr lang="en-US" altLang="zh-CN" b="1">
                <a:solidFill>
                  <a:srgbClr val="FF0000"/>
                </a:solidFill>
                <a:latin typeface="华文新魏" pitchFamily="2" charset="-122"/>
                <a:ea typeface="华文新魏" pitchFamily="2" charset="-122"/>
              </a:rPr>
              <a:t>2</a:t>
            </a:r>
            <a:r>
              <a:rPr lang="zh-CN" altLang="en-US" b="1">
                <a:solidFill>
                  <a:srgbClr val="FF0000"/>
                </a:solidFill>
                <a:latin typeface="华文新魏" pitchFamily="2" charset="-122"/>
                <a:ea typeface="华文新魏" pitchFamily="2" charset="-122"/>
              </a:rPr>
              <a:t>、彼得一世的统治</a:t>
            </a:r>
          </a:p>
          <a:p>
            <a:pPr>
              <a:lnSpc>
                <a:spcPct val="90000"/>
              </a:lnSpc>
            </a:pPr>
            <a:r>
              <a:rPr lang="zh-CN" altLang="en-US" sz="2800" b="1"/>
              <a:t> </a:t>
            </a:r>
            <a:r>
              <a:rPr lang="zh-CN" altLang="zh-CN" sz="2800" b="1">
                <a:latin typeface="华文新魏" pitchFamily="2" charset="-122"/>
                <a:ea typeface="华文新魏" pitchFamily="2" charset="-122"/>
              </a:rPr>
              <a:t>①</a:t>
            </a:r>
            <a:r>
              <a:rPr lang="zh-CN" altLang="en-US" sz="2800" b="1">
                <a:latin typeface="华文新魏" pitchFamily="2" charset="-122"/>
                <a:ea typeface="华文新魏" pitchFamily="2" charset="-122"/>
              </a:rPr>
              <a:t>对内实行欧化改革，对外扩张；</a:t>
            </a:r>
          </a:p>
          <a:p>
            <a:pPr>
              <a:lnSpc>
                <a:spcPct val="90000"/>
              </a:lnSpc>
            </a:pPr>
            <a:r>
              <a:rPr lang="zh-CN" altLang="en-US" sz="2800" b="1">
                <a:latin typeface="华文新魏" pitchFamily="2" charset="-122"/>
                <a:ea typeface="华文新魏" pitchFamily="2" charset="-122"/>
              </a:rPr>
              <a:t> ②国号改为俄罗斯帝国，自称</a:t>
            </a:r>
            <a:r>
              <a:rPr lang="zh-CN" altLang="en-US" sz="2800" b="1">
                <a:latin typeface="Arial"/>
                <a:ea typeface="华文新魏" pitchFamily="2" charset="-122"/>
              </a:rPr>
              <a:t>“</a:t>
            </a:r>
            <a:r>
              <a:rPr lang="zh-CN" altLang="en-US" sz="2800" b="1">
                <a:latin typeface="华文新魏" pitchFamily="2" charset="-122"/>
                <a:ea typeface="华文新魏" pitchFamily="2" charset="-122"/>
              </a:rPr>
              <a:t>全俄罗斯大帝</a:t>
            </a:r>
            <a:r>
              <a:rPr lang="zh-CN" altLang="en-US" sz="2800" b="1">
                <a:latin typeface="Arial"/>
                <a:ea typeface="华文新魏" pitchFamily="2" charset="-122"/>
              </a:rPr>
              <a:t>”</a:t>
            </a:r>
            <a:r>
              <a:rPr lang="zh-CN" altLang="en-US" sz="2800" b="1">
                <a:latin typeface="华文新魏" pitchFamily="2" charset="-122"/>
                <a:ea typeface="华文新魏" pitchFamily="2" charset="-122"/>
              </a:rPr>
              <a:t>；</a:t>
            </a:r>
          </a:p>
          <a:p>
            <a:pPr>
              <a:lnSpc>
                <a:spcPct val="90000"/>
              </a:lnSpc>
            </a:pPr>
            <a:r>
              <a:rPr lang="zh-CN" altLang="en-US" sz="2800" b="1">
                <a:latin typeface="华文新魏" pitchFamily="2" charset="-122"/>
                <a:ea typeface="华文新魏" pitchFamily="2" charset="-122"/>
              </a:rPr>
              <a:t> ③削弱贵族和教会的权力；</a:t>
            </a:r>
          </a:p>
          <a:p>
            <a:pPr>
              <a:lnSpc>
                <a:spcPct val="90000"/>
              </a:lnSpc>
            </a:pPr>
            <a:r>
              <a:rPr lang="zh-CN" altLang="en-US" sz="2800" b="1">
                <a:latin typeface="华文新魏" pitchFamily="2" charset="-122"/>
                <a:ea typeface="华文新魏" pitchFamily="2" charset="-122"/>
              </a:rPr>
              <a:t> ④坚决打击反对改革的贵族；</a:t>
            </a:r>
          </a:p>
          <a:p>
            <a:pPr>
              <a:lnSpc>
                <a:spcPct val="90000"/>
              </a:lnSpc>
            </a:pPr>
            <a:r>
              <a:rPr lang="zh-CN" altLang="en-US" sz="2800" b="1">
                <a:latin typeface="华文新魏" pitchFamily="2" charset="-122"/>
                <a:ea typeface="华文新魏" pitchFamily="2" charset="-122"/>
              </a:rPr>
              <a:t> ⑤强化农奴制。</a:t>
            </a:r>
          </a:p>
          <a:p>
            <a:pPr>
              <a:lnSpc>
                <a:spcPct val="90000"/>
              </a:lnSpc>
            </a:pPr>
            <a:endParaRPr lang="en-US" altLang="zh-CN" sz="2800" b="1">
              <a:latin typeface="华文新魏" pitchFamily="2" charset="-122"/>
              <a:ea typeface="华文新魏"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wipe(left)">
                                      <p:cBhvr>
                                        <p:cTn id="7" dur="500"/>
                                        <p:tgtEl>
                                          <p:spTgt spid="10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wipe(left)">
                                      <p:cBhvr>
                                        <p:cTn id="12" dur="500"/>
                                        <p:tgtEl>
                                          <p:spTgt spid="10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wipe(left)">
                                      <p:cBhvr>
                                        <p:cTn id="17" dur="500"/>
                                        <p:tgtEl>
                                          <p:spTgt spid="10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wipe(left)">
                                      <p:cBhvr>
                                        <p:cTn id="22" dur="500"/>
                                        <p:tgtEl>
                                          <p:spTgt spid="1024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wipe(left)">
                                      <p:cBhvr>
                                        <p:cTn id="27" dur="500"/>
                                        <p:tgtEl>
                                          <p:spTgt spid="1024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43">
                                            <p:txEl>
                                              <p:pRg st="5" end="5"/>
                                            </p:txEl>
                                          </p:spTgt>
                                        </p:tgtEl>
                                        <p:attrNameLst>
                                          <p:attrName>style.visibility</p:attrName>
                                        </p:attrNameLst>
                                      </p:cBhvr>
                                      <p:to>
                                        <p:strVal val="visible"/>
                                      </p:to>
                                    </p:set>
                                    <p:animEffect transition="in" filter="wipe(left)">
                                      <p:cBhvr>
                                        <p:cTn id="32" dur="500"/>
                                        <p:tgtEl>
                                          <p:spTgt spid="1024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3">
                                            <p:txEl>
                                              <p:pRg st="6" end="6"/>
                                            </p:txEl>
                                          </p:spTgt>
                                        </p:tgtEl>
                                        <p:attrNameLst>
                                          <p:attrName>style.visibility</p:attrName>
                                        </p:attrNameLst>
                                      </p:cBhvr>
                                      <p:to>
                                        <p:strVal val="visible"/>
                                      </p:to>
                                    </p:set>
                                    <p:animEffect transition="in" filter="wipe(left)">
                                      <p:cBhvr>
                                        <p:cTn id="37" dur="500"/>
                                        <p:tgtEl>
                                          <p:spTgt spid="1024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243">
                                            <p:txEl>
                                              <p:pRg st="7" end="7"/>
                                            </p:txEl>
                                          </p:spTgt>
                                        </p:tgtEl>
                                        <p:attrNameLst>
                                          <p:attrName>style.visibility</p:attrName>
                                        </p:attrNameLst>
                                      </p:cBhvr>
                                      <p:to>
                                        <p:strVal val="visible"/>
                                      </p:to>
                                    </p:set>
                                    <p:animEffect transition="in" filter="wipe(left)">
                                      <p:cBhvr>
                                        <p:cTn id="42" dur="500"/>
                                        <p:tgtEl>
                                          <p:spTgt spid="1024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243">
                                            <p:txEl>
                                              <p:pRg st="8" end="8"/>
                                            </p:txEl>
                                          </p:spTgt>
                                        </p:tgtEl>
                                        <p:attrNameLst>
                                          <p:attrName>style.visibility</p:attrName>
                                        </p:attrNameLst>
                                      </p:cBhvr>
                                      <p:to>
                                        <p:strVal val="visible"/>
                                      </p:to>
                                    </p:set>
                                    <p:animEffect transition="in" filter="wipe(left)">
                                      <p:cBhvr>
                                        <p:cTn id="47" dur="500"/>
                                        <p:tgtEl>
                                          <p:spTgt spid="1024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243">
                                            <p:txEl>
                                              <p:pRg st="9" end="9"/>
                                            </p:txEl>
                                          </p:spTgt>
                                        </p:tgtEl>
                                        <p:attrNameLst>
                                          <p:attrName>style.visibility</p:attrName>
                                        </p:attrNameLst>
                                      </p:cBhvr>
                                      <p:to>
                                        <p:strVal val="visible"/>
                                      </p:to>
                                    </p:set>
                                    <p:animEffect transition="in" filter="wipe(left)">
                                      <p:cBhvr>
                                        <p:cTn id="52" dur="500"/>
                                        <p:tgtEl>
                                          <p:spTgt spid="10243">
                                            <p:txEl>
                                              <p:pRg st="9" end="9"/>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243">
                                            <p:txEl>
                                              <p:pRg st="10" end="10"/>
                                            </p:txEl>
                                          </p:spTgt>
                                        </p:tgtEl>
                                        <p:attrNameLst>
                                          <p:attrName>style.visibility</p:attrName>
                                        </p:attrNameLst>
                                      </p:cBhvr>
                                      <p:to>
                                        <p:strVal val="visible"/>
                                      </p:to>
                                    </p:set>
                                    <p:animEffect transition="in" filter="wipe(left)">
                                      <p:cBhvr>
                                        <p:cTn id="57" dur="500"/>
                                        <p:tgtEl>
                                          <p:spTgt spid="102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14" descr="img46-03沙皇伊凡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19200"/>
            <a:ext cx="3570288" cy="4495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6868" name="Rectangle 15"/>
          <p:cNvSpPr>
            <a:spLocks noChangeArrowheads="1"/>
          </p:cNvSpPr>
          <p:nvPr/>
        </p:nvSpPr>
        <p:spPr bwMode="auto">
          <a:xfrm>
            <a:off x="685800" y="5943600"/>
            <a:ext cx="2590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2400" b="1">
                <a:ea typeface="楷体_GB2312" pitchFamily="49" charset="-122"/>
              </a:rPr>
              <a:t>沙皇伊凡像</a:t>
            </a:r>
          </a:p>
        </p:txBody>
      </p:sp>
      <p:sp>
        <p:nvSpPr>
          <p:cNvPr id="23568" name="Text Box 16"/>
          <p:cNvSpPr txBox="1">
            <a:spLocks noChangeArrowheads="1"/>
          </p:cNvSpPr>
          <p:nvPr/>
        </p:nvSpPr>
        <p:spPr bwMode="auto">
          <a:xfrm>
            <a:off x="4495800" y="1371600"/>
            <a:ext cx="3962400" cy="471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15000"/>
              </a:lnSpc>
              <a:spcBef>
                <a:spcPct val="50000"/>
              </a:spcBef>
            </a:pPr>
            <a:r>
              <a:rPr lang="en-US" altLang="zh-CN" sz="2400" b="1"/>
              <a:t>        1547</a:t>
            </a:r>
            <a:r>
              <a:rPr lang="zh-CN" altLang="en-US" sz="2400" b="1"/>
              <a:t>年，伊凡四世亲政，开始自称“沙皇”，表明自己要像罗马皇帝恺撒那样行使专制权力。这幅肖像画细致地刻画了当时的沙皇伊凡四世聪明睿智、虔诚威严的一面。在他统治的后半时期中，他怀疑周围的一切，这给所有的臣民带来了恐惧，因此他在历史上被称为“恐怖的伊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568"/>
                                        </p:tgtEl>
                                        <p:attrNameLst>
                                          <p:attrName>style.visibility</p:attrName>
                                        </p:attrNameLst>
                                      </p:cBhvr>
                                      <p:to>
                                        <p:strVal val="visible"/>
                                      </p:to>
                                    </p:set>
                                    <p:animEffect transition="in" filter="circle(in)">
                                      <p:cBhvr>
                                        <p:cTn id="7" dur="20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795338"/>
            <a:ext cx="7112000" cy="5265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7891" name="Rectangle 6"/>
          <p:cNvSpPr>
            <a:spLocks noGrp="1" noChangeArrowheads="1"/>
          </p:cNvSpPr>
          <p:nvPr>
            <p:ph type="title" idx="4294967295"/>
          </p:nvPr>
        </p:nvSpPr>
        <p:spPr>
          <a:xfrm>
            <a:off x="457200" y="6172200"/>
            <a:ext cx="8229600" cy="533400"/>
          </a:xfrm>
        </p:spPr>
        <p:txBody>
          <a:bodyPr/>
          <a:lstStyle/>
          <a:p>
            <a:r>
              <a:rPr lang="zh-CN" altLang="en-US" sz="4000">
                <a:solidFill>
                  <a:schemeClr val="tx1"/>
                </a:solidFill>
                <a:ea typeface="楷体_GB2312" pitchFamily="49" charset="-122"/>
              </a:rPr>
              <a:t>俄罗斯禁卫军骑兵</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idx="4294967295"/>
          </p:nvPr>
        </p:nvSpPr>
        <p:spPr>
          <a:xfrm>
            <a:off x="3886200" y="6096000"/>
            <a:ext cx="5257800" cy="533400"/>
          </a:xfrm>
        </p:spPr>
        <p:txBody>
          <a:bodyPr/>
          <a:lstStyle/>
          <a:p>
            <a:r>
              <a:rPr lang="zh-CN" altLang="en-US" sz="3200">
                <a:latin typeface="楷体_GB2312" pitchFamily="49" charset="-122"/>
                <a:ea typeface="楷体_GB2312" pitchFamily="49" charset="-122"/>
              </a:rPr>
              <a:t>瓦西里教堂圆形屋顶（摄影 俄国 当代）</a:t>
            </a:r>
          </a:p>
        </p:txBody>
      </p:sp>
      <p:sp>
        <p:nvSpPr>
          <p:cNvPr id="38915" name="Text Box 5"/>
          <p:cNvSpPr txBox="1">
            <a:spLocks noChangeArrowheads="1"/>
          </p:cNvSpPr>
          <p:nvPr/>
        </p:nvSpPr>
        <p:spPr bwMode="auto">
          <a:xfrm>
            <a:off x="533400" y="1676400"/>
            <a:ext cx="28956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lang="en-US" altLang="zh-CN" sz="2400" b="1">
                <a:latin typeface="宋体" pitchFamily="2" charset="-122"/>
              </a:rPr>
              <a:t>    </a:t>
            </a:r>
            <a:r>
              <a:rPr lang="zh-CN" altLang="en-US" sz="2400" b="1">
                <a:latin typeface="宋体" pitchFamily="2" charset="-122"/>
              </a:rPr>
              <a:t>瓦西里教堂坐落在克里姆林宫墙外，是为纪念</a:t>
            </a:r>
            <a:r>
              <a:rPr lang="en-US" altLang="zh-CN" sz="2400" b="1">
                <a:latin typeface="宋体" pitchFamily="2" charset="-122"/>
              </a:rPr>
              <a:t>1552</a:t>
            </a:r>
            <a:r>
              <a:rPr lang="zh-CN" altLang="en-US" sz="2400" b="1">
                <a:latin typeface="宋体" pitchFamily="2" charset="-122"/>
              </a:rPr>
              <a:t>年“恐怖的伊凡”胜利占领喀山而建的。由</a:t>
            </a:r>
            <a:r>
              <a:rPr lang="en-US" altLang="zh-CN" sz="2400" b="1">
                <a:latin typeface="宋体" pitchFamily="2" charset="-122"/>
              </a:rPr>
              <a:t>8</a:t>
            </a:r>
            <a:r>
              <a:rPr lang="zh-CN" altLang="en-US" sz="2400" b="1">
                <a:latin typeface="宋体" pitchFamily="2" charset="-122"/>
              </a:rPr>
              <a:t>个独立的小教堂组合而成，高低错落，环绕在圣坛四周。</a:t>
            </a:r>
          </a:p>
        </p:txBody>
      </p:sp>
      <p:pic>
        <p:nvPicPr>
          <p:cNvPr id="38916" name="Picture 6" descr="img46-05瓦西里勒教堂圆形屋顶（摄影 俄国 当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0"/>
            <a:ext cx="4740275" cy="5921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8" descr="图片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60363"/>
            <a:ext cx="6781800" cy="59737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9939" name="Rectangle 11"/>
          <p:cNvSpPr>
            <a:spLocks noGrp="1" noChangeArrowheads="1"/>
          </p:cNvSpPr>
          <p:nvPr>
            <p:ph type="title" idx="4294967295"/>
          </p:nvPr>
        </p:nvSpPr>
        <p:spPr>
          <a:xfrm>
            <a:off x="457200" y="6324600"/>
            <a:ext cx="8229600" cy="533400"/>
          </a:xfrm>
        </p:spPr>
        <p:txBody>
          <a:bodyPr/>
          <a:lstStyle/>
          <a:p>
            <a:r>
              <a:rPr lang="zh-CN" altLang="en-US" sz="4000">
                <a:solidFill>
                  <a:schemeClr val="tx1"/>
                </a:solidFill>
                <a:latin typeface="Times New Roman" pitchFamily="18" charset="0"/>
                <a:ea typeface="楷体_GB2312" pitchFamily="49" charset="-122"/>
              </a:rPr>
              <a:t>伊凡四世时的俄罗斯版图</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descr="彼得一世"/>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 y="533400"/>
            <a:ext cx="4222750" cy="525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5784" name="Rectangle 8"/>
          <p:cNvSpPr>
            <a:spLocks noChangeArrowheads="1"/>
          </p:cNvSpPr>
          <p:nvPr/>
        </p:nvSpPr>
        <p:spPr bwMode="auto">
          <a:xfrm>
            <a:off x="4800600" y="1600200"/>
            <a:ext cx="41148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800" b="1"/>
              <a:t>      </a:t>
            </a:r>
            <a:r>
              <a:rPr lang="zh-CN" altLang="en-US" sz="2800" b="1"/>
              <a:t>彼得一世在位时</a:t>
            </a:r>
            <a:r>
              <a:rPr lang="en-US" altLang="zh-CN" sz="2800" b="1"/>
              <a:t>(1682—1725</a:t>
            </a:r>
            <a:r>
              <a:rPr lang="zh-CN" altLang="en-US" sz="2800" b="1"/>
              <a:t>年在位</a:t>
            </a:r>
            <a:r>
              <a:rPr lang="en-US" altLang="zh-CN" sz="2800" b="1"/>
              <a:t>) </a:t>
            </a:r>
            <a:r>
              <a:rPr lang="zh-CN" altLang="en-US" sz="2800" b="1"/>
              <a:t>，俄国国号正式改为俄罗斯帝国。彼得也获得“全俄罗</a:t>
            </a:r>
            <a:r>
              <a:rPr lang="zh-CN" altLang="en-US" sz="2800" b="1">
                <a:solidFill>
                  <a:srgbClr val="000000"/>
                </a:solidFill>
                <a:latin typeface="Times New Roman" pitchFamily="18" charset="0"/>
              </a:rPr>
              <a:t>斯大帝”的称号。</a:t>
            </a:r>
          </a:p>
        </p:txBody>
      </p:sp>
      <p:sp>
        <p:nvSpPr>
          <p:cNvPr id="40964" name="Rectangle 9"/>
          <p:cNvSpPr>
            <a:spLocks noGrp="1" noChangeArrowheads="1"/>
          </p:cNvSpPr>
          <p:nvPr>
            <p:ph type="title" idx="4294967295"/>
          </p:nvPr>
        </p:nvSpPr>
        <p:spPr>
          <a:xfrm>
            <a:off x="381000" y="6096000"/>
            <a:ext cx="4191000" cy="533400"/>
          </a:xfrm>
        </p:spPr>
        <p:txBody>
          <a:bodyPr/>
          <a:lstStyle/>
          <a:p>
            <a:r>
              <a:rPr lang="zh-CN" altLang="en-US" sz="4000">
                <a:solidFill>
                  <a:schemeClr val="tx1"/>
                </a:solidFill>
                <a:ea typeface="楷体_GB2312" pitchFamily="49" charset="-122"/>
              </a:rPr>
              <a:t>彼得一世像</a:t>
            </a:r>
          </a:p>
        </p:txBody>
      </p:sp>
      <p:pic>
        <p:nvPicPr>
          <p:cNvPr id="75786" name="Picture 10" descr="复件 img46-06彼得大帝"/>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525" y="457200"/>
            <a:ext cx="4360863" cy="563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5786"/>
                                        </p:tgtEl>
                                        <p:attrNameLst>
                                          <p:attrName>style.visibility</p:attrName>
                                        </p:attrNameLst>
                                      </p:cBhvr>
                                      <p:to>
                                        <p:strVal val="visible"/>
                                      </p:to>
                                    </p:set>
                                    <p:animEffect transition="in" filter="blinds(horizontal)">
                                      <p:cBhvr>
                                        <p:cTn id="7" dur="500"/>
                                        <p:tgtEl>
                                          <p:spTgt spid="757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4"/>
                                        </p:tgtEl>
                                        <p:attrNameLst>
                                          <p:attrName>style.visibility</p:attrName>
                                        </p:attrNameLst>
                                      </p:cBhvr>
                                      <p:to>
                                        <p:strVal val="visible"/>
                                      </p:to>
                                    </p:set>
                                    <p:animEffect transition="in" filter="blinds(horizontal)">
                                      <p:cBhvr>
                                        <p:cTn id="12" dur="500"/>
                                        <p:tgtEl>
                                          <p:spTgt spid="75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4"/>
          <p:cNvSpPr>
            <a:spLocks noGrp="1" noChangeArrowheads="1"/>
          </p:cNvSpPr>
          <p:nvPr>
            <p:ph type="title" idx="4294967295"/>
          </p:nvPr>
        </p:nvSpPr>
        <p:spPr>
          <a:xfrm>
            <a:off x="304800" y="6172200"/>
            <a:ext cx="4267200" cy="533400"/>
          </a:xfrm>
        </p:spPr>
        <p:txBody>
          <a:bodyPr/>
          <a:lstStyle/>
          <a:p>
            <a:r>
              <a:rPr lang="zh-CN" altLang="en-US">
                <a:latin typeface="楷体_GB2312" pitchFamily="49" charset="-122"/>
                <a:ea typeface="楷体_GB2312" pitchFamily="49" charset="-122"/>
              </a:rPr>
              <a:t>彼得身着工装肖像画</a:t>
            </a:r>
          </a:p>
        </p:txBody>
      </p:sp>
      <p:sp>
        <p:nvSpPr>
          <p:cNvPr id="44035" name="Text Box 5"/>
          <p:cNvSpPr txBox="1">
            <a:spLocks noChangeArrowheads="1"/>
          </p:cNvSpPr>
          <p:nvPr/>
        </p:nvSpPr>
        <p:spPr bwMode="auto">
          <a:xfrm>
            <a:off x="5181600" y="1828800"/>
            <a:ext cx="33528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lang="en-US" altLang="zh-CN" sz="2800" b="1">
                <a:latin typeface="宋体" pitchFamily="2" charset="-122"/>
              </a:rPr>
              <a:t>    </a:t>
            </a:r>
            <a:r>
              <a:rPr lang="zh-CN" altLang="en-US" sz="2800" b="1">
                <a:latin typeface="宋体" pitchFamily="2" charset="-122"/>
              </a:rPr>
              <a:t>彼得一世曾身着荷兰造船工的装束，匿名在阿姆斯特丹的一家造船厂工作，以学习西欧国家的先进技术。 </a:t>
            </a:r>
          </a:p>
        </p:txBody>
      </p:sp>
      <p:pic>
        <p:nvPicPr>
          <p:cNvPr id="44036" name="Picture 6" descr="img47-01彼得肖像画（油画 17世纪）"/>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33400"/>
            <a:ext cx="4343400" cy="5572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title" idx="4294967295"/>
          </p:nvPr>
        </p:nvSpPr>
        <p:spPr>
          <a:xfrm>
            <a:off x="2362200" y="6096000"/>
            <a:ext cx="4343400" cy="533400"/>
          </a:xfrm>
        </p:spPr>
        <p:txBody>
          <a:bodyPr/>
          <a:lstStyle/>
          <a:p>
            <a:r>
              <a:rPr lang="zh-CN" altLang="en-US" sz="4000">
                <a:solidFill>
                  <a:schemeClr val="tx1"/>
                </a:solidFill>
                <a:ea typeface="楷体_GB2312" pitchFamily="49" charset="-122"/>
              </a:rPr>
              <a:t>彼得的剪须运动</a:t>
            </a:r>
          </a:p>
        </p:txBody>
      </p:sp>
      <p:pic>
        <p:nvPicPr>
          <p:cNvPr id="45059" name="Picture 8" descr="剪须运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609600"/>
            <a:ext cx="4514850" cy="548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9-11世纪的欧洲"/>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417513"/>
            <a:ext cx="6040438" cy="590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8"/>
          <p:cNvSpPr>
            <a:spLocks noGrp="1" noChangeArrowheads="1"/>
          </p:cNvSpPr>
          <p:nvPr>
            <p:ph type="title" idx="4294967295"/>
          </p:nvPr>
        </p:nvSpPr>
        <p:spPr>
          <a:xfrm>
            <a:off x="457200" y="6324600"/>
            <a:ext cx="8229600" cy="457200"/>
          </a:xfrm>
        </p:spPr>
        <p:txBody>
          <a:bodyPr/>
          <a:lstStyle/>
          <a:p>
            <a:r>
              <a:rPr lang="en-US" altLang="zh-CN" sz="4000">
                <a:solidFill>
                  <a:schemeClr val="tx1"/>
                </a:solidFill>
                <a:latin typeface="楷体_GB2312" pitchFamily="49" charset="-122"/>
                <a:ea typeface="楷体_GB2312" pitchFamily="49" charset="-122"/>
              </a:rPr>
              <a:t>9-11</a:t>
            </a:r>
            <a:r>
              <a:rPr lang="zh-CN" altLang="en-US" sz="4000">
                <a:solidFill>
                  <a:schemeClr val="tx1"/>
                </a:solidFill>
                <a:latin typeface="楷体_GB2312" pitchFamily="49" charset="-122"/>
                <a:ea typeface="楷体_GB2312" pitchFamily="49" charset="-122"/>
              </a:rPr>
              <a:t>世纪的欧洲地图</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5" descr="俄罗斯圣彼得堡-彼得大帝的夏宫"/>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592513"/>
            <a:ext cx="4572000" cy="30368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7107" name="Rectangle 7"/>
          <p:cNvSpPr>
            <a:spLocks noGrp="1" noChangeArrowheads="1"/>
          </p:cNvSpPr>
          <p:nvPr>
            <p:ph type="title" idx="4294967295"/>
          </p:nvPr>
        </p:nvSpPr>
        <p:spPr>
          <a:xfrm>
            <a:off x="1447800" y="5334000"/>
            <a:ext cx="2362200" cy="914400"/>
          </a:xfrm>
        </p:spPr>
        <p:txBody>
          <a:bodyPr/>
          <a:lstStyle/>
          <a:p>
            <a:pPr algn="l"/>
            <a:r>
              <a:rPr lang="zh-CN" altLang="en-US" sz="4000">
                <a:solidFill>
                  <a:schemeClr val="tx1"/>
                </a:solidFill>
                <a:latin typeface="楷体_GB2312" pitchFamily="49" charset="-122"/>
                <a:ea typeface="楷体_GB2312" pitchFamily="49" charset="-122"/>
              </a:rPr>
              <a:t>彼得大帝的夏宫</a:t>
            </a:r>
          </a:p>
        </p:txBody>
      </p:sp>
      <p:sp>
        <p:nvSpPr>
          <p:cNvPr id="47108" name="Rectangle 8"/>
          <p:cNvSpPr>
            <a:spLocks noChangeArrowheads="1"/>
          </p:cNvSpPr>
          <p:nvPr/>
        </p:nvSpPr>
        <p:spPr bwMode="auto">
          <a:xfrm>
            <a:off x="5715000" y="762000"/>
            <a:ext cx="3124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n-US" altLang="zh-CN" sz="2400" b="1"/>
              <a:t>        </a:t>
            </a:r>
            <a:r>
              <a:rPr lang="zh-CN" altLang="en-US" sz="2400" b="1"/>
              <a:t>到</a:t>
            </a:r>
            <a:r>
              <a:rPr lang="en-US" altLang="zh-CN" sz="2400" b="1"/>
              <a:t>18</a:t>
            </a:r>
            <a:r>
              <a:rPr lang="zh-CN" altLang="en-US" sz="2400" b="1"/>
              <a:t>世纪，俄国成为欧洲的强国，首都圣彼得堡与巴黎并肩成为东欧和西欧的文化中心。</a:t>
            </a:r>
          </a:p>
        </p:txBody>
      </p:sp>
      <p:pic>
        <p:nvPicPr>
          <p:cNvPr id="47109" name="Picture 9" descr="圣彼得堡（油画）"/>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60375"/>
            <a:ext cx="5181600" cy="3044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idx="4294967295"/>
          </p:nvPr>
        </p:nvSpPr>
        <p:spPr>
          <a:xfrm>
            <a:off x="457200" y="6096000"/>
            <a:ext cx="8229600" cy="533400"/>
          </a:xfrm>
        </p:spPr>
        <p:txBody>
          <a:bodyPr/>
          <a:lstStyle/>
          <a:p>
            <a:r>
              <a:rPr lang="zh-CN" altLang="en-US" sz="4000">
                <a:ea typeface="楷体_GB2312" pitchFamily="49" charset="-122"/>
              </a:rPr>
              <a:t>圣彼得堡冬宫</a:t>
            </a:r>
          </a:p>
        </p:txBody>
      </p:sp>
      <p:pic>
        <p:nvPicPr>
          <p:cNvPr id="49155" name="Picture 5" descr="圣彼得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04863"/>
            <a:ext cx="8534400" cy="52149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idx="4294967295"/>
          </p:nvPr>
        </p:nvSpPr>
        <p:spPr>
          <a:xfrm>
            <a:off x="228600" y="762000"/>
            <a:ext cx="8915400" cy="533400"/>
          </a:xfrm>
        </p:spPr>
        <p:txBody>
          <a:bodyPr/>
          <a:lstStyle/>
          <a:p>
            <a:r>
              <a:rPr lang="en-US" altLang="zh-CN" sz="3600"/>
              <a:t>1721</a:t>
            </a:r>
            <a:r>
              <a:rPr lang="zh-CN" altLang="en-US" sz="3600"/>
              <a:t>年，参政院封彼得为“祖国之父” 、“彼得大帝”和“全俄罗斯大帝”。</a:t>
            </a:r>
          </a:p>
        </p:txBody>
      </p:sp>
      <p:pic>
        <p:nvPicPr>
          <p:cNvPr id="50179" name="Picture 6" descr="俄罗斯双头鹰标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139950"/>
            <a:ext cx="4114800" cy="3879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0180" name="Picture 7" descr="复件 彼得大帝头像铸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192338"/>
            <a:ext cx="4343400" cy="38274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0181" name="Rectangle 8"/>
          <p:cNvSpPr>
            <a:spLocks noChangeArrowheads="1"/>
          </p:cNvSpPr>
          <p:nvPr/>
        </p:nvSpPr>
        <p:spPr bwMode="auto">
          <a:xfrm>
            <a:off x="1066800" y="6172200"/>
            <a:ext cx="2635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ea typeface="楷体_GB2312" pitchFamily="49" charset="-122"/>
              </a:rPr>
              <a:t>彼得大帝头像铸币</a:t>
            </a:r>
          </a:p>
        </p:txBody>
      </p:sp>
      <p:sp>
        <p:nvSpPr>
          <p:cNvPr id="50182" name="Rectangle 9"/>
          <p:cNvSpPr>
            <a:spLocks noChangeArrowheads="1"/>
          </p:cNvSpPr>
          <p:nvPr/>
        </p:nvSpPr>
        <p:spPr bwMode="auto">
          <a:xfrm>
            <a:off x="5486400" y="6172200"/>
            <a:ext cx="2635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ea typeface="楷体_GB2312" pitchFamily="49" charset="-122"/>
              </a:rPr>
              <a:t>俄罗斯双头鹰标志</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idx="4294967295"/>
          </p:nvPr>
        </p:nvSpPr>
        <p:spPr>
          <a:xfrm>
            <a:off x="457200" y="6019800"/>
            <a:ext cx="8229600" cy="533400"/>
          </a:xfrm>
        </p:spPr>
        <p:txBody>
          <a:bodyPr/>
          <a:lstStyle/>
          <a:p>
            <a:r>
              <a:rPr lang="zh-CN" altLang="en-US" sz="4000">
                <a:ea typeface="楷体_GB2312" pitchFamily="49" charset="-122"/>
              </a:rPr>
              <a:t>彼得大帝统治下的俄国</a:t>
            </a:r>
          </a:p>
        </p:txBody>
      </p:sp>
      <p:pic>
        <p:nvPicPr>
          <p:cNvPr id="51203" name="Picture 5" descr="彼得大帝统治下的俄国"/>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42975"/>
            <a:ext cx="8686800" cy="4886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36550" y="366713"/>
            <a:ext cx="8843963" cy="5942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3600" b="1">
                <a:latin typeface="Times New Roman" pitchFamily="18" charset="0"/>
                <a:ea typeface="华文新魏" pitchFamily="2" charset="-122"/>
              </a:rPr>
              <a:t>四、欧洲封建君主专制的历史功过</a:t>
            </a:r>
          </a:p>
          <a:p>
            <a:pPr eaLnBrk="0" hangingPunct="0"/>
            <a:r>
              <a:rPr lang="zh-CN" altLang="en-US" sz="3600" b="1">
                <a:solidFill>
                  <a:srgbClr val="FFFF00"/>
                </a:solidFill>
                <a:latin typeface="Times New Roman" pitchFamily="18" charset="0"/>
                <a:ea typeface="华文中宋" pitchFamily="2" charset="-122"/>
              </a:rPr>
              <a:t>  </a:t>
            </a:r>
            <a:r>
              <a:rPr lang="zh-CN" altLang="en-US" sz="3200" b="1">
                <a:solidFill>
                  <a:srgbClr val="A50021"/>
                </a:solidFill>
                <a:latin typeface="华文新魏" pitchFamily="2" charset="-122"/>
                <a:ea typeface="华文新魏" pitchFamily="2" charset="-122"/>
              </a:rPr>
              <a:t>讨论：如何看待路易十四、彼得一世这样的</a:t>
            </a:r>
          </a:p>
          <a:p>
            <a:pPr eaLnBrk="0" hangingPunct="0"/>
            <a:r>
              <a:rPr lang="zh-CN" altLang="en-US" sz="3200" b="1">
                <a:solidFill>
                  <a:srgbClr val="A50021"/>
                </a:solidFill>
                <a:latin typeface="华文新魏" pitchFamily="2" charset="-122"/>
                <a:ea typeface="华文新魏" pitchFamily="2" charset="-122"/>
              </a:rPr>
              <a:t>    君主的统治和作为呢？</a:t>
            </a:r>
          </a:p>
          <a:p>
            <a:pPr eaLnBrk="0" hangingPunct="0"/>
            <a:r>
              <a:rPr lang="zh-CN" altLang="en-US" sz="3200" b="1">
                <a:solidFill>
                  <a:srgbClr val="FFFF00"/>
                </a:solidFill>
                <a:latin typeface="华文新魏" pitchFamily="2" charset="-122"/>
                <a:ea typeface="华文新魏" pitchFamily="2" charset="-122"/>
              </a:rPr>
              <a:t> </a:t>
            </a:r>
            <a:r>
              <a:rPr lang="zh-CN" altLang="en-US" sz="3200" b="1">
                <a:solidFill>
                  <a:schemeClr val="accent2"/>
                </a:solidFill>
                <a:latin typeface="华文新魏" pitchFamily="2" charset="-122"/>
                <a:ea typeface="华文新魏" pitchFamily="2" charset="-122"/>
              </a:rPr>
              <a:t>积极：</a:t>
            </a:r>
          </a:p>
          <a:p>
            <a:pPr eaLnBrk="0" hangingPunct="0"/>
            <a:r>
              <a:rPr lang="zh-CN" altLang="en-US" sz="3200" b="1">
                <a:solidFill>
                  <a:schemeClr val="hlink"/>
                </a:solidFill>
                <a:latin typeface="华文新魏" pitchFamily="2" charset="-122"/>
                <a:ea typeface="华文新魏" pitchFamily="2" charset="-122"/>
              </a:rPr>
              <a:t>   </a:t>
            </a:r>
            <a:r>
              <a:rPr lang="en-US" altLang="zh-CN" sz="3200" b="1">
                <a:latin typeface="华文新魏" pitchFamily="2" charset="-122"/>
                <a:ea typeface="华文新魏" pitchFamily="2" charset="-122"/>
              </a:rPr>
              <a:t>1</a:t>
            </a:r>
            <a:r>
              <a:rPr lang="zh-CN" altLang="en-US" sz="3200" b="1">
                <a:latin typeface="华文新魏" pitchFamily="2" charset="-122"/>
                <a:ea typeface="华文新魏" pitchFamily="2" charset="-122"/>
              </a:rPr>
              <a:t>、促进了近代民族国家的兴起和强大</a:t>
            </a:r>
          </a:p>
          <a:p>
            <a:pPr eaLnBrk="0" hangingPunct="0"/>
            <a:r>
              <a:rPr lang="zh-CN" altLang="en-US" sz="3200" b="1">
                <a:latin typeface="华文新魏" pitchFamily="2" charset="-122"/>
                <a:ea typeface="华文新魏" pitchFamily="2" charset="-122"/>
              </a:rPr>
              <a:t>   </a:t>
            </a:r>
            <a:r>
              <a:rPr lang="en-US" altLang="zh-CN" sz="3200" b="1">
                <a:latin typeface="华文新魏" pitchFamily="2" charset="-122"/>
                <a:ea typeface="华文新魏" pitchFamily="2" charset="-122"/>
              </a:rPr>
              <a:t>2</a:t>
            </a:r>
            <a:r>
              <a:rPr lang="zh-CN" altLang="en-US" sz="3200" b="1">
                <a:latin typeface="华文新魏" pitchFamily="2" charset="-122"/>
                <a:ea typeface="华文新魏" pitchFamily="2" charset="-122"/>
              </a:rPr>
              <a:t>、有利于资本主义工商业早期的发展</a:t>
            </a:r>
          </a:p>
          <a:p>
            <a:pPr eaLnBrk="0" hangingPunct="0"/>
            <a:r>
              <a:rPr lang="zh-CN" altLang="en-US" sz="3200" b="1">
                <a:latin typeface="华文新魏" pitchFamily="2" charset="-122"/>
                <a:ea typeface="华文新魏" pitchFamily="2" charset="-122"/>
              </a:rPr>
              <a:t>       （重商主义政策）（国内外市场）</a:t>
            </a:r>
          </a:p>
          <a:p>
            <a:pPr eaLnBrk="0" hangingPunct="0"/>
            <a:r>
              <a:rPr lang="zh-CN" altLang="en-US" sz="3200" b="1">
                <a:latin typeface="华文新魏" pitchFamily="2" charset="-122"/>
                <a:ea typeface="华文新魏" pitchFamily="2" charset="-122"/>
              </a:rPr>
              <a:t>   </a:t>
            </a:r>
            <a:r>
              <a:rPr lang="en-US" altLang="zh-CN" sz="3200" b="1">
                <a:latin typeface="华文新魏" pitchFamily="2" charset="-122"/>
                <a:ea typeface="华文新魏" pitchFamily="2" charset="-122"/>
              </a:rPr>
              <a:t>3</a:t>
            </a:r>
            <a:r>
              <a:rPr lang="zh-CN" altLang="en-US" sz="3200" b="1">
                <a:latin typeface="华文新魏" pitchFamily="2" charset="-122"/>
                <a:ea typeface="华文新魏" pitchFamily="2" charset="-122"/>
              </a:rPr>
              <a:t>、有利于文化、艺术和科学的繁荣</a:t>
            </a:r>
          </a:p>
          <a:p>
            <a:pPr eaLnBrk="0" hangingPunct="0"/>
            <a:r>
              <a:rPr lang="zh-CN" altLang="en-US" sz="2400" b="1">
                <a:solidFill>
                  <a:schemeClr val="hlink"/>
                </a:solidFill>
                <a:latin typeface="华文新魏" pitchFamily="2" charset="-122"/>
                <a:ea typeface="华文新魏" pitchFamily="2" charset="-122"/>
              </a:rPr>
              <a:t>   </a:t>
            </a:r>
          </a:p>
          <a:p>
            <a:pPr eaLnBrk="0" hangingPunct="0"/>
            <a:r>
              <a:rPr lang="zh-CN" altLang="en-US" sz="3200" b="1">
                <a:solidFill>
                  <a:schemeClr val="hlink"/>
                </a:solidFill>
                <a:latin typeface="华文新魏" pitchFamily="2" charset="-122"/>
                <a:ea typeface="华文新魏" pitchFamily="2" charset="-122"/>
              </a:rPr>
              <a:t> </a:t>
            </a:r>
            <a:r>
              <a:rPr lang="zh-CN" altLang="en-US" sz="3200" b="1">
                <a:solidFill>
                  <a:schemeClr val="accent2"/>
                </a:solidFill>
                <a:latin typeface="华文新魏" pitchFamily="2" charset="-122"/>
                <a:ea typeface="华文新魏" pitchFamily="2" charset="-122"/>
              </a:rPr>
              <a:t>消极：</a:t>
            </a:r>
          </a:p>
          <a:p>
            <a:pPr eaLnBrk="0" hangingPunct="0"/>
            <a:r>
              <a:rPr lang="zh-CN" altLang="en-US" sz="3200" b="1">
                <a:solidFill>
                  <a:schemeClr val="hlink"/>
                </a:solidFill>
                <a:latin typeface="华文新魏" pitchFamily="2" charset="-122"/>
                <a:ea typeface="华文新魏" pitchFamily="2" charset="-122"/>
              </a:rPr>
              <a:t>   </a:t>
            </a:r>
            <a:r>
              <a:rPr lang="en-US" altLang="zh-CN" sz="3200" b="1">
                <a:latin typeface="华文新魏" pitchFamily="2" charset="-122"/>
                <a:ea typeface="华文新魏" pitchFamily="2" charset="-122"/>
              </a:rPr>
              <a:t>1</a:t>
            </a:r>
            <a:r>
              <a:rPr lang="zh-CN" altLang="en-US" sz="3200" b="1">
                <a:latin typeface="华文新魏" pitchFamily="2" charset="-122"/>
                <a:ea typeface="华文新魏" pitchFamily="2" charset="-122"/>
              </a:rPr>
              <a:t>、随着资本主义的发展，阻碍作用日益明显</a:t>
            </a:r>
          </a:p>
          <a:p>
            <a:pPr eaLnBrk="0" hangingPunct="0"/>
            <a:r>
              <a:rPr lang="zh-CN" altLang="en-US" sz="3200" b="1">
                <a:latin typeface="华文新魏" pitchFamily="2" charset="-122"/>
                <a:ea typeface="华文新魏" pitchFamily="2" charset="-122"/>
              </a:rPr>
              <a:t>   </a:t>
            </a:r>
            <a:r>
              <a:rPr lang="en-US" altLang="zh-CN" sz="3200" b="1">
                <a:latin typeface="华文新魏" pitchFamily="2" charset="-122"/>
                <a:ea typeface="华文新魏" pitchFamily="2" charset="-122"/>
              </a:rPr>
              <a:t>2</a:t>
            </a:r>
            <a:r>
              <a:rPr lang="zh-CN" altLang="en-US" sz="3200" b="1">
                <a:latin typeface="华文新魏" pitchFamily="2" charset="-122"/>
                <a:ea typeface="华文新魏" pitchFamily="2" charset="-122"/>
              </a:rPr>
              <a:t>、受君主个人因素影响大，积极作用难以持久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dissolve">
                                      <p:cBhvr>
                                        <p:cTn id="7" dur="5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dissolve">
                                      <p:cBhvr>
                                        <p:cTn id="12" dur="500"/>
                                        <p:tgtEl>
                                          <p:spTgt spid="11266">
                                            <p:txEl>
                                              <p:pRg st="1" end="1"/>
                                            </p:txEl>
                                          </p:spTgt>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1266">
                                            <p:txEl>
                                              <p:pRg st="2" end="2"/>
                                            </p:txEl>
                                          </p:spTgt>
                                        </p:tgtEl>
                                        <p:attrNameLst>
                                          <p:attrName>style.visibility</p:attrName>
                                        </p:attrNameLst>
                                      </p:cBhvr>
                                      <p:to>
                                        <p:strVal val="visible"/>
                                      </p:to>
                                    </p:set>
                                    <p:animEffect transition="in" filter="dissolve">
                                      <p:cBhvr>
                                        <p:cTn id="16" dur="500"/>
                                        <p:tgtEl>
                                          <p:spTgt spid="11266">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11266">
                                            <p:txEl>
                                              <p:pRg st="3" end="3"/>
                                            </p:txEl>
                                          </p:spTgt>
                                        </p:tgtEl>
                                        <p:attrNameLst>
                                          <p:attrName>style.visibility</p:attrName>
                                        </p:attrNameLst>
                                      </p:cBhvr>
                                      <p:to>
                                        <p:strVal val="visible"/>
                                      </p:to>
                                    </p:set>
                                    <p:animEffect transition="in" filter="dissolve">
                                      <p:cBhvr>
                                        <p:cTn id="21" dur="500"/>
                                        <p:tgtEl>
                                          <p:spTgt spid="11266">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266">
                                            <p:txEl>
                                              <p:pRg st="4" end="4"/>
                                            </p:txEl>
                                          </p:spTgt>
                                        </p:tgtEl>
                                        <p:attrNameLst>
                                          <p:attrName>style.visibility</p:attrName>
                                        </p:attrNameLst>
                                      </p:cBhvr>
                                      <p:to>
                                        <p:strVal val="visible"/>
                                      </p:to>
                                    </p:set>
                                    <p:animEffect transition="in" filter="wipe(left)">
                                      <p:cBhvr>
                                        <p:cTn id="26" dur="500"/>
                                        <p:tgtEl>
                                          <p:spTgt spid="11266">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266">
                                            <p:txEl>
                                              <p:pRg st="5" end="5"/>
                                            </p:txEl>
                                          </p:spTgt>
                                        </p:tgtEl>
                                        <p:attrNameLst>
                                          <p:attrName>style.visibility</p:attrName>
                                        </p:attrNameLst>
                                      </p:cBhvr>
                                      <p:to>
                                        <p:strVal val="visible"/>
                                      </p:to>
                                    </p:set>
                                    <p:animEffect transition="in" filter="wipe(left)">
                                      <p:cBhvr>
                                        <p:cTn id="31" dur="500"/>
                                        <p:tgtEl>
                                          <p:spTgt spid="11266">
                                            <p:txEl>
                                              <p:pRg st="5" end="5"/>
                                            </p:txEl>
                                          </p:spTgt>
                                        </p:tgtEl>
                                      </p:cBhvr>
                                    </p:animEffect>
                                  </p:childTnLst>
                                </p:cTn>
                              </p:par>
                            </p:childTnLst>
                          </p:cTn>
                        </p:par>
                        <p:par>
                          <p:cTn id="32" fill="hold" nodeType="afterGroup">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11266">
                                            <p:txEl>
                                              <p:pRg st="6" end="6"/>
                                            </p:txEl>
                                          </p:spTgt>
                                        </p:tgtEl>
                                        <p:attrNameLst>
                                          <p:attrName>style.visibility</p:attrName>
                                        </p:attrNameLst>
                                      </p:cBhvr>
                                      <p:to>
                                        <p:strVal val="visible"/>
                                      </p:to>
                                    </p:set>
                                    <p:animEffect transition="in" filter="wipe(left)">
                                      <p:cBhvr>
                                        <p:cTn id="35" dur="500"/>
                                        <p:tgtEl>
                                          <p:spTgt spid="11266">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1266">
                                            <p:txEl>
                                              <p:pRg st="7" end="7"/>
                                            </p:txEl>
                                          </p:spTgt>
                                        </p:tgtEl>
                                        <p:attrNameLst>
                                          <p:attrName>style.visibility</p:attrName>
                                        </p:attrNameLst>
                                      </p:cBhvr>
                                      <p:to>
                                        <p:strVal val="visible"/>
                                      </p:to>
                                    </p:set>
                                    <p:animEffect transition="in" filter="wipe(left)">
                                      <p:cBhvr>
                                        <p:cTn id="40" dur="500"/>
                                        <p:tgtEl>
                                          <p:spTgt spid="11266">
                                            <p:txEl>
                                              <p:pRg st="7" end="7"/>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1266">
                                            <p:txEl>
                                              <p:pRg st="9" end="9"/>
                                            </p:txEl>
                                          </p:spTgt>
                                        </p:tgtEl>
                                        <p:attrNameLst>
                                          <p:attrName>style.visibility</p:attrName>
                                        </p:attrNameLst>
                                      </p:cBhvr>
                                      <p:to>
                                        <p:strVal val="visible"/>
                                      </p:to>
                                    </p:set>
                                    <p:animEffect transition="in" filter="dissolve">
                                      <p:cBhvr>
                                        <p:cTn id="45" dur="500"/>
                                        <p:tgtEl>
                                          <p:spTgt spid="11266">
                                            <p:txEl>
                                              <p:pRg st="9" end="9"/>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1266">
                                            <p:txEl>
                                              <p:pRg st="10" end="10"/>
                                            </p:txEl>
                                          </p:spTgt>
                                        </p:tgtEl>
                                        <p:attrNameLst>
                                          <p:attrName>style.visibility</p:attrName>
                                        </p:attrNameLst>
                                      </p:cBhvr>
                                      <p:to>
                                        <p:strVal val="visible"/>
                                      </p:to>
                                    </p:set>
                                    <p:animEffect transition="in" filter="wipe(left)">
                                      <p:cBhvr>
                                        <p:cTn id="50" dur="500"/>
                                        <p:tgtEl>
                                          <p:spTgt spid="11266">
                                            <p:txEl>
                                              <p:pRg st="10" end="1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266">
                                            <p:txEl>
                                              <p:pRg st="11" end="11"/>
                                            </p:txEl>
                                          </p:spTgt>
                                        </p:tgtEl>
                                        <p:attrNameLst>
                                          <p:attrName>style.visibility</p:attrName>
                                        </p:attrNameLst>
                                      </p:cBhvr>
                                      <p:to>
                                        <p:strVal val="visible"/>
                                      </p:to>
                                    </p:set>
                                    <p:animEffect transition="in" filter="wipe(left)">
                                      <p:cBhvr>
                                        <p:cTn id="55" dur="500"/>
                                        <p:tgtEl>
                                          <p:spTgt spid="1126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900113" y="1989138"/>
            <a:ext cx="7127875" cy="144462"/>
            <a:chOff x="567" y="1818"/>
            <a:chExt cx="4672" cy="70"/>
          </a:xfrm>
        </p:grpSpPr>
        <p:sp>
          <p:nvSpPr>
            <p:cNvPr id="12291" name="Line 3"/>
            <p:cNvSpPr>
              <a:spLocks noChangeShapeType="1"/>
            </p:cNvSpPr>
            <p:nvPr/>
          </p:nvSpPr>
          <p:spPr bwMode="auto">
            <a:xfrm flipV="1">
              <a:off x="567" y="1888"/>
              <a:ext cx="467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2" name="Line 4"/>
            <p:cNvSpPr>
              <a:spLocks noChangeShapeType="1"/>
            </p:cNvSpPr>
            <p:nvPr/>
          </p:nvSpPr>
          <p:spPr bwMode="auto">
            <a:xfrm flipV="1">
              <a:off x="567" y="1822"/>
              <a:ext cx="0" cy="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Line 5"/>
            <p:cNvSpPr>
              <a:spLocks noChangeShapeType="1"/>
            </p:cNvSpPr>
            <p:nvPr/>
          </p:nvSpPr>
          <p:spPr bwMode="auto">
            <a:xfrm flipV="1">
              <a:off x="3878" y="1820"/>
              <a:ext cx="0" cy="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 name="Line 6"/>
            <p:cNvSpPr>
              <a:spLocks noChangeShapeType="1"/>
            </p:cNvSpPr>
            <p:nvPr/>
          </p:nvSpPr>
          <p:spPr bwMode="auto">
            <a:xfrm flipV="1">
              <a:off x="5239" y="1818"/>
              <a:ext cx="0" cy="6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295" name="AutoShape 7"/>
          <p:cNvSpPr>
            <a:spLocks noChangeArrowheads="1"/>
          </p:cNvSpPr>
          <p:nvPr/>
        </p:nvSpPr>
        <p:spPr bwMode="auto">
          <a:xfrm>
            <a:off x="2900363" y="3948113"/>
            <a:ext cx="400050" cy="98425"/>
          </a:xfrm>
          <a:prstGeom prst="rightArrow">
            <a:avLst>
              <a:gd name="adj1" fmla="val 50000"/>
              <a:gd name="adj2" fmla="val 101613"/>
            </a:avLst>
          </a:prstGeom>
          <a:solidFill>
            <a:srgbClr val="FFFFFF"/>
          </a:solidFill>
          <a:ln w="9525">
            <a:solidFill>
              <a:srgbClr val="000000"/>
            </a:solidFill>
            <a:miter lim="800000"/>
            <a:headEnd/>
            <a:tailEnd/>
          </a:ln>
        </p:spPr>
        <p:txBody>
          <a:bodyPr/>
          <a:lstStyle/>
          <a:p>
            <a:endParaRPr lang="zh-CN" altLang="en-US"/>
          </a:p>
        </p:txBody>
      </p:sp>
      <p:sp>
        <p:nvSpPr>
          <p:cNvPr id="12296" name="AutoShape 8"/>
          <p:cNvSpPr>
            <a:spLocks noChangeArrowheads="1"/>
          </p:cNvSpPr>
          <p:nvPr/>
        </p:nvSpPr>
        <p:spPr bwMode="auto">
          <a:xfrm>
            <a:off x="4830763" y="3933825"/>
            <a:ext cx="400050" cy="98425"/>
          </a:xfrm>
          <a:prstGeom prst="rightArrow">
            <a:avLst>
              <a:gd name="adj1" fmla="val 50000"/>
              <a:gd name="adj2" fmla="val 101613"/>
            </a:avLst>
          </a:prstGeom>
          <a:solidFill>
            <a:srgbClr val="FFFFFF"/>
          </a:solidFill>
          <a:ln w="9525">
            <a:solidFill>
              <a:srgbClr val="000000"/>
            </a:solidFill>
            <a:miter lim="800000"/>
            <a:headEnd/>
            <a:tailEnd/>
          </a:ln>
        </p:spPr>
        <p:txBody>
          <a:bodyPr/>
          <a:lstStyle/>
          <a:p>
            <a:endParaRPr lang="zh-CN" altLang="en-US"/>
          </a:p>
        </p:txBody>
      </p:sp>
      <p:sp>
        <p:nvSpPr>
          <p:cNvPr id="12297" name="AutoShape 9"/>
          <p:cNvSpPr>
            <a:spLocks noChangeArrowheads="1"/>
          </p:cNvSpPr>
          <p:nvPr/>
        </p:nvSpPr>
        <p:spPr bwMode="auto">
          <a:xfrm>
            <a:off x="6846888" y="3933825"/>
            <a:ext cx="400050" cy="98425"/>
          </a:xfrm>
          <a:prstGeom prst="rightArrow">
            <a:avLst>
              <a:gd name="adj1" fmla="val 50000"/>
              <a:gd name="adj2" fmla="val 101613"/>
            </a:avLst>
          </a:prstGeom>
          <a:solidFill>
            <a:srgbClr val="FFFFFF"/>
          </a:solidFill>
          <a:ln w="9525">
            <a:solidFill>
              <a:srgbClr val="000000"/>
            </a:solidFill>
            <a:miter lim="800000"/>
            <a:headEnd/>
            <a:tailEnd/>
          </a:ln>
        </p:spPr>
        <p:txBody>
          <a:bodyPr/>
          <a:lstStyle/>
          <a:p>
            <a:endParaRPr lang="zh-CN" altLang="en-US"/>
          </a:p>
        </p:txBody>
      </p:sp>
      <p:sp>
        <p:nvSpPr>
          <p:cNvPr id="12298" name="Rectangle 10"/>
          <p:cNvSpPr>
            <a:spLocks noChangeArrowheads="1"/>
          </p:cNvSpPr>
          <p:nvPr/>
        </p:nvSpPr>
        <p:spPr bwMode="auto">
          <a:xfrm>
            <a:off x="468313" y="836613"/>
            <a:ext cx="69135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r>
              <a:rPr lang="zh-CN" altLang="en-US" sz="3600" b="1">
                <a:latin typeface="Times New Roman" pitchFamily="18" charset="0"/>
                <a:cs typeface="Times New Roman" pitchFamily="18" charset="0"/>
              </a:rPr>
              <a:t>欧洲封建社会</a:t>
            </a:r>
            <a:r>
              <a:rPr lang="en-US" altLang="zh-CN" sz="3600" b="1">
                <a:latin typeface="Times New Roman" pitchFamily="18" charset="0"/>
                <a:cs typeface="Times New Roman" pitchFamily="18" charset="0"/>
              </a:rPr>
              <a:t>(</a:t>
            </a:r>
            <a:r>
              <a:rPr lang="zh-CN" altLang="en-US" sz="3600" b="1">
                <a:latin typeface="Times New Roman" pitchFamily="18" charset="0"/>
                <a:cs typeface="Times New Roman" pitchFamily="18" charset="0"/>
              </a:rPr>
              <a:t>中世纪</a:t>
            </a:r>
            <a:r>
              <a:rPr lang="en-US" altLang="zh-CN" sz="3600" b="1">
                <a:latin typeface="Times New Roman" pitchFamily="18" charset="0"/>
                <a:cs typeface="Times New Roman" pitchFamily="18" charset="0"/>
              </a:rPr>
              <a:t>)</a:t>
            </a:r>
            <a:endParaRPr lang="en-US" altLang="zh-CN" sz="3600" b="1"/>
          </a:p>
        </p:txBody>
      </p:sp>
      <p:sp>
        <p:nvSpPr>
          <p:cNvPr id="12299" name="Rectangle 11"/>
          <p:cNvSpPr>
            <a:spLocks noChangeArrowheads="1"/>
          </p:cNvSpPr>
          <p:nvPr/>
        </p:nvSpPr>
        <p:spPr bwMode="auto">
          <a:xfrm>
            <a:off x="250825" y="2390775"/>
            <a:ext cx="86137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266700"/>
            <a:r>
              <a:rPr lang="en-US" altLang="zh-CN" sz="2400" b="1">
                <a:latin typeface="Times New Roman" pitchFamily="18" charset="0"/>
                <a:cs typeface="Times New Roman" pitchFamily="18" charset="0"/>
              </a:rPr>
              <a:t>5</a:t>
            </a:r>
            <a:r>
              <a:rPr lang="zh-CN" altLang="en-US" sz="2400" b="1">
                <a:latin typeface="Times New Roman" pitchFamily="18" charset="0"/>
                <a:cs typeface="Times New Roman" pitchFamily="18" charset="0"/>
              </a:rPr>
              <a:t>世纪                                                       </a:t>
            </a:r>
            <a:r>
              <a:rPr lang="en-US" altLang="zh-CN" sz="2400" b="1">
                <a:latin typeface="Times New Roman" pitchFamily="18" charset="0"/>
                <a:cs typeface="Times New Roman" pitchFamily="18" charset="0"/>
              </a:rPr>
              <a:t>15</a:t>
            </a:r>
            <a:r>
              <a:rPr lang="zh-CN" altLang="en-US" sz="2400" b="1">
                <a:latin typeface="Times New Roman" pitchFamily="18" charset="0"/>
                <a:cs typeface="Times New Roman" pitchFamily="18" charset="0"/>
              </a:rPr>
              <a:t>世纪               </a:t>
            </a:r>
            <a:r>
              <a:rPr lang="en-US" altLang="zh-CN" sz="2400" b="1">
                <a:latin typeface="Times New Roman" pitchFamily="18" charset="0"/>
                <a:cs typeface="Times New Roman" pitchFamily="18" charset="0"/>
              </a:rPr>
              <a:t>17</a:t>
            </a:r>
            <a:r>
              <a:rPr lang="zh-CN" altLang="en-US" sz="2400" b="1">
                <a:latin typeface="Times New Roman" pitchFamily="18" charset="0"/>
                <a:cs typeface="Times New Roman" pitchFamily="18" charset="0"/>
              </a:rPr>
              <a:t>世纪</a:t>
            </a:r>
            <a:endParaRPr lang="zh-CN" altLang="en-US" sz="2400" b="1"/>
          </a:p>
          <a:p>
            <a:pPr indent="266700" eaLnBrk="0" hangingPunct="0"/>
            <a:endParaRPr lang="en-US" altLang="zh-CN" sz="2400" b="1"/>
          </a:p>
        </p:txBody>
      </p:sp>
      <p:sp>
        <p:nvSpPr>
          <p:cNvPr id="12300" name="Rectangle 12"/>
          <p:cNvSpPr>
            <a:spLocks noChangeArrowheads="1"/>
          </p:cNvSpPr>
          <p:nvPr/>
        </p:nvSpPr>
        <p:spPr bwMode="auto">
          <a:xfrm>
            <a:off x="323850" y="3552825"/>
            <a:ext cx="8405813" cy="166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indent="266700">
              <a:lnSpc>
                <a:spcPct val="165000"/>
              </a:lnSpc>
            </a:pPr>
            <a:r>
              <a:rPr lang="zh-CN" altLang="en-US" sz="2400" b="1">
                <a:latin typeface="Times New Roman" pitchFamily="18" charset="0"/>
                <a:cs typeface="Times New Roman" pitchFamily="18" charset="0"/>
              </a:rPr>
              <a:t>土地所有权分散        政权分散          王权加强          权力集中</a:t>
            </a:r>
            <a:endParaRPr lang="zh-CN" altLang="en-US" sz="2400" b="1"/>
          </a:p>
          <a:p>
            <a:pPr indent="266700" eaLnBrk="0" hangingPunct="0">
              <a:lnSpc>
                <a:spcPct val="165000"/>
              </a:lnSpc>
            </a:pPr>
            <a:r>
              <a:rPr lang="zh-CN" altLang="en-US" sz="2400" b="1">
                <a:latin typeface="Times New Roman" pitchFamily="18" charset="0"/>
                <a:cs typeface="Times New Roman" pitchFamily="18" charset="0"/>
              </a:rPr>
              <a:t>                            教   国    贵    自治    新君主国         君主专制</a:t>
            </a:r>
            <a:endParaRPr lang="zh-CN" altLang="en-US" sz="2400" b="1"/>
          </a:p>
          <a:p>
            <a:pPr indent="266700" eaLnBrk="0" hangingPunct="0"/>
            <a:r>
              <a:rPr lang="zh-CN" altLang="en-US" sz="2400" b="1">
                <a:latin typeface="Times New Roman" pitchFamily="18" charset="0"/>
                <a:cs typeface="Times New Roman" pitchFamily="18" charset="0"/>
              </a:rPr>
              <a:t>                            皇   王    族    城市</a:t>
            </a:r>
            <a:endParaRPr lang="zh-CN" altLang="en-US" sz="2400" b="1"/>
          </a:p>
        </p:txBody>
      </p:sp>
      <p:sp>
        <p:nvSpPr>
          <p:cNvPr id="12301" name="Text Box 13"/>
          <p:cNvSpPr txBox="1">
            <a:spLocks noChangeArrowheads="1"/>
          </p:cNvSpPr>
          <p:nvPr/>
        </p:nvSpPr>
        <p:spPr bwMode="auto">
          <a:xfrm>
            <a:off x="1187450" y="3141663"/>
            <a:ext cx="12239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经济</a:t>
            </a:r>
          </a:p>
        </p:txBody>
      </p:sp>
      <p:sp>
        <p:nvSpPr>
          <p:cNvPr id="12302" name="Text Box 14"/>
          <p:cNvSpPr txBox="1">
            <a:spLocks noChangeArrowheads="1"/>
          </p:cNvSpPr>
          <p:nvPr/>
        </p:nvSpPr>
        <p:spPr bwMode="auto">
          <a:xfrm>
            <a:off x="3492500" y="3155950"/>
            <a:ext cx="1223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政治</a:t>
            </a:r>
          </a:p>
        </p:txBody>
      </p:sp>
      <p:sp>
        <p:nvSpPr>
          <p:cNvPr id="12303" name="Line 15"/>
          <p:cNvSpPr>
            <a:spLocks noChangeShapeType="1"/>
          </p:cNvSpPr>
          <p:nvPr/>
        </p:nvSpPr>
        <p:spPr bwMode="auto">
          <a:xfrm flipH="1">
            <a:off x="2987675" y="4149725"/>
            <a:ext cx="576263" cy="2873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4" name="Line 16"/>
          <p:cNvSpPr>
            <a:spLocks noChangeShapeType="1"/>
          </p:cNvSpPr>
          <p:nvPr/>
        </p:nvSpPr>
        <p:spPr bwMode="auto">
          <a:xfrm flipH="1">
            <a:off x="3492500" y="4149725"/>
            <a:ext cx="215900" cy="2159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5" name="Line 17"/>
          <p:cNvSpPr>
            <a:spLocks noChangeShapeType="1"/>
          </p:cNvSpPr>
          <p:nvPr/>
        </p:nvSpPr>
        <p:spPr bwMode="auto">
          <a:xfrm>
            <a:off x="4067175" y="4149725"/>
            <a:ext cx="0" cy="2159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06" name="Line 18"/>
          <p:cNvSpPr>
            <a:spLocks noChangeShapeType="1"/>
          </p:cNvSpPr>
          <p:nvPr/>
        </p:nvSpPr>
        <p:spPr bwMode="auto">
          <a:xfrm>
            <a:off x="4427538" y="4149725"/>
            <a:ext cx="504825" cy="2873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838200" y="990600"/>
            <a:ext cx="7705725" cy="478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A50021"/>
                </a:solidFill>
                <a:latin typeface="楷体_GB2312" pitchFamily="49" charset="-122"/>
                <a:ea typeface="楷体_GB2312" pitchFamily="49" charset="-122"/>
              </a:rPr>
              <a:t>下列措施是彼得一世为加强沙皇专制而采取的措施有</a:t>
            </a:r>
            <a:r>
              <a:rPr lang="zh-CN" altLang="en-US" sz="4400" b="1">
                <a:latin typeface="楷体_GB2312" pitchFamily="49" charset="-122"/>
                <a:ea typeface="楷体_GB2312" pitchFamily="49" charset="-122"/>
              </a:rPr>
              <a:t> ①设立</a:t>
            </a:r>
            <a:r>
              <a:rPr lang="zh-CN" altLang="en-US" sz="4400" b="1">
                <a:latin typeface="Arial"/>
                <a:ea typeface="楷体_GB2312" pitchFamily="49" charset="-122"/>
              </a:rPr>
              <a:t>“</a:t>
            </a:r>
            <a:r>
              <a:rPr lang="zh-CN" altLang="en-US" sz="4400" b="1">
                <a:latin typeface="楷体_GB2312" pitchFamily="49" charset="-122"/>
                <a:ea typeface="楷体_GB2312" pitchFamily="49" charset="-122"/>
              </a:rPr>
              <a:t>缙绅会议</a:t>
            </a:r>
            <a:r>
              <a:rPr lang="zh-CN" altLang="en-US" sz="4400" b="1">
                <a:latin typeface="Arial"/>
                <a:ea typeface="楷体_GB2312" pitchFamily="49" charset="-122"/>
              </a:rPr>
              <a:t>”</a:t>
            </a:r>
            <a:r>
              <a:rPr lang="zh-CN" altLang="en-US" sz="4400" b="1">
                <a:latin typeface="楷体_GB2312" pitchFamily="49" charset="-122"/>
                <a:ea typeface="楷体_GB2312" pitchFamily="49" charset="-122"/>
              </a:rPr>
              <a:t>  ②实行特辖制  ③用参政院取代贵族会议④设立宗教事务管理总局</a:t>
            </a:r>
          </a:p>
          <a:p>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A.①②     B</a:t>
            </a:r>
            <a:r>
              <a:rPr lang="zh-CN" altLang="en-US" sz="4400" b="1">
                <a:latin typeface="楷体_GB2312" pitchFamily="49" charset="-122"/>
                <a:ea typeface="楷体_GB2312" pitchFamily="49" charset="-122"/>
              </a:rPr>
              <a:t>．①②③</a:t>
            </a:r>
          </a:p>
          <a:p>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C.①③     D</a:t>
            </a:r>
            <a:r>
              <a:rPr lang="zh-CN" altLang="en-US" sz="4400" b="1">
                <a:latin typeface="楷体_GB2312" pitchFamily="49" charset="-122"/>
                <a:ea typeface="楷体_GB2312" pitchFamily="49" charset="-122"/>
              </a:rPr>
              <a:t>．③④</a:t>
            </a:r>
          </a:p>
        </p:txBody>
      </p:sp>
      <p:sp>
        <p:nvSpPr>
          <p:cNvPr id="53251" name="Line 3"/>
          <p:cNvSpPr>
            <a:spLocks noChangeShapeType="1"/>
          </p:cNvSpPr>
          <p:nvPr/>
        </p:nvSpPr>
        <p:spPr bwMode="auto">
          <a:xfrm>
            <a:off x="4648200" y="5715000"/>
            <a:ext cx="266382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left)">
                                      <p:cBhvr>
                                        <p:cTn id="7"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288925" y="1196975"/>
            <a:ext cx="8675688" cy="478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A50021"/>
                </a:solidFill>
                <a:latin typeface="楷体_GB2312" pitchFamily="49" charset="-122"/>
                <a:ea typeface="楷体_GB2312" pitchFamily="49" charset="-122"/>
              </a:rPr>
              <a:t>下列有关沙皇专制制度确立过程中重大事件的先后顺序是</a:t>
            </a:r>
          </a:p>
          <a:p>
            <a:r>
              <a:rPr lang="zh-CN" altLang="en-US" sz="4400" b="1">
                <a:latin typeface="楷体_GB2312" pitchFamily="49" charset="-122"/>
                <a:ea typeface="楷体_GB2312" pitchFamily="49" charset="-122"/>
              </a:rPr>
              <a:t>①统一的俄罗斯国家建立②彼得一世继位 ③改国号为俄罗斯帝国  ④设立</a:t>
            </a:r>
            <a:r>
              <a:rPr lang="zh-CN" altLang="en-US" sz="4400" b="1">
                <a:latin typeface="Arial"/>
                <a:ea typeface="楷体_GB2312" pitchFamily="49" charset="-122"/>
              </a:rPr>
              <a:t>“</a:t>
            </a:r>
            <a:r>
              <a:rPr lang="zh-CN" altLang="en-US" sz="4400" b="1">
                <a:latin typeface="楷体_GB2312" pitchFamily="49" charset="-122"/>
                <a:ea typeface="楷体_GB2312" pitchFamily="49" charset="-122"/>
              </a:rPr>
              <a:t>缙绅会议</a:t>
            </a:r>
            <a:r>
              <a:rPr lang="zh-CN" altLang="en-US" sz="4400" b="1">
                <a:latin typeface="Arial"/>
                <a:ea typeface="楷体_GB2312" pitchFamily="49" charset="-122"/>
              </a:rPr>
              <a:t>”</a:t>
            </a:r>
            <a:endParaRPr lang="zh-CN" altLang="en-US" sz="4400" b="1">
              <a:latin typeface="楷体_GB2312" pitchFamily="49" charset="-122"/>
              <a:ea typeface="楷体_GB2312" pitchFamily="49" charset="-122"/>
            </a:endParaRPr>
          </a:p>
          <a:p>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A.①②③④     B</a:t>
            </a:r>
            <a:r>
              <a:rPr lang="zh-CN" altLang="en-US" sz="4400" b="1">
                <a:latin typeface="楷体_GB2312" pitchFamily="49" charset="-122"/>
                <a:ea typeface="楷体_GB2312" pitchFamily="49" charset="-122"/>
              </a:rPr>
              <a:t>．①④②③</a:t>
            </a:r>
          </a:p>
          <a:p>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C.③①④②     D</a:t>
            </a:r>
            <a:r>
              <a:rPr lang="zh-CN" altLang="en-US" sz="4400" b="1">
                <a:latin typeface="楷体_GB2312" pitchFamily="49" charset="-122"/>
                <a:ea typeface="楷体_GB2312" pitchFamily="49" charset="-122"/>
              </a:rPr>
              <a:t>．②①④③</a:t>
            </a:r>
          </a:p>
        </p:txBody>
      </p:sp>
      <p:sp>
        <p:nvSpPr>
          <p:cNvPr id="54275" name="Line 3"/>
          <p:cNvSpPr>
            <a:spLocks noChangeShapeType="1"/>
          </p:cNvSpPr>
          <p:nvPr/>
        </p:nvSpPr>
        <p:spPr bwMode="auto">
          <a:xfrm>
            <a:off x="5076825" y="5300663"/>
            <a:ext cx="352742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wipe(left)">
                                      <p:cBhvr>
                                        <p:cTn id="7"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914400" y="914400"/>
            <a:ext cx="7488238" cy="478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A50021"/>
                </a:solidFill>
                <a:latin typeface="楷体_GB2312" pitchFamily="49" charset="-122"/>
                <a:ea typeface="楷体_GB2312" pitchFamily="49" charset="-122"/>
              </a:rPr>
              <a:t>路易十四与彼得一世加强专制统治的相同措施有</a:t>
            </a:r>
          </a:p>
          <a:p>
            <a:r>
              <a:rPr lang="zh-CN" altLang="en-US" sz="4400" b="1">
                <a:latin typeface="楷体_GB2312" pitchFamily="49" charset="-122"/>
                <a:ea typeface="楷体_GB2312" pitchFamily="49" charset="-122"/>
              </a:rPr>
              <a:t>①加强宗教专制②削弱贵族势力③强化农奴制④宣扬</a:t>
            </a:r>
            <a:r>
              <a:rPr lang="zh-CN" altLang="en-US" sz="4400" b="1">
                <a:latin typeface="Arial"/>
                <a:ea typeface="楷体_GB2312" pitchFamily="49" charset="-122"/>
              </a:rPr>
              <a:t>“</a:t>
            </a:r>
            <a:r>
              <a:rPr lang="zh-CN" altLang="en-US" sz="4400" b="1">
                <a:latin typeface="楷体_GB2312" pitchFamily="49" charset="-122"/>
                <a:ea typeface="楷体_GB2312" pitchFamily="49" charset="-122"/>
              </a:rPr>
              <a:t>王权神授</a:t>
            </a:r>
            <a:r>
              <a:rPr lang="zh-CN" altLang="en-US" sz="4400" b="1">
                <a:latin typeface="Arial"/>
                <a:ea typeface="楷体_GB2312" pitchFamily="49" charset="-122"/>
              </a:rPr>
              <a:t>”</a:t>
            </a:r>
            <a:endParaRPr lang="zh-CN" altLang="en-US" sz="4400" b="1">
              <a:latin typeface="楷体_GB2312" pitchFamily="49" charset="-122"/>
              <a:ea typeface="楷体_GB2312" pitchFamily="49" charset="-122"/>
            </a:endParaRPr>
          </a:p>
          <a:p>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A.①②    B.②③</a:t>
            </a:r>
          </a:p>
          <a:p>
            <a:r>
              <a:rPr lang="en-US" altLang="zh-CN" sz="4400" b="1">
                <a:latin typeface="楷体_GB2312" pitchFamily="49" charset="-122"/>
                <a:ea typeface="楷体_GB2312" pitchFamily="49" charset="-122"/>
              </a:rPr>
              <a:t>  </a:t>
            </a:r>
            <a:r>
              <a:rPr lang="zh-CN" altLang="en-US" sz="4400" b="1">
                <a:latin typeface="楷体_GB2312" pitchFamily="49" charset="-122"/>
                <a:ea typeface="楷体_GB2312" pitchFamily="49" charset="-122"/>
              </a:rPr>
              <a:t>　</a:t>
            </a:r>
            <a:r>
              <a:rPr lang="en-US" altLang="zh-CN" sz="4400" b="1">
                <a:latin typeface="楷体_GB2312" pitchFamily="49" charset="-122"/>
                <a:ea typeface="楷体_GB2312" pitchFamily="49" charset="-122"/>
              </a:rPr>
              <a:t>C.③④    D.①④</a:t>
            </a:r>
          </a:p>
        </p:txBody>
      </p:sp>
      <p:sp>
        <p:nvSpPr>
          <p:cNvPr id="55299" name="Line 3"/>
          <p:cNvSpPr>
            <a:spLocks noChangeShapeType="1"/>
          </p:cNvSpPr>
          <p:nvPr/>
        </p:nvSpPr>
        <p:spPr bwMode="auto">
          <a:xfrm>
            <a:off x="2484438" y="5013325"/>
            <a:ext cx="266382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wipe(left)">
                                      <p:cBhvr>
                                        <p:cTn id="7" dur="5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762000" y="990600"/>
            <a:ext cx="7705725" cy="44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solidFill>
                  <a:srgbClr val="A50021"/>
                </a:solidFill>
                <a:latin typeface="楷体_GB2312" pitchFamily="49" charset="-122"/>
                <a:ea typeface="楷体_GB2312" pitchFamily="49" charset="-122"/>
              </a:rPr>
              <a:t>彼得一世和伊凡四世为加强沙皇专制采取的相似措施是</a:t>
            </a:r>
          </a:p>
          <a:p>
            <a:r>
              <a:rPr lang="zh-CN" altLang="en-US" sz="4800" b="1">
                <a:latin typeface="楷体_GB2312" pitchFamily="49" charset="-122"/>
                <a:ea typeface="楷体_GB2312" pitchFamily="49" charset="-122"/>
              </a:rPr>
              <a:t>  </a:t>
            </a:r>
            <a:r>
              <a:rPr lang="en-US" altLang="zh-CN" sz="4800" b="1">
                <a:latin typeface="楷体_GB2312" pitchFamily="49" charset="-122"/>
                <a:ea typeface="楷体_GB2312" pitchFamily="49" charset="-122"/>
              </a:rPr>
              <a:t>A.</a:t>
            </a:r>
            <a:r>
              <a:rPr lang="zh-CN" altLang="en-US" sz="4800" b="1">
                <a:latin typeface="楷体_GB2312" pitchFamily="49" charset="-122"/>
                <a:ea typeface="楷体_GB2312" pitchFamily="49" charset="-122"/>
              </a:rPr>
              <a:t>建立禁卫军</a:t>
            </a:r>
          </a:p>
          <a:p>
            <a:r>
              <a:rPr lang="zh-CN" altLang="en-US" sz="4800" b="1">
                <a:latin typeface="楷体_GB2312" pitchFamily="49" charset="-122"/>
                <a:ea typeface="楷体_GB2312" pitchFamily="49" charset="-122"/>
              </a:rPr>
              <a:t>  </a:t>
            </a:r>
            <a:r>
              <a:rPr lang="en-US" altLang="zh-CN" sz="4800" b="1">
                <a:latin typeface="楷体_GB2312" pitchFamily="49" charset="-122"/>
                <a:ea typeface="楷体_GB2312" pitchFamily="49" charset="-122"/>
              </a:rPr>
              <a:t>B.</a:t>
            </a:r>
            <a:r>
              <a:rPr lang="zh-CN" altLang="en-US" sz="4800" b="1">
                <a:latin typeface="楷体_GB2312" pitchFamily="49" charset="-122"/>
                <a:ea typeface="楷体_GB2312" pitchFamily="49" charset="-122"/>
              </a:rPr>
              <a:t>强化农奴制</a:t>
            </a:r>
          </a:p>
          <a:p>
            <a:r>
              <a:rPr lang="zh-CN" altLang="en-US" sz="4800" b="1">
                <a:latin typeface="楷体_GB2312" pitchFamily="49" charset="-122"/>
                <a:ea typeface="楷体_GB2312" pitchFamily="49" charset="-122"/>
              </a:rPr>
              <a:t>  </a:t>
            </a:r>
            <a:r>
              <a:rPr lang="en-US" altLang="zh-CN" sz="4800" b="1">
                <a:latin typeface="楷体_GB2312" pitchFamily="49" charset="-122"/>
                <a:ea typeface="楷体_GB2312" pitchFamily="49" charset="-122"/>
              </a:rPr>
              <a:t>C.</a:t>
            </a:r>
            <a:r>
              <a:rPr lang="zh-CN" altLang="en-US" sz="4800" b="1">
                <a:latin typeface="楷体_GB2312" pitchFamily="49" charset="-122"/>
                <a:ea typeface="楷体_GB2312" pitchFamily="49" charset="-122"/>
              </a:rPr>
              <a:t>设立</a:t>
            </a:r>
            <a:r>
              <a:rPr lang="zh-CN" altLang="en-US" sz="4800" b="1">
                <a:latin typeface="Arial"/>
                <a:ea typeface="楷体_GB2312" pitchFamily="49" charset="-122"/>
              </a:rPr>
              <a:t>“</a:t>
            </a:r>
            <a:r>
              <a:rPr lang="zh-CN" altLang="en-US" sz="4800" b="1">
                <a:latin typeface="楷体_GB2312" pitchFamily="49" charset="-122"/>
                <a:ea typeface="楷体_GB2312" pitchFamily="49" charset="-122"/>
              </a:rPr>
              <a:t>缙绅会议</a:t>
            </a:r>
            <a:r>
              <a:rPr lang="zh-CN" altLang="en-US" sz="4800" b="1">
                <a:latin typeface="Arial"/>
                <a:ea typeface="楷体_GB2312" pitchFamily="49" charset="-122"/>
              </a:rPr>
              <a:t>”</a:t>
            </a:r>
            <a:endParaRPr lang="zh-CN" altLang="en-US" sz="4800" b="1">
              <a:latin typeface="楷体_GB2312" pitchFamily="49" charset="-122"/>
              <a:ea typeface="楷体_GB2312" pitchFamily="49" charset="-122"/>
            </a:endParaRPr>
          </a:p>
          <a:p>
            <a:r>
              <a:rPr lang="zh-CN" altLang="en-US" sz="4800" b="1">
                <a:latin typeface="楷体_GB2312" pitchFamily="49" charset="-122"/>
                <a:ea typeface="楷体_GB2312" pitchFamily="49" charset="-122"/>
              </a:rPr>
              <a:t>  </a:t>
            </a:r>
            <a:r>
              <a:rPr lang="en-US" altLang="zh-CN" sz="4800" b="1">
                <a:latin typeface="楷体_GB2312" pitchFamily="49" charset="-122"/>
                <a:ea typeface="楷体_GB2312" pitchFamily="49" charset="-122"/>
              </a:rPr>
              <a:t>D.</a:t>
            </a:r>
            <a:r>
              <a:rPr lang="zh-CN" altLang="en-US" sz="4800" b="1">
                <a:latin typeface="楷体_GB2312" pitchFamily="49" charset="-122"/>
                <a:ea typeface="楷体_GB2312" pitchFamily="49" charset="-122"/>
              </a:rPr>
              <a:t>打击教会的特权</a:t>
            </a:r>
          </a:p>
        </p:txBody>
      </p:sp>
      <p:sp>
        <p:nvSpPr>
          <p:cNvPr id="56323" name="Line 3"/>
          <p:cNvSpPr>
            <a:spLocks noChangeShapeType="1"/>
          </p:cNvSpPr>
          <p:nvPr/>
        </p:nvSpPr>
        <p:spPr bwMode="auto">
          <a:xfrm>
            <a:off x="1219200" y="5486400"/>
            <a:ext cx="554513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wipe(left)">
                                      <p:cBhvr>
                                        <p:cTn id="7"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50825" y="261938"/>
            <a:ext cx="6769100" cy="863600"/>
          </a:xfrm>
        </p:spPr>
        <p:txBody>
          <a:bodyPr/>
          <a:lstStyle/>
          <a:p>
            <a:r>
              <a:rPr lang="zh-CN" altLang="en-US" sz="4000" b="1">
                <a:ea typeface="华文新魏" pitchFamily="2" charset="-122"/>
              </a:rPr>
              <a:t>一、中世纪的封建制度</a:t>
            </a:r>
          </a:p>
        </p:txBody>
      </p:sp>
      <p:sp>
        <p:nvSpPr>
          <p:cNvPr id="7171" name="Rectangle 3"/>
          <p:cNvSpPr>
            <a:spLocks noGrp="1" noChangeArrowheads="1"/>
          </p:cNvSpPr>
          <p:nvPr>
            <p:ph type="body" idx="1"/>
          </p:nvPr>
        </p:nvSpPr>
        <p:spPr>
          <a:xfrm>
            <a:off x="971550" y="1196975"/>
            <a:ext cx="7772400" cy="4359275"/>
          </a:xfrm>
        </p:spPr>
        <p:txBody>
          <a:bodyPr/>
          <a:lstStyle/>
          <a:p>
            <a:r>
              <a:rPr lang="en-US" altLang="zh-CN" sz="2800" b="1">
                <a:latin typeface="华文新魏" pitchFamily="2" charset="-122"/>
                <a:ea typeface="华文新魏" pitchFamily="2" charset="-122"/>
              </a:rPr>
              <a:t>1</a:t>
            </a:r>
            <a:r>
              <a:rPr lang="zh-CN" altLang="en-US" sz="2800" b="1">
                <a:latin typeface="华文新魏" pitchFamily="2" charset="-122"/>
                <a:ea typeface="华文新魏" pitchFamily="2" charset="-122"/>
              </a:rPr>
              <a:t>、欧洲中世纪社会状况</a:t>
            </a:r>
          </a:p>
          <a:p>
            <a:r>
              <a:rPr lang="zh-CN" altLang="en-US" sz="2800" b="1">
                <a:latin typeface="华文新魏" pitchFamily="2" charset="-122"/>
                <a:ea typeface="华文新魏" pitchFamily="2" charset="-122"/>
              </a:rPr>
              <a:t>时间： </a:t>
            </a:r>
            <a:r>
              <a:rPr lang="en-US" altLang="zh-CN" sz="2800" b="1">
                <a:solidFill>
                  <a:srgbClr val="FF0000"/>
                </a:solidFill>
                <a:latin typeface="华文新魏" pitchFamily="2" charset="-122"/>
                <a:ea typeface="华文新魏" pitchFamily="2" charset="-122"/>
              </a:rPr>
              <a:t>5----17</a:t>
            </a:r>
            <a:r>
              <a:rPr lang="zh-CN" altLang="en-US" sz="2800" b="1">
                <a:solidFill>
                  <a:srgbClr val="FF0000"/>
                </a:solidFill>
                <a:latin typeface="华文新魏" pitchFamily="2" charset="-122"/>
                <a:ea typeface="华文新魏" pitchFamily="2" charset="-122"/>
              </a:rPr>
              <a:t>世纪</a:t>
            </a:r>
            <a:r>
              <a:rPr lang="zh-CN" altLang="en-US" sz="2800" b="1">
                <a:latin typeface="华文新魏" pitchFamily="2" charset="-122"/>
                <a:ea typeface="华文新魏" pitchFamily="2" charset="-122"/>
              </a:rPr>
              <a:t> </a:t>
            </a:r>
          </a:p>
          <a:p>
            <a:r>
              <a:rPr lang="zh-CN" altLang="en-US" sz="2800" b="1">
                <a:latin typeface="华文新魏" pitchFamily="2" charset="-122"/>
                <a:ea typeface="华文新魏" pitchFamily="2" charset="-122"/>
              </a:rPr>
              <a:t>社会性质：</a:t>
            </a:r>
            <a:r>
              <a:rPr lang="zh-CN" altLang="en-US" sz="2800" b="1">
                <a:solidFill>
                  <a:srgbClr val="FF0000"/>
                </a:solidFill>
                <a:latin typeface="华文新魏" pitchFamily="2" charset="-122"/>
                <a:ea typeface="华文新魏" pitchFamily="2" charset="-122"/>
              </a:rPr>
              <a:t>封建社会</a:t>
            </a:r>
          </a:p>
          <a:p>
            <a:r>
              <a:rPr lang="zh-CN" altLang="en-US" sz="2800" b="1">
                <a:latin typeface="华文新魏" pitchFamily="2" charset="-122"/>
                <a:ea typeface="华文新魏" pitchFamily="2" charset="-122"/>
              </a:rPr>
              <a:t>特点：</a:t>
            </a:r>
            <a:r>
              <a:rPr lang="zh-CN" altLang="en-US" sz="2800" b="1">
                <a:solidFill>
                  <a:srgbClr val="FF0000"/>
                </a:solidFill>
                <a:latin typeface="华文新魏" pitchFamily="2" charset="-122"/>
                <a:ea typeface="华文新魏" pitchFamily="2" charset="-122"/>
              </a:rPr>
              <a:t>经济、政治权力分散</a:t>
            </a:r>
            <a:r>
              <a:rPr lang="zh-CN" altLang="en-US" sz="2800" b="1">
                <a:latin typeface="华文新魏" pitchFamily="2" charset="-122"/>
                <a:ea typeface="华文新魏" pitchFamily="2" charset="-122"/>
              </a:rPr>
              <a:t>　　</a:t>
            </a:r>
          </a:p>
          <a:p>
            <a:r>
              <a:rPr lang="en-US" altLang="zh-CN" sz="2800" b="1">
                <a:latin typeface="华文新魏" pitchFamily="2" charset="-122"/>
                <a:ea typeface="华文新魏" pitchFamily="2" charset="-122"/>
              </a:rPr>
              <a:t>2</a:t>
            </a:r>
            <a:r>
              <a:rPr lang="zh-CN" altLang="en-US" sz="2800" b="1">
                <a:latin typeface="华文新魏" pitchFamily="2" charset="-122"/>
                <a:ea typeface="华文新魏" pitchFamily="2" charset="-122"/>
              </a:rPr>
              <a:t>、王权特征</a:t>
            </a:r>
          </a:p>
          <a:p>
            <a:r>
              <a:rPr lang="zh-CN" altLang="en-US" sz="2800" b="1">
                <a:solidFill>
                  <a:schemeClr val="hlink"/>
                </a:solidFill>
                <a:latin typeface="华文新魏" pitchFamily="2" charset="-122"/>
                <a:ea typeface="华文新魏" pitchFamily="2" charset="-122"/>
              </a:rPr>
              <a:t>①教权制约王权；</a:t>
            </a:r>
            <a:r>
              <a:rPr lang="zh-CN" altLang="en-US" sz="2800" b="1">
                <a:solidFill>
                  <a:schemeClr val="hlink"/>
                </a:solidFill>
                <a:latin typeface="华文新魏" pitchFamily="2" charset="-122"/>
                <a:ea typeface="华文新魏" pitchFamily="2" charset="-122"/>
                <a:hlinkClick r:id="rId2" action="ppaction://hlinksldjump"/>
              </a:rPr>
              <a:t>                 </a:t>
            </a:r>
            <a:endParaRPr lang="zh-CN" altLang="en-US" sz="2800" b="1">
              <a:solidFill>
                <a:schemeClr val="hlink"/>
              </a:solidFill>
              <a:latin typeface="华文新魏" pitchFamily="2" charset="-122"/>
              <a:ea typeface="华文新魏" pitchFamily="2" charset="-122"/>
            </a:endParaRPr>
          </a:p>
          <a:p>
            <a:r>
              <a:rPr lang="zh-CN" altLang="en-US" sz="2800" b="1">
                <a:solidFill>
                  <a:schemeClr val="hlink"/>
                </a:solidFill>
                <a:latin typeface="华文新魏" pitchFamily="2" charset="-122"/>
                <a:ea typeface="华文新魏" pitchFamily="2" charset="-122"/>
              </a:rPr>
              <a:t>②贵族特权对王权的限制；</a:t>
            </a:r>
          </a:p>
          <a:p>
            <a:r>
              <a:rPr lang="zh-CN" altLang="en-US" sz="2800" b="1">
                <a:solidFill>
                  <a:schemeClr val="hlink"/>
                </a:solidFill>
                <a:latin typeface="华文新魏" pitchFamily="2" charset="-122"/>
                <a:ea typeface="华文新魏" pitchFamily="2" charset="-122"/>
              </a:rPr>
              <a:t>③城市自治权对王权的削弱。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checkerboard(across)">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checkerboard(across)">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checkerboard(across)">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checkerboard(across)">
                                      <p:cBhvr>
                                        <p:cTn id="22" dur="500"/>
                                        <p:tgtEl>
                                          <p:spTgt spid="717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7171">
                                            <p:txEl>
                                              <p:pRg st="4" end="4"/>
                                            </p:txEl>
                                          </p:spTgt>
                                        </p:tgtEl>
                                        <p:attrNameLst>
                                          <p:attrName>style.visibility</p:attrName>
                                        </p:attrNameLst>
                                      </p:cBhvr>
                                      <p:to>
                                        <p:strVal val="visible"/>
                                      </p:to>
                                    </p:set>
                                    <p:animEffect transition="in" filter="checkerboard(across)">
                                      <p:cBhvr>
                                        <p:cTn id="27" dur="500"/>
                                        <p:tgtEl>
                                          <p:spTgt spid="717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171">
                                            <p:txEl>
                                              <p:pRg st="5" end="5"/>
                                            </p:txEl>
                                          </p:spTgt>
                                        </p:tgtEl>
                                        <p:attrNameLst>
                                          <p:attrName>style.visibility</p:attrName>
                                        </p:attrNameLst>
                                      </p:cBhvr>
                                      <p:to>
                                        <p:strVal val="visible"/>
                                      </p:to>
                                    </p:set>
                                    <p:animEffect transition="in" filter="checkerboard(across)">
                                      <p:cBhvr>
                                        <p:cTn id="32" dur="500"/>
                                        <p:tgtEl>
                                          <p:spTgt spid="717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171">
                                            <p:txEl>
                                              <p:pRg st="6" end="6"/>
                                            </p:txEl>
                                          </p:spTgt>
                                        </p:tgtEl>
                                        <p:attrNameLst>
                                          <p:attrName>style.visibility</p:attrName>
                                        </p:attrNameLst>
                                      </p:cBhvr>
                                      <p:to>
                                        <p:strVal val="visible"/>
                                      </p:to>
                                    </p:set>
                                    <p:animEffect transition="in" filter="checkerboard(across)">
                                      <p:cBhvr>
                                        <p:cTn id="37" dur="500"/>
                                        <p:tgtEl>
                                          <p:spTgt spid="7171">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checkerboard(across)">
                                      <p:cBhvr>
                                        <p:cTn id="42"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1"/>
          <p:cNvPicPr>
            <a:picLocks noChangeAspect="1" noChangeArrowheads="1"/>
          </p:cNvPicPr>
          <p:nvPr/>
        </p:nvPicPr>
        <p:blipFill>
          <a:blip r:embed="rId2">
            <a:lum bright="-6000" contrast="24000"/>
            <a:grayscl/>
            <a:extLst>
              <a:ext uri="{28A0092B-C50C-407E-A947-70E740481C1C}">
                <a14:useLocalDpi xmlns:a14="http://schemas.microsoft.com/office/drawing/2010/main" val="0"/>
              </a:ext>
            </a:extLst>
          </a:blip>
          <a:srcRect/>
          <a:stretch>
            <a:fillRect/>
          </a:stretch>
        </p:blipFill>
        <p:spPr bwMode="auto">
          <a:xfrm>
            <a:off x="1835150" y="260350"/>
            <a:ext cx="6480175" cy="4159250"/>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23555" name="Text Box 3"/>
          <p:cNvSpPr txBox="1">
            <a:spLocks noChangeArrowheads="1"/>
          </p:cNvSpPr>
          <p:nvPr/>
        </p:nvSpPr>
        <p:spPr bwMode="auto">
          <a:xfrm>
            <a:off x="990600" y="4572000"/>
            <a:ext cx="7850188" cy="6096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zh-CN" altLang="en-US" sz="4000" b="1">
                <a:ea typeface="楷体_GB2312" pitchFamily="49" charset="-122"/>
              </a:rPr>
              <a:t>教皇利奥三世为国王查理大帝加冕</a:t>
            </a:r>
          </a:p>
        </p:txBody>
      </p:sp>
      <p:sp>
        <p:nvSpPr>
          <p:cNvPr id="23556" name="Text Box 4"/>
          <p:cNvSpPr txBox="1">
            <a:spLocks noChangeArrowheads="1"/>
          </p:cNvSpPr>
          <p:nvPr/>
        </p:nvSpPr>
        <p:spPr bwMode="auto">
          <a:xfrm>
            <a:off x="2133600" y="5257800"/>
            <a:ext cx="6192838"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zh-CN" altLang="en-US" sz="4000" b="1">
                <a:solidFill>
                  <a:schemeClr val="accent2"/>
                </a:solidFill>
                <a:ea typeface="楷体_GB2312" pitchFamily="49" charset="-122"/>
              </a:rPr>
              <a:t>说明教会在欧洲中世纪始终享有特殊地位。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3276600" y="5516563"/>
            <a:ext cx="30956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chemeClr val="accent2"/>
                </a:solidFill>
                <a:ea typeface="楷体_GB2312" pitchFamily="49" charset="-122"/>
              </a:rPr>
              <a:t>卡诺莎事件</a:t>
            </a:r>
          </a:p>
        </p:txBody>
      </p:sp>
      <p:pic>
        <p:nvPicPr>
          <p:cNvPr id="24579" name="Picture 3" descr="hw1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88913"/>
            <a:ext cx="4895850" cy="5400675"/>
          </a:xfrm>
          <a:prstGeom prst="rect">
            <a:avLst/>
          </a:prstGeom>
          <a:noFill/>
          <a:ln w="190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395288" y="1341438"/>
            <a:ext cx="8675687"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110000"/>
              </a:lnSpc>
            </a:pPr>
            <a:r>
              <a:rPr lang="zh-CN" altLang="en-US" sz="4400" b="1">
                <a:solidFill>
                  <a:srgbClr val="A50021"/>
                </a:solidFill>
                <a:latin typeface="楷体_GB2312" pitchFamily="49" charset="-122"/>
                <a:ea typeface="楷体_GB2312" pitchFamily="49" charset="-122"/>
              </a:rPr>
              <a:t>卡诺莎事件的出现反映了当时欧洲</a:t>
            </a:r>
          </a:p>
          <a:p>
            <a:pPr>
              <a:lnSpc>
                <a:spcPct val="110000"/>
              </a:lnSpc>
            </a:pPr>
            <a:r>
              <a:rPr lang="en-US" altLang="zh-CN" sz="4400" b="1">
                <a:latin typeface="楷体_GB2312" pitchFamily="49" charset="-122"/>
                <a:ea typeface="楷体_GB2312" pitchFamily="49" charset="-122"/>
              </a:rPr>
              <a:t>A.</a:t>
            </a:r>
            <a:r>
              <a:rPr lang="zh-CN" altLang="en-US" sz="4400" b="1">
                <a:latin typeface="楷体_GB2312" pitchFamily="49" charset="-122"/>
                <a:ea typeface="楷体_GB2312" pitchFamily="49" charset="-122"/>
              </a:rPr>
              <a:t>天主教会的势力受到国王限制       </a:t>
            </a:r>
          </a:p>
          <a:p>
            <a:pPr>
              <a:lnSpc>
                <a:spcPct val="110000"/>
              </a:lnSpc>
            </a:pPr>
            <a:r>
              <a:rPr lang="en-US" altLang="zh-CN" sz="4400" b="1">
                <a:latin typeface="楷体_GB2312" pitchFamily="49" charset="-122"/>
                <a:ea typeface="楷体_GB2312" pitchFamily="49" charset="-122"/>
              </a:rPr>
              <a:t>B.</a:t>
            </a:r>
            <a:r>
              <a:rPr lang="zh-CN" altLang="en-US" sz="4400" b="1">
                <a:latin typeface="楷体_GB2312" pitchFamily="49" charset="-122"/>
                <a:ea typeface="楷体_GB2312" pitchFamily="49" charset="-122"/>
              </a:rPr>
              <a:t>国王的权力受到教皇的制约</a:t>
            </a:r>
          </a:p>
          <a:p>
            <a:pPr>
              <a:lnSpc>
                <a:spcPct val="110000"/>
              </a:lnSpc>
            </a:pPr>
            <a:r>
              <a:rPr lang="en-US" altLang="zh-CN" sz="4400" b="1">
                <a:latin typeface="楷体_GB2312" pitchFamily="49" charset="-122"/>
                <a:ea typeface="楷体_GB2312" pitchFamily="49" charset="-122"/>
              </a:rPr>
              <a:t>C.</a:t>
            </a:r>
            <a:r>
              <a:rPr lang="zh-CN" altLang="en-US" sz="4400" b="1">
                <a:latin typeface="楷体_GB2312" pitchFamily="49" charset="-122"/>
                <a:ea typeface="楷体_GB2312" pitchFamily="49" charset="-122"/>
              </a:rPr>
              <a:t>国王的权力受到贵族领土的制约     </a:t>
            </a:r>
          </a:p>
          <a:p>
            <a:pPr>
              <a:lnSpc>
                <a:spcPct val="110000"/>
              </a:lnSpc>
            </a:pPr>
            <a:r>
              <a:rPr lang="en-US" altLang="zh-CN" sz="4400" b="1">
                <a:latin typeface="楷体_GB2312" pitchFamily="49" charset="-122"/>
                <a:ea typeface="楷体_GB2312" pitchFamily="49" charset="-122"/>
              </a:rPr>
              <a:t>D.</a:t>
            </a:r>
            <a:r>
              <a:rPr lang="zh-CN" altLang="en-US" sz="4400" b="1">
                <a:latin typeface="楷体_GB2312" pitchFamily="49" charset="-122"/>
                <a:ea typeface="楷体_GB2312" pitchFamily="49" charset="-122"/>
              </a:rPr>
              <a:t>自治城市的内部管理不受国王的干预</a:t>
            </a:r>
          </a:p>
        </p:txBody>
      </p:sp>
      <p:sp>
        <p:nvSpPr>
          <p:cNvPr id="25603" name="Line 3"/>
          <p:cNvSpPr>
            <a:spLocks noChangeShapeType="1"/>
          </p:cNvSpPr>
          <p:nvPr/>
        </p:nvSpPr>
        <p:spPr bwMode="auto">
          <a:xfrm>
            <a:off x="323850" y="3573463"/>
            <a:ext cx="770413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wipe(left)">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95288" y="404813"/>
            <a:ext cx="8208962" cy="5791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zh-CN" altLang="en-US" sz="4000" b="1">
                <a:solidFill>
                  <a:srgbClr val="A50021"/>
                </a:solidFill>
                <a:latin typeface="楷体_GB2312" pitchFamily="49" charset="-122"/>
                <a:ea typeface="楷体_GB2312" pitchFamily="49" charset="-122"/>
              </a:rPr>
              <a:t>中世纪欧洲流传的说法是：</a:t>
            </a:r>
            <a:r>
              <a:rPr lang="zh-CN" altLang="en-US"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我的附庸的附庸不是我的附庸</a:t>
            </a:r>
            <a:r>
              <a:rPr lang="zh-CN" altLang="en-US" sz="4000" b="1">
                <a:solidFill>
                  <a:srgbClr val="A50021"/>
                </a:solidFill>
                <a:latin typeface="Arial"/>
                <a:ea typeface="楷体_GB2312" pitchFamily="49" charset="-122"/>
              </a:rPr>
              <a:t>”</a:t>
            </a:r>
            <a:r>
              <a:rPr lang="zh-CN" altLang="en-US" sz="4000" b="1">
                <a:solidFill>
                  <a:srgbClr val="A50021"/>
                </a:solidFill>
                <a:latin typeface="楷体_GB2312" pitchFamily="49" charset="-122"/>
                <a:ea typeface="楷体_GB2312" pitchFamily="49" charset="-122"/>
              </a:rPr>
              <a:t>。对此正确的解释是</a:t>
            </a:r>
            <a:r>
              <a:rPr lang="zh-CN" altLang="en-US" sz="4000" b="1">
                <a:latin typeface="楷体_GB2312" pitchFamily="49" charset="-122"/>
                <a:ea typeface="楷体_GB2312" pitchFamily="49" charset="-122"/>
              </a:rPr>
              <a:t>①国王只能同国王的贵族封臣有政治、经济和军事关系②国王可以在贵族的领地内直接向人民征税③贵族领主在自己的领地内有相对大的独立性④国王可以任意向他的受封贵族征税</a:t>
            </a:r>
          </a:p>
          <a:p>
            <a:pPr>
              <a:spcBef>
                <a:spcPct val="50000"/>
              </a:spcBef>
            </a:pPr>
            <a:r>
              <a:rPr lang="en-US" altLang="zh-CN" sz="4000" b="1">
                <a:latin typeface="楷体_GB2312" pitchFamily="49" charset="-122"/>
                <a:ea typeface="楷体_GB2312" pitchFamily="49" charset="-122"/>
              </a:rPr>
              <a:t>A.①②</a:t>
            </a:r>
            <a:r>
              <a:rPr lang="zh-CN" altLang="en-US" sz="4000" b="1">
                <a:latin typeface="楷体_GB2312" pitchFamily="49" charset="-122"/>
                <a:ea typeface="楷体_GB2312" pitchFamily="49" charset="-122"/>
              </a:rPr>
              <a:t>　</a:t>
            </a:r>
            <a:r>
              <a:rPr lang="en-US" altLang="zh-CN" sz="4000" b="1">
                <a:latin typeface="楷体_GB2312" pitchFamily="49" charset="-122"/>
                <a:ea typeface="楷体_GB2312" pitchFamily="49" charset="-122"/>
              </a:rPr>
              <a:t>B.②④</a:t>
            </a:r>
            <a:r>
              <a:rPr lang="zh-CN" altLang="en-US" sz="4000" b="1">
                <a:latin typeface="楷体_GB2312" pitchFamily="49" charset="-122"/>
                <a:ea typeface="楷体_GB2312" pitchFamily="49" charset="-122"/>
              </a:rPr>
              <a:t>　</a:t>
            </a:r>
            <a:r>
              <a:rPr lang="en-US" altLang="zh-CN" sz="4000" b="1">
                <a:latin typeface="楷体_GB2312" pitchFamily="49" charset="-122"/>
                <a:ea typeface="楷体_GB2312" pitchFamily="49" charset="-122"/>
              </a:rPr>
              <a:t>C.①③</a:t>
            </a:r>
            <a:r>
              <a:rPr lang="zh-CN" altLang="en-US" sz="4000" b="1">
                <a:latin typeface="楷体_GB2312" pitchFamily="49" charset="-122"/>
                <a:ea typeface="楷体_GB2312" pitchFamily="49" charset="-122"/>
              </a:rPr>
              <a:t>　</a:t>
            </a:r>
            <a:r>
              <a:rPr lang="en-US" altLang="zh-CN" sz="4000" b="1">
                <a:latin typeface="楷体_GB2312" pitchFamily="49" charset="-122"/>
                <a:ea typeface="楷体_GB2312" pitchFamily="49" charset="-122"/>
              </a:rPr>
              <a:t>D.③④</a:t>
            </a:r>
          </a:p>
        </p:txBody>
      </p:sp>
      <p:sp>
        <p:nvSpPr>
          <p:cNvPr id="26627" name="Line 3"/>
          <p:cNvSpPr>
            <a:spLocks noChangeShapeType="1"/>
          </p:cNvSpPr>
          <p:nvPr/>
        </p:nvSpPr>
        <p:spPr bwMode="auto">
          <a:xfrm>
            <a:off x="4356100" y="6381750"/>
            <a:ext cx="172878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left)">
                                      <p:cBhvr>
                                        <p:cTn id="7"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381000"/>
            <a:ext cx="8459788" cy="669925"/>
          </a:xfrm>
          <a:solidFill>
            <a:schemeClr val="accent1"/>
          </a:solidFill>
        </p:spPr>
        <p:txBody>
          <a:bodyPr lIns="0" tIns="0" rIns="0" bIns="0">
            <a:spAutoFit/>
          </a:bodyPr>
          <a:lstStyle/>
          <a:p>
            <a:r>
              <a:rPr lang="zh-CN" altLang="en-US" b="1">
                <a:ea typeface="楷体_GB2312" pitchFamily="49" charset="-122"/>
              </a:rPr>
              <a:t>中世纪国王与贵族的关系－－</a:t>
            </a:r>
          </a:p>
        </p:txBody>
      </p:sp>
      <p:sp>
        <p:nvSpPr>
          <p:cNvPr id="27651" name="Text Box 3"/>
          <p:cNvSpPr txBox="1">
            <a:spLocks noChangeArrowheads="1"/>
          </p:cNvSpPr>
          <p:nvPr/>
        </p:nvSpPr>
        <p:spPr bwMode="auto">
          <a:xfrm>
            <a:off x="1908175" y="1196975"/>
            <a:ext cx="59753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solidFill>
                  <a:schemeClr val="tx2"/>
                </a:solidFill>
                <a:ea typeface="楷体_GB2312" pitchFamily="49" charset="-122"/>
              </a:rPr>
              <a:t>（相互依存又相互制约）</a:t>
            </a:r>
          </a:p>
        </p:txBody>
      </p:sp>
      <p:sp>
        <p:nvSpPr>
          <p:cNvPr id="27652" name="Text Box 4"/>
          <p:cNvSpPr txBox="1">
            <a:spLocks noChangeArrowheads="1"/>
          </p:cNvSpPr>
          <p:nvPr/>
        </p:nvSpPr>
        <p:spPr bwMode="auto">
          <a:xfrm>
            <a:off x="539750" y="2565400"/>
            <a:ext cx="8351838"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A50021"/>
                </a:solidFill>
                <a:ea typeface="楷体_GB2312" pitchFamily="49" charset="-122"/>
              </a:rPr>
              <a:t>土地占有：</a:t>
            </a:r>
            <a:r>
              <a:rPr lang="zh-CN" altLang="en-US" sz="4000" b="1">
                <a:ea typeface="楷体_GB2312" pitchFamily="49" charset="-122"/>
              </a:rPr>
              <a:t>贵族从国王那里受封土地，国王有少部分土地；</a:t>
            </a:r>
          </a:p>
          <a:p>
            <a:r>
              <a:rPr lang="zh-CN" altLang="en-US" sz="4000" b="1">
                <a:solidFill>
                  <a:srgbClr val="A50021"/>
                </a:solidFill>
                <a:ea typeface="楷体_GB2312" pitchFamily="49" charset="-122"/>
              </a:rPr>
              <a:t>财政收入：</a:t>
            </a:r>
            <a:r>
              <a:rPr lang="zh-CN" altLang="en-US" sz="4000" b="1">
                <a:ea typeface="楷体_GB2312" pitchFamily="49" charset="-122"/>
              </a:rPr>
              <a:t>贵族限制国王的征税权；</a:t>
            </a:r>
          </a:p>
          <a:p>
            <a:r>
              <a:rPr lang="zh-CN" altLang="en-US" sz="4000" b="1">
                <a:solidFill>
                  <a:srgbClr val="A50021"/>
                </a:solidFill>
                <a:ea typeface="楷体_GB2312" pitchFamily="49" charset="-122"/>
              </a:rPr>
              <a:t>军事：</a:t>
            </a:r>
            <a:r>
              <a:rPr lang="zh-CN" altLang="en-US" sz="4000" b="1">
                <a:ea typeface="楷体_GB2312" pitchFamily="49" charset="-122"/>
              </a:rPr>
              <a:t>国王需要贵族军队的保护和协同作战。</a:t>
            </a:r>
          </a:p>
        </p:txBody>
      </p:sp>
      <p:sp>
        <p:nvSpPr>
          <p:cNvPr id="27653" name="Text Box 5"/>
          <p:cNvSpPr txBox="1">
            <a:spLocks noChangeArrowheads="1"/>
          </p:cNvSpPr>
          <p:nvPr/>
        </p:nvSpPr>
        <p:spPr bwMode="auto">
          <a:xfrm>
            <a:off x="179388" y="1844675"/>
            <a:ext cx="13684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000" b="1">
                <a:ea typeface="楷体_GB2312" pitchFamily="49" charset="-122"/>
              </a:rPr>
              <a:t>表现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animEffect transition="in" filter="wipe(down)">
                                      <p:cBhvr>
                                        <p:cTn id="12" dur="500"/>
                                        <p:tgtEl>
                                          <p:spTgt spid="2765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7652">
                                            <p:txEl>
                                              <p:pRg st="0" end="0"/>
                                            </p:txEl>
                                          </p:spTgt>
                                        </p:tgtEl>
                                        <p:attrNameLst>
                                          <p:attrName>style.visibility</p:attrName>
                                        </p:attrNameLst>
                                      </p:cBhvr>
                                      <p:to>
                                        <p:strVal val="visible"/>
                                      </p:to>
                                    </p:set>
                                    <p:animEffect transition="in" filter="blinds(horizontal)">
                                      <p:cBhvr>
                                        <p:cTn id="17" dur="500"/>
                                        <p:tgtEl>
                                          <p:spTgt spid="2765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7652">
                                            <p:txEl>
                                              <p:pRg st="1" end="1"/>
                                            </p:txEl>
                                          </p:spTgt>
                                        </p:tgtEl>
                                        <p:attrNameLst>
                                          <p:attrName>style.visibility</p:attrName>
                                        </p:attrNameLst>
                                      </p:cBhvr>
                                      <p:to>
                                        <p:strVal val="visible"/>
                                      </p:to>
                                    </p:set>
                                    <p:animEffect transition="in" filter="blinds(horizontal)">
                                      <p:cBhvr>
                                        <p:cTn id="22" dur="500"/>
                                        <p:tgtEl>
                                          <p:spTgt spid="27652">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7652">
                                            <p:txEl>
                                              <p:pRg st="2" end="2"/>
                                            </p:txEl>
                                          </p:spTgt>
                                        </p:tgtEl>
                                        <p:attrNameLst>
                                          <p:attrName>style.visibility</p:attrName>
                                        </p:attrNameLst>
                                      </p:cBhvr>
                                      <p:to>
                                        <p:strVal val="visible"/>
                                      </p:to>
                                    </p:set>
                                    <p:animEffect transition="in" filter="blinds(horizontal)">
                                      <p:cBhvr>
                                        <p:cTn id="27" dur="500"/>
                                        <p:tgtEl>
                                          <p:spTgt spid="276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3"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TotalTime>
  <Words>2286</Words>
  <Application>Microsoft Office PowerPoint</Application>
  <PresentationFormat>全屏显示(4:3)</PresentationFormat>
  <Paragraphs>176</Paragraphs>
  <Slides>40</Slides>
  <Notes>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40</vt:i4>
      </vt:variant>
    </vt:vector>
  </HeadingPairs>
  <TitlesOfParts>
    <vt:vector size="50" baseType="lpstr">
      <vt:lpstr>Arial</vt:lpstr>
      <vt:lpstr>宋体</vt:lpstr>
      <vt:lpstr>楷体_GB2312</vt:lpstr>
      <vt:lpstr>Times New Roman</vt:lpstr>
      <vt:lpstr>华文新魏</vt:lpstr>
      <vt:lpstr>Tahoma</vt:lpstr>
      <vt:lpstr>Wingdings</vt:lpstr>
      <vt:lpstr>华文中宋</vt:lpstr>
      <vt:lpstr>黑体</vt:lpstr>
      <vt:lpstr>默认设计模板</vt:lpstr>
      <vt:lpstr>第一单元 从“朕即国家”到“主权在民”</vt:lpstr>
      <vt:lpstr>导入</vt:lpstr>
      <vt:lpstr>9-11世纪的欧洲地图</vt:lpstr>
      <vt:lpstr>一、中世纪的封建制度</vt:lpstr>
      <vt:lpstr>PowerPoint 演示文稿</vt:lpstr>
      <vt:lpstr>PowerPoint 演示文稿</vt:lpstr>
      <vt:lpstr>PowerPoint 演示文稿</vt:lpstr>
      <vt:lpstr>PowerPoint 演示文稿</vt:lpstr>
      <vt:lpstr>中世纪国王与贵族的关系－－</vt:lpstr>
      <vt:lpstr>PowerPoint 演示文稿</vt:lpstr>
      <vt:lpstr>二、新君主国</vt:lpstr>
      <vt:lpstr>(1)“新君主国”形成的原因？</vt:lpstr>
      <vt:lpstr>PowerPoint 演示文稿</vt:lpstr>
      <vt:lpstr>PowerPoint 演示文稿</vt:lpstr>
      <vt:lpstr>PowerPoint 演示文稿</vt:lpstr>
      <vt:lpstr>PowerPoint 演示文稿</vt:lpstr>
      <vt:lpstr>PowerPoint 演示文稿</vt:lpstr>
      <vt:lpstr>PowerPoint 演示文稿</vt:lpstr>
      <vt:lpstr>太阳王的标志</vt:lpstr>
      <vt:lpstr>太阳王的家族（让·诺克瑞材 油画 1669年）</vt:lpstr>
      <vt:lpstr>凡尔赛宫</vt:lpstr>
      <vt:lpstr>（二）沙皇专制—东欧专制统治的典型—俄国</vt:lpstr>
      <vt:lpstr>PowerPoint 演示文稿</vt:lpstr>
      <vt:lpstr>俄罗斯禁卫军骑兵</vt:lpstr>
      <vt:lpstr>瓦西里教堂圆形屋顶（摄影 俄国 当代）</vt:lpstr>
      <vt:lpstr>伊凡四世时的俄罗斯版图</vt:lpstr>
      <vt:lpstr>彼得一世像</vt:lpstr>
      <vt:lpstr>彼得身着工装肖像画</vt:lpstr>
      <vt:lpstr>彼得的剪须运动</vt:lpstr>
      <vt:lpstr>彼得大帝的夏宫</vt:lpstr>
      <vt:lpstr>圣彼得堡冬宫</vt:lpstr>
      <vt:lpstr>1721年，参政院封彼得为“祖国之父” 、“彼得大帝”和“全俄罗斯大帝”。</vt:lpstr>
      <vt:lpstr>彼得大帝统治下的俄国</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