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sldIdLst>
    <p:sldId id="256" r:id="rId2"/>
    <p:sldId id="257" r:id="rId3"/>
    <p:sldId id="258" r:id="rId4"/>
    <p:sldId id="259" r:id="rId5"/>
    <p:sldId id="260" r:id="rId6"/>
    <p:sldId id="281" r:id="rId7"/>
    <p:sldId id="282" r:id="rId8"/>
    <p:sldId id="283" r:id="rId9"/>
    <p:sldId id="284" r:id="rId10"/>
    <p:sldId id="261" r:id="rId11"/>
    <p:sldId id="285" r:id="rId12"/>
    <p:sldId id="286" r:id="rId13"/>
    <p:sldId id="287" r:id="rId14"/>
    <p:sldId id="262" r:id="rId15"/>
    <p:sldId id="263" r:id="rId16"/>
    <p:sldId id="288" r:id="rId17"/>
    <p:sldId id="289" r:id="rId18"/>
    <p:sldId id="290" r:id="rId19"/>
    <p:sldId id="291" r:id="rId20"/>
    <p:sldId id="264" r:id="rId21"/>
    <p:sldId id="265" r:id="rId22"/>
    <p:sldId id="266" r:id="rId23"/>
    <p:sldId id="267" r:id="rId24"/>
    <p:sldId id="268" r:id="rId25"/>
    <p:sldId id="292" r:id="rId26"/>
    <p:sldId id="293" r:id="rId27"/>
    <p:sldId id="294" r:id="rId28"/>
    <p:sldId id="295" r:id="rId29"/>
    <p:sldId id="269" r:id="rId30"/>
    <p:sldId id="270" r:id="rId31"/>
    <p:sldId id="271" r:id="rId32"/>
    <p:sldId id="272" r:id="rId33"/>
    <p:sldId id="273" r:id="rId34"/>
    <p:sldId id="274" r:id="rId35"/>
    <p:sldId id="275" r:id="rId36"/>
    <p:sldId id="276" r:id="rId37"/>
    <p:sldId id="277" r:id="rId38"/>
    <p:sldId id="278" r:id="rId39"/>
    <p:sldId id="279" r:id="rId40"/>
    <p:sldId id="280" r:id="rId41"/>
    <p:sldId id="296" r:id="rId4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84" y="-21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123C767D-640A-40ED-B256-7EA93592F776}" type="slidenum">
              <a:rPr lang="en-US" altLang="zh-CN"/>
              <a:pPr>
                <a:defRPr/>
              </a:pPr>
              <a:t>‹#›</a:t>
            </a:fld>
            <a:endParaRPr lang="en-US" altLang="zh-CN"/>
          </a:p>
        </p:txBody>
      </p:sp>
    </p:spTree>
    <p:extLst>
      <p:ext uri="{BB962C8B-B14F-4D97-AF65-F5344CB8AC3E}">
        <p14:creationId xmlns:p14="http://schemas.microsoft.com/office/powerpoint/2010/main" val="2100171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C8A85B0-AA06-4197-BDCD-370C52CE7C6B}" type="slidenum">
              <a:rPr lang="en-US" altLang="zh-CN"/>
              <a:pPr>
                <a:defRPr/>
              </a:pPr>
              <a:t>‹#›</a:t>
            </a:fld>
            <a:endParaRPr lang="en-US" altLang="zh-CN"/>
          </a:p>
        </p:txBody>
      </p:sp>
    </p:spTree>
    <p:extLst>
      <p:ext uri="{BB962C8B-B14F-4D97-AF65-F5344CB8AC3E}">
        <p14:creationId xmlns:p14="http://schemas.microsoft.com/office/powerpoint/2010/main" val="35372653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62946139-95DA-49B5-8D1B-26510E61B1BA}" type="slidenum">
              <a:rPr lang="en-US" altLang="zh-CN"/>
              <a:pPr>
                <a:defRPr/>
              </a:pPr>
              <a:t>‹#›</a:t>
            </a:fld>
            <a:endParaRPr lang="en-US" altLang="zh-CN"/>
          </a:p>
        </p:txBody>
      </p:sp>
    </p:spTree>
    <p:extLst>
      <p:ext uri="{BB962C8B-B14F-4D97-AF65-F5344CB8AC3E}">
        <p14:creationId xmlns:p14="http://schemas.microsoft.com/office/powerpoint/2010/main" val="3017549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120ED8C4-B9BC-4D8E-A40F-C9478675393A}" type="slidenum">
              <a:rPr lang="en-US" altLang="zh-CN"/>
              <a:pPr>
                <a:defRPr/>
              </a:pPr>
              <a:t>‹#›</a:t>
            </a:fld>
            <a:endParaRPr lang="en-US" altLang="zh-CN"/>
          </a:p>
        </p:txBody>
      </p:sp>
    </p:spTree>
    <p:extLst>
      <p:ext uri="{BB962C8B-B14F-4D97-AF65-F5344CB8AC3E}">
        <p14:creationId xmlns:p14="http://schemas.microsoft.com/office/powerpoint/2010/main" val="802257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C7476B2-8840-4049-8D8D-E6861E0D91D2}" type="slidenum">
              <a:rPr lang="en-US" altLang="zh-CN"/>
              <a:pPr>
                <a:defRPr/>
              </a:pPr>
              <a:t>‹#›</a:t>
            </a:fld>
            <a:endParaRPr lang="en-US" altLang="zh-CN"/>
          </a:p>
        </p:txBody>
      </p:sp>
    </p:spTree>
    <p:extLst>
      <p:ext uri="{BB962C8B-B14F-4D97-AF65-F5344CB8AC3E}">
        <p14:creationId xmlns:p14="http://schemas.microsoft.com/office/powerpoint/2010/main" val="411315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7E9BD695-3849-4F20-983A-E5A4AC691293}" type="slidenum">
              <a:rPr lang="en-US" altLang="zh-CN"/>
              <a:pPr>
                <a:defRPr/>
              </a:pPr>
              <a:t>‹#›</a:t>
            </a:fld>
            <a:endParaRPr lang="en-US" altLang="zh-CN"/>
          </a:p>
        </p:txBody>
      </p:sp>
    </p:spTree>
    <p:extLst>
      <p:ext uri="{BB962C8B-B14F-4D97-AF65-F5344CB8AC3E}">
        <p14:creationId xmlns:p14="http://schemas.microsoft.com/office/powerpoint/2010/main" val="2483579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296BD39B-746E-4A6F-AEB0-E35C5AA0950E}" type="slidenum">
              <a:rPr lang="en-US" altLang="zh-CN"/>
              <a:pPr>
                <a:defRPr/>
              </a:pPr>
              <a:t>‹#›</a:t>
            </a:fld>
            <a:endParaRPr lang="en-US" altLang="zh-CN"/>
          </a:p>
        </p:txBody>
      </p:sp>
    </p:spTree>
    <p:extLst>
      <p:ext uri="{BB962C8B-B14F-4D97-AF65-F5344CB8AC3E}">
        <p14:creationId xmlns:p14="http://schemas.microsoft.com/office/powerpoint/2010/main" val="4249384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FAFD782C-E55C-4BBD-B529-83E00F13E160}" type="slidenum">
              <a:rPr lang="en-US" altLang="zh-CN"/>
              <a:pPr>
                <a:defRPr/>
              </a:pPr>
              <a:t>‹#›</a:t>
            </a:fld>
            <a:endParaRPr lang="en-US" altLang="zh-CN"/>
          </a:p>
        </p:txBody>
      </p:sp>
    </p:spTree>
    <p:extLst>
      <p:ext uri="{BB962C8B-B14F-4D97-AF65-F5344CB8AC3E}">
        <p14:creationId xmlns:p14="http://schemas.microsoft.com/office/powerpoint/2010/main" val="10711831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006A1B3D-C16F-492D-B811-B9AC458DDB4F}" type="slidenum">
              <a:rPr lang="en-US" altLang="zh-CN"/>
              <a:pPr>
                <a:defRPr/>
              </a:pPr>
              <a:t>‹#›</a:t>
            </a:fld>
            <a:endParaRPr lang="en-US" altLang="zh-CN"/>
          </a:p>
        </p:txBody>
      </p:sp>
    </p:spTree>
    <p:extLst>
      <p:ext uri="{BB962C8B-B14F-4D97-AF65-F5344CB8AC3E}">
        <p14:creationId xmlns:p14="http://schemas.microsoft.com/office/powerpoint/2010/main" val="2325981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68ABA993-3F86-4B27-8C1E-09092B07D37A}" type="slidenum">
              <a:rPr lang="en-US" altLang="zh-CN"/>
              <a:pPr>
                <a:defRPr/>
              </a:pPr>
              <a:t>‹#›</a:t>
            </a:fld>
            <a:endParaRPr lang="en-US" altLang="zh-CN"/>
          </a:p>
        </p:txBody>
      </p:sp>
    </p:spTree>
    <p:extLst>
      <p:ext uri="{BB962C8B-B14F-4D97-AF65-F5344CB8AC3E}">
        <p14:creationId xmlns:p14="http://schemas.microsoft.com/office/powerpoint/2010/main" val="16759130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06B75363-0973-463D-8DBA-1DE3733626DC}" type="slidenum">
              <a:rPr lang="en-US" altLang="zh-CN"/>
              <a:pPr>
                <a:defRPr/>
              </a:pPr>
              <a:t>‹#›</a:t>
            </a:fld>
            <a:endParaRPr lang="en-US" altLang="zh-CN"/>
          </a:p>
        </p:txBody>
      </p:sp>
    </p:spTree>
    <p:extLst>
      <p:ext uri="{BB962C8B-B14F-4D97-AF65-F5344CB8AC3E}">
        <p14:creationId xmlns:p14="http://schemas.microsoft.com/office/powerpoint/2010/main" val="4276494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1203"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B6C93FF9-80A3-479A-A97C-EC69A2EEE225}"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eaLnBrk="0" fontAlgn="base" hangingPunct="0">
        <a:spcBef>
          <a:spcPct val="0"/>
        </a:spcBef>
        <a:spcAft>
          <a:spcPct val="0"/>
        </a:spcAft>
        <a:defRPr sz="4400">
          <a:solidFill>
            <a:schemeClr val="tx2"/>
          </a:solidFill>
          <a:latin typeface="Arial" pitchFamily="34" charset="0"/>
          <a:ea typeface="宋体" pitchFamily="2" charset="-122"/>
        </a:defRPr>
      </a:lvl6pPr>
      <a:lvl7pPr marL="914400" algn="ctr" rtl="0" eaLnBrk="0" fontAlgn="base" hangingPunct="0">
        <a:spcBef>
          <a:spcPct val="0"/>
        </a:spcBef>
        <a:spcAft>
          <a:spcPct val="0"/>
        </a:spcAft>
        <a:defRPr sz="4400">
          <a:solidFill>
            <a:schemeClr val="tx2"/>
          </a:solidFill>
          <a:latin typeface="Arial" pitchFamily="34" charset="0"/>
          <a:ea typeface="宋体" pitchFamily="2" charset="-122"/>
        </a:defRPr>
      </a:lvl7pPr>
      <a:lvl8pPr marL="1371600" algn="ctr" rtl="0" eaLnBrk="0" fontAlgn="base" hangingPunct="0">
        <a:spcBef>
          <a:spcPct val="0"/>
        </a:spcBef>
        <a:spcAft>
          <a:spcPct val="0"/>
        </a:spcAft>
        <a:defRPr sz="4400">
          <a:solidFill>
            <a:schemeClr val="tx2"/>
          </a:solidFill>
          <a:latin typeface="Arial" pitchFamily="34" charset="0"/>
          <a:ea typeface="宋体" pitchFamily="2" charset="-122"/>
        </a:defRPr>
      </a:lvl8pPr>
      <a:lvl9pPr marL="1828800" algn="ctr" rtl="0" eaLnBrk="0" fontAlgn="base" hangingPunct="0">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Rectangle 2"/>
          <p:cNvSpPr>
            <a:spLocks noChangeArrowheads="1"/>
          </p:cNvSpPr>
          <p:nvPr/>
        </p:nvSpPr>
        <p:spPr bwMode="auto">
          <a:xfrm>
            <a:off x="0" y="5867400"/>
            <a:ext cx="9144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kumimoji="1" lang="zh-CN" altLang="en-US" sz="3600" b="1">
                <a:effectLst>
                  <a:outerShdw blurRad="38100" dist="38100" dir="2700000" algn="tl">
                    <a:srgbClr val="C0C0C0"/>
                  </a:outerShdw>
                </a:effectLst>
                <a:latin typeface="楷体_GB2312" pitchFamily="49" charset="-122"/>
                <a:ea typeface="楷体_GB2312" pitchFamily="49" charset="-122"/>
              </a:rPr>
              <a:t>第</a:t>
            </a:r>
            <a:r>
              <a:rPr kumimoji="1" lang="en-US" altLang="zh-CN" sz="3600" b="1">
                <a:effectLst>
                  <a:outerShdw blurRad="38100" dist="38100" dir="2700000" algn="tl">
                    <a:srgbClr val="C0C0C0"/>
                  </a:outerShdw>
                </a:effectLst>
                <a:latin typeface="楷体_GB2312" pitchFamily="49" charset="-122"/>
                <a:ea typeface="楷体_GB2312" pitchFamily="49" charset="-122"/>
              </a:rPr>
              <a:t>2</a:t>
            </a:r>
            <a:r>
              <a:rPr kumimoji="1" lang="zh-CN" altLang="en-US" sz="3600" b="1">
                <a:effectLst>
                  <a:outerShdw blurRad="38100" dist="38100" dir="2700000" algn="tl">
                    <a:srgbClr val="C0C0C0"/>
                  </a:outerShdw>
                </a:effectLst>
                <a:latin typeface="楷体_GB2312" pitchFamily="49" charset="-122"/>
                <a:ea typeface="楷体_GB2312" pitchFamily="49" charset="-122"/>
              </a:rPr>
              <a:t>课 为君权辩护</a:t>
            </a:r>
          </a:p>
        </p:txBody>
      </p:sp>
      <p:sp>
        <p:nvSpPr>
          <p:cNvPr id="5123" name="Rectangle 3"/>
          <p:cNvSpPr>
            <a:spLocks noGrp="1" noChangeArrowheads="1"/>
          </p:cNvSpPr>
          <p:nvPr>
            <p:ph type="ctrTitle"/>
          </p:nvPr>
        </p:nvSpPr>
        <p:spPr>
          <a:xfrm>
            <a:off x="0" y="4648200"/>
            <a:ext cx="9144000" cy="1470025"/>
          </a:xfrm>
          <a:noFill/>
          <a:ln/>
        </p:spPr>
        <p:txBody>
          <a:bodyPr/>
          <a:lstStyle/>
          <a:p>
            <a:r>
              <a:rPr lang="zh-CN" altLang="en-US" sz="4000" b="1">
                <a:effectLst>
                  <a:outerShdw blurRad="38100" dist="38100" dir="2700000" algn="tl">
                    <a:srgbClr val="C0C0C0"/>
                  </a:outerShdw>
                </a:effectLst>
                <a:latin typeface="楷体_GB2312" pitchFamily="49" charset="-122"/>
                <a:ea typeface="楷体_GB2312" pitchFamily="49" charset="-122"/>
              </a:rPr>
              <a:t>第一单元 从</a:t>
            </a:r>
            <a:r>
              <a:rPr lang="zh-CN" altLang="en-US" sz="4000" b="1">
                <a:effectLst>
                  <a:outerShdw blurRad="38100" dist="38100" dir="2700000" algn="tl">
                    <a:srgbClr val="C0C0C0"/>
                  </a:outerShdw>
                </a:effectLst>
                <a:latin typeface="Arial"/>
                <a:ea typeface="楷体_GB2312" pitchFamily="49" charset="-122"/>
              </a:rPr>
              <a:t>“</a:t>
            </a:r>
            <a:r>
              <a:rPr lang="zh-CN" altLang="en-US" sz="4000" b="1">
                <a:effectLst>
                  <a:outerShdw blurRad="38100" dist="38100" dir="2700000" algn="tl">
                    <a:srgbClr val="C0C0C0"/>
                  </a:outerShdw>
                </a:effectLst>
                <a:latin typeface="楷体_GB2312" pitchFamily="49" charset="-122"/>
                <a:ea typeface="楷体_GB2312" pitchFamily="49" charset="-122"/>
              </a:rPr>
              <a:t>朕即国家</a:t>
            </a:r>
            <a:r>
              <a:rPr lang="zh-CN" altLang="en-US" sz="4000" b="1">
                <a:effectLst>
                  <a:outerShdw blurRad="38100" dist="38100" dir="2700000" algn="tl">
                    <a:srgbClr val="C0C0C0"/>
                  </a:outerShdw>
                </a:effectLst>
                <a:latin typeface="Arial"/>
                <a:ea typeface="楷体_GB2312" pitchFamily="49" charset="-122"/>
              </a:rPr>
              <a:t>”</a:t>
            </a:r>
            <a:r>
              <a:rPr lang="zh-CN" altLang="en-US" sz="4000" b="1">
                <a:effectLst>
                  <a:outerShdw blurRad="38100" dist="38100" dir="2700000" algn="tl">
                    <a:srgbClr val="C0C0C0"/>
                  </a:outerShdw>
                </a:effectLst>
                <a:latin typeface="楷体_GB2312" pitchFamily="49" charset="-122"/>
                <a:ea typeface="楷体_GB2312" pitchFamily="49" charset="-122"/>
              </a:rPr>
              <a:t>到</a:t>
            </a:r>
            <a:r>
              <a:rPr lang="zh-CN" altLang="en-US" sz="4000" b="1">
                <a:effectLst>
                  <a:outerShdw blurRad="38100" dist="38100" dir="2700000" algn="tl">
                    <a:srgbClr val="C0C0C0"/>
                  </a:outerShdw>
                </a:effectLst>
                <a:latin typeface="Arial"/>
                <a:ea typeface="楷体_GB2312" pitchFamily="49" charset="-122"/>
              </a:rPr>
              <a:t>“</a:t>
            </a:r>
            <a:r>
              <a:rPr lang="zh-CN" altLang="en-US" sz="4000" b="1">
                <a:effectLst>
                  <a:outerShdw blurRad="38100" dist="38100" dir="2700000" algn="tl">
                    <a:srgbClr val="C0C0C0"/>
                  </a:outerShdw>
                </a:effectLst>
                <a:latin typeface="楷体_GB2312" pitchFamily="49" charset="-122"/>
                <a:ea typeface="楷体_GB2312" pitchFamily="49" charset="-122"/>
              </a:rPr>
              <a:t>主权在民</a:t>
            </a:r>
            <a:r>
              <a:rPr lang="zh-CN" altLang="en-US" sz="4000" b="1">
                <a:effectLst>
                  <a:outerShdw blurRad="38100" dist="38100" dir="2700000" algn="tl">
                    <a:srgbClr val="C0C0C0"/>
                  </a:outerShdw>
                </a:effectLst>
                <a:latin typeface="Arial"/>
                <a:ea typeface="楷体_GB2312" pitchFamily="49" charset="-122"/>
              </a:rPr>
              <a:t>”</a:t>
            </a:r>
            <a:endParaRPr lang="zh-CN" altLang="en-US" sz="4000" b="1">
              <a:effectLst>
                <a:outerShdw blurRad="38100" dist="38100" dir="2700000" algn="tl">
                  <a:srgbClr val="C0C0C0"/>
                </a:outerShdw>
              </a:effectLst>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0" y="2420938"/>
            <a:ext cx="9144000" cy="10763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a:t>
            </a:r>
            <a:r>
              <a:rPr lang="en-US" altLang="zh-CN" sz="3200">
                <a:latin typeface="Arial"/>
                <a:ea typeface="楷体_GB2312" pitchFamily="49" charset="-122"/>
              </a:rPr>
              <a:t>“</a:t>
            </a:r>
            <a:r>
              <a:rPr lang="zh-CN" altLang="en-US" sz="3200">
                <a:latin typeface="楷体_GB2312" pitchFamily="49" charset="-122"/>
                <a:ea typeface="楷体_GB2312" pitchFamily="49" charset="-122"/>
              </a:rPr>
              <a:t>国王完全有理由被尊称为神</a:t>
            </a:r>
            <a:r>
              <a:rPr lang="en-US" altLang="zh-CN" sz="3200">
                <a:latin typeface="Arial"/>
                <a:ea typeface="楷体_GB2312" pitchFamily="49" charset="-122"/>
              </a:rPr>
              <a:t>……</a:t>
            </a:r>
            <a:r>
              <a:rPr lang="zh-CN" altLang="en-US" sz="3200">
                <a:latin typeface="楷体_GB2312" pitchFamily="49" charset="-122"/>
                <a:ea typeface="楷体_GB2312" pitchFamily="49" charset="-122"/>
              </a:rPr>
              <a:t>国王是神在人世间带着呼吸的翻版。</a:t>
            </a:r>
            <a:r>
              <a:rPr lang="zh-CN" altLang="en-US" sz="3200">
                <a:latin typeface="Arial"/>
                <a:ea typeface="楷体_GB2312" pitchFamily="49" charset="-122"/>
              </a:rPr>
              <a:t>”</a:t>
            </a:r>
            <a:endParaRPr lang="zh-CN" altLang="en-US" sz="3200">
              <a:latin typeface="楷体_GB2312" pitchFamily="49" charset="-122"/>
              <a:ea typeface="楷体_GB2312" pitchFamily="49" charset="-122"/>
            </a:endParaRPr>
          </a:p>
        </p:txBody>
      </p:sp>
      <p:sp>
        <p:nvSpPr>
          <p:cNvPr id="10243" name="Rectangle 3"/>
          <p:cNvSpPr>
            <a:spLocks noChangeArrowheads="1"/>
          </p:cNvSpPr>
          <p:nvPr/>
        </p:nvSpPr>
        <p:spPr bwMode="auto">
          <a:xfrm>
            <a:off x="0" y="0"/>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2</a:t>
            </a:r>
            <a:r>
              <a:rPr lang="zh-CN" altLang="en-US" sz="3200">
                <a:latin typeface="楷体_GB2312" pitchFamily="49" charset="-122"/>
                <a:ea typeface="楷体_GB2312" pitchFamily="49" charset="-122"/>
              </a:rPr>
              <a:t>、英国国王詹姆斯一世</a:t>
            </a:r>
            <a:r>
              <a:rPr lang="zh-CN" altLang="en-US" sz="3200">
                <a:solidFill>
                  <a:schemeClr val="bg1"/>
                </a:solidFill>
                <a:latin typeface="楷体_GB2312" pitchFamily="49" charset="-122"/>
                <a:ea typeface="楷体_GB2312" pitchFamily="49" charset="-122"/>
              </a:rPr>
              <a:t> </a:t>
            </a:r>
          </a:p>
        </p:txBody>
      </p:sp>
      <p:sp>
        <p:nvSpPr>
          <p:cNvPr id="10244" name="Rectangle 4"/>
          <p:cNvSpPr>
            <a:spLocks noChangeArrowheads="1"/>
          </p:cNvSpPr>
          <p:nvPr/>
        </p:nvSpPr>
        <p:spPr bwMode="auto">
          <a:xfrm>
            <a:off x="0" y="549275"/>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solidFill>
                  <a:schemeClr val="bg1"/>
                </a:solidFill>
                <a:latin typeface="楷体_GB2312" pitchFamily="49" charset="-122"/>
                <a:ea typeface="楷体_GB2312" pitchFamily="49" charset="-122"/>
              </a:rPr>
              <a:t>    </a:t>
            </a:r>
            <a:r>
              <a:rPr lang="en-US" altLang="zh-CN" sz="3200">
                <a:latin typeface="楷体_GB2312" pitchFamily="49" charset="-122"/>
                <a:ea typeface="楷体_GB2312" pitchFamily="49" charset="-122"/>
              </a:rPr>
              <a:t>⑴</a:t>
            </a:r>
            <a:r>
              <a:rPr lang="zh-CN" altLang="en-US" sz="3200">
                <a:latin typeface="楷体_GB2312" pitchFamily="49" charset="-122"/>
                <a:ea typeface="楷体_GB2312" pitchFamily="49" charset="-122"/>
              </a:rPr>
              <a:t>主张：提出</a:t>
            </a:r>
            <a:r>
              <a:rPr lang="zh-CN" altLang="en-US" sz="3200">
                <a:latin typeface="Arial"/>
                <a:ea typeface="楷体_GB2312" pitchFamily="49" charset="-122"/>
              </a:rPr>
              <a:t>“</a:t>
            </a:r>
            <a:r>
              <a:rPr lang="zh-CN" altLang="en-US" sz="3200">
                <a:latin typeface="楷体_GB2312" pitchFamily="49" charset="-122"/>
                <a:ea typeface="楷体_GB2312" pitchFamily="49" charset="-122"/>
              </a:rPr>
              <a:t>君权神授说</a:t>
            </a:r>
            <a:r>
              <a:rPr lang="zh-CN" altLang="en-US" sz="3200">
                <a:latin typeface="Arial"/>
                <a:ea typeface="楷体_GB2312" pitchFamily="49" charset="-122"/>
              </a:rPr>
              <a:t>”</a:t>
            </a:r>
            <a:r>
              <a:rPr lang="zh-CN" altLang="en-US" sz="3200">
                <a:solidFill>
                  <a:schemeClr val="bg1"/>
                </a:solidFill>
                <a:latin typeface="楷体_GB2312" pitchFamily="49" charset="-122"/>
                <a:ea typeface="楷体_GB2312" pitchFamily="49" charset="-122"/>
              </a:rPr>
              <a:t> </a:t>
            </a:r>
          </a:p>
        </p:txBody>
      </p:sp>
      <p:sp>
        <p:nvSpPr>
          <p:cNvPr id="10245" name="Rectangle 5"/>
          <p:cNvSpPr>
            <a:spLocks noChangeArrowheads="1"/>
          </p:cNvSpPr>
          <p:nvPr/>
        </p:nvSpPr>
        <p:spPr bwMode="auto">
          <a:xfrm>
            <a:off x="0" y="3716338"/>
            <a:ext cx="9144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⑵</a:t>
            </a:r>
            <a:r>
              <a:rPr lang="zh-CN" altLang="en-US" sz="3200">
                <a:latin typeface="楷体_GB2312" pitchFamily="49" charset="-122"/>
                <a:ea typeface="楷体_GB2312" pitchFamily="49" charset="-122"/>
              </a:rPr>
              <a:t>詹姆斯一世提出</a:t>
            </a:r>
            <a:r>
              <a:rPr lang="zh-CN" altLang="en-US" sz="3200">
                <a:latin typeface="Arial"/>
                <a:ea typeface="楷体_GB2312" pitchFamily="49" charset="-122"/>
              </a:rPr>
              <a:t>“</a:t>
            </a:r>
            <a:r>
              <a:rPr lang="zh-CN" altLang="en-US" sz="3200">
                <a:latin typeface="楷体_GB2312" pitchFamily="49" charset="-122"/>
                <a:ea typeface="楷体_GB2312" pitchFamily="49" charset="-122"/>
              </a:rPr>
              <a:t>君权神授说</a:t>
            </a:r>
            <a:r>
              <a:rPr lang="zh-CN" altLang="en-US" sz="3200">
                <a:latin typeface="Arial"/>
                <a:ea typeface="楷体_GB2312" pitchFamily="49" charset="-122"/>
              </a:rPr>
              <a:t>”</a:t>
            </a:r>
            <a:r>
              <a:rPr lang="zh-CN" altLang="en-US" sz="3200">
                <a:latin typeface="楷体_GB2312" pitchFamily="49" charset="-122"/>
                <a:ea typeface="楷体_GB2312" pitchFamily="49" charset="-122"/>
              </a:rPr>
              <a:t>的目的：</a:t>
            </a:r>
          </a:p>
        </p:txBody>
      </p:sp>
      <p:sp>
        <p:nvSpPr>
          <p:cNvPr id="10246" name="Rectangle 6"/>
          <p:cNvSpPr>
            <a:spLocks noChangeArrowheads="1"/>
          </p:cNvSpPr>
          <p:nvPr/>
        </p:nvSpPr>
        <p:spPr bwMode="auto">
          <a:xfrm>
            <a:off x="0" y="5013325"/>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solidFill>
                  <a:schemeClr val="bg1"/>
                </a:solidFill>
                <a:latin typeface="楷体_GB2312" pitchFamily="49" charset="-122"/>
                <a:ea typeface="楷体_GB2312" pitchFamily="49" charset="-122"/>
              </a:rPr>
              <a:t>    </a:t>
            </a:r>
            <a:r>
              <a:rPr lang="en-US" altLang="zh-CN" sz="3200">
                <a:latin typeface="楷体_GB2312" pitchFamily="49" charset="-122"/>
                <a:ea typeface="楷体_GB2312" pitchFamily="49" charset="-122"/>
              </a:rPr>
              <a:t>⑶</a:t>
            </a:r>
            <a:r>
              <a:rPr lang="zh-CN" altLang="en-US" sz="3200">
                <a:latin typeface="楷体_GB2312" pitchFamily="49" charset="-122"/>
                <a:ea typeface="楷体_GB2312" pitchFamily="49" charset="-122"/>
              </a:rPr>
              <a:t>结果：</a:t>
            </a:r>
          </a:p>
        </p:txBody>
      </p:sp>
      <p:sp>
        <p:nvSpPr>
          <p:cNvPr id="10247" name="Rectangle 7"/>
          <p:cNvSpPr>
            <a:spLocks noChangeArrowheads="1"/>
          </p:cNvSpPr>
          <p:nvPr/>
        </p:nvSpPr>
        <p:spPr bwMode="auto">
          <a:xfrm>
            <a:off x="0" y="1192213"/>
            <a:ext cx="9144000" cy="10763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a:t>
            </a:r>
            <a:r>
              <a:rPr lang="zh-CN" altLang="en-US" sz="3200">
                <a:latin typeface="楷体_GB2312" pitchFamily="49" charset="-122"/>
                <a:ea typeface="楷体_GB2312" pitchFamily="49" charset="-122"/>
              </a:rPr>
              <a:t>他在议会讲话时说：除了上帝，国王不对任何人负责。</a:t>
            </a:r>
            <a:r>
              <a:rPr lang="zh-CN" altLang="en-US" sz="3200">
                <a:solidFill>
                  <a:schemeClr val="bg1"/>
                </a:solidFill>
                <a:latin typeface="楷体_GB2312" pitchFamily="49" charset="-122"/>
                <a:ea typeface="楷体_GB2312" pitchFamily="49" charset="-122"/>
              </a:rPr>
              <a:t> </a:t>
            </a:r>
          </a:p>
        </p:txBody>
      </p:sp>
      <p:sp>
        <p:nvSpPr>
          <p:cNvPr id="10248" name="Rectangle 8"/>
          <p:cNvSpPr>
            <a:spLocks noChangeArrowheads="1"/>
          </p:cNvSpPr>
          <p:nvPr/>
        </p:nvSpPr>
        <p:spPr bwMode="auto">
          <a:xfrm>
            <a:off x="0" y="4365625"/>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solidFill>
                  <a:schemeClr val="bg1"/>
                </a:solidFill>
                <a:latin typeface="楷体_GB2312" pitchFamily="49" charset="-122"/>
                <a:ea typeface="楷体_GB2312" pitchFamily="49" charset="-122"/>
              </a:rPr>
              <a:t>    </a:t>
            </a:r>
            <a:r>
              <a:rPr lang="zh-CN" altLang="en-US" sz="3200">
                <a:latin typeface="楷体_GB2312" pitchFamily="49" charset="-122"/>
                <a:ea typeface="楷体_GB2312" pitchFamily="49" charset="-122"/>
              </a:rPr>
              <a:t>推行极端的君主专制统治 </a:t>
            </a:r>
          </a:p>
        </p:txBody>
      </p:sp>
      <p:sp>
        <p:nvSpPr>
          <p:cNvPr id="10249" name="Rectangle 9"/>
          <p:cNvSpPr>
            <a:spLocks noChangeArrowheads="1"/>
          </p:cNvSpPr>
          <p:nvPr/>
        </p:nvSpPr>
        <p:spPr bwMode="auto">
          <a:xfrm>
            <a:off x="0" y="5661025"/>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a:t>
            </a:r>
            <a:r>
              <a:rPr lang="zh-CN" altLang="en-US" sz="3200">
                <a:latin typeface="楷体_GB2312" pitchFamily="49" charset="-122"/>
                <a:ea typeface="楷体_GB2312" pitchFamily="49" charset="-122"/>
              </a:rPr>
              <a:t>导致王权与议会之间尖锐冲突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 calcmode="lin" valueType="num">
                                      <p:cBhvr additive="base">
                                        <p:cTn id="7" dur="500" fill="hold"/>
                                        <p:tgtEl>
                                          <p:spTgt spid="10244"/>
                                        </p:tgtEl>
                                        <p:attrNameLst>
                                          <p:attrName>ppt_x</p:attrName>
                                        </p:attrNameLst>
                                      </p:cBhvr>
                                      <p:tavLst>
                                        <p:tav tm="0">
                                          <p:val>
                                            <p:strVal val="0-#ppt_w/2"/>
                                          </p:val>
                                        </p:tav>
                                        <p:tav tm="100000">
                                          <p:val>
                                            <p:strVal val="#ppt_x"/>
                                          </p:val>
                                        </p:tav>
                                      </p:tavLst>
                                    </p:anim>
                                    <p:anim calcmode="lin" valueType="num">
                                      <p:cBhvr additive="base">
                                        <p:cTn id="8" dur="500" fill="hold"/>
                                        <p:tgtEl>
                                          <p:spTgt spid="10244"/>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0247"/>
                                        </p:tgtEl>
                                        <p:attrNameLst>
                                          <p:attrName>style.visibility</p:attrName>
                                        </p:attrNameLst>
                                      </p:cBhvr>
                                      <p:to>
                                        <p:strVal val="visible"/>
                                      </p:to>
                                    </p:set>
                                    <p:anim calcmode="lin" valueType="num">
                                      <p:cBhvr>
                                        <p:cTn id="13" dur="500" fill="hold"/>
                                        <p:tgtEl>
                                          <p:spTgt spid="10247"/>
                                        </p:tgtEl>
                                        <p:attrNameLst>
                                          <p:attrName>ppt_w</p:attrName>
                                        </p:attrNameLst>
                                      </p:cBhvr>
                                      <p:tavLst>
                                        <p:tav tm="0">
                                          <p:val>
                                            <p:fltVal val="0"/>
                                          </p:val>
                                        </p:tav>
                                        <p:tav tm="100000">
                                          <p:val>
                                            <p:strVal val="#ppt_w"/>
                                          </p:val>
                                        </p:tav>
                                      </p:tavLst>
                                    </p:anim>
                                    <p:anim calcmode="lin" valueType="num">
                                      <p:cBhvr>
                                        <p:cTn id="14" dur="500" fill="hold"/>
                                        <p:tgtEl>
                                          <p:spTgt spid="10247"/>
                                        </p:tgtEl>
                                        <p:attrNameLst>
                                          <p:attrName>ppt_h</p:attrName>
                                        </p:attrNameLst>
                                      </p:cBhvr>
                                      <p:tavLst>
                                        <p:tav tm="0">
                                          <p:val>
                                            <p:fltVal val="0"/>
                                          </p:val>
                                        </p:tav>
                                        <p:tav tm="100000">
                                          <p:val>
                                            <p:strVal val="#ppt_h"/>
                                          </p:val>
                                        </p:tav>
                                      </p:tavLst>
                                    </p:anim>
                                  </p:childTnLst>
                                </p:cTn>
                              </p:par>
                            </p:childTnLst>
                          </p:cTn>
                        </p:par>
                        <p:par>
                          <p:cTn id="15" fill="hold" nodeType="afterGroup">
                            <p:stCondLst>
                              <p:cond delay="500"/>
                            </p:stCondLst>
                            <p:childTnLst>
                              <p:par>
                                <p:cTn id="16" presetID="49" presetClass="entr" presetSubtype="0" decel="100000" fill="hold" grpId="0" nodeType="afterEffect">
                                  <p:stCondLst>
                                    <p:cond delay="0"/>
                                  </p:stCondLst>
                                  <p:childTnLst>
                                    <p:set>
                                      <p:cBhvr>
                                        <p:cTn id="17" dur="1" fill="hold">
                                          <p:stCondLst>
                                            <p:cond delay="0"/>
                                          </p:stCondLst>
                                        </p:cTn>
                                        <p:tgtEl>
                                          <p:spTgt spid="10242"/>
                                        </p:tgtEl>
                                        <p:attrNameLst>
                                          <p:attrName>style.visibility</p:attrName>
                                        </p:attrNameLst>
                                      </p:cBhvr>
                                      <p:to>
                                        <p:strVal val="visible"/>
                                      </p:to>
                                    </p:set>
                                    <p:anim calcmode="lin" valueType="num">
                                      <p:cBhvr>
                                        <p:cTn id="18" dur="500" fill="hold"/>
                                        <p:tgtEl>
                                          <p:spTgt spid="10242"/>
                                        </p:tgtEl>
                                        <p:attrNameLst>
                                          <p:attrName>ppt_w</p:attrName>
                                        </p:attrNameLst>
                                      </p:cBhvr>
                                      <p:tavLst>
                                        <p:tav tm="0">
                                          <p:val>
                                            <p:fltVal val="0"/>
                                          </p:val>
                                        </p:tav>
                                        <p:tav tm="100000">
                                          <p:val>
                                            <p:strVal val="#ppt_w"/>
                                          </p:val>
                                        </p:tav>
                                      </p:tavLst>
                                    </p:anim>
                                    <p:anim calcmode="lin" valueType="num">
                                      <p:cBhvr>
                                        <p:cTn id="19" dur="500" fill="hold"/>
                                        <p:tgtEl>
                                          <p:spTgt spid="10242"/>
                                        </p:tgtEl>
                                        <p:attrNameLst>
                                          <p:attrName>ppt_h</p:attrName>
                                        </p:attrNameLst>
                                      </p:cBhvr>
                                      <p:tavLst>
                                        <p:tav tm="0">
                                          <p:val>
                                            <p:fltVal val="0"/>
                                          </p:val>
                                        </p:tav>
                                        <p:tav tm="100000">
                                          <p:val>
                                            <p:strVal val="#ppt_h"/>
                                          </p:val>
                                        </p:tav>
                                      </p:tavLst>
                                    </p:anim>
                                    <p:anim calcmode="lin" valueType="num">
                                      <p:cBhvr>
                                        <p:cTn id="20" dur="500" fill="hold"/>
                                        <p:tgtEl>
                                          <p:spTgt spid="10242"/>
                                        </p:tgtEl>
                                        <p:attrNameLst>
                                          <p:attrName>style.rotation</p:attrName>
                                        </p:attrNameLst>
                                      </p:cBhvr>
                                      <p:tavLst>
                                        <p:tav tm="0">
                                          <p:val>
                                            <p:fltVal val="360"/>
                                          </p:val>
                                        </p:tav>
                                        <p:tav tm="100000">
                                          <p:val>
                                            <p:fltVal val="0"/>
                                          </p:val>
                                        </p:tav>
                                      </p:tavLst>
                                    </p:anim>
                                    <p:animEffect transition="in" filter="fade">
                                      <p:cBhvr>
                                        <p:cTn id="21" dur="500"/>
                                        <p:tgtEl>
                                          <p:spTgt spid="10242"/>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49" presetClass="entr" presetSubtype="0" decel="100000" fill="hold" grpId="0" nodeType="clickEffect">
                                  <p:stCondLst>
                                    <p:cond delay="0"/>
                                  </p:stCondLst>
                                  <p:childTnLst>
                                    <p:set>
                                      <p:cBhvr>
                                        <p:cTn id="25" dur="1" fill="hold">
                                          <p:stCondLst>
                                            <p:cond delay="0"/>
                                          </p:stCondLst>
                                        </p:cTn>
                                        <p:tgtEl>
                                          <p:spTgt spid="10245"/>
                                        </p:tgtEl>
                                        <p:attrNameLst>
                                          <p:attrName>style.visibility</p:attrName>
                                        </p:attrNameLst>
                                      </p:cBhvr>
                                      <p:to>
                                        <p:strVal val="visible"/>
                                      </p:to>
                                    </p:set>
                                    <p:anim calcmode="lin" valueType="num">
                                      <p:cBhvr>
                                        <p:cTn id="26" dur="500" fill="hold"/>
                                        <p:tgtEl>
                                          <p:spTgt spid="10245"/>
                                        </p:tgtEl>
                                        <p:attrNameLst>
                                          <p:attrName>ppt_w</p:attrName>
                                        </p:attrNameLst>
                                      </p:cBhvr>
                                      <p:tavLst>
                                        <p:tav tm="0">
                                          <p:val>
                                            <p:fltVal val="0"/>
                                          </p:val>
                                        </p:tav>
                                        <p:tav tm="100000">
                                          <p:val>
                                            <p:strVal val="#ppt_w"/>
                                          </p:val>
                                        </p:tav>
                                      </p:tavLst>
                                    </p:anim>
                                    <p:anim calcmode="lin" valueType="num">
                                      <p:cBhvr>
                                        <p:cTn id="27" dur="500" fill="hold"/>
                                        <p:tgtEl>
                                          <p:spTgt spid="10245"/>
                                        </p:tgtEl>
                                        <p:attrNameLst>
                                          <p:attrName>ppt_h</p:attrName>
                                        </p:attrNameLst>
                                      </p:cBhvr>
                                      <p:tavLst>
                                        <p:tav tm="0">
                                          <p:val>
                                            <p:fltVal val="0"/>
                                          </p:val>
                                        </p:tav>
                                        <p:tav tm="100000">
                                          <p:val>
                                            <p:strVal val="#ppt_h"/>
                                          </p:val>
                                        </p:tav>
                                      </p:tavLst>
                                    </p:anim>
                                    <p:anim calcmode="lin" valueType="num">
                                      <p:cBhvr>
                                        <p:cTn id="28" dur="500" fill="hold"/>
                                        <p:tgtEl>
                                          <p:spTgt spid="10245"/>
                                        </p:tgtEl>
                                        <p:attrNameLst>
                                          <p:attrName>style.rotation</p:attrName>
                                        </p:attrNameLst>
                                      </p:cBhvr>
                                      <p:tavLst>
                                        <p:tav tm="0">
                                          <p:val>
                                            <p:fltVal val="360"/>
                                          </p:val>
                                        </p:tav>
                                        <p:tav tm="100000">
                                          <p:val>
                                            <p:fltVal val="0"/>
                                          </p:val>
                                        </p:tav>
                                      </p:tavLst>
                                    </p:anim>
                                    <p:animEffect transition="in" filter="fade">
                                      <p:cBhvr>
                                        <p:cTn id="29" dur="500"/>
                                        <p:tgtEl>
                                          <p:spTgt spid="10245"/>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3" presetClass="entr" presetSubtype="16" fill="hold" grpId="0" nodeType="clickEffect">
                                  <p:stCondLst>
                                    <p:cond delay="0"/>
                                  </p:stCondLst>
                                  <p:childTnLst>
                                    <p:set>
                                      <p:cBhvr>
                                        <p:cTn id="33" dur="1" fill="hold">
                                          <p:stCondLst>
                                            <p:cond delay="0"/>
                                          </p:stCondLst>
                                        </p:cTn>
                                        <p:tgtEl>
                                          <p:spTgt spid="10248"/>
                                        </p:tgtEl>
                                        <p:attrNameLst>
                                          <p:attrName>style.visibility</p:attrName>
                                        </p:attrNameLst>
                                      </p:cBhvr>
                                      <p:to>
                                        <p:strVal val="visible"/>
                                      </p:to>
                                    </p:set>
                                    <p:anim calcmode="lin" valueType="num">
                                      <p:cBhvr>
                                        <p:cTn id="34" dur="500" fill="hold"/>
                                        <p:tgtEl>
                                          <p:spTgt spid="10248"/>
                                        </p:tgtEl>
                                        <p:attrNameLst>
                                          <p:attrName>ppt_w</p:attrName>
                                        </p:attrNameLst>
                                      </p:cBhvr>
                                      <p:tavLst>
                                        <p:tav tm="0">
                                          <p:val>
                                            <p:fltVal val="0"/>
                                          </p:val>
                                        </p:tav>
                                        <p:tav tm="100000">
                                          <p:val>
                                            <p:strVal val="#ppt_w"/>
                                          </p:val>
                                        </p:tav>
                                      </p:tavLst>
                                    </p:anim>
                                    <p:anim calcmode="lin" valueType="num">
                                      <p:cBhvr>
                                        <p:cTn id="35" dur="500" fill="hold"/>
                                        <p:tgtEl>
                                          <p:spTgt spid="10248"/>
                                        </p:tgtEl>
                                        <p:attrNameLst>
                                          <p:attrName>ppt_h</p:attrName>
                                        </p:attrNameLst>
                                      </p:cBhvr>
                                      <p:tavLst>
                                        <p:tav tm="0">
                                          <p:val>
                                            <p:fltVal val="0"/>
                                          </p:val>
                                        </p:tav>
                                        <p:tav tm="100000">
                                          <p:val>
                                            <p:strVal val="#ppt_h"/>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8" fill="hold" grpId="0" nodeType="clickEffect">
                                  <p:stCondLst>
                                    <p:cond delay="0"/>
                                  </p:stCondLst>
                                  <p:childTnLst>
                                    <p:set>
                                      <p:cBhvr>
                                        <p:cTn id="39" dur="1" fill="hold">
                                          <p:stCondLst>
                                            <p:cond delay="0"/>
                                          </p:stCondLst>
                                        </p:cTn>
                                        <p:tgtEl>
                                          <p:spTgt spid="10246"/>
                                        </p:tgtEl>
                                        <p:attrNameLst>
                                          <p:attrName>style.visibility</p:attrName>
                                        </p:attrNameLst>
                                      </p:cBhvr>
                                      <p:to>
                                        <p:strVal val="visible"/>
                                      </p:to>
                                    </p:set>
                                    <p:animEffect transition="in" filter="slide(fromLeft)">
                                      <p:cBhvr>
                                        <p:cTn id="40" dur="500"/>
                                        <p:tgtEl>
                                          <p:spTgt spid="10246"/>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3" presetClass="entr" presetSubtype="16" fill="hold" grpId="0" nodeType="clickEffect">
                                  <p:stCondLst>
                                    <p:cond delay="0"/>
                                  </p:stCondLst>
                                  <p:childTnLst>
                                    <p:set>
                                      <p:cBhvr>
                                        <p:cTn id="44" dur="1" fill="hold">
                                          <p:stCondLst>
                                            <p:cond delay="0"/>
                                          </p:stCondLst>
                                        </p:cTn>
                                        <p:tgtEl>
                                          <p:spTgt spid="10249"/>
                                        </p:tgtEl>
                                        <p:attrNameLst>
                                          <p:attrName>style.visibility</p:attrName>
                                        </p:attrNameLst>
                                      </p:cBhvr>
                                      <p:to>
                                        <p:strVal val="visible"/>
                                      </p:to>
                                    </p:set>
                                    <p:anim calcmode="lin" valueType="num">
                                      <p:cBhvr>
                                        <p:cTn id="45" dur="500" fill="hold"/>
                                        <p:tgtEl>
                                          <p:spTgt spid="10249"/>
                                        </p:tgtEl>
                                        <p:attrNameLst>
                                          <p:attrName>ppt_w</p:attrName>
                                        </p:attrNameLst>
                                      </p:cBhvr>
                                      <p:tavLst>
                                        <p:tav tm="0">
                                          <p:val>
                                            <p:fltVal val="0"/>
                                          </p:val>
                                        </p:tav>
                                        <p:tav tm="100000">
                                          <p:val>
                                            <p:strVal val="#ppt_w"/>
                                          </p:val>
                                        </p:tav>
                                      </p:tavLst>
                                    </p:anim>
                                    <p:anim calcmode="lin" valueType="num">
                                      <p:cBhvr>
                                        <p:cTn id="46" dur="500" fill="hold"/>
                                        <p:tgtEl>
                                          <p:spTgt spid="102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P spid="10244" grpId="0"/>
      <p:bldP spid="10245" grpId="0"/>
      <p:bldP spid="10246" grpId="0"/>
      <p:bldP spid="10247" grpId="0" animBg="1"/>
      <p:bldP spid="10248" grpId="0"/>
      <p:bldP spid="102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2"/>
          <p:cNvSpPr txBox="1">
            <a:spLocks noChangeArrowheads="1"/>
          </p:cNvSpPr>
          <p:nvPr/>
        </p:nvSpPr>
        <p:spPr bwMode="auto">
          <a:xfrm>
            <a:off x="2917825" y="4721225"/>
            <a:ext cx="3308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a:latin typeface="Times New Roman" pitchFamily="18" charset="0"/>
              </a:rPr>
              <a:t>伊丽莎白一世女王</a:t>
            </a:r>
            <a:r>
              <a:rPr kumimoji="1" lang="en-US" altLang="zh-CN">
                <a:latin typeface="Times New Roman" pitchFamily="18" charset="0"/>
              </a:rPr>
              <a:t>(1533—1603)</a:t>
            </a:r>
          </a:p>
        </p:txBody>
      </p:sp>
      <p:pic>
        <p:nvPicPr>
          <p:cNvPr id="59395"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7275" y="987425"/>
            <a:ext cx="4487863" cy="370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Text Box 4"/>
          <p:cNvSpPr txBox="1">
            <a:spLocks noChangeArrowheads="1"/>
          </p:cNvSpPr>
          <p:nvPr/>
        </p:nvSpPr>
        <p:spPr bwMode="auto">
          <a:xfrm>
            <a:off x="681038" y="5505450"/>
            <a:ext cx="77803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000">
                <a:latin typeface="宋体" pitchFamily="2" charset="-122"/>
              </a:rPr>
              <a:t>    1603</a:t>
            </a:r>
            <a:r>
              <a:rPr kumimoji="1" lang="zh-CN" altLang="en-US" sz="2000">
                <a:latin typeface="宋体" pitchFamily="2" charset="-122"/>
              </a:rPr>
              <a:t>年，英格兰女王伊丽莎白一世去世，由于没有直系后代，就立下遗嘱，让其侄孙、苏格兰国王詹姆斯六世继位。</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ChangeArrowheads="1"/>
          </p:cNvSpPr>
          <p:nvPr/>
        </p:nvSpPr>
        <p:spPr bwMode="auto">
          <a:xfrm>
            <a:off x="4125913" y="5995988"/>
            <a:ext cx="163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a:latin typeface="Times New Roman" pitchFamily="18" charset="0"/>
              </a:rPr>
              <a:t>詹姆斯一世</a:t>
            </a:r>
          </a:p>
        </p:txBody>
      </p:sp>
      <p:sp>
        <p:nvSpPr>
          <p:cNvPr id="60419" name="Text Box 3"/>
          <p:cNvSpPr txBox="1">
            <a:spLocks noChangeArrowheads="1"/>
          </p:cNvSpPr>
          <p:nvPr/>
        </p:nvSpPr>
        <p:spPr bwMode="auto">
          <a:xfrm>
            <a:off x="4648200" y="2278063"/>
            <a:ext cx="3609975"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en-US" altLang="zh-CN" sz="2000">
                <a:latin typeface="Times New Roman" pitchFamily="18" charset="0"/>
              </a:rPr>
              <a:t>        </a:t>
            </a:r>
            <a:r>
              <a:rPr kumimoji="1" lang="zh-CN" altLang="en-US" sz="2000">
                <a:latin typeface="Times New Roman" pitchFamily="18" charset="0"/>
              </a:rPr>
              <a:t>詹姆斯一世，苏格兰国王（</a:t>
            </a:r>
            <a:r>
              <a:rPr kumimoji="1" lang="en-US" altLang="zh-CN" sz="2000">
                <a:latin typeface="Times New Roman" pitchFamily="18" charset="0"/>
              </a:rPr>
              <a:t>1567—1625</a:t>
            </a:r>
            <a:r>
              <a:rPr kumimoji="1" lang="zh-CN" altLang="en-US" sz="2000">
                <a:latin typeface="Times New Roman" pitchFamily="18" charset="0"/>
              </a:rPr>
              <a:t>）和英格兰国王（</a:t>
            </a:r>
            <a:r>
              <a:rPr kumimoji="1" lang="en-US" altLang="zh-CN" sz="2000">
                <a:latin typeface="Times New Roman" pitchFamily="18" charset="0"/>
              </a:rPr>
              <a:t>1603—1625</a:t>
            </a:r>
            <a:r>
              <a:rPr kumimoji="1" lang="zh-CN" altLang="en-US" sz="2000">
                <a:latin typeface="Times New Roman" pitchFamily="18" charset="0"/>
              </a:rPr>
              <a:t>）。他宣扬王权神授、加强君主专制，迫害清教徒。其政策招致资产阶级和新贵族的不满，从而加速了英国资产阶级革命的爆发。</a:t>
            </a:r>
          </a:p>
        </p:txBody>
      </p:sp>
      <p:pic>
        <p:nvPicPr>
          <p:cNvPr id="60420" name="Picture 5"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1301750"/>
            <a:ext cx="305435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4" name="Text Box 6" descr="蓝色面巾纸"/>
          <p:cNvSpPr txBox="1">
            <a:spLocks noChangeArrowheads="1"/>
          </p:cNvSpPr>
          <p:nvPr/>
        </p:nvSpPr>
        <p:spPr bwMode="auto">
          <a:xfrm>
            <a:off x="852488" y="949325"/>
            <a:ext cx="7437437" cy="1562100"/>
          </a:xfrm>
          <a:prstGeom prst="rect">
            <a:avLst/>
          </a:prstGeom>
          <a:blipFill dpi="0" rotWithShape="1">
            <a:blip r:embed="rId2"/>
            <a:srcRect/>
            <a:tile tx="0" ty="0" sx="100000" sy="100000" flip="none" algn="tl"/>
          </a:blipFill>
          <a:ln w="9525">
            <a:solidFill>
              <a:schemeClr val="bg2"/>
            </a:solidFill>
            <a:miter lim="800000"/>
            <a:headEnd/>
            <a:tailEnd/>
          </a:ln>
          <a:effectLst>
            <a:outerShdw dist="107763" dir="2700000" algn="ctr" rotWithShape="0">
              <a:schemeClr val="tx1"/>
            </a:outerShdw>
          </a:effectLst>
        </p:spPr>
        <p:txBody>
          <a:bodyPr>
            <a:spAutoFit/>
          </a:bodyPr>
          <a:lstStyle/>
          <a:p>
            <a:pPr>
              <a:defRPr/>
            </a:pPr>
            <a:r>
              <a:rPr kumimoji="1" lang="en-US" altLang="zh-CN" sz="2400">
                <a:latin typeface="楷体_GB2312" pitchFamily="49" charset="-122"/>
                <a:ea typeface="楷体_GB2312" pitchFamily="49" charset="-122"/>
              </a:rPr>
              <a:t>    </a:t>
            </a:r>
            <a:r>
              <a:rPr kumimoji="1" lang="zh-CN" altLang="en-US" sz="2400">
                <a:latin typeface="楷体_GB2312" pitchFamily="49" charset="-122"/>
                <a:ea typeface="楷体_GB2312" pitchFamily="49" charset="-122"/>
              </a:rPr>
              <a:t>詹姆斯一世宣扬国王是上帝的代理人，是尘世间的最高权威；除上帝之外，国王无须对任何人负责；人民必须对国王敬若神明，绝对服从；倘若国王滥用权力，人民只能祈求上帝来引导国王走上正路。    </a:t>
            </a:r>
          </a:p>
        </p:txBody>
      </p:sp>
      <p:sp>
        <p:nvSpPr>
          <p:cNvPr id="78855" name="Text Box 7" descr="蓝色面巾纸"/>
          <p:cNvSpPr txBox="1">
            <a:spLocks noChangeArrowheads="1"/>
          </p:cNvSpPr>
          <p:nvPr/>
        </p:nvSpPr>
        <p:spPr bwMode="auto">
          <a:xfrm>
            <a:off x="852488" y="3744913"/>
            <a:ext cx="7437437" cy="1562100"/>
          </a:xfrm>
          <a:prstGeom prst="rect">
            <a:avLst/>
          </a:prstGeom>
          <a:blipFill dpi="0" rotWithShape="1">
            <a:blip r:embed="rId2"/>
            <a:srcRect/>
            <a:tile tx="0" ty="0" sx="100000" sy="100000" flip="none" algn="tl"/>
          </a:blipFill>
          <a:ln w="9525">
            <a:solidFill>
              <a:schemeClr val="bg2"/>
            </a:solidFill>
            <a:miter lim="800000"/>
            <a:headEnd/>
            <a:tailEnd/>
          </a:ln>
          <a:effectLst>
            <a:outerShdw dist="107763" dir="2700000" algn="ctr" rotWithShape="0">
              <a:schemeClr val="tx1"/>
            </a:outerShdw>
          </a:effectLst>
        </p:spPr>
        <p:txBody>
          <a:bodyPr>
            <a:spAutoFit/>
          </a:bodyPr>
          <a:lstStyle/>
          <a:p>
            <a:pPr>
              <a:defRPr/>
            </a:pPr>
            <a:r>
              <a:rPr kumimoji="1" lang="en-US" altLang="zh-CN" sz="2400">
                <a:latin typeface="楷体_GB2312" pitchFamily="49" charset="-122"/>
                <a:ea typeface="楷体_GB2312" pitchFamily="49" charset="-122"/>
              </a:rPr>
              <a:t>    </a:t>
            </a:r>
            <a:r>
              <a:rPr kumimoji="1" lang="zh-CN" altLang="en-US" sz="2400">
                <a:latin typeface="楷体_GB2312" pitchFamily="49" charset="-122"/>
                <a:ea typeface="楷体_GB2312" pitchFamily="49" charset="-122"/>
              </a:rPr>
              <a:t>国王完全有理由被尊称为神，因为他在人间行使类似神权那样的权力</a:t>
            </a:r>
            <a:r>
              <a:rPr kumimoji="1" lang="en-US" altLang="zh-CN" sz="2400">
                <a:latin typeface="Times New Roman"/>
                <a:ea typeface="楷体_GB2312" pitchFamily="49" charset="-122"/>
              </a:rPr>
              <a:t>……</a:t>
            </a:r>
            <a:r>
              <a:rPr kumimoji="1" lang="zh-CN" altLang="en-US" sz="2400">
                <a:latin typeface="楷体_GB2312" pitchFamily="49" charset="-122"/>
                <a:ea typeface="楷体_GB2312" pitchFamily="49" charset="-122"/>
              </a:rPr>
              <a:t>国王是神在人世间带着呼吸的翻版。    </a:t>
            </a:r>
          </a:p>
          <a:p>
            <a:pPr algn="r">
              <a:defRPr/>
            </a:pPr>
            <a:r>
              <a:rPr kumimoji="1" lang="en-US" altLang="zh-CN" sz="2400">
                <a:latin typeface="Times New Roman"/>
                <a:ea typeface="楷体_GB2312" pitchFamily="49" charset="-122"/>
              </a:rPr>
              <a:t>——</a:t>
            </a:r>
            <a:r>
              <a:rPr kumimoji="1" lang="zh-CN" altLang="en-US" sz="2400">
                <a:latin typeface="楷体_GB2312" pitchFamily="49" charset="-122"/>
                <a:ea typeface="楷体_GB2312" pitchFamily="49" charset="-122"/>
              </a:rPr>
              <a:t>詹姆斯一世</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8854"/>
                                        </p:tgtEl>
                                        <p:attrNameLst>
                                          <p:attrName>style.visibility</p:attrName>
                                        </p:attrNameLst>
                                      </p:cBhvr>
                                      <p:to>
                                        <p:strVal val="visible"/>
                                      </p:to>
                                    </p:set>
                                    <p:animEffect transition="in" filter="wipe(up)">
                                      <p:cBhvr>
                                        <p:cTn id="7" dur="2000"/>
                                        <p:tgtEl>
                                          <p:spTgt spid="78854"/>
                                        </p:tgtEl>
                                      </p:cBhvr>
                                    </p:animEffect>
                                  </p:childTnLst>
                                </p:cTn>
                              </p:par>
                            </p:childTnLst>
                          </p:cTn>
                        </p:par>
                        <p:par>
                          <p:cTn id="8" fill="hold" nodeType="afterGroup">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78855"/>
                                        </p:tgtEl>
                                        <p:attrNameLst>
                                          <p:attrName>style.visibility</p:attrName>
                                        </p:attrNameLst>
                                      </p:cBhvr>
                                      <p:to>
                                        <p:strVal val="visible"/>
                                      </p:to>
                                    </p:set>
                                    <p:animEffect transition="in" filter="wipe(up)">
                                      <p:cBhvr>
                                        <p:cTn id="11" dur="2000"/>
                                        <p:tgtEl>
                                          <p:spTgt spid="788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4" grpId="0" animBg="1"/>
      <p:bldP spid="7885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200">
                <a:latin typeface="楷体_GB2312" pitchFamily="49" charset="-122"/>
                <a:ea typeface="楷体_GB2312" pitchFamily="49" charset="-122"/>
              </a:rPr>
              <a:t>二、</a:t>
            </a:r>
            <a:r>
              <a:rPr lang="zh-CN" altLang="en-US" sz="3200">
                <a:latin typeface="Arial"/>
                <a:ea typeface="楷体_GB2312" pitchFamily="49" charset="-122"/>
              </a:rPr>
              <a:t>“</a:t>
            </a:r>
            <a:r>
              <a:rPr lang="zh-CN" altLang="en-US" sz="3200">
                <a:latin typeface="楷体_GB2312" pitchFamily="49" charset="-122"/>
                <a:ea typeface="楷体_GB2312" pitchFamily="49" charset="-122"/>
              </a:rPr>
              <a:t>君权至上</a:t>
            </a:r>
            <a:r>
              <a:rPr lang="zh-CN" altLang="en-US" sz="3200">
                <a:latin typeface="Arial"/>
                <a:ea typeface="楷体_GB2312" pitchFamily="49" charset="-122"/>
              </a:rPr>
              <a:t>”</a:t>
            </a:r>
            <a:r>
              <a:rPr lang="zh-CN" altLang="en-US" sz="3200">
                <a:latin typeface="楷体_GB2312" pitchFamily="49" charset="-122"/>
                <a:ea typeface="楷体_GB2312" pitchFamily="49" charset="-122"/>
              </a:rPr>
              <a:t> </a:t>
            </a:r>
          </a:p>
        </p:txBody>
      </p:sp>
      <p:sp>
        <p:nvSpPr>
          <p:cNvPr id="11267" name="Rectangle 3"/>
          <p:cNvSpPr>
            <a:spLocks noChangeArrowheads="1"/>
          </p:cNvSpPr>
          <p:nvPr/>
        </p:nvSpPr>
        <p:spPr bwMode="auto">
          <a:xfrm>
            <a:off x="0" y="620713"/>
            <a:ext cx="9144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1</a:t>
            </a:r>
            <a:r>
              <a:rPr lang="zh-CN" altLang="en-US" sz="3200">
                <a:latin typeface="楷体_GB2312" pitchFamily="49" charset="-122"/>
                <a:ea typeface="楷体_GB2312" pitchFamily="49" charset="-122"/>
              </a:rPr>
              <a:t>、产生条件： </a:t>
            </a:r>
          </a:p>
        </p:txBody>
      </p:sp>
      <p:sp>
        <p:nvSpPr>
          <p:cNvPr id="11268" name="Rectangle 4"/>
          <p:cNvSpPr>
            <a:spLocks noChangeArrowheads="1"/>
          </p:cNvSpPr>
          <p:nvPr/>
        </p:nvSpPr>
        <p:spPr bwMode="auto">
          <a:xfrm>
            <a:off x="0" y="1196975"/>
            <a:ext cx="9144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14</a:t>
            </a:r>
            <a:r>
              <a:rPr lang="zh-CN" altLang="en-US" sz="3200">
                <a:latin typeface="楷体_GB2312" pitchFamily="49" charset="-122"/>
                <a:ea typeface="楷体_GB2312" pitchFamily="49" charset="-122"/>
              </a:rPr>
              <a:t>、</a:t>
            </a:r>
            <a:r>
              <a:rPr lang="en-US" altLang="zh-CN" sz="3200">
                <a:latin typeface="楷体_GB2312" pitchFamily="49" charset="-122"/>
                <a:ea typeface="楷体_GB2312" pitchFamily="49" charset="-122"/>
              </a:rPr>
              <a:t>15</a:t>
            </a:r>
            <a:r>
              <a:rPr lang="zh-CN" altLang="en-US" sz="3200">
                <a:latin typeface="楷体_GB2312" pitchFamily="49" charset="-122"/>
                <a:ea typeface="楷体_GB2312" pitchFamily="49" charset="-122"/>
              </a:rPr>
              <a:t>世纪西欧资本主义萌芽发展，人文主义思潮产生，一些思想家对君权神授观点提出质疑</a:t>
            </a:r>
            <a:r>
              <a:rPr lang="zh-CN" altLang="en-US" sz="3200">
                <a:solidFill>
                  <a:schemeClr val="bg1"/>
                </a:solidFill>
                <a:latin typeface="楷体_GB2312" pitchFamily="49" charset="-122"/>
                <a:ea typeface="楷体_GB2312" pitchFamily="49" charset="-122"/>
              </a:rPr>
              <a:t> </a:t>
            </a:r>
          </a:p>
        </p:txBody>
      </p:sp>
      <p:sp>
        <p:nvSpPr>
          <p:cNvPr id="11269" name="Rectangle 5"/>
          <p:cNvSpPr>
            <a:spLocks noChangeArrowheads="1"/>
          </p:cNvSpPr>
          <p:nvPr/>
        </p:nvSpPr>
        <p:spPr bwMode="auto">
          <a:xfrm>
            <a:off x="0" y="2276475"/>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2</a:t>
            </a:r>
            <a:r>
              <a:rPr lang="zh-CN" altLang="en-US" sz="3200">
                <a:latin typeface="楷体_GB2312" pitchFamily="49" charset="-122"/>
                <a:ea typeface="楷体_GB2312" pitchFamily="49" charset="-122"/>
              </a:rPr>
              <a:t>、主要代表人物</a:t>
            </a:r>
            <a:r>
              <a:rPr lang="zh-CN" altLang="en-US" sz="3200">
                <a:solidFill>
                  <a:schemeClr val="bg1"/>
                </a:solidFill>
                <a:latin typeface="楷体_GB2312" pitchFamily="49" charset="-122"/>
                <a:ea typeface="楷体_GB2312" pitchFamily="49" charset="-122"/>
              </a:rPr>
              <a:t> </a:t>
            </a:r>
          </a:p>
        </p:txBody>
      </p:sp>
      <p:sp>
        <p:nvSpPr>
          <p:cNvPr id="11270" name="Rectangle 6"/>
          <p:cNvSpPr>
            <a:spLocks noChangeArrowheads="1"/>
          </p:cNvSpPr>
          <p:nvPr/>
        </p:nvSpPr>
        <p:spPr bwMode="auto">
          <a:xfrm>
            <a:off x="0" y="2852738"/>
            <a:ext cx="9144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a:t>
            </a:r>
            <a:r>
              <a:rPr lang="zh-CN" altLang="en-US" sz="3200">
                <a:latin typeface="楷体_GB2312" pitchFamily="49" charset="-122"/>
                <a:ea typeface="楷体_GB2312" pitchFamily="49" charset="-122"/>
              </a:rPr>
              <a:t>马基雅弗利</a:t>
            </a:r>
            <a:r>
              <a:rPr lang="en-US" altLang="zh-CN" sz="3200">
                <a:latin typeface="Arial"/>
                <a:ea typeface="楷体_GB2312" pitchFamily="49" charset="-122"/>
              </a:rPr>
              <a:t>——</a:t>
            </a:r>
            <a:r>
              <a:rPr lang="zh-CN" altLang="en-US" sz="3200">
                <a:latin typeface="楷体_GB2312" pitchFamily="49" charset="-122"/>
                <a:ea typeface="楷体_GB2312" pitchFamily="49" charset="-122"/>
              </a:rPr>
              <a:t>从世俗权力的角度</a:t>
            </a:r>
          </a:p>
        </p:txBody>
      </p:sp>
      <p:sp>
        <p:nvSpPr>
          <p:cNvPr id="11271" name="Rectangle 7"/>
          <p:cNvSpPr>
            <a:spLocks noChangeArrowheads="1"/>
          </p:cNvSpPr>
          <p:nvPr/>
        </p:nvSpPr>
        <p:spPr bwMode="auto">
          <a:xfrm>
            <a:off x="0" y="3716338"/>
            <a:ext cx="9144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a:t>
            </a:r>
            <a:r>
              <a:rPr lang="zh-CN" altLang="en-US" sz="3200">
                <a:latin typeface="楷体_GB2312" pitchFamily="49" charset="-122"/>
                <a:ea typeface="楷体_GB2312" pitchFamily="49" charset="-122"/>
              </a:rPr>
              <a:t>托马斯</a:t>
            </a:r>
            <a:r>
              <a:rPr lang="en-US" altLang="zh-CN" sz="3200">
                <a:latin typeface="Arial"/>
                <a:ea typeface="楷体_GB2312" pitchFamily="49" charset="-122"/>
              </a:rPr>
              <a:t>•</a:t>
            </a:r>
            <a:r>
              <a:rPr lang="zh-CN" altLang="en-US" sz="3200">
                <a:latin typeface="楷体_GB2312" pitchFamily="49" charset="-122"/>
                <a:ea typeface="楷体_GB2312" pitchFamily="49" charset="-122"/>
              </a:rPr>
              <a:t>霍布斯</a:t>
            </a:r>
            <a:r>
              <a:rPr lang="en-US" altLang="zh-CN" sz="3200">
                <a:latin typeface="Arial"/>
                <a:ea typeface="楷体_GB2312" pitchFamily="49" charset="-122"/>
              </a:rPr>
              <a:t>——</a:t>
            </a:r>
            <a:r>
              <a:rPr lang="zh-CN" altLang="en-US" sz="3200">
                <a:latin typeface="楷体_GB2312" pitchFamily="49" charset="-122"/>
                <a:ea typeface="楷体_GB2312" pitchFamily="49" charset="-122"/>
              </a:rPr>
              <a:t>从近代科学的角度</a:t>
            </a:r>
            <a:r>
              <a:rPr lang="zh-CN" altLang="en-US" sz="3200">
                <a:solidFill>
                  <a:schemeClr val="bg1"/>
                </a:solidFill>
                <a:latin typeface="楷体_GB2312" pitchFamily="49" charset="-122"/>
                <a:ea typeface="楷体_GB2312" pitchFamily="49" charset="-122"/>
              </a:rPr>
              <a:t>  </a:t>
            </a:r>
          </a:p>
        </p:txBody>
      </p:sp>
      <p:sp>
        <p:nvSpPr>
          <p:cNvPr id="11272" name="AutoShape 8"/>
          <p:cNvSpPr>
            <a:spLocks/>
          </p:cNvSpPr>
          <p:nvPr/>
        </p:nvSpPr>
        <p:spPr bwMode="auto">
          <a:xfrm>
            <a:off x="611188" y="2924175"/>
            <a:ext cx="360362" cy="1368425"/>
          </a:xfrm>
          <a:prstGeom prst="leftBrace">
            <a:avLst>
              <a:gd name="adj1" fmla="val 31645"/>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additive="base">
                                        <p:cTn id="7" dur="500" fill="hold"/>
                                        <p:tgtEl>
                                          <p:spTgt spid="11267"/>
                                        </p:tgtEl>
                                        <p:attrNameLst>
                                          <p:attrName>ppt_x</p:attrName>
                                        </p:attrNameLst>
                                      </p:cBhvr>
                                      <p:tavLst>
                                        <p:tav tm="0">
                                          <p:val>
                                            <p:strVal val="0-#ppt_w/2"/>
                                          </p:val>
                                        </p:tav>
                                        <p:tav tm="100000">
                                          <p:val>
                                            <p:strVal val="#ppt_x"/>
                                          </p:val>
                                        </p:tav>
                                      </p:tavLst>
                                    </p:anim>
                                    <p:anim calcmode="lin" valueType="num">
                                      <p:cBhvr additive="base">
                                        <p:cTn id="8" dur="500" fill="hold"/>
                                        <p:tgtEl>
                                          <p:spTgt spid="11267"/>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1268"/>
                                        </p:tgtEl>
                                        <p:attrNameLst>
                                          <p:attrName>style.visibility</p:attrName>
                                        </p:attrNameLst>
                                      </p:cBhvr>
                                      <p:to>
                                        <p:strVal val="visible"/>
                                      </p:to>
                                    </p:set>
                                    <p:anim calcmode="lin" valueType="num">
                                      <p:cBhvr>
                                        <p:cTn id="13" dur="500" fill="hold"/>
                                        <p:tgtEl>
                                          <p:spTgt spid="11268"/>
                                        </p:tgtEl>
                                        <p:attrNameLst>
                                          <p:attrName>ppt_w</p:attrName>
                                        </p:attrNameLst>
                                      </p:cBhvr>
                                      <p:tavLst>
                                        <p:tav tm="0">
                                          <p:val>
                                            <p:fltVal val="0"/>
                                          </p:val>
                                        </p:tav>
                                        <p:tav tm="100000">
                                          <p:val>
                                            <p:strVal val="#ppt_w"/>
                                          </p:val>
                                        </p:tav>
                                      </p:tavLst>
                                    </p:anim>
                                    <p:anim calcmode="lin" valueType="num">
                                      <p:cBhvr>
                                        <p:cTn id="14" dur="500" fill="hold"/>
                                        <p:tgtEl>
                                          <p:spTgt spid="11268"/>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9" presetClass="entr" presetSubtype="0" decel="100000" fill="hold" grpId="0" nodeType="clickEffect">
                                  <p:stCondLst>
                                    <p:cond delay="0"/>
                                  </p:stCondLst>
                                  <p:childTnLst>
                                    <p:set>
                                      <p:cBhvr>
                                        <p:cTn id="18" dur="1" fill="hold">
                                          <p:stCondLst>
                                            <p:cond delay="0"/>
                                          </p:stCondLst>
                                        </p:cTn>
                                        <p:tgtEl>
                                          <p:spTgt spid="11269"/>
                                        </p:tgtEl>
                                        <p:attrNameLst>
                                          <p:attrName>style.visibility</p:attrName>
                                        </p:attrNameLst>
                                      </p:cBhvr>
                                      <p:to>
                                        <p:strVal val="visible"/>
                                      </p:to>
                                    </p:set>
                                    <p:anim calcmode="lin" valueType="num">
                                      <p:cBhvr>
                                        <p:cTn id="19" dur="500" fill="hold"/>
                                        <p:tgtEl>
                                          <p:spTgt spid="11269"/>
                                        </p:tgtEl>
                                        <p:attrNameLst>
                                          <p:attrName>ppt_w</p:attrName>
                                        </p:attrNameLst>
                                      </p:cBhvr>
                                      <p:tavLst>
                                        <p:tav tm="0">
                                          <p:val>
                                            <p:fltVal val="0"/>
                                          </p:val>
                                        </p:tav>
                                        <p:tav tm="100000">
                                          <p:val>
                                            <p:strVal val="#ppt_w"/>
                                          </p:val>
                                        </p:tav>
                                      </p:tavLst>
                                    </p:anim>
                                    <p:anim calcmode="lin" valueType="num">
                                      <p:cBhvr>
                                        <p:cTn id="20" dur="500" fill="hold"/>
                                        <p:tgtEl>
                                          <p:spTgt spid="11269"/>
                                        </p:tgtEl>
                                        <p:attrNameLst>
                                          <p:attrName>ppt_h</p:attrName>
                                        </p:attrNameLst>
                                      </p:cBhvr>
                                      <p:tavLst>
                                        <p:tav tm="0">
                                          <p:val>
                                            <p:fltVal val="0"/>
                                          </p:val>
                                        </p:tav>
                                        <p:tav tm="100000">
                                          <p:val>
                                            <p:strVal val="#ppt_h"/>
                                          </p:val>
                                        </p:tav>
                                      </p:tavLst>
                                    </p:anim>
                                    <p:anim calcmode="lin" valueType="num">
                                      <p:cBhvr>
                                        <p:cTn id="21" dur="500" fill="hold"/>
                                        <p:tgtEl>
                                          <p:spTgt spid="11269"/>
                                        </p:tgtEl>
                                        <p:attrNameLst>
                                          <p:attrName>style.rotation</p:attrName>
                                        </p:attrNameLst>
                                      </p:cBhvr>
                                      <p:tavLst>
                                        <p:tav tm="0">
                                          <p:val>
                                            <p:fltVal val="360"/>
                                          </p:val>
                                        </p:tav>
                                        <p:tav tm="100000">
                                          <p:val>
                                            <p:fltVal val="0"/>
                                          </p:val>
                                        </p:tav>
                                      </p:tavLst>
                                    </p:anim>
                                    <p:animEffect transition="in" filter="fade">
                                      <p:cBhvr>
                                        <p:cTn id="22" dur="500"/>
                                        <p:tgtEl>
                                          <p:spTgt spid="1126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272"/>
                                        </p:tgtEl>
                                        <p:attrNameLst>
                                          <p:attrName>style.visibility</p:attrName>
                                        </p:attrNameLst>
                                      </p:cBhvr>
                                      <p:to>
                                        <p:strVal val="visible"/>
                                      </p:to>
                                    </p:set>
                                    <p:animEffect transition="in" filter="wipe(left)">
                                      <p:cBhvr>
                                        <p:cTn id="27" dur="500"/>
                                        <p:tgtEl>
                                          <p:spTgt spid="1127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11270"/>
                                        </p:tgtEl>
                                        <p:attrNameLst>
                                          <p:attrName>style.visibility</p:attrName>
                                        </p:attrNameLst>
                                      </p:cBhvr>
                                      <p:to>
                                        <p:strVal val="visible"/>
                                      </p:to>
                                    </p:set>
                                    <p:animEffect transition="in" filter="slide(fromLeft)">
                                      <p:cBhvr>
                                        <p:cTn id="32" dur="500"/>
                                        <p:tgtEl>
                                          <p:spTgt spid="1127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2" fill="hold" nodeType="clickEffect">
                                  <p:stCondLst>
                                    <p:cond delay="0"/>
                                  </p:stCondLst>
                                  <p:childTnLst>
                                    <p:set>
                                      <p:cBhvr>
                                        <p:cTn id="36" dur="1" fill="hold">
                                          <p:stCondLst>
                                            <p:cond delay="0"/>
                                          </p:stCondLst>
                                        </p:cTn>
                                        <p:tgtEl>
                                          <p:spTgt spid="11271">
                                            <p:txEl>
                                              <p:pRg st="0" end="0"/>
                                            </p:txEl>
                                          </p:spTgt>
                                        </p:tgtEl>
                                        <p:attrNameLst>
                                          <p:attrName>style.visibility</p:attrName>
                                        </p:attrNameLst>
                                      </p:cBhvr>
                                      <p:to>
                                        <p:strVal val="visible"/>
                                      </p:to>
                                    </p:set>
                                    <p:animEffect transition="in" filter="slide(fromRight)">
                                      <p:cBhvr>
                                        <p:cTn id="37" dur="500"/>
                                        <p:tgtEl>
                                          <p:spTgt spid="112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8" grpId="0"/>
      <p:bldP spid="11269" grpId="0"/>
      <p:bldP spid="11270" grpId="0"/>
      <p:bldP spid="1127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0" y="0"/>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solidFill>
                  <a:schemeClr val="bg1"/>
                </a:solidFill>
                <a:latin typeface="楷体_GB2312" pitchFamily="49" charset="-122"/>
                <a:ea typeface="楷体_GB2312" pitchFamily="49" charset="-122"/>
              </a:rPr>
              <a:t>    </a:t>
            </a:r>
            <a:r>
              <a:rPr lang="en-US" altLang="zh-CN" sz="3200">
                <a:latin typeface="楷体_GB2312" pitchFamily="49" charset="-122"/>
                <a:ea typeface="楷体_GB2312" pitchFamily="49" charset="-122"/>
              </a:rPr>
              <a:t>⑴</a:t>
            </a:r>
            <a:r>
              <a:rPr lang="zh-CN" altLang="en-US" sz="3200">
                <a:latin typeface="楷体_GB2312" pitchFamily="49" charset="-122"/>
                <a:ea typeface="楷体_GB2312" pitchFamily="49" charset="-122"/>
              </a:rPr>
              <a:t>马基雅弗利</a:t>
            </a:r>
            <a:r>
              <a:rPr lang="en-US" altLang="zh-CN" sz="3200">
                <a:latin typeface="Arial"/>
                <a:ea typeface="楷体_GB2312" pitchFamily="49" charset="-122"/>
              </a:rPr>
              <a:t>——</a:t>
            </a:r>
            <a:r>
              <a:rPr lang="zh-CN" altLang="en-US" sz="3200">
                <a:latin typeface="楷体_GB2312" pitchFamily="49" charset="-122"/>
                <a:ea typeface="楷体_GB2312" pitchFamily="49" charset="-122"/>
              </a:rPr>
              <a:t>最早提出新君主国的概念</a:t>
            </a:r>
            <a:r>
              <a:rPr lang="zh-CN" altLang="en-US" sz="3200">
                <a:solidFill>
                  <a:schemeClr val="bg1"/>
                </a:solidFill>
                <a:latin typeface="楷体_GB2312" pitchFamily="49" charset="-122"/>
                <a:ea typeface="楷体_GB2312" pitchFamily="49" charset="-122"/>
              </a:rPr>
              <a:t>  </a:t>
            </a:r>
          </a:p>
        </p:txBody>
      </p:sp>
      <p:sp>
        <p:nvSpPr>
          <p:cNvPr id="12291" name="Rectangle 3"/>
          <p:cNvSpPr>
            <a:spLocks noChangeArrowheads="1"/>
          </p:cNvSpPr>
          <p:nvPr/>
        </p:nvSpPr>
        <p:spPr bwMode="auto">
          <a:xfrm>
            <a:off x="0" y="3860800"/>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a:t>
            </a:r>
            <a:r>
              <a:rPr lang="zh-CN" altLang="en-US" sz="3200">
                <a:latin typeface="楷体_GB2312" pitchFamily="49" charset="-122"/>
                <a:ea typeface="楷体_GB2312" pitchFamily="49" charset="-122"/>
              </a:rPr>
              <a:t>代表作：</a:t>
            </a:r>
            <a:r>
              <a:rPr lang="en-US" altLang="zh-CN" sz="3200">
                <a:latin typeface="楷体_GB2312" pitchFamily="49" charset="-122"/>
                <a:ea typeface="楷体_GB2312" pitchFamily="49" charset="-122"/>
              </a:rPr>
              <a:t>《</a:t>
            </a:r>
            <a:r>
              <a:rPr lang="zh-CN" altLang="en-US" sz="3200">
                <a:latin typeface="楷体_GB2312" pitchFamily="49" charset="-122"/>
                <a:ea typeface="楷体_GB2312" pitchFamily="49" charset="-122"/>
              </a:rPr>
              <a:t>君主论</a:t>
            </a:r>
            <a:r>
              <a:rPr lang="en-US" altLang="zh-CN" sz="3200">
                <a:latin typeface="楷体_GB2312" pitchFamily="49" charset="-122"/>
                <a:ea typeface="楷体_GB2312" pitchFamily="49" charset="-122"/>
              </a:rPr>
              <a:t>》</a:t>
            </a:r>
            <a:r>
              <a:rPr lang="en-US" altLang="zh-CN" sz="3200">
                <a:solidFill>
                  <a:schemeClr val="bg1"/>
                </a:solidFill>
                <a:latin typeface="楷体_GB2312" pitchFamily="49" charset="-122"/>
                <a:ea typeface="楷体_GB2312" pitchFamily="49" charset="-122"/>
              </a:rPr>
              <a:t> </a:t>
            </a:r>
          </a:p>
        </p:txBody>
      </p:sp>
      <p:sp>
        <p:nvSpPr>
          <p:cNvPr id="12292" name="Rectangle 4"/>
          <p:cNvSpPr>
            <a:spLocks noChangeArrowheads="1"/>
          </p:cNvSpPr>
          <p:nvPr/>
        </p:nvSpPr>
        <p:spPr bwMode="auto">
          <a:xfrm>
            <a:off x="0" y="5157788"/>
            <a:ext cx="9144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①</a:t>
            </a:r>
            <a:r>
              <a:rPr lang="zh-CN" altLang="en-US" sz="3200">
                <a:latin typeface="楷体_GB2312" pitchFamily="49" charset="-122"/>
                <a:ea typeface="楷体_GB2312" pitchFamily="49" charset="-122"/>
              </a:rPr>
              <a:t>从世俗权力的角度，提出君权至上论，反对君权神授 </a:t>
            </a:r>
          </a:p>
        </p:txBody>
      </p:sp>
      <p:sp>
        <p:nvSpPr>
          <p:cNvPr id="12293" name="Rectangle 5"/>
          <p:cNvSpPr>
            <a:spLocks noChangeArrowheads="1"/>
          </p:cNvSpPr>
          <p:nvPr/>
        </p:nvSpPr>
        <p:spPr bwMode="auto">
          <a:xfrm>
            <a:off x="0" y="620713"/>
            <a:ext cx="9144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solidFill>
                  <a:schemeClr val="bg1"/>
                </a:solidFill>
                <a:latin typeface="楷体_GB2312" pitchFamily="49" charset="-122"/>
                <a:ea typeface="楷体_GB2312" pitchFamily="49" charset="-122"/>
              </a:rPr>
              <a:t>    </a:t>
            </a:r>
            <a:r>
              <a:rPr lang="zh-CN" altLang="en-US" sz="3200">
                <a:latin typeface="楷体_GB2312" pitchFamily="49" charset="-122"/>
                <a:ea typeface="楷体_GB2312" pitchFamily="49" charset="-122"/>
              </a:rPr>
              <a:t>即：君主的权力靠自己获得，不是靠世袭</a:t>
            </a:r>
            <a:r>
              <a:rPr lang="zh-CN" altLang="en-US" sz="3200">
                <a:solidFill>
                  <a:schemeClr val="bg1"/>
                </a:solidFill>
                <a:latin typeface="楷体_GB2312" pitchFamily="49" charset="-122"/>
                <a:ea typeface="楷体_GB2312" pitchFamily="49" charset="-122"/>
              </a:rPr>
              <a:t>  </a:t>
            </a:r>
          </a:p>
        </p:txBody>
      </p:sp>
      <p:sp>
        <p:nvSpPr>
          <p:cNvPr id="12294" name="Rectangle 6"/>
          <p:cNvSpPr>
            <a:spLocks noChangeArrowheads="1"/>
          </p:cNvSpPr>
          <p:nvPr/>
        </p:nvSpPr>
        <p:spPr bwMode="auto">
          <a:xfrm>
            <a:off x="0" y="4508500"/>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solidFill>
                  <a:schemeClr val="bg1"/>
                </a:solidFill>
                <a:latin typeface="楷体_GB2312" pitchFamily="49" charset="-122"/>
                <a:ea typeface="楷体_GB2312" pitchFamily="49" charset="-122"/>
              </a:rPr>
              <a:t>    </a:t>
            </a:r>
            <a:r>
              <a:rPr lang="zh-CN" altLang="en-US" sz="3200">
                <a:latin typeface="楷体_GB2312" pitchFamily="49" charset="-122"/>
                <a:ea typeface="楷体_GB2312" pitchFamily="49" charset="-122"/>
              </a:rPr>
              <a:t>思想内容：</a:t>
            </a:r>
            <a:r>
              <a:rPr lang="zh-CN" altLang="en-US" sz="3200">
                <a:solidFill>
                  <a:schemeClr val="bg1"/>
                </a:solidFill>
                <a:latin typeface="楷体_GB2312" pitchFamily="49" charset="-122"/>
                <a:ea typeface="楷体_GB2312" pitchFamily="49" charset="-122"/>
              </a:rPr>
              <a:t> </a:t>
            </a:r>
          </a:p>
        </p:txBody>
      </p:sp>
      <p:sp>
        <p:nvSpPr>
          <p:cNvPr id="12295" name="Rectangle 7"/>
          <p:cNvSpPr>
            <a:spLocks noChangeArrowheads="1"/>
          </p:cNvSpPr>
          <p:nvPr/>
        </p:nvSpPr>
        <p:spPr bwMode="auto">
          <a:xfrm>
            <a:off x="0" y="1268413"/>
            <a:ext cx="9144000" cy="2528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a:t>
            </a:r>
            <a:r>
              <a:rPr lang="zh-CN" altLang="en-US" sz="3200">
                <a:latin typeface="楷体_GB2312" pitchFamily="49" charset="-122"/>
                <a:ea typeface="楷体_GB2312" pitchFamily="49" charset="-122"/>
              </a:rPr>
              <a:t>马基雅弗利是意大利文艺复兴时期著名的政治家、政治理论家。</a:t>
            </a:r>
          </a:p>
          <a:p>
            <a:r>
              <a:rPr lang="zh-CN" altLang="en-US" sz="3200">
                <a:solidFill>
                  <a:schemeClr val="bg1"/>
                </a:solidFill>
                <a:latin typeface="楷体_GB2312" pitchFamily="49" charset="-122"/>
                <a:ea typeface="楷体_GB2312" pitchFamily="49" charset="-122"/>
              </a:rPr>
              <a:t>    </a:t>
            </a:r>
            <a:r>
              <a:rPr lang="zh-CN" altLang="en-US" sz="3200">
                <a:latin typeface="楷体_GB2312" pitchFamily="49" charset="-122"/>
                <a:ea typeface="楷体_GB2312" pitchFamily="49" charset="-122"/>
              </a:rPr>
              <a:t>国家的四分五裂、中央政权软弱局面，激发他不断思考祖国衰落原因和挽救途径。目的是教给统治者巩固统治进而统一意大利的权术。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2293"/>
                                        </p:tgtEl>
                                        <p:attrNameLst>
                                          <p:attrName>style.visibility</p:attrName>
                                        </p:attrNameLst>
                                      </p:cBhvr>
                                      <p:to>
                                        <p:strVal val="visible"/>
                                      </p:to>
                                    </p:set>
                                    <p:anim calcmode="lin" valueType="num">
                                      <p:cBhvr>
                                        <p:cTn id="7" dur="500" fill="hold"/>
                                        <p:tgtEl>
                                          <p:spTgt spid="12293"/>
                                        </p:tgtEl>
                                        <p:attrNameLst>
                                          <p:attrName>ppt_w</p:attrName>
                                        </p:attrNameLst>
                                      </p:cBhvr>
                                      <p:tavLst>
                                        <p:tav tm="0">
                                          <p:val>
                                            <p:fltVal val="0"/>
                                          </p:val>
                                        </p:tav>
                                        <p:tav tm="100000">
                                          <p:val>
                                            <p:strVal val="#ppt_w"/>
                                          </p:val>
                                        </p:tav>
                                      </p:tavLst>
                                    </p:anim>
                                    <p:anim calcmode="lin" valueType="num">
                                      <p:cBhvr>
                                        <p:cTn id="8" dur="500" fill="hold"/>
                                        <p:tgtEl>
                                          <p:spTgt spid="12293"/>
                                        </p:tgtEl>
                                        <p:attrNameLst>
                                          <p:attrName>ppt_h</p:attrName>
                                        </p:attrNameLst>
                                      </p:cBhvr>
                                      <p:tavLst>
                                        <p:tav tm="0">
                                          <p:val>
                                            <p:fltVal val="0"/>
                                          </p:val>
                                        </p:tav>
                                        <p:tav tm="100000">
                                          <p:val>
                                            <p:strVal val="#ppt_h"/>
                                          </p:val>
                                        </p:tav>
                                      </p:tavLst>
                                    </p:anim>
                                    <p:anim calcmode="lin" valueType="num">
                                      <p:cBhvr>
                                        <p:cTn id="9" dur="500" fill="hold"/>
                                        <p:tgtEl>
                                          <p:spTgt spid="12293"/>
                                        </p:tgtEl>
                                        <p:attrNameLst>
                                          <p:attrName>style.rotation</p:attrName>
                                        </p:attrNameLst>
                                      </p:cBhvr>
                                      <p:tavLst>
                                        <p:tav tm="0">
                                          <p:val>
                                            <p:fltVal val="360"/>
                                          </p:val>
                                        </p:tav>
                                        <p:tav tm="100000">
                                          <p:val>
                                            <p:fltVal val="0"/>
                                          </p:val>
                                        </p:tav>
                                      </p:tavLst>
                                    </p:anim>
                                    <p:animEffect transition="in" filter="fade">
                                      <p:cBhvr>
                                        <p:cTn id="10" dur="500"/>
                                        <p:tgtEl>
                                          <p:spTgt spid="1229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3" presetClass="entr" presetSubtype="16" fill="hold" grpId="0" nodeType="clickEffect">
                                  <p:stCondLst>
                                    <p:cond delay="0"/>
                                  </p:stCondLst>
                                  <p:childTnLst>
                                    <p:set>
                                      <p:cBhvr>
                                        <p:cTn id="14" dur="1" fill="hold">
                                          <p:stCondLst>
                                            <p:cond delay="0"/>
                                          </p:stCondLst>
                                        </p:cTn>
                                        <p:tgtEl>
                                          <p:spTgt spid="12295"/>
                                        </p:tgtEl>
                                        <p:attrNameLst>
                                          <p:attrName>style.visibility</p:attrName>
                                        </p:attrNameLst>
                                      </p:cBhvr>
                                      <p:to>
                                        <p:strVal val="visible"/>
                                      </p:to>
                                    </p:set>
                                    <p:anim calcmode="lin" valueType="num">
                                      <p:cBhvr>
                                        <p:cTn id="15" dur="500" fill="hold"/>
                                        <p:tgtEl>
                                          <p:spTgt spid="12295"/>
                                        </p:tgtEl>
                                        <p:attrNameLst>
                                          <p:attrName>ppt_w</p:attrName>
                                        </p:attrNameLst>
                                      </p:cBhvr>
                                      <p:tavLst>
                                        <p:tav tm="0">
                                          <p:val>
                                            <p:fltVal val="0"/>
                                          </p:val>
                                        </p:tav>
                                        <p:tav tm="100000">
                                          <p:val>
                                            <p:strVal val="#ppt_w"/>
                                          </p:val>
                                        </p:tav>
                                      </p:tavLst>
                                    </p:anim>
                                    <p:anim calcmode="lin" valueType="num">
                                      <p:cBhvr>
                                        <p:cTn id="16" dur="500" fill="hold"/>
                                        <p:tgtEl>
                                          <p:spTgt spid="12295"/>
                                        </p:tgtEl>
                                        <p:attrNameLst>
                                          <p:attrName>ppt_h</p:attrName>
                                        </p:attrNameLst>
                                      </p:cBhvr>
                                      <p:tavLst>
                                        <p:tav tm="0">
                                          <p:val>
                                            <p:fltVal val="0"/>
                                          </p:val>
                                        </p:tav>
                                        <p:tav tm="100000">
                                          <p:val>
                                            <p:strVal val="#ppt_h"/>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2291"/>
                                        </p:tgtEl>
                                        <p:attrNameLst>
                                          <p:attrName>style.visibility</p:attrName>
                                        </p:attrNameLst>
                                      </p:cBhvr>
                                      <p:to>
                                        <p:strVal val="visible"/>
                                      </p:to>
                                    </p:set>
                                    <p:animEffect transition="in" filter="slide(fromBottom)">
                                      <p:cBhvr>
                                        <p:cTn id="21" dur="500"/>
                                        <p:tgtEl>
                                          <p:spTgt spid="12291"/>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12294"/>
                                        </p:tgtEl>
                                        <p:attrNameLst>
                                          <p:attrName>style.visibility</p:attrName>
                                        </p:attrNameLst>
                                      </p:cBhvr>
                                      <p:to>
                                        <p:strVal val="visible"/>
                                      </p:to>
                                    </p:set>
                                    <p:animEffect transition="in" filter="slide(fromBottom)">
                                      <p:cBhvr>
                                        <p:cTn id="26" dur="500"/>
                                        <p:tgtEl>
                                          <p:spTgt spid="1229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12292"/>
                                        </p:tgtEl>
                                        <p:attrNameLst>
                                          <p:attrName>style.visibility</p:attrName>
                                        </p:attrNameLst>
                                      </p:cBhvr>
                                      <p:to>
                                        <p:strVal val="visible"/>
                                      </p:to>
                                    </p:set>
                                    <p:anim calcmode="lin" valueType="num">
                                      <p:cBhvr>
                                        <p:cTn id="31" dur="500" fill="hold"/>
                                        <p:tgtEl>
                                          <p:spTgt spid="12292"/>
                                        </p:tgtEl>
                                        <p:attrNameLst>
                                          <p:attrName>ppt_w</p:attrName>
                                        </p:attrNameLst>
                                      </p:cBhvr>
                                      <p:tavLst>
                                        <p:tav tm="0">
                                          <p:val>
                                            <p:fltVal val="0"/>
                                          </p:val>
                                        </p:tav>
                                        <p:tav tm="100000">
                                          <p:val>
                                            <p:strVal val="#ppt_w"/>
                                          </p:val>
                                        </p:tav>
                                      </p:tavLst>
                                    </p:anim>
                                    <p:anim calcmode="lin" valueType="num">
                                      <p:cBhvr>
                                        <p:cTn id="32" dur="500" fill="hold"/>
                                        <p:tgtEl>
                                          <p:spTgt spid="12292"/>
                                        </p:tgtEl>
                                        <p:attrNameLst>
                                          <p:attrName>ppt_h</p:attrName>
                                        </p:attrNameLst>
                                      </p:cBhvr>
                                      <p:tavLst>
                                        <p:tav tm="0">
                                          <p:val>
                                            <p:fltVal val="0"/>
                                          </p:val>
                                        </p:tav>
                                        <p:tav tm="100000">
                                          <p:val>
                                            <p:strVal val="#ppt_h"/>
                                          </p:val>
                                        </p:tav>
                                      </p:tavLst>
                                    </p:anim>
                                    <p:anim calcmode="lin" valueType="num">
                                      <p:cBhvr>
                                        <p:cTn id="33" dur="500" fill="hold"/>
                                        <p:tgtEl>
                                          <p:spTgt spid="12292"/>
                                        </p:tgtEl>
                                        <p:attrNameLst>
                                          <p:attrName>style.rotation</p:attrName>
                                        </p:attrNameLst>
                                      </p:cBhvr>
                                      <p:tavLst>
                                        <p:tav tm="0">
                                          <p:val>
                                            <p:fltVal val="360"/>
                                          </p:val>
                                        </p:tav>
                                        <p:tav tm="100000">
                                          <p:val>
                                            <p:fltVal val="0"/>
                                          </p:val>
                                        </p:tav>
                                      </p:tavLst>
                                    </p:anim>
                                    <p:animEffect transition="in" filter="fade">
                                      <p:cBhvr>
                                        <p:cTn id="34"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12292" grpId="0"/>
      <p:bldP spid="12293" grpId="0"/>
      <p:bldP spid="12294" grpId="0"/>
      <p:bldP spid="1229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4"/>
          <p:cNvSpPr txBox="1">
            <a:spLocks noChangeArrowheads="1"/>
          </p:cNvSpPr>
          <p:nvPr/>
        </p:nvSpPr>
        <p:spPr bwMode="auto">
          <a:xfrm>
            <a:off x="508000" y="5545138"/>
            <a:ext cx="34956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a:latin typeface="宋体" pitchFamily="2" charset="-122"/>
              </a:rPr>
              <a:t>尼科洛</a:t>
            </a:r>
            <a:r>
              <a:rPr kumimoji="1" lang="en-US" altLang="zh-CN">
                <a:latin typeface="宋体" pitchFamily="2" charset="-122"/>
              </a:rPr>
              <a:t>·</a:t>
            </a:r>
            <a:r>
              <a:rPr kumimoji="1" lang="zh-CN" altLang="en-US">
                <a:latin typeface="宋体" pitchFamily="2" charset="-122"/>
              </a:rPr>
              <a:t>马基雅弗利</a:t>
            </a:r>
            <a:r>
              <a:rPr kumimoji="1" lang="en-US" altLang="zh-CN">
                <a:latin typeface="宋体" pitchFamily="2" charset="-122"/>
              </a:rPr>
              <a:t>(Niccolò Machiavelli, 1469—1527)</a:t>
            </a:r>
          </a:p>
        </p:txBody>
      </p:sp>
      <p:pic>
        <p:nvPicPr>
          <p:cNvPr id="62467" name="Picture 5" descr="00-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263" y="1001713"/>
            <a:ext cx="3481387" cy="442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8" name="Text Box 6"/>
          <p:cNvSpPr txBox="1">
            <a:spLocks noChangeArrowheads="1"/>
          </p:cNvSpPr>
          <p:nvPr/>
        </p:nvSpPr>
        <p:spPr bwMode="auto">
          <a:xfrm>
            <a:off x="4572000" y="1846263"/>
            <a:ext cx="4157663" cy="283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000">
                <a:latin typeface="Times New Roman" pitchFamily="18" charset="0"/>
              </a:rPr>
              <a:t>        </a:t>
            </a:r>
            <a:r>
              <a:rPr kumimoji="1" lang="zh-CN" altLang="en-US" sz="2000">
                <a:latin typeface="Times New Roman" pitchFamily="18" charset="0"/>
              </a:rPr>
              <a:t>意大利政治思想家、历史学家，曾任佛罗伦萨共和国“十人委员会”秘书，主管军事和外交，主张结束意大利的分裂，建立统一而强大的君主国。在</a:t>
            </a:r>
            <a:r>
              <a:rPr kumimoji="1" lang="en-US" altLang="zh-CN" sz="2000">
                <a:latin typeface="Times New Roman" pitchFamily="18" charset="0"/>
              </a:rPr>
              <a:t>《</a:t>
            </a:r>
            <a:r>
              <a:rPr kumimoji="1" lang="zh-CN" altLang="en-US" sz="2000">
                <a:latin typeface="Times New Roman" pitchFamily="18" charset="0"/>
              </a:rPr>
              <a:t>君主论</a:t>
            </a:r>
            <a:r>
              <a:rPr kumimoji="1" lang="en-US" altLang="zh-CN" sz="2000">
                <a:latin typeface="Times New Roman" pitchFamily="18" charset="0"/>
              </a:rPr>
              <a:t>》</a:t>
            </a:r>
            <a:r>
              <a:rPr kumimoji="1" lang="zh-CN" altLang="en-US" sz="2000">
                <a:latin typeface="Times New Roman" pitchFamily="18" charset="0"/>
              </a:rPr>
              <a:t>一书中提出君主为达到目的，可不择手段。后人称这种政治哲学为马基雅弗利主义。他还著有</a:t>
            </a:r>
            <a:r>
              <a:rPr kumimoji="1" lang="en-US" altLang="zh-CN" sz="2000">
                <a:latin typeface="Times New Roman" pitchFamily="18" charset="0"/>
              </a:rPr>
              <a:t>《</a:t>
            </a:r>
            <a:r>
              <a:rPr kumimoji="1" lang="zh-CN" altLang="en-US" sz="2000">
                <a:latin typeface="Times New Roman" pitchFamily="18" charset="0"/>
              </a:rPr>
              <a:t>论李维</a:t>
            </a:r>
            <a:r>
              <a:rPr kumimoji="1" lang="en-US" altLang="zh-CN" sz="2000">
                <a:latin typeface="Times New Roman" pitchFamily="18" charset="0"/>
              </a:rPr>
              <a:t>》《</a:t>
            </a:r>
            <a:r>
              <a:rPr kumimoji="1" lang="zh-CN" altLang="en-US" sz="2000">
                <a:latin typeface="Times New Roman" pitchFamily="18" charset="0"/>
              </a:rPr>
              <a:t>佛罗伦萨史</a:t>
            </a:r>
            <a:r>
              <a:rPr kumimoji="1" lang="en-US" altLang="zh-CN" sz="2000">
                <a:latin typeface="Times New Roman" pitchFamily="18" charset="0"/>
              </a:rPr>
              <a:t>》</a:t>
            </a:r>
            <a:r>
              <a:rPr kumimoji="1" lang="zh-CN" altLang="en-US" sz="2000">
                <a:latin typeface="Times New Roman" pitchFamily="18" charset="0"/>
              </a:rPr>
              <a:t>等。</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6" descr="00-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450" y="1616075"/>
            <a:ext cx="25273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1" name="Text Box 7"/>
          <p:cNvSpPr txBox="1">
            <a:spLocks noChangeArrowheads="1"/>
          </p:cNvSpPr>
          <p:nvPr/>
        </p:nvSpPr>
        <p:spPr bwMode="auto">
          <a:xfrm>
            <a:off x="573088" y="4841875"/>
            <a:ext cx="27320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kumimoji="1" lang="zh-CN" altLang="zh-CN" sz="2400">
              <a:latin typeface="Times New Roman" pitchFamily="18" charset="0"/>
            </a:endParaRPr>
          </a:p>
        </p:txBody>
      </p:sp>
      <p:pic>
        <p:nvPicPr>
          <p:cNvPr id="63492" name="Picture 8" descr="00-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9713" y="1141413"/>
            <a:ext cx="4457700" cy="405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3" name="Text Box 9"/>
          <p:cNvSpPr txBox="1">
            <a:spLocks noChangeArrowheads="1"/>
          </p:cNvSpPr>
          <p:nvPr/>
        </p:nvSpPr>
        <p:spPr bwMode="auto">
          <a:xfrm>
            <a:off x="5726113" y="5299075"/>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000">
                <a:latin typeface="Times New Roman" pitchFamily="18" charset="0"/>
              </a:rPr>
              <a:t>佛罗伦萨</a:t>
            </a:r>
          </a:p>
        </p:txBody>
      </p:sp>
      <p:sp>
        <p:nvSpPr>
          <p:cNvPr id="63494" name="Text Box 10"/>
          <p:cNvSpPr txBox="1">
            <a:spLocks noChangeArrowheads="1"/>
          </p:cNvSpPr>
          <p:nvPr/>
        </p:nvSpPr>
        <p:spPr bwMode="auto">
          <a:xfrm>
            <a:off x="609600" y="4887913"/>
            <a:ext cx="2216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000">
                <a:latin typeface="Times New Roman" pitchFamily="18" charset="0"/>
              </a:rPr>
              <a:t>马基雅弗利半身像</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descr="0"/>
          <p:cNvPicPr>
            <a:picLocks noChangeAspect="1" noChangeArrowheads="1"/>
          </p:cNvPicPr>
          <p:nvPr/>
        </p:nvPicPr>
        <p:blipFill>
          <a:blip r:embed="rId2"/>
          <a:srcRect/>
          <a:stretch>
            <a:fillRect/>
          </a:stretch>
        </p:blipFill>
        <p:spPr bwMode="auto">
          <a:xfrm>
            <a:off x="641350" y="706438"/>
            <a:ext cx="3657600" cy="5340350"/>
          </a:xfrm>
          <a:prstGeom prst="rect">
            <a:avLst/>
          </a:prstGeom>
          <a:noFill/>
          <a:effectLst>
            <a:outerShdw dist="107763" dir="2700000" algn="ctr" rotWithShape="0">
              <a:schemeClr val="tx1"/>
            </a:outerShdw>
          </a:effectLst>
        </p:spPr>
      </p:pic>
      <p:sp>
        <p:nvSpPr>
          <p:cNvPr id="64515" name="Text Box 5"/>
          <p:cNvSpPr txBox="1">
            <a:spLocks noChangeArrowheads="1"/>
          </p:cNvSpPr>
          <p:nvPr/>
        </p:nvSpPr>
        <p:spPr bwMode="auto">
          <a:xfrm>
            <a:off x="4572000" y="2378075"/>
            <a:ext cx="4205288"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400">
                <a:latin typeface="Times New Roman" pitchFamily="18" charset="0"/>
              </a:rPr>
              <a:t>        《</a:t>
            </a:r>
            <a:r>
              <a:rPr kumimoji="1" lang="zh-CN" altLang="en-US" sz="2400">
                <a:latin typeface="Times New Roman" pitchFamily="18" charset="0"/>
              </a:rPr>
              <a:t>君主论</a:t>
            </a:r>
            <a:r>
              <a:rPr kumimoji="1" lang="en-US" altLang="zh-CN" sz="2400">
                <a:latin typeface="Times New Roman" pitchFamily="18" charset="0"/>
              </a:rPr>
              <a:t>》</a:t>
            </a:r>
            <a:r>
              <a:rPr kumimoji="1" lang="zh-CN" altLang="en-US" sz="2400">
                <a:latin typeface="Times New Roman" pitchFamily="18" charset="0"/>
              </a:rPr>
              <a:t>一书是马基雅弗利写给佛罗伦萨即将继位的统治者小洛伦佐公爵的，目的是教给他治国之术，使他成为一个能肩负起意大利统一事业的强有力的“新君主”。</a:t>
            </a:r>
          </a:p>
        </p:txBody>
      </p:sp>
      <p:sp>
        <p:nvSpPr>
          <p:cNvPr id="64516" name="Text Box 6"/>
          <p:cNvSpPr txBox="1">
            <a:spLocks noChangeArrowheads="1"/>
          </p:cNvSpPr>
          <p:nvPr/>
        </p:nvSpPr>
        <p:spPr bwMode="auto">
          <a:xfrm>
            <a:off x="1506538" y="6175375"/>
            <a:ext cx="1962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000">
                <a:latin typeface="Times New Roman" pitchFamily="18" charset="0"/>
              </a:rPr>
              <a:t>《</a:t>
            </a:r>
            <a:r>
              <a:rPr kumimoji="1" lang="zh-CN" altLang="en-US" sz="2000">
                <a:latin typeface="Times New Roman" pitchFamily="18" charset="0"/>
              </a:rPr>
              <a:t>君主论</a:t>
            </a:r>
            <a:r>
              <a:rPr kumimoji="1" lang="en-US" altLang="zh-CN" sz="2000">
                <a:latin typeface="Times New Roman" pitchFamily="18" charset="0"/>
              </a:rPr>
              <a:t>》</a:t>
            </a:r>
            <a:r>
              <a:rPr kumimoji="1" lang="zh-CN" altLang="en-US" sz="2000">
                <a:latin typeface="Times New Roman" pitchFamily="18" charset="0"/>
              </a:rPr>
              <a:t>书影</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4" descr="00-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525" y="769938"/>
            <a:ext cx="4059238" cy="541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39" name="Text Box 5"/>
          <p:cNvSpPr txBox="1">
            <a:spLocks noChangeArrowheads="1"/>
          </p:cNvSpPr>
          <p:nvPr/>
        </p:nvSpPr>
        <p:spPr bwMode="auto">
          <a:xfrm>
            <a:off x="4733925" y="4922838"/>
            <a:ext cx="38814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2000">
                <a:latin typeface="Times New Roman" pitchFamily="18" charset="0"/>
              </a:rPr>
              <a:t>佛罗伦萨圣十字教堂</a:t>
            </a:r>
            <a:r>
              <a:rPr lang="en-US" altLang="zh-CN" sz="2000">
                <a:latin typeface="Times New Roman" pitchFamily="18" charset="0"/>
              </a:rPr>
              <a:t>(</a:t>
            </a:r>
            <a:r>
              <a:rPr lang="zh-CN" altLang="en-US" sz="2000">
                <a:latin typeface="Times New Roman" pitchFamily="18" charset="0"/>
              </a:rPr>
              <a:t>上图</a:t>
            </a:r>
            <a:r>
              <a:rPr lang="en-US" altLang="zh-CN" sz="2000">
                <a:latin typeface="Times New Roman" pitchFamily="18" charset="0"/>
              </a:rPr>
              <a:t>)</a:t>
            </a:r>
            <a:r>
              <a:rPr lang="zh-CN" altLang="en-US" sz="2000">
                <a:latin typeface="Times New Roman" pitchFamily="18" charset="0"/>
              </a:rPr>
              <a:t>内马</a:t>
            </a:r>
            <a:r>
              <a:rPr kumimoji="1" lang="zh-CN" altLang="en-US" sz="2000">
                <a:latin typeface="Times New Roman" pitchFamily="18" charset="0"/>
              </a:rPr>
              <a:t>基雅弗利之墓</a:t>
            </a:r>
          </a:p>
        </p:txBody>
      </p:sp>
      <p:pic>
        <p:nvPicPr>
          <p:cNvPr id="65540" name="Picture 6" descr="00-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755650"/>
            <a:ext cx="4260850" cy="319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0" y="1773238"/>
            <a:ext cx="9144000" cy="30257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a:latin typeface="楷体_GB2312" pitchFamily="49" charset="-122"/>
                <a:ea typeface="楷体_GB2312" pitchFamily="49" charset="-122"/>
              </a:rPr>
              <a:t>    </a:t>
            </a:r>
            <a:r>
              <a:rPr lang="zh-CN" altLang="en-US" sz="3200">
                <a:latin typeface="楷体_GB2312" pitchFamily="49" charset="-122"/>
                <a:ea typeface="楷体_GB2312" pitchFamily="49" charset="-122"/>
              </a:rPr>
              <a:t>西班牙、英国、法国走向集权，成为欧洲</a:t>
            </a:r>
            <a:r>
              <a:rPr lang="zh-CN" altLang="en-US" sz="3200">
                <a:latin typeface="Arial"/>
                <a:ea typeface="楷体_GB2312" pitchFamily="49" charset="-122"/>
              </a:rPr>
              <a:t>“</a:t>
            </a:r>
            <a:r>
              <a:rPr lang="zh-CN" altLang="en-US" sz="3200">
                <a:latin typeface="楷体_GB2312" pitchFamily="49" charset="-122"/>
                <a:ea typeface="楷体_GB2312" pitchFamily="49" charset="-122"/>
              </a:rPr>
              <a:t>新君主国</a:t>
            </a:r>
            <a:r>
              <a:rPr lang="zh-CN" altLang="en-US" sz="3200">
                <a:latin typeface="Arial"/>
                <a:ea typeface="楷体_GB2312" pitchFamily="49" charset="-122"/>
              </a:rPr>
              <a:t>”</a:t>
            </a:r>
            <a:r>
              <a:rPr lang="zh-CN" altLang="en-US" sz="3200">
                <a:latin typeface="楷体_GB2312" pitchFamily="49" charset="-122"/>
                <a:ea typeface="楷体_GB2312" pitchFamily="49" charset="-122"/>
              </a:rPr>
              <a:t>。</a:t>
            </a:r>
            <a:r>
              <a:rPr lang="zh-CN" altLang="en-US" sz="3200">
                <a:latin typeface="Arial"/>
                <a:ea typeface="楷体_GB2312" pitchFamily="49" charset="-122"/>
              </a:rPr>
              <a:t>“</a:t>
            </a:r>
            <a:r>
              <a:rPr lang="zh-CN" altLang="en-US" sz="3200">
                <a:latin typeface="楷体_GB2312" pitchFamily="49" charset="-122"/>
                <a:ea typeface="楷体_GB2312" pitchFamily="49" charset="-122"/>
              </a:rPr>
              <a:t>新君主</a:t>
            </a:r>
            <a:r>
              <a:rPr lang="zh-CN" altLang="en-US" sz="3200">
                <a:latin typeface="Arial"/>
                <a:ea typeface="楷体_GB2312" pitchFamily="49" charset="-122"/>
              </a:rPr>
              <a:t>”</a:t>
            </a:r>
            <a:r>
              <a:rPr lang="zh-CN" altLang="en-US" sz="3200">
                <a:latin typeface="楷体_GB2312" pitchFamily="49" charset="-122"/>
                <a:ea typeface="楷体_GB2312" pitchFamily="49" charset="-122"/>
              </a:rPr>
              <a:t>以其强有力的手段，结束了封建的混乱局面。</a:t>
            </a:r>
          </a:p>
          <a:p>
            <a:r>
              <a:rPr lang="zh-CN" altLang="en-US" sz="3200">
                <a:latin typeface="楷体_GB2312" pitchFamily="49" charset="-122"/>
                <a:ea typeface="楷体_GB2312" pitchFamily="49" charset="-122"/>
              </a:rPr>
              <a:t>    那么，如何为</a:t>
            </a:r>
            <a:r>
              <a:rPr kumimoji="1" lang="zh-CN" altLang="en-US" sz="3200">
                <a:latin typeface="楷体_GB2312" pitchFamily="49" charset="-122"/>
                <a:ea typeface="楷体_GB2312" pitchFamily="49" charset="-122"/>
              </a:rPr>
              <a:t>君权辩护？</a:t>
            </a:r>
          </a:p>
          <a:p>
            <a:r>
              <a:rPr kumimoji="1" lang="zh-CN" altLang="en-US" sz="3200">
                <a:latin typeface="楷体_GB2312" pitchFamily="49" charset="-122"/>
                <a:ea typeface="楷体_GB2312" pitchFamily="49" charset="-122"/>
              </a:rPr>
              <a:t>    随着欧洲君主专制的形成和发展，鼓吹</a:t>
            </a:r>
            <a:r>
              <a:rPr kumimoji="1" lang="zh-CN" altLang="en-US" sz="3200">
                <a:latin typeface="Arial"/>
                <a:ea typeface="楷体_GB2312" pitchFamily="49" charset="-122"/>
              </a:rPr>
              <a:t>“</a:t>
            </a:r>
            <a:r>
              <a:rPr kumimoji="1" lang="zh-CN" altLang="en-US" sz="3200">
                <a:latin typeface="楷体_GB2312" pitchFamily="49" charset="-122"/>
                <a:ea typeface="楷体_GB2312" pitchFamily="49" charset="-122"/>
              </a:rPr>
              <a:t>君权神授</a:t>
            </a:r>
            <a:r>
              <a:rPr kumimoji="1" lang="zh-CN" altLang="en-US" sz="3200">
                <a:latin typeface="Arial"/>
                <a:ea typeface="楷体_GB2312" pitchFamily="49" charset="-122"/>
              </a:rPr>
              <a:t>”</a:t>
            </a:r>
            <a:r>
              <a:rPr kumimoji="1" lang="zh-CN" altLang="en-US" sz="3200">
                <a:latin typeface="楷体_GB2312" pitchFamily="49" charset="-122"/>
                <a:ea typeface="楷体_GB2312" pitchFamily="49" charset="-122"/>
              </a:rPr>
              <a:t>和</a:t>
            </a:r>
            <a:r>
              <a:rPr kumimoji="1" lang="zh-CN" altLang="en-US" sz="3200">
                <a:latin typeface="Arial"/>
                <a:ea typeface="楷体_GB2312" pitchFamily="49" charset="-122"/>
              </a:rPr>
              <a:t>“</a:t>
            </a:r>
            <a:r>
              <a:rPr kumimoji="1" lang="zh-CN" altLang="en-US" sz="3200">
                <a:latin typeface="楷体_GB2312" pitchFamily="49" charset="-122"/>
                <a:ea typeface="楷体_GB2312" pitchFamily="49" charset="-122"/>
              </a:rPr>
              <a:t>君权至上</a:t>
            </a:r>
            <a:r>
              <a:rPr kumimoji="1" lang="zh-CN" altLang="en-US" sz="3200">
                <a:latin typeface="Arial"/>
                <a:ea typeface="楷体_GB2312" pitchFamily="49" charset="-122"/>
              </a:rPr>
              <a:t>”</a:t>
            </a:r>
            <a:r>
              <a:rPr kumimoji="1" lang="zh-CN" altLang="en-US" sz="3200">
                <a:latin typeface="楷体_GB2312" pitchFamily="49" charset="-122"/>
                <a:ea typeface="楷体_GB2312" pitchFamily="49" charset="-122"/>
              </a:rPr>
              <a:t>的政治学说兴起。</a:t>
            </a:r>
            <a:r>
              <a:rPr kumimoji="1" lang="zh-CN" altLang="en-US" sz="3200">
                <a:solidFill>
                  <a:schemeClr val="bg1"/>
                </a:solidFill>
                <a:latin typeface="楷体_GB2312" pitchFamily="49" charset="-122"/>
                <a:ea typeface="楷体_GB2312" pitchFamily="49" charset="-122"/>
              </a:rPr>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0" y="184150"/>
            <a:ext cx="9144000" cy="25384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indent="400050"/>
            <a:r>
              <a:rPr lang="zh-CN" altLang="en-US" sz="3200">
                <a:latin typeface="楷体_GB2312" pitchFamily="49" charset="-122"/>
                <a:ea typeface="楷体_GB2312" pitchFamily="49" charset="-122"/>
              </a:rPr>
              <a:t>马基雅弗利提倡</a:t>
            </a:r>
            <a:r>
              <a:rPr lang="zh-CN" altLang="en-US" sz="3200">
                <a:latin typeface="Arial"/>
                <a:ea typeface="楷体_GB2312" pitchFamily="49" charset="-122"/>
              </a:rPr>
              <a:t>“</a:t>
            </a:r>
            <a:r>
              <a:rPr lang="zh-CN" altLang="en-US" sz="3200">
                <a:latin typeface="楷体_GB2312" pitchFamily="49" charset="-122"/>
                <a:ea typeface="楷体_GB2312" pitchFamily="49" charset="-122"/>
              </a:rPr>
              <a:t>君权至上</a:t>
            </a:r>
            <a:r>
              <a:rPr lang="zh-CN" altLang="en-US" sz="3200">
                <a:latin typeface="Arial"/>
                <a:ea typeface="楷体_GB2312" pitchFamily="49" charset="-122"/>
              </a:rPr>
              <a:t>”</a:t>
            </a:r>
            <a:r>
              <a:rPr lang="zh-CN" altLang="en-US" sz="3200">
                <a:latin typeface="楷体_GB2312" pitchFamily="49" charset="-122"/>
                <a:ea typeface="楷体_GB2312" pitchFamily="49" charset="-122"/>
              </a:rPr>
              <a:t>的现实</a:t>
            </a:r>
            <a:r>
              <a:rPr lang="zh-CN" altLang="en-US" sz="3200" u="sng">
                <a:latin typeface="楷体_GB2312" pitchFamily="49" charset="-122"/>
                <a:ea typeface="楷体_GB2312" pitchFamily="49" charset="-122"/>
              </a:rPr>
              <a:t>主要目标</a:t>
            </a:r>
            <a:r>
              <a:rPr lang="zh-CN" altLang="en-US" sz="3200">
                <a:latin typeface="楷体_GB2312" pitchFamily="49" charset="-122"/>
                <a:ea typeface="楷体_GB2312" pitchFamily="49" charset="-122"/>
              </a:rPr>
              <a:t>是</a:t>
            </a:r>
          </a:p>
          <a:p>
            <a:pPr indent="400050"/>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A</a:t>
            </a:r>
            <a:r>
              <a:rPr lang="zh-CN" altLang="en-US" sz="3200">
                <a:latin typeface="楷体_GB2312" pitchFamily="49" charset="-122"/>
                <a:ea typeface="楷体_GB2312" pitchFamily="49" charset="-122"/>
              </a:rPr>
              <a:t>、维护意大利国王的权威</a:t>
            </a:r>
          </a:p>
          <a:p>
            <a:pPr indent="400050"/>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B</a:t>
            </a:r>
            <a:r>
              <a:rPr lang="zh-CN" altLang="en-US" sz="3200">
                <a:latin typeface="楷体_GB2312" pitchFamily="49" charset="-122"/>
                <a:ea typeface="楷体_GB2312" pitchFamily="49" charset="-122"/>
              </a:rPr>
              <a:t>、实现意大利的统一</a:t>
            </a:r>
          </a:p>
          <a:p>
            <a:pPr indent="400050"/>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C</a:t>
            </a:r>
            <a:r>
              <a:rPr lang="zh-CN" altLang="en-US" sz="3200">
                <a:latin typeface="楷体_GB2312" pitchFamily="49" charset="-122"/>
                <a:ea typeface="楷体_GB2312" pitchFamily="49" charset="-122"/>
              </a:rPr>
              <a:t>、挑战罗马教会</a:t>
            </a:r>
          </a:p>
          <a:p>
            <a:pPr indent="400050"/>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D</a:t>
            </a:r>
            <a:r>
              <a:rPr lang="zh-CN" altLang="en-US" sz="3200">
                <a:latin typeface="楷体_GB2312" pitchFamily="49" charset="-122"/>
                <a:ea typeface="楷体_GB2312" pitchFamily="49" charset="-122"/>
              </a:rPr>
              <a:t>、为新君主提供治国之道</a:t>
            </a:r>
          </a:p>
        </p:txBody>
      </p:sp>
      <p:sp>
        <p:nvSpPr>
          <p:cNvPr id="13315" name="Rectangle 3"/>
          <p:cNvSpPr>
            <a:spLocks noChangeArrowheads="1"/>
          </p:cNvSpPr>
          <p:nvPr/>
        </p:nvSpPr>
        <p:spPr bwMode="auto">
          <a:xfrm>
            <a:off x="0" y="2852738"/>
            <a:ext cx="9144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②</a:t>
            </a:r>
            <a:r>
              <a:rPr lang="zh-CN" altLang="en-US" sz="3200">
                <a:latin typeface="楷体_GB2312" pitchFamily="49" charset="-122"/>
                <a:ea typeface="楷体_GB2312" pitchFamily="49" charset="-122"/>
              </a:rPr>
              <a:t>权力政治观：</a:t>
            </a:r>
          </a:p>
        </p:txBody>
      </p:sp>
      <p:sp>
        <p:nvSpPr>
          <p:cNvPr id="13316" name="Rectangle 4"/>
          <p:cNvSpPr>
            <a:spLocks noChangeArrowheads="1"/>
          </p:cNvSpPr>
          <p:nvPr/>
        </p:nvSpPr>
        <p:spPr bwMode="auto">
          <a:xfrm>
            <a:off x="0" y="3429000"/>
            <a:ext cx="9144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a:t>
            </a:r>
            <a:r>
              <a:rPr lang="zh-CN" altLang="en-US" sz="3200">
                <a:latin typeface="楷体_GB2312" pitchFamily="49" charset="-122"/>
                <a:ea typeface="楷体_GB2312" pitchFamily="49" charset="-122"/>
              </a:rPr>
              <a:t>认为国家的根本问题是统治权，而权力是法的基础； </a:t>
            </a:r>
          </a:p>
        </p:txBody>
      </p:sp>
      <p:sp>
        <p:nvSpPr>
          <p:cNvPr id="13317" name="Rectangle 5"/>
          <p:cNvSpPr>
            <a:spLocks noChangeArrowheads="1"/>
          </p:cNvSpPr>
          <p:nvPr/>
        </p:nvSpPr>
        <p:spPr bwMode="auto">
          <a:xfrm>
            <a:off x="0" y="4581525"/>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solidFill>
                  <a:schemeClr val="bg1"/>
                </a:solidFill>
                <a:latin typeface="楷体_GB2312" pitchFamily="49" charset="-122"/>
                <a:ea typeface="楷体_GB2312" pitchFamily="49" charset="-122"/>
              </a:rPr>
              <a:t>    </a:t>
            </a:r>
            <a:r>
              <a:rPr lang="en-US" altLang="zh-CN" sz="3200">
                <a:latin typeface="楷体_GB2312" pitchFamily="49" charset="-122"/>
                <a:ea typeface="楷体_GB2312" pitchFamily="49" charset="-122"/>
              </a:rPr>
              <a:t>③</a:t>
            </a:r>
            <a:r>
              <a:rPr lang="zh-CN" altLang="en-US" sz="3200">
                <a:latin typeface="楷体_GB2312" pitchFamily="49" charset="-122"/>
                <a:ea typeface="楷体_GB2312" pitchFamily="49" charset="-122"/>
              </a:rPr>
              <a:t>君主的统治方法</a:t>
            </a:r>
          </a:p>
        </p:txBody>
      </p:sp>
      <p:sp>
        <p:nvSpPr>
          <p:cNvPr id="13318" name="Rectangle 6"/>
          <p:cNvSpPr>
            <a:spLocks noChangeArrowheads="1"/>
          </p:cNvSpPr>
          <p:nvPr/>
        </p:nvSpPr>
        <p:spPr bwMode="auto">
          <a:xfrm>
            <a:off x="0" y="5157788"/>
            <a:ext cx="9144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a:t>
            </a:r>
            <a:r>
              <a:rPr lang="zh-CN" altLang="en-US" sz="3200">
                <a:latin typeface="楷体_GB2312" pitchFamily="49" charset="-122"/>
                <a:ea typeface="楷体_GB2312" pitchFamily="49" charset="-122"/>
              </a:rPr>
              <a:t>认为君主统治不应受到道德束缚，为维护权力可以不择手段</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mph" presetSubtype="0" fill="hold" nodeType="clickEffect">
                                  <p:stCondLst>
                                    <p:cond delay="0"/>
                                  </p:stCondLst>
                                  <p:childTnLst>
                                    <p:animClr clrSpc="rgb" dir="cw">
                                      <p:cBhvr override="childStyle">
                                        <p:cTn id="6" dur="1900" fill="hold">
                                          <p:stCondLst>
                                            <p:cond delay="100"/>
                                          </p:stCondLst>
                                        </p:cTn>
                                        <p:tgtEl>
                                          <p:spTgt spid="13314">
                                            <p:txEl>
                                              <p:pRg st="2" end="2"/>
                                            </p:txEl>
                                          </p:spTgt>
                                        </p:tgtEl>
                                        <p:attrNameLst>
                                          <p:attrName>style.color</p:attrName>
                                        </p:attrNameLst>
                                      </p:cBhvr>
                                      <p:to>
                                        <a:srgbClr val="00FF00"/>
                                      </p:to>
                                    </p:animClr>
                                    <p:animClr clrSpc="rgb" dir="cw">
                                      <p:cBhvr>
                                        <p:cTn id="7" dur="1900" fill="hold">
                                          <p:stCondLst>
                                            <p:cond delay="100"/>
                                          </p:stCondLst>
                                        </p:cTn>
                                        <p:tgtEl>
                                          <p:spTgt spid="13314">
                                            <p:txEl>
                                              <p:pRg st="2" end="2"/>
                                            </p:txEl>
                                          </p:spTgt>
                                        </p:tgtEl>
                                        <p:attrNameLst>
                                          <p:attrName>fillColor</p:attrName>
                                        </p:attrNameLst>
                                      </p:cBhvr>
                                      <p:to>
                                        <a:srgbClr val="00FF00"/>
                                      </p:to>
                                    </p:animClr>
                                    <p:set>
                                      <p:cBhvr>
                                        <p:cTn id="8" dur="1900" fill="hold">
                                          <p:stCondLst>
                                            <p:cond delay="100"/>
                                          </p:stCondLst>
                                        </p:cTn>
                                        <p:tgtEl>
                                          <p:spTgt spid="13314">
                                            <p:txEl>
                                              <p:pRg st="2" end="2"/>
                                            </p:txEl>
                                          </p:spTgt>
                                        </p:tgtEl>
                                        <p:attrNameLst>
                                          <p:attrName>fill.type</p:attrName>
                                        </p:attrNameLst>
                                      </p:cBhvr>
                                      <p:to>
                                        <p:strVal val="solid"/>
                                      </p:to>
                                    </p:set>
                                    <p:set>
                                      <p:cBhvr>
                                        <p:cTn id="9" dur="1900" fill="hold">
                                          <p:stCondLst>
                                            <p:cond delay="100"/>
                                          </p:stCondLst>
                                        </p:cTn>
                                        <p:tgtEl>
                                          <p:spTgt spid="13314">
                                            <p:txEl>
                                              <p:pRg st="2" end="2"/>
                                            </p:txEl>
                                          </p:spTgt>
                                        </p:tgtEl>
                                        <p:attrNameLst>
                                          <p:attrName>fill.on</p:attrName>
                                        </p:attrNameLst>
                                      </p:cBhvr>
                                      <p:to>
                                        <p:strVal val="true"/>
                                      </p:to>
                                    </p:set>
                                    <p:animScale>
                                      <p:cBhvr>
                                        <p:cTn id="10" dur="200" fill="hold">
                                          <p:stCondLst>
                                            <p:cond delay="0"/>
                                          </p:stCondLst>
                                        </p:cTn>
                                        <p:tgtEl>
                                          <p:spTgt spid="13314">
                                            <p:txEl>
                                              <p:pRg st="2" end="2"/>
                                            </p:txEl>
                                          </p:spTgt>
                                        </p:tgtEl>
                                      </p:cBhvr>
                                      <p:from x="100000" y="100000"/>
                                      <p:to x="100000" y="5000"/>
                                    </p:animScale>
                                    <p:animScale>
                                      <p:cBhvr>
                                        <p:cTn id="11" dur="200" fill="hold">
                                          <p:stCondLst>
                                            <p:cond delay="200"/>
                                          </p:stCondLst>
                                        </p:cTn>
                                        <p:tgtEl>
                                          <p:spTgt spid="13314">
                                            <p:txEl>
                                              <p:pRg st="2" end="2"/>
                                            </p:txEl>
                                          </p:spTgt>
                                        </p:tgtEl>
                                      </p:cBhvr>
                                      <p:from x="100000" y="5000"/>
                                      <p:to x="120000" y="150000"/>
                                    </p:animScale>
                                    <p:animScale>
                                      <p:cBhvr>
                                        <p:cTn id="12" dur="600" fill="hold">
                                          <p:stCondLst>
                                            <p:cond delay="1400"/>
                                          </p:stCondLst>
                                        </p:cTn>
                                        <p:tgtEl>
                                          <p:spTgt spid="13314">
                                            <p:txEl>
                                              <p:pRg st="2" end="2"/>
                                            </p:txEl>
                                          </p:spTgt>
                                        </p:tgtEl>
                                      </p:cBhvr>
                                      <p:to x="120000" y="150000"/>
                                    </p:animScale>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3" fill="hold" grpId="0" nodeType="clickEffect">
                                  <p:stCondLst>
                                    <p:cond delay="0"/>
                                  </p:stCondLst>
                                  <p:childTnLst>
                                    <p:set>
                                      <p:cBhvr>
                                        <p:cTn id="16" dur="1" fill="hold">
                                          <p:stCondLst>
                                            <p:cond delay="0"/>
                                          </p:stCondLst>
                                        </p:cTn>
                                        <p:tgtEl>
                                          <p:spTgt spid="13315"/>
                                        </p:tgtEl>
                                        <p:attrNameLst>
                                          <p:attrName>style.visibility</p:attrName>
                                        </p:attrNameLst>
                                      </p:cBhvr>
                                      <p:to>
                                        <p:strVal val="visible"/>
                                      </p:to>
                                    </p:set>
                                    <p:anim calcmode="lin" valueType="num">
                                      <p:cBhvr additive="base">
                                        <p:cTn id="17" dur="500" fill="hold"/>
                                        <p:tgtEl>
                                          <p:spTgt spid="13315"/>
                                        </p:tgtEl>
                                        <p:attrNameLst>
                                          <p:attrName>ppt_x</p:attrName>
                                        </p:attrNameLst>
                                      </p:cBhvr>
                                      <p:tavLst>
                                        <p:tav tm="0">
                                          <p:val>
                                            <p:strVal val="1+#ppt_w/2"/>
                                          </p:val>
                                        </p:tav>
                                        <p:tav tm="100000">
                                          <p:val>
                                            <p:strVal val="#ppt_x"/>
                                          </p:val>
                                        </p:tav>
                                      </p:tavLst>
                                    </p:anim>
                                    <p:anim calcmode="lin" valueType="num">
                                      <p:cBhvr additive="base">
                                        <p:cTn id="18" dur="500" fill="hold"/>
                                        <p:tgtEl>
                                          <p:spTgt spid="13315"/>
                                        </p:tgtEl>
                                        <p:attrNameLst>
                                          <p:attrName>ppt_y</p:attrName>
                                        </p:attrNameLst>
                                      </p:cBhvr>
                                      <p:tavLst>
                                        <p:tav tm="0">
                                          <p:val>
                                            <p:strVal val="0-#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13316"/>
                                        </p:tgtEl>
                                        <p:attrNameLst>
                                          <p:attrName>style.visibility</p:attrName>
                                        </p:attrNameLst>
                                      </p:cBhvr>
                                      <p:to>
                                        <p:strVal val="visible"/>
                                      </p:to>
                                    </p:set>
                                    <p:anim calcmode="lin" valueType="num">
                                      <p:cBhvr>
                                        <p:cTn id="23" dur="500" fill="hold"/>
                                        <p:tgtEl>
                                          <p:spTgt spid="13316"/>
                                        </p:tgtEl>
                                        <p:attrNameLst>
                                          <p:attrName>ppt_w</p:attrName>
                                        </p:attrNameLst>
                                      </p:cBhvr>
                                      <p:tavLst>
                                        <p:tav tm="0">
                                          <p:val>
                                            <p:fltVal val="0"/>
                                          </p:val>
                                        </p:tav>
                                        <p:tav tm="100000">
                                          <p:val>
                                            <p:strVal val="#ppt_w"/>
                                          </p:val>
                                        </p:tav>
                                      </p:tavLst>
                                    </p:anim>
                                    <p:anim calcmode="lin" valueType="num">
                                      <p:cBhvr>
                                        <p:cTn id="24" dur="500" fill="hold"/>
                                        <p:tgtEl>
                                          <p:spTgt spid="13316"/>
                                        </p:tgtEl>
                                        <p:attrNameLst>
                                          <p:attrName>ppt_h</p:attrName>
                                        </p:attrNameLst>
                                      </p:cBhvr>
                                      <p:tavLst>
                                        <p:tav tm="0">
                                          <p:val>
                                            <p:fltVal val="0"/>
                                          </p:val>
                                        </p:tav>
                                        <p:tav tm="100000">
                                          <p:val>
                                            <p:strVal val="#ppt_h"/>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13317"/>
                                        </p:tgtEl>
                                        <p:attrNameLst>
                                          <p:attrName>style.visibility</p:attrName>
                                        </p:attrNameLst>
                                      </p:cBhvr>
                                      <p:to>
                                        <p:strVal val="visible"/>
                                      </p:to>
                                    </p:set>
                                    <p:anim calcmode="lin" valueType="num">
                                      <p:cBhvr>
                                        <p:cTn id="29" dur="500" fill="hold"/>
                                        <p:tgtEl>
                                          <p:spTgt spid="13317"/>
                                        </p:tgtEl>
                                        <p:attrNameLst>
                                          <p:attrName>ppt_w</p:attrName>
                                        </p:attrNameLst>
                                      </p:cBhvr>
                                      <p:tavLst>
                                        <p:tav tm="0">
                                          <p:val>
                                            <p:fltVal val="0"/>
                                          </p:val>
                                        </p:tav>
                                        <p:tav tm="100000">
                                          <p:val>
                                            <p:strVal val="#ppt_w"/>
                                          </p:val>
                                        </p:tav>
                                      </p:tavLst>
                                    </p:anim>
                                    <p:anim calcmode="lin" valueType="num">
                                      <p:cBhvr>
                                        <p:cTn id="30" dur="500" fill="hold"/>
                                        <p:tgtEl>
                                          <p:spTgt spid="13317"/>
                                        </p:tgtEl>
                                        <p:attrNameLst>
                                          <p:attrName>ppt_h</p:attrName>
                                        </p:attrNameLst>
                                      </p:cBhvr>
                                      <p:tavLst>
                                        <p:tav tm="0">
                                          <p:val>
                                            <p:fltVal val="0"/>
                                          </p:val>
                                        </p:tav>
                                        <p:tav tm="100000">
                                          <p:val>
                                            <p:strVal val="#ppt_h"/>
                                          </p:val>
                                        </p:tav>
                                      </p:tavLst>
                                    </p:anim>
                                    <p:anim calcmode="lin" valueType="num">
                                      <p:cBhvr>
                                        <p:cTn id="31" dur="500" fill="hold"/>
                                        <p:tgtEl>
                                          <p:spTgt spid="13317"/>
                                        </p:tgtEl>
                                        <p:attrNameLst>
                                          <p:attrName>style.rotation</p:attrName>
                                        </p:attrNameLst>
                                      </p:cBhvr>
                                      <p:tavLst>
                                        <p:tav tm="0">
                                          <p:val>
                                            <p:fltVal val="360"/>
                                          </p:val>
                                        </p:tav>
                                        <p:tav tm="100000">
                                          <p:val>
                                            <p:fltVal val="0"/>
                                          </p:val>
                                        </p:tav>
                                      </p:tavLst>
                                    </p:anim>
                                    <p:animEffect transition="in" filter="fade">
                                      <p:cBhvr>
                                        <p:cTn id="32" dur="500"/>
                                        <p:tgtEl>
                                          <p:spTgt spid="1331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13318"/>
                                        </p:tgtEl>
                                        <p:attrNameLst>
                                          <p:attrName>style.visibility</p:attrName>
                                        </p:attrNameLst>
                                      </p:cBhvr>
                                      <p:to>
                                        <p:strVal val="visible"/>
                                      </p:to>
                                    </p:set>
                                    <p:animEffect transition="in" filter="slide(fromLeft)">
                                      <p:cBhvr>
                                        <p:cTn id="37" dur="5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6" grpId="0"/>
      <p:bldP spid="13317" grpId="0"/>
      <p:bldP spid="133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0" y="0"/>
            <a:ext cx="9144000" cy="156368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a:t>
            </a:r>
            <a:r>
              <a:rPr lang="en-US" altLang="zh-CN" sz="3200">
                <a:latin typeface="Arial"/>
                <a:ea typeface="楷体_GB2312" pitchFamily="49" charset="-122"/>
              </a:rPr>
              <a:t>“</a:t>
            </a:r>
            <a:r>
              <a:rPr lang="zh-CN" altLang="en-US" sz="3200">
                <a:latin typeface="楷体_GB2312" pitchFamily="49" charset="-122"/>
                <a:ea typeface="楷体_GB2312" pitchFamily="49" charset="-122"/>
              </a:rPr>
              <a:t>一个合格的君主应当兼具狐狸与狮子的性格，应当根据环境的需要对德行和恶行作出明智的和强有力的灵活运用。</a:t>
            </a:r>
            <a:r>
              <a:rPr lang="zh-CN" altLang="en-US" sz="3200">
                <a:latin typeface="Arial"/>
                <a:ea typeface="楷体_GB2312" pitchFamily="49" charset="-122"/>
              </a:rPr>
              <a:t>”</a:t>
            </a:r>
            <a:r>
              <a:rPr lang="zh-CN" altLang="en-US" sz="3200">
                <a:solidFill>
                  <a:schemeClr val="bg1"/>
                </a:solidFill>
                <a:latin typeface="楷体_GB2312" pitchFamily="49" charset="-122"/>
                <a:ea typeface="楷体_GB2312" pitchFamily="49" charset="-122"/>
              </a:rPr>
              <a:t> </a:t>
            </a:r>
          </a:p>
        </p:txBody>
      </p:sp>
      <p:sp>
        <p:nvSpPr>
          <p:cNvPr id="14339" name="Rectangle 3"/>
          <p:cNvSpPr>
            <a:spLocks noChangeArrowheads="1"/>
          </p:cNvSpPr>
          <p:nvPr/>
        </p:nvSpPr>
        <p:spPr bwMode="auto">
          <a:xfrm>
            <a:off x="0" y="1773238"/>
            <a:ext cx="9144000" cy="20510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a:t>
            </a:r>
            <a:r>
              <a:rPr lang="en-US" altLang="zh-CN" sz="3200">
                <a:latin typeface="Arial"/>
                <a:ea typeface="楷体_GB2312" pitchFamily="49" charset="-122"/>
              </a:rPr>
              <a:t>“</a:t>
            </a:r>
            <a:r>
              <a:rPr lang="zh-CN" altLang="en-US" sz="3200">
                <a:latin typeface="楷体_GB2312" pitchFamily="49" charset="-122"/>
                <a:ea typeface="楷体_GB2312" pitchFamily="49" charset="-122"/>
              </a:rPr>
              <a:t>对于政治家来说，首要的问题是国家的安危，为此要勇于作出必要的决策。至于决策的道德评价并不重要，诸如是否公正、人道或残忍，光荣或耻辱，都可置之不顾。 </a:t>
            </a:r>
          </a:p>
        </p:txBody>
      </p:sp>
      <p:sp>
        <p:nvSpPr>
          <p:cNvPr id="14340" name="Rectangle 4"/>
          <p:cNvSpPr>
            <a:spLocks noChangeArrowheads="1"/>
          </p:cNvSpPr>
          <p:nvPr/>
        </p:nvSpPr>
        <p:spPr bwMode="auto">
          <a:xfrm>
            <a:off x="0" y="4076700"/>
            <a:ext cx="9144000" cy="25384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a:latin typeface="楷体_GB2312" pitchFamily="49" charset="-122"/>
                <a:ea typeface="楷体_GB2312" pitchFamily="49" charset="-122"/>
              </a:rPr>
              <a:t>    </a:t>
            </a:r>
            <a:r>
              <a:rPr lang="en-US" altLang="zh-CN" sz="3200">
                <a:latin typeface="Arial"/>
                <a:ea typeface="楷体_GB2312" pitchFamily="49" charset="-122"/>
              </a:rPr>
              <a:t>“</a:t>
            </a:r>
            <a:r>
              <a:rPr lang="zh-CN" altLang="en-US" sz="3200">
                <a:latin typeface="楷体_GB2312" pitchFamily="49" charset="-122"/>
                <a:ea typeface="楷体_GB2312" pitchFamily="49" charset="-122"/>
              </a:rPr>
              <a:t>作君主的如果总是善良，就要灭亡；</a:t>
            </a:r>
            <a:r>
              <a:rPr lang="zh-CN" altLang="en-US" sz="3200">
                <a:latin typeface="Arial"/>
                <a:ea typeface="楷体_GB2312" pitchFamily="49" charset="-122"/>
              </a:rPr>
              <a:t>”</a:t>
            </a:r>
            <a:endParaRPr lang="zh-CN" altLang="en-US" sz="3200">
              <a:latin typeface="楷体_GB2312" pitchFamily="49" charset="-122"/>
              <a:ea typeface="楷体_GB2312" pitchFamily="49" charset="-122"/>
            </a:endParaRPr>
          </a:p>
          <a:p>
            <a:r>
              <a:rPr lang="zh-CN" altLang="en-US" sz="3200">
                <a:latin typeface="楷体_GB2312" pitchFamily="49" charset="-122"/>
                <a:ea typeface="楷体_GB2312" pitchFamily="49" charset="-122"/>
              </a:rPr>
              <a:t>    </a:t>
            </a:r>
            <a:r>
              <a:rPr lang="zh-CN" altLang="en-US" sz="3200">
                <a:latin typeface="Arial"/>
                <a:ea typeface="楷体_GB2312" pitchFamily="49" charset="-122"/>
              </a:rPr>
              <a:t>“</a:t>
            </a:r>
            <a:r>
              <a:rPr lang="zh-CN" altLang="en-US" sz="3200">
                <a:latin typeface="楷体_GB2312" pitchFamily="49" charset="-122"/>
                <a:ea typeface="楷体_GB2312" pitchFamily="49" charset="-122"/>
              </a:rPr>
              <a:t>在守信有好处时，君主应当守信，否则不要守信。君主有时候必须不讲信义。君主必须作惯于混充善者、口是心非的伪君子，还应当显得虔信宗教。</a:t>
            </a:r>
            <a:r>
              <a:rPr lang="zh-CN" altLang="en-US" sz="3200">
                <a:latin typeface="Arial"/>
                <a:ea typeface="楷体_GB2312" pitchFamily="49" charset="-122"/>
              </a:rPr>
              <a:t>”</a:t>
            </a:r>
            <a:endParaRPr lang="zh-CN" altLang="en-US" sz="3200">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0" y="0"/>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solidFill>
                  <a:schemeClr val="bg1"/>
                </a:solidFill>
                <a:latin typeface="楷体_GB2312" pitchFamily="49" charset="-122"/>
                <a:ea typeface="楷体_GB2312" pitchFamily="49" charset="-122"/>
              </a:rPr>
              <a:t>    </a:t>
            </a:r>
            <a:r>
              <a:rPr lang="en-US" altLang="zh-CN" sz="3200">
                <a:latin typeface="楷体_GB2312" pitchFamily="49" charset="-122"/>
                <a:ea typeface="楷体_GB2312" pitchFamily="49" charset="-122"/>
              </a:rPr>
              <a:t>④</a:t>
            </a:r>
            <a:r>
              <a:rPr lang="zh-CN" altLang="en-US" sz="3200">
                <a:latin typeface="楷体_GB2312" pitchFamily="49" charset="-122"/>
                <a:ea typeface="楷体_GB2312" pitchFamily="49" charset="-122"/>
              </a:rPr>
              <a:t>有共和理想，但主张君主专制 </a:t>
            </a:r>
          </a:p>
        </p:txBody>
      </p:sp>
      <p:sp>
        <p:nvSpPr>
          <p:cNvPr id="15363" name="Rectangle 3"/>
          <p:cNvSpPr>
            <a:spLocks noChangeArrowheads="1"/>
          </p:cNvSpPr>
          <p:nvPr/>
        </p:nvSpPr>
        <p:spPr bwMode="auto">
          <a:xfrm>
            <a:off x="0" y="3141663"/>
            <a:ext cx="9144000" cy="10763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a:t>
            </a:r>
            <a:r>
              <a:rPr lang="en-US" altLang="zh-CN" sz="3200">
                <a:latin typeface="Arial"/>
                <a:ea typeface="楷体_GB2312" pitchFamily="49" charset="-122"/>
              </a:rPr>
              <a:t>“</a:t>
            </a:r>
            <a:r>
              <a:rPr lang="zh-CN" altLang="en-US" sz="3200">
                <a:latin typeface="楷体_GB2312" pitchFamily="49" charset="-122"/>
                <a:ea typeface="楷体_GB2312" pitchFamily="49" charset="-122"/>
              </a:rPr>
              <a:t>专制是一种强烈的政治药剂，含有毒素，但有时不得不用。</a:t>
            </a:r>
            <a:r>
              <a:rPr lang="zh-CN" altLang="en-US" sz="3200">
                <a:latin typeface="Arial"/>
                <a:ea typeface="楷体_GB2312" pitchFamily="49" charset="-122"/>
              </a:rPr>
              <a:t>”</a:t>
            </a:r>
            <a:r>
              <a:rPr lang="zh-CN" altLang="en-US" sz="3200">
                <a:latin typeface="楷体_GB2312" pitchFamily="49" charset="-122"/>
                <a:ea typeface="楷体_GB2312" pitchFamily="49" charset="-122"/>
              </a:rPr>
              <a:t> </a:t>
            </a:r>
          </a:p>
        </p:txBody>
      </p:sp>
      <p:sp>
        <p:nvSpPr>
          <p:cNvPr id="15364" name="Rectangle 4"/>
          <p:cNvSpPr>
            <a:spLocks noChangeArrowheads="1"/>
          </p:cNvSpPr>
          <p:nvPr/>
        </p:nvSpPr>
        <p:spPr bwMode="auto">
          <a:xfrm>
            <a:off x="0" y="1916113"/>
            <a:ext cx="9144000" cy="10763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a:latin typeface="楷体_GB2312" pitchFamily="49" charset="-122"/>
                <a:ea typeface="楷体_GB2312" pitchFamily="49" charset="-122"/>
              </a:rPr>
              <a:t>    </a:t>
            </a:r>
            <a:r>
              <a:rPr lang="en-US" altLang="zh-CN" sz="3200">
                <a:latin typeface="Arial"/>
                <a:ea typeface="楷体_GB2312" pitchFamily="49" charset="-122"/>
              </a:rPr>
              <a:t>“</a:t>
            </a:r>
            <a:r>
              <a:rPr lang="zh-CN" altLang="en-US" sz="3200">
                <a:latin typeface="楷体_GB2312" pitchFamily="49" charset="-122"/>
                <a:ea typeface="楷体_GB2312" pitchFamily="49" charset="-122"/>
              </a:rPr>
              <a:t>当国家的安全已到生死关头的时候，人们不应该问公正或不公正。</a:t>
            </a:r>
            <a:r>
              <a:rPr lang="zh-CN" altLang="en-US" sz="3200">
                <a:latin typeface="Arial"/>
                <a:ea typeface="楷体_GB2312" pitchFamily="49" charset="-122"/>
              </a:rPr>
              <a:t>”</a:t>
            </a:r>
            <a:endParaRPr lang="zh-CN" altLang="en-US" sz="3200">
              <a:latin typeface="楷体_GB2312" pitchFamily="49" charset="-122"/>
              <a:ea typeface="楷体_GB2312" pitchFamily="49" charset="-122"/>
            </a:endParaRPr>
          </a:p>
        </p:txBody>
      </p:sp>
      <p:sp>
        <p:nvSpPr>
          <p:cNvPr id="15365" name="Rectangle 5"/>
          <p:cNvSpPr>
            <a:spLocks noChangeArrowheads="1"/>
          </p:cNvSpPr>
          <p:nvPr/>
        </p:nvSpPr>
        <p:spPr bwMode="auto">
          <a:xfrm>
            <a:off x="0" y="692150"/>
            <a:ext cx="9144000" cy="10763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a:latin typeface="楷体_GB2312" pitchFamily="49" charset="-122"/>
                <a:ea typeface="楷体_GB2312" pitchFamily="49" charset="-122"/>
              </a:rPr>
              <a:t>    </a:t>
            </a:r>
            <a:r>
              <a:rPr lang="en-US" altLang="zh-CN" sz="3200">
                <a:latin typeface="Arial"/>
                <a:ea typeface="楷体_GB2312" pitchFamily="49" charset="-122"/>
              </a:rPr>
              <a:t>“</a:t>
            </a:r>
            <a:r>
              <a:rPr lang="zh-CN" altLang="en-US" sz="3200">
                <a:latin typeface="楷体_GB2312" pitchFamily="49" charset="-122"/>
                <a:ea typeface="楷体_GB2312" pitchFamily="49" charset="-122"/>
              </a:rPr>
              <a:t>民主是需要的，但必须有一个前提，即没有强大的外敌和国家内部和平。</a:t>
            </a:r>
            <a:r>
              <a:rPr lang="zh-CN" altLang="en-US" sz="3200">
                <a:latin typeface="Arial"/>
                <a:ea typeface="楷体_GB2312" pitchFamily="49" charset="-122"/>
              </a:rPr>
              <a:t>”</a:t>
            </a:r>
            <a:endParaRPr lang="zh-CN" altLang="en-US" sz="3200">
              <a:latin typeface="楷体_GB2312" pitchFamily="49" charset="-122"/>
              <a:ea typeface="楷体_GB2312" pitchFamily="49" charset="-122"/>
            </a:endParaRPr>
          </a:p>
        </p:txBody>
      </p:sp>
      <p:sp>
        <p:nvSpPr>
          <p:cNvPr id="15366" name="Rectangle 6"/>
          <p:cNvSpPr>
            <a:spLocks noChangeArrowheads="1"/>
          </p:cNvSpPr>
          <p:nvPr/>
        </p:nvSpPr>
        <p:spPr bwMode="auto">
          <a:xfrm>
            <a:off x="0" y="4292600"/>
            <a:ext cx="9144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⑤</a:t>
            </a:r>
            <a:r>
              <a:rPr lang="zh-CN" altLang="en-US" sz="3200">
                <a:latin typeface="楷体_GB2312" pitchFamily="49" charset="-122"/>
                <a:ea typeface="楷体_GB2312" pitchFamily="49" charset="-122"/>
              </a:rPr>
              <a:t>宣扬暴力，斥责罗马教廷是意大利分裂的罪魁祸首  </a:t>
            </a:r>
          </a:p>
        </p:txBody>
      </p:sp>
      <p:sp>
        <p:nvSpPr>
          <p:cNvPr id="15367" name="Rectangle 7"/>
          <p:cNvSpPr>
            <a:spLocks noChangeArrowheads="1"/>
          </p:cNvSpPr>
          <p:nvPr/>
        </p:nvSpPr>
        <p:spPr bwMode="auto">
          <a:xfrm>
            <a:off x="0" y="5303838"/>
            <a:ext cx="9144000" cy="15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a:t>
            </a:r>
            <a:r>
              <a:rPr lang="en-US" altLang="zh-CN" sz="3200">
                <a:latin typeface="Arial"/>
                <a:ea typeface="楷体_GB2312" pitchFamily="49" charset="-122"/>
              </a:rPr>
              <a:t>“</a:t>
            </a:r>
            <a:r>
              <a:rPr lang="zh-CN" altLang="en-US" sz="3200">
                <a:latin typeface="楷体_GB2312" pitchFamily="49" charset="-122"/>
                <a:ea typeface="楷体_GB2312" pitchFamily="49" charset="-122"/>
              </a:rPr>
              <a:t>他（马基雅弗利）那些歌颂强者，宣扬暴力的主张，都是围绕着一个中心思想</a:t>
            </a:r>
            <a:r>
              <a:rPr lang="en-US" altLang="zh-CN" sz="3200">
                <a:latin typeface="Arial"/>
                <a:ea typeface="楷体_GB2312" pitchFamily="49" charset="-122"/>
              </a:rPr>
              <a:t>——</a:t>
            </a:r>
            <a:r>
              <a:rPr lang="zh-CN" altLang="en-US" sz="3200">
                <a:latin typeface="楷体_GB2312" pitchFamily="49" charset="-122"/>
                <a:ea typeface="楷体_GB2312" pitchFamily="49" charset="-122"/>
              </a:rPr>
              <a:t>为了实现统一的意大利这个最高目标</a:t>
            </a:r>
            <a:r>
              <a:rPr lang="zh-CN" altLang="en-US" sz="3200">
                <a:latin typeface="Arial"/>
                <a:ea typeface="楷体_GB2312" pitchFamily="49" charset="-122"/>
              </a:rPr>
              <a:t>”</a:t>
            </a:r>
            <a:r>
              <a:rPr lang="zh-CN" altLang="en-US" sz="3200">
                <a:latin typeface="楷体_GB2312" pitchFamily="49" charset="-122"/>
                <a:ea typeface="楷体_GB2312" pitchFamily="49"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slide(fromBottom)">
                                      <p:cBhvr>
                                        <p:cTn id="7" dur="500"/>
                                        <p:tgtEl>
                                          <p:spTgt spid="15365"/>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5364"/>
                                        </p:tgtEl>
                                        <p:attrNameLst>
                                          <p:attrName>style.visibility</p:attrName>
                                        </p:attrNameLst>
                                      </p:cBhvr>
                                      <p:to>
                                        <p:strVal val="visible"/>
                                      </p:to>
                                    </p:set>
                                    <p:animEffect transition="in" filter="slide(fromLeft)">
                                      <p:cBhvr>
                                        <p:cTn id="11" dur="500"/>
                                        <p:tgtEl>
                                          <p:spTgt spid="15364"/>
                                        </p:tgtEl>
                                      </p:cBhvr>
                                    </p:animEffect>
                                  </p:childTnLst>
                                </p:cTn>
                              </p:par>
                            </p:childTnLst>
                          </p:cTn>
                        </p:par>
                        <p:par>
                          <p:cTn id="12" fill="hold" nodeType="afterGroup">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5363"/>
                                        </p:tgtEl>
                                        <p:attrNameLst>
                                          <p:attrName>style.visibility</p:attrName>
                                        </p:attrNameLst>
                                      </p:cBhvr>
                                      <p:to>
                                        <p:strVal val="visible"/>
                                      </p:to>
                                    </p:set>
                                    <p:animEffect transition="in" filter="slide(fromTop)">
                                      <p:cBhvr>
                                        <p:cTn id="15" dur="500"/>
                                        <p:tgtEl>
                                          <p:spTgt spid="15363"/>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9" fill="hold" grpId="0" nodeType="clickEffect">
                                  <p:stCondLst>
                                    <p:cond delay="0"/>
                                  </p:stCondLst>
                                  <p:childTnLst>
                                    <p:set>
                                      <p:cBhvr>
                                        <p:cTn id="19" dur="1" fill="hold">
                                          <p:stCondLst>
                                            <p:cond delay="0"/>
                                          </p:stCondLst>
                                        </p:cTn>
                                        <p:tgtEl>
                                          <p:spTgt spid="15366"/>
                                        </p:tgtEl>
                                        <p:attrNameLst>
                                          <p:attrName>style.visibility</p:attrName>
                                        </p:attrNameLst>
                                      </p:cBhvr>
                                      <p:to>
                                        <p:strVal val="visible"/>
                                      </p:to>
                                    </p:set>
                                    <p:anim calcmode="lin" valueType="num">
                                      <p:cBhvr additive="base">
                                        <p:cTn id="20" dur="500" fill="hold"/>
                                        <p:tgtEl>
                                          <p:spTgt spid="15366"/>
                                        </p:tgtEl>
                                        <p:attrNameLst>
                                          <p:attrName>ppt_x</p:attrName>
                                        </p:attrNameLst>
                                      </p:cBhvr>
                                      <p:tavLst>
                                        <p:tav tm="0">
                                          <p:val>
                                            <p:strVal val="0-#ppt_w/2"/>
                                          </p:val>
                                        </p:tav>
                                        <p:tav tm="100000">
                                          <p:val>
                                            <p:strVal val="#ppt_x"/>
                                          </p:val>
                                        </p:tav>
                                      </p:tavLst>
                                    </p:anim>
                                    <p:anim calcmode="lin" valueType="num">
                                      <p:cBhvr additive="base">
                                        <p:cTn id="21" dur="500" fill="hold"/>
                                        <p:tgtEl>
                                          <p:spTgt spid="15366"/>
                                        </p:tgtEl>
                                        <p:attrNameLst>
                                          <p:attrName>ppt_y</p:attrName>
                                        </p:attrNameLst>
                                      </p:cBhvr>
                                      <p:tavLst>
                                        <p:tav tm="0">
                                          <p:val>
                                            <p:strVal val="0-#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3" presetClass="entr" presetSubtype="16" fill="hold" grpId="0" nodeType="clickEffect">
                                  <p:stCondLst>
                                    <p:cond delay="0"/>
                                  </p:stCondLst>
                                  <p:childTnLst>
                                    <p:set>
                                      <p:cBhvr>
                                        <p:cTn id="25" dur="1" fill="hold">
                                          <p:stCondLst>
                                            <p:cond delay="0"/>
                                          </p:stCondLst>
                                        </p:cTn>
                                        <p:tgtEl>
                                          <p:spTgt spid="15367"/>
                                        </p:tgtEl>
                                        <p:attrNameLst>
                                          <p:attrName>style.visibility</p:attrName>
                                        </p:attrNameLst>
                                      </p:cBhvr>
                                      <p:to>
                                        <p:strVal val="visible"/>
                                      </p:to>
                                    </p:set>
                                    <p:anim calcmode="lin" valueType="num">
                                      <p:cBhvr>
                                        <p:cTn id="26" dur="500" fill="hold"/>
                                        <p:tgtEl>
                                          <p:spTgt spid="15367"/>
                                        </p:tgtEl>
                                        <p:attrNameLst>
                                          <p:attrName>ppt_w</p:attrName>
                                        </p:attrNameLst>
                                      </p:cBhvr>
                                      <p:tavLst>
                                        <p:tav tm="0">
                                          <p:val>
                                            <p:fltVal val="0"/>
                                          </p:val>
                                        </p:tav>
                                        <p:tav tm="100000">
                                          <p:val>
                                            <p:strVal val="#ppt_w"/>
                                          </p:val>
                                        </p:tav>
                                      </p:tavLst>
                                    </p:anim>
                                    <p:anim calcmode="lin" valueType="num">
                                      <p:cBhvr>
                                        <p:cTn id="27" dur="500" fill="hold"/>
                                        <p:tgtEl>
                                          <p:spTgt spid="1536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nimBg="1"/>
      <p:bldP spid="15364" grpId="0" animBg="1"/>
      <p:bldP spid="15365" grpId="0" animBg="1"/>
      <p:bldP spid="15366" grpId="0"/>
      <p:bldP spid="1536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1341438"/>
            <a:ext cx="9144000" cy="35131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a:t>
            </a:r>
            <a:r>
              <a:rPr lang="en-US" altLang="zh-CN" sz="3200">
                <a:latin typeface="Arial"/>
                <a:ea typeface="楷体_GB2312" pitchFamily="49" charset="-122"/>
              </a:rPr>
              <a:t>“</a:t>
            </a:r>
            <a:r>
              <a:rPr lang="zh-CN" altLang="en-US" sz="3200">
                <a:latin typeface="楷体_GB2312" pitchFamily="49" charset="-122"/>
                <a:ea typeface="楷体_GB2312" pitchFamily="49" charset="-122"/>
              </a:rPr>
              <a:t>一位君主，尤其是一位新的君主，不能够实践那些被认为是好人应做的所有事情，因他要保持国家。</a:t>
            </a:r>
            <a:r>
              <a:rPr lang="zh-CN" altLang="en-US" sz="3200">
                <a:latin typeface="Arial"/>
                <a:ea typeface="楷体_GB2312" pitchFamily="49" charset="-122"/>
              </a:rPr>
              <a:t>”</a:t>
            </a:r>
            <a:r>
              <a:rPr lang="zh-CN" altLang="en-US" sz="3200">
                <a:latin typeface="楷体_GB2312" pitchFamily="49" charset="-122"/>
                <a:ea typeface="楷体_GB2312" pitchFamily="49" charset="-122"/>
              </a:rPr>
              <a:t>这说明马基雅弗利主张</a:t>
            </a:r>
          </a:p>
          <a:p>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A</a:t>
            </a:r>
            <a:r>
              <a:rPr lang="zh-CN" altLang="en-US" sz="3200">
                <a:latin typeface="楷体_GB2312" pitchFamily="49" charset="-122"/>
                <a:ea typeface="楷体_GB2312" pitchFamily="49" charset="-122"/>
              </a:rPr>
              <a:t>、新君主应继承传统的</a:t>
            </a:r>
            <a:r>
              <a:rPr lang="zh-CN" altLang="en-US" sz="3200">
                <a:latin typeface="Arial"/>
                <a:ea typeface="楷体_GB2312" pitchFamily="49" charset="-122"/>
              </a:rPr>
              <a:t>“</a:t>
            </a:r>
            <a:r>
              <a:rPr lang="zh-CN" altLang="en-US" sz="3200">
                <a:latin typeface="楷体_GB2312" pitchFamily="49" charset="-122"/>
                <a:ea typeface="楷体_GB2312" pitchFamily="49" charset="-122"/>
              </a:rPr>
              <a:t>美德</a:t>
            </a:r>
            <a:r>
              <a:rPr lang="zh-CN" altLang="en-US" sz="3200">
                <a:latin typeface="Arial"/>
                <a:ea typeface="楷体_GB2312" pitchFamily="49" charset="-122"/>
              </a:rPr>
              <a:t>”</a:t>
            </a:r>
            <a:r>
              <a:rPr lang="zh-CN" altLang="en-US" sz="3200">
                <a:latin typeface="楷体_GB2312" pitchFamily="49" charset="-122"/>
                <a:ea typeface="楷体_GB2312" pitchFamily="49" charset="-122"/>
              </a:rPr>
              <a:t>观点</a:t>
            </a:r>
          </a:p>
          <a:p>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B</a:t>
            </a:r>
            <a:r>
              <a:rPr lang="zh-CN" altLang="en-US" sz="3200">
                <a:latin typeface="楷体_GB2312" pitchFamily="49" charset="-122"/>
                <a:ea typeface="楷体_GB2312" pitchFamily="49" charset="-122"/>
              </a:rPr>
              <a:t>、推翻新君主国</a:t>
            </a:r>
          </a:p>
          <a:p>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C</a:t>
            </a:r>
            <a:r>
              <a:rPr lang="zh-CN" altLang="en-US" sz="3200">
                <a:latin typeface="楷体_GB2312" pitchFamily="49" charset="-122"/>
                <a:ea typeface="楷体_GB2312" pitchFamily="49" charset="-122"/>
              </a:rPr>
              <a:t>、新君主可以放弃传统</a:t>
            </a:r>
            <a:r>
              <a:rPr lang="zh-CN" altLang="en-US" sz="3200">
                <a:latin typeface="Arial"/>
                <a:ea typeface="楷体_GB2312" pitchFamily="49" charset="-122"/>
              </a:rPr>
              <a:t>“</a:t>
            </a:r>
            <a:r>
              <a:rPr lang="zh-CN" altLang="en-US" sz="3200">
                <a:latin typeface="楷体_GB2312" pitchFamily="49" charset="-122"/>
                <a:ea typeface="楷体_GB2312" pitchFamily="49" charset="-122"/>
              </a:rPr>
              <a:t>美德</a:t>
            </a:r>
            <a:r>
              <a:rPr lang="zh-CN" altLang="en-US" sz="3200">
                <a:latin typeface="Arial"/>
                <a:ea typeface="楷体_GB2312" pitchFamily="49" charset="-122"/>
              </a:rPr>
              <a:t>”</a:t>
            </a:r>
            <a:r>
              <a:rPr lang="zh-CN" altLang="en-US" sz="3200">
                <a:latin typeface="楷体_GB2312" pitchFamily="49" charset="-122"/>
                <a:ea typeface="楷体_GB2312" pitchFamily="49" charset="-122"/>
              </a:rPr>
              <a:t>而不择手段 </a:t>
            </a:r>
          </a:p>
          <a:p>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D</a:t>
            </a:r>
            <a:r>
              <a:rPr lang="zh-CN" altLang="en-US" sz="3200">
                <a:latin typeface="楷体_GB2312" pitchFamily="49" charset="-122"/>
                <a:ea typeface="楷体_GB2312" pitchFamily="49" charset="-122"/>
              </a:rPr>
              <a:t>、君权神授</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mph" presetSubtype="0" fill="hold" nodeType="clickEffect">
                                  <p:stCondLst>
                                    <p:cond delay="0"/>
                                  </p:stCondLst>
                                  <p:childTnLst>
                                    <p:animClr clrSpc="rgb" dir="cw">
                                      <p:cBhvr override="childStyle">
                                        <p:cTn id="6" dur="1900" fill="hold">
                                          <p:stCondLst>
                                            <p:cond delay="100"/>
                                          </p:stCondLst>
                                        </p:cTn>
                                        <p:tgtEl>
                                          <p:spTgt spid="16386">
                                            <p:txEl>
                                              <p:pRg st="3" end="3"/>
                                            </p:txEl>
                                          </p:spTgt>
                                        </p:tgtEl>
                                        <p:attrNameLst>
                                          <p:attrName>style.color</p:attrName>
                                        </p:attrNameLst>
                                      </p:cBhvr>
                                      <p:to>
                                        <a:srgbClr val="00FF00"/>
                                      </p:to>
                                    </p:animClr>
                                    <p:animClr clrSpc="rgb" dir="cw">
                                      <p:cBhvr>
                                        <p:cTn id="7" dur="1900" fill="hold">
                                          <p:stCondLst>
                                            <p:cond delay="100"/>
                                          </p:stCondLst>
                                        </p:cTn>
                                        <p:tgtEl>
                                          <p:spTgt spid="16386">
                                            <p:txEl>
                                              <p:pRg st="3" end="3"/>
                                            </p:txEl>
                                          </p:spTgt>
                                        </p:tgtEl>
                                        <p:attrNameLst>
                                          <p:attrName>fillColor</p:attrName>
                                        </p:attrNameLst>
                                      </p:cBhvr>
                                      <p:to>
                                        <a:srgbClr val="00FF00"/>
                                      </p:to>
                                    </p:animClr>
                                    <p:set>
                                      <p:cBhvr>
                                        <p:cTn id="8" dur="1900" fill="hold">
                                          <p:stCondLst>
                                            <p:cond delay="100"/>
                                          </p:stCondLst>
                                        </p:cTn>
                                        <p:tgtEl>
                                          <p:spTgt spid="16386">
                                            <p:txEl>
                                              <p:pRg st="3" end="3"/>
                                            </p:txEl>
                                          </p:spTgt>
                                        </p:tgtEl>
                                        <p:attrNameLst>
                                          <p:attrName>fill.type</p:attrName>
                                        </p:attrNameLst>
                                      </p:cBhvr>
                                      <p:to>
                                        <p:strVal val="solid"/>
                                      </p:to>
                                    </p:set>
                                    <p:set>
                                      <p:cBhvr>
                                        <p:cTn id="9" dur="1900" fill="hold">
                                          <p:stCondLst>
                                            <p:cond delay="100"/>
                                          </p:stCondLst>
                                        </p:cTn>
                                        <p:tgtEl>
                                          <p:spTgt spid="16386">
                                            <p:txEl>
                                              <p:pRg st="3" end="3"/>
                                            </p:txEl>
                                          </p:spTgt>
                                        </p:tgtEl>
                                        <p:attrNameLst>
                                          <p:attrName>fill.on</p:attrName>
                                        </p:attrNameLst>
                                      </p:cBhvr>
                                      <p:to>
                                        <p:strVal val="true"/>
                                      </p:to>
                                    </p:set>
                                    <p:animScale>
                                      <p:cBhvr>
                                        <p:cTn id="10" dur="200" fill="hold">
                                          <p:stCondLst>
                                            <p:cond delay="0"/>
                                          </p:stCondLst>
                                        </p:cTn>
                                        <p:tgtEl>
                                          <p:spTgt spid="16386">
                                            <p:txEl>
                                              <p:pRg st="3" end="3"/>
                                            </p:txEl>
                                          </p:spTgt>
                                        </p:tgtEl>
                                      </p:cBhvr>
                                      <p:from x="100000" y="100000"/>
                                      <p:to x="100000" y="5000"/>
                                    </p:animScale>
                                    <p:animScale>
                                      <p:cBhvr>
                                        <p:cTn id="11" dur="200" fill="hold">
                                          <p:stCondLst>
                                            <p:cond delay="200"/>
                                          </p:stCondLst>
                                        </p:cTn>
                                        <p:tgtEl>
                                          <p:spTgt spid="16386">
                                            <p:txEl>
                                              <p:pRg st="3" end="3"/>
                                            </p:txEl>
                                          </p:spTgt>
                                        </p:tgtEl>
                                      </p:cBhvr>
                                      <p:from x="100000" y="5000"/>
                                      <p:to x="120000" y="150000"/>
                                    </p:animScale>
                                    <p:animScale>
                                      <p:cBhvr>
                                        <p:cTn id="12" dur="600" fill="hold">
                                          <p:stCondLst>
                                            <p:cond delay="1400"/>
                                          </p:stCondLst>
                                        </p:cTn>
                                        <p:tgtEl>
                                          <p:spTgt spid="16386">
                                            <p:txEl>
                                              <p:pRg st="3" end="3"/>
                                            </p:txEl>
                                          </p:spTgt>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0" y="0"/>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⑵</a:t>
            </a:r>
            <a:r>
              <a:rPr lang="zh-CN" altLang="en-US" sz="3200">
                <a:latin typeface="楷体_GB2312" pitchFamily="49" charset="-122"/>
                <a:ea typeface="楷体_GB2312" pitchFamily="49" charset="-122"/>
              </a:rPr>
              <a:t>托马斯</a:t>
            </a:r>
            <a:r>
              <a:rPr lang="en-US" altLang="zh-CN" sz="3200">
                <a:latin typeface="Arial"/>
                <a:ea typeface="楷体_GB2312" pitchFamily="49" charset="-122"/>
              </a:rPr>
              <a:t>•</a:t>
            </a:r>
            <a:r>
              <a:rPr lang="zh-CN" altLang="en-US" sz="3200">
                <a:latin typeface="楷体_GB2312" pitchFamily="49" charset="-122"/>
                <a:ea typeface="楷体_GB2312" pitchFamily="49" charset="-122"/>
              </a:rPr>
              <a:t>霍布斯</a:t>
            </a:r>
            <a:r>
              <a:rPr lang="en-US" altLang="zh-CN" sz="3200">
                <a:latin typeface="Arial"/>
                <a:ea typeface="楷体_GB2312" pitchFamily="49" charset="-122"/>
              </a:rPr>
              <a:t>——</a:t>
            </a:r>
            <a:r>
              <a:rPr lang="en-US" altLang="zh-CN" sz="3200">
                <a:latin typeface="楷体_GB2312" pitchFamily="49" charset="-122"/>
                <a:ea typeface="楷体_GB2312" pitchFamily="49" charset="-122"/>
              </a:rPr>
              <a:t>《</a:t>
            </a:r>
            <a:r>
              <a:rPr lang="zh-CN" altLang="en-US" sz="3200">
                <a:latin typeface="楷体_GB2312" pitchFamily="49" charset="-122"/>
                <a:ea typeface="楷体_GB2312" pitchFamily="49" charset="-122"/>
              </a:rPr>
              <a:t>利维坦</a:t>
            </a:r>
            <a:r>
              <a:rPr lang="en-US" altLang="zh-CN" sz="3200">
                <a:latin typeface="楷体_GB2312" pitchFamily="49" charset="-122"/>
                <a:ea typeface="楷体_GB2312" pitchFamily="49" charset="-122"/>
              </a:rPr>
              <a:t>》</a:t>
            </a:r>
            <a:r>
              <a:rPr lang="en-US" altLang="zh-CN" sz="3200">
                <a:solidFill>
                  <a:schemeClr val="bg1"/>
                </a:solidFill>
                <a:latin typeface="楷体_GB2312" pitchFamily="49" charset="-122"/>
                <a:ea typeface="楷体_GB2312" pitchFamily="49" charset="-122"/>
              </a:rPr>
              <a:t> </a:t>
            </a:r>
          </a:p>
        </p:txBody>
      </p:sp>
      <p:sp>
        <p:nvSpPr>
          <p:cNvPr id="17411" name="Rectangle 3"/>
          <p:cNvSpPr>
            <a:spLocks noChangeArrowheads="1"/>
          </p:cNvSpPr>
          <p:nvPr/>
        </p:nvSpPr>
        <p:spPr bwMode="auto">
          <a:xfrm>
            <a:off x="0" y="549275"/>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solidFill>
                  <a:schemeClr val="bg1"/>
                </a:solidFill>
                <a:latin typeface="楷体_GB2312" pitchFamily="49" charset="-122"/>
                <a:ea typeface="楷体_GB2312" pitchFamily="49" charset="-122"/>
              </a:rPr>
              <a:t>    </a:t>
            </a:r>
            <a:r>
              <a:rPr lang="zh-CN" altLang="en-US" sz="3200" u="sng">
                <a:latin typeface="楷体_GB2312" pitchFamily="49" charset="-122"/>
                <a:ea typeface="楷体_GB2312" pitchFamily="49" charset="-122"/>
              </a:rPr>
              <a:t>用自然科学的方法</a:t>
            </a:r>
            <a:r>
              <a:rPr lang="zh-CN" altLang="en-US" sz="3200">
                <a:latin typeface="楷体_GB2312" pitchFamily="49" charset="-122"/>
                <a:ea typeface="楷体_GB2312" pitchFamily="49" charset="-122"/>
              </a:rPr>
              <a:t>，</a:t>
            </a:r>
            <a:r>
              <a:rPr lang="zh-CN" altLang="en-US" sz="3200" u="sng">
                <a:latin typeface="楷体_GB2312" pitchFamily="49" charset="-122"/>
                <a:ea typeface="楷体_GB2312" pitchFamily="49" charset="-122"/>
              </a:rPr>
              <a:t>论证</a:t>
            </a:r>
            <a:r>
              <a:rPr lang="zh-CN" altLang="en-US" sz="3200">
                <a:latin typeface="楷体_GB2312" pitchFamily="49" charset="-122"/>
                <a:ea typeface="楷体_GB2312" pitchFamily="49" charset="-122"/>
              </a:rPr>
              <a:t>君主统治的合理性；</a:t>
            </a:r>
            <a:r>
              <a:rPr lang="zh-CN" altLang="en-US" sz="3200">
                <a:solidFill>
                  <a:schemeClr val="bg1"/>
                </a:solidFill>
                <a:latin typeface="楷体_GB2312" pitchFamily="49" charset="-122"/>
                <a:ea typeface="楷体_GB2312" pitchFamily="49" charset="-122"/>
              </a:rPr>
              <a:t> </a:t>
            </a:r>
          </a:p>
        </p:txBody>
      </p:sp>
      <p:sp>
        <p:nvSpPr>
          <p:cNvPr id="17412" name="Rectangle 4"/>
          <p:cNvSpPr>
            <a:spLocks noChangeArrowheads="1"/>
          </p:cNvSpPr>
          <p:nvPr/>
        </p:nvSpPr>
        <p:spPr bwMode="auto">
          <a:xfrm>
            <a:off x="0" y="3284538"/>
            <a:ext cx="9144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solidFill>
                  <a:schemeClr val="bg1"/>
                </a:solidFill>
                <a:latin typeface="楷体_GB2312" pitchFamily="49" charset="-122"/>
                <a:ea typeface="楷体_GB2312" pitchFamily="49" charset="-122"/>
              </a:rPr>
              <a:t>    </a:t>
            </a:r>
            <a:r>
              <a:rPr lang="en-US" altLang="zh-CN" sz="3200">
                <a:latin typeface="楷体_GB2312" pitchFamily="49" charset="-122"/>
                <a:ea typeface="楷体_GB2312" pitchFamily="49" charset="-122"/>
              </a:rPr>
              <a:t>②</a:t>
            </a:r>
            <a:r>
              <a:rPr lang="zh-CN" altLang="en-US" sz="3200">
                <a:latin typeface="楷体_GB2312" pitchFamily="49" charset="-122"/>
                <a:ea typeface="楷体_GB2312" pitchFamily="49" charset="-122"/>
              </a:rPr>
              <a:t>强调国家权力的集中和统一</a:t>
            </a:r>
            <a:r>
              <a:rPr lang="zh-CN" altLang="en-US" sz="3200">
                <a:solidFill>
                  <a:schemeClr val="bg1"/>
                </a:solidFill>
                <a:latin typeface="楷体_GB2312" pitchFamily="49" charset="-122"/>
                <a:ea typeface="楷体_GB2312" pitchFamily="49" charset="-122"/>
              </a:rPr>
              <a:t> </a:t>
            </a:r>
          </a:p>
        </p:txBody>
      </p:sp>
      <p:sp>
        <p:nvSpPr>
          <p:cNvPr id="17413" name="Rectangle 5"/>
          <p:cNvSpPr>
            <a:spLocks noChangeArrowheads="1"/>
          </p:cNvSpPr>
          <p:nvPr/>
        </p:nvSpPr>
        <p:spPr bwMode="auto">
          <a:xfrm>
            <a:off x="0" y="4941888"/>
            <a:ext cx="9144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solidFill>
                  <a:schemeClr val="bg1"/>
                </a:solidFill>
                <a:latin typeface="楷体_GB2312" pitchFamily="49" charset="-122"/>
                <a:ea typeface="楷体_GB2312" pitchFamily="49" charset="-122"/>
              </a:rPr>
              <a:t>    </a:t>
            </a:r>
            <a:r>
              <a:rPr lang="en-US" altLang="zh-CN" sz="3200">
                <a:latin typeface="楷体_GB2312" pitchFamily="49" charset="-122"/>
                <a:ea typeface="楷体_GB2312" pitchFamily="49" charset="-122"/>
              </a:rPr>
              <a:t>③</a:t>
            </a:r>
            <a:r>
              <a:rPr lang="zh-CN" altLang="en-US" sz="3200">
                <a:latin typeface="楷体_GB2312" pitchFamily="49" charset="-122"/>
                <a:ea typeface="楷体_GB2312" pitchFamily="49" charset="-122"/>
              </a:rPr>
              <a:t>不赞成君主世袭制，只强调权威 </a:t>
            </a:r>
          </a:p>
        </p:txBody>
      </p:sp>
      <p:sp>
        <p:nvSpPr>
          <p:cNvPr id="17414" name="Rectangle 6"/>
          <p:cNvSpPr>
            <a:spLocks noChangeArrowheads="1"/>
          </p:cNvSpPr>
          <p:nvPr/>
        </p:nvSpPr>
        <p:spPr bwMode="auto">
          <a:xfrm>
            <a:off x="0" y="1700213"/>
            <a:ext cx="9144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①</a:t>
            </a:r>
            <a:r>
              <a:rPr lang="zh-CN" altLang="en-US" sz="3200">
                <a:latin typeface="楷体_GB2312" pitchFamily="49" charset="-122"/>
                <a:ea typeface="楷体_GB2312" pitchFamily="49" charset="-122"/>
              </a:rPr>
              <a:t>国家的起源和本质； </a:t>
            </a:r>
          </a:p>
        </p:txBody>
      </p:sp>
      <p:sp>
        <p:nvSpPr>
          <p:cNvPr id="17415" name="Rectangle 7"/>
          <p:cNvSpPr>
            <a:spLocks noChangeArrowheads="1"/>
          </p:cNvSpPr>
          <p:nvPr/>
        </p:nvSpPr>
        <p:spPr bwMode="auto">
          <a:xfrm>
            <a:off x="0" y="1125538"/>
            <a:ext cx="9144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solidFill>
                  <a:schemeClr val="bg1"/>
                </a:solidFill>
                <a:latin typeface="楷体_GB2312" pitchFamily="49" charset="-122"/>
                <a:ea typeface="楷体_GB2312" pitchFamily="49" charset="-122"/>
              </a:rPr>
              <a:t>    </a:t>
            </a:r>
            <a:r>
              <a:rPr lang="zh-CN" altLang="en-US" sz="3200">
                <a:latin typeface="楷体_GB2312" pitchFamily="49" charset="-122"/>
                <a:ea typeface="楷体_GB2312" pitchFamily="49" charset="-122"/>
              </a:rPr>
              <a:t>思想内容：</a:t>
            </a:r>
            <a:r>
              <a:rPr lang="zh-CN" altLang="en-US" sz="3200">
                <a:solidFill>
                  <a:schemeClr val="bg1"/>
                </a:solidFill>
                <a:latin typeface="楷体_GB2312" pitchFamily="49" charset="-122"/>
                <a:ea typeface="楷体_GB2312" pitchFamily="49" charset="-122"/>
              </a:rPr>
              <a:t> </a:t>
            </a:r>
          </a:p>
        </p:txBody>
      </p:sp>
      <p:sp>
        <p:nvSpPr>
          <p:cNvPr id="17416" name="Rectangle 8"/>
          <p:cNvSpPr>
            <a:spLocks noChangeArrowheads="1"/>
          </p:cNvSpPr>
          <p:nvPr/>
        </p:nvSpPr>
        <p:spPr bwMode="auto">
          <a:xfrm>
            <a:off x="0" y="2276475"/>
            <a:ext cx="9144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a:solidFill>
                  <a:schemeClr val="bg1"/>
                </a:solidFill>
                <a:latin typeface="楷体_GB2312" pitchFamily="49" charset="-122"/>
                <a:ea typeface="楷体_GB2312" pitchFamily="49" charset="-122"/>
              </a:rPr>
              <a:t>    </a:t>
            </a:r>
            <a:r>
              <a:rPr lang="zh-CN" altLang="en-US" sz="3200">
                <a:latin typeface="楷体_GB2312" pitchFamily="49" charset="-122"/>
                <a:ea typeface="楷体_GB2312" pitchFamily="49" charset="-122"/>
              </a:rPr>
              <a:t>认为国家是人造的，不是神造的；国家的宗旨是维护稳定和保障生命安全。</a:t>
            </a:r>
          </a:p>
        </p:txBody>
      </p:sp>
      <p:sp>
        <p:nvSpPr>
          <p:cNvPr id="17417" name="Rectangle 9"/>
          <p:cNvSpPr>
            <a:spLocks noChangeArrowheads="1"/>
          </p:cNvSpPr>
          <p:nvPr/>
        </p:nvSpPr>
        <p:spPr bwMode="auto">
          <a:xfrm>
            <a:off x="0" y="5589588"/>
            <a:ext cx="9144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a:latin typeface="楷体_GB2312" pitchFamily="49" charset="-122"/>
                <a:ea typeface="楷体_GB2312" pitchFamily="49" charset="-122"/>
              </a:rPr>
              <a:t>    </a:t>
            </a:r>
            <a:r>
              <a:rPr lang="zh-CN" altLang="en-US" sz="3200">
                <a:latin typeface="楷体_GB2312" pitchFamily="49" charset="-122"/>
                <a:ea typeface="楷体_GB2312" pitchFamily="49" charset="-122"/>
              </a:rPr>
              <a:t>提出</a:t>
            </a:r>
            <a:r>
              <a:rPr lang="zh-CN" altLang="en-US" sz="3200">
                <a:latin typeface="Arial"/>
                <a:ea typeface="楷体_GB2312" pitchFamily="49" charset="-122"/>
              </a:rPr>
              <a:t>“</a:t>
            </a:r>
            <a:r>
              <a:rPr lang="zh-CN" altLang="en-US" sz="3200">
                <a:latin typeface="楷体_GB2312" pitchFamily="49" charset="-122"/>
                <a:ea typeface="楷体_GB2312" pitchFamily="49" charset="-122"/>
              </a:rPr>
              <a:t>君权至上</a:t>
            </a:r>
            <a:r>
              <a:rPr lang="zh-CN" altLang="en-US" sz="3200">
                <a:latin typeface="Arial"/>
                <a:ea typeface="楷体_GB2312" pitchFamily="49" charset="-122"/>
              </a:rPr>
              <a:t>”</a:t>
            </a:r>
            <a:r>
              <a:rPr lang="zh-CN" altLang="en-US" sz="3200">
                <a:latin typeface="楷体_GB2312" pitchFamily="49" charset="-122"/>
                <a:ea typeface="楷体_GB2312" pitchFamily="49" charset="-122"/>
              </a:rPr>
              <a:t>，但不鼓吹极端君主制，甚至反对君主世袭制，只强调权威，反对过分自由。</a:t>
            </a:r>
          </a:p>
        </p:txBody>
      </p:sp>
      <p:sp>
        <p:nvSpPr>
          <p:cNvPr id="17418" name="Rectangle 10"/>
          <p:cNvSpPr>
            <a:spLocks noChangeArrowheads="1"/>
          </p:cNvSpPr>
          <p:nvPr/>
        </p:nvSpPr>
        <p:spPr bwMode="auto">
          <a:xfrm>
            <a:off x="0" y="3860800"/>
            <a:ext cx="9144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a:latin typeface="楷体_GB2312" pitchFamily="49" charset="-122"/>
                <a:ea typeface="楷体_GB2312" pitchFamily="49" charset="-122"/>
              </a:rPr>
              <a:t>    </a:t>
            </a:r>
            <a:r>
              <a:rPr lang="zh-CN" altLang="en-US" sz="3200">
                <a:latin typeface="楷体_GB2312" pitchFamily="49" charset="-122"/>
                <a:ea typeface="楷体_GB2312" pitchFamily="49" charset="-122"/>
              </a:rPr>
              <a:t>认为人类只有两种选择：要么无政府，要么集权国家</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500" fill="hold"/>
                                        <p:tgtEl>
                                          <p:spTgt spid="17411"/>
                                        </p:tgtEl>
                                        <p:attrNameLst>
                                          <p:attrName>ppt_x</p:attrName>
                                        </p:attrNameLst>
                                      </p:cBhvr>
                                      <p:tavLst>
                                        <p:tav tm="0">
                                          <p:val>
                                            <p:strVal val="#ppt_x"/>
                                          </p:val>
                                        </p:tav>
                                        <p:tav tm="100000">
                                          <p:val>
                                            <p:strVal val="#ppt_x"/>
                                          </p:val>
                                        </p:tav>
                                      </p:tavLst>
                                    </p:anim>
                                    <p:anim calcmode="lin" valueType="num">
                                      <p:cBhvr additive="base">
                                        <p:cTn id="8" dur="500" fill="hold"/>
                                        <p:tgtEl>
                                          <p:spTgt spid="17411"/>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7" presetClass="entr" presetSubtype="0" fill="hold" grpId="0" nodeType="clickEffect">
                                  <p:stCondLst>
                                    <p:cond delay="0"/>
                                  </p:stCondLst>
                                  <p:childTnLst>
                                    <p:set>
                                      <p:cBhvr>
                                        <p:cTn id="12" dur="1" fill="hold">
                                          <p:stCondLst>
                                            <p:cond delay="0"/>
                                          </p:stCondLst>
                                        </p:cTn>
                                        <p:tgtEl>
                                          <p:spTgt spid="17415"/>
                                        </p:tgtEl>
                                        <p:attrNameLst>
                                          <p:attrName>style.visibility</p:attrName>
                                        </p:attrNameLst>
                                      </p:cBhvr>
                                      <p:to>
                                        <p:strVal val="visible"/>
                                      </p:to>
                                    </p:set>
                                    <p:animEffect transition="in" filter="fade">
                                      <p:cBhvr>
                                        <p:cTn id="13" dur="1000"/>
                                        <p:tgtEl>
                                          <p:spTgt spid="17415"/>
                                        </p:tgtEl>
                                      </p:cBhvr>
                                    </p:animEffect>
                                    <p:anim calcmode="lin" valueType="num">
                                      <p:cBhvr>
                                        <p:cTn id="14" dur="1000" fill="hold"/>
                                        <p:tgtEl>
                                          <p:spTgt spid="17415"/>
                                        </p:tgtEl>
                                        <p:attrNameLst>
                                          <p:attrName>ppt_x</p:attrName>
                                        </p:attrNameLst>
                                      </p:cBhvr>
                                      <p:tavLst>
                                        <p:tav tm="0">
                                          <p:val>
                                            <p:strVal val="#ppt_x"/>
                                          </p:val>
                                        </p:tav>
                                        <p:tav tm="100000">
                                          <p:val>
                                            <p:strVal val="#ppt_x"/>
                                          </p:val>
                                        </p:tav>
                                      </p:tavLst>
                                    </p:anim>
                                    <p:anim calcmode="lin" valueType="num">
                                      <p:cBhvr>
                                        <p:cTn id="15" dur="900" decel="100000" fill="hold"/>
                                        <p:tgtEl>
                                          <p:spTgt spid="1741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7415"/>
                                        </p:tgtEl>
                                        <p:attrNameLst>
                                          <p:attrName>ppt_y</p:attrName>
                                        </p:attrNameLst>
                                      </p:cBhvr>
                                      <p:tavLst>
                                        <p:tav tm="0">
                                          <p:val>
                                            <p:strVal val="#ppt_y-.03"/>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34" presetClass="entr" presetSubtype="0" fill="hold" grpId="0" nodeType="clickEffect">
                                  <p:stCondLst>
                                    <p:cond delay="0"/>
                                  </p:stCondLst>
                                  <p:childTnLst>
                                    <p:set>
                                      <p:cBhvr>
                                        <p:cTn id="20" dur="1" fill="hold">
                                          <p:stCondLst>
                                            <p:cond delay="0"/>
                                          </p:stCondLst>
                                        </p:cTn>
                                        <p:tgtEl>
                                          <p:spTgt spid="17414"/>
                                        </p:tgtEl>
                                        <p:attrNameLst>
                                          <p:attrName>style.visibility</p:attrName>
                                        </p:attrNameLst>
                                      </p:cBhvr>
                                      <p:to>
                                        <p:strVal val="visible"/>
                                      </p:to>
                                    </p:set>
                                    <p:anim from="(-#ppt_w/2)" to="(#ppt_x)" calcmode="lin" valueType="num">
                                      <p:cBhvr>
                                        <p:cTn id="21" dur="600" fill="hold">
                                          <p:stCondLst>
                                            <p:cond delay="0"/>
                                          </p:stCondLst>
                                        </p:cTn>
                                        <p:tgtEl>
                                          <p:spTgt spid="17414"/>
                                        </p:tgtEl>
                                        <p:attrNameLst>
                                          <p:attrName>ppt_x</p:attrName>
                                        </p:attrNameLst>
                                      </p:cBhvr>
                                    </p:anim>
                                    <p:anim from="0" to="-1.0" calcmode="lin" valueType="num">
                                      <p:cBhvr>
                                        <p:cTn id="22" dur="200" decel="50000" autoRev="1" fill="hold">
                                          <p:stCondLst>
                                            <p:cond delay="600"/>
                                          </p:stCondLst>
                                        </p:cTn>
                                        <p:tgtEl>
                                          <p:spTgt spid="17414"/>
                                        </p:tgtEl>
                                        <p:attrNameLst>
                                          <p:attrName>xshear</p:attrName>
                                        </p:attrNameLst>
                                      </p:cBhvr>
                                    </p:anim>
                                    <p:animScale>
                                      <p:cBhvr>
                                        <p:cTn id="23" dur="200" decel="100000" autoRev="1" fill="hold">
                                          <p:stCondLst>
                                            <p:cond delay="600"/>
                                          </p:stCondLst>
                                        </p:cTn>
                                        <p:tgtEl>
                                          <p:spTgt spid="17414"/>
                                        </p:tgtEl>
                                      </p:cBhvr>
                                      <p:from x="100000" y="100000"/>
                                      <p:to x="80000" y="100000"/>
                                    </p:animScale>
                                    <p:anim by="(#ppt_h/3+#ppt_w*0.1)" calcmode="lin" valueType="num">
                                      <p:cBhvr additive="sum">
                                        <p:cTn id="24" dur="200" decel="100000" autoRev="1" fill="hold">
                                          <p:stCondLst>
                                            <p:cond delay="600"/>
                                          </p:stCondLst>
                                        </p:cTn>
                                        <p:tgtEl>
                                          <p:spTgt spid="17414"/>
                                        </p:tgtEl>
                                        <p:attrNameLst>
                                          <p:attrName>ppt_x</p:attrName>
                                        </p:attrNameLst>
                                      </p:cBhvr>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7" presetClass="entr" presetSubtype="0" fill="hold" grpId="0" nodeType="clickEffect">
                                  <p:stCondLst>
                                    <p:cond delay="0"/>
                                  </p:stCondLst>
                                  <p:iterate type="lt">
                                    <p:tmPct val="50000"/>
                                  </p:iterate>
                                  <p:childTnLst>
                                    <p:set>
                                      <p:cBhvr>
                                        <p:cTn id="28" dur="1" fill="hold">
                                          <p:stCondLst>
                                            <p:cond delay="0"/>
                                          </p:stCondLst>
                                        </p:cTn>
                                        <p:tgtEl>
                                          <p:spTgt spid="17416"/>
                                        </p:tgtEl>
                                        <p:attrNameLst>
                                          <p:attrName>style.visibility</p:attrName>
                                        </p:attrNameLst>
                                      </p:cBhvr>
                                      <p:to>
                                        <p:strVal val="visible"/>
                                      </p:to>
                                    </p:set>
                                    <p:anim calcmode="discrete" valueType="clr">
                                      <p:cBhvr override="childStyle">
                                        <p:cTn id="29" dur="80"/>
                                        <p:tgtEl>
                                          <p:spTgt spid="17416"/>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17416"/>
                                        </p:tgtEl>
                                        <p:attrNameLst>
                                          <p:attrName>fillcolor</p:attrName>
                                        </p:attrNameLst>
                                      </p:cBhvr>
                                      <p:tavLst>
                                        <p:tav tm="0">
                                          <p:val>
                                            <p:clrVal>
                                              <a:schemeClr val="accent2"/>
                                            </p:clrVal>
                                          </p:val>
                                        </p:tav>
                                        <p:tav tm="50000">
                                          <p:val>
                                            <p:clrVal>
                                              <a:schemeClr val="hlink"/>
                                            </p:clrVal>
                                          </p:val>
                                        </p:tav>
                                      </p:tavLst>
                                    </p:anim>
                                    <p:set>
                                      <p:cBhvr>
                                        <p:cTn id="31" dur="80"/>
                                        <p:tgtEl>
                                          <p:spTgt spid="17416"/>
                                        </p:tgtEl>
                                        <p:attrNameLst>
                                          <p:attrName>fill.type</p:attrName>
                                        </p:attrNameLst>
                                      </p:cBhvr>
                                      <p:to>
                                        <p:strVal val="solid"/>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34" presetClass="entr" presetSubtype="0" fill="hold" grpId="0" nodeType="clickEffect">
                                  <p:stCondLst>
                                    <p:cond delay="0"/>
                                  </p:stCondLst>
                                  <p:childTnLst>
                                    <p:set>
                                      <p:cBhvr>
                                        <p:cTn id="35" dur="1" fill="hold">
                                          <p:stCondLst>
                                            <p:cond delay="0"/>
                                          </p:stCondLst>
                                        </p:cTn>
                                        <p:tgtEl>
                                          <p:spTgt spid="17412"/>
                                        </p:tgtEl>
                                        <p:attrNameLst>
                                          <p:attrName>style.visibility</p:attrName>
                                        </p:attrNameLst>
                                      </p:cBhvr>
                                      <p:to>
                                        <p:strVal val="visible"/>
                                      </p:to>
                                    </p:set>
                                    <p:anim from="(-#ppt_w/2)" to="(#ppt_x)" calcmode="lin" valueType="num">
                                      <p:cBhvr>
                                        <p:cTn id="36" dur="600" fill="hold">
                                          <p:stCondLst>
                                            <p:cond delay="0"/>
                                          </p:stCondLst>
                                        </p:cTn>
                                        <p:tgtEl>
                                          <p:spTgt spid="17412"/>
                                        </p:tgtEl>
                                        <p:attrNameLst>
                                          <p:attrName>ppt_x</p:attrName>
                                        </p:attrNameLst>
                                      </p:cBhvr>
                                    </p:anim>
                                    <p:anim from="0" to="-1.0" calcmode="lin" valueType="num">
                                      <p:cBhvr>
                                        <p:cTn id="37" dur="200" decel="50000" autoRev="1" fill="hold">
                                          <p:stCondLst>
                                            <p:cond delay="600"/>
                                          </p:stCondLst>
                                        </p:cTn>
                                        <p:tgtEl>
                                          <p:spTgt spid="17412"/>
                                        </p:tgtEl>
                                        <p:attrNameLst>
                                          <p:attrName>xshear</p:attrName>
                                        </p:attrNameLst>
                                      </p:cBhvr>
                                    </p:anim>
                                    <p:animScale>
                                      <p:cBhvr>
                                        <p:cTn id="38" dur="200" decel="100000" autoRev="1" fill="hold">
                                          <p:stCondLst>
                                            <p:cond delay="600"/>
                                          </p:stCondLst>
                                        </p:cTn>
                                        <p:tgtEl>
                                          <p:spTgt spid="17412"/>
                                        </p:tgtEl>
                                      </p:cBhvr>
                                      <p:from x="100000" y="100000"/>
                                      <p:to x="80000" y="100000"/>
                                    </p:animScale>
                                    <p:anim by="(#ppt_h/3+#ppt_w*0.1)" calcmode="lin" valueType="num">
                                      <p:cBhvr additive="sum">
                                        <p:cTn id="39" dur="200" decel="100000" autoRev="1" fill="hold">
                                          <p:stCondLst>
                                            <p:cond delay="600"/>
                                          </p:stCondLst>
                                        </p:cTn>
                                        <p:tgtEl>
                                          <p:spTgt spid="17412"/>
                                        </p:tgtEl>
                                        <p:attrNameLst>
                                          <p:attrName>ppt_x</p:attrName>
                                        </p:attrNameLst>
                                      </p:cBhvr>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7" presetClass="entr" presetSubtype="0" fill="hold" grpId="0" nodeType="clickEffect">
                                  <p:stCondLst>
                                    <p:cond delay="0"/>
                                  </p:stCondLst>
                                  <p:iterate type="lt">
                                    <p:tmPct val="50000"/>
                                  </p:iterate>
                                  <p:childTnLst>
                                    <p:set>
                                      <p:cBhvr>
                                        <p:cTn id="43" dur="1" fill="hold">
                                          <p:stCondLst>
                                            <p:cond delay="0"/>
                                          </p:stCondLst>
                                        </p:cTn>
                                        <p:tgtEl>
                                          <p:spTgt spid="17418"/>
                                        </p:tgtEl>
                                        <p:attrNameLst>
                                          <p:attrName>style.visibility</p:attrName>
                                        </p:attrNameLst>
                                      </p:cBhvr>
                                      <p:to>
                                        <p:strVal val="visible"/>
                                      </p:to>
                                    </p:set>
                                    <p:anim calcmode="discrete" valueType="clr">
                                      <p:cBhvr override="childStyle">
                                        <p:cTn id="44" dur="80"/>
                                        <p:tgtEl>
                                          <p:spTgt spid="17418"/>
                                        </p:tgtEl>
                                        <p:attrNameLst>
                                          <p:attrName>style.color</p:attrName>
                                        </p:attrNameLst>
                                      </p:cBhvr>
                                      <p:tavLst>
                                        <p:tav tm="0">
                                          <p:val>
                                            <p:clrVal>
                                              <a:schemeClr val="accent2"/>
                                            </p:clrVal>
                                          </p:val>
                                        </p:tav>
                                        <p:tav tm="50000">
                                          <p:val>
                                            <p:clrVal>
                                              <a:schemeClr val="hlink"/>
                                            </p:clrVal>
                                          </p:val>
                                        </p:tav>
                                      </p:tavLst>
                                    </p:anim>
                                    <p:anim calcmode="discrete" valueType="clr">
                                      <p:cBhvr>
                                        <p:cTn id="45" dur="80"/>
                                        <p:tgtEl>
                                          <p:spTgt spid="17418"/>
                                        </p:tgtEl>
                                        <p:attrNameLst>
                                          <p:attrName>fillcolor</p:attrName>
                                        </p:attrNameLst>
                                      </p:cBhvr>
                                      <p:tavLst>
                                        <p:tav tm="0">
                                          <p:val>
                                            <p:clrVal>
                                              <a:schemeClr val="accent2"/>
                                            </p:clrVal>
                                          </p:val>
                                        </p:tav>
                                        <p:tav tm="50000">
                                          <p:val>
                                            <p:clrVal>
                                              <a:schemeClr val="hlink"/>
                                            </p:clrVal>
                                          </p:val>
                                        </p:tav>
                                      </p:tavLst>
                                    </p:anim>
                                    <p:set>
                                      <p:cBhvr>
                                        <p:cTn id="46" dur="80"/>
                                        <p:tgtEl>
                                          <p:spTgt spid="17418"/>
                                        </p:tgtEl>
                                        <p:attrNameLst>
                                          <p:attrName>fill.type</p:attrName>
                                        </p:attrNameLst>
                                      </p:cBhvr>
                                      <p:to>
                                        <p:strVal val="solid"/>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49" presetClass="entr" presetSubtype="0" decel="100000" fill="hold" grpId="0" nodeType="clickEffect">
                                  <p:stCondLst>
                                    <p:cond delay="0"/>
                                  </p:stCondLst>
                                  <p:childTnLst>
                                    <p:set>
                                      <p:cBhvr>
                                        <p:cTn id="50" dur="1" fill="hold">
                                          <p:stCondLst>
                                            <p:cond delay="0"/>
                                          </p:stCondLst>
                                        </p:cTn>
                                        <p:tgtEl>
                                          <p:spTgt spid="17413"/>
                                        </p:tgtEl>
                                        <p:attrNameLst>
                                          <p:attrName>style.visibility</p:attrName>
                                        </p:attrNameLst>
                                      </p:cBhvr>
                                      <p:to>
                                        <p:strVal val="visible"/>
                                      </p:to>
                                    </p:set>
                                    <p:anim calcmode="lin" valueType="num">
                                      <p:cBhvr>
                                        <p:cTn id="51" dur="500" fill="hold"/>
                                        <p:tgtEl>
                                          <p:spTgt spid="17413"/>
                                        </p:tgtEl>
                                        <p:attrNameLst>
                                          <p:attrName>ppt_w</p:attrName>
                                        </p:attrNameLst>
                                      </p:cBhvr>
                                      <p:tavLst>
                                        <p:tav tm="0">
                                          <p:val>
                                            <p:fltVal val="0"/>
                                          </p:val>
                                        </p:tav>
                                        <p:tav tm="100000">
                                          <p:val>
                                            <p:strVal val="#ppt_w"/>
                                          </p:val>
                                        </p:tav>
                                      </p:tavLst>
                                    </p:anim>
                                    <p:anim calcmode="lin" valueType="num">
                                      <p:cBhvr>
                                        <p:cTn id="52" dur="500" fill="hold"/>
                                        <p:tgtEl>
                                          <p:spTgt spid="17413"/>
                                        </p:tgtEl>
                                        <p:attrNameLst>
                                          <p:attrName>ppt_h</p:attrName>
                                        </p:attrNameLst>
                                      </p:cBhvr>
                                      <p:tavLst>
                                        <p:tav tm="0">
                                          <p:val>
                                            <p:fltVal val="0"/>
                                          </p:val>
                                        </p:tav>
                                        <p:tav tm="100000">
                                          <p:val>
                                            <p:strVal val="#ppt_h"/>
                                          </p:val>
                                        </p:tav>
                                      </p:tavLst>
                                    </p:anim>
                                    <p:anim calcmode="lin" valueType="num">
                                      <p:cBhvr>
                                        <p:cTn id="53" dur="500" fill="hold"/>
                                        <p:tgtEl>
                                          <p:spTgt spid="17413"/>
                                        </p:tgtEl>
                                        <p:attrNameLst>
                                          <p:attrName>style.rotation</p:attrName>
                                        </p:attrNameLst>
                                      </p:cBhvr>
                                      <p:tavLst>
                                        <p:tav tm="0">
                                          <p:val>
                                            <p:fltVal val="360"/>
                                          </p:val>
                                        </p:tav>
                                        <p:tav tm="100000">
                                          <p:val>
                                            <p:fltVal val="0"/>
                                          </p:val>
                                        </p:tav>
                                      </p:tavLst>
                                    </p:anim>
                                    <p:animEffect transition="in" filter="fade">
                                      <p:cBhvr>
                                        <p:cTn id="54" dur="500"/>
                                        <p:tgtEl>
                                          <p:spTgt spid="17413"/>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7" presetClass="entr" presetSubtype="0" fill="hold" grpId="0" nodeType="clickEffect">
                                  <p:stCondLst>
                                    <p:cond delay="0"/>
                                  </p:stCondLst>
                                  <p:iterate type="lt">
                                    <p:tmPct val="50000"/>
                                  </p:iterate>
                                  <p:childTnLst>
                                    <p:set>
                                      <p:cBhvr>
                                        <p:cTn id="58" dur="1" fill="hold">
                                          <p:stCondLst>
                                            <p:cond delay="0"/>
                                          </p:stCondLst>
                                        </p:cTn>
                                        <p:tgtEl>
                                          <p:spTgt spid="17417"/>
                                        </p:tgtEl>
                                        <p:attrNameLst>
                                          <p:attrName>style.visibility</p:attrName>
                                        </p:attrNameLst>
                                      </p:cBhvr>
                                      <p:to>
                                        <p:strVal val="visible"/>
                                      </p:to>
                                    </p:set>
                                    <p:anim calcmode="discrete" valueType="clr">
                                      <p:cBhvr override="childStyle">
                                        <p:cTn id="59" dur="80"/>
                                        <p:tgtEl>
                                          <p:spTgt spid="17417"/>
                                        </p:tgtEl>
                                        <p:attrNameLst>
                                          <p:attrName>style.color</p:attrName>
                                        </p:attrNameLst>
                                      </p:cBhvr>
                                      <p:tavLst>
                                        <p:tav tm="0">
                                          <p:val>
                                            <p:clrVal>
                                              <a:schemeClr val="accent2"/>
                                            </p:clrVal>
                                          </p:val>
                                        </p:tav>
                                        <p:tav tm="50000">
                                          <p:val>
                                            <p:clrVal>
                                              <a:schemeClr val="hlink"/>
                                            </p:clrVal>
                                          </p:val>
                                        </p:tav>
                                      </p:tavLst>
                                    </p:anim>
                                    <p:anim calcmode="discrete" valueType="clr">
                                      <p:cBhvr>
                                        <p:cTn id="60" dur="80"/>
                                        <p:tgtEl>
                                          <p:spTgt spid="17417"/>
                                        </p:tgtEl>
                                        <p:attrNameLst>
                                          <p:attrName>fillcolor</p:attrName>
                                        </p:attrNameLst>
                                      </p:cBhvr>
                                      <p:tavLst>
                                        <p:tav tm="0">
                                          <p:val>
                                            <p:clrVal>
                                              <a:schemeClr val="accent2"/>
                                            </p:clrVal>
                                          </p:val>
                                        </p:tav>
                                        <p:tav tm="50000">
                                          <p:val>
                                            <p:clrVal>
                                              <a:schemeClr val="hlink"/>
                                            </p:clrVal>
                                          </p:val>
                                        </p:tav>
                                      </p:tavLst>
                                    </p:anim>
                                    <p:set>
                                      <p:cBhvr>
                                        <p:cTn id="61" dur="80"/>
                                        <p:tgtEl>
                                          <p:spTgt spid="1741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2" grpId="0"/>
      <p:bldP spid="17413" grpId="0"/>
      <p:bldP spid="17414" grpId="0"/>
      <p:bldP spid="17415" grpId="0"/>
      <p:bldP spid="17416" grpId="0"/>
      <p:bldP spid="17417" grpId="0"/>
      <p:bldP spid="174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10"/>
          <p:cNvSpPr txBox="1">
            <a:spLocks noChangeArrowheads="1"/>
          </p:cNvSpPr>
          <p:nvPr/>
        </p:nvSpPr>
        <p:spPr bwMode="auto">
          <a:xfrm>
            <a:off x="57150" y="5199063"/>
            <a:ext cx="46355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000">
                <a:latin typeface="Times New Roman" pitchFamily="18" charset="0"/>
              </a:rPr>
              <a:t>霍布斯（</a:t>
            </a:r>
            <a:r>
              <a:rPr kumimoji="1" lang="en-US" altLang="zh-CN" sz="2000">
                <a:latin typeface="Times New Roman" pitchFamily="18" charset="0"/>
              </a:rPr>
              <a:t>Thomas Hobbes</a:t>
            </a:r>
            <a:r>
              <a:rPr kumimoji="1" lang="zh-CN" altLang="en-US" sz="2000">
                <a:latin typeface="Times New Roman" pitchFamily="18" charset="0"/>
              </a:rPr>
              <a:t>，</a:t>
            </a:r>
            <a:r>
              <a:rPr kumimoji="1" lang="en-US" altLang="zh-CN" sz="2000">
                <a:latin typeface="Times New Roman" pitchFamily="18" charset="0"/>
              </a:rPr>
              <a:t>1588—1679</a:t>
            </a:r>
            <a:r>
              <a:rPr kumimoji="1" lang="zh-CN" altLang="en-US" sz="2000">
                <a:latin typeface="Times New Roman" pitchFamily="18" charset="0"/>
              </a:rPr>
              <a:t>）</a:t>
            </a:r>
          </a:p>
        </p:txBody>
      </p:sp>
      <p:pic>
        <p:nvPicPr>
          <p:cNvPr id="66563" name="Picture 11" descr="00-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5613" y="674688"/>
            <a:ext cx="3597275" cy="438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4" name="Text Box 12"/>
          <p:cNvSpPr txBox="1">
            <a:spLocks noChangeArrowheads="1"/>
          </p:cNvSpPr>
          <p:nvPr/>
        </p:nvSpPr>
        <p:spPr bwMode="auto">
          <a:xfrm>
            <a:off x="4522788" y="822325"/>
            <a:ext cx="4406900" cy="466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000">
                <a:latin typeface="Times New Roman" pitchFamily="18" charset="0"/>
              </a:rPr>
              <a:t>        </a:t>
            </a:r>
            <a:r>
              <a:rPr kumimoji="1" lang="zh-CN" altLang="en-US" sz="2000">
                <a:latin typeface="Times New Roman" pitchFamily="18" charset="0"/>
              </a:rPr>
              <a:t>英国哲学家，出生于英格兰一个牧师家庭，</a:t>
            </a:r>
            <a:r>
              <a:rPr kumimoji="1" lang="en-US" altLang="zh-CN" sz="2000">
                <a:latin typeface="Times New Roman" pitchFamily="18" charset="0"/>
              </a:rPr>
              <a:t>15</a:t>
            </a:r>
            <a:r>
              <a:rPr kumimoji="1" lang="zh-CN" altLang="en-US" sz="2000">
                <a:latin typeface="Times New Roman" pitchFamily="18" charset="0"/>
              </a:rPr>
              <a:t>岁进入牛津大学学习，毕业后曾任大贵族家庭教师，担任过弗兰西斯</a:t>
            </a:r>
            <a:r>
              <a:rPr kumimoji="1" lang="en-US" altLang="zh-CN" sz="2000">
                <a:latin typeface="宋体" pitchFamily="2" charset="-122"/>
              </a:rPr>
              <a:t>·</a:t>
            </a:r>
            <a:r>
              <a:rPr kumimoji="1" lang="zh-CN" altLang="en-US" sz="2000">
                <a:latin typeface="宋体" pitchFamily="2" charset="-122"/>
              </a:rPr>
              <a:t>培根的秘书。英国革命爆发前他逃亡法国，与流亡国外的王党势力保持联系。在政治思想上，他提出“自然状态”和国家起源说，反对君权神授，主张君主专制。他抨击超乎国家之上的教会，主张利用“国教”来管束人民，维护“秩序”。在哲学上，强调哲学的目的在于认识自然、征服自然、“造福人类”。霍布斯主要论著有</a:t>
            </a:r>
            <a:r>
              <a:rPr kumimoji="1" lang="en-US" altLang="zh-CN" sz="2000">
                <a:latin typeface="宋体" pitchFamily="2" charset="-122"/>
              </a:rPr>
              <a:t>《</a:t>
            </a:r>
            <a:r>
              <a:rPr kumimoji="1" lang="zh-CN" altLang="en-US" sz="2000">
                <a:latin typeface="宋体" pitchFamily="2" charset="-122"/>
              </a:rPr>
              <a:t>论物体</a:t>
            </a:r>
            <a:r>
              <a:rPr kumimoji="1" lang="en-US" altLang="zh-CN" sz="2000">
                <a:latin typeface="宋体" pitchFamily="2" charset="-122"/>
              </a:rPr>
              <a:t>》《</a:t>
            </a:r>
            <a:r>
              <a:rPr kumimoji="1" lang="zh-CN" altLang="en-US" sz="2000">
                <a:latin typeface="宋体" pitchFamily="2" charset="-122"/>
              </a:rPr>
              <a:t>利维坦</a:t>
            </a:r>
            <a:r>
              <a:rPr kumimoji="1" lang="en-US" altLang="zh-CN" sz="2000">
                <a:latin typeface="宋体" pitchFamily="2" charset="-122"/>
              </a:rPr>
              <a:t>》《</a:t>
            </a:r>
            <a:r>
              <a:rPr kumimoji="1" lang="zh-CN" altLang="en-US" sz="2000">
                <a:latin typeface="宋体" pitchFamily="2" charset="-122"/>
              </a:rPr>
              <a:t>论人性</a:t>
            </a:r>
            <a:r>
              <a:rPr kumimoji="1" lang="en-US" altLang="zh-CN" sz="2000">
                <a:latin typeface="宋体" pitchFamily="2" charset="-122"/>
              </a:rPr>
              <a:t>》《</a:t>
            </a:r>
            <a:r>
              <a:rPr kumimoji="1" lang="zh-CN" altLang="en-US" sz="2000">
                <a:latin typeface="宋体" pitchFamily="2" charset="-122"/>
              </a:rPr>
              <a:t>论社会</a:t>
            </a:r>
            <a:r>
              <a:rPr kumimoji="1" lang="en-US" altLang="zh-CN" sz="2000">
                <a:latin typeface="宋体" pitchFamily="2" charset="-122"/>
              </a:rPr>
              <a:t>》</a:t>
            </a:r>
            <a:r>
              <a:rPr kumimoji="1" lang="zh-CN" altLang="en-US" sz="2000">
                <a:latin typeface="宋体" pitchFamily="2" charset="-122"/>
              </a:rPr>
              <a:t>等，并曾将荷马史诗译为英文。</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4" descr="00-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5563" y="403225"/>
            <a:ext cx="3952875" cy="491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7" name="Text Box 5"/>
          <p:cNvSpPr txBox="1">
            <a:spLocks noChangeArrowheads="1"/>
          </p:cNvSpPr>
          <p:nvPr/>
        </p:nvSpPr>
        <p:spPr bwMode="auto">
          <a:xfrm>
            <a:off x="1090613" y="5494338"/>
            <a:ext cx="69611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000">
                <a:latin typeface="Times New Roman" pitchFamily="18" charset="0"/>
              </a:rPr>
              <a:t>        </a:t>
            </a:r>
            <a:r>
              <a:rPr kumimoji="1" lang="zh-CN" altLang="en-US" sz="2000">
                <a:latin typeface="Times New Roman" pitchFamily="18" charset="0"/>
              </a:rPr>
              <a:t>利维坦为</a:t>
            </a:r>
            <a:r>
              <a:rPr kumimoji="1" lang="en-US" altLang="zh-CN" sz="2000">
                <a:latin typeface="Times New Roman" pitchFamily="18" charset="0"/>
              </a:rPr>
              <a:t>《</a:t>
            </a:r>
            <a:r>
              <a:rPr kumimoji="1" lang="zh-CN" altLang="en-US" sz="2000">
                <a:latin typeface="Times New Roman" pitchFamily="18" charset="0"/>
              </a:rPr>
              <a:t>旧约全书</a:t>
            </a:r>
            <a:r>
              <a:rPr kumimoji="1" lang="en-US" altLang="zh-CN" sz="2000">
                <a:latin typeface="宋体" pitchFamily="2" charset="-122"/>
              </a:rPr>
              <a:t>·</a:t>
            </a:r>
            <a:r>
              <a:rPr kumimoji="1" lang="zh-CN" altLang="en-US" sz="2000">
                <a:latin typeface="Times New Roman" pitchFamily="18" charset="0"/>
              </a:rPr>
              <a:t>约伯记</a:t>
            </a:r>
            <a:r>
              <a:rPr kumimoji="1" lang="en-US" altLang="zh-CN" sz="2000">
                <a:latin typeface="Times New Roman" pitchFamily="18" charset="0"/>
              </a:rPr>
              <a:t>》</a:t>
            </a:r>
            <a:r>
              <a:rPr kumimoji="1" lang="zh-CN" altLang="en-US" sz="2000">
                <a:latin typeface="Times New Roman" pitchFamily="18" charset="0"/>
              </a:rPr>
              <a:t>中所说的一种强大无比的海兽，转义为“巨人”或“巨灵”。</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5" descr="00-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425" y="377825"/>
            <a:ext cx="3441700"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1" name="Text Box 6"/>
          <p:cNvSpPr txBox="1">
            <a:spLocks noChangeArrowheads="1"/>
          </p:cNvSpPr>
          <p:nvPr/>
        </p:nvSpPr>
        <p:spPr bwMode="auto">
          <a:xfrm>
            <a:off x="1071563" y="5843588"/>
            <a:ext cx="247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000">
                <a:latin typeface="Times New Roman" pitchFamily="18" charset="0"/>
              </a:rPr>
              <a:t>《</a:t>
            </a:r>
            <a:r>
              <a:rPr kumimoji="1" lang="zh-CN" altLang="en-US" sz="2000">
                <a:latin typeface="Times New Roman" pitchFamily="18" charset="0"/>
              </a:rPr>
              <a:t>利维坦</a:t>
            </a:r>
            <a:r>
              <a:rPr kumimoji="1" lang="en-US" altLang="zh-CN" sz="2000">
                <a:latin typeface="Times New Roman" pitchFamily="18" charset="0"/>
              </a:rPr>
              <a:t>》</a:t>
            </a:r>
            <a:r>
              <a:rPr kumimoji="1" lang="zh-CN" altLang="en-US" sz="2000">
                <a:latin typeface="Times New Roman" pitchFamily="18" charset="0"/>
              </a:rPr>
              <a:t>初版扉页</a:t>
            </a:r>
          </a:p>
        </p:txBody>
      </p:sp>
      <p:sp>
        <p:nvSpPr>
          <p:cNvPr id="68612" name="Text Box 7"/>
          <p:cNvSpPr txBox="1">
            <a:spLocks noChangeArrowheads="1"/>
          </p:cNvSpPr>
          <p:nvPr/>
        </p:nvSpPr>
        <p:spPr bwMode="auto">
          <a:xfrm>
            <a:off x="4202113" y="1093788"/>
            <a:ext cx="4645025"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000">
                <a:latin typeface="Times New Roman" pitchFamily="18" charset="0"/>
              </a:rPr>
              <a:t>        《</a:t>
            </a:r>
            <a:r>
              <a:rPr kumimoji="1" lang="zh-CN" altLang="en-US" sz="2000">
                <a:latin typeface="Times New Roman" pitchFamily="18" charset="0"/>
              </a:rPr>
              <a:t>利维坦</a:t>
            </a:r>
            <a:r>
              <a:rPr kumimoji="1" lang="en-US" altLang="zh-CN" sz="2000">
                <a:latin typeface="Times New Roman" pitchFamily="18" charset="0"/>
              </a:rPr>
              <a:t>》</a:t>
            </a:r>
            <a:r>
              <a:rPr kumimoji="1" lang="zh-CN" altLang="en-US" sz="2000">
                <a:latin typeface="Times New Roman" pitchFamily="18" charset="0"/>
              </a:rPr>
              <a:t>是霍布斯关于国家学说的著作，分四篇，他借用“利维坦”来象征君主专制政体的国家。书中他简单叙述了他的唯物主义本体论与认识论，然后集中论述他的道德与社会政治观点，认为人生唯一的目的在于保护生命财产，寻求自身最大的快乐或幸福。但在自然状态中，“人对人像狼一样”，这个目的反而不能达到。因此，人们感到必须通过协议，缔结契约，组成国家。他主张君主制是最好的政体，人们对专制君主应该绝对服从，这样君主才能执行他的主权，维持社会“秩序”，使各人的利益不受侵犯。</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8" name="Picture 4" descr="00-s"/>
          <p:cNvPicPr>
            <a:picLocks noChangeAspect="1" noChangeArrowheads="1"/>
          </p:cNvPicPr>
          <p:nvPr/>
        </p:nvPicPr>
        <p:blipFill>
          <a:blip r:embed="rId2"/>
          <a:srcRect/>
          <a:stretch>
            <a:fillRect/>
          </a:stretch>
        </p:blipFill>
        <p:spPr bwMode="auto">
          <a:xfrm>
            <a:off x="808038" y="838200"/>
            <a:ext cx="3240087" cy="4697413"/>
          </a:xfrm>
          <a:prstGeom prst="rect">
            <a:avLst/>
          </a:prstGeom>
          <a:noFill/>
          <a:effectLst>
            <a:outerShdw dist="107763" dir="2700000" algn="ctr" rotWithShape="0">
              <a:srgbClr val="808080"/>
            </a:outerShdw>
          </a:effectLst>
        </p:spPr>
      </p:pic>
      <p:pic>
        <p:nvPicPr>
          <p:cNvPr id="103429" name="Picture 5" descr="00-s"/>
          <p:cNvPicPr>
            <a:picLocks noChangeAspect="1" noChangeArrowheads="1"/>
          </p:cNvPicPr>
          <p:nvPr/>
        </p:nvPicPr>
        <p:blipFill>
          <a:blip r:embed="rId3"/>
          <a:srcRect/>
          <a:stretch>
            <a:fillRect/>
          </a:stretch>
        </p:blipFill>
        <p:spPr bwMode="auto">
          <a:xfrm>
            <a:off x="4891088" y="792163"/>
            <a:ext cx="3165475" cy="4732337"/>
          </a:xfrm>
          <a:prstGeom prst="rect">
            <a:avLst/>
          </a:prstGeom>
          <a:noFill/>
          <a:effectLst>
            <a:outerShdw dist="107763" dir="2700000" algn="ctr" rotWithShape="0">
              <a:srgbClr val="808080"/>
            </a:outerShdw>
          </a:effectLst>
        </p:spPr>
      </p:pic>
      <p:sp>
        <p:nvSpPr>
          <p:cNvPr id="69636" name="Text Box 6"/>
          <p:cNvSpPr txBox="1">
            <a:spLocks noChangeArrowheads="1"/>
          </p:cNvSpPr>
          <p:nvPr/>
        </p:nvSpPr>
        <p:spPr bwMode="auto">
          <a:xfrm>
            <a:off x="3209925" y="5913438"/>
            <a:ext cx="272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000">
                <a:latin typeface="Times New Roman" pitchFamily="18" charset="0"/>
              </a:rPr>
              <a:t>霍布斯著作中文版书影</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0" y="1768475"/>
            <a:ext cx="9144000" cy="25384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200">
                <a:latin typeface="楷体_GB2312" pitchFamily="49" charset="-122"/>
                <a:ea typeface="楷体_GB2312" pitchFamily="49" charset="-122"/>
              </a:rPr>
              <a:t>霍布斯的政治学说提出的直接因素是</a:t>
            </a:r>
          </a:p>
          <a:p>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A.</a:t>
            </a:r>
            <a:r>
              <a:rPr lang="zh-CN" altLang="en-US" sz="3200">
                <a:latin typeface="楷体_GB2312" pitchFamily="49" charset="-122"/>
                <a:ea typeface="楷体_GB2312" pitchFamily="49" charset="-122"/>
              </a:rPr>
              <a:t>中世纪教皇权威的作用</a:t>
            </a:r>
          </a:p>
          <a:p>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B.</a:t>
            </a:r>
            <a:r>
              <a:rPr lang="zh-CN" altLang="en-US" sz="3200">
                <a:latin typeface="楷体_GB2312" pitchFamily="49" charset="-122"/>
                <a:ea typeface="楷体_GB2312" pitchFamily="49" charset="-122"/>
              </a:rPr>
              <a:t>个人推行极端专制的君主统治的需要</a:t>
            </a:r>
          </a:p>
          <a:p>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C.</a:t>
            </a:r>
            <a:r>
              <a:rPr lang="zh-CN" altLang="en-US" sz="3200">
                <a:latin typeface="楷体_GB2312" pitchFamily="49" charset="-122"/>
                <a:ea typeface="楷体_GB2312" pitchFamily="49" charset="-122"/>
              </a:rPr>
              <a:t>结束长期以来国家分裂割据的需要</a:t>
            </a:r>
          </a:p>
          <a:p>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D.</a:t>
            </a:r>
            <a:r>
              <a:rPr lang="zh-CN" altLang="en-US" sz="3200">
                <a:latin typeface="楷体_GB2312" pitchFamily="49" charset="-122"/>
                <a:ea typeface="楷体_GB2312" pitchFamily="49" charset="-122"/>
              </a:rPr>
              <a:t>针对革命时期的混乱状况提出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mph" presetSubtype="0" fill="hold" nodeType="clickEffect">
                                  <p:stCondLst>
                                    <p:cond delay="0"/>
                                  </p:stCondLst>
                                  <p:childTnLst>
                                    <p:animClr clrSpc="rgb" dir="cw">
                                      <p:cBhvr override="childStyle">
                                        <p:cTn id="6" dur="1900" fill="hold">
                                          <p:stCondLst>
                                            <p:cond delay="100"/>
                                          </p:stCondLst>
                                        </p:cTn>
                                        <p:tgtEl>
                                          <p:spTgt spid="18434">
                                            <p:txEl>
                                              <p:pRg st="4" end="4"/>
                                            </p:txEl>
                                          </p:spTgt>
                                        </p:tgtEl>
                                        <p:attrNameLst>
                                          <p:attrName>style.color</p:attrName>
                                        </p:attrNameLst>
                                      </p:cBhvr>
                                      <p:to>
                                        <a:srgbClr val="00FF00"/>
                                      </p:to>
                                    </p:animClr>
                                    <p:animClr clrSpc="rgb" dir="cw">
                                      <p:cBhvr>
                                        <p:cTn id="7" dur="1900" fill="hold">
                                          <p:stCondLst>
                                            <p:cond delay="100"/>
                                          </p:stCondLst>
                                        </p:cTn>
                                        <p:tgtEl>
                                          <p:spTgt spid="18434">
                                            <p:txEl>
                                              <p:pRg st="4" end="4"/>
                                            </p:txEl>
                                          </p:spTgt>
                                        </p:tgtEl>
                                        <p:attrNameLst>
                                          <p:attrName>fillColor</p:attrName>
                                        </p:attrNameLst>
                                      </p:cBhvr>
                                      <p:to>
                                        <a:srgbClr val="00FF00"/>
                                      </p:to>
                                    </p:animClr>
                                    <p:set>
                                      <p:cBhvr>
                                        <p:cTn id="8" dur="1900" fill="hold">
                                          <p:stCondLst>
                                            <p:cond delay="100"/>
                                          </p:stCondLst>
                                        </p:cTn>
                                        <p:tgtEl>
                                          <p:spTgt spid="18434">
                                            <p:txEl>
                                              <p:pRg st="4" end="4"/>
                                            </p:txEl>
                                          </p:spTgt>
                                        </p:tgtEl>
                                        <p:attrNameLst>
                                          <p:attrName>fill.type</p:attrName>
                                        </p:attrNameLst>
                                      </p:cBhvr>
                                      <p:to>
                                        <p:strVal val="solid"/>
                                      </p:to>
                                    </p:set>
                                    <p:set>
                                      <p:cBhvr>
                                        <p:cTn id="9" dur="1900" fill="hold">
                                          <p:stCondLst>
                                            <p:cond delay="100"/>
                                          </p:stCondLst>
                                        </p:cTn>
                                        <p:tgtEl>
                                          <p:spTgt spid="18434">
                                            <p:txEl>
                                              <p:pRg st="4" end="4"/>
                                            </p:txEl>
                                          </p:spTgt>
                                        </p:tgtEl>
                                        <p:attrNameLst>
                                          <p:attrName>fill.on</p:attrName>
                                        </p:attrNameLst>
                                      </p:cBhvr>
                                      <p:to>
                                        <p:strVal val="true"/>
                                      </p:to>
                                    </p:set>
                                    <p:animScale>
                                      <p:cBhvr>
                                        <p:cTn id="10" dur="200" fill="hold">
                                          <p:stCondLst>
                                            <p:cond delay="0"/>
                                          </p:stCondLst>
                                        </p:cTn>
                                        <p:tgtEl>
                                          <p:spTgt spid="18434">
                                            <p:txEl>
                                              <p:pRg st="4" end="4"/>
                                            </p:txEl>
                                          </p:spTgt>
                                        </p:tgtEl>
                                      </p:cBhvr>
                                      <p:from x="100000" y="100000"/>
                                      <p:to x="100000" y="5000"/>
                                    </p:animScale>
                                    <p:animScale>
                                      <p:cBhvr>
                                        <p:cTn id="11" dur="200" fill="hold">
                                          <p:stCondLst>
                                            <p:cond delay="200"/>
                                          </p:stCondLst>
                                        </p:cTn>
                                        <p:tgtEl>
                                          <p:spTgt spid="18434">
                                            <p:txEl>
                                              <p:pRg st="4" end="4"/>
                                            </p:txEl>
                                          </p:spTgt>
                                        </p:tgtEl>
                                      </p:cBhvr>
                                      <p:from x="100000" y="5000"/>
                                      <p:to x="120000" y="150000"/>
                                    </p:animScale>
                                    <p:animScale>
                                      <p:cBhvr>
                                        <p:cTn id="12" dur="600" fill="hold">
                                          <p:stCondLst>
                                            <p:cond delay="1400"/>
                                          </p:stCondLst>
                                        </p:cTn>
                                        <p:tgtEl>
                                          <p:spTgt spid="18434">
                                            <p:txEl>
                                              <p:pRg st="4" end="4"/>
                                            </p:txEl>
                                          </p:spTgt>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0" y="0"/>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200">
                <a:latin typeface="楷体_GB2312" pitchFamily="49" charset="-122"/>
                <a:ea typeface="楷体_GB2312" pitchFamily="49" charset="-122"/>
              </a:rPr>
              <a:t>一、</a:t>
            </a:r>
            <a:r>
              <a:rPr lang="zh-CN" altLang="en-US" sz="3200">
                <a:latin typeface="Arial"/>
                <a:ea typeface="楷体_GB2312" pitchFamily="49" charset="-122"/>
              </a:rPr>
              <a:t>“</a:t>
            </a:r>
            <a:r>
              <a:rPr lang="zh-CN" altLang="en-US" sz="3200">
                <a:latin typeface="楷体_GB2312" pitchFamily="49" charset="-122"/>
                <a:ea typeface="楷体_GB2312" pitchFamily="49" charset="-122"/>
              </a:rPr>
              <a:t>君权神授</a:t>
            </a:r>
            <a:r>
              <a:rPr lang="zh-CN" altLang="en-US" sz="3200">
                <a:latin typeface="Arial"/>
                <a:ea typeface="楷体_GB2312" pitchFamily="49" charset="-122"/>
              </a:rPr>
              <a:t>”</a:t>
            </a:r>
            <a:endParaRPr lang="zh-CN" altLang="en-US" sz="3200">
              <a:solidFill>
                <a:schemeClr val="bg1"/>
              </a:solidFill>
              <a:latin typeface="楷体_GB2312" pitchFamily="49" charset="-122"/>
              <a:ea typeface="楷体_GB2312" pitchFamily="49" charset="-122"/>
            </a:endParaRPr>
          </a:p>
        </p:txBody>
      </p:sp>
      <p:sp>
        <p:nvSpPr>
          <p:cNvPr id="7171" name="Rectangle 3"/>
          <p:cNvSpPr>
            <a:spLocks noChangeArrowheads="1"/>
          </p:cNvSpPr>
          <p:nvPr/>
        </p:nvSpPr>
        <p:spPr bwMode="auto">
          <a:xfrm>
            <a:off x="0" y="2349500"/>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a:t>
            </a:r>
            <a:r>
              <a:rPr lang="en-US" altLang="zh-CN" sz="3200">
                <a:latin typeface="Arial"/>
                <a:ea typeface="楷体_GB2312" pitchFamily="49" charset="-122"/>
              </a:rPr>
              <a:t>——</a:t>
            </a:r>
            <a:r>
              <a:rPr lang="zh-CN" altLang="en-US" sz="3200" u="sng">
                <a:latin typeface="楷体_GB2312" pitchFamily="49" charset="-122"/>
                <a:ea typeface="楷体_GB2312" pitchFamily="49" charset="-122"/>
              </a:rPr>
              <a:t>从神学角度</a:t>
            </a:r>
            <a:r>
              <a:rPr lang="zh-CN" altLang="en-US" sz="3200">
                <a:latin typeface="楷体_GB2312" pitchFamily="49" charset="-122"/>
                <a:ea typeface="楷体_GB2312" pitchFamily="49" charset="-122"/>
              </a:rPr>
              <a:t>为君主权威辩护 </a:t>
            </a:r>
          </a:p>
        </p:txBody>
      </p:sp>
      <p:sp>
        <p:nvSpPr>
          <p:cNvPr id="7172" name="Rectangle 4"/>
          <p:cNvSpPr>
            <a:spLocks noChangeArrowheads="1"/>
          </p:cNvSpPr>
          <p:nvPr/>
        </p:nvSpPr>
        <p:spPr bwMode="auto">
          <a:xfrm>
            <a:off x="0" y="549275"/>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a:latin typeface="楷体_GB2312" pitchFamily="49" charset="-122"/>
                <a:ea typeface="楷体_GB2312" pitchFamily="49" charset="-122"/>
              </a:rPr>
              <a:t>    1</a:t>
            </a:r>
            <a:r>
              <a:rPr lang="zh-CN" altLang="en-US" sz="3200">
                <a:latin typeface="楷体_GB2312" pitchFamily="49" charset="-122"/>
                <a:ea typeface="楷体_GB2312" pitchFamily="49" charset="-122"/>
              </a:rPr>
              <a:t>、含义：</a:t>
            </a:r>
          </a:p>
        </p:txBody>
      </p:sp>
      <p:sp>
        <p:nvSpPr>
          <p:cNvPr id="7173" name="Rectangle 5"/>
          <p:cNvSpPr>
            <a:spLocks noChangeArrowheads="1"/>
          </p:cNvSpPr>
          <p:nvPr/>
        </p:nvSpPr>
        <p:spPr bwMode="auto">
          <a:xfrm>
            <a:off x="0" y="1773238"/>
            <a:ext cx="9144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a:latin typeface="楷体_GB2312" pitchFamily="49" charset="-122"/>
                <a:ea typeface="楷体_GB2312" pitchFamily="49" charset="-122"/>
              </a:rPr>
              <a:t>    </a:t>
            </a:r>
            <a:r>
              <a:rPr lang="zh-CN" altLang="en-US" sz="3200">
                <a:latin typeface="楷体_GB2312" pitchFamily="49" charset="-122"/>
                <a:ea typeface="楷体_GB2312" pitchFamily="49" charset="-122"/>
              </a:rPr>
              <a:t>实质：</a:t>
            </a:r>
          </a:p>
        </p:txBody>
      </p:sp>
      <p:sp>
        <p:nvSpPr>
          <p:cNvPr id="7174" name="Rectangle 6"/>
          <p:cNvSpPr>
            <a:spLocks noChangeArrowheads="1"/>
          </p:cNvSpPr>
          <p:nvPr/>
        </p:nvSpPr>
        <p:spPr bwMode="auto">
          <a:xfrm>
            <a:off x="0" y="1125538"/>
            <a:ext cx="9144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chemeClr val="bg1"/>
                </a:solidFill>
                <a:latin typeface="楷体_GB2312" pitchFamily="49" charset="-122"/>
                <a:ea typeface="楷体_GB2312" pitchFamily="49" charset="-122"/>
              </a:rPr>
              <a:t>    </a:t>
            </a:r>
            <a:r>
              <a:rPr lang="zh-CN" altLang="en-US" sz="3200" b="1">
                <a:latin typeface="楷体_GB2312" pitchFamily="49" charset="-122"/>
                <a:ea typeface="楷体_GB2312" pitchFamily="49" charset="-122"/>
              </a:rPr>
              <a:t>王权是上帝授予的，国王的意志不受任何干涉</a:t>
            </a:r>
          </a:p>
        </p:txBody>
      </p:sp>
      <p:sp>
        <p:nvSpPr>
          <p:cNvPr id="7175" name="Rectangle 7"/>
          <p:cNvSpPr>
            <a:spLocks noChangeArrowheads="1"/>
          </p:cNvSpPr>
          <p:nvPr/>
        </p:nvSpPr>
        <p:spPr bwMode="auto">
          <a:xfrm>
            <a:off x="0" y="2997200"/>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solidFill>
                  <a:schemeClr val="bg1"/>
                </a:solidFill>
                <a:latin typeface="楷体_GB2312" pitchFamily="49" charset="-122"/>
                <a:ea typeface="楷体_GB2312" pitchFamily="49" charset="-122"/>
              </a:rPr>
              <a:t>    </a:t>
            </a:r>
            <a:r>
              <a:rPr lang="en-US" altLang="zh-CN" sz="3200">
                <a:latin typeface="楷体_GB2312" pitchFamily="49" charset="-122"/>
                <a:ea typeface="楷体_GB2312" pitchFamily="49" charset="-122"/>
              </a:rPr>
              <a:t>2</a:t>
            </a:r>
            <a:r>
              <a:rPr lang="zh-CN" altLang="en-US" sz="3200">
                <a:latin typeface="楷体_GB2312" pitchFamily="49" charset="-122"/>
                <a:ea typeface="楷体_GB2312" pitchFamily="49" charset="-122"/>
              </a:rPr>
              <a:t>、主要代表人物：</a:t>
            </a:r>
            <a:r>
              <a:rPr lang="zh-CN" altLang="en-US" sz="3200">
                <a:solidFill>
                  <a:schemeClr val="bg1"/>
                </a:solidFill>
                <a:latin typeface="楷体_GB2312" pitchFamily="49" charset="-122"/>
                <a:ea typeface="楷体_GB2312" pitchFamily="49" charset="-122"/>
              </a:rPr>
              <a:t> </a:t>
            </a:r>
          </a:p>
        </p:txBody>
      </p:sp>
      <p:sp>
        <p:nvSpPr>
          <p:cNvPr id="7176" name="Rectangle 8"/>
          <p:cNvSpPr>
            <a:spLocks noChangeArrowheads="1"/>
          </p:cNvSpPr>
          <p:nvPr/>
        </p:nvSpPr>
        <p:spPr bwMode="auto">
          <a:xfrm>
            <a:off x="0" y="3644900"/>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solidFill>
                  <a:schemeClr val="bg1"/>
                </a:solidFill>
                <a:latin typeface="楷体_GB2312" pitchFamily="49" charset="-122"/>
                <a:ea typeface="楷体_GB2312" pitchFamily="49" charset="-122"/>
              </a:rPr>
              <a:t>    </a:t>
            </a:r>
            <a:r>
              <a:rPr lang="zh-CN" altLang="en-US" sz="3200">
                <a:latin typeface="楷体_GB2312" pitchFamily="49" charset="-122"/>
                <a:ea typeface="楷体_GB2312" pitchFamily="49" charset="-122"/>
              </a:rPr>
              <a:t>托马斯</a:t>
            </a:r>
            <a:r>
              <a:rPr lang="en-US" altLang="zh-CN" sz="3200">
                <a:latin typeface="Arial"/>
                <a:ea typeface="楷体_GB2312" pitchFamily="49" charset="-122"/>
              </a:rPr>
              <a:t>•</a:t>
            </a:r>
            <a:r>
              <a:rPr lang="zh-CN" altLang="en-US" sz="3200">
                <a:latin typeface="楷体_GB2312" pitchFamily="49" charset="-122"/>
                <a:ea typeface="楷体_GB2312" pitchFamily="49" charset="-122"/>
              </a:rPr>
              <a:t>阿奎那（意） </a:t>
            </a:r>
          </a:p>
        </p:txBody>
      </p:sp>
      <p:sp>
        <p:nvSpPr>
          <p:cNvPr id="7177" name="AutoShape 9"/>
          <p:cNvSpPr>
            <a:spLocks/>
          </p:cNvSpPr>
          <p:nvPr/>
        </p:nvSpPr>
        <p:spPr bwMode="auto">
          <a:xfrm>
            <a:off x="533400" y="3810000"/>
            <a:ext cx="360363" cy="1727200"/>
          </a:xfrm>
          <a:prstGeom prst="leftBrace">
            <a:avLst>
              <a:gd name="adj1" fmla="val 39941"/>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8" name="Rectangle 10"/>
          <p:cNvSpPr>
            <a:spLocks noChangeArrowheads="1"/>
          </p:cNvSpPr>
          <p:nvPr/>
        </p:nvSpPr>
        <p:spPr bwMode="auto">
          <a:xfrm>
            <a:off x="4692650" y="3644900"/>
            <a:ext cx="44513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latin typeface="Arial"/>
                <a:ea typeface="楷体_GB2312" pitchFamily="49" charset="-122"/>
              </a:rPr>
              <a:t>“</a:t>
            </a:r>
            <a:r>
              <a:rPr lang="zh-CN" altLang="en-US" sz="3200" b="1">
                <a:latin typeface="楷体_GB2312" pitchFamily="49" charset="-122"/>
                <a:ea typeface="楷体_GB2312" pitchFamily="49" charset="-122"/>
              </a:rPr>
              <a:t>神学之王</a:t>
            </a:r>
            <a:r>
              <a:rPr lang="zh-CN" altLang="en-US" sz="3200" b="1">
                <a:latin typeface="Arial"/>
                <a:ea typeface="楷体_GB2312" pitchFamily="49" charset="-122"/>
              </a:rPr>
              <a:t>”</a:t>
            </a:r>
            <a:r>
              <a:rPr lang="zh-CN" altLang="en-US" sz="3200" b="1">
                <a:latin typeface="楷体_GB2312" pitchFamily="49" charset="-122"/>
                <a:ea typeface="楷体_GB2312" pitchFamily="49" charset="-122"/>
              </a:rPr>
              <a:t>、 </a:t>
            </a:r>
            <a:r>
              <a:rPr lang="en-US" altLang="zh-CN" sz="3200" b="1">
                <a:latin typeface="楷体_GB2312" pitchFamily="49" charset="-122"/>
                <a:ea typeface="楷体_GB2312" pitchFamily="49" charset="-122"/>
              </a:rPr>
              <a:t>13</a:t>
            </a:r>
            <a:r>
              <a:rPr lang="zh-CN" altLang="en-US" sz="3200" b="1">
                <a:latin typeface="楷体_GB2312" pitchFamily="49" charset="-122"/>
                <a:ea typeface="楷体_GB2312" pitchFamily="49" charset="-122"/>
              </a:rPr>
              <a:t>世纪</a:t>
            </a:r>
          </a:p>
        </p:txBody>
      </p:sp>
      <p:sp>
        <p:nvSpPr>
          <p:cNvPr id="7179" name="Rectangle 11"/>
          <p:cNvSpPr>
            <a:spLocks noChangeArrowheads="1"/>
          </p:cNvSpPr>
          <p:nvPr/>
        </p:nvSpPr>
        <p:spPr bwMode="auto">
          <a:xfrm>
            <a:off x="0" y="4724400"/>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solidFill>
                  <a:schemeClr val="bg1"/>
                </a:solidFill>
                <a:latin typeface="楷体_GB2312" pitchFamily="49" charset="-122"/>
                <a:ea typeface="楷体_GB2312" pitchFamily="49" charset="-122"/>
              </a:rPr>
              <a:t>    </a:t>
            </a:r>
            <a:r>
              <a:rPr lang="zh-CN" altLang="en-US" sz="3200">
                <a:latin typeface="楷体_GB2312" pitchFamily="49" charset="-122"/>
                <a:ea typeface="楷体_GB2312" pitchFamily="49" charset="-122"/>
              </a:rPr>
              <a:t>英国国王詹姆斯一世</a:t>
            </a:r>
            <a:r>
              <a:rPr lang="zh-CN" altLang="en-US" sz="3200">
                <a:solidFill>
                  <a:schemeClr val="bg1"/>
                </a:solidFill>
                <a:latin typeface="楷体_GB2312" pitchFamily="49" charset="-122"/>
                <a:ea typeface="楷体_GB2312" pitchFamily="49" charset="-122"/>
              </a:rPr>
              <a:t> </a:t>
            </a:r>
          </a:p>
        </p:txBody>
      </p:sp>
      <p:sp>
        <p:nvSpPr>
          <p:cNvPr id="7180" name="Rectangle 12"/>
          <p:cNvSpPr>
            <a:spLocks noChangeArrowheads="1"/>
          </p:cNvSpPr>
          <p:nvPr/>
        </p:nvSpPr>
        <p:spPr bwMode="auto">
          <a:xfrm>
            <a:off x="5076825" y="4797425"/>
            <a:ext cx="19431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latin typeface="楷体_GB2312" pitchFamily="49" charset="-122"/>
                <a:ea typeface="楷体_GB2312" pitchFamily="49" charset="-122"/>
              </a:rPr>
              <a:t>17</a:t>
            </a:r>
            <a:r>
              <a:rPr lang="zh-CN" altLang="en-US" sz="3200" b="1">
                <a:latin typeface="楷体_GB2312" pitchFamily="49" charset="-122"/>
                <a:ea typeface="楷体_GB2312" pitchFamily="49" charset="-122"/>
              </a:rPr>
              <a:t>世纪</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p:cTn id="7" dur="500" fill="hold"/>
                                        <p:tgtEl>
                                          <p:spTgt spid="7172"/>
                                        </p:tgtEl>
                                        <p:attrNameLst>
                                          <p:attrName>ppt_w</p:attrName>
                                        </p:attrNameLst>
                                      </p:cBhvr>
                                      <p:tavLst>
                                        <p:tav tm="0">
                                          <p:val>
                                            <p:fltVal val="0"/>
                                          </p:val>
                                        </p:tav>
                                        <p:tav tm="100000">
                                          <p:val>
                                            <p:strVal val="#ppt_w"/>
                                          </p:val>
                                        </p:tav>
                                      </p:tavLst>
                                    </p:anim>
                                    <p:anim calcmode="lin" valueType="num">
                                      <p:cBhvr>
                                        <p:cTn id="8" dur="500" fill="hold"/>
                                        <p:tgtEl>
                                          <p:spTgt spid="7172"/>
                                        </p:tgtEl>
                                        <p:attrNameLst>
                                          <p:attrName>ppt_h</p:attrName>
                                        </p:attrNameLst>
                                      </p:cBhvr>
                                      <p:tavLst>
                                        <p:tav tm="0">
                                          <p:val>
                                            <p:fltVal val="0"/>
                                          </p:val>
                                        </p:tav>
                                        <p:tav tm="100000">
                                          <p:val>
                                            <p:strVal val="#ppt_h"/>
                                          </p:val>
                                        </p:tav>
                                      </p:tavLst>
                                    </p:anim>
                                    <p:anim calcmode="lin" valueType="num">
                                      <p:cBhvr>
                                        <p:cTn id="9" dur="500" fill="hold"/>
                                        <p:tgtEl>
                                          <p:spTgt spid="7172"/>
                                        </p:tgtEl>
                                        <p:attrNameLst>
                                          <p:attrName>style.rotation</p:attrName>
                                        </p:attrNameLst>
                                      </p:cBhvr>
                                      <p:tavLst>
                                        <p:tav tm="0">
                                          <p:val>
                                            <p:fltVal val="360"/>
                                          </p:val>
                                        </p:tav>
                                        <p:tav tm="100000">
                                          <p:val>
                                            <p:fltVal val="0"/>
                                          </p:val>
                                        </p:tav>
                                      </p:tavLst>
                                    </p:anim>
                                    <p:animEffect transition="in" filter="fade">
                                      <p:cBhvr>
                                        <p:cTn id="10" dur="500"/>
                                        <p:tgtEl>
                                          <p:spTgt spid="717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7174"/>
                                        </p:tgtEl>
                                        <p:attrNameLst>
                                          <p:attrName>style.visibility</p:attrName>
                                        </p:attrNameLst>
                                      </p:cBhvr>
                                      <p:to>
                                        <p:strVal val="visible"/>
                                      </p:to>
                                    </p:set>
                                    <p:animEffect transition="in" filter="checkerboard(across)">
                                      <p:cBhvr>
                                        <p:cTn id="15" dur="500"/>
                                        <p:tgtEl>
                                          <p:spTgt spid="717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9" presetClass="entr" presetSubtype="0" decel="100000" fill="hold" grpId="0" nodeType="clickEffect">
                                  <p:stCondLst>
                                    <p:cond delay="0"/>
                                  </p:stCondLst>
                                  <p:childTnLst>
                                    <p:set>
                                      <p:cBhvr>
                                        <p:cTn id="19" dur="1" fill="hold">
                                          <p:stCondLst>
                                            <p:cond delay="0"/>
                                          </p:stCondLst>
                                        </p:cTn>
                                        <p:tgtEl>
                                          <p:spTgt spid="7173"/>
                                        </p:tgtEl>
                                        <p:attrNameLst>
                                          <p:attrName>style.visibility</p:attrName>
                                        </p:attrNameLst>
                                      </p:cBhvr>
                                      <p:to>
                                        <p:strVal val="visible"/>
                                      </p:to>
                                    </p:set>
                                    <p:anim calcmode="lin" valueType="num">
                                      <p:cBhvr>
                                        <p:cTn id="20" dur="500" fill="hold"/>
                                        <p:tgtEl>
                                          <p:spTgt spid="7173"/>
                                        </p:tgtEl>
                                        <p:attrNameLst>
                                          <p:attrName>ppt_w</p:attrName>
                                        </p:attrNameLst>
                                      </p:cBhvr>
                                      <p:tavLst>
                                        <p:tav tm="0">
                                          <p:val>
                                            <p:fltVal val="0"/>
                                          </p:val>
                                        </p:tav>
                                        <p:tav tm="100000">
                                          <p:val>
                                            <p:strVal val="#ppt_w"/>
                                          </p:val>
                                        </p:tav>
                                      </p:tavLst>
                                    </p:anim>
                                    <p:anim calcmode="lin" valueType="num">
                                      <p:cBhvr>
                                        <p:cTn id="21" dur="500" fill="hold"/>
                                        <p:tgtEl>
                                          <p:spTgt spid="7173"/>
                                        </p:tgtEl>
                                        <p:attrNameLst>
                                          <p:attrName>ppt_h</p:attrName>
                                        </p:attrNameLst>
                                      </p:cBhvr>
                                      <p:tavLst>
                                        <p:tav tm="0">
                                          <p:val>
                                            <p:fltVal val="0"/>
                                          </p:val>
                                        </p:tav>
                                        <p:tav tm="100000">
                                          <p:val>
                                            <p:strVal val="#ppt_h"/>
                                          </p:val>
                                        </p:tav>
                                      </p:tavLst>
                                    </p:anim>
                                    <p:anim calcmode="lin" valueType="num">
                                      <p:cBhvr>
                                        <p:cTn id="22" dur="500" fill="hold"/>
                                        <p:tgtEl>
                                          <p:spTgt spid="7173"/>
                                        </p:tgtEl>
                                        <p:attrNameLst>
                                          <p:attrName>style.rotation</p:attrName>
                                        </p:attrNameLst>
                                      </p:cBhvr>
                                      <p:tavLst>
                                        <p:tav tm="0">
                                          <p:val>
                                            <p:fltVal val="360"/>
                                          </p:val>
                                        </p:tav>
                                        <p:tav tm="100000">
                                          <p:val>
                                            <p:fltVal val="0"/>
                                          </p:val>
                                        </p:tav>
                                      </p:tavLst>
                                    </p:anim>
                                    <p:animEffect transition="in" filter="fade">
                                      <p:cBhvr>
                                        <p:cTn id="23" dur="500"/>
                                        <p:tgtEl>
                                          <p:spTgt spid="717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3" fill="hold" grpId="0" nodeType="clickEffect">
                                  <p:stCondLst>
                                    <p:cond delay="0"/>
                                  </p:stCondLst>
                                  <p:childTnLst>
                                    <p:set>
                                      <p:cBhvr>
                                        <p:cTn id="27" dur="1" fill="hold">
                                          <p:stCondLst>
                                            <p:cond delay="0"/>
                                          </p:stCondLst>
                                        </p:cTn>
                                        <p:tgtEl>
                                          <p:spTgt spid="7171"/>
                                        </p:tgtEl>
                                        <p:attrNameLst>
                                          <p:attrName>style.visibility</p:attrName>
                                        </p:attrNameLst>
                                      </p:cBhvr>
                                      <p:to>
                                        <p:strVal val="visible"/>
                                      </p:to>
                                    </p:set>
                                    <p:anim calcmode="lin" valueType="num">
                                      <p:cBhvr additive="base">
                                        <p:cTn id="28" dur="500" fill="hold"/>
                                        <p:tgtEl>
                                          <p:spTgt spid="7171"/>
                                        </p:tgtEl>
                                        <p:attrNameLst>
                                          <p:attrName>ppt_x</p:attrName>
                                        </p:attrNameLst>
                                      </p:cBhvr>
                                      <p:tavLst>
                                        <p:tav tm="0">
                                          <p:val>
                                            <p:strVal val="1+#ppt_w/2"/>
                                          </p:val>
                                        </p:tav>
                                        <p:tav tm="100000">
                                          <p:val>
                                            <p:strVal val="#ppt_x"/>
                                          </p:val>
                                        </p:tav>
                                      </p:tavLst>
                                    </p:anim>
                                    <p:anim calcmode="lin" valueType="num">
                                      <p:cBhvr additive="base">
                                        <p:cTn id="29" dur="500" fill="hold"/>
                                        <p:tgtEl>
                                          <p:spTgt spid="7171"/>
                                        </p:tgtEl>
                                        <p:attrNameLst>
                                          <p:attrName>ppt_y</p:attrName>
                                        </p:attrNameLst>
                                      </p:cBhvr>
                                      <p:tavLst>
                                        <p:tav tm="0">
                                          <p:val>
                                            <p:strVal val="0-#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49" presetClass="entr" presetSubtype="0" decel="100000" fill="hold" grpId="0" nodeType="clickEffect">
                                  <p:stCondLst>
                                    <p:cond delay="0"/>
                                  </p:stCondLst>
                                  <p:childTnLst>
                                    <p:set>
                                      <p:cBhvr>
                                        <p:cTn id="33" dur="1" fill="hold">
                                          <p:stCondLst>
                                            <p:cond delay="0"/>
                                          </p:stCondLst>
                                        </p:cTn>
                                        <p:tgtEl>
                                          <p:spTgt spid="7175"/>
                                        </p:tgtEl>
                                        <p:attrNameLst>
                                          <p:attrName>style.visibility</p:attrName>
                                        </p:attrNameLst>
                                      </p:cBhvr>
                                      <p:to>
                                        <p:strVal val="visible"/>
                                      </p:to>
                                    </p:set>
                                    <p:anim calcmode="lin" valueType="num">
                                      <p:cBhvr>
                                        <p:cTn id="34" dur="500" fill="hold"/>
                                        <p:tgtEl>
                                          <p:spTgt spid="7175"/>
                                        </p:tgtEl>
                                        <p:attrNameLst>
                                          <p:attrName>ppt_w</p:attrName>
                                        </p:attrNameLst>
                                      </p:cBhvr>
                                      <p:tavLst>
                                        <p:tav tm="0">
                                          <p:val>
                                            <p:fltVal val="0"/>
                                          </p:val>
                                        </p:tav>
                                        <p:tav tm="100000">
                                          <p:val>
                                            <p:strVal val="#ppt_w"/>
                                          </p:val>
                                        </p:tav>
                                      </p:tavLst>
                                    </p:anim>
                                    <p:anim calcmode="lin" valueType="num">
                                      <p:cBhvr>
                                        <p:cTn id="35" dur="500" fill="hold"/>
                                        <p:tgtEl>
                                          <p:spTgt spid="7175"/>
                                        </p:tgtEl>
                                        <p:attrNameLst>
                                          <p:attrName>ppt_h</p:attrName>
                                        </p:attrNameLst>
                                      </p:cBhvr>
                                      <p:tavLst>
                                        <p:tav tm="0">
                                          <p:val>
                                            <p:fltVal val="0"/>
                                          </p:val>
                                        </p:tav>
                                        <p:tav tm="100000">
                                          <p:val>
                                            <p:strVal val="#ppt_h"/>
                                          </p:val>
                                        </p:tav>
                                      </p:tavLst>
                                    </p:anim>
                                    <p:anim calcmode="lin" valueType="num">
                                      <p:cBhvr>
                                        <p:cTn id="36" dur="500" fill="hold"/>
                                        <p:tgtEl>
                                          <p:spTgt spid="7175"/>
                                        </p:tgtEl>
                                        <p:attrNameLst>
                                          <p:attrName>style.rotation</p:attrName>
                                        </p:attrNameLst>
                                      </p:cBhvr>
                                      <p:tavLst>
                                        <p:tav tm="0">
                                          <p:val>
                                            <p:fltVal val="360"/>
                                          </p:val>
                                        </p:tav>
                                        <p:tav tm="100000">
                                          <p:val>
                                            <p:fltVal val="0"/>
                                          </p:val>
                                        </p:tav>
                                      </p:tavLst>
                                    </p:anim>
                                    <p:animEffect transition="in" filter="fade">
                                      <p:cBhvr>
                                        <p:cTn id="37" dur="500"/>
                                        <p:tgtEl>
                                          <p:spTgt spid="717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177"/>
                                        </p:tgtEl>
                                        <p:attrNameLst>
                                          <p:attrName>style.visibility</p:attrName>
                                        </p:attrNameLst>
                                      </p:cBhvr>
                                      <p:to>
                                        <p:strVal val="visible"/>
                                      </p:to>
                                    </p:set>
                                    <p:animEffect transition="in" filter="wipe(left)">
                                      <p:cBhvr>
                                        <p:cTn id="42" dur="500"/>
                                        <p:tgtEl>
                                          <p:spTgt spid="717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8" fill="hold" grpId="0" nodeType="clickEffect">
                                  <p:stCondLst>
                                    <p:cond delay="0"/>
                                  </p:stCondLst>
                                  <p:childTnLst>
                                    <p:set>
                                      <p:cBhvr>
                                        <p:cTn id="46" dur="1" fill="hold">
                                          <p:stCondLst>
                                            <p:cond delay="0"/>
                                          </p:stCondLst>
                                        </p:cTn>
                                        <p:tgtEl>
                                          <p:spTgt spid="7176"/>
                                        </p:tgtEl>
                                        <p:attrNameLst>
                                          <p:attrName>style.visibility</p:attrName>
                                        </p:attrNameLst>
                                      </p:cBhvr>
                                      <p:to>
                                        <p:strVal val="visible"/>
                                      </p:to>
                                    </p:set>
                                    <p:animEffect transition="in" filter="slide(fromLeft)">
                                      <p:cBhvr>
                                        <p:cTn id="47" dur="500"/>
                                        <p:tgtEl>
                                          <p:spTgt spid="717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3" presetClass="entr" presetSubtype="16" fill="hold" grpId="0" nodeType="clickEffect">
                                  <p:stCondLst>
                                    <p:cond delay="0"/>
                                  </p:stCondLst>
                                  <p:childTnLst>
                                    <p:set>
                                      <p:cBhvr>
                                        <p:cTn id="51" dur="1" fill="hold">
                                          <p:stCondLst>
                                            <p:cond delay="0"/>
                                          </p:stCondLst>
                                        </p:cTn>
                                        <p:tgtEl>
                                          <p:spTgt spid="7178"/>
                                        </p:tgtEl>
                                        <p:attrNameLst>
                                          <p:attrName>style.visibility</p:attrName>
                                        </p:attrNameLst>
                                      </p:cBhvr>
                                      <p:to>
                                        <p:strVal val="visible"/>
                                      </p:to>
                                    </p:set>
                                    <p:anim calcmode="lin" valueType="num">
                                      <p:cBhvr>
                                        <p:cTn id="52" dur="500" fill="hold"/>
                                        <p:tgtEl>
                                          <p:spTgt spid="7178"/>
                                        </p:tgtEl>
                                        <p:attrNameLst>
                                          <p:attrName>ppt_w</p:attrName>
                                        </p:attrNameLst>
                                      </p:cBhvr>
                                      <p:tavLst>
                                        <p:tav tm="0">
                                          <p:val>
                                            <p:fltVal val="0"/>
                                          </p:val>
                                        </p:tav>
                                        <p:tav tm="100000">
                                          <p:val>
                                            <p:strVal val="#ppt_w"/>
                                          </p:val>
                                        </p:tav>
                                      </p:tavLst>
                                    </p:anim>
                                    <p:anim calcmode="lin" valueType="num">
                                      <p:cBhvr>
                                        <p:cTn id="53" dur="500" fill="hold"/>
                                        <p:tgtEl>
                                          <p:spTgt spid="7178"/>
                                        </p:tgtEl>
                                        <p:attrNameLst>
                                          <p:attrName>ppt_h</p:attrName>
                                        </p:attrNameLst>
                                      </p:cBhvr>
                                      <p:tavLst>
                                        <p:tav tm="0">
                                          <p:val>
                                            <p:fltVal val="0"/>
                                          </p:val>
                                        </p:tav>
                                        <p:tav tm="100000">
                                          <p:val>
                                            <p:strVal val="#ppt_h"/>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12" presetClass="entr" presetSubtype="2" fill="hold" grpId="0" nodeType="clickEffect">
                                  <p:stCondLst>
                                    <p:cond delay="0"/>
                                  </p:stCondLst>
                                  <p:childTnLst>
                                    <p:set>
                                      <p:cBhvr>
                                        <p:cTn id="57" dur="1" fill="hold">
                                          <p:stCondLst>
                                            <p:cond delay="0"/>
                                          </p:stCondLst>
                                        </p:cTn>
                                        <p:tgtEl>
                                          <p:spTgt spid="7179"/>
                                        </p:tgtEl>
                                        <p:attrNameLst>
                                          <p:attrName>style.visibility</p:attrName>
                                        </p:attrNameLst>
                                      </p:cBhvr>
                                      <p:to>
                                        <p:strVal val="visible"/>
                                      </p:to>
                                    </p:set>
                                    <p:animEffect transition="in" filter="slide(fromRight)">
                                      <p:cBhvr>
                                        <p:cTn id="58" dur="500"/>
                                        <p:tgtEl>
                                          <p:spTgt spid="7179"/>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7180"/>
                                        </p:tgtEl>
                                        <p:attrNameLst>
                                          <p:attrName>style.visibility</p:attrName>
                                        </p:attrNameLst>
                                      </p:cBhvr>
                                      <p:to>
                                        <p:strVal val="visible"/>
                                      </p:to>
                                    </p:set>
                                    <p:animEffect transition="in" filter="slide(fromBottom)">
                                      <p:cBhvr>
                                        <p:cTn id="63" dur="500"/>
                                        <p:tgtEl>
                                          <p:spTgt spid="7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p:bldP spid="7173" grpId="0"/>
      <p:bldP spid="7174" grpId="0"/>
      <p:bldP spid="7175" grpId="0"/>
      <p:bldP spid="7176" grpId="0"/>
      <p:bldP spid="7177" grpId="0" animBg="1"/>
      <p:bldP spid="7178" grpId="0"/>
      <p:bldP spid="7179" grpId="0"/>
      <p:bldP spid="718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0" y="0"/>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200">
                <a:latin typeface="楷体_GB2312" pitchFamily="49" charset="-122"/>
                <a:ea typeface="楷体_GB2312" pitchFamily="49" charset="-122"/>
              </a:rPr>
              <a:t>三、君权神授和君权至上理论提出的意义</a:t>
            </a:r>
            <a:r>
              <a:rPr lang="zh-CN" altLang="en-US" sz="3200">
                <a:solidFill>
                  <a:schemeClr val="bg1"/>
                </a:solidFill>
                <a:latin typeface="楷体_GB2312" pitchFamily="49" charset="-122"/>
                <a:ea typeface="楷体_GB2312" pitchFamily="49" charset="-122"/>
              </a:rPr>
              <a:t> </a:t>
            </a:r>
          </a:p>
        </p:txBody>
      </p:sp>
      <p:sp>
        <p:nvSpPr>
          <p:cNvPr id="19459" name="Rectangle 3"/>
          <p:cNvSpPr>
            <a:spLocks noChangeArrowheads="1"/>
          </p:cNvSpPr>
          <p:nvPr/>
        </p:nvSpPr>
        <p:spPr bwMode="auto">
          <a:xfrm>
            <a:off x="0" y="549275"/>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1</a:t>
            </a:r>
            <a:r>
              <a:rPr lang="zh-CN" altLang="en-US" sz="3200">
                <a:latin typeface="楷体_GB2312" pitchFamily="49" charset="-122"/>
                <a:ea typeface="楷体_GB2312" pitchFamily="49" charset="-122"/>
              </a:rPr>
              <a:t>、积极作用：</a:t>
            </a:r>
            <a:r>
              <a:rPr lang="zh-CN" altLang="en-US" sz="3200">
                <a:solidFill>
                  <a:schemeClr val="bg1"/>
                </a:solidFill>
                <a:latin typeface="楷体_GB2312" pitchFamily="49" charset="-122"/>
                <a:ea typeface="楷体_GB2312" pitchFamily="49" charset="-122"/>
              </a:rPr>
              <a:t> </a:t>
            </a:r>
          </a:p>
        </p:txBody>
      </p:sp>
      <p:sp>
        <p:nvSpPr>
          <p:cNvPr id="19460" name="Rectangle 4"/>
          <p:cNvSpPr>
            <a:spLocks noChangeArrowheads="1"/>
          </p:cNvSpPr>
          <p:nvPr/>
        </p:nvSpPr>
        <p:spPr bwMode="auto">
          <a:xfrm>
            <a:off x="0" y="3240088"/>
            <a:ext cx="4889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zh-CN" sz="3200">
              <a:solidFill>
                <a:schemeClr val="bg1"/>
              </a:solidFill>
              <a:latin typeface="楷体_GB2312" pitchFamily="49" charset="-122"/>
              <a:ea typeface="楷体_GB2312" pitchFamily="49" charset="-122"/>
            </a:endParaRPr>
          </a:p>
        </p:txBody>
      </p:sp>
      <p:sp>
        <p:nvSpPr>
          <p:cNvPr id="19461" name="Rectangle 5"/>
          <p:cNvSpPr>
            <a:spLocks noChangeArrowheads="1"/>
          </p:cNvSpPr>
          <p:nvPr/>
        </p:nvSpPr>
        <p:spPr bwMode="auto">
          <a:xfrm>
            <a:off x="0" y="1125538"/>
            <a:ext cx="9144000" cy="15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a:latin typeface="楷体_GB2312" pitchFamily="49" charset="-122"/>
                <a:ea typeface="楷体_GB2312" pitchFamily="49" charset="-122"/>
              </a:rPr>
              <a:t>    </a:t>
            </a:r>
            <a:r>
              <a:rPr lang="zh-CN" altLang="en-US" sz="3200">
                <a:latin typeface="楷体_GB2312" pitchFamily="49" charset="-122"/>
                <a:ea typeface="楷体_GB2312" pitchFamily="49" charset="-122"/>
              </a:rPr>
              <a:t>都强调国家的权力集中和统一，符合中世纪晚期到近代早期的西方君主权力上升的趋势，也符合民族国家形成的潮流。</a:t>
            </a:r>
          </a:p>
        </p:txBody>
      </p:sp>
      <p:sp>
        <p:nvSpPr>
          <p:cNvPr id="19462" name="Rectangle 6"/>
          <p:cNvSpPr>
            <a:spLocks noChangeArrowheads="1"/>
          </p:cNvSpPr>
          <p:nvPr/>
        </p:nvSpPr>
        <p:spPr bwMode="auto">
          <a:xfrm>
            <a:off x="0" y="2781300"/>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solidFill>
                  <a:schemeClr val="bg1"/>
                </a:solidFill>
                <a:latin typeface="楷体_GB2312" pitchFamily="49" charset="-122"/>
                <a:ea typeface="楷体_GB2312" pitchFamily="49" charset="-122"/>
              </a:rPr>
              <a:t>    </a:t>
            </a:r>
            <a:r>
              <a:rPr lang="en-US" altLang="zh-CN" sz="3200">
                <a:latin typeface="楷体_GB2312" pitchFamily="49" charset="-122"/>
                <a:ea typeface="楷体_GB2312" pitchFamily="49" charset="-122"/>
              </a:rPr>
              <a:t>2</a:t>
            </a:r>
            <a:r>
              <a:rPr lang="zh-CN" altLang="en-US" sz="3200">
                <a:latin typeface="楷体_GB2312" pitchFamily="49" charset="-122"/>
                <a:ea typeface="楷体_GB2312" pitchFamily="49" charset="-122"/>
              </a:rPr>
              <a:t>、消极意义：</a:t>
            </a:r>
            <a:r>
              <a:rPr lang="zh-CN" altLang="en-US" sz="3200">
                <a:solidFill>
                  <a:schemeClr val="bg1"/>
                </a:solidFill>
                <a:latin typeface="楷体_GB2312" pitchFamily="49" charset="-122"/>
                <a:ea typeface="楷体_GB2312" pitchFamily="49" charset="-122"/>
              </a:rPr>
              <a:t> </a:t>
            </a:r>
          </a:p>
        </p:txBody>
      </p:sp>
      <p:sp>
        <p:nvSpPr>
          <p:cNvPr id="19463" name="Rectangle 7"/>
          <p:cNvSpPr>
            <a:spLocks noChangeArrowheads="1"/>
          </p:cNvSpPr>
          <p:nvPr/>
        </p:nvSpPr>
        <p:spPr bwMode="auto">
          <a:xfrm>
            <a:off x="0" y="3357563"/>
            <a:ext cx="9144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a:t>
            </a:r>
            <a:r>
              <a:rPr lang="zh-CN" altLang="en-US" sz="3200">
                <a:latin typeface="楷体_GB2312" pitchFamily="49" charset="-122"/>
                <a:ea typeface="楷体_GB2312" pitchFamily="49" charset="-122"/>
              </a:rPr>
              <a:t>这些学说无视或蔑视民众的基本权利，终于变得不符合时宜。 </a:t>
            </a:r>
          </a:p>
        </p:txBody>
      </p:sp>
      <p:sp>
        <p:nvSpPr>
          <p:cNvPr id="19464" name="Rectangle 8"/>
          <p:cNvSpPr>
            <a:spLocks noChangeArrowheads="1"/>
          </p:cNvSpPr>
          <p:nvPr/>
        </p:nvSpPr>
        <p:spPr bwMode="auto">
          <a:xfrm>
            <a:off x="0" y="4724400"/>
            <a:ext cx="9144000"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200">
                <a:latin typeface="楷体_GB2312" pitchFamily="49" charset="-122"/>
                <a:ea typeface="楷体_GB2312" pitchFamily="49" charset="-122"/>
              </a:rPr>
              <a:t>思考：</a:t>
            </a:r>
          </a:p>
          <a:p>
            <a:r>
              <a:rPr lang="zh-CN" altLang="en-US" sz="3200">
                <a:latin typeface="楷体_GB2312" pitchFamily="49" charset="-122"/>
                <a:ea typeface="楷体_GB2312" pitchFamily="49" charset="-122"/>
              </a:rPr>
              <a:t>    </a:t>
            </a:r>
            <a:r>
              <a:rPr lang="zh-CN" altLang="en-US" sz="3200">
                <a:latin typeface="Arial"/>
                <a:ea typeface="楷体_GB2312" pitchFamily="49" charset="-122"/>
              </a:rPr>
              <a:t>“</a:t>
            </a:r>
            <a:r>
              <a:rPr lang="zh-CN" altLang="en-US" sz="3200">
                <a:latin typeface="楷体_GB2312" pitchFamily="49" charset="-122"/>
                <a:ea typeface="楷体_GB2312" pitchFamily="49" charset="-122"/>
              </a:rPr>
              <a:t>君权神授</a:t>
            </a:r>
            <a:r>
              <a:rPr lang="zh-CN" altLang="en-US" sz="3200">
                <a:latin typeface="Arial"/>
                <a:ea typeface="楷体_GB2312" pitchFamily="49" charset="-122"/>
              </a:rPr>
              <a:t>”</a:t>
            </a:r>
            <a:r>
              <a:rPr lang="zh-CN" altLang="en-US" sz="3200">
                <a:latin typeface="楷体_GB2312" pitchFamily="49" charset="-122"/>
                <a:ea typeface="楷体_GB2312" pitchFamily="49" charset="-122"/>
              </a:rPr>
              <a:t>和</a:t>
            </a:r>
            <a:r>
              <a:rPr lang="zh-CN" altLang="en-US" sz="3200">
                <a:latin typeface="Arial"/>
                <a:ea typeface="楷体_GB2312" pitchFamily="49" charset="-122"/>
              </a:rPr>
              <a:t>“</a:t>
            </a:r>
            <a:r>
              <a:rPr lang="zh-CN" altLang="en-US" sz="3200">
                <a:latin typeface="楷体_GB2312" pitchFamily="49" charset="-122"/>
                <a:ea typeface="楷体_GB2312" pitchFamily="49" charset="-122"/>
              </a:rPr>
              <a:t>君权至上</a:t>
            </a:r>
            <a:r>
              <a:rPr lang="zh-CN" altLang="en-US" sz="3200">
                <a:latin typeface="Arial"/>
                <a:ea typeface="楷体_GB2312" pitchFamily="49" charset="-122"/>
              </a:rPr>
              <a:t>”</a:t>
            </a:r>
            <a:r>
              <a:rPr lang="zh-CN" altLang="en-US" sz="3200">
                <a:latin typeface="楷体_GB2312" pitchFamily="49" charset="-122"/>
                <a:ea typeface="楷体_GB2312" pitchFamily="49" charset="-122"/>
              </a:rPr>
              <a:t>这两种学说的区别和相同点在哪？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from="(-#ppt_w/2)" to="(#ppt_x)" calcmode="lin" valueType="num">
                                      <p:cBhvr>
                                        <p:cTn id="7" dur="600" fill="hold">
                                          <p:stCondLst>
                                            <p:cond delay="0"/>
                                          </p:stCondLst>
                                        </p:cTn>
                                        <p:tgtEl>
                                          <p:spTgt spid="19459"/>
                                        </p:tgtEl>
                                        <p:attrNameLst>
                                          <p:attrName>ppt_x</p:attrName>
                                        </p:attrNameLst>
                                      </p:cBhvr>
                                    </p:anim>
                                    <p:anim from="0" to="-1.0" calcmode="lin" valueType="num">
                                      <p:cBhvr>
                                        <p:cTn id="8" dur="200" decel="50000" autoRev="1" fill="hold">
                                          <p:stCondLst>
                                            <p:cond delay="600"/>
                                          </p:stCondLst>
                                        </p:cTn>
                                        <p:tgtEl>
                                          <p:spTgt spid="19459"/>
                                        </p:tgtEl>
                                        <p:attrNameLst>
                                          <p:attrName>xshear</p:attrName>
                                        </p:attrNameLst>
                                      </p:cBhvr>
                                    </p:anim>
                                    <p:animScale>
                                      <p:cBhvr>
                                        <p:cTn id="9" dur="200" decel="100000" autoRev="1" fill="hold">
                                          <p:stCondLst>
                                            <p:cond delay="600"/>
                                          </p:stCondLst>
                                        </p:cTn>
                                        <p:tgtEl>
                                          <p:spTgt spid="19459"/>
                                        </p:tgtEl>
                                      </p:cBhvr>
                                      <p:from x="100000" y="100000"/>
                                      <p:to x="80000" y="100000"/>
                                    </p:animScale>
                                    <p:anim by="(#ppt_h/3+#ppt_w*0.1)" calcmode="lin" valueType="num">
                                      <p:cBhvr additive="sum">
                                        <p:cTn id="10" dur="200" decel="100000" autoRev="1" fill="hold">
                                          <p:stCondLst>
                                            <p:cond delay="600"/>
                                          </p:stCondLst>
                                        </p:cTn>
                                        <p:tgtEl>
                                          <p:spTgt spid="19459"/>
                                        </p:tgtEl>
                                        <p:attrNameLst>
                                          <p:attrName>ppt_x</p:attrName>
                                        </p:attrNameLst>
                                      </p:cBhvr>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3" presetClass="entr" presetSubtype="16" fill="hold" grpId="0" nodeType="clickEffect">
                                  <p:stCondLst>
                                    <p:cond delay="0"/>
                                  </p:stCondLst>
                                  <p:childTnLst>
                                    <p:set>
                                      <p:cBhvr>
                                        <p:cTn id="14" dur="1" fill="hold">
                                          <p:stCondLst>
                                            <p:cond delay="0"/>
                                          </p:stCondLst>
                                        </p:cTn>
                                        <p:tgtEl>
                                          <p:spTgt spid="19461"/>
                                        </p:tgtEl>
                                        <p:attrNameLst>
                                          <p:attrName>style.visibility</p:attrName>
                                        </p:attrNameLst>
                                      </p:cBhvr>
                                      <p:to>
                                        <p:strVal val="visible"/>
                                      </p:to>
                                    </p:set>
                                    <p:anim calcmode="lin" valueType="num">
                                      <p:cBhvr>
                                        <p:cTn id="15" dur="500" fill="hold"/>
                                        <p:tgtEl>
                                          <p:spTgt spid="19461"/>
                                        </p:tgtEl>
                                        <p:attrNameLst>
                                          <p:attrName>ppt_w</p:attrName>
                                        </p:attrNameLst>
                                      </p:cBhvr>
                                      <p:tavLst>
                                        <p:tav tm="0">
                                          <p:val>
                                            <p:fltVal val="0"/>
                                          </p:val>
                                        </p:tav>
                                        <p:tav tm="100000">
                                          <p:val>
                                            <p:strVal val="#ppt_w"/>
                                          </p:val>
                                        </p:tav>
                                      </p:tavLst>
                                    </p:anim>
                                    <p:anim calcmode="lin" valueType="num">
                                      <p:cBhvr>
                                        <p:cTn id="16" dur="500" fill="hold"/>
                                        <p:tgtEl>
                                          <p:spTgt spid="19461"/>
                                        </p:tgtEl>
                                        <p:attrNameLst>
                                          <p:attrName>ppt_h</p:attrName>
                                        </p:attrNameLst>
                                      </p:cBhvr>
                                      <p:tavLst>
                                        <p:tav tm="0">
                                          <p:val>
                                            <p:fltVal val="0"/>
                                          </p:val>
                                        </p:tav>
                                        <p:tav tm="100000">
                                          <p:val>
                                            <p:strVal val="#ppt_h"/>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19462"/>
                                        </p:tgtEl>
                                        <p:attrNameLst>
                                          <p:attrName>style.visibility</p:attrName>
                                        </p:attrNameLst>
                                      </p:cBhvr>
                                      <p:to>
                                        <p:strVal val="visible"/>
                                      </p:to>
                                    </p:set>
                                    <p:animEffect transition="in" filter="fade">
                                      <p:cBhvr>
                                        <p:cTn id="21" dur="1000"/>
                                        <p:tgtEl>
                                          <p:spTgt spid="19462"/>
                                        </p:tgtEl>
                                      </p:cBhvr>
                                    </p:animEffect>
                                    <p:anim calcmode="lin" valueType="num">
                                      <p:cBhvr>
                                        <p:cTn id="22" dur="1000" fill="hold"/>
                                        <p:tgtEl>
                                          <p:spTgt spid="19462"/>
                                        </p:tgtEl>
                                        <p:attrNameLst>
                                          <p:attrName>ppt_x</p:attrName>
                                        </p:attrNameLst>
                                      </p:cBhvr>
                                      <p:tavLst>
                                        <p:tav tm="0">
                                          <p:val>
                                            <p:strVal val="#ppt_x"/>
                                          </p:val>
                                        </p:tav>
                                        <p:tav tm="100000">
                                          <p:val>
                                            <p:strVal val="#ppt_x"/>
                                          </p:val>
                                        </p:tav>
                                      </p:tavLst>
                                    </p:anim>
                                    <p:anim calcmode="lin" valueType="num">
                                      <p:cBhvr>
                                        <p:cTn id="23" dur="900" decel="100000" fill="hold"/>
                                        <p:tgtEl>
                                          <p:spTgt spid="19462"/>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9462"/>
                                        </p:tgtEl>
                                        <p:attrNameLst>
                                          <p:attrName>ppt_y</p:attrName>
                                        </p:attrNameLst>
                                      </p:cBhvr>
                                      <p:tavLst>
                                        <p:tav tm="0">
                                          <p:val>
                                            <p:strVal val="#ppt_y-.03"/>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7" presetClass="entr" presetSubtype="0" fill="hold" grpId="0" nodeType="clickEffect">
                                  <p:stCondLst>
                                    <p:cond delay="0"/>
                                  </p:stCondLst>
                                  <p:iterate type="lt">
                                    <p:tmPct val="50000"/>
                                  </p:iterate>
                                  <p:childTnLst>
                                    <p:set>
                                      <p:cBhvr>
                                        <p:cTn id="28" dur="1" fill="hold">
                                          <p:stCondLst>
                                            <p:cond delay="0"/>
                                          </p:stCondLst>
                                        </p:cTn>
                                        <p:tgtEl>
                                          <p:spTgt spid="19463"/>
                                        </p:tgtEl>
                                        <p:attrNameLst>
                                          <p:attrName>style.visibility</p:attrName>
                                        </p:attrNameLst>
                                      </p:cBhvr>
                                      <p:to>
                                        <p:strVal val="visible"/>
                                      </p:to>
                                    </p:set>
                                    <p:anim calcmode="discrete" valueType="clr">
                                      <p:cBhvr override="childStyle">
                                        <p:cTn id="29" dur="80"/>
                                        <p:tgtEl>
                                          <p:spTgt spid="19463"/>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19463"/>
                                        </p:tgtEl>
                                        <p:attrNameLst>
                                          <p:attrName>fillcolor</p:attrName>
                                        </p:attrNameLst>
                                      </p:cBhvr>
                                      <p:tavLst>
                                        <p:tav tm="0">
                                          <p:val>
                                            <p:clrVal>
                                              <a:schemeClr val="accent2"/>
                                            </p:clrVal>
                                          </p:val>
                                        </p:tav>
                                        <p:tav tm="50000">
                                          <p:val>
                                            <p:clrVal>
                                              <a:schemeClr val="hlink"/>
                                            </p:clrVal>
                                          </p:val>
                                        </p:tav>
                                      </p:tavLst>
                                    </p:anim>
                                    <p:set>
                                      <p:cBhvr>
                                        <p:cTn id="31" dur="80"/>
                                        <p:tgtEl>
                                          <p:spTgt spid="19463"/>
                                        </p:tgtEl>
                                        <p:attrNameLst>
                                          <p:attrName>fill.type</p:attrName>
                                        </p:attrNameLst>
                                      </p:cBhvr>
                                      <p:to>
                                        <p:strVal val="solid"/>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49" presetClass="entr" presetSubtype="0" decel="100000" fill="hold" grpId="0" nodeType="clickEffect">
                                  <p:stCondLst>
                                    <p:cond delay="0"/>
                                  </p:stCondLst>
                                  <p:childTnLst>
                                    <p:set>
                                      <p:cBhvr>
                                        <p:cTn id="35" dur="1" fill="hold">
                                          <p:stCondLst>
                                            <p:cond delay="0"/>
                                          </p:stCondLst>
                                        </p:cTn>
                                        <p:tgtEl>
                                          <p:spTgt spid="19464"/>
                                        </p:tgtEl>
                                        <p:attrNameLst>
                                          <p:attrName>style.visibility</p:attrName>
                                        </p:attrNameLst>
                                      </p:cBhvr>
                                      <p:to>
                                        <p:strVal val="visible"/>
                                      </p:to>
                                    </p:set>
                                    <p:anim calcmode="lin" valueType="num">
                                      <p:cBhvr>
                                        <p:cTn id="36" dur="500" fill="hold"/>
                                        <p:tgtEl>
                                          <p:spTgt spid="19464"/>
                                        </p:tgtEl>
                                        <p:attrNameLst>
                                          <p:attrName>ppt_w</p:attrName>
                                        </p:attrNameLst>
                                      </p:cBhvr>
                                      <p:tavLst>
                                        <p:tav tm="0">
                                          <p:val>
                                            <p:fltVal val="0"/>
                                          </p:val>
                                        </p:tav>
                                        <p:tav tm="100000">
                                          <p:val>
                                            <p:strVal val="#ppt_w"/>
                                          </p:val>
                                        </p:tav>
                                      </p:tavLst>
                                    </p:anim>
                                    <p:anim calcmode="lin" valueType="num">
                                      <p:cBhvr>
                                        <p:cTn id="37" dur="500" fill="hold"/>
                                        <p:tgtEl>
                                          <p:spTgt spid="19464"/>
                                        </p:tgtEl>
                                        <p:attrNameLst>
                                          <p:attrName>ppt_h</p:attrName>
                                        </p:attrNameLst>
                                      </p:cBhvr>
                                      <p:tavLst>
                                        <p:tav tm="0">
                                          <p:val>
                                            <p:fltVal val="0"/>
                                          </p:val>
                                        </p:tav>
                                        <p:tav tm="100000">
                                          <p:val>
                                            <p:strVal val="#ppt_h"/>
                                          </p:val>
                                        </p:tav>
                                      </p:tavLst>
                                    </p:anim>
                                    <p:anim calcmode="lin" valueType="num">
                                      <p:cBhvr>
                                        <p:cTn id="38" dur="500" fill="hold"/>
                                        <p:tgtEl>
                                          <p:spTgt spid="19464"/>
                                        </p:tgtEl>
                                        <p:attrNameLst>
                                          <p:attrName>style.rotation</p:attrName>
                                        </p:attrNameLst>
                                      </p:cBhvr>
                                      <p:tavLst>
                                        <p:tav tm="0">
                                          <p:val>
                                            <p:fltVal val="360"/>
                                          </p:val>
                                        </p:tav>
                                        <p:tav tm="100000">
                                          <p:val>
                                            <p:fltVal val="0"/>
                                          </p:val>
                                        </p:tav>
                                      </p:tavLst>
                                    </p:anim>
                                    <p:animEffect transition="in" filter="fade">
                                      <p:cBhvr>
                                        <p:cTn id="39" dur="500"/>
                                        <p:tgtEl>
                                          <p:spTgt spid="19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P spid="19461" grpId="0"/>
      <p:bldP spid="19462" grpId="0"/>
      <p:bldP spid="19463" grpId="0"/>
      <p:bldP spid="1946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482" name="Group 2"/>
          <p:cNvGraphicFramePr>
            <a:graphicFrameLocks noGrp="1"/>
          </p:cNvGraphicFramePr>
          <p:nvPr/>
        </p:nvGraphicFramePr>
        <p:xfrm>
          <a:off x="0" y="260350"/>
          <a:ext cx="9144000" cy="6337300"/>
        </p:xfrm>
        <a:graphic>
          <a:graphicData uri="http://schemas.openxmlformats.org/drawingml/2006/table">
            <a:tbl>
              <a:tblPr/>
              <a:tblGrid>
                <a:gridCol w="604838"/>
                <a:gridCol w="1738312"/>
                <a:gridCol w="3097213"/>
                <a:gridCol w="3703637"/>
              </a:tblGrid>
              <a:tr h="571500">
                <a:tc grid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Arial" pitchFamily="34" charset="0"/>
                          <a:ea typeface="宋体" pitchFamily="2" charset="-122"/>
                        </a:rPr>
                        <a:t>项目名称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zh-CN" altLang="en-US"/>
                    </a:p>
                  </a:txBody>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Arial" pitchFamily="34" charset="0"/>
                          <a:ea typeface="宋体" pitchFamily="2" charset="-122"/>
                        </a:rPr>
                        <a:t>“</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君权神授”</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Arial" pitchFamily="34" charset="0"/>
                          <a:ea typeface="宋体" pitchFamily="2" charset="-122"/>
                        </a:rPr>
                        <a:t>“</a:t>
                      </a:r>
                      <a:r>
                        <a:rPr kumimoji="0" lang="zh-CN" altLang="en-US" sz="1800" b="1" i="0" u="none" strike="noStrike" cap="none" normalizeH="0" baseline="0" smtClean="0">
                          <a:ln>
                            <a:noFill/>
                          </a:ln>
                          <a:solidFill>
                            <a:schemeClr val="tx1"/>
                          </a:solidFill>
                          <a:effectLst/>
                          <a:latin typeface="Arial" pitchFamily="34" charset="0"/>
                          <a:ea typeface="宋体" pitchFamily="2" charset="-122"/>
                        </a:rPr>
                        <a:t>君权至上”</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1046163">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800" b="1" i="0" u="none" strike="noStrike" cap="none" normalizeH="0" baseline="0" smtClean="0">
                        <a:ln>
                          <a:noFill/>
                        </a:ln>
                        <a:solidFill>
                          <a:schemeClr val="tx1"/>
                        </a:solidFill>
                        <a:effectLst/>
                        <a:latin typeface="Arial" pitchFamily="34" charset="0"/>
                        <a:ea typeface="宋体"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Arial" pitchFamily="34" charset="0"/>
                          <a:ea typeface="宋体" pitchFamily="2" charset="-122"/>
                        </a:rPr>
                        <a:t>不同点</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Arial" pitchFamily="34" charset="0"/>
                          <a:ea typeface="宋体" pitchFamily="2" charset="-122"/>
                        </a:rPr>
                        <a:t>历史背景</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zh-CN" altLang="zh-CN" sz="18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zh-CN" altLang="zh-CN" sz="18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598488">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Arial" pitchFamily="34" charset="0"/>
                          <a:ea typeface="宋体" pitchFamily="2" charset="-122"/>
                        </a:rPr>
                        <a:t>论证角度</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zh-CN" altLang="zh-CN" sz="18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zh-CN" altLang="zh-CN" sz="18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981075">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Arial" pitchFamily="34" charset="0"/>
                          <a:ea typeface="宋体" pitchFamily="2" charset="-122"/>
                        </a:rPr>
                        <a:t>对君权大小认识</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zh-CN" altLang="zh-CN" sz="18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zh-CN" altLang="zh-CN" sz="18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738188">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800" b="1" i="0" u="none" strike="noStrike" cap="none" normalizeH="0" baseline="0" smtClean="0">
                        <a:ln>
                          <a:noFill/>
                        </a:ln>
                        <a:solidFill>
                          <a:schemeClr val="tx1"/>
                        </a:solidFill>
                        <a:effectLst/>
                        <a:latin typeface="Arial" pitchFamily="34" charset="0"/>
                        <a:ea typeface="宋体"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Arial" pitchFamily="34" charset="0"/>
                          <a:ea typeface="宋体" pitchFamily="2" charset="-122"/>
                        </a:rPr>
                        <a:t>相同点</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Arial" pitchFamily="34" charset="0"/>
                          <a:ea typeface="宋体" pitchFamily="2" charset="-122"/>
                        </a:rPr>
                        <a:t>目的</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zh-CN" altLang="zh-CN" sz="18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zh-CN" altLang="en-US"/>
                    </a:p>
                  </a:txBody>
                  <a:tcPr/>
                </a:tc>
              </a:tr>
              <a:tr h="59690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Arial" pitchFamily="34" charset="0"/>
                          <a:ea typeface="宋体" pitchFamily="2" charset="-122"/>
                        </a:rPr>
                        <a:t>内容</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zh-CN" altLang="zh-CN" sz="18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zh-CN" altLang="en-US"/>
                    </a:p>
                  </a:txBody>
                  <a:tcPr/>
                </a:tc>
              </a:tr>
              <a:tr h="973138">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Arial" pitchFamily="34" charset="0"/>
                          <a:ea typeface="宋体" pitchFamily="2" charset="-122"/>
                        </a:rPr>
                        <a:t>历史趋势</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zh-CN" altLang="zh-CN" sz="18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zh-CN" altLang="en-US"/>
                    </a:p>
                  </a:txBody>
                  <a:tcPr/>
                </a:tc>
              </a:tr>
              <a:tr h="83185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Arial" pitchFamily="34" charset="0"/>
                          <a:ea typeface="宋体" pitchFamily="2" charset="-122"/>
                        </a:rPr>
                        <a:t>局限性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zh-CN" altLang="zh-CN" sz="18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zh-CN" altLang="en-US"/>
                    </a:p>
                  </a:txBody>
                  <a:tcPr/>
                </a:tc>
              </a:tr>
            </a:tbl>
          </a:graphicData>
        </a:graphic>
      </p:graphicFrame>
      <p:sp>
        <p:nvSpPr>
          <p:cNvPr id="20519" name="Text Box 39"/>
          <p:cNvSpPr txBox="1">
            <a:spLocks noChangeArrowheads="1"/>
          </p:cNvSpPr>
          <p:nvPr/>
        </p:nvSpPr>
        <p:spPr bwMode="auto">
          <a:xfrm>
            <a:off x="2339975" y="1052513"/>
            <a:ext cx="32400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神权仍居统治地位</a:t>
            </a:r>
          </a:p>
        </p:txBody>
      </p:sp>
      <p:sp>
        <p:nvSpPr>
          <p:cNvPr id="20520" name="Text Box 40"/>
          <p:cNvSpPr txBox="1">
            <a:spLocks noChangeArrowheads="1"/>
          </p:cNvSpPr>
          <p:nvPr/>
        </p:nvSpPr>
        <p:spPr bwMode="auto">
          <a:xfrm>
            <a:off x="5508625" y="908050"/>
            <a:ext cx="363537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神权已受严重冲击，在社会上威信降低</a:t>
            </a:r>
          </a:p>
        </p:txBody>
      </p:sp>
      <p:sp>
        <p:nvSpPr>
          <p:cNvPr id="20521" name="Text Box 41"/>
          <p:cNvSpPr txBox="1">
            <a:spLocks noChangeArrowheads="1"/>
          </p:cNvSpPr>
          <p:nvPr/>
        </p:nvSpPr>
        <p:spPr bwMode="auto">
          <a:xfrm>
            <a:off x="2339975" y="1916113"/>
            <a:ext cx="30241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神学</a:t>
            </a:r>
            <a:r>
              <a:rPr lang="en-US" altLang="zh-CN" sz="2800" b="1"/>
              <a:t>(</a:t>
            </a:r>
            <a:r>
              <a:rPr lang="zh-CN" altLang="en-US" sz="2800" b="1"/>
              <a:t>宗教</a:t>
            </a:r>
            <a:r>
              <a:rPr lang="en-US" altLang="zh-CN" sz="2800" b="1"/>
              <a:t>)</a:t>
            </a:r>
            <a:r>
              <a:rPr lang="zh-CN" altLang="en-US" sz="2800" b="1"/>
              <a:t>角度</a:t>
            </a:r>
          </a:p>
        </p:txBody>
      </p:sp>
      <p:sp>
        <p:nvSpPr>
          <p:cNvPr id="20522" name="Text Box 42"/>
          <p:cNvSpPr txBox="1">
            <a:spLocks noChangeArrowheads="1"/>
          </p:cNvSpPr>
          <p:nvPr/>
        </p:nvSpPr>
        <p:spPr bwMode="auto">
          <a:xfrm>
            <a:off x="5435600" y="1916113"/>
            <a:ext cx="35290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世俗、近代科学角度</a:t>
            </a:r>
          </a:p>
        </p:txBody>
      </p:sp>
      <p:sp>
        <p:nvSpPr>
          <p:cNvPr id="20523" name="Text Box 43"/>
          <p:cNvSpPr txBox="1">
            <a:spLocks noChangeArrowheads="1"/>
          </p:cNvSpPr>
          <p:nvPr/>
        </p:nvSpPr>
        <p:spPr bwMode="auto">
          <a:xfrm>
            <a:off x="2555875" y="2727325"/>
            <a:ext cx="30241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强调君主专制</a:t>
            </a:r>
          </a:p>
        </p:txBody>
      </p:sp>
      <p:sp>
        <p:nvSpPr>
          <p:cNvPr id="20524" name="Text Box 44"/>
          <p:cNvSpPr txBox="1">
            <a:spLocks noChangeArrowheads="1"/>
          </p:cNvSpPr>
          <p:nvPr/>
        </p:nvSpPr>
        <p:spPr bwMode="auto">
          <a:xfrm>
            <a:off x="5435600" y="2492375"/>
            <a:ext cx="37084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不主张极端的君主专制，反对世袭君主</a:t>
            </a:r>
          </a:p>
        </p:txBody>
      </p:sp>
      <p:sp>
        <p:nvSpPr>
          <p:cNvPr id="20525" name="Text Box 45"/>
          <p:cNvSpPr txBox="1">
            <a:spLocks noChangeArrowheads="1"/>
          </p:cNvSpPr>
          <p:nvPr/>
        </p:nvSpPr>
        <p:spPr bwMode="auto">
          <a:xfrm>
            <a:off x="2339975" y="3573463"/>
            <a:ext cx="62642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都主张实行君主制，为君主制辩护</a:t>
            </a:r>
          </a:p>
        </p:txBody>
      </p:sp>
      <p:sp>
        <p:nvSpPr>
          <p:cNvPr id="20526" name="Text Box 46"/>
          <p:cNvSpPr txBox="1">
            <a:spLocks noChangeArrowheads="1"/>
          </p:cNvSpPr>
          <p:nvPr/>
        </p:nvSpPr>
        <p:spPr bwMode="auto">
          <a:xfrm>
            <a:off x="2339975" y="4221163"/>
            <a:ext cx="59039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都强调国家权力的集中和统一</a:t>
            </a:r>
          </a:p>
        </p:txBody>
      </p:sp>
      <p:sp>
        <p:nvSpPr>
          <p:cNvPr id="20527" name="Text Box 47"/>
          <p:cNvSpPr txBox="1">
            <a:spLocks noChangeArrowheads="1"/>
          </p:cNvSpPr>
          <p:nvPr/>
        </p:nvSpPr>
        <p:spPr bwMode="auto">
          <a:xfrm>
            <a:off x="2339975" y="4797425"/>
            <a:ext cx="680402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符合君主权力上升的潮流和民族国家形成的潮流</a:t>
            </a:r>
          </a:p>
        </p:txBody>
      </p:sp>
      <p:sp>
        <p:nvSpPr>
          <p:cNvPr id="20528" name="Text Box 48"/>
          <p:cNvSpPr txBox="1">
            <a:spLocks noChangeArrowheads="1"/>
          </p:cNvSpPr>
          <p:nvPr/>
        </p:nvSpPr>
        <p:spPr bwMode="auto">
          <a:xfrm>
            <a:off x="2339975" y="5876925"/>
            <a:ext cx="68040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都无视或蔑视民众的基本权利</a:t>
            </a:r>
          </a:p>
        </p:txBody>
      </p:sp>
      <p:sp>
        <p:nvSpPr>
          <p:cNvPr id="20529" name="Line 49"/>
          <p:cNvSpPr>
            <a:spLocks noChangeShapeType="1"/>
          </p:cNvSpPr>
          <p:nvPr/>
        </p:nvSpPr>
        <p:spPr bwMode="auto">
          <a:xfrm>
            <a:off x="250825" y="404813"/>
            <a:ext cx="2233613" cy="5032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30" name="Text Box 50"/>
          <p:cNvSpPr txBox="1">
            <a:spLocks noChangeArrowheads="1"/>
          </p:cNvSpPr>
          <p:nvPr/>
        </p:nvSpPr>
        <p:spPr bwMode="auto">
          <a:xfrm>
            <a:off x="2124075" y="0"/>
            <a:ext cx="86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sz="2400" b="1"/>
          </a:p>
        </p:txBody>
      </p:sp>
      <p:sp>
        <p:nvSpPr>
          <p:cNvPr id="20531" name="Text Box 51"/>
          <p:cNvSpPr txBox="1">
            <a:spLocks noChangeArrowheads="1"/>
          </p:cNvSpPr>
          <p:nvPr/>
        </p:nvSpPr>
        <p:spPr bwMode="auto">
          <a:xfrm>
            <a:off x="250825" y="519113"/>
            <a:ext cx="86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sz="24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519"/>
                                        </p:tgtEl>
                                        <p:attrNameLst>
                                          <p:attrName>style.visibility</p:attrName>
                                        </p:attrNameLst>
                                      </p:cBhvr>
                                      <p:to>
                                        <p:strVal val="visible"/>
                                      </p:to>
                                    </p:set>
                                    <p:animEffect transition="in" filter="blinds(horizontal)">
                                      <p:cBhvr>
                                        <p:cTn id="7" dur="500"/>
                                        <p:tgtEl>
                                          <p:spTgt spid="205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520"/>
                                        </p:tgtEl>
                                        <p:attrNameLst>
                                          <p:attrName>style.visibility</p:attrName>
                                        </p:attrNameLst>
                                      </p:cBhvr>
                                      <p:to>
                                        <p:strVal val="visible"/>
                                      </p:to>
                                    </p:set>
                                    <p:animEffect transition="in" filter="blinds(horizontal)">
                                      <p:cBhvr>
                                        <p:cTn id="12" dur="500"/>
                                        <p:tgtEl>
                                          <p:spTgt spid="205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521"/>
                                        </p:tgtEl>
                                        <p:attrNameLst>
                                          <p:attrName>style.visibility</p:attrName>
                                        </p:attrNameLst>
                                      </p:cBhvr>
                                      <p:to>
                                        <p:strVal val="visible"/>
                                      </p:to>
                                    </p:set>
                                    <p:animEffect transition="in" filter="blinds(horizontal)">
                                      <p:cBhvr>
                                        <p:cTn id="17" dur="500"/>
                                        <p:tgtEl>
                                          <p:spTgt spid="2052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522"/>
                                        </p:tgtEl>
                                        <p:attrNameLst>
                                          <p:attrName>style.visibility</p:attrName>
                                        </p:attrNameLst>
                                      </p:cBhvr>
                                      <p:to>
                                        <p:strVal val="visible"/>
                                      </p:to>
                                    </p:set>
                                    <p:animEffect transition="in" filter="blinds(horizontal)">
                                      <p:cBhvr>
                                        <p:cTn id="22" dur="500"/>
                                        <p:tgtEl>
                                          <p:spTgt spid="2052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523"/>
                                        </p:tgtEl>
                                        <p:attrNameLst>
                                          <p:attrName>style.visibility</p:attrName>
                                        </p:attrNameLst>
                                      </p:cBhvr>
                                      <p:to>
                                        <p:strVal val="visible"/>
                                      </p:to>
                                    </p:set>
                                    <p:animEffect transition="in" filter="blinds(horizontal)">
                                      <p:cBhvr>
                                        <p:cTn id="27" dur="500"/>
                                        <p:tgtEl>
                                          <p:spTgt spid="2052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0524"/>
                                        </p:tgtEl>
                                        <p:attrNameLst>
                                          <p:attrName>style.visibility</p:attrName>
                                        </p:attrNameLst>
                                      </p:cBhvr>
                                      <p:to>
                                        <p:strVal val="visible"/>
                                      </p:to>
                                    </p:set>
                                    <p:animEffect transition="in" filter="blinds(horizontal)">
                                      <p:cBhvr>
                                        <p:cTn id="32" dur="500"/>
                                        <p:tgtEl>
                                          <p:spTgt spid="2052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0525"/>
                                        </p:tgtEl>
                                        <p:attrNameLst>
                                          <p:attrName>style.visibility</p:attrName>
                                        </p:attrNameLst>
                                      </p:cBhvr>
                                      <p:to>
                                        <p:strVal val="visible"/>
                                      </p:to>
                                    </p:set>
                                    <p:animEffect transition="in" filter="blinds(horizontal)">
                                      <p:cBhvr>
                                        <p:cTn id="37" dur="500"/>
                                        <p:tgtEl>
                                          <p:spTgt spid="2052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0526"/>
                                        </p:tgtEl>
                                        <p:attrNameLst>
                                          <p:attrName>style.visibility</p:attrName>
                                        </p:attrNameLst>
                                      </p:cBhvr>
                                      <p:to>
                                        <p:strVal val="visible"/>
                                      </p:to>
                                    </p:set>
                                    <p:animEffect transition="in" filter="blinds(horizontal)">
                                      <p:cBhvr>
                                        <p:cTn id="42" dur="500"/>
                                        <p:tgtEl>
                                          <p:spTgt spid="2052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0527"/>
                                        </p:tgtEl>
                                        <p:attrNameLst>
                                          <p:attrName>style.visibility</p:attrName>
                                        </p:attrNameLst>
                                      </p:cBhvr>
                                      <p:to>
                                        <p:strVal val="visible"/>
                                      </p:to>
                                    </p:set>
                                    <p:animEffect transition="in" filter="blinds(horizontal)">
                                      <p:cBhvr>
                                        <p:cTn id="47" dur="500"/>
                                        <p:tgtEl>
                                          <p:spTgt spid="2052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0528"/>
                                        </p:tgtEl>
                                        <p:attrNameLst>
                                          <p:attrName>style.visibility</p:attrName>
                                        </p:attrNameLst>
                                      </p:cBhvr>
                                      <p:to>
                                        <p:strVal val="visible"/>
                                      </p:to>
                                    </p:set>
                                    <p:animEffect transition="in" filter="blinds(horizontal)">
                                      <p:cBhvr>
                                        <p:cTn id="52" dur="500"/>
                                        <p:tgtEl>
                                          <p:spTgt spid="205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9" grpId="0"/>
      <p:bldP spid="20520" grpId="0"/>
      <p:bldP spid="20521" grpId="0"/>
      <p:bldP spid="20522" grpId="0"/>
      <p:bldP spid="20523" grpId="0"/>
      <p:bldP spid="20524" grpId="0"/>
      <p:bldP spid="20525" grpId="0"/>
      <p:bldP spid="20526" grpId="0"/>
      <p:bldP spid="20527" grpId="0"/>
      <p:bldP spid="205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3348038" y="333375"/>
            <a:ext cx="18097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a:latin typeface="楷体_GB2312" pitchFamily="49" charset="-122"/>
                <a:ea typeface="楷体_GB2312" pitchFamily="49" charset="-122"/>
              </a:rPr>
              <a:t>巩固练习</a:t>
            </a:r>
          </a:p>
        </p:txBody>
      </p:sp>
      <p:sp>
        <p:nvSpPr>
          <p:cNvPr id="21507" name="Rectangle 3"/>
          <p:cNvSpPr>
            <a:spLocks noChangeArrowheads="1"/>
          </p:cNvSpPr>
          <p:nvPr/>
        </p:nvSpPr>
        <p:spPr bwMode="auto">
          <a:xfrm>
            <a:off x="0" y="1773238"/>
            <a:ext cx="9144000" cy="30257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a:latin typeface="楷体_GB2312" pitchFamily="49" charset="-122"/>
                <a:ea typeface="楷体_GB2312" pitchFamily="49" charset="-122"/>
              </a:rPr>
              <a:t>1. </a:t>
            </a:r>
            <a:r>
              <a:rPr lang="zh-CN" altLang="en-US" sz="3200">
                <a:latin typeface="楷体_GB2312" pitchFamily="49" charset="-122"/>
                <a:ea typeface="楷体_GB2312" pitchFamily="49" charset="-122"/>
              </a:rPr>
              <a:t>阿奎那</a:t>
            </a:r>
            <a:r>
              <a:rPr lang="zh-CN" altLang="en-US" sz="3200">
                <a:latin typeface="Arial"/>
                <a:ea typeface="楷体_GB2312" pitchFamily="49" charset="-122"/>
              </a:rPr>
              <a:t>“</a:t>
            </a:r>
            <a:r>
              <a:rPr lang="zh-CN" altLang="en-US" sz="3200">
                <a:latin typeface="楷体_GB2312" pitchFamily="49" charset="-122"/>
                <a:ea typeface="楷体_GB2312" pitchFamily="49" charset="-122"/>
              </a:rPr>
              <a:t>自然法则</a:t>
            </a:r>
            <a:r>
              <a:rPr lang="zh-CN" altLang="en-US" sz="3200">
                <a:latin typeface="Arial"/>
                <a:ea typeface="楷体_GB2312" pitchFamily="49" charset="-122"/>
              </a:rPr>
              <a:t>”</a:t>
            </a:r>
            <a:r>
              <a:rPr lang="zh-CN" altLang="en-US" sz="3200">
                <a:latin typeface="楷体_GB2312" pitchFamily="49" charset="-122"/>
                <a:ea typeface="楷体_GB2312" pitchFamily="49" charset="-122"/>
              </a:rPr>
              <a:t>的思想，反映出的实质是（     ）</a:t>
            </a:r>
          </a:p>
          <a:p>
            <a:r>
              <a:rPr lang="zh-CN" altLang="en-US" sz="3200">
                <a:latin typeface="楷体_GB2312" pitchFamily="49" charset="-122"/>
                <a:ea typeface="楷体_GB2312" pitchFamily="49" charset="-122"/>
              </a:rPr>
              <a:t>      Ａ</a:t>
            </a:r>
            <a:r>
              <a:rPr lang="en-US" altLang="zh-CN" sz="3200">
                <a:latin typeface="楷体_GB2312" pitchFamily="49" charset="-122"/>
                <a:ea typeface="楷体_GB2312" pitchFamily="49" charset="-122"/>
              </a:rPr>
              <a:t>.</a:t>
            </a:r>
            <a:r>
              <a:rPr lang="zh-CN" altLang="en-US" sz="3200">
                <a:latin typeface="楷体_GB2312" pitchFamily="49" charset="-122"/>
                <a:ea typeface="楷体_GB2312" pitchFamily="49" charset="-122"/>
              </a:rPr>
              <a:t>宣扬王权高于教权</a:t>
            </a:r>
          </a:p>
          <a:p>
            <a:r>
              <a:rPr lang="zh-CN" altLang="en-US" sz="3200">
                <a:latin typeface="楷体_GB2312" pitchFamily="49" charset="-122"/>
                <a:ea typeface="楷体_GB2312" pitchFamily="49" charset="-122"/>
              </a:rPr>
              <a:t>      Ｂ</a:t>
            </a:r>
            <a:r>
              <a:rPr lang="en-US" altLang="zh-CN" sz="3200">
                <a:latin typeface="楷体_GB2312" pitchFamily="49" charset="-122"/>
                <a:ea typeface="楷体_GB2312" pitchFamily="49" charset="-122"/>
              </a:rPr>
              <a:t>.</a:t>
            </a:r>
            <a:r>
              <a:rPr lang="zh-CN" altLang="en-US" sz="3200">
                <a:latin typeface="楷体_GB2312" pitchFamily="49" charset="-122"/>
                <a:ea typeface="楷体_GB2312" pitchFamily="49" charset="-122"/>
              </a:rPr>
              <a:t>确立王权的神圣地位</a:t>
            </a:r>
          </a:p>
          <a:p>
            <a:r>
              <a:rPr lang="zh-CN" altLang="en-US" sz="3200">
                <a:latin typeface="楷体_GB2312" pitchFamily="49" charset="-122"/>
                <a:ea typeface="楷体_GB2312" pitchFamily="49" charset="-122"/>
              </a:rPr>
              <a:t>      Ｃ</a:t>
            </a:r>
            <a:r>
              <a:rPr lang="en-US" altLang="zh-CN" sz="3200">
                <a:latin typeface="楷体_GB2312" pitchFamily="49" charset="-122"/>
                <a:ea typeface="楷体_GB2312" pitchFamily="49" charset="-122"/>
              </a:rPr>
              <a:t>.</a:t>
            </a:r>
            <a:r>
              <a:rPr lang="zh-CN" altLang="en-US" sz="3200">
                <a:latin typeface="楷体_GB2312" pitchFamily="49" charset="-122"/>
                <a:ea typeface="楷体_GB2312" pitchFamily="49" charset="-122"/>
              </a:rPr>
              <a:t>论证神学的合理性</a:t>
            </a:r>
          </a:p>
          <a:p>
            <a:r>
              <a:rPr lang="zh-CN" altLang="en-US" sz="3200">
                <a:latin typeface="楷体_GB2312" pitchFamily="49" charset="-122"/>
                <a:ea typeface="楷体_GB2312" pitchFamily="49" charset="-122"/>
              </a:rPr>
              <a:t>      Ｄ</a:t>
            </a:r>
            <a:r>
              <a:rPr lang="en-US" altLang="zh-CN" sz="3200">
                <a:latin typeface="楷体_GB2312" pitchFamily="49" charset="-122"/>
                <a:ea typeface="楷体_GB2312" pitchFamily="49" charset="-122"/>
              </a:rPr>
              <a:t>.</a:t>
            </a:r>
            <a:r>
              <a:rPr lang="zh-CN" altLang="en-US" sz="3200">
                <a:latin typeface="楷体_GB2312" pitchFamily="49" charset="-122"/>
                <a:ea typeface="楷体_GB2312" pitchFamily="49" charset="-122"/>
              </a:rPr>
              <a:t>论证教权高于王权</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mph" presetSubtype="0" fill="hold" nodeType="clickEffect">
                                  <p:stCondLst>
                                    <p:cond delay="0"/>
                                  </p:stCondLst>
                                  <p:childTnLst>
                                    <p:animClr clrSpc="rgb" dir="cw">
                                      <p:cBhvr override="childStyle">
                                        <p:cTn id="6" dur="1900" fill="hold">
                                          <p:stCondLst>
                                            <p:cond delay="100"/>
                                          </p:stCondLst>
                                        </p:cTn>
                                        <p:tgtEl>
                                          <p:spTgt spid="21507">
                                            <p:txEl>
                                              <p:pRg st="4" end="4"/>
                                            </p:txEl>
                                          </p:spTgt>
                                        </p:tgtEl>
                                        <p:attrNameLst>
                                          <p:attrName>style.color</p:attrName>
                                        </p:attrNameLst>
                                      </p:cBhvr>
                                      <p:to>
                                        <a:srgbClr val="00FF00"/>
                                      </p:to>
                                    </p:animClr>
                                    <p:animClr clrSpc="rgb" dir="cw">
                                      <p:cBhvr>
                                        <p:cTn id="7" dur="1900" fill="hold">
                                          <p:stCondLst>
                                            <p:cond delay="100"/>
                                          </p:stCondLst>
                                        </p:cTn>
                                        <p:tgtEl>
                                          <p:spTgt spid="21507">
                                            <p:txEl>
                                              <p:pRg st="4" end="4"/>
                                            </p:txEl>
                                          </p:spTgt>
                                        </p:tgtEl>
                                        <p:attrNameLst>
                                          <p:attrName>fillColor</p:attrName>
                                        </p:attrNameLst>
                                      </p:cBhvr>
                                      <p:to>
                                        <a:srgbClr val="00FF00"/>
                                      </p:to>
                                    </p:animClr>
                                    <p:set>
                                      <p:cBhvr>
                                        <p:cTn id="8" dur="1900" fill="hold">
                                          <p:stCondLst>
                                            <p:cond delay="100"/>
                                          </p:stCondLst>
                                        </p:cTn>
                                        <p:tgtEl>
                                          <p:spTgt spid="21507">
                                            <p:txEl>
                                              <p:pRg st="4" end="4"/>
                                            </p:txEl>
                                          </p:spTgt>
                                        </p:tgtEl>
                                        <p:attrNameLst>
                                          <p:attrName>fill.type</p:attrName>
                                        </p:attrNameLst>
                                      </p:cBhvr>
                                      <p:to>
                                        <p:strVal val="solid"/>
                                      </p:to>
                                    </p:set>
                                    <p:set>
                                      <p:cBhvr>
                                        <p:cTn id="9" dur="1900" fill="hold">
                                          <p:stCondLst>
                                            <p:cond delay="100"/>
                                          </p:stCondLst>
                                        </p:cTn>
                                        <p:tgtEl>
                                          <p:spTgt spid="21507">
                                            <p:txEl>
                                              <p:pRg st="4" end="4"/>
                                            </p:txEl>
                                          </p:spTgt>
                                        </p:tgtEl>
                                        <p:attrNameLst>
                                          <p:attrName>fill.on</p:attrName>
                                        </p:attrNameLst>
                                      </p:cBhvr>
                                      <p:to>
                                        <p:strVal val="true"/>
                                      </p:to>
                                    </p:set>
                                    <p:animScale>
                                      <p:cBhvr>
                                        <p:cTn id="10" dur="200" fill="hold">
                                          <p:stCondLst>
                                            <p:cond delay="0"/>
                                          </p:stCondLst>
                                        </p:cTn>
                                        <p:tgtEl>
                                          <p:spTgt spid="21507">
                                            <p:txEl>
                                              <p:pRg st="4" end="4"/>
                                            </p:txEl>
                                          </p:spTgt>
                                        </p:tgtEl>
                                      </p:cBhvr>
                                      <p:from x="100000" y="100000"/>
                                      <p:to x="100000" y="5000"/>
                                    </p:animScale>
                                    <p:animScale>
                                      <p:cBhvr>
                                        <p:cTn id="11" dur="200" fill="hold">
                                          <p:stCondLst>
                                            <p:cond delay="200"/>
                                          </p:stCondLst>
                                        </p:cTn>
                                        <p:tgtEl>
                                          <p:spTgt spid="21507">
                                            <p:txEl>
                                              <p:pRg st="4" end="4"/>
                                            </p:txEl>
                                          </p:spTgt>
                                        </p:tgtEl>
                                      </p:cBhvr>
                                      <p:from x="100000" y="5000"/>
                                      <p:to x="120000" y="150000"/>
                                    </p:animScale>
                                    <p:animScale>
                                      <p:cBhvr>
                                        <p:cTn id="12" dur="600" fill="hold">
                                          <p:stCondLst>
                                            <p:cond delay="1400"/>
                                          </p:stCondLst>
                                        </p:cTn>
                                        <p:tgtEl>
                                          <p:spTgt spid="21507">
                                            <p:txEl>
                                              <p:pRg st="4" end="4"/>
                                            </p:txEl>
                                          </p:spTgt>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0" y="1989138"/>
            <a:ext cx="9144000" cy="30257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latin typeface="楷体_GB2312" pitchFamily="49" charset="-122"/>
                <a:ea typeface="楷体_GB2312" pitchFamily="49" charset="-122"/>
              </a:rPr>
              <a:t>２、霍布斯发表</a:t>
            </a:r>
            <a:r>
              <a:rPr lang="en-US" altLang="zh-CN" sz="3200">
                <a:latin typeface="楷体_GB2312" pitchFamily="49" charset="-122"/>
                <a:ea typeface="楷体_GB2312" pitchFamily="49" charset="-122"/>
              </a:rPr>
              <a:t>《</a:t>
            </a:r>
            <a:r>
              <a:rPr lang="zh-CN" altLang="en-US" sz="3200">
                <a:latin typeface="楷体_GB2312" pitchFamily="49" charset="-122"/>
                <a:ea typeface="楷体_GB2312" pitchFamily="49" charset="-122"/>
              </a:rPr>
              <a:t>利维坦</a:t>
            </a:r>
            <a:r>
              <a:rPr lang="en-US" altLang="zh-CN" sz="3200">
                <a:latin typeface="楷体_GB2312" pitchFamily="49" charset="-122"/>
                <a:ea typeface="楷体_GB2312" pitchFamily="49" charset="-122"/>
              </a:rPr>
              <a:t>》</a:t>
            </a:r>
            <a:r>
              <a:rPr lang="zh-CN" altLang="en-US" sz="3200">
                <a:latin typeface="楷体_GB2312" pitchFamily="49" charset="-122"/>
                <a:ea typeface="楷体_GB2312" pitchFamily="49" charset="-122"/>
              </a:rPr>
              <a:t>一书，说明他（        ）</a:t>
            </a:r>
          </a:p>
          <a:p>
            <a:r>
              <a:rPr lang="zh-CN" altLang="en-US" sz="3200">
                <a:latin typeface="楷体_GB2312" pitchFamily="49" charset="-122"/>
                <a:ea typeface="楷体_GB2312" pitchFamily="49" charset="-122"/>
              </a:rPr>
              <a:t>  Ａ</a:t>
            </a:r>
            <a:r>
              <a:rPr lang="en-US" altLang="zh-CN" sz="3200">
                <a:latin typeface="楷体_GB2312" pitchFamily="49" charset="-122"/>
                <a:ea typeface="楷体_GB2312" pitchFamily="49" charset="-122"/>
              </a:rPr>
              <a:t>.</a:t>
            </a:r>
            <a:r>
              <a:rPr lang="zh-CN" altLang="en-US" sz="3200">
                <a:latin typeface="楷体_GB2312" pitchFamily="49" charset="-122"/>
                <a:ea typeface="楷体_GB2312" pitchFamily="49" charset="-122"/>
              </a:rPr>
              <a:t>拥护斯图亚特王朝的统治</a:t>
            </a:r>
          </a:p>
          <a:p>
            <a:r>
              <a:rPr lang="zh-CN" altLang="en-US" sz="3200">
                <a:latin typeface="楷体_GB2312" pitchFamily="49" charset="-122"/>
                <a:ea typeface="楷体_GB2312" pitchFamily="49" charset="-122"/>
              </a:rPr>
              <a:t>  Ｂ</a:t>
            </a:r>
            <a:r>
              <a:rPr lang="en-US" altLang="zh-CN" sz="3200">
                <a:latin typeface="楷体_GB2312" pitchFamily="49" charset="-122"/>
                <a:ea typeface="楷体_GB2312" pitchFamily="49" charset="-122"/>
              </a:rPr>
              <a:t>.</a:t>
            </a:r>
            <a:r>
              <a:rPr lang="zh-CN" altLang="en-US" sz="3200">
                <a:latin typeface="楷体_GB2312" pitchFamily="49" charset="-122"/>
                <a:ea typeface="楷体_GB2312" pitchFamily="49" charset="-122"/>
              </a:rPr>
              <a:t>信奉</a:t>
            </a:r>
            <a:r>
              <a:rPr lang="zh-CN" altLang="en-US" sz="3200">
                <a:latin typeface="Arial"/>
                <a:ea typeface="楷体_GB2312" pitchFamily="49" charset="-122"/>
              </a:rPr>
              <a:t>“</a:t>
            </a:r>
            <a:r>
              <a:rPr lang="zh-CN" altLang="en-US" sz="3200">
                <a:latin typeface="楷体_GB2312" pitchFamily="49" charset="-122"/>
                <a:ea typeface="楷体_GB2312" pitchFamily="49" charset="-122"/>
              </a:rPr>
              <a:t>君权神授</a:t>
            </a:r>
            <a:r>
              <a:rPr lang="zh-CN" altLang="en-US" sz="3200">
                <a:latin typeface="Arial"/>
                <a:ea typeface="楷体_GB2312" pitchFamily="49" charset="-122"/>
              </a:rPr>
              <a:t>”</a:t>
            </a:r>
            <a:endParaRPr lang="zh-CN" altLang="en-US" sz="3200">
              <a:latin typeface="楷体_GB2312" pitchFamily="49" charset="-122"/>
              <a:ea typeface="楷体_GB2312" pitchFamily="49" charset="-122"/>
            </a:endParaRPr>
          </a:p>
          <a:p>
            <a:r>
              <a:rPr lang="zh-CN" altLang="en-US" sz="3200">
                <a:latin typeface="楷体_GB2312" pitchFamily="49" charset="-122"/>
                <a:ea typeface="楷体_GB2312" pitchFamily="49" charset="-122"/>
              </a:rPr>
              <a:t>  Ｃ</a:t>
            </a:r>
            <a:r>
              <a:rPr lang="en-US" altLang="zh-CN" sz="3200">
                <a:latin typeface="楷体_GB2312" pitchFamily="49" charset="-122"/>
                <a:ea typeface="楷体_GB2312" pitchFamily="49" charset="-122"/>
              </a:rPr>
              <a:t>.</a:t>
            </a:r>
            <a:r>
              <a:rPr lang="zh-CN" altLang="en-US" sz="3200">
                <a:latin typeface="楷体_GB2312" pitchFamily="49" charset="-122"/>
                <a:ea typeface="楷体_GB2312" pitchFamily="49" charset="-122"/>
              </a:rPr>
              <a:t>主张建立强大的集权国家</a:t>
            </a:r>
          </a:p>
          <a:p>
            <a:r>
              <a:rPr lang="zh-CN" altLang="en-US" sz="3200">
                <a:latin typeface="楷体_GB2312" pitchFamily="49" charset="-122"/>
                <a:ea typeface="楷体_GB2312" pitchFamily="49" charset="-122"/>
              </a:rPr>
              <a:t>  Ｄ</a:t>
            </a:r>
            <a:r>
              <a:rPr lang="en-US" altLang="zh-CN" sz="3200">
                <a:latin typeface="楷体_GB2312" pitchFamily="49" charset="-122"/>
                <a:ea typeface="楷体_GB2312" pitchFamily="49" charset="-122"/>
              </a:rPr>
              <a:t>.</a:t>
            </a:r>
            <a:r>
              <a:rPr lang="zh-CN" altLang="en-US" sz="3200">
                <a:latin typeface="楷体_GB2312" pitchFamily="49" charset="-122"/>
                <a:ea typeface="楷体_GB2312" pitchFamily="49" charset="-122"/>
              </a:rPr>
              <a:t>提倡极端君主制</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mph" presetSubtype="0" fill="hold" nodeType="clickEffect">
                                  <p:stCondLst>
                                    <p:cond delay="0"/>
                                  </p:stCondLst>
                                  <p:childTnLst>
                                    <p:animClr clrSpc="rgb" dir="cw">
                                      <p:cBhvr override="childStyle">
                                        <p:cTn id="6" dur="1900" fill="hold">
                                          <p:stCondLst>
                                            <p:cond delay="100"/>
                                          </p:stCondLst>
                                        </p:cTn>
                                        <p:tgtEl>
                                          <p:spTgt spid="22530">
                                            <p:txEl>
                                              <p:pRg st="3" end="3"/>
                                            </p:txEl>
                                          </p:spTgt>
                                        </p:tgtEl>
                                        <p:attrNameLst>
                                          <p:attrName>style.color</p:attrName>
                                        </p:attrNameLst>
                                      </p:cBhvr>
                                      <p:to>
                                        <a:srgbClr val="00FF00"/>
                                      </p:to>
                                    </p:animClr>
                                    <p:animClr clrSpc="rgb" dir="cw">
                                      <p:cBhvr>
                                        <p:cTn id="7" dur="1900" fill="hold">
                                          <p:stCondLst>
                                            <p:cond delay="100"/>
                                          </p:stCondLst>
                                        </p:cTn>
                                        <p:tgtEl>
                                          <p:spTgt spid="22530">
                                            <p:txEl>
                                              <p:pRg st="3" end="3"/>
                                            </p:txEl>
                                          </p:spTgt>
                                        </p:tgtEl>
                                        <p:attrNameLst>
                                          <p:attrName>fillColor</p:attrName>
                                        </p:attrNameLst>
                                      </p:cBhvr>
                                      <p:to>
                                        <a:srgbClr val="00FF00"/>
                                      </p:to>
                                    </p:animClr>
                                    <p:set>
                                      <p:cBhvr>
                                        <p:cTn id="8" dur="1900" fill="hold">
                                          <p:stCondLst>
                                            <p:cond delay="100"/>
                                          </p:stCondLst>
                                        </p:cTn>
                                        <p:tgtEl>
                                          <p:spTgt spid="22530">
                                            <p:txEl>
                                              <p:pRg st="3" end="3"/>
                                            </p:txEl>
                                          </p:spTgt>
                                        </p:tgtEl>
                                        <p:attrNameLst>
                                          <p:attrName>fill.type</p:attrName>
                                        </p:attrNameLst>
                                      </p:cBhvr>
                                      <p:to>
                                        <p:strVal val="solid"/>
                                      </p:to>
                                    </p:set>
                                    <p:set>
                                      <p:cBhvr>
                                        <p:cTn id="9" dur="1900" fill="hold">
                                          <p:stCondLst>
                                            <p:cond delay="100"/>
                                          </p:stCondLst>
                                        </p:cTn>
                                        <p:tgtEl>
                                          <p:spTgt spid="22530">
                                            <p:txEl>
                                              <p:pRg st="3" end="3"/>
                                            </p:txEl>
                                          </p:spTgt>
                                        </p:tgtEl>
                                        <p:attrNameLst>
                                          <p:attrName>fill.on</p:attrName>
                                        </p:attrNameLst>
                                      </p:cBhvr>
                                      <p:to>
                                        <p:strVal val="true"/>
                                      </p:to>
                                    </p:set>
                                    <p:animScale>
                                      <p:cBhvr>
                                        <p:cTn id="10" dur="200" fill="hold">
                                          <p:stCondLst>
                                            <p:cond delay="0"/>
                                          </p:stCondLst>
                                        </p:cTn>
                                        <p:tgtEl>
                                          <p:spTgt spid="22530">
                                            <p:txEl>
                                              <p:pRg st="3" end="3"/>
                                            </p:txEl>
                                          </p:spTgt>
                                        </p:tgtEl>
                                      </p:cBhvr>
                                      <p:from x="100000" y="100000"/>
                                      <p:to x="100000" y="5000"/>
                                    </p:animScale>
                                    <p:animScale>
                                      <p:cBhvr>
                                        <p:cTn id="11" dur="200" fill="hold">
                                          <p:stCondLst>
                                            <p:cond delay="200"/>
                                          </p:stCondLst>
                                        </p:cTn>
                                        <p:tgtEl>
                                          <p:spTgt spid="22530">
                                            <p:txEl>
                                              <p:pRg st="3" end="3"/>
                                            </p:txEl>
                                          </p:spTgt>
                                        </p:tgtEl>
                                      </p:cBhvr>
                                      <p:from x="100000" y="5000"/>
                                      <p:to x="120000" y="150000"/>
                                    </p:animScale>
                                    <p:animScale>
                                      <p:cBhvr>
                                        <p:cTn id="12" dur="600" fill="hold">
                                          <p:stCondLst>
                                            <p:cond delay="1400"/>
                                          </p:stCondLst>
                                        </p:cTn>
                                        <p:tgtEl>
                                          <p:spTgt spid="22530">
                                            <p:txEl>
                                              <p:pRg st="3" end="3"/>
                                            </p:txEl>
                                          </p:spTgt>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0" y="1125538"/>
            <a:ext cx="9144000" cy="40005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a:latin typeface="楷体_GB2312" pitchFamily="49" charset="-122"/>
                <a:ea typeface="楷体_GB2312" pitchFamily="49" charset="-122"/>
              </a:rPr>
              <a:t>3</a:t>
            </a:r>
            <a:r>
              <a:rPr lang="zh-CN" altLang="en-US" sz="3200">
                <a:latin typeface="楷体_GB2312" pitchFamily="49" charset="-122"/>
                <a:ea typeface="楷体_GB2312" pitchFamily="49" charset="-122"/>
              </a:rPr>
              <a:t>、阿奎那说，神圣的学说需要人类的理性来证明，但实际上不是证明信仰的真理，而只是把这个学说提出的其他问题分辨得更清楚。这说明他（          ）</a:t>
            </a:r>
          </a:p>
          <a:p>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A.</a:t>
            </a:r>
            <a:r>
              <a:rPr lang="zh-CN" altLang="en-US" sz="3200">
                <a:latin typeface="楷体_GB2312" pitchFamily="49" charset="-122"/>
                <a:ea typeface="楷体_GB2312" pitchFamily="49" charset="-122"/>
              </a:rPr>
              <a:t>摧毁理性是目的之一</a:t>
            </a:r>
          </a:p>
          <a:p>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B.</a:t>
            </a:r>
            <a:r>
              <a:rPr lang="zh-CN" altLang="en-US" sz="3200">
                <a:latin typeface="楷体_GB2312" pitchFamily="49" charset="-122"/>
                <a:ea typeface="楷体_GB2312" pitchFamily="49" charset="-122"/>
              </a:rPr>
              <a:t>认为理性有助于摧毁神学</a:t>
            </a:r>
          </a:p>
          <a:p>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C.</a:t>
            </a:r>
            <a:r>
              <a:rPr lang="zh-CN" altLang="en-US" sz="3200">
                <a:latin typeface="楷体_GB2312" pitchFamily="49" charset="-122"/>
                <a:ea typeface="楷体_GB2312" pitchFamily="49" charset="-122"/>
              </a:rPr>
              <a:t>把理性引进了神学</a:t>
            </a:r>
          </a:p>
          <a:p>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D.</a:t>
            </a:r>
            <a:r>
              <a:rPr lang="zh-CN" altLang="en-US" sz="3200">
                <a:latin typeface="楷体_GB2312" pitchFamily="49" charset="-122"/>
                <a:ea typeface="楷体_GB2312" pitchFamily="49" charset="-122"/>
              </a:rPr>
              <a:t>理性和神学是平等的</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mph" presetSubtype="0" fill="hold" nodeType="clickEffect">
                                  <p:stCondLst>
                                    <p:cond delay="0"/>
                                  </p:stCondLst>
                                  <p:childTnLst>
                                    <p:animClr clrSpc="rgb" dir="cw">
                                      <p:cBhvr override="childStyle">
                                        <p:cTn id="6" dur="1900" fill="hold">
                                          <p:stCondLst>
                                            <p:cond delay="100"/>
                                          </p:stCondLst>
                                        </p:cTn>
                                        <p:tgtEl>
                                          <p:spTgt spid="23554">
                                            <p:txEl>
                                              <p:pRg st="3" end="3"/>
                                            </p:txEl>
                                          </p:spTgt>
                                        </p:tgtEl>
                                        <p:attrNameLst>
                                          <p:attrName>style.color</p:attrName>
                                        </p:attrNameLst>
                                      </p:cBhvr>
                                      <p:to>
                                        <a:srgbClr val="00FF00"/>
                                      </p:to>
                                    </p:animClr>
                                    <p:animClr clrSpc="rgb" dir="cw">
                                      <p:cBhvr>
                                        <p:cTn id="7" dur="1900" fill="hold">
                                          <p:stCondLst>
                                            <p:cond delay="100"/>
                                          </p:stCondLst>
                                        </p:cTn>
                                        <p:tgtEl>
                                          <p:spTgt spid="23554">
                                            <p:txEl>
                                              <p:pRg st="3" end="3"/>
                                            </p:txEl>
                                          </p:spTgt>
                                        </p:tgtEl>
                                        <p:attrNameLst>
                                          <p:attrName>fillColor</p:attrName>
                                        </p:attrNameLst>
                                      </p:cBhvr>
                                      <p:to>
                                        <a:srgbClr val="00FF00"/>
                                      </p:to>
                                    </p:animClr>
                                    <p:set>
                                      <p:cBhvr>
                                        <p:cTn id="8" dur="1900" fill="hold">
                                          <p:stCondLst>
                                            <p:cond delay="100"/>
                                          </p:stCondLst>
                                        </p:cTn>
                                        <p:tgtEl>
                                          <p:spTgt spid="23554">
                                            <p:txEl>
                                              <p:pRg st="3" end="3"/>
                                            </p:txEl>
                                          </p:spTgt>
                                        </p:tgtEl>
                                        <p:attrNameLst>
                                          <p:attrName>fill.type</p:attrName>
                                        </p:attrNameLst>
                                      </p:cBhvr>
                                      <p:to>
                                        <p:strVal val="solid"/>
                                      </p:to>
                                    </p:set>
                                    <p:set>
                                      <p:cBhvr>
                                        <p:cTn id="9" dur="1900" fill="hold">
                                          <p:stCondLst>
                                            <p:cond delay="100"/>
                                          </p:stCondLst>
                                        </p:cTn>
                                        <p:tgtEl>
                                          <p:spTgt spid="23554">
                                            <p:txEl>
                                              <p:pRg st="3" end="3"/>
                                            </p:txEl>
                                          </p:spTgt>
                                        </p:tgtEl>
                                        <p:attrNameLst>
                                          <p:attrName>fill.on</p:attrName>
                                        </p:attrNameLst>
                                      </p:cBhvr>
                                      <p:to>
                                        <p:strVal val="true"/>
                                      </p:to>
                                    </p:set>
                                    <p:animScale>
                                      <p:cBhvr>
                                        <p:cTn id="10" dur="200" fill="hold">
                                          <p:stCondLst>
                                            <p:cond delay="0"/>
                                          </p:stCondLst>
                                        </p:cTn>
                                        <p:tgtEl>
                                          <p:spTgt spid="23554">
                                            <p:txEl>
                                              <p:pRg st="3" end="3"/>
                                            </p:txEl>
                                          </p:spTgt>
                                        </p:tgtEl>
                                      </p:cBhvr>
                                      <p:from x="100000" y="100000"/>
                                      <p:to x="100000" y="5000"/>
                                    </p:animScale>
                                    <p:animScale>
                                      <p:cBhvr>
                                        <p:cTn id="11" dur="200" fill="hold">
                                          <p:stCondLst>
                                            <p:cond delay="200"/>
                                          </p:stCondLst>
                                        </p:cTn>
                                        <p:tgtEl>
                                          <p:spTgt spid="23554">
                                            <p:txEl>
                                              <p:pRg st="3" end="3"/>
                                            </p:txEl>
                                          </p:spTgt>
                                        </p:tgtEl>
                                      </p:cBhvr>
                                      <p:from x="100000" y="5000"/>
                                      <p:to x="120000" y="150000"/>
                                    </p:animScale>
                                    <p:animScale>
                                      <p:cBhvr>
                                        <p:cTn id="12" dur="600" fill="hold">
                                          <p:stCondLst>
                                            <p:cond delay="1400"/>
                                          </p:stCondLst>
                                        </p:cTn>
                                        <p:tgtEl>
                                          <p:spTgt spid="23554">
                                            <p:txEl>
                                              <p:pRg st="3" end="3"/>
                                            </p:txEl>
                                          </p:spTgt>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0" y="1773238"/>
            <a:ext cx="9144000" cy="30257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a:latin typeface="楷体_GB2312" pitchFamily="49" charset="-122"/>
                <a:ea typeface="楷体_GB2312" pitchFamily="49" charset="-122"/>
              </a:rPr>
              <a:t>4</a:t>
            </a:r>
            <a:r>
              <a:rPr lang="zh-CN" altLang="en-US" sz="3200">
                <a:latin typeface="楷体_GB2312" pitchFamily="49" charset="-122"/>
                <a:ea typeface="楷体_GB2312" pitchFamily="49" charset="-122"/>
              </a:rPr>
              <a:t>、马基雅维利最早提出</a:t>
            </a:r>
            <a:r>
              <a:rPr lang="zh-CN" altLang="en-US" sz="3200">
                <a:latin typeface="Arial"/>
                <a:ea typeface="楷体_GB2312" pitchFamily="49" charset="-122"/>
              </a:rPr>
              <a:t>“</a:t>
            </a:r>
            <a:r>
              <a:rPr lang="zh-CN" altLang="en-US" sz="3200">
                <a:latin typeface="楷体_GB2312" pitchFamily="49" charset="-122"/>
                <a:ea typeface="楷体_GB2312" pitchFamily="49" charset="-122"/>
              </a:rPr>
              <a:t>新君主国</a:t>
            </a:r>
            <a:r>
              <a:rPr lang="zh-CN" altLang="en-US" sz="3200">
                <a:latin typeface="Arial"/>
                <a:ea typeface="楷体_GB2312" pitchFamily="49" charset="-122"/>
              </a:rPr>
              <a:t>”</a:t>
            </a:r>
            <a:r>
              <a:rPr lang="zh-CN" altLang="en-US" sz="3200">
                <a:latin typeface="楷体_GB2312" pitchFamily="49" charset="-122"/>
                <a:ea typeface="楷体_GB2312" pitchFamily="49" charset="-122"/>
              </a:rPr>
              <a:t>的概念，对此表述不正确的是</a:t>
            </a:r>
          </a:p>
          <a:p>
            <a:r>
              <a:rPr lang="zh-CN" altLang="en-US" sz="3200">
                <a:latin typeface="楷体_GB2312" pitchFamily="49" charset="-122"/>
                <a:ea typeface="楷体_GB2312" pitchFamily="49" charset="-122"/>
              </a:rPr>
              <a:t>    Ａ</a:t>
            </a:r>
            <a:r>
              <a:rPr lang="en-US" altLang="zh-CN" sz="3200">
                <a:latin typeface="楷体_GB2312" pitchFamily="49" charset="-122"/>
                <a:ea typeface="楷体_GB2312" pitchFamily="49" charset="-122"/>
              </a:rPr>
              <a:t>.</a:t>
            </a:r>
            <a:r>
              <a:rPr lang="zh-CN" altLang="en-US" sz="3200">
                <a:latin typeface="楷体_GB2312" pitchFamily="49" charset="-122"/>
                <a:ea typeface="楷体_GB2312" pitchFamily="49" charset="-122"/>
              </a:rPr>
              <a:t>肯定了中世纪以来盛行的</a:t>
            </a:r>
            <a:r>
              <a:rPr lang="zh-CN" altLang="en-US" sz="3200">
                <a:latin typeface="Arial"/>
                <a:ea typeface="楷体_GB2312" pitchFamily="49" charset="-122"/>
              </a:rPr>
              <a:t>“</a:t>
            </a:r>
            <a:r>
              <a:rPr lang="zh-CN" altLang="en-US" sz="3200">
                <a:latin typeface="楷体_GB2312" pitchFamily="49" charset="-122"/>
                <a:ea typeface="楷体_GB2312" pitchFamily="49" charset="-122"/>
              </a:rPr>
              <a:t>君权神授</a:t>
            </a:r>
            <a:r>
              <a:rPr lang="zh-CN" altLang="en-US" sz="3200">
                <a:latin typeface="Arial"/>
                <a:ea typeface="楷体_GB2312" pitchFamily="49" charset="-122"/>
              </a:rPr>
              <a:t>”</a:t>
            </a:r>
            <a:r>
              <a:rPr lang="zh-CN" altLang="en-US" sz="3200">
                <a:latin typeface="楷体_GB2312" pitchFamily="49" charset="-122"/>
                <a:ea typeface="楷体_GB2312" pitchFamily="49" charset="-122"/>
              </a:rPr>
              <a:t>理论</a:t>
            </a:r>
          </a:p>
          <a:p>
            <a:r>
              <a:rPr lang="zh-CN" altLang="en-US" sz="3200">
                <a:latin typeface="楷体_GB2312" pitchFamily="49" charset="-122"/>
                <a:ea typeface="楷体_GB2312" pitchFamily="49" charset="-122"/>
              </a:rPr>
              <a:t>    Ｂ</a:t>
            </a:r>
            <a:r>
              <a:rPr lang="en-US" altLang="zh-CN" sz="3200">
                <a:latin typeface="楷体_GB2312" pitchFamily="49" charset="-122"/>
                <a:ea typeface="楷体_GB2312" pitchFamily="49" charset="-122"/>
              </a:rPr>
              <a:t>.</a:t>
            </a:r>
            <a:r>
              <a:rPr lang="zh-CN" altLang="en-US" sz="3200">
                <a:latin typeface="楷体_GB2312" pitchFamily="49" charset="-122"/>
                <a:ea typeface="楷体_GB2312" pitchFamily="49" charset="-122"/>
              </a:rPr>
              <a:t>主张君主为了维护权力可以不择手段</a:t>
            </a:r>
          </a:p>
          <a:p>
            <a:r>
              <a:rPr lang="zh-CN" altLang="en-US" sz="3200">
                <a:latin typeface="楷体_GB2312" pitchFamily="49" charset="-122"/>
                <a:ea typeface="楷体_GB2312" pitchFamily="49" charset="-122"/>
              </a:rPr>
              <a:t>    Ｃ</a:t>
            </a:r>
            <a:r>
              <a:rPr lang="en-US" altLang="zh-CN" sz="3200">
                <a:latin typeface="楷体_GB2312" pitchFamily="49" charset="-122"/>
                <a:ea typeface="楷体_GB2312" pitchFamily="49" charset="-122"/>
              </a:rPr>
              <a:t>.</a:t>
            </a:r>
            <a:r>
              <a:rPr lang="zh-CN" altLang="en-US" sz="3200">
                <a:latin typeface="楷体_GB2312" pitchFamily="49" charset="-122"/>
                <a:ea typeface="楷体_GB2312" pitchFamily="49" charset="-122"/>
              </a:rPr>
              <a:t>新君主国君主的权力要靠自己获得</a:t>
            </a:r>
          </a:p>
          <a:p>
            <a:r>
              <a:rPr lang="zh-CN" altLang="en-US" sz="3200">
                <a:latin typeface="楷体_GB2312" pitchFamily="49" charset="-122"/>
                <a:ea typeface="楷体_GB2312" pitchFamily="49" charset="-122"/>
              </a:rPr>
              <a:t>    Ｄ</a:t>
            </a:r>
            <a:r>
              <a:rPr lang="en-US" altLang="zh-CN" sz="3200">
                <a:latin typeface="楷体_GB2312" pitchFamily="49" charset="-122"/>
                <a:ea typeface="楷体_GB2312" pitchFamily="49" charset="-122"/>
              </a:rPr>
              <a:t>.</a:t>
            </a:r>
            <a:r>
              <a:rPr lang="zh-CN" altLang="en-US" sz="3200">
                <a:latin typeface="楷体_GB2312" pitchFamily="49" charset="-122"/>
                <a:ea typeface="楷体_GB2312" pitchFamily="49" charset="-122"/>
              </a:rPr>
              <a:t>反对教皇和民众对王权的约束</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mph" presetSubtype="0" fill="hold" nodeType="clickEffect">
                                  <p:stCondLst>
                                    <p:cond delay="0"/>
                                  </p:stCondLst>
                                  <p:childTnLst>
                                    <p:animClr clrSpc="rgb" dir="cw">
                                      <p:cBhvr override="childStyle">
                                        <p:cTn id="6" dur="1900" fill="hold">
                                          <p:stCondLst>
                                            <p:cond delay="100"/>
                                          </p:stCondLst>
                                        </p:cTn>
                                        <p:tgtEl>
                                          <p:spTgt spid="24578">
                                            <p:txEl>
                                              <p:pRg st="1" end="1"/>
                                            </p:txEl>
                                          </p:spTgt>
                                        </p:tgtEl>
                                        <p:attrNameLst>
                                          <p:attrName>style.color</p:attrName>
                                        </p:attrNameLst>
                                      </p:cBhvr>
                                      <p:to>
                                        <a:srgbClr val="00FF00"/>
                                      </p:to>
                                    </p:animClr>
                                    <p:animClr clrSpc="rgb" dir="cw">
                                      <p:cBhvr>
                                        <p:cTn id="7" dur="1900" fill="hold">
                                          <p:stCondLst>
                                            <p:cond delay="100"/>
                                          </p:stCondLst>
                                        </p:cTn>
                                        <p:tgtEl>
                                          <p:spTgt spid="24578">
                                            <p:txEl>
                                              <p:pRg st="1" end="1"/>
                                            </p:txEl>
                                          </p:spTgt>
                                        </p:tgtEl>
                                        <p:attrNameLst>
                                          <p:attrName>fillColor</p:attrName>
                                        </p:attrNameLst>
                                      </p:cBhvr>
                                      <p:to>
                                        <a:srgbClr val="00FF00"/>
                                      </p:to>
                                    </p:animClr>
                                    <p:set>
                                      <p:cBhvr>
                                        <p:cTn id="8" dur="1900" fill="hold">
                                          <p:stCondLst>
                                            <p:cond delay="100"/>
                                          </p:stCondLst>
                                        </p:cTn>
                                        <p:tgtEl>
                                          <p:spTgt spid="24578">
                                            <p:txEl>
                                              <p:pRg st="1" end="1"/>
                                            </p:txEl>
                                          </p:spTgt>
                                        </p:tgtEl>
                                        <p:attrNameLst>
                                          <p:attrName>fill.type</p:attrName>
                                        </p:attrNameLst>
                                      </p:cBhvr>
                                      <p:to>
                                        <p:strVal val="solid"/>
                                      </p:to>
                                    </p:set>
                                    <p:set>
                                      <p:cBhvr>
                                        <p:cTn id="9" dur="1900" fill="hold">
                                          <p:stCondLst>
                                            <p:cond delay="100"/>
                                          </p:stCondLst>
                                        </p:cTn>
                                        <p:tgtEl>
                                          <p:spTgt spid="24578">
                                            <p:txEl>
                                              <p:pRg st="1" end="1"/>
                                            </p:txEl>
                                          </p:spTgt>
                                        </p:tgtEl>
                                        <p:attrNameLst>
                                          <p:attrName>fill.on</p:attrName>
                                        </p:attrNameLst>
                                      </p:cBhvr>
                                      <p:to>
                                        <p:strVal val="true"/>
                                      </p:to>
                                    </p:set>
                                    <p:animScale>
                                      <p:cBhvr>
                                        <p:cTn id="10" dur="200" fill="hold">
                                          <p:stCondLst>
                                            <p:cond delay="0"/>
                                          </p:stCondLst>
                                        </p:cTn>
                                        <p:tgtEl>
                                          <p:spTgt spid="24578">
                                            <p:txEl>
                                              <p:pRg st="1" end="1"/>
                                            </p:txEl>
                                          </p:spTgt>
                                        </p:tgtEl>
                                      </p:cBhvr>
                                      <p:from x="100000" y="100000"/>
                                      <p:to x="100000" y="5000"/>
                                    </p:animScale>
                                    <p:animScale>
                                      <p:cBhvr>
                                        <p:cTn id="11" dur="200" fill="hold">
                                          <p:stCondLst>
                                            <p:cond delay="200"/>
                                          </p:stCondLst>
                                        </p:cTn>
                                        <p:tgtEl>
                                          <p:spTgt spid="24578">
                                            <p:txEl>
                                              <p:pRg st="1" end="1"/>
                                            </p:txEl>
                                          </p:spTgt>
                                        </p:tgtEl>
                                      </p:cBhvr>
                                      <p:from x="100000" y="5000"/>
                                      <p:to x="120000" y="150000"/>
                                    </p:animScale>
                                    <p:animScale>
                                      <p:cBhvr>
                                        <p:cTn id="12" dur="600" fill="hold">
                                          <p:stCondLst>
                                            <p:cond delay="1400"/>
                                          </p:stCondLst>
                                        </p:cTn>
                                        <p:tgtEl>
                                          <p:spTgt spid="24578">
                                            <p:txEl>
                                              <p:pRg st="1" end="1"/>
                                            </p:txEl>
                                          </p:spTgt>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0" y="1196975"/>
            <a:ext cx="9144000" cy="35131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a:latin typeface="楷体_GB2312" pitchFamily="49" charset="-122"/>
                <a:ea typeface="楷体_GB2312" pitchFamily="49" charset="-122"/>
              </a:rPr>
              <a:t>5</a:t>
            </a:r>
            <a:r>
              <a:rPr kumimoji="1" lang="zh-CN" altLang="en-US" sz="3200">
                <a:latin typeface="楷体_GB2312" pitchFamily="49" charset="-122"/>
                <a:ea typeface="楷体_GB2312" pitchFamily="49" charset="-122"/>
              </a:rPr>
              <a:t>、近代一些先进思想家从哪些角度提出</a:t>
            </a:r>
            <a:r>
              <a:rPr kumimoji="1" lang="zh-CN" altLang="en-US" sz="3200">
                <a:latin typeface="Arial"/>
                <a:ea typeface="楷体_GB2312" pitchFamily="49" charset="-122"/>
              </a:rPr>
              <a:t>“</a:t>
            </a:r>
            <a:r>
              <a:rPr kumimoji="1" lang="zh-CN" altLang="en-US" sz="3200">
                <a:latin typeface="楷体_GB2312" pitchFamily="49" charset="-122"/>
                <a:ea typeface="楷体_GB2312" pitchFamily="49" charset="-122"/>
              </a:rPr>
              <a:t>君权至上</a:t>
            </a:r>
            <a:r>
              <a:rPr kumimoji="1" lang="zh-CN" altLang="en-US" sz="3200">
                <a:latin typeface="Arial"/>
                <a:ea typeface="楷体_GB2312" pitchFamily="49" charset="-122"/>
              </a:rPr>
              <a:t>”</a:t>
            </a:r>
            <a:r>
              <a:rPr kumimoji="1" lang="zh-CN" altLang="en-US" sz="3200">
                <a:latin typeface="楷体_GB2312" pitchFamily="49" charset="-122"/>
                <a:ea typeface="楷体_GB2312" pitchFamily="49" charset="-122"/>
              </a:rPr>
              <a:t>论，反对教皇及民众对王权的约束：</a:t>
            </a:r>
          </a:p>
          <a:p>
            <a:r>
              <a:rPr kumimoji="1" lang="zh-CN" altLang="en-US" sz="3200">
                <a:latin typeface="楷体_GB2312" pitchFamily="49" charset="-122"/>
                <a:ea typeface="楷体_GB2312" pitchFamily="49" charset="-122"/>
              </a:rPr>
              <a:t>①世俗权力  ②近代自然科学 ③神学 ④公共权力</a:t>
            </a:r>
          </a:p>
          <a:p>
            <a:r>
              <a:rPr kumimoji="1" lang="zh-CN" altLang="en-US" sz="3200">
                <a:latin typeface="楷体_GB2312" pitchFamily="49" charset="-122"/>
                <a:ea typeface="楷体_GB2312" pitchFamily="49" charset="-122"/>
              </a:rPr>
              <a:t>    </a:t>
            </a:r>
            <a:r>
              <a:rPr kumimoji="1" lang="en-US" altLang="zh-CN" sz="3200">
                <a:latin typeface="楷体_GB2312" pitchFamily="49" charset="-122"/>
                <a:ea typeface="楷体_GB2312" pitchFamily="49" charset="-122"/>
              </a:rPr>
              <a:t>A.①②</a:t>
            </a:r>
          </a:p>
          <a:p>
            <a:r>
              <a:rPr kumimoji="1" lang="en-US" altLang="zh-CN" sz="3200">
                <a:latin typeface="楷体_GB2312" pitchFamily="49" charset="-122"/>
                <a:ea typeface="楷体_GB2312" pitchFamily="49" charset="-122"/>
              </a:rPr>
              <a:t>    B.③④</a:t>
            </a:r>
          </a:p>
          <a:p>
            <a:r>
              <a:rPr kumimoji="1" lang="en-US" altLang="zh-CN" sz="3200">
                <a:latin typeface="楷体_GB2312" pitchFamily="49" charset="-122"/>
                <a:ea typeface="楷体_GB2312" pitchFamily="49" charset="-122"/>
              </a:rPr>
              <a:t>    C.①③</a:t>
            </a:r>
          </a:p>
          <a:p>
            <a:r>
              <a:rPr kumimoji="1" lang="en-US" altLang="zh-CN" sz="3200">
                <a:latin typeface="楷体_GB2312" pitchFamily="49" charset="-122"/>
                <a:ea typeface="楷体_GB2312" pitchFamily="49" charset="-122"/>
              </a:rPr>
              <a:t>    D.①④</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mph" presetSubtype="0" fill="hold" nodeType="clickEffect">
                                  <p:stCondLst>
                                    <p:cond delay="0"/>
                                  </p:stCondLst>
                                  <p:childTnLst>
                                    <p:animClr clrSpc="rgb" dir="cw">
                                      <p:cBhvr override="childStyle">
                                        <p:cTn id="6" dur="1900" fill="hold">
                                          <p:stCondLst>
                                            <p:cond delay="100"/>
                                          </p:stCondLst>
                                        </p:cTn>
                                        <p:tgtEl>
                                          <p:spTgt spid="25602">
                                            <p:txEl>
                                              <p:pRg st="2" end="2"/>
                                            </p:txEl>
                                          </p:spTgt>
                                        </p:tgtEl>
                                        <p:attrNameLst>
                                          <p:attrName>style.color</p:attrName>
                                        </p:attrNameLst>
                                      </p:cBhvr>
                                      <p:to>
                                        <a:srgbClr val="00FF00"/>
                                      </p:to>
                                    </p:animClr>
                                    <p:animClr clrSpc="rgb" dir="cw">
                                      <p:cBhvr>
                                        <p:cTn id="7" dur="1900" fill="hold">
                                          <p:stCondLst>
                                            <p:cond delay="100"/>
                                          </p:stCondLst>
                                        </p:cTn>
                                        <p:tgtEl>
                                          <p:spTgt spid="25602">
                                            <p:txEl>
                                              <p:pRg st="2" end="2"/>
                                            </p:txEl>
                                          </p:spTgt>
                                        </p:tgtEl>
                                        <p:attrNameLst>
                                          <p:attrName>fillColor</p:attrName>
                                        </p:attrNameLst>
                                      </p:cBhvr>
                                      <p:to>
                                        <a:srgbClr val="00FF00"/>
                                      </p:to>
                                    </p:animClr>
                                    <p:set>
                                      <p:cBhvr>
                                        <p:cTn id="8" dur="1900" fill="hold">
                                          <p:stCondLst>
                                            <p:cond delay="100"/>
                                          </p:stCondLst>
                                        </p:cTn>
                                        <p:tgtEl>
                                          <p:spTgt spid="25602">
                                            <p:txEl>
                                              <p:pRg st="2" end="2"/>
                                            </p:txEl>
                                          </p:spTgt>
                                        </p:tgtEl>
                                        <p:attrNameLst>
                                          <p:attrName>fill.type</p:attrName>
                                        </p:attrNameLst>
                                      </p:cBhvr>
                                      <p:to>
                                        <p:strVal val="solid"/>
                                      </p:to>
                                    </p:set>
                                    <p:set>
                                      <p:cBhvr>
                                        <p:cTn id="9" dur="1900" fill="hold">
                                          <p:stCondLst>
                                            <p:cond delay="100"/>
                                          </p:stCondLst>
                                        </p:cTn>
                                        <p:tgtEl>
                                          <p:spTgt spid="25602">
                                            <p:txEl>
                                              <p:pRg st="2" end="2"/>
                                            </p:txEl>
                                          </p:spTgt>
                                        </p:tgtEl>
                                        <p:attrNameLst>
                                          <p:attrName>fill.on</p:attrName>
                                        </p:attrNameLst>
                                      </p:cBhvr>
                                      <p:to>
                                        <p:strVal val="true"/>
                                      </p:to>
                                    </p:set>
                                    <p:animScale>
                                      <p:cBhvr>
                                        <p:cTn id="10" dur="200" fill="hold">
                                          <p:stCondLst>
                                            <p:cond delay="0"/>
                                          </p:stCondLst>
                                        </p:cTn>
                                        <p:tgtEl>
                                          <p:spTgt spid="25602">
                                            <p:txEl>
                                              <p:pRg st="2" end="2"/>
                                            </p:txEl>
                                          </p:spTgt>
                                        </p:tgtEl>
                                      </p:cBhvr>
                                      <p:from x="100000" y="100000"/>
                                      <p:to x="100000" y="5000"/>
                                    </p:animScale>
                                    <p:animScale>
                                      <p:cBhvr>
                                        <p:cTn id="11" dur="200" fill="hold">
                                          <p:stCondLst>
                                            <p:cond delay="200"/>
                                          </p:stCondLst>
                                        </p:cTn>
                                        <p:tgtEl>
                                          <p:spTgt spid="25602">
                                            <p:txEl>
                                              <p:pRg st="2" end="2"/>
                                            </p:txEl>
                                          </p:spTgt>
                                        </p:tgtEl>
                                      </p:cBhvr>
                                      <p:from x="100000" y="5000"/>
                                      <p:to x="120000" y="150000"/>
                                    </p:animScale>
                                    <p:animScale>
                                      <p:cBhvr>
                                        <p:cTn id="12" dur="600" fill="hold">
                                          <p:stCondLst>
                                            <p:cond delay="1400"/>
                                          </p:stCondLst>
                                        </p:cTn>
                                        <p:tgtEl>
                                          <p:spTgt spid="25602">
                                            <p:txEl>
                                              <p:pRg st="2" end="2"/>
                                            </p:txEl>
                                          </p:spTgt>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0" y="1773238"/>
            <a:ext cx="9144000" cy="253841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a:latin typeface="楷体_GB2312" pitchFamily="49" charset="-122"/>
                <a:ea typeface="楷体_GB2312" pitchFamily="49" charset="-122"/>
              </a:rPr>
              <a:t>6</a:t>
            </a:r>
            <a:r>
              <a:rPr kumimoji="1" lang="zh-CN" altLang="en-US" sz="3200">
                <a:latin typeface="楷体_GB2312" pitchFamily="49" charset="-122"/>
                <a:ea typeface="楷体_GB2312" pitchFamily="49" charset="-122"/>
              </a:rPr>
              <a:t>、英王詹姆斯一世和托马斯</a:t>
            </a:r>
            <a:r>
              <a:rPr kumimoji="1" lang="en-US" altLang="zh-CN" sz="3200">
                <a:latin typeface="楷体_GB2312" pitchFamily="49" charset="-122"/>
                <a:ea typeface="楷体_GB2312" pitchFamily="49" charset="-122"/>
              </a:rPr>
              <a:t>.</a:t>
            </a:r>
            <a:r>
              <a:rPr kumimoji="1" lang="zh-CN" altLang="en-US" sz="3200">
                <a:latin typeface="楷体_GB2312" pitchFamily="49" charset="-122"/>
                <a:ea typeface="楷体_GB2312" pitchFamily="49" charset="-122"/>
              </a:rPr>
              <a:t>阿奎的共同点：</a:t>
            </a:r>
          </a:p>
          <a:p>
            <a:r>
              <a:rPr kumimoji="1" lang="zh-CN" altLang="en-US" sz="3200">
                <a:latin typeface="楷体_GB2312" pitchFamily="49" charset="-122"/>
                <a:ea typeface="楷体_GB2312" pitchFamily="49" charset="-122"/>
              </a:rPr>
              <a:t>    </a:t>
            </a:r>
            <a:r>
              <a:rPr kumimoji="1" lang="en-US" altLang="zh-CN" sz="3200">
                <a:latin typeface="楷体_GB2312" pitchFamily="49" charset="-122"/>
                <a:ea typeface="楷体_GB2312" pitchFamily="49" charset="-122"/>
              </a:rPr>
              <a:t>A.</a:t>
            </a:r>
            <a:r>
              <a:rPr kumimoji="1" lang="zh-CN" altLang="en-US" sz="3200">
                <a:latin typeface="楷体_GB2312" pitchFamily="49" charset="-122"/>
                <a:ea typeface="楷体_GB2312" pitchFamily="49" charset="-122"/>
              </a:rPr>
              <a:t>用自然法则论证君权至上</a:t>
            </a:r>
          </a:p>
          <a:p>
            <a:r>
              <a:rPr kumimoji="1" lang="zh-CN" altLang="en-US" sz="3200">
                <a:latin typeface="楷体_GB2312" pitchFamily="49" charset="-122"/>
                <a:ea typeface="楷体_GB2312" pitchFamily="49" charset="-122"/>
              </a:rPr>
              <a:t>    </a:t>
            </a:r>
            <a:r>
              <a:rPr kumimoji="1" lang="en-US" altLang="zh-CN" sz="3200">
                <a:latin typeface="楷体_GB2312" pitchFamily="49" charset="-122"/>
                <a:ea typeface="楷体_GB2312" pitchFamily="49" charset="-122"/>
              </a:rPr>
              <a:t>B.</a:t>
            </a:r>
            <a:r>
              <a:rPr kumimoji="1" lang="zh-CN" altLang="en-US" sz="3200">
                <a:latin typeface="楷体_GB2312" pitchFamily="49" charset="-122"/>
                <a:ea typeface="楷体_GB2312" pitchFamily="49" charset="-122"/>
              </a:rPr>
              <a:t>宣扬君权无限</a:t>
            </a:r>
          </a:p>
          <a:p>
            <a:r>
              <a:rPr kumimoji="1" lang="zh-CN" altLang="en-US" sz="3200">
                <a:latin typeface="楷体_GB2312" pitchFamily="49" charset="-122"/>
                <a:ea typeface="楷体_GB2312" pitchFamily="49" charset="-122"/>
              </a:rPr>
              <a:t>    </a:t>
            </a:r>
            <a:r>
              <a:rPr kumimoji="1" lang="en-US" altLang="zh-CN" sz="3200">
                <a:latin typeface="楷体_GB2312" pitchFamily="49" charset="-122"/>
                <a:ea typeface="楷体_GB2312" pitchFamily="49" charset="-122"/>
              </a:rPr>
              <a:t>C.</a:t>
            </a:r>
            <a:r>
              <a:rPr kumimoji="1" lang="zh-CN" altLang="en-US" sz="3200">
                <a:latin typeface="楷体_GB2312" pitchFamily="49" charset="-122"/>
                <a:ea typeface="楷体_GB2312" pitchFamily="49" charset="-122"/>
              </a:rPr>
              <a:t>利用神权巩固王权</a:t>
            </a:r>
          </a:p>
          <a:p>
            <a:r>
              <a:rPr kumimoji="1" lang="zh-CN" altLang="en-US" sz="3200">
                <a:latin typeface="楷体_GB2312" pitchFamily="49" charset="-122"/>
                <a:ea typeface="楷体_GB2312" pitchFamily="49" charset="-122"/>
              </a:rPr>
              <a:t>    </a:t>
            </a:r>
            <a:r>
              <a:rPr kumimoji="1" lang="en-US" altLang="zh-CN" sz="3200">
                <a:latin typeface="楷体_GB2312" pitchFamily="49" charset="-122"/>
                <a:ea typeface="楷体_GB2312" pitchFamily="49" charset="-122"/>
              </a:rPr>
              <a:t>D.</a:t>
            </a:r>
            <a:r>
              <a:rPr kumimoji="1" lang="zh-CN" altLang="en-US" sz="3200">
                <a:latin typeface="楷体_GB2312" pitchFamily="49" charset="-122"/>
                <a:ea typeface="楷体_GB2312" pitchFamily="49" charset="-122"/>
              </a:rPr>
              <a:t>利用王权巩固神权</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mph" presetSubtype="0" fill="hold" nodeType="clickEffect">
                                  <p:stCondLst>
                                    <p:cond delay="0"/>
                                  </p:stCondLst>
                                  <p:childTnLst>
                                    <p:animClr clrSpc="rgb" dir="cw">
                                      <p:cBhvr override="childStyle">
                                        <p:cTn id="6" dur="1900" fill="hold">
                                          <p:stCondLst>
                                            <p:cond delay="100"/>
                                          </p:stCondLst>
                                        </p:cTn>
                                        <p:tgtEl>
                                          <p:spTgt spid="26626">
                                            <p:txEl>
                                              <p:pRg st="3" end="3"/>
                                            </p:txEl>
                                          </p:spTgt>
                                        </p:tgtEl>
                                        <p:attrNameLst>
                                          <p:attrName>style.color</p:attrName>
                                        </p:attrNameLst>
                                      </p:cBhvr>
                                      <p:to>
                                        <a:srgbClr val="00FF00"/>
                                      </p:to>
                                    </p:animClr>
                                    <p:animClr clrSpc="rgb" dir="cw">
                                      <p:cBhvr>
                                        <p:cTn id="7" dur="1900" fill="hold">
                                          <p:stCondLst>
                                            <p:cond delay="100"/>
                                          </p:stCondLst>
                                        </p:cTn>
                                        <p:tgtEl>
                                          <p:spTgt spid="26626">
                                            <p:txEl>
                                              <p:pRg st="3" end="3"/>
                                            </p:txEl>
                                          </p:spTgt>
                                        </p:tgtEl>
                                        <p:attrNameLst>
                                          <p:attrName>fillColor</p:attrName>
                                        </p:attrNameLst>
                                      </p:cBhvr>
                                      <p:to>
                                        <a:srgbClr val="00FF00"/>
                                      </p:to>
                                    </p:animClr>
                                    <p:set>
                                      <p:cBhvr>
                                        <p:cTn id="8" dur="1900" fill="hold">
                                          <p:stCondLst>
                                            <p:cond delay="100"/>
                                          </p:stCondLst>
                                        </p:cTn>
                                        <p:tgtEl>
                                          <p:spTgt spid="26626">
                                            <p:txEl>
                                              <p:pRg st="3" end="3"/>
                                            </p:txEl>
                                          </p:spTgt>
                                        </p:tgtEl>
                                        <p:attrNameLst>
                                          <p:attrName>fill.type</p:attrName>
                                        </p:attrNameLst>
                                      </p:cBhvr>
                                      <p:to>
                                        <p:strVal val="solid"/>
                                      </p:to>
                                    </p:set>
                                    <p:set>
                                      <p:cBhvr>
                                        <p:cTn id="9" dur="1900" fill="hold">
                                          <p:stCondLst>
                                            <p:cond delay="100"/>
                                          </p:stCondLst>
                                        </p:cTn>
                                        <p:tgtEl>
                                          <p:spTgt spid="26626">
                                            <p:txEl>
                                              <p:pRg st="3" end="3"/>
                                            </p:txEl>
                                          </p:spTgt>
                                        </p:tgtEl>
                                        <p:attrNameLst>
                                          <p:attrName>fill.on</p:attrName>
                                        </p:attrNameLst>
                                      </p:cBhvr>
                                      <p:to>
                                        <p:strVal val="true"/>
                                      </p:to>
                                    </p:set>
                                    <p:animScale>
                                      <p:cBhvr>
                                        <p:cTn id="10" dur="200" fill="hold">
                                          <p:stCondLst>
                                            <p:cond delay="0"/>
                                          </p:stCondLst>
                                        </p:cTn>
                                        <p:tgtEl>
                                          <p:spTgt spid="26626">
                                            <p:txEl>
                                              <p:pRg st="3" end="3"/>
                                            </p:txEl>
                                          </p:spTgt>
                                        </p:tgtEl>
                                      </p:cBhvr>
                                      <p:from x="100000" y="100000"/>
                                      <p:to x="100000" y="5000"/>
                                    </p:animScale>
                                    <p:animScale>
                                      <p:cBhvr>
                                        <p:cTn id="11" dur="200" fill="hold">
                                          <p:stCondLst>
                                            <p:cond delay="200"/>
                                          </p:stCondLst>
                                        </p:cTn>
                                        <p:tgtEl>
                                          <p:spTgt spid="26626">
                                            <p:txEl>
                                              <p:pRg st="3" end="3"/>
                                            </p:txEl>
                                          </p:spTgt>
                                        </p:tgtEl>
                                      </p:cBhvr>
                                      <p:from x="100000" y="5000"/>
                                      <p:to x="120000" y="150000"/>
                                    </p:animScale>
                                    <p:animScale>
                                      <p:cBhvr>
                                        <p:cTn id="12" dur="600" fill="hold">
                                          <p:stCondLst>
                                            <p:cond delay="1400"/>
                                          </p:stCondLst>
                                        </p:cTn>
                                        <p:tgtEl>
                                          <p:spTgt spid="26626">
                                            <p:txEl>
                                              <p:pRg st="3" end="3"/>
                                            </p:txEl>
                                          </p:spTgt>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0" y="1196975"/>
            <a:ext cx="9144000" cy="35131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a:latin typeface="楷体_GB2312" pitchFamily="49" charset="-122"/>
                <a:ea typeface="楷体_GB2312" pitchFamily="49" charset="-122"/>
              </a:rPr>
              <a:t>7</a:t>
            </a:r>
            <a:r>
              <a:rPr kumimoji="1" lang="zh-CN" altLang="en-US" sz="3200">
                <a:latin typeface="楷体_GB2312" pitchFamily="49" charset="-122"/>
                <a:ea typeface="楷体_GB2312" pitchFamily="49" charset="-122"/>
              </a:rPr>
              <a:t>、詹姆斯一世不了解英格兰的国情，推行极端君主专制统治，导致王权与议会之间的尖锐冲突。这里的英国国情具体指</a:t>
            </a:r>
          </a:p>
          <a:p>
            <a:r>
              <a:rPr kumimoji="1" lang="zh-CN" altLang="en-US" sz="3200">
                <a:latin typeface="楷体_GB2312" pitchFamily="49" charset="-122"/>
                <a:ea typeface="楷体_GB2312" pitchFamily="49" charset="-122"/>
              </a:rPr>
              <a:t>    </a:t>
            </a:r>
            <a:r>
              <a:rPr kumimoji="1" lang="en-US" altLang="zh-CN" sz="3200">
                <a:latin typeface="楷体_GB2312" pitchFamily="49" charset="-122"/>
                <a:ea typeface="楷体_GB2312" pitchFamily="49" charset="-122"/>
              </a:rPr>
              <a:t>A.</a:t>
            </a:r>
            <a:r>
              <a:rPr kumimoji="1" lang="zh-CN" altLang="en-US" sz="3200">
                <a:latin typeface="楷体_GB2312" pitchFamily="49" charset="-122"/>
                <a:ea typeface="楷体_GB2312" pitchFamily="49" charset="-122"/>
              </a:rPr>
              <a:t>英国人不信仰基督教</a:t>
            </a:r>
          </a:p>
          <a:p>
            <a:r>
              <a:rPr kumimoji="1" lang="zh-CN" altLang="en-US" sz="3200">
                <a:latin typeface="楷体_GB2312" pitchFamily="49" charset="-122"/>
                <a:ea typeface="楷体_GB2312" pitchFamily="49" charset="-122"/>
              </a:rPr>
              <a:t>    </a:t>
            </a:r>
            <a:r>
              <a:rPr kumimoji="1" lang="en-US" altLang="zh-CN" sz="3200">
                <a:latin typeface="楷体_GB2312" pitchFamily="49" charset="-122"/>
                <a:ea typeface="楷体_GB2312" pitchFamily="49" charset="-122"/>
              </a:rPr>
              <a:t>B.</a:t>
            </a:r>
            <a:r>
              <a:rPr kumimoji="1" lang="zh-CN" altLang="en-US" sz="3200">
                <a:latin typeface="楷体_GB2312" pitchFamily="49" charset="-122"/>
                <a:ea typeface="楷体_GB2312" pitchFamily="49" charset="-122"/>
              </a:rPr>
              <a:t>英国资本主义发展</a:t>
            </a:r>
          </a:p>
          <a:p>
            <a:r>
              <a:rPr kumimoji="1" lang="zh-CN" altLang="en-US" sz="3200">
                <a:latin typeface="楷体_GB2312" pitchFamily="49" charset="-122"/>
                <a:ea typeface="楷体_GB2312" pitchFamily="49" charset="-122"/>
              </a:rPr>
              <a:t>    </a:t>
            </a:r>
            <a:r>
              <a:rPr kumimoji="1" lang="en-US" altLang="zh-CN" sz="3200">
                <a:latin typeface="楷体_GB2312" pitchFamily="49" charset="-122"/>
                <a:ea typeface="楷体_GB2312" pitchFamily="49" charset="-122"/>
              </a:rPr>
              <a:t>C.</a:t>
            </a:r>
            <a:r>
              <a:rPr kumimoji="1" lang="zh-CN" altLang="en-US" sz="3200">
                <a:latin typeface="楷体_GB2312" pitchFamily="49" charset="-122"/>
                <a:ea typeface="楷体_GB2312" pitchFamily="49" charset="-122"/>
              </a:rPr>
              <a:t>英格兰和苏格兰矛盾的尖锐</a:t>
            </a:r>
          </a:p>
          <a:p>
            <a:r>
              <a:rPr kumimoji="1" lang="zh-CN" altLang="en-US" sz="3200">
                <a:latin typeface="楷体_GB2312" pitchFamily="49" charset="-122"/>
                <a:ea typeface="楷体_GB2312" pitchFamily="49" charset="-122"/>
              </a:rPr>
              <a:t>    </a:t>
            </a:r>
            <a:r>
              <a:rPr kumimoji="1" lang="en-US" altLang="zh-CN" sz="3200">
                <a:latin typeface="楷体_GB2312" pitchFamily="49" charset="-122"/>
                <a:ea typeface="楷体_GB2312" pitchFamily="49" charset="-122"/>
              </a:rPr>
              <a:t>D.</a:t>
            </a:r>
            <a:r>
              <a:rPr kumimoji="1" lang="zh-CN" altLang="en-US" sz="3200">
                <a:latin typeface="楷体_GB2312" pitchFamily="49" charset="-122"/>
                <a:ea typeface="楷体_GB2312" pitchFamily="49" charset="-122"/>
              </a:rPr>
              <a:t>限制王权的议会传统根深蒂固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mph" presetSubtype="0" fill="hold" nodeType="clickEffect">
                                  <p:stCondLst>
                                    <p:cond delay="0"/>
                                  </p:stCondLst>
                                  <p:childTnLst>
                                    <p:animClr clrSpc="rgb" dir="cw">
                                      <p:cBhvr override="childStyle">
                                        <p:cTn id="6" dur="1900" fill="hold">
                                          <p:stCondLst>
                                            <p:cond delay="100"/>
                                          </p:stCondLst>
                                        </p:cTn>
                                        <p:tgtEl>
                                          <p:spTgt spid="27650">
                                            <p:txEl>
                                              <p:pRg st="4" end="4"/>
                                            </p:txEl>
                                          </p:spTgt>
                                        </p:tgtEl>
                                        <p:attrNameLst>
                                          <p:attrName>style.color</p:attrName>
                                        </p:attrNameLst>
                                      </p:cBhvr>
                                      <p:to>
                                        <a:srgbClr val="00FF00"/>
                                      </p:to>
                                    </p:animClr>
                                    <p:animClr clrSpc="rgb" dir="cw">
                                      <p:cBhvr>
                                        <p:cTn id="7" dur="1900" fill="hold">
                                          <p:stCondLst>
                                            <p:cond delay="100"/>
                                          </p:stCondLst>
                                        </p:cTn>
                                        <p:tgtEl>
                                          <p:spTgt spid="27650">
                                            <p:txEl>
                                              <p:pRg st="4" end="4"/>
                                            </p:txEl>
                                          </p:spTgt>
                                        </p:tgtEl>
                                        <p:attrNameLst>
                                          <p:attrName>fillColor</p:attrName>
                                        </p:attrNameLst>
                                      </p:cBhvr>
                                      <p:to>
                                        <a:srgbClr val="00FF00"/>
                                      </p:to>
                                    </p:animClr>
                                    <p:set>
                                      <p:cBhvr>
                                        <p:cTn id="8" dur="1900" fill="hold">
                                          <p:stCondLst>
                                            <p:cond delay="100"/>
                                          </p:stCondLst>
                                        </p:cTn>
                                        <p:tgtEl>
                                          <p:spTgt spid="27650">
                                            <p:txEl>
                                              <p:pRg st="4" end="4"/>
                                            </p:txEl>
                                          </p:spTgt>
                                        </p:tgtEl>
                                        <p:attrNameLst>
                                          <p:attrName>fill.type</p:attrName>
                                        </p:attrNameLst>
                                      </p:cBhvr>
                                      <p:to>
                                        <p:strVal val="solid"/>
                                      </p:to>
                                    </p:set>
                                    <p:set>
                                      <p:cBhvr>
                                        <p:cTn id="9" dur="1900" fill="hold">
                                          <p:stCondLst>
                                            <p:cond delay="100"/>
                                          </p:stCondLst>
                                        </p:cTn>
                                        <p:tgtEl>
                                          <p:spTgt spid="27650">
                                            <p:txEl>
                                              <p:pRg st="4" end="4"/>
                                            </p:txEl>
                                          </p:spTgt>
                                        </p:tgtEl>
                                        <p:attrNameLst>
                                          <p:attrName>fill.on</p:attrName>
                                        </p:attrNameLst>
                                      </p:cBhvr>
                                      <p:to>
                                        <p:strVal val="true"/>
                                      </p:to>
                                    </p:set>
                                    <p:animScale>
                                      <p:cBhvr>
                                        <p:cTn id="10" dur="200" fill="hold">
                                          <p:stCondLst>
                                            <p:cond delay="0"/>
                                          </p:stCondLst>
                                        </p:cTn>
                                        <p:tgtEl>
                                          <p:spTgt spid="27650">
                                            <p:txEl>
                                              <p:pRg st="4" end="4"/>
                                            </p:txEl>
                                          </p:spTgt>
                                        </p:tgtEl>
                                      </p:cBhvr>
                                      <p:from x="100000" y="100000"/>
                                      <p:to x="100000" y="5000"/>
                                    </p:animScale>
                                    <p:animScale>
                                      <p:cBhvr>
                                        <p:cTn id="11" dur="200" fill="hold">
                                          <p:stCondLst>
                                            <p:cond delay="200"/>
                                          </p:stCondLst>
                                        </p:cTn>
                                        <p:tgtEl>
                                          <p:spTgt spid="27650">
                                            <p:txEl>
                                              <p:pRg st="4" end="4"/>
                                            </p:txEl>
                                          </p:spTgt>
                                        </p:tgtEl>
                                      </p:cBhvr>
                                      <p:from x="100000" y="5000"/>
                                      <p:to x="120000" y="150000"/>
                                    </p:animScale>
                                    <p:animScale>
                                      <p:cBhvr>
                                        <p:cTn id="12" dur="600" fill="hold">
                                          <p:stCondLst>
                                            <p:cond delay="1400"/>
                                          </p:stCondLst>
                                        </p:cTn>
                                        <p:tgtEl>
                                          <p:spTgt spid="27650">
                                            <p:txEl>
                                              <p:pRg st="4" end="4"/>
                                            </p:txEl>
                                          </p:spTgt>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0" y="1700213"/>
            <a:ext cx="9144000" cy="35131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a:latin typeface="楷体_GB2312" pitchFamily="49" charset="-122"/>
                <a:ea typeface="楷体_GB2312" pitchFamily="49" charset="-122"/>
              </a:rPr>
              <a:t>8</a:t>
            </a:r>
            <a:r>
              <a:rPr kumimoji="1" lang="zh-CN" altLang="en-US" sz="3200">
                <a:latin typeface="楷体_GB2312" pitchFamily="49" charset="-122"/>
                <a:ea typeface="楷体_GB2312" pitchFamily="49" charset="-122"/>
              </a:rPr>
              <a:t>、为君权辩护的理论符合从中世纪晚期到近代早期西方君主权力上升潮流和民族国家形成潮流是因为学说都</a:t>
            </a:r>
          </a:p>
          <a:p>
            <a:r>
              <a:rPr kumimoji="1" lang="zh-CN" altLang="en-US" sz="3200">
                <a:latin typeface="楷体_GB2312" pitchFamily="49" charset="-122"/>
                <a:ea typeface="楷体_GB2312" pitchFamily="49" charset="-122"/>
              </a:rPr>
              <a:t>    </a:t>
            </a:r>
            <a:r>
              <a:rPr kumimoji="1" lang="en-US" altLang="zh-CN" sz="3200">
                <a:latin typeface="楷体_GB2312" pitchFamily="49" charset="-122"/>
                <a:ea typeface="楷体_GB2312" pitchFamily="49" charset="-122"/>
              </a:rPr>
              <a:t>A.</a:t>
            </a:r>
            <a:r>
              <a:rPr kumimoji="1" lang="zh-CN" altLang="en-US" sz="3200">
                <a:latin typeface="楷体_GB2312" pitchFamily="49" charset="-122"/>
                <a:ea typeface="楷体_GB2312" pitchFamily="49" charset="-122"/>
              </a:rPr>
              <a:t>把理性引进神学，用</a:t>
            </a:r>
            <a:r>
              <a:rPr kumimoji="1" lang="zh-CN" altLang="en-US" sz="3200">
                <a:latin typeface="Arial"/>
                <a:ea typeface="楷体_GB2312" pitchFamily="49" charset="-122"/>
              </a:rPr>
              <a:t>“</a:t>
            </a:r>
            <a:r>
              <a:rPr kumimoji="1" lang="zh-CN" altLang="en-US" sz="3200">
                <a:latin typeface="楷体_GB2312" pitchFamily="49" charset="-122"/>
                <a:ea typeface="楷体_GB2312" pitchFamily="49" charset="-122"/>
              </a:rPr>
              <a:t>自然法则</a:t>
            </a:r>
            <a:r>
              <a:rPr kumimoji="1" lang="zh-CN" altLang="en-US" sz="3200">
                <a:latin typeface="Arial"/>
                <a:ea typeface="楷体_GB2312" pitchFamily="49" charset="-122"/>
              </a:rPr>
              <a:t>”</a:t>
            </a:r>
            <a:r>
              <a:rPr kumimoji="1" lang="zh-CN" altLang="en-US" sz="3200">
                <a:latin typeface="楷体_GB2312" pitchFamily="49" charset="-122"/>
                <a:ea typeface="楷体_GB2312" pitchFamily="49" charset="-122"/>
              </a:rPr>
              <a:t>来论证</a:t>
            </a:r>
          </a:p>
          <a:p>
            <a:r>
              <a:rPr kumimoji="1" lang="zh-CN" altLang="en-US" sz="3200">
                <a:latin typeface="楷体_GB2312" pitchFamily="49" charset="-122"/>
                <a:ea typeface="楷体_GB2312" pitchFamily="49" charset="-122"/>
              </a:rPr>
              <a:t>    </a:t>
            </a:r>
            <a:r>
              <a:rPr kumimoji="1" lang="en-US" altLang="zh-CN" sz="3200">
                <a:latin typeface="楷体_GB2312" pitchFamily="49" charset="-122"/>
                <a:ea typeface="楷体_GB2312" pitchFamily="49" charset="-122"/>
              </a:rPr>
              <a:t>B.</a:t>
            </a:r>
            <a:r>
              <a:rPr kumimoji="1" lang="zh-CN" altLang="en-US" sz="3200">
                <a:latin typeface="楷体_GB2312" pitchFamily="49" charset="-122"/>
                <a:ea typeface="楷体_GB2312" pitchFamily="49" charset="-122"/>
              </a:rPr>
              <a:t>用近代自然科学的方法论证</a:t>
            </a:r>
          </a:p>
          <a:p>
            <a:r>
              <a:rPr kumimoji="1" lang="zh-CN" altLang="en-US" sz="3200">
                <a:latin typeface="楷体_GB2312" pitchFamily="49" charset="-122"/>
                <a:ea typeface="楷体_GB2312" pitchFamily="49" charset="-122"/>
              </a:rPr>
              <a:t>    </a:t>
            </a:r>
            <a:r>
              <a:rPr kumimoji="1" lang="en-US" altLang="zh-CN" sz="3200">
                <a:latin typeface="楷体_GB2312" pitchFamily="49" charset="-122"/>
                <a:ea typeface="楷体_GB2312" pitchFamily="49" charset="-122"/>
              </a:rPr>
              <a:t>C.</a:t>
            </a:r>
            <a:r>
              <a:rPr kumimoji="1" lang="zh-CN" altLang="en-US" sz="3200">
                <a:latin typeface="楷体_GB2312" pitchFamily="49" charset="-122"/>
                <a:ea typeface="楷体_GB2312" pitchFamily="49" charset="-122"/>
              </a:rPr>
              <a:t>强调国家的宗旨是维护稳定和保障生命安全</a:t>
            </a:r>
          </a:p>
          <a:p>
            <a:r>
              <a:rPr kumimoji="1" lang="zh-CN" altLang="en-US" sz="3200">
                <a:latin typeface="楷体_GB2312" pitchFamily="49" charset="-122"/>
                <a:ea typeface="楷体_GB2312" pitchFamily="49" charset="-122"/>
              </a:rPr>
              <a:t>    </a:t>
            </a:r>
            <a:r>
              <a:rPr kumimoji="1" lang="en-US" altLang="zh-CN" sz="3200">
                <a:latin typeface="楷体_GB2312" pitchFamily="49" charset="-122"/>
                <a:ea typeface="楷体_GB2312" pitchFamily="49" charset="-122"/>
              </a:rPr>
              <a:t>D.</a:t>
            </a:r>
            <a:r>
              <a:rPr kumimoji="1" lang="zh-CN" altLang="en-US" sz="3200">
                <a:latin typeface="楷体_GB2312" pitchFamily="49" charset="-122"/>
                <a:ea typeface="楷体_GB2312" pitchFamily="49" charset="-122"/>
              </a:rPr>
              <a:t>强调国家权力的集中和统一</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mph" presetSubtype="0" fill="hold" nodeType="clickEffect">
                                  <p:stCondLst>
                                    <p:cond delay="0"/>
                                  </p:stCondLst>
                                  <p:childTnLst>
                                    <p:animClr clrSpc="rgb" dir="cw">
                                      <p:cBhvr override="childStyle">
                                        <p:cTn id="6" dur="1900" fill="hold">
                                          <p:stCondLst>
                                            <p:cond delay="100"/>
                                          </p:stCondLst>
                                        </p:cTn>
                                        <p:tgtEl>
                                          <p:spTgt spid="28674">
                                            <p:txEl>
                                              <p:pRg st="4" end="4"/>
                                            </p:txEl>
                                          </p:spTgt>
                                        </p:tgtEl>
                                        <p:attrNameLst>
                                          <p:attrName>style.color</p:attrName>
                                        </p:attrNameLst>
                                      </p:cBhvr>
                                      <p:to>
                                        <a:srgbClr val="00FF00"/>
                                      </p:to>
                                    </p:animClr>
                                    <p:animClr clrSpc="rgb" dir="cw">
                                      <p:cBhvr>
                                        <p:cTn id="7" dur="1900" fill="hold">
                                          <p:stCondLst>
                                            <p:cond delay="100"/>
                                          </p:stCondLst>
                                        </p:cTn>
                                        <p:tgtEl>
                                          <p:spTgt spid="28674">
                                            <p:txEl>
                                              <p:pRg st="4" end="4"/>
                                            </p:txEl>
                                          </p:spTgt>
                                        </p:tgtEl>
                                        <p:attrNameLst>
                                          <p:attrName>fillColor</p:attrName>
                                        </p:attrNameLst>
                                      </p:cBhvr>
                                      <p:to>
                                        <a:srgbClr val="00FF00"/>
                                      </p:to>
                                    </p:animClr>
                                    <p:set>
                                      <p:cBhvr>
                                        <p:cTn id="8" dur="1900" fill="hold">
                                          <p:stCondLst>
                                            <p:cond delay="100"/>
                                          </p:stCondLst>
                                        </p:cTn>
                                        <p:tgtEl>
                                          <p:spTgt spid="28674">
                                            <p:txEl>
                                              <p:pRg st="4" end="4"/>
                                            </p:txEl>
                                          </p:spTgt>
                                        </p:tgtEl>
                                        <p:attrNameLst>
                                          <p:attrName>fill.type</p:attrName>
                                        </p:attrNameLst>
                                      </p:cBhvr>
                                      <p:to>
                                        <p:strVal val="solid"/>
                                      </p:to>
                                    </p:set>
                                    <p:set>
                                      <p:cBhvr>
                                        <p:cTn id="9" dur="1900" fill="hold">
                                          <p:stCondLst>
                                            <p:cond delay="100"/>
                                          </p:stCondLst>
                                        </p:cTn>
                                        <p:tgtEl>
                                          <p:spTgt spid="28674">
                                            <p:txEl>
                                              <p:pRg st="4" end="4"/>
                                            </p:txEl>
                                          </p:spTgt>
                                        </p:tgtEl>
                                        <p:attrNameLst>
                                          <p:attrName>fill.on</p:attrName>
                                        </p:attrNameLst>
                                      </p:cBhvr>
                                      <p:to>
                                        <p:strVal val="true"/>
                                      </p:to>
                                    </p:set>
                                    <p:animScale>
                                      <p:cBhvr>
                                        <p:cTn id="10" dur="200" fill="hold">
                                          <p:stCondLst>
                                            <p:cond delay="0"/>
                                          </p:stCondLst>
                                        </p:cTn>
                                        <p:tgtEl>
                                          <p:spTgt spid="28674">
                                            <p:txEl>
                                              <p:pRg st="4" end="4"/>
                                            </p:txEl>
                                          </p:spTgt>
                                        </p:tgtEl>
                                      </p:cBhvr>
                                      <p:from x="100000" y="100000"/>
                                      <p:to x="100000" y="5000"/>
                                    </p:animScale>
                                    <p:animScale>
                                      <p:cBhvr>
                                        <p:cTn id="11" dur="200" fill="hold">
                                          <p:stCondLst>
                                            <p:cond delay="200"/>
                                          </p:stCondLst>
                                        </p:cTn>
                                        <p:tgtEl>
                                          <p:spTgt spid="28674">
                                            <p:txEl>
                                              <p:pRg st="4" end="4"/>
                                            </p:txEl>
                                          </p:spTgt>
                                        </p:tgtEl>
                                      </p:cBhvr>
                                      <p:from x="100000" y="5000"/>
                                      <p:to x="120000" y="150000"/>
                                    </p:animScale>
                                    <p:animScale>
                                      <p:cBhvr>
                                        <p:cTn id="12" dur="600" fill="hold">
                                          <p:stCondLst>
                                            <p:cond delay="1400"/>
                                          </p:stCondLst>
                                        </p:cTn>
                                        <p:tgtEl>
                                          <p:spTgt spid="28674">
                                            <p:txEl>
                                              <p:pRg st="4" end="4"/>
                                            </p:txEl>
                                          </p:spTgt>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0" y="0"/>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latin typeface="楷体_GB2312" pitchFamily="49" charset="-122"/>
                <a:ea typeface="楷体_GB2312" pitchFamily="49" charset="-122"/>
              </a:rPr>
              <a:t>    1</a:t>
            </a:r>
            <a:r>
              <a:rPr lang="zh-CN" altLang="en-US" sz="3200" b="1">
                <a:latin typeface="楷体_GB2312" pitchFamily="49" charset="-122"/>
                <a:ea typeface="楷体_GB2312" pitchFamily="49" charset="-122"/>
              </a:rPr>
              <a:t>、托马斯</a:t>
            </a:r>
            <a:r>
              <a:rPr lang="en-US" altLang="zh-CN" sz="3200" b="1">
                <a:latin typeface="Arial"/>
                <a:ea typeface="楷体_GB2312" pitchFamily="49" charset="-122"/>
              </a:rPr>
              <a:t>•</a:t>
            </a:r>
            <a:r>
              <a:rPr lang="zh-CN" altLang="en-US" sz="3200" b="1">
                <a:latin typeface="楷体_GB2312" pitchFamily="49" charset="-122"/>
                <a:ea typeface="楷体_GB2312" pitchFamily="49" charset="-122"/>
              </a:rPr>
              <a:t>阿奎那</a:t>
            </a:r>
            <a:r>
              <a:rPr lang="en-US" altLang="zh-CN" sz="3200" b="1">
                <a:latin typeface="Arial"/>
                <a:ea typeface="楷体_GB2312" pitchFamily="49" charset="-122"/>
              </a:rPr>
              <a:t>——</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神学大全</a:t>
            </a:r>
            <a:r>
              <a:rPr lang="en-US" altLang="zh-CN" sz="3200" b="1">
                <a:latin typeface="楷体_GB2312" pitchFamily="49" charset="-122"/>
                <a:ea typeface="楷体_GB2312" pitchFamily="49" charset="-122"/>
              </a:rPr>
              <a:t>》</a:t>
            </a:r>
            <a:r>
              <a:rPr lang="en-US" altLang="zh-CN" sz="3200">
                <a:solidFill>
                  <a:schemeClr val="bg1"/>
                </a:solidFill>
                <a:latin typeface="楷体_GB2312" pitchFamily="49" charset="-122"/>
                <a:ea typeface="楷体_GB2312" pitchFamily="49" charset="-122"/>
              </a:rPr>
              <a:t> </a:t>
            </a:r>
          </a:p>
        </p:txBody>
      </p:sp>
      <p:sp>
        <p:nvSpPr>
          <p:cNvPr id="8195" name="Rectangle 3"/>
          <p:cNvSpPr>
            <a:spLocks noChangeArrowheads="1"/>
          </p:cNvSpPr>
          <p:nvPr/>
        </p:nvSpPr>
        <p:spPr bwMode="auto">
          <a:xfrm>
            <a:off x="0" y="620713"/>
            <a:ext cx="9144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a:solidFill>
                  <a:schemeClr val="bg1"/>
                </a:solidFill>
                <a:latin typeface="楷体_GB2312" pitchFamily="49" charset="-122"/>
                <a:ea typeface="楷体_GB2312" pitchFamily="49" charset="-122"/>
              </a:rPr>
              <a:t>    </a:t>
            </a:r>
            <a:r>
              <a:rPr lang="zh-CN" altLang="en-US" sz="3200">
                <a:latin typeface="楷体_GB2312" pitchFamily="49" charset="-122"/>
                <a:ea typeface="楷体_GB2312" pitchFamily="49" charset="-122"/>
              </a:rPr>
              <a:t>基督教神学权威，被基督教会奉为圣人</a:t>
            </a:r>
          </a:p>
        </p:txBody>
      </p:sp>
      <p:sp>
        <p:nvSpPr>
          <p:cNvPr id="8196" name="Rectangle 4"/>
          <p:cNvSpPr>
            <a:spLocks noChangeArrowheads="1"/>
          </p:cNvSpPr>
          <p:nvPr/>
        </p:nvSpPr>
        <p:spPr bwMode="auto">
          <a:xfrm>
            <a:off x="0" y="3141663"/>
            <a:ext cx="9144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latin typeface="楷体_GB2312" pitchFamily="49" charset="-122"/>
                <a:ea typeface="楷体_GB2312" pitchFamily="49" charset="-122"/>
              </a:rPr>
              <a:t>    </a:t>
            </a:r>
            <a:r>
              <a:rPr lang="zh-CN" altLang="en-US" sz="3200">
                <a:latin typeface="楷体_GB2312" pitchFamily="49" charset="-122"/>
                <a:ea typeface="楷体_GB2312" pitchFamily="49" charset="-122"/>
              </a:rPr>
              <a:t>接着</a:t>
            </a:r>
            <a:r>
              <a:rPr lang="zh-CN" altLang="en-US" sz="3200">
                <a:latin typeface="Arial"/>
                <a:ea typeface="楷体_GB2312" pitchFamily="49" charset="-122"/>
              </a:rPr>
              <a:t>“</a:t>
            </a:r>
            <a:r>
              <a:rPr lang="zh-CN" altLang="en-US" sz="3200" u="sng">
                <a:latin typeface="楷体_GB2312" pitchFamily="49" charset="-122"/>
                <a:ea typeface="楷体_GB2312" pitchFamily="49" charset="-122"/>
              </a:rPr>
              <a:t>用人的眼光</a:t>
            </a:r>
            <a:r>
              <a:rPr lang="zh-CN" altLang="en-US" sz="3200">
                <a:latin typeface="楷体_GB2312" pitchFamily="49" charset="-122"/>
                <a:ea typeface="楷体_GB2312" pitchFamily="49" charset="-122"/>
              </a:rPr>
              <a:t>来</a:t>
            </a:r>
            <a:r>
              <a:rPr lang="zh-CN" altLang="en-US" sz="3200" u="sng">
                <a:latin typeface="楷体_GB2312" pitchFamily="49" charset="-122"/>
                <a:ea typeface="楷体_GB2312" pitchFamily="49" charset="-122"/>
              </a:rPr>
              <a:t>观察国家</a:t>
            </a:r>
            <a:r>
              <a:rPr lang="zh-CN" altLang="en-US" sz="3200">
                <a:latin typeface="Arial"/>
                <a:ea typeface="楷体_GB2312" pitchFamily="49" charset="-122"/>
              </a:rPr>
              <a:t>”</a:t>
            </a:r>
            <a:r>
              <a:rPr lang="zh-CN" altLang="en-US" sz="3200">
                <a:latin typeface="楷体_GB2312" pitchFamily="49" charset="-122"/>
                <a:ea typeface="楷体_GB2312" pitchFamily="49" charset="-122"/>
              </a:rPr>
              <a:t>，认为按自然规律，</a:t>
            </a:r>
            <a:r>
              <a:rPr lang="zh-CN" altLang="en-US" sz="3200" u="sng">
                <a:latin typeface="楷体_GB2312" pitchFamily="49" charset="-122"/>
                <a:ea typeface="楷体_GB2312" pitchFamily="49" charset="-122"/>
              </a:rPr>
              <a:t>国家的存在</a:t>
            </a:r>
            <a:r>
              <a:rPr lang="zh-CN" altLang="en-US" sz="3200">
                <a:latin typeface="楷体_GB2312" pitchFamily="49" charset="-122"/>
                <a:ea typeface="楷体_GB2312" pitchFamily="49" charset="-122"/>
              </a:rPr>
              <a:t>是</a:t>
            </a:r>
            <a:r>
              <a:rPr lang="zh-CN" altLang="en-US" sz="3200" u="sng">
                <a:latin typeface="楷体_GB2312" pitchFamily="49" charset="-122"/>
                <a:ea typeface="楷体_GB2312" pitchFamily="49" charset="-122"/>
              </a:rPr>
              <a:t>合理</a:t>
            </a:r>
            <a:r>
              <a:rPr lang="zh-CN" altLang="en-US" sz="3200">
                <a:latin typeface="楷体_GB2312" pitchFamily="49" charset="-122"/>
                <a:ea typeface="楷体_GB2312" pitchFamily="49" charset="-122"/>
              </a:rPr>
              <a:t>的</a:t>
            </a:r>
            <a:r>
              <a:rPr lang="zh-CN" altLang="en-US" sz="3200" u="sng">
                <a:latin typeface="楷体_GB2312" pitchFamily="49" charset="-122"/>
                <a:ea typeface="楷体_GB2312" pitchFamily="49" charset="-122"/>
              </a:rPr>
              <a:t>必要</a:t>
            </a:r>
            <a:r>
              <a:rPr lang="zh-CN" altLang="en-US" sz="3200">
                <a:latin typeface="楷体_GB2312" pitchFamily="49" charset="-122"/>
                <a:ea typeface="楷体_GB2312" pitchFamily="49" charset="-122"/>
              </a:rPr>
              <a:t>的。</a:t>
            </a:r>
            <a:r>
              <a:rPr lang="zh-CN" altLang="en-US" sz="3200">
                <a:solidFill>
                  <a:schemeClr val="bg1"/>
                </a:solidFill>
                <a:latin typeface="楷体_GB2312" pitchFamily="49" charset="-122"/>
                <a:ea typeface="楷体_GB2312" pitchFamily="49" charset="-122"/>
              </a:rPr>
              <a:t> </a:t>
            </a:r>
          </a:p>
        </p:txBody>
      </p:sp>
      <p:sp>
        <p:nvSpPr>
          <p:cNvPr id="8197" name="Rectangle 5"/>
          <p:cNvSpPr>
            <a:spLocks noChangeArrowheads="1"/>
          </p:cNvSpPr>
          <p:nvPr/>
        </p:nvSpPr>
        <p:spPr bwMode="auto">
          <a:xfrm>
            <a:off x="0" y="1268413"/>
            <a:ext cx="9144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a:latin typeface="楷体_GB2312" pitchFamily="49" charset="-122"/>
                <a:ea typeface="楷体_GB2312" pitchFamily="49" charset="-122"/>
              </a:rPr>
              <a:t>    </a:t>
            </a:r>
            <a:r>
              <a:rPr lang="zh-CN" altLang="en-US" sz="3200">
                <a:latin typeface="楷体_GB2312" pitchFamily="49" charset="-122"/>
                <a:ea typeface="楷体_GB2312" pitchFamily="49" charset="-122"/>
              </a:rPr>
              <a:t>思想：用自然法则来论证</a:t>
            </a:r>
            <a:r>
              <a:rPr lang="zh-CN" altLang="en-US" sz="3200">
                <a:latin typeface="Arial"/>
                <a:ea typeface="楷体_GB2312" pitchFamily="49" charset="-122"/>
              </a:rPr>
              <a:t>“</a:t>
            </a:r>
            <a:r>
              <a:rPr lang="zh-CN" altLang="en-US" sz="3200">
                <a:latin typeface="楷体_GB2312" pitchFamily="49" charset="-122"/>
                <a:ea typeface="楷体_GB2312" pitchFamily="49" charset="-122"/>
              </a:rPr>
              <a:t>君权神授</a:t>
            </a:r>
            <a:r>
              <a:rPr lang="zh-CN" altLang="en-US" sz="3200">
                <a:latin typeface="Arial"/>
                <a:ea typeface="楷体_GB2312" pitchFamily="49" charset="-122"/>
              </a:rPr>
              <a:t>”</a:t>
            </a:r>
            <a:r>
              <a:rPr lang="zh-CN" altLang="en-US" sz="3200">
                <a:latin typeface="楷体_GB2312" pitchFamily="49" charset="-122"/>
                <a:ea typeface="楷体_GB2312" pitchFamily="49" charset="-122"/>
              </a:rPr>
              <a:t>说</a:t>
            </a:r>
          </a:p>
        </p:txBody>
      </p:sp>
      <p:sp>
        <p:nvSpPr>
          <p:cNvPr id="8198" name="Rectangle 6"/>
          <p:cNvSpPr>
            <a:spLocks noChangeArrowheads="1"/>
          </p:cNvSpPr>
          <p:nvPr/>
        </p:nvSpPr>
        <p:spPr bwMode="auto">
          <a:xfrm>
            <a:off x="0" y="2420938"/>
            <a:ext cx="9144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a:solidFill>
                  <a:schemeClr val="bg1"/>
                </a:solidFill>
                <a:latin typeface="楷体_GB2312" pitchFamily="49" charset="-122"/>
                <a:ea typeface="楷体_GB2312" pitchFamily="49" charset="-122"/>
              </a:rPr>
              <a:t>    </a:t>
            </a:r>
            <a:r>
              <a:rPr lang="zh-CN" altLang="en-US" sz="3200">
                <a:latin typeface="楷体_GB2312" pitchFamily="49" charset="-122"/>
                <a:ea typeface="楷体_GB2312" pitchFamily="49" charset="-122"/>
              </a:rPr>
              <a:t>首先论证</a:t>
            </a:r>
            <a:r>
              <a:rPr lang="zh-CN" altLang="en-US" sz="3200" u="sng">
                <a:latin typeface="楷体_GB2312" pitchFamily="49" charset="-122"/>
                <a:ea typeface="楷体_GB2312" pitchFamily="49" charset="-122"/>
              </a:rPr>
              <a:t>教权高于君权</a:t>
            </a:r>
          </a:p>
        </p:txBody>
      </p:sp>
      <p:sp>
        <p:nvSpPr>
          <p:cNvPr id="8199" name="Rectangle 7"/>
          <p:cNvSpPr>
            <a:spLocks noChangeArrowheads="1"/>
          </p:cNvSpPr>
          <p:nvPr/>
        </p:nvSpPr>
        <p:spPr bwMode="auto">
          <a:xfrm>
            <a:off x="0" y="1844675"/>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a:latin typeface="楷体_GB2312" pitchFamily="49" charset="-122"/>
                <a:ea typeface="楷体_GB2312" pitchFamily="49" charset="-122"/>
              </a:rPr>
              <a:t>    ⑴</a:t>
            </a:r>
            <a:r>
              <a:rPr lang="zh-CN" altLang="en-US" sz="3200">
                <a:latin typeface="楷体_GB2312" pitchFamily="49" charset="-122"/>
                <a:ea typeface="楷体_GB2312" pitchFamily="49" charset="-122"/>
              </a:rPr>
              <a:t>把理性引进神学</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p:cTn id="7" dur="500" fill="hold"/>
                                        <p:tgtEl>
                                          <p:spTgt spid="8195"/>
                                        </p:tgtEl>
                                        <p:attrNameLst>
                                          <p:attrName>ppt_w</p:attrName>
                                        </p:attrNameLst>
                                      </p:cBhvr>
                                      <p:tavLst>
                                        <p:tav tm="0">
                                          <p:val>
                                            <p:fltVal val="0"/>
                                          </p:val>
                                        </p:tav>
                                        <p:tav tm="100000">
                                          <p:val>
                                            <p:strVal val="#ppt_w"/>
                                          </p:val>
                                        </p:tav>
                                      </p:tavLst>
                                    </p:anim>
                                    <p:anim calcmode="lin" valueType="num">
                                      <p:cBhvr>
                                        <p:cTn id="8" dur="500" fill="hold"/>
                                        <p:tgtEl>
                                          <p:spTgt spid="8195"/>
                                        </p:tgtEl>
                                        <p:attrNameLst>
                                          <p:attrName>ppt_h</p:attrName>
                                        </p:attrNameLst>
                                      </p:cBhvr>
                                      <p:tavLst>
                                        <p:tav tm="0">
                                          <p:val>
                                            <p:fltVal val="0"/>
                                          </p:val>
                                        </p:tav>
                                        <p:tav tm="100000">
                                          <p:val>
                                            <p:strVal val="#ppt_h"/>
                                          </p:val>
                                        </p:tav>
                                      </p:tavLst>
                                    </p:anim>
                                    <p:anim calcmode="lin" valueType="num">
                                      <p:cBhvr>
                                        <p:cTn id="9" dur="500" fill="hold"/>
                                        <p:tgtEl>
                                          <p:spTgt spid="8195"/>
                                        </p:tgtEl>
                                        <p:attrNameLst>
                                          <p:attrName>style.rotation</p:attrName>
                                        </p:attrNameLst>
                                      </p:cBhvr>
                                      <p:tavLst>
                                        <p:tav tm="0">
                                          <p:val>
                                            <p:fltVal val="360"/>
                                          </p:val>
                                        </p:tav>
                                        <p:tav tm="100000">
                                          <p:val>
                                            <p:fltVal val="0"/>
                                          </p:val>
                                        </p:tav>
                                      </p:tavLst>
                                    </p:anim>
                                    <p:animEffect transition="in" filter="fade">
                                      <p:cBhvr>
                                        <p:cTn id="10" dur="500"/>
                                        <p:tgtEl>
                                          <p:spTgt spid="819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8197"/>
                                        </p:tgtEl>
                                        <p:attrNameLst>
                                          <p:attrName>style.visibility</p:attrName>
                                        </p:attrNameLst>
                                      </p:cBhvr>
                                      <p:to>
                                        <p:strVal val="visible"/>
                                      </p:to>
                                    </p:set>
                                    <p:animEffect transition="in" filter="checkerboard(across)">
                                      <p:cBhvr>
                                        <p:cTn id="15" dur="500"/>
                                        <p:tgtEl>
                                          <p:spTgt spid="819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8199"/>
                                        </p:tgtEl>
                                        <p:attrNameLst>
                                          <p:attrName>style.visibility</p:attrName>
                                        </p:attrNameLst>
                                      </p:cBhvr>
                                      <p:to>
                                        <p:strVal val="visible"/>
                                      </p:to>
                                    </p:set>
                                    <p:animEffect transition="in" filter="checkerboard(across)">
                                      <p:cBhvr>
                                        <p:cTn id="20" dur="500"/>
                                        <p:tgtEl>
                                          <p:spTgt spid="819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8198"/>
                                        </p:tgtEl>
                                        <p:attrNameLst>
                                          <p:attrName>style.visibility</p:attrName>
                                        </p:attrNameLst>
                                      </p:cBhvr>
                                      <p:to>
                                        <p:strVal val="visible"/>
                                      </p:to>
                                    </p:set>
                                    <p:animEffect transition="in" filter="slide(fromBottom)">
                                      <p:cBhvr>
                                        <p:cTn id="25" dur="500"/>
                                        <p:tgtEl>
                                          <p:spTgt spid="819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8196"/>
                                        </p:tgtEl>
                                        <p:attrNameLst>
                                          <p:attrName>style.visibility</p:attrName>
                                        </p:attrNameLst>
                                      </p:cBhvr>
                                      <p:to>
                                        <p:strVal val="visible"/>
                                      </p:to>
                                    </p:set>
                                    <p:animEffect transition="in" filter="slide(fromBottom)">
                                      <p:cBhvr>
                                        <p:cTn id="30"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6" grpId="0"/>
      <p:bldP spid="8197" grpId="0"/>
      <p:bldP spid="8198" grpId="0"/>
      <p:bldP spid="819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0" y="1052513"/>
            <a:ext cx="9144000" cy="44878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a:latin typeface="楷体_GB2312" pitchFamily="49" charset="-122"/>
                <a:ea typeface="楷体_GB2312" pitchFamily="49" charset="-122"/>
              </a:rPr>
              <a:t>9</a:t>
            </a:r>
            <a:r>
              <a:rPr kumimoji="1" lang="zh-CN" altLang="en-US" sz="3200">
                <a:latin typeface="楷体_GB2312" pitchFamily="49" charset="-122"/>
                <a:ea typeface="楷体_GB2312" pitchFamily="49" charset="-122"/>
              </a:rPr>
              <a:t>、托马斯</a:t>
            </a:r>
            <a:r>
              <a:rPr kumimoji="1" lang="en-US" altLang="zh-CN" sz="3200">
                <a:latin typeface="Arial"/>
                <a:ea typeface="楷体_GB2312" pitchFamily="49" charset="-122"/>
              </a:rPr>
              <a:t>•</a:t>
            </a:r>
            <a:r>
              <a:rPr kumimoji="1" lang="zh-CN" altLang="en-US" sz="3200">
                <a:latin typeface="楷体_GB2312" pitchFamily="49" charset="-122"/>
                <a:ea typeface="楷体_GB2312" pitchFamily="49" charset="-122"/>
              </a:rPr>
              <a:t>阿奎那、马基雅弗利、霍布斯三人思想的共同点：</a:t>
            </a:r>
          </a:p>
          <a:p>
            <a:r>
              <a:rPr kumimoji="1" lang="zh-CN" altLang="en-US" sz="3200">
                <a:latin typeface="楷体_GB2312" pitchFamily="49" charset="-122"/>
                <a:ea typeface="楷体_GB2312" pitchFamily="49" charset="-122"/>
              </a:rPr>
              <a:t>①为君主的权威辩护  ②用近代自然科学和世俗的角度论证君主统治合理性③强调国家的权的集中和统一， ④无视或蔑视民众的基本权利</a:t>
            </a:r>
          </a:p>
          <a:p>
            <a:r>
              <a:rPr kumimoji="1" lang="zh-CN" altLang="en-US" sz="3200">
                <a:latin typeface="楷体_GB2312" pitchFamily="49" charset="-122"/>
                <a:ea typeface="楷体_GB2312" pitchFamily="49" charset="-122"/>
              </a:rPr>
              <a:t>    </a:t>
            </a:r>
            <a:r>
              <a:rPr kumimoji="1" lang="en-US" altLang="zh-CN" sz="3200">
                <a:latin typeface="楷体_GB2312" pitchFamily="49" charset="-122"/>
                <a:ea typeface="楷体_GB2312" pitchFamily="49" charset="-122"/>
              </a:rPr>
              <a:t>A.①②③④</a:t>
            </a:r>
          </a:p>
          <a:p>
            <a:r>
              <a:rPr kumimoji="1" lang="en-US" altLang="zh-CN" sz="3200">
                <a:latin typeface="楷体_GB2312" pitchFamily="49" charset="-122"/>
                <a:ea typeface="楷体_GB2312" pitchFamily="49" charset="-122"/>
              </a:rPr>
              <a:t>    B.①③④</a:t>
            </a:r>
          </a:p>
          <a:p>
            <a:r>
              <a:rPr kumimoji="1" lang="en-US" altLang="zh-CN" sz="3200">
                <a:latin typeface="楷体_GB2312" pitchFamily="49" charset="-122"/>
                <a:ea typeface="楷体_GB2312" pitchFamily="49" charset="-122"/>
              </a:rPr>
              <a:t>    C.①②③</a:t>
            </a:r>
          </a:p>
          <a:p>
            <a:r>
              <a:rPr kumimoji="1" lang="en-US" altLang="zh-CN" sz="3200">
                <a:latin typeface="楷体_GB2312" pitchFamily="49" charset="-122"/>
                <a:ea typeface="楷体_GB2312" pitchFamily="49" charset="-122"/>
              </a:rPr>
              <a:t>    D.①②④</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mph" presetSubtype="0" fill="hold" nodeType="clickEffect">
                                  <p:stCondLst>
                                    <p:cond delay="0"/>
                                  </p:stCondLst>
                                  <p:childTnLst>
                                    <p:animClr clrSpc="rgb" dir="cw">
                                      <p:cBhvr override="childStyle">
                                        <p:cTn id="6" dur="1900" fill="hold">
                                          <p:stCondLst>
                                            <p:cond delay="100"/>
                                          </p:stCondLst>
                                        </p:cTn>
                                        <p:tgtEl>
                                          <p:spTgt spid="29698">
                                            <p:txEl>
                                              <p:pRg st="3" end="3"/>
                                            </p:txEl>
                                          </p:spTgt>
                                        </p:tgtEl>
                                        <p:attrNameLst>
                                          <p:attrName>style.color</p:attrName>
                                        </p:attrNameLst>
                                      </p:cBhvr>
                                      <p:to>
                                        <a:srgbClr val="00FF00"/>
                                      </p:to>
                                    </p:animClr>
                                    <p:animClr clrSpc="rgb" dir="cw">
                                      <p:cBhvr>
                                        <p:cTn id="7" dur="1900" fill="hold">
                                          <p:stCondLst>
                                            <p:cond delay="100"/>
                                          </p:stCondLst>
                                        </p:cTn>
                                        <p:tgtEl>
                                          <p:spTgt spid="29698">
                                            <p:txEl>
                                              <p:pRg st="3" end="3"/>
                                            </p:txEl>
                                          </p:spTgt>
                                        </p:tgtEl>
                                        <p:attrNameLst>
                                          <p:attrName>fillColor</p:attrName>
                                        </p:attrNameLst>
                                      </p:cBhvr>
                                      <p:to>
                                        <a:srgbClr val="00FF00"/>
                                      </p:to>
                                    </p:animClr>
                                    <p:set>
                                      <p:cBhvr>
                                        <p:cTn id="8" dur="1900" fill="hold">
                                          <p:stCondLst>
                                            <p:cond delay="100"/>
                                          </p:stCondLst>
                                        </p:cTn>
                                        <p:tgtEl>
                                          <p:spTgt spid="29698">
                                            <p:txEl>
                                              <p:pRg st="3" end="3"/>
                                            </p:txEl>
                                          </p:spTgt>
                                        </p:tgtEl>
                                        <p:attrNameLst>
                                          <p:attrName>fill.type</p:attrName>
                                        </p:attrNameLst>
                                      </p:cBhvr>
                                      <p:to>
                                        <p:strVal val="solid"/>
                                      </p:to>
                                    </p:set>
                                    <p:set>
                                      <p:cBhvr>
                                        <p:cTn id="9" dur="1900" fill="hold">
                                          <p:stCondLst>
                                            <p:cond delay="100"/>
                                          </p:stCondLst>
                                        </p:cTn>
                                        <p:tgtEl>
                                          <p:spTgt spid="29698">
                                            <p:txEl>
                                              <p:pRg st="3" end="3"/>
                                            </p:txEl>
                                          </p:spTgt>
                                        </p:tgtEl>
                                        <p:attrNameLst>
                                          <p:attrName>fill.on</p:attrName>
                                        </p:attrNameLst>
                                      </p:cBhvr>
                                      <p:to>
                                        <p:strVal val="true"/>
                                      </p:to>
                                    </p:set>
                                    <p:animScale>
                                      <p:cBhvr>
                                        <p:cTn id="10" dur="200" fill="hold">
                                          <p:stCondLst>
                                            <p:cond delay="0"/>
                                          </p:stCondLst>
                                        </p:cTn>
                                        <p:tgtEl>
                                          <p:spTgt spid="29698">
                                            <p:txEl>
                                              <p:pRg st="3" end="3"/>
                                            </p:txEl>
                                          </p:spTgt>
                                        </p:tgtEl>
                                      </p:cBhvr>
                                      <p:from x="100000" y="100000"/>
                                      <p:to x="100000" y="5000"/>
                                    </p:animScale>
                                    <p:animScale>
                                      <p:cBhvr>
                                        <p:cTn id="11" dur="200" fill="hold">
                                          <p:stCondLst>
                                            <p:cond delay="200"/>
                                          </p:stCondLst>
                                        </p:cTn>
                                        <p:tgtEl>
                                          <p:spTgt spid="29698">
                                            <p:txEl>
                                              <p:pRg st="3" end="3"/>
                                            </p:txEl>
                                          </p:spTgt>
                                        </p:tgtEl>
                                      </p:cBhvr>
                                      <p:from x="100000" y="5000"/>
                                      <p:to x="120000" y="150000"/>
                                    </p:animScale>
                                    <p:animScale>
                                      <p:cBhvr>
                                        <p:cTn id="12" dur="600" fill="hold">
                                          <p:stCondLst>
                                            <p:cond delay="1400"/>
                                          </p:stCondLst>
                                        </p:cTn>
                                        <p:tgtEl>
                                          <p:spTgt spid="29698">
                                            <p:txEl>
                                              <p:pRg st="3" end="3"/>
                                            </p:txEl>
                                          </p:spTgt>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a:latin typeface="楷体_GB2312" pitchFamily="49" charset="-122"/>
                <a:ea typeface="楷体_GB2312" pitchFamily="49" charset="-122"/>
              </a:rPr>
              <a:t>    ⑵</a:t>
            </a:r>
            <a:r>
              <a:rPr lang="zh-CN" altLang="en-US" sz="3200">
                <a:latin typeface="楷体_GB2312" pitchFamily="49" charset="-122"/>
                <a:ea typeface="楷体_GB2312" pitchFamily="49" charset="-122"/>
              </a:rPr>
              <a:t>提出</a:t>
            </a:r>
            <a:r>
              <a:rPr lang="zh-CN" altLang="en-US" sz="3200" b="1" u="sng">
                <a:latin typeface="楷体_GB2312" pitchFamily="49" charset="-122"/>
                <a:ea typeface="楷体_GB2312" pitchFamily="49" charset="-122"/>
              </a:rPr>
              <a:t>君主制</a:t>
            </a:r>
            <a:r>
              <a:rPr lang="zh-CN" altLang="en-US" sz="3200" b="1">
                <a:latin typeface="楷体_GB2312" pitchFamily="49" charset="-122"/>
                <a:ea typeface="楷体_GB2312" pitchFamily="49" charset="-122"/>
              </a:rPr>
              <a:t>是</a:t>
            </a:r>
            <a:r>
              <a:rPr lang="zh-CN" altLang="en-US" sz="3200" b="1" u="sng">
                <a:latin typeface="楷体_GB2312" pitchFamily="49" charset="-122"/>
                <a:ea typeface="楷体_GB2312" pitchFamily="49" charset="-122"/>
              </a:rPr>
              <a:t>最好</a:t>
            </a:r>
            <a:r>
              <a:rPr lang="zh-CN" altLang="en-US" sz="3200" b="1">
                <a:latin typeface="楷体_GB2312" pitchFamily="49" charset="-122"/>
                <a:ea typeface="楷体_GB2312" pitchFamily="49" charset="-122"/>
              </a:rPr>
              <a:t>的政治形式</a:t>
            </a:r>
            <a:endParaRPr lang="zh-CN" altLang="en-US" sz="3200">
              <a:latin typeface="楷体_GB2312" pitchFamily="49" charset="-122"/>
              <a:ea typeface="楷体_GB2312" pitchFamily="49" charset="-122"/>
            </a:endParaRPr>
          </a:p>
        </p:txBody>
      </p:sp>
      <p:sp>
        <p:nvSpPr>
          <p:cNvPr id="9219" name="Rectangle 3"/>
          <p:cNvSpPr>
            <a:spLocks noChangeArrowheads="1"/>
          </p:cNvSpPr>
          <p:nvPr/>
        </p:nvSpPr>
        <p:spPr bwMode="auto">
          <a:xfrm>
            <a:off x="0" y="2420938"/>
            <a:ext cx="9144000" cy="30257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indent="400050">
              <a:tabLst>
                <a:tab pos="114300" algn="l"/>
                <a:tab pos="342900" algn="l"/>
              </a:tabLst>
            </a:pPr>
            <a:r>
              <a:rPr lang="en-US" altLang="zh-CN" sz="3200">
                <a:latin typeface="楷体_GB2312" pitchFamily="49" charset="-122"/>
                <a:ea typeface="楷体_GB2312" pitchFamily="49" charset="-122"/>
              </a:rPr>
              <a:t>    </a:t>
            </a:r>
            <a:r>
              <a:rPr lang="zh-CN" altLang="en-US" sz="3200">
                <a:latin typeface="楷体_GB2312" pitchFamily="49" charset="-122"/>
                <a:ea typeface="楷体_GB2312" pitchFamily="49" charset="-122"/>
              </a:rPr>
              <a:t>托马斯</a:t>
            </a:r>
            <a:r>
              <a:rPr lang="en-US" altLang="zh-CN" sz="3200">
                <a:latin typeface="Arial"/>
                <a:ea typeface="楷体_GB2312" pitchFamily="49" charset="-122"/>
              </a:rPr>
              <a:t>·</a:t>
            </a:r>
            <a:r>
              <a:rPr lang="zh-CN" altLang="en-US" sz="3200">
                <a:latin typeface="楷体_GB2312" pitchFamily="49" charset="-122"/>
                <a:ea typeface="楷体_GB2312" pitchFamily="49" charset="-122"/>
              </a:rPr>
              <a:t>阿奎那用自然法则来论证</a:t>
            </a:r>
            <a:r>
              <a:rPr lang="zh-CN" altLang="en-US" sz="3200">
                <a:latin typeface="Arial"/>
                <a:ea typeface="楷体_GB2312" pitchFamily="49" charset="-122"/>
              </a:rPr>
              <a:t>“</a:t>
            </a:r>
            <a:r>
              <a:rPr lang="zh-CN" altLang="en-US" sz="3200">
                <a:latin typeface="楷体_GB2312" pitchFamily="49" charset="-122"/>
                <a:ea typeface="楷体_GB2312" pitchFamily="49" charset="-122"/>
              </a:rPr>
              <a:t>君权神圣</a:t>
            </a:r>
            <a:r>
              <a:rPr lang="zh-CN" altLang="en-US" sz="3200">
                <a:latin typeface="Arial"/>
                <a:ea typeface="楷体_GB2312" pitchFamily="49" charset="-122"/>
              </a:rPr>
              <a:t>”</a:t>
            </a:r>
            <a:r>
              <a:rPr lang="zh-CN" altLang="en-US" sz="3200">
                <a:latin typeface="楷体_GB2312" pitchFamily="49" charset="-122"/>
                <a:ea typeface="楷体_GB2312" pitchFamily="49" charset="-122"/>
              </a:rPr>
              <a:t>说的</a:t>
            </a:r>
            <a:r>
              <a:rPr lang="zh-CN" altLang="en-US" sz="3200" u="sng">
                <a:latin typeface="楷体_GB2312" pitchFamily="49" charset="-122"/>
                <a:ea typeface="楷体_GB2312" pitchFamily="49" charset="-122"/>
              </a:rPr>
              <a:t>实质</a:t>
            </a:r>
            <a:r>
              <a:rPr lang="zh-CN" altLang="en-US" sz="3200">
                <a:latin typeface="楷体_GB2312" pitchFamily="49" charset="-122"/>
                <a:ea typeface="楷体_GB2312" pitchFamily="49" charset="-122"/>
              </a:rPr>
              <a:t>是</a:t>
            </a:r>
          </a:p>
          <a:p>
            <a:pPr indent="400050">
              <a:tabLst>
                <a:tab pos="114300" algn="l"/>
                <a:tab pos="342900" algn="l"/>
              </a:tabLst>
            </a:pPr>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A</a:t>
            </a:r>
            <a:r>
              <a:rPr lang="zh-CN" altLang="en-US" sz="3200">
                <a:latin typeface="楷体_GB2312" pitchFamily="49" charset="-122"/>
                <a:ea typeface="楷体_GB2312" pitchFamily="49" charset="-122"/>
              </a:rPr>
              <a:t>、完善神学理论</a:t>
            </a:r>
          </a:p>
          <a:p>
            <a:pPr indent="400050">
              <a:tabLst>
                <a:tab pos="114300" algn="l"/>
                <a:tab pos="342900" algn="l"/>
              </a:tabLst>
            </a:pPr>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B</a:t>
            </a:r>
            <a:r>
              <a:rPr lang="zh-CN" altLang="en-US" sz="3200">
                <a:latin typeface="楷体_GB2312" pitchFamily="49" charset="-122"/>
                <a:ea typeface="楷体_GB2312" pitchFamily="49" charset="-122"/>
              </a:rPr>
              <a:t>、讨好教会和君主</a:t>
            </a:r>
            <a:endParaRPr lang="zh-CN" altLang="en-US" sz="3200" i="1">
              <a:latin typeface="楷体_GB2312" pitchFamily="49" charset="-122"/>
              <a:ea typeface="楷体_GB2312" pitchFamily="49" charset="-122"/>
            </a:endParaRPr>
          </a:p>
          <a:p>
            <a:pPr indent="400050">
              <a:tabLst>
                <a:tab pos="114300" algn="l"/>
                <a:tab pos="342900" algn="l"/>
              </a:tabLst>
            </a:pPr>
            <a:r>
              <a:rPr lang="zh-CN" altLang="en-US" sz="3200" i="1">
                <a:latin typeface="楷体_GB2312" pitchFamily="49" charset="-122"/>
                <a:ea typeface="楷体_GB2312" pitchFamily="49" charset="-122"/>
              </a:rPr>
              <a:t>    </a:t>
            </a:r>
            <a:r>
              <a:rPr lang="en-US" altLang="zh-CN" sz="3200">
                <a:latin typeface="楷体_GB2312" pitchFamily="49" charset="-122"/>
                <a:ea typeface="楷体_GB2312" pitchFamily="49" charset="-122"/>
              </a:rPr>
              <a:t>C</a:t>
            </a:r>
            <a:r>
              <a:rPr lang="zh-CN" altLang="en-US" sz="3200">
                <a:latin typeface="楷体_GB2312" pitchFamily="49" charset="-122"/>
                <a:ea typeface="楷体_GB2312" pitchFamily="49" charset="-122"/>
              </a:rPr>
              <a:t>、从神学的角度为君主的权威辩护</a:t>
            </a:r>
          </a:p>
          <a:p>
            <a:pPr indent="400050">
              <a:tabLst>
                <a:tab pos="114300" algn="l"/>
                <a:tab pos="342900" algn="l"/>
              </a:tabLst>
            </a:pPr>
            <a:r>
              <a:rPr lang="zh-CN" altLang="en-US" sz="3200">
                <a:latin typeface="楷体_GB2312" pitchFamily="49" charset="-122"/>
                <a:ea typeface="楷体_GB2312" pitchFamily="49" charset="-122"/>
              </a:rPr>
              <a:t>    </a:t>
            </a:r>
            <a:r>
              <a:rPr lang="en-US" altLang="zh-CN" sz="3200">
                <a:latin typeface="楷体_GB2312" pitchFamily="49" charset="-122"/>
                <a:ea typeface="楷体_GB2312" pitchFamily="49" charset="-122"/>
              </a:rPr>
              <a:t>D</a:t>
            </a:r>
            <a:r>
              <a:rPr lang="zh-CN" altLang="en-US" sz="3200">
                <a:latin typeface="楷体_GB2312" pitchFamily="49" charset="-122"/>
                <a:ea typeface="楷体_GB2312" pitchFamily="49" charset="-122"/>
              </a:rPr>
              <a:t>、宣传君权高于教会的权力 </a:t>
            </a:r>
          </a:p>
        </p:txBody>
      </p:sp>
      <p:sp>
        <p:nvSpPr>
          <p:cNvPr id="9220" name="Rectangle 4"/>
          <p:cNvSpPr>
            <a:spLocks noChangeArrowheads="1"/>
          </p:cNvSpPr>
          <p:nvPr/>
        </p:nvSpPr>
        <p:spPr bwMode="auto">
          <a:xfrm>
            <a:off x="0" y="620713"/>
            <a:ext cx="9144000" cy="15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a:latin typeface="楷体_GB2312" pitchFamily="49" charset="-122"/>
                <a:ea typeface="楷体_GB2312" pitchFamily="49" charset="-122"/>
              </a:rPr>
              <a:t>    </a:t>
            </a:r>
            <a:r>
              <a:rPr lang="zh-CN" altLang="en-US" sz="3200">
                <a:latin typeface="楷体_GB2312" pitchFamily="49" charset="-122"/>
                <a:ea typeface="楷体_GB2312" pitchFamily="49" charset="-122"/>
              </a:rPr>
              <a:t>认为接近自然的办法是最好的办法。</a:t>
            </a:r>
            <a:endParaRPr lang="zh-CN" altLang="en-US" sz="3200" b="1">
              <a:latin typeface="楷体_GB2312" pitchFamily="49" charset="-122"/>
              <a:ea typeface="楷体_GB2312" pitchFamily="49" charset="-122"/>
            </a:endParaRPr>
          </a:p>
          <a:p>
            <a:r>
              <a:rPr lang="zh-CN" altLang="en-US" sz="3200">
                <a:latin typeface="楷体_GB2312" pitchFamily="49" charset="-122"/>
                <a:ea typeface="楷体_GB2312" pitchFamily="49" charset="-122"/>
              </a:rPr>
              <a:t>    按自然法则：宇宙只有一个上帝支配，国家由一个君主来治理才是最好的政体；</a:t>
            </a:r>
            <a:r>
              <a:rPr lang="zh-CN" altLang="en-US" sz="3200">
                <a:solidFill>
                  <a:schemeClr val="bg1"/>
                </a:solidFill>
                <a:latin typeface="楷体_GB2312" pitchFamily="49" charset="-122"/>
                <a:ea typeface="楷体_GB2312" pitchFamily="49"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p:cTn id="7" dur="500" fill="hold"/>
                                        <p:tgtEl>
                                          <p:spTgt spid="9220"/>
                                        </p:tgtEl>
                                        <p:attrNameLst>
                                          <p:attrName>ppt_w</p:attrName>
                                        </p:attrNameLst>
                                      </p:cBhvr>
                                      <p:tavLst>
                                        <p:tav tm="0">
                                          <p:val>
                                            <p:fltVal val="0"/>
                                          </p:val>
                                        </p:tav>
                                        <p:tav tm="100000">
                                          <p:val>
                                            <p:strVal val="#ppt_w"/>
                                          </p:val>
                                        </p:tav>
                                      </p:tavLst>
                                    </p:anim>
                                    <p:anim calcmode="lin" valueType="num">
                                      <p:cBhvr>
                                        <p:cTn id="8" dur="500" fill="hold"/>
                                        <p:tgtEl>
                                          <p:spTgt spid="9220"/>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9" presetClass="entr" presetSubtype="0" decel="100000" fill="hold" grpId="0" nodeType="clickEffect">
                                  <p:stCondLst>
                                    <p:cond delay="0"/>
                                  </p:stCondLst>
                                  <p:childTnLst>
                                    <p:set>
                                      <p:cBhvr>
                                        <p:cTn id="12" dur="1" fill="hold">
                                          <p:stCondLst>
                                            <p:cond delay="0"/>
                                          </p:stCondLst>
                                        </p:cTn>
                                        <p:tgtEl>
                                          <p:spTgt spid="9219">
                                            <p:bg/>
                                          </p:spTgt>
                                        </p:tgtEl>
                                        <p:attrNameLst>
                                          <p:attrName>style.visibility</p:attrName>
                                        </p:attrNameLst>
                                      </p:cBhvr>
                                      <p:to>
                                        <p:strVal val="visible"/>
                                      </p:to>
                                    </p:set>
                                    <p:anim calcmode="lin" valueType="num">
                                      <p:cBhvr>
                                        <p:cTn id="13" dur="500" fill="hold"/>
                                        <p:tgtEl>
                                          <p:spTgt spid="9219">
                                            <p:bg/>
                                          </p:spTgt>
                                        </p:tgtEl>
                                        <p:attrNameLst>
                                          <p:attrName>ppt_w</p:attrName>
                                        </p:attrNameLst>
                                      </p:cBhvr>
                                      <p:tavLst>
                                        <p:tav tm="0">
                                          <p:val>
                                            <p:fltVal val="0"/>
                                          </p:val>
                                        </p:tav>
                                        <p:tav tm="100000">
                                          <p:val>
                                            <p:strVal val="#ppt_w"/>
                                          </p:val>
                                        </p:tav>
                                      </p:tavLst>
                                    </p:anim>
                                    <p:anim calcmode="lin" valueType="num">
                                      <p:cBhvr>
                                        <p:cTn id="14" dur="500" fill="hold"/>
                                        <p:tgtEl>
                                          <p:spTgt spid="9219">
                                            <p:bg/>
                                          </p:spTgt>
                                        </p:tgtEl>
                                        <p:attrNameLst>
                                          <p:attrName>ppt_h</p:attrName>
                                        </p:attrNameLst>
                                      </p:cBhvr>
                                      <p:tavLst>
                                        <p:tav tm="0">
                                          <p:val>
                                            <p:fltVal val="0"/>
                                          </p:val>
                                        </p:tav>
                                        <p:tav tm="100000">
                                          <p:val>
                                            <p:strVal val="#ppt_h"/>
                                          </p:val>
                                        </p:tav>
                                      </p:tavLst>
                                    </p:anim>
                                    <p:anim calcmode="lin" valueType="num">
                                      <p:cBhvr>
                                        <p:cTn id="15" dur="500" fill="hold"/>
                                        <p:tgtEl>
                                          <p:spTgt spid="9219">
                                            <p:bg/>
                                          </p:spTgt>
                                        </p:tgtEl>
                                        <p:attrNameLst>
                                          <p:attrName>style.rotation</p:attrName>
                                        </p:attrNameLst>
                                      </p:cBhvr>
                                      <p:tavLst>
                                        <p:tav tm="0">
                                          <p:val>
                                            <p:fltVal val="360"/>
                                          </p:val>
                                        </p:tav>
                                        <p:tav tm="100000">
                                          <p:val>
                                            <p:fltVal val="0"/>
                                          </p:val>
                                        </p:tav>
                                      </p:tavLst>
                                    </p:anim>
                                    <p:animEffect transition="in" filter="fade">
                                      <p:cBhvr>
                                        <p:cTn id="16" dur="500"/>
                                        <p:tgtEl>
                                          <p:spTgt spid="9219">
                                            <p:bg/>
                                          </p:spTgt>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9219">
                                            <p:txEl>
                                              <p:pRg st="0" end="0"/>
                                            </p:txEl>
                                          </p:spTgt>
                                        </p:tgtEl>
                                        <p:attrNameLst>
                                          <p:attrName>style.visibility</p:attrName>
                                        </p:attrNameLst>
                                      </p:cBhvr>
                                      <p:to>
                                        <p:strVal val="visible"/>
                                      </p:to>
                                    </p:set>
                                    <p:anim calcmode="lin" valueType="num">
                                      <p:cBhvr>
                                        <p:cTn id="19" dur="500" fill="hold"/>
                                        <p:tgtEl>
                                          <p:spTgt spid="9219">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9219">
                                            <p:txEl>
                                              <p:pRg st="0" end="0"/>
                                            </p:txEl>
                                          </p:spTgt>
                                        </p:tgtEl>
                                        <p:attrNameLst>
                                          <p:attrName>ppt_h</p:attrName>
                                        </p:attrNameLst>
                                      </p:cBhvr>
                                      <p:tavLst>
                                        <p:tav tm="0">
                                          <p:val>
                                            <p:fltVal val="0"/>
                                          </p:val>
                                        </p:tav>
                                        <p:tav tm="100000">
                                          <p:val>
                                            <p:strVal val="#ppt_h"/>
                                          </p:val>
                                        </p:tav>
                                      </p:tavLst>
                                    </p:anim>
                                    <p:anim calcmode="lin" valueType="num">
                                      <p:cBhvr>
                                        <p:cTn id="21" dur="500" fill="hold"/>
                                        <p:tgtEl>
                                          <p:spTgt spid="9219">
                                            <p:txEl>
                                              <p:pRg st="0" end="0"/>
                                            </p:txEl>
                                          </p:spTgt>
                                        </p:tgtEl>
                                        <p:attrNameLst>
                                          <p:attrName>style.rotation</p:attrName>
                                        </p:attrNameLst>
                                      </p:cBhvr>
                                      <p:tavLst>
                                        <p:tav tm="0">
                                          <p:val>
                                            <p:fltVal val="360"/>
                                          </p:val>
                                        </p:tav>
                                        <p:tav tm="100000">
                                          <p:val>
                                            <p:fltVal val="0"/>
                                          </p:val>
                                        </p:tav>
                                      </p:tavLst>
                                    </p:anim>
                                    <p:animEffect transition="in" filter="fade">
                                      <p:cBhvr>
                                        <p:cTn id="22" dur="500"/>
                                        <p:tgtEl>
                                          <p:spTgt spid="9219">
                                            <p:txEl>
                                              <p:pRg st="0" end="0"/>
                                            </p:txEl>
                                          </p:spTgt>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9219">
                                            <p:txEl>
                                              <p:pRg st="1" end="1"/>
                                            </p:txEl>
                                          </p:spTgt>
                                        </p:tgtEl>
                                        <p:attrNameLst>
                                          <p:attrName>style.visibility</p:attrName>
                                        </p:attrNameLst>
                                      </p:cBhvr>
                                      <p:to>
                                        <p:strVal val="visible"/>
                                      </p:to>
                                    </p:set>
                                    <p:anim calcmode="lin" valueType="num">
                                      <p:cBhvr>
                                        <p:cTn id="25" dur="500" fill="hold"/>
                                        <p:tgtEl>
                                          <p:spTgt spid="9219">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9219">
                                            <p:txEl>
                                              <p:pRg st="1" end="1"/>
                                            </p:txEl>
                                          </p:spTgt>
                                        </p:tgtEl>
                                        <p:attrNameLst>
                                          <p:attrName>ppt_h</p:attrName>
                                        </p:attrNameLst>
                                      </p:cBhvr>
                                      <p:tavLst>
                                        <p:tav tm="0">
                                          <p:val>
                                            <p:fltVal val="0"/>
                                          </p:val>
                                        </p:tav>
                                        <p:tav tm="100000">
                                          <p:val>
                                            <p:strVal val="#ppt_h"/>
                                          </p:val>
                                        </p:tav>
                                      </p:tavLst>
                                    </p:anim>
                                    <p:anim calcmode="lin" valueType="num">
                                      <p:cBhvr>
                                        <p:cTn id="27" dur="500" fill="hold"/>
                                        <p:tgtEl>
                                          <p:spTgt spid="9219">
                                            <p:txEl>
                                              <p:pRg st="1" end="1"/>
                                            </p:txEl>
                                          </p:spTgt>
                                        </p:tgtEl>
                                        <p:attrNameLst>
                                          <p:attrName>style.rotation</p:attrName>
                                        </p:attrNameLst>
                                      </p:cBhvr>
                                      <p:tavLst>
                                        <p:tav tm="0">
                                          <p:val>
                                            <p:fltVal val="360"/>
                                          </p:val>
                                        </p:tav>
                                        <p:tav tm="100000">
                                          <p:val>
                                            <p:fltVal val="0"/>
                                          </p:val>
                                        </p:tav>
                                      </p:tavLst>
                                    </p:anim>
                                    <p:animEffect transition="in" filter="fade">
                                      <p:cBhvr>
                                        <p:cTn id="28" dur="500"/>
                                        <p:tgtEl>
                                          <p:spTgt spid="9219">
                                            <p:txEl>
                                              <p:pRg st="1" end="1"/>
                                            </p:txEl>
                                          </p:spTgt>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9219">
                                            <p:txEl>
                                              <p:pRg st="2" end="2"/>
                                            </p:txEl>
                                          </p:spTgt>
                                        </p:tgtEl>
                                        <p:attrNameLst>
                                          <p:attrName>style.visibility</p:attrName>
                                        </p:attrNameLst>
                                      </p:cBhvr>
                                      <p:to>
                                        <p:strVal val="visible"/>
                                      </p:to>
                                    </p:set>
                                    <p:anim calcmode="lin" valueType="num">
                                      <p:cBhvr>
                                        <p:cTn id="31" dur="500" fill="hold"/>
                                        <p:tgtEl>
                                          <p:spTgt spid="9219">
                                            <p:txEl>
                                              <p:pRg st="2" end="2"/>
                                            </p:txEl>
                                          </p:spTgt>
                                        </p:tgtEl>
                                        <p:attrNameLst>
                                          <p:attrName>ppt_w</p:attrName>
                                        </p:attrNameLst>
                                      </p:cBhvr>
                                      <p:tavLst>
                                        <p:tav tm="0">
                                          <p:val>
                                            <p:fltVal val="0"/>
                                          </p:val>
                                        </p:tav>
                                        <p:tav tm="100000">
                                          <p:val>
                                            <p:strVal val="#ppt_w"/>
                                          </p:val>
                                        </p:tav>
                                      </p:tavLst>
                                    </p:anim>
                                    <p:anim calcmode="lin" valueType="num">
                                      <p:cBhvr>
                                        <p:cTn id="32" dur="500" fill="hold"/>
                                        <p:tgtEl>
                                          <p:spTgt spid="9219">
                                            <p:txEl>
                                              <p:pRg st="2" end="2"/>
                                            </p:txEl>
                                          </p:spTgt>
                                        </p:tgtEl>
                                        <p:attrNameLst>
                                          <p:attrName>ppt_h</p:attrName>
                                        </p:attrNameLst>
                                      </p:cBhvr>
                                      <p:tavLst>
                                        <p:tav tm="0">
                                          <p:val>
                                            <p:fltVal val="0"/>
                                          </p:val>
                                        </p:tav>
                                        <p:tav tm="100000">
                                          <p:val>
                                            <p:strVal val="#ppt_h"/>
                                          </p:val>
                                        </p:tav>
                                      </p:tavLst>
                                    </p:anim>
                                    <p:anim calcmode="lin" valueType="num">
                                      <p:cBhvr>
                                        <p:cTn id="33" dur="500" fill="hold"/>
                                        <p:tgtEl>
                                          <p:spTgt spid="9219">
                                            <p:txEl>
                                              <p:pRg st="2" end="2"/>
                                            </p:txEl>
                                          </p:spTgt>
                                        </p:tgtEl>
                                        <p:attrNameLst>
                                          <p:attrName>style.rotation</p:attrName>
                                        </p:attrNameLst>
                                      </p:cBhvr>
                                      <p:tavLst>
                                        <p:tav tm="0">
                                          <p:val>
                                            <p:fltVal val="360"/>
                                          </p:val>
                                        </p:tav>
                                        <p:tav tm="100000">
                                          <p:val>
                                            <p:fltVal val="0"/>
                                          </p:val>
                                        </p:tav>
                                      </p:tavLst>
                                    </p:anim>
                                    <p:animEffect transition="in" filter="fade">
                                      <p:cBhvr>
                                        <p:cTn id="34" dur="500"/>
                                        <p:tgtEl>
                                          <p:spTgt spid="9219">
                                            <p:txEl>
                                              <p:pRg st="2" end="2"/>
                                            </p:txEl>
                                          </p:spTgt>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9219">
                                            <p:txEl>
                                              <p:pRg st="3" end="3"/>
                                            </p:txEl>
                                          </p:spTgt>
                                        </p:tgtEl>
                                        <p:attrNameLst>
                                          <p:attrName>style.visibility</p:attrName>
                                        </p:attrNameLst>
                                      </p:cBhvr>
                                      <p:to>
                                        <p:strVal val="visible"/>
                                      </p:to>
                                    </p:set>
                                    <p:anim calcmode="lin" valueType="num">
                                      <p:cBhvr>
                                        <p:cTn id="37" dur="500" fill="hold"/>
                                        <p:tgtEl>
                                          <p:spTgt spid="9219">
                                            <p:txEl>
                                              <p:pRg st="3" end="3"/>
                                            </p:txEl>
                                          </p:spTgt>
                                        </p:tgtEl>
                                        <p:attrNameLst>
                                          <p:attrName>ppt_w</p:attrName>
                                        </p:attrNameLst>
                                      </p:cBhvr>
                                      <p:tavLst>
                                        <p:tav tm="0">
                                          <p:val>
                                            <p:fltVal val="0"/>
                                          </p:val>
                                        </p:tav>
                                        <p:tav tm="100000">
                                          <p:val>
                                            <p:strVal val="#ppt_w"/>
                                          </p:val>
                                        </p:tav>
                                      </p:tavLst>
                                    </p:anim>
                                    <p:anim calcmode="lin" valueType="num">
                                      <p:cBhvr>
                                        <p:cTn id="38" dur="500" fill="hold"/>
                                        <p:tgtEl>
                                          <p:spTgt spid="9219">
                                            <p:txEl>
                                              <p:pRg st="3" end="3"/>
                                            </p:txEl>
                                          </p:spTgt>
                                        </p:tgtEl>
                                        <p:attrNameLst>
                                          <p:attrName>ppt_h</p:attrName>
                                        </p:attrNameLst>
                                      </p:cBhvr>
                                      <p:tavLst>
                                        <p:tav tm="0">
                                          <p:val>
                                            <p:fltVal val="0"/>
                                          </p:val>
                                        </p:tav>
                                        <p:tav tm="100000">
                                          <p:val>
                                            <p:strVal val="#ppt_h"/>
                                          </p:val>
                                        </p:tav>
                                      </p:tavLst>
                                    </p:anim>
                                    <p:anim calcmode="lin" valueType="num">
                                      <p:cBhvr>
                                        <p:cTn id="39" dur="500" fill="hold"/>
                                        <p:tgtEl>
                                          <p:spTgt spid="9219">
                                            <p:txEl>
                                              <p:pRg st="3" end="3"/>
                                            </p:txEl>
                                          </p:spTgt>
                                        </p:tgtEl>
                                        <p:attrNameLst>
                                          <p:attrName>style.rotation</p:attrName>
                                        </p:attrNameLst>
                                      </p:cBhvr>
                                      <p:tavLst>
                                        <p:tav tm="0">
                                          <p:val>
                                            <p:fltVal val="360"/>
                                          </p:val>
                                        </p:tav>
                                        <p:tav tm="100000">
                                          <p:val>
                                            <p:fltVal val="0"/>
                                          </p:val>
                                        </p:tav>
                                      </p:tavLst>
                                    </p:anim>
                                    <p:animEffect transition="in" filter="fade">
                                      <p:cBhvr>
                                        <p:cTn id="40" dur="500"/>
                                        <p:tgtEl>
                                          <p:spTgt spid="9219">
                                            <p:txEl>
                                              <p:pRg st="3" end="3"/>
                                            </p:txEl>
                                          </p:spTgt>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9219">
                                            <p:txEl>
                                              <p:pRg st="4" end="4"/>
                                            </p:txEl>
                                          </p:spTgt>
                                        </p:tgtEl>
                                        <p:attrNameLst>
                                          <p:attrName>style.visibility</p:attrName>
                                        </p:attrNameLst>
                                      </p:cBhvr>
                                      <p:to>
                                        <p:strVal val="visible"/>
                                      </p:to>
                                    </p:set>
                                    <p:anim calcmode="lin" valueType="num">
                                      <p:cBhvr>
                                        <p:cTn id="43" dur="500" fill="hold"/>
                                        <p:tgtEl>
                                          <p:spTgt spid="9219">
                                            <p:txEl>
                                              <p:pRg st="4" end="4"/>
                                            </p:txEl>
                                          </p:spTgt>
                                        </p:tgtEl>
                                        <p:attrNameLst>
                                          <p:attrName>ppt_w</p:attrName>
                                        </p:attrNameLst>
                                      </p:cBhvr>
                                      <p:tavLst>
                                        <p:tav tm="0">
                                          <p:val>
                                            <p:fltVal val="0"/>
                                          </p:val>
                                        </p:tav>
                                        <p:tav tm="100000">
                                          <p:val>
                                            <p:strVal val="#ppt_w"/>
                                          </p:val>
                                        </p:tav>
                                      </p:tavLst>
                                    </p:anim>
                                    <p:anim calcmode="lin" valueType="num">
                                      <p:cBhvr>
                                        <p:cTn id="44" dur="500" fill="hold"/>
                                        <p:tgtEl>
                                          <p:spTgt spid="9219">
                                            <p:txEl>
                                              <p:pRg st="4" end="4"/>
                                            </p:txEl>
                                          </p:spTgt>
                                        </p:tgtEl>
                                        <p:attrNameLst>
                                          <p:attrName>ppt_h</p:attrName>
                                        </p:attrNameLst>
                                      </p:cBhvr>
                                      <p:tavLst>
                                        <p:tav tm="0">
                                          <p:val>
                                            <p:fltVal val="0"/>
                                          </p:val>
                                        </p:tav>
                                        <p:tav tm="100000">
                                          <p:val>
                                            <p:strVal val="#ppt_h"/>
                                          </p:val>
                                        </p:tav>
                                      </p:tavLst>
                                    </p:anim>
                                    <p:anim calcmode="lin" valueType="num">
                                      <p:cBhvr>
                                        <p:cTn id="45" dur="500" fill="hold"/>
                                        <p:tgtEl>
                                          <p:spTgt spid="9219">
                                            <p:txEl>
                                              <p:pRg st="4" end="4"/>
                                            </p:txEl>
                                          </p:spTgt>
                                        </p:tgtEl>
                                        <p:attrNameLst>
                                          <p:attrName>style.rotation</p:attrName>
                                        </p:attrNameLst>
                                      </p:cBhvr>
                                      <p:tavLst>
                                        <p:tav tm="0">
                                          <p:val>
                                            <p:fltVal val="360"/>
                                          </p:val>
                                        </p:tav>
                                        <p:tav tm="100000">
                                          <p:val>
                                            <p:fltVal val="0"/>
                                          </p:val>
                                        </p:tav>
                                      </p:tavLst>
                                    </p:anim>
                                    <p:animEffect transition="in" filter="fade">
                                      <p:cBhvr>
                                        <p:cTn id="46" dur="500"/>
                                        <p:tgtEl>
                                          <p:spTgt spid="9219">
                                            <p:txEl>
                                              <p:pRg st="4" end="4"/>
                                            </p:txEl>
                                          </p:spTgt>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4" presetClass="emph" presetSubtype="0" fill="hold" nodeType="clickEffect">
                                  <p:stCondLst>
                                    <p:cond delay="0"/>
                                  </p:stCondLst>
                                  <p:childTnLst>
                                    <p:animClr clrSpc="rgb" dir="cw">
                                      <p:cBhvr override="childStyle">
                                        <p:cTn id="50" dur="1900" fill="hold">
                                          <p:stCondLst>
                                            <p:cond delay="100"/>
                                          </p:stCondLst>
                                        </p:cTn>
                                        <p:tgtEl>
                                          <p:spTgt spid="9219">
                                            <p:txEl>
                                              <p:pRg st="3" end="3"/>
                                            </p:txEl>
                                          </p:spTgt>
                                        </p:tgtEl>
                                        <p:attrNameLst>
                                          <p:attrName>style.color</p:attrName>
                                        </p:attrNameLst>
                                      </p:cBhvr>
                                      <p:to>
                                        <a:srgbClr val="00FF00"/>
                                      </p:to>
                                    </p:animClr>
                                    <p:animClr clrSpc="rgb" dir="cw">
                                      <p:cBhvr>
                                        <p:cTn id="51" dur="1900" fill="hold">
                                          <p:stCondLst>
                                            <p:cond delay="100"/>
                                          </p:stCondLst>
                                        </p:cTn>
                                        <p:tgtEl>
                                          <p:spTgt spid="9219">
                                            <p:txEl>
                                              <p:pRg st="3" end="3"/>
                                            </p:txEl>
                                          </p:spTgt>
                                        </p:tgtEl>
                                        <p:attrNameLst>
                                          <p:attrName>fillColor</p:attrName>
                                        </p:attrNameLst>
                                      </p:cBhvr>
                                      <p:to>
                                        <a:srgbClr val="00FF00"/>
                                      </p:to>
                                    </p:animClr>
                                    <p:set>
                                      <p:cBhvr>
                                        <p:cTn id="52" dur="1900" fill="hold">
                                          <p:stCondLst>
                                            <p:cond delay="100"/>
                                          </p:stCondLst>
                                        </p:cTn>
                                        <p:tgtEl>
                                          <p:spTgt spid="9219">
                                            <p:txEl>
                                              <p:pRg st="3" end="3"/>
                                            </p:txEl>
                                          </p:spTgt>
                                        </p:tgtEl>
                                        <p:attrNameLst>
                                          <p:attrName>fill.type</p:attrName>
                                        </p:attrNameLst>
                                      </p:cBhvr>
                                      <p:to>
                                        <p:strVal val="solid"/>
                                      </p:to>
                                    </p:set>
                                    <p:set>
                                      <p:cBhvr>
                                        <p:cTn id="53" dur="1900" fill="hold">
                                          <p:stCondLst>
                                            <p:cond delay="100"/>
                                          </p:stCondLst>
                                        </p:cTn>
                                        <p:tgtEl>
                                          <p:spTgt spid="9219">
                                            <p:txEl>
                                              <p:pRg st="3" end="3"/>
                                            </p:txEl>
                                          </p:spTgt>
                                        </p:tgtEl>
                                        <p:attrNameLst>
                                          <p:attrName>fill.on</p:attrName>
                                        </p:attrNameLst>
                                      </p:cBhvr>
                                      <p:to>
                                        <p:strVal val="true"/>
                                      </p:to>
                                    </p:set>
                                    <p:animScale>
                                      <p:cBhvr>
                                        <p:cTn id="54" dur="200" fill="hold">
                                          <p:stCondLst>
                                            <p:cond delay="0"/>
                                          </p:stCondLst>
                                        </p:cTn>
                                        <p:tgtEl>
                                          <p:spTgt spid="9219">
                                            <p:txEl>
                                              <p:pRg st="3" end="3"/>
                                            </p:txEl>
                                          </p:spTgt>
                                        </p:tgtEl>
                                      </p:cBhvr>
                                      <p:from x="100000" y="100000"/>
                                      <p:to x="100000" y="5000"/>
                                    </p:animScale>
                                    <p:animScale>
                                      <p:cBhvr>
                                        <p:cTn id="55" dur="200" fill="hold">
                                          <p:stCondLst>
                                            <p:cond delay="200"/>
                                          </p:stCondLst>
                                        </p:cTn>
                                        <p:tgtEl>
                                          <p:spTgt spid="9219">
                                            <p:txEl>
                                              <p:pRg st="3" end="3"/>
                                            </p:txEl>
                                          </p:spTgt>
                                        </p:tgtEl>
                                      </p:cBhvr>
                                      <p:from x="100000" y="5000"/>
                                      <p:to x="120000" y="150000"/>
                                    </p:animScale>
                                    <p:animScale>
                                      <p:cBhvr>
                                        <p:cTn id="56" dur="600" fill="hold">
                                          <p:stCondLst>
                                            <p:cond delay="1400"/>
                                          </p:stCondLst>
                                        </p:cTn>
                                        <p:tgtEl>
                                          <p:spTgt spid="9219">
                                            <p:txEl>
                                              <p:pRg st="3" end="3"/>
                                            </p:txEl>
                                          </p:spTgt>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allAtOnce" animBg="1"/>
      <p:bldP spid="92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4" descr="00-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200" y="746125"/>
            <a:ext cx="3813175" cy="493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9" name="Text Box 7"/>
          <p:cNvSpPr txBox="1">
            <a:spLocks noChangeArrowheads="1"/>
          </p:cNvSpPr>
          <p:nvPr/>
        </p:nvSpPr>
        <p:spPr bwMode="auto">
          <a:xfrm>
            <a:off x="544513" y="5861050"/>
            <a:ext cx="36893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000">
                <a:latin typeface="Times New Roman" pitchFamily="18" charset="0"/>
              </a:rPr>
              <a:t>托马斯</a:t>
            </a:r>
            <a:r>
              <a:rPr kumimoji="1" lang="en-US" altLang="zh-CN" sz="2000">
                <a:latin typeface="宋体" pitchFamily="2" charset="-122"/>
              </a:rPr>
              <a:t>·</a:t>
            </a:r>
            <a:r>
              <a:rPr kumimoji="1" lang="zh-CN" altLang="en-US" sz="2000">
                <a:latin typeface="Times New Roman" pitchFamily="18" charset="0"/>
              </a:rPr>
              <a:t>阿奎那</a:t>
            </a:r>
            <a:r>
              <a:rPr kumimoji="1" lang="en-US" altLang="zh-CN" sz="2000">
                <a:latin typeface="Times New Roman" pitchFamily="18" charset="0"/>
              </a:rPr>
              <a:t>(</a:t>
            </a:r>
            <a:r>
              <a:rPr kumimoji="1" lang="zh-CN" altLang="en-US" sz="2000">
                <a:latin typeface="Times New Roman" pitchFamily="18" charset="0"/>
              </a:rPr>
              <a:t>约</a:t>
            </a:r>
            <a:r>
              <a:rPr kumimoji="1" lang="en-US" altLang="zh-CN" sz="2000">
                <a:latin typeface="Times New Roman" pitchFamily="18" charset="0"/>
              </a:rPr>
              <a:t>1225—1274)</a:t>
            </a:r>
          </a:p>
        </p:txBody>
      </p:sp>
      <p:sp>
        <p:nvSpPr>
          <p:cNvPr id="55300" name="Text Box 8"/>
          <p:cNvSpPr txBox="1">
            <a:spLocks noChangeArrowheads="1"/>
          </p:cNvSpPr>
          <p:nvPr/>
        </p:nvSpPr>
        <p:spPr bwMode="auto">
          <a:xfrm>
            <a:off x="4351338" y="2743200"/>
            <a:ext cx="4100512"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400">
                <a:latin typeface="Times New Roman" pitchFamily="18" charset="0"/>
              </a:rPr>
              <a:t>        </a:t>
            </a:r>
            <a:r>
              <a:rPr kumimoji="1" lang="zh-CN" altLang="en-US" sz="2400">
                <a:latin typeface="Times New Roman" pitchFamily="18" charset="0"/>
              </a:rPr>
              <a:t>托马斯</a:t>
            </a:r>
            <a:r>
              <a:rPr kumimoji="1" lang="en-US" altLang="zh-CN" sz="2400">
                <a:latin typeface="宋体" pitchFamily="2" charset="-122"/>
              </a:rPr>
              <a:t>·</a:t>
            </a:r>
            <a:r>
              <a:rPr kumimoji="1" lang="zh-CN" altLang="en-US" sz="2400">
                <a:latin typeface="Times New Roman" pitchFamily="18" charset="0"/>
              </a:rPr>
              <a:t>阿奎那是中世纪著名神学家。他把理性引入神学，用“自然法则”来论证“君权神授”说。</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4" descr="00-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5188" y="1077913"/>
            <a:ext cx="3459162" cy="527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3" name="Text Box 5" descr="蓝色面巾纸"/>
          <p:cNvSpPr txBox="1">
            <a:spLocks noChangeArrowheads="1"/>
          </p:cNvSpPr>
          <p:nvPr/>
        </p:nvSpPr>
        <p:spPr bwMode="auto">
          <a:xfrm>
            <a:off x="4572000" y="1992313"/>
            <a:ext cx="3848100" cy="1196975"/>
          </a:xfrm>
          <a:prstGeom prst="rect">
            <a:avLst/>
          </a:prstGeom>
          <a:blipFill dpi="0" rotWithShape="1">
            <a:blip r:embed="rId3"/>
            <a:srcRect/>
            <a:tile tx="0" ty="0" sx="100000" sy="100000" flip="none" algn="tl"/>
          </a:blipFill>
          <a:ln w="9525">
            <a:solidFill>
              <a:schemeClr val="bg2"/>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400">
                <a:latin typeface="Times New Roman" pitchFamily="18" charset="0"/>
                <a:ea typeface="楷体_GB2312" pitchFamily="49" charset="-122"/>
              </a:rPr>
              <a:t>      “</a:t>
            </a:r>
            <a:r>
              <a:rPr kumimoji="1" lang="zh-CN" altLang="en-US" sz="2400">
                <a:latin typeface="Times New Roman" pitchFamily="18" charset="0"/>
                <a:ea typeface="楷体_GB2312" pitchFamily="49" charset="-122"/>
              </a:rPr>
              <a:t>工作即人生，人生即工作”是托马斯</a:t>
            </a:r>
            <a:r>
              <a:rPr kumimoji="1" lang="en-US" altLang="zh-CN" sz="2400">
                <a:latin typeface="Times New Roman" pitchFamily="18" charset="0"/>
              </a:rPr>
              <a:t>· </a:t>
            </a:r>
            <a:r>
              <a:rPr kumimoji="1" lang="zh-CN" altLang="en-US" sz="2400">
                <a:latin typeface="Times New Roman" pitchFamily="18" charset="0"/>
                <a:ea typeface="楷体_GB2312" pitchFamily="49" charset="-122"/>
              </a:rPr>
              <a:t>阿奎那的人生信条。</a:t>
            </a:r>
          </a:p>
        </p:txBody>
      </p:sp>
      <p:sp>
        <p:nvSpPr>
          <p:cNvPr id="56324" name="Text Box 6"/>
          <p:cNvSpPr txBox="1">
            <a:spLocks noChangeArrowheads="1"/>
          </p:cNvSpPr>
          <p:nvPr/>
        </p:nvSpPr>
        <p:spPr bwMode="auto">
          <a:xfrm>
            <a:off x="4572000" y="5262563"/>
            <a:ext cx="394652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000">
                <a:latin typeface="Times New Roman" pitchFamily="18" charset="0"/>
              </a:rPr>
              <a:t>        </a:t>
            </a:r>
            <a:r>
              <a:rPr kumimoji="1" lang="zh-CN" altLang="en-US" sz="2000">
                <a:latin typeface="Times New Roman" pitchFamily="18" charset="0"/>
              </a:rPr>
              <a:t>托马斯</a:t>
            </a:r>
            <a:r>
              <a:rPr kumimoji="1" lang="en-US" altLang="zh-CN" sz="2000">
                <a:latin typeface="宋体" pitchFamily="2" charset="-122"/>
              </a:rPr>
              <a:t>·</a:t>
            </a:r>
            <a:r>
              <a:rPr kumimoji="1" lang="zh-CN" altLang="en-US" sz="2000">
                <a:latin typeface="Times New Roman" pitchFamily="18" charset="0"/>
              </a:rPr>
              <a:t>阿奎那年轻时就是巴黎大学的神学教授，是中世纪最有名的神学家和经院哲学家。</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12" descr="00-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9350" y="1339850"/>
            <a:ext cx="2770188" cy="395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7" name="Picture 14" descr="00-s"/>
          <p:cNvPicPr>
            <a:picLocks noChangeAspect="1" noChangeArrowheads="1"/>
          </p:cNvPicPr>
          <p:nvPr/>
        </p:nvPicPr>
        <p:blipFill>
          <a:blip r:embed="rId3">
            <a:extLst>
              <a:ext uri="{28A0092B-C50C-407E-A947-70E740481C1C}">
                <a14:useLocalDpi xmlns:a14="http://schemas.microsoft.com/office/drawing/2010/main" val="0"/>
              </a:ext>
            </a:extLst>
          </a:blip>
          <a:srcRect l="22701"/>
          <a:stretch>
            <a:fillRect/>
          </a:stretch>
        </p:blipFill>
        <p:spPr bwMode="auto">
          <a:xfrm>
            <a:off x="4859338" y="1444625"/>
            <a:ext cx="3589337" cy="356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8" name="Text Box 15"/>
          <p:cNvSpPr txBox="1">
            <a:spLocks noChangeArrowheads="1"/>
          </p:cNvSpPr>
          <p:nvPr/>
        </p:nvSpPr>
        <p:spPr bwMode="auto">
          <a:xfrm>
            <a:off x="954088" y="5741988"/>
            <a:ext cx="72358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000">
                <a:latin typeface="Times New Roman" pitchFamily="18" charset="0"/>
              </a:rPr>
              <a:t>        </a:t>
            </a:r>
            <a:r>
              <a:rPr kumimoji="1" lang="zh-CN" altLang="en-US" sz="2000">
                <a:latin typeface="Times New Roman" pitchFamily="18" charset="0"/>
              </a:rPr>
              <a:t>托马斯</a:t>
            </a:r>
            <a:r>
              <a:rPr kumimoji="1" lang="en-US" altLang="zh-CN" sz="2000">
                <a:latin typeface="Times New Roman" pitchFamily="18" charset="0"/>
              </a:rPr>
              <a:t>·</a:t>
            </a:r>
            <a:r>
              <a:rPr kumimoji="1" lang="zh-CN" altLang="en-US" sz="2000">
                <a:latin typeface="Times New Roman" pitchFamily="18" charset="0"/>
              </a:rPr>
              <a:t>阿奎那的</a:t>
            </a:r>
            <a:r>
              <a:rPr kumimoji="1" lang="en-US" altLang="zh-CN" sz="2000">
                <a:latin typeface="Times New Roman" pitchFamily="18" charset="0"/>
              </a:rPr>
              <a:t>《</a:t>
            </a:r>
            <a:r>
              <a:rPr kumimoji="1" lang="zh-CN" altLang="en-US" sz="2000">
                <a:latin typeface="Times New Roman" pitchFamily="18" charset="0"/>
              </a:rPr>
              <a:t>神学大全</a:t>
            </a:r>
            <a:r>
              <a:rPr kumimoji="1" lang="en-US" altLang="zh-CN" sz="2000">
                <a:latin typeface="Times New Roman" pitchFamily="18" charset="0"/>
              </a:rPr>
              <a:t>》</a:t>
            </a:r>
            <a:r>
              <a:rPr kumimoji="1" lang="zh-CN" altLang="en-US" sz="2000">
                <a:latin typeface="Times New Roman" pitchFamily="18" charset="0"/>
              </a:rPr>
              <a:t>被认为是神学和法律的权威。</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5" descr="tem072-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1575" y="495300"/>
            <a:ext cx="6818313"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1" name="Text Box 6"/>
          <p:cNvSpPr txBox="1">
            <a:spLocks noChangeArrowheads="1"/>
          </p:cNvSpPr>
          <p:nvPr/>
        </p:nvSpPr>
        <p:spPr bwMode="auto">
          <a:xfrm>
            <a:off x="820738" y="5735638"/>
            <a:ext cx="75009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000">
                <a:latin typeface="Times New Roman" pitchFamily="18" charset="0"/>
              </a:rPr>
              <a:t>        </a:t>
            </a:r>
            <a:r>
              <a:rPr kumimoji="1" lang="zh-CN" altLang="en-US" sz="2000">
                <a:latin typeface="Times New Roman" pitchFamily="18" charset="0"/>
              </a:rPr>
              <a:t>这幅</a:t>
            </a:r>
            <a:r>
              <a:rPr kumimoji="1" lang="en-US" altLang="zh-CN" sz="2000">
                <a:latin typeface="Times New Roman" pitchFamily="18" charset="0"/>
              </a:rPr>
              <a:t>14</a:t>
            </a:r>
            <a:r>
              <a:rPr kumimoji="1" lang="zh-CN" altLang="en-US" sz="2000">
                <a:latin typeface="Times New Roman" pitchFamily="18" charset="0"/>
              </a:rPr>
              <a:t>世纪的壁画取自佛罗伦萨的圣母玛利亚大教堂，它显示了托马斯</a:t>
            </a:r>
            <a:r>
              <a:rPr kumimoji="1" lang="en-US" altLang="zh-CN" sz="2000">
                <a:latin typeface="宋体" pitchFamily="2" charset="-122"/>
              </a:rPr>
              <a:t>·</a:t>
            </a:r>
            <a:r>
              <a:rPr kumimoji="1" lang="zh-CN" altLang="en-US" sz="2000">
                <a:latin typeface="Times New Roman" pitchFamily="18" charset="0"/>
              </a:rPr>
              <a:t>阿奎那的胜利。</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
  <a:themeElements>
    <a:clrScheme name="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2</Template>
  <TotalTime>29</TotalTime>
  <Words>2547</Words>
  <Application>Microsoft Office PowerPoint</Application>
  <PresentationFormat>全屏显示(4:3)</PresentationFormat>
  <Paragraphs>193</Paragraphs>
  <Slides>41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41</vt:i4>
      </vt:variant>
    </vt:vector>
  </HeadingPairs>
  <TitlesOfParts>
    <vt:vector size="46" baseType="lpstr">
      <vt:lpstr>Arial</vt:lpstr>
      <vt:lpstr>宋体</vt:lpstr>
      <vt:lpstr>楷体_GB2312</vt:lpstr>
      <vt:lpstr>Times New Roman</vt:lpstr>
      <vt:lpstr>2</vt:lpstr>
      <vt:lpstr>第一单元 从“朕即国家”到“主权在民”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微软用户</cp:lastModifiedBy>
  <cp:revision>历史备课大师【全免费】</cp:revision>
  <cp:lastPrinted>1601-01-01T00:00:00Z</cp:lastPrinted>
  <dcterms:created xsi:type="dcterms:W3CDTF">1601-01-01T00:00:00Z</dcterms:created>
  <dcterms:modified xsi:type="dcterms:W3CDTF">2014-08-08T03:32:54Z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64440492-4C8B-11D1-8B70-080036B11A03}" pid="4">
    <vt:lpwstr>历史备课大师【全免费】</vt:lpwstr>
  </property>
</Properties>
</file>