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15" r:id="rId2"/>
    <p:sldId id="317" r:id="rId3"/>
    <p:sldId id="258" r:id="rId4"/>
    <p:sldId id="403" r:id="rId5"/>
    <p:sldId id="318" r:id="rId6"/>
    <p:sldId id="319" r:id="rId7"/>
    <p:sldId id="434" r:id="rId8"/>
    <p:sldId id="435" r:id="rId9"/>
    <p:sldId id="436" r:id="rId10"/>
    <p:sldId id="437" r:id="rId11"/>
    <p:sldId id="438" r:id="rId12"/>
    <p:sldId id="439" r:id="rId13"/>
    <p:sldId id="440" r:id="rId14"/>
    <p:sldId id="415" r:id="rId15"/>
    <p:sldId id="416" r:id="rId16"/>
    <p:sldId id="426" r:id="rId17"/>
    <p:sldId id="417" r:id="rId18"/>
    <p:sldId id="424" r:id="rId19"/>
    <p:sldId id="427" r:id="rId20"/>
    <p:sldId id="428" r:id="rId21"/>
    <p:sldId id="441" r:id="rId22"/>
    <p:sldId id="419" r:id="rId23"/>
    <p:sldId id="442" r:id="rId24"/>
    <p:sldId id="429" r:id="rId25"/>
    <p:sldId id="430" r:id="rId26"/>
    <p:sldId id="432" r:id="rId27"/>
    <p:sldId id="443" r:id="rId28"/>
    <p:sldId id="444" r:id="rId29"/>
    <p:sldId id="445" r:id="rId30"/>
    <p:sldId id="448" r:id="rId31"/>
    <p:sldId id="446" r:id="rId32"/>
    <p:sldId id="433" r:id="rId33"/>
    <p:sldId id="323" r:id="rId34"/>
    <p:sldId id="390" r:id="rId35"/>
    <p:sldId id="391" r:id="rId36"/>
    <p:sldId id="392" r:id="rId37"/>
    <p:sldId id="393" r:id="rId38"/>
    <p:sldId id="394" r:id="rId39"/>
    <p:sldId id="395" r:id="rId40"/>
    <p:sldId id="449" r:id="rId41"/>
    <p:sldId id="397" r:id="rId42"/>
    <p:sldId id="450" r:id="rId43"/>
    <p:sldId id="398" r:id="rId44"/>
    <p:sldId id="451" r:id="rId45"/>
    <p:sldId id="399" r:id="rId46"/>
    <p:sldId id="452" r:id="rId47"/>
  </p:sldIdLst>
  <p:sldSz cx="9144000" cy="5143500" type="screen16x9"/>
  <p:notesSz cx="6858000" cy="9144000"/>
  <p:defaultText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33"/>
    <a:srgbClr val="6CA62C"/>
    <a:srgbClr val="009BD2"/>
    <a:srgbClr val="7BC143"/>
    <a:srgbClr val="7BC14A"/>
    <a:srgbClr val="F05425"/>
    <a:srgbClr val="D56509"/>
    <a:srgbClr val="FFFF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5" d="100"/>
          <a:sy n="75" d="100"/>
        </p:scale>
        <p:origin x="-72" y="-44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1/26/2017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685617" rtl="0" eaLnBrk="1" latinLnBrk="0" hangingPunct="1">
      <a:defRPr sz="900" kern="1200">
        <a:solidFill>
          <a:schemeClr val="tx1"/>
        </a:solidFill>
        <a:latin typeface="+mn-lt"/>
        <a:ea typeface="+mn-ea"/>
        <a:cs typeface="+mn-cs"/>
      </a:defRPr>
    </a:lvl1pPr>
    <a:lvl2pPr marL="342809" algn="l" defTabSz="685617" rtl="0" eaLnBrk="1" latinLnBrk="0" hangingPunct="1">
      <a:defRPr sz="900" kern="1200">
        <a:solidFill>
          <a:schemeClr val="tx1"/>
        </a:solidFill>
        <a:latin typeface="+mn-lt"/>
        <a:ea typeface="+mn-ea"/>
        <a:cs typeface="+mn-cs"/>
      </a:defRPr>
    </a:lvl2pPr>
    <a:lvl3pPr marL="685617" algn="l" defTabSz="685617" rtl="0" eaLnBrk="1" latinLnBrk="0" hangingPunct="1">
      <a:defRPr sz="900" kern="1200">
        <a:solidFill>
          <a:schemeClr val="tx1"/>
        </a:solidFill>
        <a:latin typeface="+mn-lt"/>
        <a:ea typeface="+mn-ea"/>
        <a:cs typeface="+mn-cs"/>
      </a:defRPr>
    </a:lvl3pPr>
    <a:lvl4pPr marL="1028426" algn="l" defTabSz="685617" rtl="0" eaLnBrk="1" latinLnBrk="0" hangingPunct="1">
      <a:defRPr sz="900" kern="1200">
        <a:solidFill>
          <a:schemeClr val="tx1"/>
        </a:solidFill>
        <a:latin typeface="+mn-lt"/>
        <a:ea typeface="+mn-ea"/>
        <a:cs typeface="+mn-cs"/>
      </a:defRPr>
    </a:lvl4pPr>
    <a:lvl5pPr marL="1371234" algn="l" defTabSz="685617" rtl="0" eaLnBrk="1" latinLnBrk="0" hangingPunct="1">
      <a:defRPr sz="900" kern="1200">
        <a:solidFill>
          <a:schemeClr val="tx1"/>
        </a:solidFill>
        <a:latin typeface="+mn-lt"/>
        <a:ea typeface="+mn-ea"/>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1" name="直角三角形 20"/>
          <p:cNvSpPr/>
          <p:nvPr userDrawn="1"/>
        </p:nvSpPr>
        <p:spPr>
          <a:xfrm flipH="1">
            <a:off x="7703515" y="1491630"/>
            <a:ext cx="191733" cy="162018"/>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2" name="矩形 21"/>
          <p:cNvSpPr/>
          <p:nvPr userDrawn="1"/>
        </p:nvSpPr>
        <p:spPr>
          <a:xfrm>
            <a:off x="0" y="1650504"/>
            <a:ext cx="9144000" cy="2112522"/>
          </a:xfrm>
          <a:prstGeom prst="rect">
            <a:avLst/>
          </a:prstGeom>
          <a:solidFill>
            <a:srgbClr val="00B0F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dirty="0"/>
          </a:p>
        </p:txBody>
      </p:sp>
      <p:sp>
        <p:nvSpPr>
          <p:cNvPr id="24" name="矩形 23"/>
          <p:cNvSpPr/>
          <p:nvPr userDrawn="1"/>
        </p:nvSpPr>
        <p:spPr>
          <a:xfrm>
            <a:off x="7895248" y="1491630"/>
            <a:ext cx="672156" cy="2430270"/>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7" name="直角三角形 26"/>
          <p:cNvSpPr/>
          <p:nvPr userDrawn="1"/>
        </p:nvSpPr>
        <p:spPr>
          <a:xfrm flipH="1" flipV="1">
            <a:off x="7703514" y="3766170"/>
            <a:ext cx="191732" cy="15573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050" name="Picture 2" descr="http://pic.sc.chinaz.com/files/pic/pic9/201207/xpic5795.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789552"/>
            <a:ext cx="3808021" cy="36184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cxnSp>
        <p:nvCxnSpPr>
          <p:cNvPr id="14" name="直接连接符 13"/>
          <p:cNvCxnSpPr/>
          <p:nvPr userDrawn="1"/>
        </p:nvCxnSpPr>
        <p:spPr>
          <a:xfrm>
            <a:off x="198653" y="465516"/>
            <a:ext cx="87466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自主学习区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31341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互动探究区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570152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2"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自我检测区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54800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2614411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37576267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7304550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45148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pic>
        <p:nvPicPr>
          <p:cNvPr id="8" name="Picture 3" descr="D:\Teliss_Tong\Copy\定期备份\工作备份\！PPT图片及版面资源\06-PPT精选插图\02-商务\xpic5800.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075664"/>
            <a:ext cx="3671668" cy="367262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6893107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362508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679512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Picture 2" descr="http://pic.sc.chinaz.com/files/pic/pic9/201207/xpic580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167594"/>
            <a:ext cx="3579761" cy="358069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292644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097299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358302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62" tIns="34281" rIns="68562" bIns="3428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62" tIns="34281" rIns="68562" bIns="3428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68562" tIns="34281" rIns="68562" bIns="34281" rtlCol="0" anchor="ctr"/>
          <a:lstStyle>
            <a:lvl1pPr algn="l">
              <a:defRPr sz="900">
                <a:solidFill>
                  <a:schemeClr val="tx1">
                    <a:tint val="75000"/>
                  </a:schemeClr>
                </a:solidFill>
              </a:defRPr>
            </a:lvl1pPr>
          </a:lstStyle>
          <a:p>
            <a:fld id="{530820CF-B880-4189-942D-D702A7CBA730}" type="datetimeFigureOut">
              <a:rPr lang="zh-CN" altLang="en-US" smtClean="0"/>
              <a:pPr/>
              <a:t>2017-1-26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62" tIns="34281" rIns="68562" bIns="3428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62" tIns="34281" rIns="68562" bIns="34281"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67" r:id="rId5"/>
    <p:sldLayoutId id="2147483651" r:id="rId6"/>
    <p:sldLayoutId id="2147483662" r:id="rId7"/>
    <p:sldLayoutId id="2147483669" r:id="rId8"/>
    <p:sldLayoutId id="2147483670" r:id="rId9"/>
    <p:sldLayoutId id="2147483652" r:id="rId10"/>
    <p:sldLayoutId id="2147483663" r:id="rId11"/>
    <p:sldLayoutId id="2147483675" r:id="rId12"/>
    <p:sldLayoutId id="2147483676" r:id="rId13"/>
    <p:sldLayoutId id="2147483671" r:id="rId14"/>
    <p:sldLayoutId id="2147483672" r:id="rId15"/>
    <p:sldLayoutId id="2147483673" r:id="rId16"/>
    <p:sldLayoutId id="2147483674" r:id="rId17"/>
  </p:sldLayoutIdLst>
  <p:timing>
    <p:tnLst>
      <p:par>
        <p:cTn id="1" dur="indefinite" restart="never" nodeType="tmRoot"/>
      </p:par>
    </p:tnLst>
  </p:timing>
  <p:txStyles>
    <p:titleStyle>
      <a:lvl1pPr algn="ctr" defTabSz="685617" rtl="0" eaLnBrk="1" latinLnBrk="0" hangingPunct="1">
        <a:spcBef>
          <a:spcPct val="0"/>
        </a:spcBef>
        <a:buNone/>
        <a:defRPr sz="3300" kern="1200">
          <a:solidFill>
            <a:schemeClr val="tx1"/>
          </a:solidFill>
          <a:latin typeface="+mj-lt"/>
          <a:ea typeface="+mj-ea"/>
          <a:cs typeface="+mj-cs"/>
        </a:defRPr>
      </a:lvl1pPr>
    </p:titleStyle>
    <p:bodyStyle>
      <a:lvl1pPr marL="257106" indent="-257106" algn="l" defTabSz="685617"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064" indent="-214255" algn="l" defTabSz="685617"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021" indent="-171404" algn="l" defTabSz="68561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830"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639"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447"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56"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64"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73"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4.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6.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7.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8.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39.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40.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1.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11" Type="http://schemas.openxmlformats.org/officeDocument/2006/relationships/image" Target="file:///\\&#24352;&#32418;\&#24352;&#32418;%20(e)\2014&#24187;&#28783;&#29255;&#65288;&#21407;&#25991;&#20214;&#65289;\&#21516;&#27493;\&#21382;&#21490;\&#23398;&#26696;&#23548;&#23398;&#35774;&#35745;&#21382;&#21490;&#36873;&#20462;2&#65288;&#23731;&#65289;(&#26410;&#20256;&#65292;2014&#22791;&#29992;)\41.TIF" TargetMode="External"/><Relationship Id="rId5" Type="http://schemas.openxmlformats.org/officeDocument/2006/relationships/slide" Target="slide41.xml"/><Relationship Id="rId10" Type="http://schemas.openxmlformats.org/officeDocument/2006/relationships/image" Target="../media/image6.png"/><Relationship Id="rId4" Type="http://schemas.openxmlformats.org/officeDocument/2006/relationships/slide" Target="slide37.xml"/><Relationship Id="rId9" Type="http://schemas.openxmlformats.org/officeDocument/2006/relationships/slide" Target="slide3.xml"/></Relationships>
</file>

<file path=ppt/slides/_rels/slide44.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46.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3.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7.xml"/><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88" y="1384301"/>
            <a:ext cx="541338"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5" name="矩形 4"/>
          <p:cNvSpPr/>
          <p:nvPr/>
        </p:nvSpPr>
        <p:spPr>
          <a:xfrm>
            <a:off x="3708129" y="1384301"/>
            <a:ext cx="5435872"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6" name="矩形 5"/>
          <p:cNvSpPr/>
          <p:nvPr/>
        </p:nvSpPr>
        <p:spPr>
          <a:xfrm>
            <a:off x="4048894" y="1425089"/>
            <a:ext cx="5518639" cy="2308314"/>
          </a:xfrm>
          <a:prstGeom prst="rect">
            <a:avLst/>
          </a:prstGeom>
        </p:spPr>
        <p:txBody>
          <a:bodyPr wrap="square" lIns="68570" tIns="34285" rIns="68570" bIns="34285">
            <a:spAutoFit/>
          </a:bodyPr>
          <a:lstStyle/>
          <a:p>
            <a:pPr>
              <a:lnSpc>
                <a:spcPct val="150000"/>
              </a:lnSpc>
              <a:defRPr/>
            </a:pPr>
            <a:r>
              <a:rPr lang="zh-CN" altLang="en-US" sz="37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第三单元  </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资产阶级</a:t>
            </a:r>
            <a:endParaRPr lang="en-US" altLang="zh-CN" sz="53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a:p>
            <a:pPr>
              <a:lnSpc>
                <a:spcPct val="150000"/>
              </a:lnSpc>
              <a:defRPr/>
            </a:pPr>
            <a:r>
              <a:rPr lang="zh-CN" altLang="en-US" sz="52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民主制度的形成</a:t>
            </a:r>
            <a:endParaRPr lang="zh-CN" altLang="en-US" sz="5200" b="1" spc="20" dirty="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pic>
        <p:nvPicPr>
          <p:cNvPr id="8" name="Picture 2" descr="E:\张红\2014\幻灯片\同步\历史\人民选修2\单元图\人教选二\5-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9077" y="1357943"/>
            <a:ext cx="3159052" cy="24392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05029122"/>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25821" y="1347614"/>
            <a:ext cx="7762603" cy="2736628"/>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(4)1867</a:t>
            </a:r>
            <a:r>
              <a:rPr lang="zh-CN" altLang="zh-CN" sz="2600" b="1" dirty="0">
                <a:latin typeface="Times New Roman" pitchFamily="18" charset="0"/>
                <a:ea typeface="宋体" pitchFamily="2" charset="-122"/>
              </a:rPr>
              <a:t>年第二次选举改革法案使城市小资产阶级</a:t>
            </a:r>
            <a:r>
              <a:rPr lang="zh-CN" altLang="zh-CN" sz="2600" b="1" dirty="0" smtClean="0">
                <a:latin typeface="Times New Roman" pitchFamily="18" charset="0"/>
                <a:ea typeface="宋体" pitchFamily="2" charset="-122"/>
              </a:rPr>
              <a:t>和</a:t>
            </a:r>
            <a:endParaRPr lang="en-US" altLang="zh-CN" sz="2600" b="1" dirty="0" smtClean="0">
              <a:latin typeface="Times New Roman" pitchFamily="18" charset="0"/>
              <a:ea typeface="宋体" pitchFamily="2" charset="-122"/>
            </a:endParaRPr>
          </a:p>
          <a:p>
            <a:pPr>
              <a:lnSpc>
                <a:spcPts val="52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获得</a:t>
            </a:r>
            <a:r>
              <a:rPr lang="zh-CN" altLang="zh-CN" sz="2600" b="1" dirty="0">
                <a:latin typeface="Times New Roman" pitchFamily="18" charset="0"/>
                <a:ea typeface="宋体" pitchFamily="2" charset="-122"/>
              </a:rPr>
              <a:t>了选举权。</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(5)1884</a:t>
            </a:r>
            <a:r>
              <a:rPr lang="zh-CN" altLang="zh-CN" sz="2600" b="1" dirty="0">
                <a:latin typeface="Times New Roman" pitchFamily="18" charset="0"/>
                <a:ea typeface="宋体" pitchFamily="2" charset="-122"/>
              </a:rPr>
              <a:t>年第三次选举改革法案</a:t>
            </a:r>
            <a:r>
              <a:rPr lang="zh-CN" altLang="zh-CN" sz="2600" b="1" dirty="0" smtClean="0">
                <a:latin typeface="Times New Roman" pitchFamily="18" charset="0"/>
                <a:ea typeface="宋体" pitchFamily="2" charset="-122"/>
              </a:rPr>
              <a:t>使</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获得</a:t>
            </a:r>
            <a:r>
              <a:rPr lang="zh-CN" altLang="zh-CN" sz="2600" b="1" dirty="0">
                <a:latin typeface="Times New Roman" pitchFamily="18" charset="0"/>
                <a:ea typeface="宋体" pitchFamily="2" charset="-122"/>
              </a:rPr>
              <a:t>了选举权，基本上实现了男性户主的选举权</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608002" y="2149227"/>
            <a:ext cx="1750800" cy="492443"/>
          </a:xfrm>
          <a:prstGeom prst="rect">
            <a:avLst/>
          </a:prstGeom>
        </p:spPr>
        <p:txBody>
          <a:bodyPr wrap="none">
            <a:spAutoFit/>
          </a:bodyPr>
          <a:lstStyle/>
          <a:p>
            <a:r>
              <a:rPr lang="zh-CN" altLang="en-US" sz="2600" b="1" dirty="0" smtClean="0">
                <a:solidFill>
                  <a:srgbClr val="0000FF"/>
                </a:solidFill>
              </a:rPr>
              <a:t>城市工人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5345672" y="2808912"/>
            <a:ext cx="1750800" cy="492443"/>
          </a:xfrm>
          <a:prstGeom prst="rect">
            <a:avLst/>
          </a:prstGeom>
        </p:spPr>
        <p:txBody>
          <a:bodyPr wrap="none">
            <a:spAutoFit/>
          </a:bodyPr>
          <a:lstStyle/>
          <a:p>
            <a:r>
              <a:rPr lang="zh-CN" altLang="en-US" sz="2600" b="1" smtClean="0">
                <a:solidFill>
                  <a:srgbClr val="0000FF"/>
                </a:solidFill>
              </a:rPr>
              <a:t>农业工人   </a:t>
            </a:r>
            <a:endParaRPr lang="zh-CN" altLang="en-US" sz="2600" b="1" dirty="0">
              <a:solidFill>
                <a:srgbClr val="0000FF"/>
              </a:solidFill>
            </a:endParaRPr>
          </a:p>
        </p:txBody>
      </p:sp>
    </p:spTree>
    <p:extLst>
      <p:ext uri="{BB962C8B-B14F-4D97-AF65-F5344CB8AC3E}">
        <p14:creationId xmlns:p14="http://schemas.microsoft.com/office/powerpoint/2010/main" xmlns="" val="213745185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739642"/>
            <a:ext cx="7918631" cy="4070327"/>
          </a:xfrm>
          <a:prstGeom prst="rect">
            <a:avLst/>
          </a:prstGeom>
          <a:noFill/>
        </p:spPr>
        <p:txBody>
          <a:bodyPr wrap="square" lIns="68562" tIns="34281" rIns="68562" bIns="34281" rtlCol="0">
            <a:spAutoFit/>
          </a:bodyPr>
          <a:lstStyle/>
          <a:p>
            <a:pPr>
              <a:lnSpc>
                <a:spcPts val="5200"/>
              </a:lnSpc>
            </a:pPr>
            <a:r>
              <a:rPr lang="en-US" altLang="zh-CN" sz="2600" b="1" dirty="0" smtClean="0">
                <a:latin typeface="Times New Roman" pitchFamily="18" charset="0"/>
                <a:ea typeface="宋体" pitchFamily="2" charset="-122"/>
              </a:rPr>
              <a:t>3</a:t>
            </a:r>
            <a:r>
              <a:rPr lang="en-US" altLang="zh-CN" sz="2600" b="1" dirty="0">
                <a:latin typeface="Times New Roman" pitchFamily="18" charset="0"/>
                <a:ea typeface="宋体" pitchFamily="2" charset="-122"/>
              </a:rPr>
              <a:t>.</a:t>
            </a:r>
            <a:r>
              <a:rPr lang="zh-CN" altLang="zh-CN" sz="2600" b="1" dirty="0">
                <a:latin typeface="黑体" pitchFamily="2" charset="-122"/>
                <a:ea typeface="黑体" pitchFamily="2" charset="-122"/>
              </a:rPr>
              <a:t>两党制的演变</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斯图亚特王朝复辟期间，英国议会中出现了辉格党和托利党。</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(2)1832</a:t>
            </a:r>
            <a:r>
              <a:rPr lang="zh-CN" altLang="zh-CN" sz="2600" b="1" dirty="0">
                <a:latin typeface="Times New Roman" pitchFamily="18" charset="0"/>
                <a:ea typeface="宋体" pitchFamily="2" charset="-122"/>
              </a:rPr>
              <a:t>年议会改革后，两党加强组织建设，通过竞选议会席位，组织政党内阁，</a:t>
            </a:r>
            <a:r>
              <a:rPr lang="zh-CN" altLang="zh-CN" sz="2600" b="1" dirty="0" smtClean="0">
                <a:latin typeface="Times New Roman" pitchFamily="18" charset="0"/>
                <a:ea typeface="宋体" pitchFamily="2" charset="-122"/>
              </a:rPr>
              <a:t>实行</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(3)20</a:t>
            </a:r>
            <a:r>
              <a:rPr lang="zh-CN" altLang="zh-CN" sz="2600" b="1" dirty="0">
                <a:latin typeface="Times New Roman" pitchFamily="18" charset="0"/>
                <a:ea typeface="宋体" pitchFamily="2" charset="-122"/>
              </a:rPr>
              <a:t>世纪初</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兴起</a:t>
            </a:r>
            <a:r>
              <a:rPr lang="zh-CN" altLang="zh-CN" sz="2600" b="1" dirty="0">
                <a:latin typeface="Times New Roman" pitchFamily="18" charset="0"/>
                <a:ea typeface="宋体" pitchFamily="2" charset="-122"/>
              </a:rPr>
              <a:t>，自由党逐渐分化</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5125456" y="3517379"/>
            <a:ext cx="1750800" cy="492443"/>
          </a:xfrm>
          <a:prstGeom prst="rect">
            <a:avLst/>
          </a:prstGeom>
        </p:spPr>
        <p:txBody>
          <a:bodyPr wrap="none">
            <a:spAutoFit/>
          </a:bodyPr>
          <a:lstStyle/>
          <a:p>
            <a:r>
              <a:rPr lang="zh-CN" altLang="en-US" sz="2600" b="1" dirty="0" smtClean="0">
                <a:solidFill>
                  <a:srgbClr val="0000FF"/>
                </a:solidFill>
              </a:rPr>
              <a:t>轮流执政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521243" y="4191922"/>
            <a:ext cx="1080745" cy="492443"/>
          </a:xfrm>
          <a:prstGeom prst="rect">
            <a:avLst/>
          </a:prstGeom>
        </p:spPr>
        <p:txBody>
          <a:bodyPr wrap="none">
            <a:spAutoFit/>
          </a:bodyPr>
          <a:lstStyle/>
          <a:p>
            <a:r>
              <a:rPr lang="zh-CN" altLang="en-US" sz="2600" b="1" smtClean="0">
                <a:solidFill>
                  <a:srgbClr val="0000FF"/>
                </a:solidFill>
              </a:rPr>
              <a:t>工党   </a:t>
            </a:r>
            <a:endParaRPr lang="zh-CN" altLang="en-US" sz="2600" b="1" dirty="0">
              <a:solidFill>
                <a:srgbClr val="0000FF"/>
              </a:solidFill>
            </a:endParaRPr>
          </a:p>
        </p:txBody>
      </p:sp>
    </p:spTree>
    <p:extLst>
      <p:ext uri="{BB962C8B-B14F-4D97-AF65-F5344CB8AC3E}">
        <p14:creationId xmlns:p14="http://schemas.microsoft.com/office/powerpoint/2010/main" xmlns="" val="180449122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713" y="2425743"/>
            <a:ext cx="8314759" cy="1989116"/>
          </a:xfrm>
          <a:prstGeom prst="rect">
            <a:avLst/>
          </a:prstGeom>
          <a:noFill/>
        </p:spPr>
        <p:txBody>
          <a:bodyPr wrap="square" lIns="68562" tIns="34281" rIns="68562" bIns="34281" rtlCol="0">
            <a:spAutoFit/>
          </a:bodyPr>
          <a:lstStyle/>
          <a:p>
            <a:pPr>
              <a:lnSpc>
                <a:spcPts val="5200"/>
              </a:lnSpc>
            </a:pPr>
            <a:r>
              <a:rPr lang="zh-CN" altLang="zh-CN" sz="2600" b="1" dirty="0">
                <a:latin typeface="黑体" pitchFamily="2" charset="-122"/>
                <a:ea typeface="黑体" pitchFamily="2" charset="-122"/>
              </a:rPr>
              <a:t>提示</a:t>
            </a:r>
            <a:r>
              <a:rPr lang="zh-CN" altLang="zh-CN" sz="2600" b="1" dirty="0">
                <a:latin typeface="方正细黑一_GBK" pitchFamily="65" charset="-122"/>
                <a:ea typeface="方正细黑一_GBK" pitchFamily="65" charset="-122"/>
              </a:rPr>
              <a:t>　</a:t>
            </a:r>
            <a:r>
              <a:rPr lang="en-US" altLang="zh-CN" sz="2600" dirty="0">
                <a:latin typeface="方正细黑一_GBK" pitchFamily="65" charset="-122"/>
                <a:ea typeface="方正细黑一_GBK" pitchFamily="65" charset="-122"/>
              </a:rPr>
              <a:t>(1)18</a:t>
            </a:r>
            <a:r>
              <a:rPr lang="zh-CN" altLang="zh-CN" sz="2600" dirty="0">
                <a:latin typeface="方正细黑一_GBK" pitchFamily="65" charset="-122"/>
                <a:ea typeface="方正细黑一_GBK" pitchFamily="65" charset="-122"/>
              </a:rPr>
              <a:t>世纪，国王逐渐退出内阁，沃波尔成为英国历史上的第一任首相。</a:t>
            </a:r>
          </a:p>
          <a:p>
            <a:pPr>
              <a:lnSpc>
                <a:spcPts val="5200"/>
              </a:lnSpc>
            </a:pPr>
            <a:r>
              <a:rPr lang="en-US" altLang="zh-CN" sz="2600" dirty="0">
                <a:latin typeface="方正细黑一_GBK" pitchFamily="65" charset="-122"/>
                <a:ea typeface="方正细黑一_GBK" pitchFamily="65" charset="-122"/>
              </a:rPr>
              <a:t>(2)18</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19</a:t>
            </a:r>
            <a:r>
              <a:rPr lang="zh-CN" altLang="zh-CN" sz="2600" dirty="0">
                <a:latin typeface="方正细黑一_GBK" pitchFamily="65" charset="-122"/>
                <a:ea typeface="方正细黑一_GBK" pitchFamily="65" charset="-122"/>
              </a:rPr>
              <a:t>世纪，英国逐渐确立了内阁对议会负责的制度</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46992" y="1891718"/>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自我评测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558602" y="20369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467544" y="1034445"/>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10980971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353962" y="967001"/>
            <a:ext cx="8397907" cy="3620973"/>
          </a:xfrm>
          <a:prstGeom prst="rect">
            <a:avLst/>
          </a:prstGeom>
          <a:noFill/>
        </p:spPr>
        <p:txBody>
          <a:bodyPr wrap="square" lIns="68562" tIns="34281" rIns="68562" bIns="34281" rtlCol="0">
            <a:spAutoFit/>
          </a:bodyPr>
          <a:lstStyle/>
          <a:p>
            <a:pPr>
              <a:lnSpc>
                <a:spcPts val="4700"/>
              </a:lnSpc>
            </a:pP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沃波尔任首相时开创了内阁得不到议会信任即应辞职的先例。</a:t>
            </a:r>
          </a:p>
          <a:p>
            <a:pPr>
              <a:lnSpc>
                <a:spcPts val="4700"/>
              </a:lnSpc>
            </a:pPr>
            <a:r>
              <a:rPr lang="en-US" altLang="zh-CN" sz="2600" dirty="0">
                <a:latin typeface="方正细黑一_GBK" pitchFamily="65" charset="-122"/>
                <a:ea typeface="方正细黑一_GBK" pitchFamily="65" charset="-122"/>
              </a:rPr>
              <a:t>(4)</a:t>
            </a:r>
            <a:r>
              <a:rPr lang="zh-CN" altLang="zh-CN" sz="2600" dirty="0">
                <a:latin typeface="方正细黑一_GBK" pitchFamily="65" charset="-122"/>
                <a:ea typeface="方正细黑一_GBK" pitchFamily="65" charset="-122"/>
              </a:rPr>
              <a:t>小皮特任首相时开创了内阁在失去议会多数信任时，还可以解散议会，重新选举，直接诉诸选民的裁决的先例。</a:t>
            </a:r>
          </a:p>
          <a:p>
            <a:pPr>
              <a:lnSpc>
                <a:spcPts val="4700"/>
              </a:lnSpc>
            </a:pPr>
            <a:r>
              <a:rPr lang="en-US" altLang="zh-CN" sz="2600" dirty="0">
                <a:latin typeface="方正细黑一_GBK" pitchFamily="65" charset="-122"/>
                <a:ea typeface="方正细黑一_GBK" pitchFamily="65" charset="-122"/>
              </a:rPr>
              <a:t>(5)</a:t>
            </a:r>
            <a:r>
              <a:rPr lang="zh-CN" altLang="zh-CN" sz="2600" dirty="0">
                <a:latin typeface="方正细黑一_GBK" pitchFamily="65" charset="-122"/>
                <a:ea typeface="方正细黑一_GBK" pitchFamily="65" charset="-122"/>
              </a:rPr>
              <a:t>维多利亚女王让在议会选举中取得多数席位的政党组阁，</a:t>
            </a:r>
            <a:r>
              <a:rPr lang="en-US" altLang="zh-CN" sz="2600" dirty="0">
                <a:latin typeface="方正细黑一_GBK" pitchFamily="65" charset="-122"/>
                <a:ea typeface="方正细黑一_GBK" pitchFamily="65" charset="-122"/>
              </a:rPr>
              <a:t>19</a:t>
            </a:r>
            <a:r>
              <a:rPr lang="zh-CN" altLang="zh-CN" sz="2600" dirty="0">
                <a:latin typeface="方正细黑一_GBK" pitchFamily="65" charset="-122"/>
                <a:ea typeface="方正细黑一_GBK" pitchFamily="65" charset="-122"/>
              </a:rPr>
              <a:t>世纪中叶，责任内阁制在英国确立下来。</a:t>
            </a:r>
          </a:p>
        </p:txBody>
      </p:sp>
    </p:spTree>
    <p:extLst>
      <p:ext uri="{BB962C8B-B14F-4D97-AF65-F5344CB8AC3E}">
        <p14:creationId xmlns:p14="http://schemas.microsoft.com/office/powerpoint/2010/main" xmlns="" val="15262545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420" y="935912"/>
            <a:ext cx="8712968" cy="3785652"/>
          </a:xfrm>
          <a:prstGeom prst="rect">
            <a:avLst/>
          </a:prstGeom>
        </p:spPr>
        <p:txBody>
          <a:bodyPr wrap="square">
            <a:spAutoFit/>
          </a:bodyPr>
          <a:lstStyle/>
          <a:p>
            <a:pPr>
              <a:lnSpc>
                <a:spcPts val="4800"/>
              </a:lnSpc>
            </a:pPr>
            <a:r>
              <a:rPr lang="zh-CN" altLang="zh-CN" sz="2800" b="1" dirty="0">
                <a:latin typeface="黑体" pitchFamily="2" charset="-122"/>
                <a:ea typeface="黑体" pitchFamily="2" charset="-122"/>
              </a:rPr>
              <a:t>探究点一　限制王权的《权利法案》</a:t>
            </a:r>
            <a:endParaRPr lang="zh-CN" altLang="zh-CN" sz="2800" dirty="0">
              <a:latin typeface="黑体" pitchFamily="2" charset="-122"/>
              <a:ea typeface="黑体" pitchFamily="2" charset="-122"/>
            </a:endParaRPr>
          </a:p>
          <a:p>
            <a:pPr>
              <a:lnSpc>
                <a:spcPts val="4800"/>
              </a:lnSpc>
            </a:pPr>
            <a:r>
              <a:rPr lang="zh-CN" altLang="zh-CN" sz="2800" b="1" dirty="0">
                <a:solidFill>
                  <a:schemeClr val="accent6">
                    <a:lumMod val="75000"/>
                  </a:schemeClr>
                </a:solidFill>
                <a:latin typeface="黑体" pitchFamily="2" charset="-122"/>
                <a:ea typeface="黑体" pitchFamily="2" charset="-122"/>
              </a:rPr>
              <a:t>材料</a:t>
            </a:r>
            <a:r>
              <a:rPr lang="zh-CN" altLang="zh-CN" sz="2800" b="1" dirty="0"/>
              <a:t>　</a:t>
            </a:r>
            <a:r>
              <a:rPr lang="zh-CN" altLang="zh-CN" sz="2800" dirty="0">
                <a:latin typeface="方正细黑一_GBK" pitchFamily="65" charset="-122"/>
                <a:ea typeface="方正细黑一_GBK" pitchFamily="65" charset="-122"/>
              </a:rPr>
              <a:t>法律的权力高于国王的权力；过去国王拥有的</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搁置</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法律的权力是非法的；国王未经议会同意，无权征税；在和平时期，未经议会同意，国王无权招募和维持常备军；议会选举必须自由，议会议员拥有言论自由，议会应经常集会</a:t>
            </a:r>
            <a:r>
              <a:rPr lang="en-US" altLang="zh-CN" sz="2800" dirty="0" smtClean="0">
                <a:latin typeface="方正细黑一_GBK" pitchFamily="65" charset="-122"/>
                <a:ea typeface="方正细黑一_GBK" pitchFamily="65" charset="-122"/>
              </a:rPr>
              <a:t>……	  </a:t>
            </a:r>
            <a:r>
              <a:rPr lang="en-US" altLang="zh-CN" sz="2800" b="1" dirty="0" smtClean="0">
                <a:latin typeface="+mj-ea"/>
                <a:ea typeface="+mj-ea"/>
              </a:rPr>
              <a:t>——</a:t>
            </a:r>
            <a:r>
              <a:rPr lang="zh-CN" altLang="zh-CN" sz="2800" b="1" dirty="0" smtClean="0">
                <a:latin typeface="+mj-ea"/>
                <a:ea typeface="+mj-ea"/>
              </a:rPr>
              <a:t>《权利法案》</a:t>
            </a:r>
            <a:endParaRPr lang="zh-CN" altLang="zh-CN" sz="2800" dirty="0">
              <a:latin typeface="+mj-ea"/>
              <a:ea typeface="+mj-ea"/>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923569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463862"/>
            <a:ext cx="8053351" cy="469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《权利法案》颁布的政治前提是什么？</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02618" y="2317626"/>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en-US" altLang="zh-CN" sz="2600" b="1" dirty="0">
                <a:latin typeface="Times New Roman" pitchFamily="18" charset="0"/>
                <a:ea typeface="宋体" pitchFamily="2" charset="-122"/>
              </a:rPr>
              <a:t>1688</a:t>
            </a:r>
            <a:r>
              <a:rPr lang="zh-CN" altLang="zh-CN" sz="2600" b="1" dirty="0">
                <a:latin typeface="Times New Roman" pitchFamily="18" charset="0"/>
                <a:ea typeface="宋体" pitchFamily="2" charset="-122"/>
              </a:rPr>
              <a:t>年光荣革命的胜利，威廉和玛丽接受议会事先拟好的《权利法案》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Tree>
    <p:extLst>
      <p:ext uri="{BB962C8B-B14F-4D97-AF65-F5344CB8AC3E}">
        <p14:creationId xmlns:p14="http://schemas.microsoft.com/office/powerpoint/2010/main" xmlns="" val="32908207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487969"/>
            <a:ext cx="8053351" cy="469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以上材料的主要精神和目的是什么？</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69016" y="2230760"/>
            <a:ext cx="8102730" cy="1509802"/>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smtClean="0">
                <a:latin typeface="Times New Roman"/>
                <a:cs typeface="Times New Roman"/>
              </a:rPr>
              <a:t>　</a:t>
            </a:r>
            <a:r>
              <a:rPr lang="zh-CN" altLang="zh-CN" sz="2600" b="1"/>
              <a:t>主要精神是从立法权、税收权和军权等方面限制国王的权力。目的是为限制王权提供法律依据和保障</a:t>
            </a:r>
            <a:r>
              <a:rPr lang="zh-CN" altLang="zh-CN" sz="2600" b="1" smtClean="0"/>
              <a:t>。</a:t>
            </a:r>
            <a:endParaRPr lang="zh-CN" altLang="zh-CN" sz="2600"/>
          </a:p>
        </p:txBody>
      </p:sp>
    </p:spTree>
    <p:extLst>
      <p:ext uri="{BB962C8B-B14F-4D97-AF65-F5344CB8AC3E}">
        <p14:creationId xmlns:p14="http://schemas.microsoft.com/office/powerpoint/2010/main" xmlns="" val="105283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8019" y="1933203"/>
            <a:ext cx="7861644" cy="2534441"/>
          </a:xfrm>
          <a:prstGeom prst="rect">
            <a:avLst/>
          </a:prstGeom>
          <a:noFill/>
        </p:spPr>
        <p:txBody>
          <a:bodyPr wrap="square" lIns="68562" tIns="34281" rIns="68562" bIns="34281" rtlCol="0">
            <a:spAutoFit/>
          </a:bodyPr>
          <a:lstStyle/>
          <a:p>
            <a:pPr>
              <a:lnSpc>
                <a:spcPts val="5000"/>
              </a:lnSpc>
            </a:pPr>
            <a:r>
              <a:rPr lang="zh-CN" altLang="zh-CN" sz="2600" dirty="0">
                <a:latin typeface="方正细黑一_GBK" pitchFamily="65" charset="-122"/>
                <a:ea typeface="方正细黑一_GBK" pitchFamily="65" charset="-122"/>
              </a:rPr>
              <a:t>《权利法案》从法律上确认了议会作为国家最高立法机构的地位，体现了英国君主立宪制的基本原则，即法律高于一切和议会主权高于王权，标志着君主立宪制的确立</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深度点拨</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800323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070410"/>
            <a:ext cx="8712968" cy="3589572"/>
          </a:xfrm>
          <a:prstGeom prst="rect">
            <a:avLst/>
          </a:prstGeom>
        </p:spPr>
        <p:txBody>
          <a:bodyPr wrap="square">
            <a:spAutoFit/>
          </a:bodyPr>
          <a:lstStyle/>
          <a:p>
            <a:pPr>
              <a:lnSpc>
                <a:spcPts val="5600"/>
              </a:lnSpc>
            </a:pPr>
            <a:r>
              <a:rPr lang="zh-CN" altLang="zh-CN" sz="2800" b="1" dirty="0">
                <a:latin typeface="黑体" pitchFamily="2" charset="-122"/>
                <a:ea typeface="黑体" pitchFamily="2" charset="-122"/>
              </a:rPr>
              <a:t>探究点二　内阁：对议会负责</a:t>
            </a:r>
            <a:endParaRPr lang="zh-CN" altLang="zh-CN" sz="2800" dirty="0">
              <a:latin typeface="黑体" pitchFamily="2" charset="-122"/>
              <a:ea typeface="黑体" pitchFamily="2" charset="-122"/>
            </a:endParaRPr>
          </a:p>
          <a:p>
            <a:pPr>
              <a:lnSpc>
                <a:spcPts val="5600"/>
              </a:lnSpc>
            </a:pPr>
            <a:r>
              <a:rPr lang="zh-CN" altLang="zh-CN" sz="2800" b="1" dirty="0">
                <a:solidFill>
                  <a:schemeClr val="accent6">
                    <a:lumMod val="75000"/>
                  </a:schemeClr>
                </a:solidFill>
                <a:latin typeface="黑体" pitchFamily="2" charset="-122"/>
                <a:ea typeface="黑体" pitchFamily="2" charset="-122"/>
              </a:rPr>
              <a:t>材料</a:t>
            </a:r>
            <a:r>
              <a:rPr lang="zh-CN" altLang="zh-CN" sz="2800" b="1" dirty="0"/>
              <a:t>　</a:t>
            </a:r>
            <a:r>
              <a:rPr lang="en-US" altLang="zh-CN" sz="2600" dirty="0">
                <a:latin typeface="方正细黑一_GBK" pitchFamily="65" charset="-122"/>
                <a:ea typeface="方正细黑一_GBK" pitchFamily="65" charset="-122"/>
              </a:rPr>
              <a:t>2012</a:t>
            </a:r>
            <a:r>
              <a:rPr lang="zh-CN" altLang="zh-CN" sz="2600" dirty="0">
                <a:latin typeface="方正细黑一_GBK" pitchFamily="65" charset="-122"/>
                <a:ea typeface="方正细黑一_GBK" pitchFamily="65" charset="-122"/>
              </a:rPr>
              <a:t>年伦敦奥运会期间，英国政府为安保工作共派兵</a:t>
            </a:r>
            <a:r>
              <a:rPr lang="en-US" altLang="zh-CN" sz="2600" dirty="0">
                <a:latin typeface="方正细黑一_GBK" pitchFamily="65" charset="-122"/>
                <a:ea typeface="方正细黑一_GBK" pitchFamily="65" charset="-122"/>
              </a:rPr>
              <a:t>1.7</a:t>
            </a:r>
            <a:r>
              <a:rPr lang="zh-CN" altLang="zh-CN" sz="2600" dirty="0">
                <a:latin typeface="方正细黑一_GBK" pitchFamily="65" charset="-122"/>
                <a:ea typeface="方正细黑一_GBK" pitchFamily="65" charset="-122"/>
              </a:rPr>
              <a:t>万人，是其驻阿富汗军队的两倍，据英国议会情报和安全委员会说法，这是英国在和平年代经历的最大规模的安保行动</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460529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064984"/>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你认为当时英国的内阁成员大多赞同还是反对？试说明理由</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9319" y="2571750"/>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smtClean="0">
                <a:latin typeface="Times New Roman"/>
                <a:cs typeface="Times New Roman"/>
              </a:rPr>
              <a:t>　</a:t>
            </a:r>
            <a:r>
              <a:rPr lang="zh-CN" altLang="zh-CN" sz="2600" b="1"/>
              <a:t>观点：赞同。理由：内阁全体成员对政府事务集体负责，并与首相在政治上共进退</a:t>
            </a:r>
            <a:r>
              <a:rPr lang="zh-CN" altLang="zh-CN" sz="2600" b="1" smtClean="0"/>
              <a:t>。</a:t>
            </a:r>
            <a:endParaRPr lang="zh-CN" altLang="zh-CN" sz="2600"/>
          </a:p>
        </p:txBody>
      </p:sp>
    </p:spTree>
    <p:extLst>
      <p:ext uri="{BB962C8B-B14F-4D97-AF65-F5344CB8AC3E}">
        <p14:creationId xmlns:p14="http://schemas.microsoft.com/office/powerpoint/2010/main" xmlns="" val="31854753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236562"/>
            <a:ext cx="7200800" cy="2089477"/>
          </a:xfrm>
          <a:prstGeom prst="rect">
            <a:avLst/>
          </a:prstGeom>
        </p:spPr>
        <p:txBody>
          <a:bodyPr wrap="square" lIns="68570" tIns="34285" rIns="68570" bIns="34285">
            <a:spAutoFit/>
          </a:bodyPr>
          <a:lstStyle/>
          <a:p>
            <a:pPr>
              <a:lnSpc>
                <a:spcPct val="150000"/>
              </a:lnSpc>
              <a:defRPr/>
            </a:pPr>
            <a:r>
              <a:rPr lang="zh-CN" altLang="en-US" sz="4800" b="1" dirty="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学</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案</a:t>
            </a:r>
            <a:r>
              <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9</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英国君主立宪制的 </a:t>
            </a:r>
            <a:endPar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a:p>
            <a:pPr>
              <a:lnSpc>
                <a:spcPct val="150000"/>
              </a:lnSpc>
              <a:defRPr/>
            </a:pPr>
            <a:r>
              <a:rPr lang="en-US" altLang="zh-CN" sz="4800" b="1" dirty="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a:t>
            </a:r>
            <a:r>
              <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确立与完善</a:t>
            </a:r>
            <a:endParaRPr lang="zh-CN" altLang="en-US" sz="4800" b="1" dirty="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9" name="Rectangle 18"/>
          <p:cNvSpPr>
            <a:spLocks noChangeArrowheads="1"/>
          </p:cNvSpPr>
          <p:nvPr/>
        </p:nvSpPr>
        <p:spPr bwMode="auto">
          <a:xfrm>
            <a:off x="885509" y="2392205"/>
            <a:ext cx="8059929" cy="2762276"/>
          </a:xfrm>
          <a:prstGeom prst="rect">
            <a:avLst/>
          </a:prstGeom>
          <a:noFill/>
          <a:ln>
            <a:noFill/>
          </a:ln>
          <a:effectLst>
            <a:prstShdw prst="shdw12">
              <a:srgbClr val="808080">
                <a:alpha val="50000"/>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Lst>
        </p:spPr>
        <p:txBody>
          <a:bodyPr wrap="square" lIns="68562" tIns="34281" rIns="68562" bIns="34281" anchor="ctr">
            <a:spAutoFit/>
          </a:bodyPr>
          <a:lstStyle/>
          <a:p>
            <a:pPr>
              <a:lnSpc>
                <a:spcPts val="4200"/>
              </a:lnSpc>
            </a:pPr>
            <a:r>
              <a:rPr lang="en-US" altLang="zh-CN" sz="2600" b="1" dirty="0">
                <a:solidFill>
                  <a:schemeClr val="tx1">
                    <a:lumMod val="75000"/>
                    <a:lumOff val="25000"/>
                  </a:schemeClr>
                </a:solidFill>
                <a:latin typeface="黑体" pitchFamily="2" charset="-122"/>
                <a:ea typeface="黑体" pitchFamily="2" charset="-122"/>
              </a:rPr>
              <a:t>1.</a:t>
            </a:r>
            <a:r>
              <a:rPr lang="zh-CN" altLang="zh-CN" sz="2600" b="1" dirty="0">
                <a:solidFill>
                  <a:schemeClr val="tx1">
                    <a:lumMod val="75000"/>
                    <a:lumOff val="25000"/>
                  </a:schemeClr>
                </a:solidFill>
                <a:latin typeface="黑体" pitchFamily="2" charset="-122"/>
                <a:ea typeface="黑体" pitchFamily="2" charset="-122"/>
              </a:rPr>
              <a:t>概述《权利法案》的主要内容，理解</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限制王权、国会权力至上</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是英国君主立宪制的基本原则</a:t>
            </a:r>
            <a:r>
              <a:rPr lang="zh-CN" altLang="zh-CN" sz="2600" b="1" dirty="0" smtClean="0">
                <a:solidFill>
                  <a:schemeClr val="tx1">
                    <a:lumMod val="75000"/>
                    <a:lumOff val="25000"/>
                  </a:schemeClr>
                </a:solidFill>
                <a:latin typeface="黑体" pitchFamily="2" charset="-122"/>
                <a:ea typeface="黑体" pitchFamily="2" charset="-122"/>
              </a:rPr>
              <a:t>。</a:t>
            </a:r>
            <a:endParaRPr lang="en-US" altLang="zh-CN" sz="2600" b="1" dirty="0" smtClean="0">
              <a:solidFill>
                <a:schemeClr val="tx1">
                  <a:lumMod val="75000"/>
                  <a:lumOff val="25000"/>
                </a:schemeClr>
              </a:solidFill>
              <a:latin typeface="黑体" pitchFamily="2" charset="-122"/>
              <a:ea typeface="黑体" pitchFamily="2" charset="-122"/>
            </a:endParaRPr>
          </a:p>
          <a:p>
            <a:pPr>
              <a:lnSpc>
                <a:spcPts val="4200"/>
              </a:lnSpc>
            </a:pPr>
            <a:r>
              <a:rPr lang="en-US" altLang="zh-CN" sz="2600" b="1" dirty="0" smtClean="0">
                <a:solidFill>
                  <a:schemeClr val="tx1">
                    <a:lumMod val="75000"/>
                    <a:lumOff val="25000"/>
                  </a:schemeClr>
                </a:solidFill>
                <a:latin typeface="黑体" pitchFamily="2" charset="-122"/>
                <a:ea typeface="黑体" pitchFamily="2" charset="-122"/>
              </a:rPr>
              <a:t>2</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简述英国责任内阁制建立的基本史实，认识英国资产阶级代议制的主要特点及其对其他国家政治制度的影响。</a:t>
            </a:r>
          </a:p>
        </p:txBody>
      </p:sp>
      <p:sp>
        <p:nvSpPr>
          <p:cNvPr id="10" name="TextBox 9"/>
          <p:cNvSpPr txBox="1"/>
          <p:nvPr/>
        </p:nvSpPr>
        <p:spPr>
          <a:xfrm>
            <a:off x="969854" y="1873359"/>
            <a:ext cx="2280602" cy="516275"/>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zh-CN" sz="2600" b="1" dirty="0">
                <a:solidFill>
                  <a:srgbClr val="00B0F0"/>
                </a:solidFill>
                <a:latin typeface="黑体" panose="02010600030101010101" pitchFamily="2" charset="-122"/>
                <a:ea typeface="黑体" panose="02010600030101010101" pitchFamily="2" charset="-122"/>
              </a:rPr>
              <a:t>课标要求</a:t>
            </a:r>
          </a:p>
        </p:txBody>
      </p:sp>
      <p:sp>
        <p:nvSpPr>
          <p:cNvPr id="3" name="菱形 2"/>
          <p:cNvSpPr/>
          <p:nvPr/>
        </p:nvSpPr>
        <p:spPr>
          <a:xfrm>
            <a:off x="910038" y="20335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26458655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213123"/>
            <a:ext cx="8053351" cy="10859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2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如果女王伊丽莎白二世反对，卡梅伦是否会因此减少奥运安保士兵投入？你的依据有哪些？</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93093" y="2226568"/>
            <a:ext cx="7943074" cy="2507143"/>
          </a:xfrm>
          <a:prstGeom prst="rect">
            <a:avLst/>
          </a:prstGeom>
          <a:noFill/>
        </p:spPr>
        <p:txBody>
          <a:bodyPr wrap="square" lIns="68562" tIns="34281" rIns="68562" bIns="34281" rtlCol="0">
            <a:spAutoFit/>
          </a:bodyPr>
          <a:lstStyle/>
          <a:p>
            <a:pPr>
              <a:lnSpc>
                <a:spcPts val="49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观点：不会减少军力投入。依据：英国首相实际掌握行政大权，名义上对国王负责，实际上对议会负责；国王虽然是国家元首，但只是最高权力的象征，实际最高行政首长是首相</a:t>
            </a:r>
            <a:r>
              <a:rPr lang="zh-CN" altLang="zh-CN" sz="2600" b="1" dirty="0" smtClean="0"/>
              <a:t>。</a:t>
            </a:r>
            <a:endParaRPr lang="zh-CN" altLang="zh-CN" sz="2600" dirty="0"/>
          </a:p>
        </p:txBody>
      </p:sp>
    </p:spTree>
    <p:extLst>
      <p:ext uri="{BB962C8B-B14F-4D97-AF65-F5344CB8AC3E}">
        <p14:creationId xmlns:p14="http://schemas.microsoft.com/office/powerpoint/2010/main" xmlns="" val="37931085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122065"/>
            <a:ext cx="8053351" cy="12205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800"/>
              </a:lnSpc>
            </a:pPr>
            <a:r>
              <a:rPr lang="en-US" altLang="zh-CN" sz="2600" b="1" dirty="0">
                <a:solidFill>
                  <a:schemeClr val="accent6">
                    <a:lumMod val="75000"/>
                  </a:schemeClr>
                </a:solidFill>
                <a:latin typeface="Times New Roman" pitchFamily="18" charset="0"/>
                <a:ea typeface="宋体" pitchFamily="2" charset="-122"/>
              </a:rPr>
              <a:t>(3)</a:t>
            </a:r>
            <a:r>
              <a:rPr lang="zh-CN" altLang="zh-CN" sz="2600" b="1" dirty="0">
                <a:solidFill>
                  <a:schemeClr val="accent6">
                    <a:lumMod val="75000"/>
                  </a:schemeClr>
                </a:solidFill>
                <a:latin typeface="Times New Roman" pitchFamily="18" charset="0"/>
                <a:ea typeface="宋体" pitchFamily="2" charset="-122"/>
              </a:rPr>
              <a:t>如果当时英国下院中的大多数议员极力反对，结果又会是怎样的？为什么？</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74043" y="2372646"/>
            <a:ext cx="7943074" cy="2090362"/>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结果：首相下台或议会解散。原因：按照英国责任内阁制的规定，一旦内阁受到下院的反对，首相就要辞职向议会谢罪或要求国王解散议会重新选举</a:t>
            </a:r>
            <a:r>
              <a:rPr lang="zh-CN" altLang="zh-CN" sz="2600" b="1" dirty="0" smtClean="0"/>
              <a:t>。</a:t>
            </a:r>
            <a:endParaRPr lang="zh-CN" altLang="zh-CN" sz="2600" dirty="0"/>
          </a:p>
        </p:txBody>
      </p:sp>
    </p:spTree>
    <p:extLst>
      <p:ext uri="{BB962C8B-B14F-4D97-AF65-F5344CB8AC3E}">
        <p14:creationId xmlns:p14="http://schemas.microsoft.com/office/powerpoint/2010/main" xmlns="" val="13498301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归纳总结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48494" y="1851670"/>
            <a:ext cx="8099860" cy="1989116"/>
          </a:xfrm>
          <a:prstGeom prst="rect">
            <a:avLst/>
          </a:prstGeom>
          <a:noFill/>
        </p:spPr>
        <p:txBody>
          <a:bodyPr wrap="square" lIns="68562" tIns="34281" rIns="68562" bIns="34281" rtlCol="0">
            <a:spAutoFit/>
          </a:bodyPr>
          <a:lstStyle/>
          <a:p>
            <a:pPr>
              <a:lnSpc>
                <a:spcPts val="5200"/>
              </a:lnSpc>
            </a:pPr>
            <a:r>
              <a:rPr lang="zh-CN" altLang="zh-CN" sz="2600" dirty="0">
                <a:latin typeface="方正细黑一_GBK" pitchFamily="65" charset="-122"/>
                <a:ea typeface="方正细黑一_GBK" pitchFamily="65" charset="-122"/>
              </a:rPr>
              <a:t>责任内阁制有两个特点：一是内阁对议会负责；二是内阁由议会中获得多数席位的政党领袖组建。有了这两个特点，也就标志着责任内阁制形成了。</a:t>
            </a: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857928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059582"/>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重点精讲</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201753"/>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395536" y="1520205"/>
            <a:ext cx="8099860" cy="3200986"/>
          </a:xfrm>
          <a:prstGeom prst="rect">
            <a:avLst/>
          </a:prstGeom>
          <a:noFill/>
        </p:spPr>
        <p:txBody>
          <a:bodyPr wrap="square" lIns="68562" tIns="34281" rIns="68562" bIns="34281" rtlCol="0">
            <a:spAutoFit/>
          </a:bodyPr>
          <a:lstStyle/>
          <a:p>
            <a:pPr>
              <a:lnSpc>
                <a:spcPts val="5000"/>
              </a:lnSpc>
            </a:pPr>
            <a:r>
              <a:rPr lang="zh-CN" altLang="zh-CN" sz="2800" b="1" dirty="0"/>
              <a:t>英国责任内阁制下内阁、国王与议会的关系</a:t>
            </a:r>
            <a:endParaRPr lang="zh-CN" altLang="zh-CN" sz="2800" dirty="0"/>
          </a:p>
          <a:p>
            <a:pPr>
              <a:lnSpc>
                <a:spcPts val="50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内阁对议会负责，不对国王负责；</a:t>
            </a: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内阁由议会中获得多数席位的政党组建；</a:t>
            </a: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如果议会通过了对内阁的不信任案，内阁就要下台或解散议会重新选举；</a:t>
            </a:r>
            <a:r>
              <a:rPr lang="en-US" altLang="zh-CN" sz="2600" dirty="0">
                <a:latin typeface="方正细黑一_GBK" pitchFamily="65" charset="-122"/>
                <a:ea typeface="方正细黑一_GBK" pitchFamily="65" charset="-122"/>
              </a:rPr>
              <a:t>(4)</a:t>
            </a:r>
            <a:r>
              <a:rPr lang="zh-CN" altLang="zh-CN" sz="2600" dirty="0">
                <a:latin typeface="方正细黑一_GBK" pitchFamily="65" charset="-122"/>
                <a:ea typeface="方正细黑一_GBK" pitchFamily="65" charset="-122"/>
              </a:rPr>
              <a:t>议会是国家权力的中心，国王处于</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统而不治</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的地位</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643972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30858"/>
            <a:ext cx="8712968" cy="3784177"/>
          </a:xfrm>
          <a:prstGeom prst="rect">
            <a:avLst/>
          </a:prstGeom>
        </p:spPr>
        <p:txBody>
          <a:bodyPr wrap="square">
            <a:spAutoFit/>
          </a:bodyPr>
          <a:lstStyle/>
          <a:p>
            <a:pPr>
              <a:lnSpc>
                <a:spcPts val="4200"/>
              </a:lnSpc>
            </a:pPr>
            <a:r>
              <a:rPr lang="zh-CN" altLang="zh-CN" sz="2600" b="1" dirty="0">
                <a:latin typeface="黑体" pitchFamily="2" charset="-122"/>
                <a:ea typeface="黑体" pitchFamily="2" charset="-122"/>
              </a:rPr>
              <a:t>探究点四　</a:t>
            </a:r>
            <a:r>
              <a:rPr lang="zh-CN" altLang="en-US" sz="2600" b="1" dirty="0">
                <a:latin typeface="黑体" pitchFamily="2" charset="-122"/>
                <a:ea typeface="黑体" pitchFamily="2" charset="-122"/>
              </a:rPr>
              <a:t>议会</a:t>
            </a:r>
            <a:r>
              <a:rPr lang="zh-CN" altLang="en-US" sz="2600" b="1" dirty="0" smtClean="0">
                <a:latin typeface="黑体" pitchFamily="2" charset="-122"/>
                <a:ea typeface="黑体" pitchFamily="2" charset="-122"/>
              </a:rPr>
              <a:t>改革</a:t>
            </a:r>
            <a:r>
              <a:rPr lang="en-US" altLang="zh-CN" sz="2600" b="1" dirty="0" smtClean="0">
                <a:latin typeface="黑体" pitchFamily="2" charset="-122"/>
                <a:ea typeface="黑体" pitchFamily="2" charset="-122"/>
              </a:rPr>
              <a:t>:</a:t>
            </a:r>
            <a:r>
              <a:rPr lang="zh-CN" altLang="en-US" sz="2600" b="1" dirty="0" smtClean="0">
                <a:latin typeface="黑体" pitchFamily="2" charset="-122"/>
                <a:ea typeface="黑体" pitchFamily="2" charset="-122"/>
              </a:rPr>
              <a:t>选举权的扩大</a:t>
            </a:r>
            <a:endParaRPr lang="en-US" altLang="zh-CN" sz="2600" b="1" dirty="0" smtClean="0">
              <a:latin typeface="黑体" pitchFamily="2" charset="-122"/>
              <a:ea typeface="黑体" pitchFamily="2" charset="-122"/>
            </a:endParaRPr>
          </a:p>
          <a:p>
            <a:pPr>
              <a:lnSpc>
                <a:spcPts val="4200"/>
              </a:lnSpc>
            </a:pPr>
            <a:r>
              <a:rPr lang="zh-CN" altLang="zh-CN" sz="2600" b="1" dirty="0" smtClean="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正是美国的爱国者感染了英国的激进分子提出了更为民主的选举权口号，激励他们为提高英国普通被统治者的政治影响而奋斗。他们还为英国的改革分子展示了组织政治运动的方式以及如何在不引起太多内乱的前提下达到改革的目标</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a:p>
            <a:pPr algn="r">
              <a:lnSpc>
                <a:spcPts val="4200"/>
              </a:lnSpc>
            </a:pPr>
            <a:r>
              <a:rPr lang="en-US" altLang="zh-CN" sz="2600" b="1" dirty="0" smtClean="0">
                <a:latin typeface="+mj-ea"/>
                <a:ea typeface="+mj-ea"/>
              </a:rPr>
              <a:t>——(</a:t>
            </a:r>
            <a:r>
              <a:rPr lang="zh-CN" altLang="zh-CN" sz="2600" b="1" dirty="0">
                <a:latin typeface="+mj-ea"/>
                <a:ea typeface="+mj-ea"/>
              </a:rPr>
              <a:t>英</a:t>
            </a:r>
            <a:r>
              <a:rPr lang="en-US" altLang="zh-CN" sz="2600" b="1" dirty="0">
                <a:latin typeface="+mj-ea"/>
                <a:ea typeface="+mj-ea"/>
              </a:rPr>
              <a:t>)H.T.</a:t>
            </a:r>
            <a:r>
              <a:rPr lang="zh-CN" altLang="zh-CN" sz="2600" b="1" dirty="0">
                <a:latin typeface="+mj-ea"/>
                <a:ea typeface="+mj-ea"/>
              </a:rPr>
              <a:t>迪金森</a:t>
            </a:r>
            <a:r>
              <a:rPr lang="zh-CN" altLang="zh-CN" sz="2600" b="1" dirty="0" smtClean="0">
                <a:latin typeface="+mj-ea"/>
                <a:ea typeface="+mj-ea"/>
              </a:rPr>
              <a:t>《美国革命对英国的影响》</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3447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121267"/>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752500"/>
            <a:ext cx="8053351" cy="1553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000"/>
              </a:lnSpc>
            </a:pPr>
            <a:r>
              <a:rPr lang="zh-CN" altLang="zh-CN" sz="2600" b="1" dirty="0">
                <a:solidFill>
                  <a:schemeClr val="accent6">
                    <a:lumMod val="75000"/>
                  </a:schemeClr>
                </a:solidFill>
                <a:latin typeface="Times New Roman" pitchFamily="18" charset="0"/>
                <a:ea typeface="宋体" pitchFamily="2" charset="-122"/>
              </a:rPr>
              <a:t>英国激进分子所面临的政治使命是什么？由此，</a:t>
            </a:r>
            <a:r>
              <a:rPr lang="en-US" altLang="zh-CN" sz="2600" b="1" dirty="0">
                <a:solidFill>
                  <a:schemeClr val="accent6">
                    <a:lumMod val="75000"/>
                  </a:schemeClr>
                </a:solidFill>
                <a:latin typeface="Times New Roman" pitchFamily="18" charset="0"/>
                <a:ea typeface="宋体" pitchFamily="2" charset="-122"/>
              </a:rPr>
              <a:t>19</a:t>
            </a:r>
            <a:r>
              <a:rPr lang="zh-CN" altLang="zh-CN" sz="2600" b="1" dirty="0">
                <a:solidFill>
                  <a:schemeClr val="accent6">
                    <a:lumMod val="75000"/>
                  </a:schemeClr>
                </a:solidFill>
                <a:latin typeface="Times New Roman" pitchFamily="18" charset="0"/>
                <a:ea typeface="宋体" pitchFamily="2" charset="-122"/>
              </a:rPr>
              <a:t>世纪</a:t>
            </a:r>
            <a:r>
              <a:rPr lang="en-US" altLang="zh-CN" sz="2600" b="1" dirty="0">
                <a:solidFill>
                  <a:schemeClr val="accent6">
                    <a:lumMod val="75000"/>
                  </a:schemeClr>
                </a:solidFill>
                <a:latin typeface="Times New Roman" pitchFamily="18" charset="0"/>
                <a:ea typeface="宋体" pitchFamily="2" charset="-122"/>
              </a:rPr>
              <a:t>30</a:t>
            </a:r>
            <a:r>
              <a:rPr lang="zh-CN" altLang="zh-CN" sz="2600" b="1" dirty="0">
                <a:solidFill>
                  <a:schemeClr val="accent6">
                    <a:lumMod val="75000"/>
                  </a:schemeClr>
                </a:solidFill>
                <a:latin typeface="Times New Roman" pitchFamily="18" charset="0"/>
                <a:ea typeface="宋体" pitchFamily="2" charset="-122"/>
              </a:rPr>
              <a:t>年代前期兴起的政治运动是什么？这一运动有何积极影响</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29794" y="2183135"/>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smtClean="0">
                <a:latin typeface="Times New Roman"/>
                <a:cs typeface="Times New Roman"/>
              </a:rPr>
              <a:t>　</a:t>
            </a:r>
            <a:r>
              <a:rPr lang="zh-CN" altLang="zh-CN" sz="2600" b="1"/>
              <a:t>使命：扩大选举权；进行议会改革</a:t>
            </a:r>
            <a:r>
              <a:rPr lang="zh-CN" altLang="zh-CN" sz="2600" b="1" smtClean="0"/>
              <a:t>。</a:t>
            </a:r>
            <a:endParaRPr lang="zh-CN" altLang="zh-CN" sz="2600"/>
          </a:p>
        </p:txBody>
      </p:sp>
      <p:sp>
        <p:nvSpPr>
          <p:cNvPr id="11" name="TextBox 10"/>
          <p:cNvSpPr txBox="1"/>
          <p:nvPr/>
        </p:nvSpPr>
        <p:spPr>
          <a:xfrm>
            <a:off x="712143" y="2715766"/>
            <a:ext cx="7943074" cy="686003"/>
          </a:xfrm>
          <a:prstGeom prst="rect">
            <a:avLst/>
          </a:prstGeom>
          <a:noFill/>
        </p:spPr>
        <p:txBody>
          <a:bodyPr wrap="square" lIns="68562" tIns="34281" rIns="68562" bIns="34281" rtlCol="0">
            <a:spAutoFit/>
          </a:bodyPr>
          <a:lstStyle/>
          <a:p>
            <a:pPr>
              <a:lnSpc>
                <a:spcPts val="5500"/>
              </a:lnSpc>
            </a:pPr>
            <a:r>
              <a:rPr lang="zh-CN" altLang="zh-CN" sz="2600" b="1" dirty="0"/>
              <a:t>运动：</a:t>
            </a:r>
            <a:r>
              <a:rPr lang="en-US" altLang="zh-CN" sz="2600" b="1" dirty="0">
                <a:latin typeface="Times New Roman" pitchFamily="18" charset="0"/>
                <a:cs typeface="Times New Roman" pitchFamily="18" charset="0"/>
              </a:rPr>
              <a:t>1832</a:t>
            </a:r>
            <a:r>
              <a:rPr lang="zh-CN" altLang="zh-CN" sz="2600" b="1" dirty="0"/>
              <a:t>年议会改革</a:t>
            </a:r>
            <a:r>
              <a:rPr lang="zh-CN" altLang="zh-CN" sz="2600" b="1" dirty="0" smtClean="0"/>
              <a:t>。</a:t>
            </a:r>
            <a:endParaRPr lang="zh-CN" altLang="zh-CN" sz="2600" dirty="0"/>
          </a:p>
        </p:txBody>
      </p:sp>
      <p:sp>
        <p:nvSpPr>
          <p:cNvPr id="21" name="TextBox 20"/>
          <p:cNvSpPr txBox="1"/>
          <p:nvPr/>
        </p:nvSpPr>
        <p:spPr>
          <a:xfrm>
            <a:off x="653951" y="3401938"/>
            <a:ext cx="8022505" cy="1189346"/>
          </a:xfrm>
          <a:prstGeom prst="rect">
            <a:avLst/>
          </a:prstGeom>
          <a:noFill/>
        </p:spPr>
        <p:txBody>
          <a:bodyPr wrap="square" lIns="68562" tIns="34281" rIns="68562" bIns="34281" rtlCol="0">
            <a:spAutoFit/>
          </a:bodyPr>
          <a:lstStyle/>
          <a:p>
            <a:pPr>
              <a:lnSpc>
                <a:spcPts val="4600"/>
              </a:lnSpc>
            </a:pPr>
            <a:r>
              <a:rPr lang="zh-CN" altLang="zh-CN" sz="2800" b="1" dirty="0"/>
              <a:t>影响：扩大了工商业资产阶级的政治权利；推动了代议制的发展；保证了英国资本主义的迅速</a:t>
            </a:r>
            <a:r>
              <a:rPr lang="zh-CN" altLang="zh-CN" sz="2800" b="1" dirty="0" smtClean="0"/>
              <a:t>发展。</a:t>
            </a:r>
            <a:endParaRPr lang="zh-CN" altLang="zh-CN" sz="2800" dirty="0"/>
          </a:p>
        </p:txBody>
      </p:sp>
    </p:spTree>
    <p:extLst>
      <p:ext uri="{BB962C8B-B14F-4D97-AF65-F5344CB8AC3E}">
        <p14:creationId xmlns:p14="http://schemas.microsoft.com/office/powerpoint/2010/main" xmlns="" val="30764451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关键点拨</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7544" y="1878778"/>
            <a:ext cx="8099860" cy="1989116"/>
          </a:xfrm>
          <a:prstGeom prst="rect">
            <a:avLst/>
          </a:prstGeom>
          <a:noFill/>
        </p:spPr>
        <p:txBody>
          <a:bodyPr wrap="square" lIns="68562" tIns="34281" rIns="68562" bIns="34281" rtlCol="0">
            <a:spAutoFit/>
          </a:bodyPr>
          <a:lstStyle/>
          <a:p>
            <a:pPr>
              <a:lnSpc>
                <a:spcPts val="5200"/>
              </a:lnSpc>
            </a:pPr>
            <a:r>
              <a:rPr lang="zh-CN" altLang="zh-CN" sz="2600" b="1" dirty="0"/>
              <a:t>议会改革前英国的议会选举存在的弊端</a:t>
            </a:r>
            <a:endParaRPr lang="zh-CN" altLang="zh-CN" sz="2600" dirty="0"/>
          </a:p>
          <a:p>
            <a:pPr>
              <a:lnSpc>
                <a:spcPts val="52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有财产的限制；</a:t>
            </a: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议席分配不合理；</a:t>
            </a: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有选举权的选民少而容易被控制，或容易导致选举手段腐败。</a:t>
            </a: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178805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790600"/>
            <a:ext cx="1864570" cy="469341"/>
          </a:xfrm>
          <a:prstGeom prst="rect">
            <a:avLst/>
          </a:prstGeom>
          <a:noFill/>
          <a:ln>
            <a:noFill/>
          </a:ln>
        </p:spPr>
        <p:txBody>
          <a:bodyPr wrap="square" lIns="68562" tIns="34281" rIns="68562" bIns="34281" rtlCol="0">
            <a:spAutoFit/>
          </a:bodyPr>
          <a:lstStyle/>
          <a:p>
            <a:r>
              <a:rPr lang="zh-CN" altLang="en-US" sz="2600" b="1">
                <a:solidFill>
                  <a:srgbClr val="00B0F0"/>
                </a:solidFill>
                <a:latin typeface="黑体" panose="02010600030101010101" pitchFamily="2" charset="-122"/>
                <a:ea typeface="黑体" panose="02010600030101010101" pitchFamily="2" charset="-122"/>
              </a:rPr>
              <a:t> </a:t>
            </a:r>
            <a:r>
              <a:rPr lang="zh-CN" altLang="en-US" sz="2600" b="1" smtClean="0">
                <a:solidFill>
                  <a:srgbClr val="00B0F0"/>
                </a:solidFill>
                <a:latin typeface="黑体" panose="02010600030101010101" pitchFamily="2" charset="-122"/>
                <a:ea typeface="黑体" panose="02010600030101010101" pitchFamily="2" charset="-122"/>
              </a:rPr>
              <a:t>知识总结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93277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56963" y="1266081"/>
            <a:ext cx="8099860" cy="3531205"/>
          </a:xfrm>
          <a:prstGeom prst="rect">
            <a:avLst/>
          </a:prstGeom>
          <a:noFill/>
        </p:spPr>
        <p:txBody>
          <a:bodyPr wrap="square" lIns="68562" tIns="34281" rIns="68562" bIns="34281" rtlCol="0">
            <a:spAutoFit/>
          </a:bodyPr>
          <a:lstStyle/>
          <a:p>
            <a:pPr>
              <a:lnSpc>
                <a:spcPts val="3900"/>
              </a:lnSpc>
            </a:pPr>
            <a:r>
              <a:rPr lang="zh-CN" altLang="zh-CN" sz="2800" b="1" dirty="0"/>
              <a:t>英国议会的演变</a:t>
            </a:r>
            <a:endParaRPr lang="zh-CN" altLang="zh-CN" sz="2800" dirty="0"/>
          </a:p>
          <a:p>
            <a:pPr>
              <a:lnSpc>
                <a:spcPts val="3900"/>
              </a:lnSpc>
            </a:pPr>
            <a:r>
              <a:rPr lang="zh-CN" altLang="zh-CN" sz="2600" dirty="0" smtClean="0">
                <a:latin typeface="方正细黑一_GBK" pitchFamily="65" charset="-122"/>
                <a:ea typeface="方正细黑一_GBK" pitchFamily="65" charset="-122"/>
              </a:rPr>
              <a:t>英国近代君主立宪制度下的议会制度经历了一个不断完善的过程。</a:t>
            </a:r>
            <a:r>
              <a:rPr lang="en-US" altLang="zh-CN" sz="2600" dirty="0" smtClean="0">
                <a:latin typeface="方正细黑一_GBK" pitchFamily="65" charset="-122"/>
                <a:ea typeface="方正细黑一_GBK" pitchFamily="65" charset="-122"/>
              </a:rPr>
              <a:t>1688</a:t>
            </a:r>
            <a:r>
              <a:rPr lang="zh-CN" altLang="zh-CN" sz="2600" dirty="0" smtClean="0">
                <a:latin typeface="方正细黑一_GBK" pitchFamily="65" charset="-122"/>
                <a:ea typeface="方正细黑一_GBK" pitchFamily="65" charset="-122"/>
              </a:rPr>
              <a:t>年光荣革命后，英国议会取得了至高无上的地位；</a:t>
            </a:r>
            <a:r>
              <a:rPr lang="en-US" altLang="zh-CN" sz="2600" dirty="0" smtClean="0">
                <a:latin typeface="方正细黑一_GBK" pitchFamily="65" charset="-122"/>
                <a:ea typeface="方正细黑一_GBK" pitchFamily="65" charset="-122"/>
              </a:rPr>
              <a:t>1689</a:t>
            </a:r>
            <a:r>
              <a:rPr lang="zh-CN" altLang="zh-CN" sz="2600" dirty="0" smtClean="0">
                <a:latin typeface="方正细黑一_GBK" pitchFamily="65" charset="-122"/>
                <a:ea typeface="方正细黑一_GBK" pitchFamily="65" charset="-122"/>
              </a:rPr>
              <a:t>年颁布的《权利法案》，确定了英国近代议会的基本框架；</a:t>
            </a:r>
            <a:r>
              <a:rPr lang="en-US" altLang="zh-CN" sz="2600" dirty="0" smtClean="0">
                <a:latin typeface="方正细黑一_GBK" pitchFamily="65" charset="-122"/>
                <a:ea typeface="方正细黑一_GBK" pitchFamily="65" charset="-122"/>
              </a:rPr>
              <a:t>1701</a:t>
            </a:r>
            <a:r>
              <a:rPr lang="zh-CN" altLang="zh-CN" sz="2600" dirty="0" smtClean="0">
                <a:latin typeface="方正细黑一_GBK" pitchFamily="65" charset="-122"/>
                <a:ea typeface="方正细黑一_GBK" pitchFamily="65" charset="-122"/>
              </a:rPr>
              <a:t>年通过的《王位继承法》以及后来的几次议会改革，使上院的权力不断下降，下院的地位不断上升。</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7842700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7955" y="1089387"/>
            <a:ext cx="8800098" cy="3426579"/>
          </a:xfrm>
          <a:prstGeom prst="rect">
            <a:avLst/>
          </a:prstGeom>
        </p:spPr>
        <p:txBody>
          <a:bodyPr wrap="square">
            <a:spAutoFit/>
          </a:bodyPr>
          <a:lstStyle/>
          <a:p>
            <a:pPr>
              <a:lnSpc>
                <a:spcPts val="5200"/>
              </a:lnSpc>
            </a:pPr>
            <a:r>
              <a:rPr lang="zh-CN" altLang="zh-CN" sz="2600" b="1" dirty="0">
                <a:latin typeface="黑体" pitchFamily="2" charset="-122"/>
                <a:ea typeface="黑体" pitchFamily="2" charset="-122"/>
              </a:rPr>
              <a:t>探究点四　两党制的演变</a:t>
            </a:r>
            <a:endParaRPr lang="zh-CN" altLang="zh-CN" sz="2600" dirty="0">
              <a:latin typeface="黑体" pitchFamily="2" charset="-122"/>
              <a:ea typeface="黑体" pitchFamily="2" charset="-122"/>
            </a:endParaRPr>
          </a:p>
          <a:p>
            <a:pPr>
              <a:lnSpc>
                <a:spcPts val="5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英国是现代西方议会制度和政党制度的发源地，同美国的两党制相比，英国的两党制更具有典型性，对世界很多国家特别是对前英属殖民地国家政党制度的影响更深远</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a:p>
            <a:pPr algn="r">
              <a:lnSpc>
                <a:spcPts val="5200"/>
              </a:lnSpc>
            </a:pPr>
            <a:r>
              <a:rPr lang="en-US" altLang="zh-CN" sz="2600" b="1" dirty="0" smtClean="0">
                <a:latin typeface="+mj-ea"/>
                <a:ea typeface="+mj-ea"/>
              </a:rPr>
              <a:t>——</a:t>
            </a:r>
            <a:r>
              <a:rPr lang="zh-CN" altLang="zh-CN" sz="2600" b="1" dirty="0">
                <a:latin typeface="+mj-ea"/>
                <a:ea typeface="+mj-ea"/>
              </a:rPr>
              <a:t>刘建飞</a:t>
            </a:r>
            <a:r>
              <a:rPr lang="zh-CN" altLang="zh-CN" sz="2600" b="1" dirty="0" smtClean="0">
                <a:latin typeface="+mj-ea"/>
                <a:ea typeface="+mj-ea"/>
              </a:rPr>
              <a:t>《英国两党制评析》</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933151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389510"/>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67725" y="1290995"/>
            <a:ext cx="8053351" cy="469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英国的两党制是如何演变的？</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29794" y="1864553"/>
            <a:ext cx="7943074" cy="2651413"/>
          </a:xfrm>
          <a:prstGeom prst="rect">
            <a:avLst/>
          </a:prstGeom>
          <a:noFill/>
        </p:spPr>
        <p:txBody>
          <a:bodyPr wrap="square" lIns="68562" tIns="34281" rIns="68562" bIns="34281" rtlCol="0">
            <a:spAutoFit/>
          </a:bodyPr>
          <a:lstStyle/>
          <a:p>
            <a:pPr>
              <a:lnSpc>
                <a:spcPts val="52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斯图亚特王朝复辟期间，英国议会中出现了辉格党和托利党；</a:t>
            </a:r>
            <a:r>
              <a:rPr lang="en-US" altLang="zh-CN" sz="2600" b="1" dirty="0"/>
              <a:t>1832</a:t>
            </a:r>
            <a:r>
              <a:rPr lang="zh-CN" altLang="zh-CN" sz="2600" b="1" dirty="0"/>
              <a:t>年议会改革之后，两党改名为保守党、自由党，轮流执政；</a:t>
            </a:r>
            <a:r>
              <a:rPr lang="en-US" altLang="zh-CN" sz="2600" b="1" dirty="0"/>
              <a:t>20</a:t>
            </a:r>
            <a:r>
              <a:rPr lang="zh-CN" altLang="zh-CN" sz="2600" b="1" dirty="0"/>
              <a:t>世纪初以来，工党和保守党活跃在英国政治舞台上</a:t>
            </a:r>
            <a:r>
              <a:rPr lang="zh-CN" altLang="zh-CN" sz="2600" b="1" dirty="0" smtClean="0"/>
              <a:t>。</a:t>
            </a:r>
            <a:endParaRPr lang="zh-CN" altLang="zh-CN" sz="2600" dirty="0"/>
          </a:p>
        </p:txBody>
      </p:sp>
    </p:spTree>
    <p:extLst>
      <p:ext uri="{BB962C8B-B14F-4D97-AF65-F5344CB8AC3E}">
        <p14:creationId xmlns:p14="http://schemas.microsoft.com/office/powerpoint/2010/main" xmlns="" val="25284307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67544" y="679762"/>
            <a:ext cx="8280920" cy="4131900"/>
          </a:xfrm>
          <a:prstGeom prst="rect">
            <a:avLst/>
          </a:prstGeom>
        </p:spPr>
        <p:txBody>
          <a:bodyPr wrap="square">
            <a:spAutoFit/>
          </a:bodyPr>
          <a:lstStyle/>
          <a:p>
            <a:pPr>
              <a:lnSpc>
                <a:spcPts val="4500"/>
              </a:lnSpc>
            </a:pPr>
            <a:r>
              <a:rPr lang="zh-CN" altLang="zh-CN" sz="2600" b="1" dirty="0">
                <a:latin typeface="黑体" pitchFamily="2" charset="-122"/>
                <a:ea typeface="黑体" pitchFamily="2" charset="-122"/>
              </a:rPr>
              <a:t>一、君主立宪制的确立</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《权利法案》</a:t>
            </a:r>
          </a:p>
          <a:p>
            <a:pPr>
              <a:lnSpc>
                <a:spcPts val="45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背景</a:t>
            </a:r>
          </a:p>
          <a:p>
            <a:pPr>
              <a:lnSpc>
                <a:spcPts val="4500"/>
              </a:lnSpc>
            </a:pPr>
            <a:r>
              <a:rPr lang="zh-CN" altLang="zh-CN" sz="2600" b="1" dirty="0">
                <a:latin typeface="Times New Roman" pitchFamily="18" charset="0"/>
                <a:ea typeface="宋体" pitchFamily="2" charset="-122"/>
              </a:rPr>
              <a:t>在</a:t>
            </a:r>
            <a:r>
              <a:rPr lang="en-US" altLang="zh-CN" sz="2600" b="1" dirty="0">
                <a:latin typeface="Times New Roman" pitchFamily="18" charset="0"/>
                <a:ea typeface="宋体" pitchFamily="2" charset="-122"/>
              </a:rPr>
              <a:t>1688</a:t>
            </a:r>
            <a:r>
              <a:rPr lang="zh-CN" altLang="zh-CN" sz="2600" b="1" dirty="0" smtClean="0">
                <a:latin typeface="Times New Roman" pitchFamily="18" charset="0"/>
                <a:ea typeface="宋体" pitchFamily="2" charset="-122"/>
              </a:rPr>
              <a:t>年</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中</a:t>
            </a:r>
            <a:r>
              <a:rPr lang="zh-CN" altLang="zh-CN" sz="2600" b="1" dirty="0">
                <a:latin typeface="Times New Roman" pitchFamily="18" charset="0"/>
                <a:ea typeface="宋体" pitchFamily="2" charset="-122"/>
              </a:rPr>
              <a:t>，玛丽及其丈夫威廉共同继承英国王位，同意接受议会拟好的《权利法案》。</a:t>
            </a:r>
          </a:p>
          <a:p>
            <a:pPr>
              <a:lnSpc>
                <a:spcPts val="45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内容</a:t>
            </a:r>
          </a:p>
          <a:p>
            <a:pPr>
              <a:lnSpc>
                <a:spcPts val="4500"/>
              </a:lnSpc>
            </a:pPr>
            <a:r>
              <a:rPr lang="en-US" altLang="zh-CN" sz="2600" b="1" dirty="0">
                <a:latin typeface="Times New Roman" pitchFamily="18" charset="0"/>
                <a:ea typeface="宋体" pitchFamily="2" charset="-122"/>
              </a:rPr>
              <a:t>(1</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权力高于国王的权力，限制了国王的立法权、征税权、军权等</a:t>
            </a:r>
            <a:r>
              <a:rPr lang="zh-CN" altLang="zh-CN" sz="2600" b="1" dirty="0" smtClean="0">
                <a:latin typeface="Times New Roman" pitchFamily="18" charset="0"/>
                <a:ea typeface="宋体" pitchFamily="2" charset="-122"/>
              </a:rPr>
              <a:t>。</a:t>
            </a:r>
            <a:endParaRPr lang="zh-CN" altLang="zh-CN" sz="2600" b="1" dirty="0">
              <a:latin typeface="Times New Roman" pitchFamily="18" charset="0"/>
              <a:ea typeface="宋体" pitchFamily="2" charset="-122"/>
            </a:endParaRPr>
          </a:p>
        </p:txBody>
      </p:sp>
      <p:sp>
        <p:nvSpPr>
          <p:cNvPr id="2" name="矩形 1"/>
          <p:cNvSpPr/>
          <p:nvPr/>
        </p:nvSpPr>
        <p:spPr>
          <a:xfrm>
            <a:off x="1819280" y="1904628"/>
            <a:ext cx="1826141" cy="492443"/>
          </a:xfrm>
          <a:prstGeom prst="rect">
            <a:avLst/>
          </a:prstGeom>
        </p:spPr>
        <p:txBody>
          <a:bodyPr wrap="none">
            <a:spAutoFit/>
          </a:bodyPr>
          <a:lstStyle/>
          <a:p>
            <a:r>
              <a:rPr lang="zh-CN" altLang="en-US" sz="2600" b="1" dirty="0" smtClean="0">
                <a:solidFill>
                  <a:srgbClr val="0000FF"/>
                </a:solidFill>
              </a:rPr>
              <a:t>光荣革命    </a:t>
            </a:r>
            <a:endParaRPr lang="zh-CN" altLang="en-US" sz="2600" b="1" dirty="0">
              <a:solidFill>
                <a:srgbClr val="0000FF"/>
              </a:solidFill>
            </a:endParaRPr>
          </a:p>
        </p:txBody>
      </p:sp>
      <p:sp>
        <p:nvSpPr>
          <p:cNvPr id="10" name="矩形 9"/>
          <p:cNvSpPr/>
          <p:nvPr/>
        </p:nvSpPr>
        <p:spPr>
          <a:xfrm>
            <a:off x="865684" y="3608437"/>
            <a:ext cx="1080745" cy="492443"/>
          </a:xfrm>
          <a:prstGeom prst="rect">
            <a:avLst/>
          </a:prstGeom>
        </p:spPr>
        <p:txBody>
          <a:bodyPr wrap="none">
            <a:spAutoFit/>
          </a:bodyPr>
          <a:lstStyle/>
          <a:p>
            <a:r>
              <a:rPr lang="zh-CN" altLang="en-US" sz="2600" b="1" dirty="0" smtClean="0">
                <a:solidFill>
                  <a:srgbClr val="0000FF"/>
                </a:solidFill>
              </a:rPr>
              <a:t>法律   </a:t>
            </a:r>
            <a:endParaRPr lang="zh-CN" altLang="en-US" sz="2600" b="1" dirty="0">
              <a:solidFill>
                <a:srgbClr val="0000FF"/>
              </a:solidFill>
            </a:endParaRPr>
          </a:p>
        </p:txBody>
      </p:sp>
    </p:spTree>
    <p:extLst>
      <p:ext uri="{BB962C8B-B14F-4D97-AF65-F5344CB8AC3E}">
        <p14:creationId xmlns:p14="http://schemas.microsoft.com/office/powerpoint/2010/main" xmlns="" val="282016469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389510"/>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67725" y="1366940"/>
            <a:ext cx="8053351" cy="469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以上材料主要说明了什么问题</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10744" y="1986881"/>
            <a:ext cx="7943074" cy="650866"/>
          </a:xfrm>
          <a:prstGeom prst="rect">
            <a:avLst/>
          </a:prstGeom>
          <a:noFill/>
        </p:spPr>
        <p:txBody>
          <a:bodyPr wrap="square" lIns="68562" tIns="34281" rIns="68562" bIns="34281" rtlCol="0">
            <a:spAutoFit/>
          </a:bodyPr>
          <a:lstStyle/>
          <a:p>
            <a:pPr>
              <a:lnSpc>
                <a:spcPts val="52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英国两党制对西方乃至东方政党制度影响深远</a:t>
            </a:r>
            <a:r>
              <a:rPr lang="zh-CN" altLang="zh-CN" sz="2600" b="1" dirty="0" smtClean="0"/>
              <a:t>。</a:t>
            </a:r>
            <a:endParaRPr lang="zh-CN" altLang="zh-CN" sz="2600" dirty="0"/>
          </a:p>
        </p:txBody>
      </p:sp>
    </p:spTree>
    <p:extLst>
      <p:ext uri="{BB962C8B-B14F-4D97-AF65-F5344CB8AC3E}">
        <p14:creationId xmlns:p14="http://schemas.microsoft.com/office/powerpoint/2010/main" xmlns="" val="34436548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741834"/>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重点精讲</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884005"/>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7544" y="1131590"/>
            <a:ext cx="8099860" cy="3733183"/>
          </a:xfrm>
          <a:prstGeom prst="rect">
            <a:avLst/>
          </a:prstGeom>
          <a:noFill/>
        </p:spPr>
        <p:txBody>
          <a:bodyPr wrap="square" lIns="68562" tIns="34281" rIns="68562" bIns="34281" rtlCol="0">
            <a:spAutoFit/>
          </a:bodyPr>
          <a:lstStyle/>
          <a:p>
            <a:pPr>
              <a:lnSpc>
                <a:spcPts val="3600"/>
              </a:lnSpc>
            </a:pPr>
            <a:r>
              <a:rPr lang="zh-CN" altLang="zh-CN" sz="2600" b="1" dirty="0"/>
              <a:t>英国议会制、责任内阁制和两党制的内在联系</a:t>
            </a:r>
            <a:endParaRPr lang="zh-CN" altLang="zh-CN" sz="2600" dirty="0"/>
          </a:p>
          <a:p>
            <a:pPr>
              <a:lnSpc>
                <a:spcPts val="3600"/>
              </a:lnSpc>
            </a:pPr>
            <a:r>
              <a:rPr lang="zh-CN" altLang="zh-CN" sz="2600" dirty="0">
                <a:latin typeface="方正细黑一_GBK" pitchFamily="65" charset="-122"/>
                <a:ea typeface="方正细黑一_GBK" pitchFamily="65" charset="-122"/>
              </a:rPr>
              <a:t>英国近代政治制度的这三个方面互相联系、互相影响、互相渗透。议会权力的上升导致君主权势的下降，当议会主权至上原则确立时，</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虚君</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政治势在必然。同时，议会主权至上原则是责任内阁制的基石，而责任内阁制的确立是两党制形成的关键条件，所以当议会主权完全战胜并最终剥夺了君主实权时，责任内阁制基本完善，两党制亦同时完成，此为互相关联同步发展</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588345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52103" y="1332756"/>
            <a:ext cx="8099860" cy="3468945"/>
          </a:xfrm>
          <a:prstGeom prst="rect">
            <a:avLst/>
          </a:prstGeom>
          <a:noFill/>
        </p:spPr>
        <p:txBody>
          <a:bodyPr wrap="square" lIns="68562" tIns="34281" rIns="68562" bIns="34281" rtlCol="0">
            <a:spAutoFit/>
          </a:bodyPr>
          <a:lstStyle/>
          <a:p>
            <a:pPr>
              <a:lnSpc>
                <a:spcPts val="4500"/>
              </a:lnSpc>
            </a:pPr>
            <a:r>
              <a:rPr lang="zh-CN" altLang="zh-CN" sz="2600" b="1" dirty="0"/>
              <a:t>英国君主立宪制的确立和发展、完善是英国资产阶级和人民群众长期不懈斗争的产物。它不仅促进了英国政治的民主化和政局的稳定，也为工业革命在英国的发生奠定了良好的基础。同时，要知道君主立宪制是英国的政体，而责任内阁制则是君主立宪制的核心，前者是通过后者得以运行的。</a:t>
            </a:r>
            <a:endParaRPr lang="zh-CN" altLang="zh-CN" sz="2600" dirty="0"/>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55351" y="906848"/>
            <a:ext cx="2334482"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 课堂小结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0" name="菱形 19"/>
          <p:cNvSpPr/>
          <p:nvPr/>
        </p:nvSpPr>
        <p:spPr>
          <a:xfrm>
            <a:off x="395536" y="1060670"/>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349912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hlinkClick r:id="rId2" action="ppaction://hlinksldjump"/>
          </p:cNvPr>
          <p:cNvSpPr txBox="1"/>
          <p:nvPr/>
        </p:nvSpPr>
        <p:spPr>
          <a:xfrm>
            <a:off x="6075244"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1" name="TextBox 20">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4" name="TextBox 2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1" name="TextBox 40">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2" name="TextBox 41">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3" name="TextBox 42">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9" name="TextBox 18"/>
          <p:cNvSpPr txBox="1"/>
          <p:nvPr/>
        </p:nvSpPr>
        <p:spPr>
          <a:xfrm>
            <a:off x="201257" y="771550"/>
            <a:ext cx="8873339" cy="4000839"/>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1.1689</a:t>
            </a:r>
            <a:r>
              <a:rPr lang="zh-CN" altLang="zh-CN" sz="2600" b="1" dirty="0">
                <a:latin typeface="Times New Roman" pitchFamily="18" charset="0"/>
                <a:ea typeface="宋体" pitchFamily="2" charset="-122"/>
              </a:rPr>
              <a:t>年，由英国议会通过的《权利宣言》，经国王签署后，正式成为《权利法案》。其通过的目的是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宣告英国君主专制制度的结束</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确立了资产阶级专政</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为限制王权提供了法律保障</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国王权力得到</a:t>
            </a:r>
            <a:r>
              <a:rPr lang="zh-CN" altLang="zh-CN" sz="2600" b="1" dirty="0" smtClean="0">
                <a:latin typeface="Times New Roman" pitchFamily="18" charset="0"/>
                <a:ea typeface="宋体" pitchFamily="2" charset="-122"/>
              </a:rPr>
              <a:t>加强</a:t>
            </a:r>
            <a:endParaRPr lang="zh-CN" altLang="zh-CN" sz="2600"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14003" y="1361743"/>
            <a:ext cx="8477803" cy="1426031"/>
          </a:xfrm>
          <a:prstGeom prst="rect">
            <a:avLst/>
          </a:prstGeom>
          <a:noFill/>
        </p:spPr>
        <p:txBody>
          <a:bodyPr wrap="square" rtlCol="0">
            <a:spAutoFit/>
          </a:bodyPr>
          <a:lstStyle/>
          <a:p>
            <a:pPr>
              <a:lnSpc>
                <a:spcPts val="5200"/>
              </a:lnSpc>
            </a:pPr>
            <a:r>
              <a:rPr lang="zh-CN" altLang="zh-CN" sz="2600" b="1" kern="100" dirty="0">
                <a:solidFill>
                  <a:schemeClr val="accent6">
                    <a:lumMod val="75000"/>
                  </a:schemeClr>
                </a:solidFill>
                <a:latin typeface="Times New Roman"/>
                <a:ea typeface="黑体"/>
                <a:cs typeface="Times New Roman"/>
              </a:rPr>
              <a:t>解析</a:t>
            </a:r>
            <a:r>
              <a:rPr lang="zh-CN" altLang="zh-CN" sz="2600" b="1" kern="100" dirty="0">
                <a:latin typeface="Times New Roman"/>
                <a:ea typeface="黑体"/>
                <a:cs typeface="Times New Roman"/>
              </a:rPr>
              <a:t>　</a:t>
            </a:r>
            <a:r>
              <a:rPr lang="zh-CN" altLang="zh-CN" sz="2600" dirty="0">
                <a:latin typeface="方正细黑一_GBK" pitchFamily="65" charset="-122"/>
                <a:ea typeface="方正细黑一_GBK" pitchFamily="65" charset="-122"/>
              </a:rPr>
              <a:t>《权利法案》的目的就是通过立法形式来限制国王的权力和扩大议会的作用</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261136" y="2846328"/>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1050" kern="100" dirty="0">
              <a:effectLst/>
              <a:latin typeface="宋体"/>
              <a:cs typeface="Courier New"/>
            </a:endParaRPr>
          </a:p>
        </p:txBody>
      </p:sp>
      <p:sp>
        <p:nvSpPr>
          <p:cNvPr id="23" name="TextBox 22">
            <a:hlinkClick r:id="rId2" action="ppaction://hlinksldjump"/>
          </p:cNvPr>
          <p:cNvSpPr txBox="1"/>
          <p:nvPr/>
        </p:nvSpPr>
        <p:spPr>
          <a:xfrm>
            <a:off x="6075244"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804494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749083"/>
            <a:ext cx="8477803" cy="3981721"/>
          </a:xfrm>
          <a:prstGeom prst="rect">
            <a:avLst/>
          </a:prstGeom>
          <a:noFill/>
        </p:spPr>
        <p:txBody>
          <a:bodyPr wrap="square" rtlCol="0">
            <a:spAutoFit/>
          </a:bodyPr>
          <a:lstStyle/>
          <a:p>
            <a:pPr>
              <a:lnSpc>
                <a:spcPts val="4500"/>
              </a:lnSpc>
            </a:pPr>
            <a:r>
              <a:rPr lang="en-US" altLang="zh-CN" sz="2600" b="1" dirty="0">
                <a:latin typeface="Times New Roman" pitchFamily="18" charset="0"/>
                <a:ea typeface="宋体" pitchFamily="2" charset="-122"/>
              </a:rPr>
              <a:t>2.1688</a:t>
            </a:r>
            <a:r>
              <a:rPr lang="zh-CN" altLang="zh-CN" sz="2600" b="1" dirty="0">
                <a:latin typeface="Times New Roman" pitchFamily="18" charset="0"/>
                <a:ea typeface="宋体" pitchFamily="2" charset="-122"/>
              </a:rPr>
              <a:t>年，一群英国贵族说，</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改变晚宴规则的时候到了，坐在桌前的人们该被换掉了，但不是通过流血的方式</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。按照他们的方式，英国</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5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结束了王权专制</a:t>
            </a:r>
            <a:endParaRPr lang="zh-CN" altLang="zh-CN" sz="2600" dirty="0">
              <a:latin typeface="Times New Roman" pitchFamily="18" charset="0"/>
              <a:ea typeface="宋体" pitchFamily="2" charset="-122"/>
            </a:endParaRPr>
          </a:p>
          <a:p>
            <a:pPr>
              <a:lnSpc>
                <a:spcPts val="45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君权收归议会执掌</a:t>
            </a:r>
            <a:endParaRPr lang="zh-CN" altLang="zh-CN" sz="2600" dirty="0">
              <a:latin typeface="Times New Roman" pitchFamily="18" charset="0"/>
              <a:ea typeface="宋体" pitchFamily="2" charset="-122"/>
            </a:endParaRPr>
          </a:p>
          <a:p>
            <a:pPr>
              <a:lnSpc>
                <a:spcPts val="45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建立了责任内阁制</a:t>
            </a:r>
            <a:endParaRPr lang="zh-CN" altLang="zh-CN" sz="2600" dirty="0">
              <a:latin typeface="Times New Roman" pitchFamily="18" charset="0"/>
              <a:ea typeface="宋体" pitchFamily="2" charset="-122"/>
            </a:endParaRPr>
          </a:p>
          <a:p>
            <a:pPr>
              <a:lnSpc>
                <a:spcPts val="45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下层人民的权利得以</a:t>
            </a:r>
            <a:r>
              <a:rPr lang="zh-CN" altLang="zh-CN" sz="2600" b="1" dirty="0" smtClean="0">
                <a:latin typeface="Times New Roman" pitchFamily="18" charset="0"/>
                <a:ea typeface="宋体" pitchFamily="2" charset="-122"/>
              </a:rPr>
              <a:t>保障</a:t>
            </a:r>
            <a:endParaRPr lang="zh-CN" altLang="zh-CN" sz="2600"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659174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80095" y="3244468"/>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A</a:t>
            </a:r>
            <a:endParaRPr lang="zh-CN" altLang="zh-CN" sz="2600" kern="100" dirty="0">
              <a:effectLst/>
              <a:latin typeface="宋体"/>
              <a:cs typeface="Courier New"/>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6" name="TextBox 15"/>
          <p:cNvSpPr txBox="1"/>
          <p:nvPr/>
        </p:nvSpPr>
        <p:spPr>
          <a:xfrm>
            <a:off x="342669" y="1245822"/>
            <a:ext cx="8477803" cy="1943417"/>
          </a:xfrm>
          <a:prstGeom prst="rect">
            <a:avLst/>
          </a:prstGeom>
          <a:noFill/>
        </p:spPr>
        <p:txBody>
          <a:bodyPr wrap="square" rtlCol="0">
            <a:spAutoFit/>
          </a:bodyPr>
          <a:lstStyle/>
          <a:p>
            <a:pPr>
              <a:lnSpc>
                <a:spcPts val="5000"/>
              </a:lnSpc>
            </a:pPr>
            <a:r>
              <a:rPr lang="zh-CN" altLang="zh-CN" sz="2600" b="1" kern="100" dirty="0" smtClean="0">
                <a:solidFill>
                  <a:srgbClr val="E36C0A"/>
                </a:solidFill>
                <a:latin typeface="Times New Roman"/>
                <a:ea typeface="黑体"/>
                <a:cs typeface="Times New Roman"/>
              </a:rPr>
              <a:t>解析　</a:t>
            </a:r>
            <a:r>
              <a:rPr lang="en-US" altLang="zh-CN" sz="2800" dirty="0">
                <a:latin typeface="方正细黑一_GBK" pitchFamily="65" charset="-122"/>
                <a:ea typeface="方正细黑一_GBK" pitchFamily="65" charset="-122"/>
              </a:rPr>
              <a:t>1688</a:t>
            </a:r>
            <a:r>
              <a:rPr lang="zh-CN" altLang="zh-CN" sz="2800" dirty="0">
                <a:latin typeface="方正细黑一_GBK" pitchFamily="65" charset="-122"/>
                <a:ea typeface="方正细黑一_GBK" pitchFamily="65" charset="-122"/>
              </a:rPr>
              <a:t>年英国发生了光荣革命。此后通过了《权利法案》，限制王权，但并没有把君主的权力完全收归议会，因此，只有</a:t>
            </a:r>
            <a:r>
              <a:rPr lang="en-US" altLang="zh-CN" sz="2800" dirty="0">
                <a:latin typeface="方正细黑一_GBK" pitchFamily="65" charset="-122"/>
                <a:ea typeface="方正细黑一_GBK" pitchFamily="65" charset="-122"/>
              </a:rPr>
              <a:t>A</a:t>
            </a:r>
            <a:r>
              <a:rPr lang="zh-CN" altLang="zh-CN" sz="2800" dirty="0">
                <a:latin typeface="方正细黑一_GBK" pitchFamily="65" charset="-122"/>
                <a:ea typeface="方正细黑一_GBK" pitchFamily="65" charset="-122"/>
              </a:rPr>
              <a:t>项是正确的。</a:t>
            </a: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9" name="矩形 18">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5700029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9512" y="1059582"/>
            <a:ext cx="8856984" cy="3426579"/>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有人认为英国维多利亚女王</a:t>
            </a:r>
            <a:r>
              <a:rPr lang="en-US" altLang="zh-CN" sz="2600" b="1" dirty="0">
                <a:latin typeface="Times New Roman" pitchFamily="18" charset="0"/>
                <a:ea typeface="宋体" pitchFamily="2" charset="-122"/>
              </a:rPr>
              <a:t>(1837</a:t>
            </a:r>
            <a:r>
              <a:rPr lang="zh-CN" altLang="zh-CN" sz="2600" b="1" dirty="0">
                <a:latin typeface="Times New Roman" pitchFamily="18" charset="0"/>
                <a:ea typeface="宋体" pitchFamily="2" charset="-122"/>
              </a:rPr>
              <a:t>～</a:t>
            </a:r>
            <a:r>
              <a:rPr lang="en-US" altLang="zh-CN" sz="2600" b="1" dirty="0">
                <a:latin typeface="Times New Roman" pitchFamily="18" charset="0"/>
                <a:ea typeface="宋体" pitchFamily="2" charset="-122"/>
              </a:rPr>
              <a:t>1901</a:t>
            </a:r>
            <a:r>
              <a:rPr lang="zh-CN" altLang="zh-CN" sz="2600" b="1" dirty="0">
                <a:latin typeface="Times New Roman" pitchFamily="18" charset="0"/>
                <a:ea typeface="宋体" pitchFamily="2" charset="-122"/>
              </a:rPr>
              <a:t>年在位</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之所以享有盛誉，不是因为她作出了什么轰动的事业，而是因为她什么都不做。由此可见，女王在英国</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A.</a:t>
            </a:r>
            <a:r>
              <a:rPr lang="zh-CN" altLang="zh-CN" sz="2600" b="1" dirty="0" smtClean="0">
                <a:latin typeface="Times New Roman" pitchFamily="18" charset="0"/>
                <a:ea typeface="宋体" pitchFamily="2" charset="-122"/>
              </a:rPr>
              <a:t>无所事事</a:t>
            </a:r>
            <a:r>
              <a:rPr lang="en-US" altLang="zh-CN" sz="2600" b="1" dirty="0" smtClean="0">
                <a:latin typeface="Times New Roman" pitchFamily="18" charset="0"/>
                <a:ea typeface="宋体" pitchFamily="2" charset="-122"/>
              </a:rPr>
              <a:t>			B</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君权神授</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掌控</a:t>
            </a:r>
            <a:r>
              <a:rPr lang="zh-CN" altLang="zh-CN" sz="2600" b="1" dirty="0" smtClean="0">
                <a:latin typeface="Times New Roman" pitchFamily="18" charset="0"/>
                <a:ea typeface="宋体" pitchFamily="2" charset="-122"/>
              </a:rPr>
              <a:t>议会</a:t>
            </a:r>
            <a:r>
              <a:rPr lang="en-US" altLang="zh-CN" sz="2600" b="1" dirty="0" smtClean="0">
                <a:latin typeface="Times New Roman" pitchFamily="18" charset="0"/>
                <a:ea typeface="宋体" pitchFamily="2" charset="-122"/>
              </a:rPr>
              <a:t>			D</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统而</a:t>
            </a:r>
            <a:r>
              <a:rPr lang="zh-CN" altLang="zh-CN" sz="2600" b="1" dirty="0" smtClean="0">
                <a:latin typeface="Times New Roman" pitchFamily="18" charset="0"/>
                <a:ea typeface="宋体" pitchFamily="2" charset="-122"/>
              </a:rPr>
              <a:t>不治</a:t>
            </a:r>
            <a:endParaRPr lang="zh-CN" altLang="zh-CN" sz="2600"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9118928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26645" y="1203598"/>
            <a:ext cx="8477803" cy="1408142"/>
          </a:xfrm>
          <a:prstGeom prst="rect">
            <a:avLst/>
          </a:prstGeom>
          <a:noFill/>
        </p:spPr>
        <p:txBody>
          <a:bodyPr wrap="square" rtlCol="0">
            <a:spAutoFit/>
          </a:bodyPr>
          <a:lstStyle/>
          <a:p>
            <a:pPr lvl="1">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a:latin typeface="方正细黑一_GBK" pitchFamily="65" charset="-122"/>
                <a:ea typeface="方正细黑一_GBK" pitchFamily="65" charset="-122"/>
              </a:rPr>
              <a:t>联系英国君主立宪政体下英王的权力、地位及题干</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她什么都不做</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的信息，进行综合判断</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424202" y="2715766"/>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D</a:t>
            </a:r>
            <a:endParaRPr lang="zh-CN" altLang="zh-CN" sz="2600" kern="100" dirty="0">
              <a:effectLst/>
              <a:latin typeface="宋体"/>
              <a:cs typeface="Courier New"/>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8885981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08087" y="1015773"/>
            <a:ext cx="8477803" cy="3212161"/>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英国的代议制民主是一种间接民主，</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间接</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是指</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所有议员都由全体英国公民采用间接选举的方式产生</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经公民选出的代表负责制定法律和管理公共事务</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海外殖民地的人民也可以享受到广泛的民主</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英国的民主只是一种形式，无实质性</a:t>
            </a:r>
            <a:r>
              <a:rPr lang="zh-CN" altLang="zh-CN" sz="2600" b="1" dirty="0" smtClean="0">
                <a:latin typeface="Times New Roman" pitchFamily="18" charset="0"/>
                <a:ea typeface="宋体" pitchFamily="2" charset="-122"/>
              </a:rPr>
              <a:t>内容</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42111961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2821" y="1275606"/>
            <a:ext cx="7918631" cy="2736628"/>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规定了议会的自由与权利。</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意义</a:t>
            </a:r>
            <a:endParaRPr lang="zh-CN" altLang="zh-CN" sz="2600" dirty="0">
              <a:latin typeface="黑体" pitchFamily="2" charset="-122"/>
              <a:ea typeface="黑体" pitchFamily="2" charset="-122"/>
            </a:endParaRPr>
          </a:p>
          <a:p>
            <a:pPr>
              <a:lnSpc>
                <a:spcPts val="5200"/>
              </a:lnSpc>
            </a:pPr>
            <a:r>
              <a:rPr lang="zh-CN" altLang="zh-CN" sz="2600" b="1" dirty="0">
                <a:latin typeface="Times New Roman" pitchFamily="18" charset="0"/>
                <a:ea typeface="宋体" pitchFamily="2" charset="-122"/>
              </a:rPr>
              <a:t>用法律形式确定</a:t>
            </a:r>
            <a:r>
              <a:rPr lang="zh-CN" altLang="zh-CN" sz="2600" b="1" dirty="0" smtClean="0">
                <a:latin typeface="Times New Roman" pitchFamily="18" charset="0"/>
                <a:ea typeface="宋体" pitchFamily="2" charset="-122"/>
              </a:rPr>
              <a:t>了</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原则</a:t>
            </a:r>
            <a:r>
              <a:rPr lang="zh-CN" altLang="zh-CN" sz="2600" b="1" dirty="0">
                <a:latin typeface="Times New Roman" pitchFamily="18" charset="0"/>
                <a:ea typeface="宋体" pitchFamily="2" charset="-122"/>
              </a:rPr>
              <a:t>，英国从此确立了君主立宪制</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160415" y="2740149"/>
            <a:ext cx="2420856" cy="492443"/>
          </a:xfrm>
          <a:prstGeom prst="rect">
            <a:avLst/>
          </a:prstGeom>
        </p:spPr>
        <p:txBody>
          <a:bodyPr wrap="none">
            <a:spAutoFit/>
          </a:bodyPr>
          <a:lstStyle/>
          <a:p>
            <a:r>
              <a:rPr lang="zh-CN" altLang="en-US" sz="2600" b="1" smtClean="0">
                <a:solidFill>
                  <a:srgbClr val="0000FF"/>
                </a:solidFill>
              </a:rPr>
              <a:t>议会主权至上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7862413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126645" y="1173814"/>
            <a:ext cx="8477803" cy="2118016"/>
          </a:xfrm>
          <a:prstGeom prst="rect">
            <a:avLst/>
          </a:prstGeom>
          <a:noFill/>
        </p:spPr>
        <p:txBody>
          <a:bodyPr wrap="square" rtlCol="0">
            <a:spAutoFit/>
          </a:bodyPr>
          <a:lstStyle/>
          <a:p>
            <a:pPr lvl="1">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关键</a:t>
            </a:r>
            <a:r>
              <a:rPr lang="zh-CN" altLang="zh-CN" sz="2600" dirty="0">
                <a:latin typeface="方正细黑一_GBK" pitchFamily="65" charset="-122"/>
                <a:ea typeface="方正细黑一_GBK" pitchFamily="65" charset="-122"/>
              </a:rPr>
              <a:t>是明白</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间接</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的含义。所谓</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间接</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，就是指广大人民的意见通过选民的代表在议会中表达出来，</a:t>
            </a:r>
            <a:r>
              <a:rPr lang="en-US" altLang="zh-CN" sz="2600" dirty="0">
                <a:latin typeface="方正细黑一_GBK" pitchFamily="65" charset="-122"/>
                <a:ea typeface="方正细黑一_GBK" pitchFamily="65" charset="-122"/>
              </a:rPr>
              <a:t>B</a:t>
            </a:r>
            <a:r>
              <a:rPr lang="zh-CN" altLang="zh-CN" sz="2600" dirty="0">
                <a:latin typeface="方正细黑一_GBK" pitchFamily="65" charset="-122"/>
                <a:ea typeface="方正细黑一_GBK" pitchFamily="65" charset="-122"/>
              </a:rPr>
              <a:t>项与之相符，</a:t>
            </a:r>
            <a:r>
              <a:rPr lang="en-US" altLang="zh-CN" sz="2600" dirty="0">
                <a:latin typeface="方正细黑一_GBK" pitchFamily="65" charset="-122"/>
                <a:ea typeface="方正细黑一_GBK" pitchFamily="65" charset="-122"/>
              </a:rPr>
              <a:t>A</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C</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D</a:t>
            </a:r>
            <a:r>
              <a:rPr lang="zh-CN" altLang="zh-CN" sz="2600" dirty="0">
                <a:latin typeface="方正细黑一_GBK" pitchFamily="65" charset="-122"/>
                <a:ea typeface="方正细黑一_GBK" pitchFamily="65" charset="-122"/>
              </a:rPr>
              <a:t>三项均与之不符，故选</a:t>
            </a:r>
            <a:r>
              <a:rPr lang="en-US" altLang="zh-CN" sz="2600" dirty="0">
                <a:latin typeface="方正细黑一_GBK" pitchFamily="65" charset="-122"/>
                <a:ea typeface="方正细黑一_GBK" pitchFamily="65" charset="-122"/>
              </a:rPr>
              <a:t>B</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6" name="TextBox 15"/>
          <p:cNvSpPr txBox="1"/>
          <p:nvPr/>
        </p:nvSpPr>
        <p:spPr>
          <a:xfrm>
            <a:off x="424202" y="3206368"/>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B</a:t>
            </a:r>
            <a:endParaRPr lang="zh-CN" altLang="zh-CN" sz="2600" kern="100" dirty="0">
              <a:effectLst/>
              <a:latin typeface="宋体"/>
              <a:cs typeface="Courier New"/>
            </a:endParaRPr>
          </a:p>
        </p:txBody>
      </p:sp>
    </p:spTree>
    <p:extLst>
      <p:ext uri="{BB962C8B-B14F-4D97-AF65-F5344CB8AC3E}">
        <p14:creationId xmlns:p14="http://schemas.microsoft.com/office/powerpoint/2010/main" xmlns="" val="5518604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1059582"/>
            <a:ext cx="8477803" cy="3333990"/>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关于英国代议制民主政体的作用，说法错误的是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有利于缓和日益激化的社会矛盾</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促使英国进入一个政治稳定、经济快速发展的时期</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使享有民主权利的人相对减少了</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它促进了资产阶级政治文明的</a:t>
            </a:r>
            <a:r>
              <a:rPr lang="zh-CN" altLang="zh-CN" sz="2600" b="1" dirty="0" smtClean="0">
                <a:latin typeface="Times New Roman" pitchFamily="18" charset="0"/>
                <a:ea typeface="宋体" pitchFamily="2" charset="-122"/>
              </a:rPr>
              <a:t>发展</a:t>
            </a:r>
            <a:endParaRPr lang="zh-CN" altLang="zh-CN" sz="2600" dirty="0">
              <a:latin typeface="Times New Roman" pitchFamily="18" charset="0"/>
              <a:ea typeface="宋体" pitchFamily="2" charset="-122"/>
            </a:endParaRPr>
          </a:p>
        </p:txBody>
      </p:sp>
      <p:sp>
        <p:nvSpPr>
          <p:cNvPr id="32" name="TextBox 31">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4" name="TextBox 33">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44" name="TextBox 4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5" name="TextBox 44">
            <a:hlinkClick r:id="rId5" action="ppaction://hlinksldjump"/>
          </p:cNvPr>
          <p:cNvSpPr txBox="1"/>
          <p:nvPr/>
        </p:nvSpPr>
        <p:spPr>
          <a:xfrm>
            <a:off x="8029061"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6" name="TextBox 45">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7" name="TextBox 46">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9599165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4" name="TextBox 33">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44" name="TextBox 4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5" name="TextBox 44">
            <a:hlinkClick r:id="rId5" action="ppaction://hlinksldjump"/>
          </p:cNvPr>
          <p:cNvSpPr txBox="1"/>
          <p:nvPr/>
        </p:nvSpPr>
        <p:spPr>
          <a:xfrm>
            <a:off x="8029061"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6" name="TextBox 45">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7" name="TextBox 46">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198653" y="843558"/>
            <a:ext cx="8477803" cy="3224088"/>
          </a:xfrm>
          <a:prstGeom prst="rect">
            <a:avLst/>
          </a:prstGeom>
          <a:noFill/>
        </p:spPr>
        <p:txBody>
          <a:bodyPr wrap="square" rtlCol="0">
            <a:spAutoFit/>
          </a:bodyPr>
          <a:lstStyle/>
          <a:p>
            <a:pPr lvl="1">
              <a:lnSpc>
                <a:spcPts val="5000"/>
              </a:lnSpc>
            </a:pPr>
            <a:r>
              <a:rPr lang="zh-CN" altLang="zh-CN" sz="2600" b="1" kern="100" dirty="0" smtClean="0">
                <a:solidFill>
                  <a:srgbClr val="E36C0A"/>
                </a:solidFill>
                <a:latin typeface="Times New Roman"/>
                <a:ea typeface="黑体"/>
                <a:cs typeface="Times New Roman"/>
              </a:rPr>
              <a:t>解析　</a:t>
            </a:r>
            <a:r>
              <a:rPr lang="zh-CN" altLang="zh-CN" sz="2600" dirty="0">
                <a:latin typeface="方正细黑一_GBK" pitchFamily="65" charset="-122"/>
                <a:ea typeface="方正细黑一_GBK" pitchFamily="65" charset="-122"/>
              </a:rPr>
              <a:t>英国代议制民主政体的建立，有利于缓解日益激化的社会矛盾，促使英国进入一个政治稳定、经济快速发展的时期。它顺应了资产阶级民主与法制社会的历史潮流，促进了资产阶级政治文明的发展。相对于封建专制来说，它扩大了民主的范围</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6" name="TextBox 15"/>
          <p:cNvSpPr txBox="1"/>
          <p:nvPr/>
        </p:nvSpPr>
        <p:spPr>
          <a:xfrm>
            <a:off x="486685" y="3998456"/>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2600" kern="100" dirty="0">
              <a:effectLst/>
              <a:latin typeface="宋体"/>
              <a:cs typeface="Courier New"/>
            </a:endParaRPr>
          </a:p>
        </p:txBody>
      </p:sp>
    </p:spTree>
    <p:extLst>
      <p:ext uri="{BB962C8B-B14F-4D97-AF65-F5344CB8AC3E}">
        <p14:creationId xmlns:p14="http://schemas.microsoft.com/office/powerpoint/2010/main" xmlns="" val="330150767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570" y="810425"/>
            <a:ext cx="8477803" cy="1185261"/>
          </a:xfrm>
          <a:prstGeom prst="rect">
            <a:avLst/>
          </a:prstGeom>
          <a:noFill/>
        </p:spPr>
        <p:txBody>
          <a:bodyPr wrap="square" rtlCol="0">
            <a:spAutoFit/>
          </a:bodyPr>
          <a:lstStyle/>
          <a:p>
            <a:pPr>
              <a:lnSpc>
                <a:spcPts val="4600"/>
              </a:lnSpc>
            </a:pPr>
            <a:r>
              <a:rPr lang="en-US" altLang="zh-CN" sz="2800" b="1" dirty="0">
                <a:latin typeface="Times New Roman" pitchFamily="18" charset="0"/>
                <a:cs typeface="Times New Roman" pitchFamily="18" charset="0"/>
              </a:rPr>
              <a:t>6.</a:t>
            </a:r>
            <a:r>
              <a:rPr lang="zh-CN" altLang="zh-CN" sz="2800" b="1" dirty="0"/>
              <a:t>阅读下列图文材料：</a:t>
            </a:r>
            <a:endParaRPr lang="zh-CN" altLang="zh-CN" sz="2800" dirty="0"/>
          </a:p>
          <a:p>
            <a:pPr>
              <a:lnSpc>
                <a:spcPts val="4600"/>
              </a:lnSpc>
            </a:pPr>
            <a:r>
              <a:rPr lang="zh-CN" altLang="zh-CN" sz="2800" b="1" dirty="0">
                <a:solidFill>
                  <a:schemeClr val="accent6">
                    <a:lumMod val="75000"/>
                  </a:schemeClr>
                </a:solidFill>
                <a:latin typeface="黑体" pitchFamily="2" charset="-122"/>
                <a:ea typeface="黑体" pitchFamily="2" charset="-122"/>
              </a:rPr>
              <a:t>材料一　</a:t>
            </a:r>
            <a:endParaRPr lang="zh-CN" altLang="zh-CN" sz="2800" dirty="0">
              <a:solidFill>
                <a:schemeClr val="accent6">
                  <a:lumMod val="75000"/>
                </a:schemeClr>
              </a:solidFill>
              <a:latin typeface="黑体" pitchFamily="2" charset="-122"/>
              <a:ea typeface="黑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pic>
        <p:nvPicPr>
          <p:cNvPr id="1026" name="Picture 2" descr="\\张红\张红 (e)\2014幻灯片（原文件）\同步\历史\学案导学设计历史选修2（岳）(未传，2014备用)\41.TIF"/>
          <p:cNvPicPr>
            <a:picLocks noChangeAspect="1" noChangeArrowheads="1"/>
          </p:cNvPicPr>
          <p:nvPr/>
        </p:nvPicPr>
        <p:blipFill>
          <a:blip r:embed="rId10" r:link="rId11" cstate="print">
            <a:extLst>
              <a:ext uri="{28A0092B-C50C-407E-A947-70E740481C1C}">
                <a14:useLocalDpi xmlns:a14="http://schemas.microsoft.com/office/drawing/2010/main" xmlns="" val="0"/>
              </a:ext>
            </a:extLst>
          </a:blip>
          <a:srcRect/>
          <a:stretch>
            <a:fillRect/>
          </a:stretch>
        </p:blipFill>
        <p:spPr bwMode="auto">
          <a:xfrm>
            <a:off x="2771800" y="2067694"/>
            <a:ext cx="2617247" cy="20448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a:off x="1379356" y="4227934"/>
            <a:ext cx="6452054" cy="492443"/>
          </a:xfrm>
          <a:prstGeom prst="rect">
            <a:avLst/>
          </a:prstGeom>
          <a:noFill/>
        </p:spPr>
        <p:txBody>
          <a:bodyPr wrap="square" rtlCol="0">
            <a:spAutoFit/>
          </a:bodyPr>
          <a:lstStyle/>
          <a:p>
            <a:r>
              <a:rPr lang="zh-CN" altLang="zh-CN" sz="2600" dirty="0">
                <a:latin typeface="方正细黑一_GBK" pitchFamily="65" charset="-122"/>
                <a:ea typeface="方正细黑一_GBK" pitchFamily="65" charset="-122"/>
              </a:rPr>
              <a:t>英国议会要求威廉和玛丽</a:t>
            </a:r>
            <a:r>
              <a:rPr lang="zh-CN" altLang="zh-CN" sz="2600">
                <a:latin typeface="方正细黑一_GBK" pitchFamily="65" charset="-122"/>
                <a:ea typeface="方正细黑一_GBK" pitchFamily="65" charset="-122"/>
              </a:rPr>
              <a:t>承认</a:t>
            </a:r>
            <a:r>
              <a:rPr lang="zh-CN" altLang="zh-CN" sz="2600" smtClean="0">
                <a:latin typeface="方正细黑一_GBK" pitchFamily="65" charset="-122"/>
                <a:ea typeface="方正细黑一_GBK" pitchFamily="65" charset="-122"/>
              </a:rPr>
              <a:t>《权利法案》</a:t>
            </a:r>
            <a:endParaRPr lang="zh-CN" altLang="zh-CN" sz="2600" dirty="0">
              <a:latin typeface="方正细黑一_GBK" pitchFamily="65" charset="-122"/>
              <a:ea typeface="方正细黑一_GBK" pitchFamily="65" charset="-122"/>
            </a:endParaRPr>
          </a:p>
        </p:txBody>
      </p:sp>
    </p:spTree>
    <p:extLst>
      <p:ext uri="{BB962C8B-B14F-4D97-AF65-F5344CB8AC3E}">
        <p14:creationId xmlns:p14="http://schemas.microsoft.com/office/powerpoint/2010/main" xmlns="" val="40687009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4677" y="1404851"/>
            <a:ext cx="8477803" cy="2679067"/>
          </a:xfrm>
          <a:prstGeom prst="rect">
            <a:avLst/>
          </a:prstGeom>
          <a:noFill/>
        </p:spPr>
        <p:txBody>
          <a:bodyPr wrap="square" rtlCol="0">
            <a:spAutoFit/>
          </a:bodyPr>
          <a:lstStyle/>
          <a:p>
            <a:pPr>
              <a:lnSpc>
                <a:spcPts val="5200"/>
              </a:lnSpc>
            </a:pPr>
            <a:r>
              <a:rPr lang="zh-CN" altLang="zh-CN" sz="2600" b="1" dirty="0" smtClean="0">
                <a:solidFill>
                  <a:schemeClr val="accent6">
                    <a:lumMod val="75000"/>
                  </a:schemeClr>
                </a:solidFill>
                <a:latin typeface="黑体" pitchFamily="2" charset="-122"/>
                <a:ea typeface="黑体" pitchFamily="2" charset="-122"/>
              </a:rPr>
              <a:t>材料</a:t>
            </a:r>
            <a:r>
              <a:rPr lang="zh-CN" altLang="en-US" sz="2600" b="1" dirty="0" smtClean="0">
                <a:solidFill>
                  <a:schemeClr val="accent6">
                    <a:lumMod val="75000"/>
                  </a:schemeClr>
                </a:solidFill>
                <a:latin typeface="黑体" pitchFamily="2" charset="-122"/>
                <a:ea typeface="黑体" pitchFamily="2" charset="-122"/>
              </a:rPr>
              <a:t>二</a:t>
            </a:r>
            <a:r>
              <a:rPr lang="zh-CN" altLang="zh-CN" sz="2600" b="1" dirty="0"/>
              <a:t>　</a:t>
            </a:r>
            <a:r>
              <a:rPr lang="zh-CN" altLang="zh-CN" sz="2600" dirty="0">
                <a:latin typeface="方正细黑一_GBK" pitchFamily="65" charset="-122"/>
                <a:ea typeface="方正细黑一_GBK" pitchFamily="65" charset="-122"/>
              </a:rPr>
              <a:t>威廉以他自己和妻子的名义宣读了议会修改过的誓词，</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我们衷心地接受你们向我们提出的议案，并保证以英国法律作为自己行为的准则</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，保证</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根据议会同意的法规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进行统治</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54870259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58110" y="819175"/>
            <a:ext cx="8117763" cy="1647631"/>
          </a:xfrm>
          <a:prstGeom prst="rect">
            <a:avLst/>
          </a:prstGeom>
          <a:noFill/>
        </p:spPr>
        <p:txBody>
          <a:bodyPr wrap="square" rtlCol="0">
            <a:spAutoFit/>
          </a:bodyPr>
          <a:lstStyle/>
          <a:p>
            <a:pPr>
              <a:lnSpc>
                <a:spcPts val="4200"/>
              </a:lnSpc>
            </a:pPr>
            <a:r>
              <a:rPr lang="zh-CN" altLang="zh-CN" sz="2600" b="1" dirty="0">
                <a:latin typeface="Times New Roman" pitchFamily="18" charset="0"/>
                <a:ea typeface="宋体" pitchFamily="2" charset="-122"/>
              </a:rPr>
              <a:t>请回答：</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英国议会要求威廉和玛丽承认《权利法案》的政治前提是什么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5" name="TextBox 14"/>
          <p:cNvSpPr txBox="1"/>
          <p:nvPr/>
        </p:nvSpPr>
        <p:spPr>
          <a:xfrm>
            <a:off x="414677" y="2428416"/>
            <a:ext cx="8477803" cy="1194879"/>
          </a:xfrm>
          <a:prstGeom prst="rect">
            <a:avLst/>
          </a:prstGeom>
          <a:noFill/>
        </p:spPr>
        <p:txBody>
          <a:bodyPr wrap="square" rtlCol="0">
            <a:spAutoFit/>
          </a:bodyPr>
          <a:lstStyle/>
          <a:p>
            <a:pPr>
              <a:lnSpc>
                <a:spcPts val="4500"/>
              </a:lnSpc>
            </a:pPr>
            <a:r>
              <a:rPr lang="zh-CN" altLang="en-US" sz="2600" b="1" kern="100" dirty="0" smtClean="0">
                <a:solidFill>
                  <a:srgbClr val="E36C0A"/>
                </a:solidFill>
                <a:latin typeface="Times New Roman"/>
                <a:ea typeface="黑体"/>
                <a:cs typeface="Times New Roman"/>
              </a:rPr>
              <a:t>解析</a:t>
            </a:r>
            <a:r>
              <a:rPr lang="zh-CN" altLang="zh-CN" sz="2600" b="1" kern="100" dirty="0">
                <a:solidFill>
                  <a:srgbClr val="E36C0A"/>
                </a:solidFill>
                <a:latin typeface="Times New Roman"/>
                <a:ea typeface="黑体"/>
                <a:cs typeface="Times New Roman"/>
              </a:rPr>
              <a:t>　</a:t>
            </a:r>
            <a:r>
              <a:rPr lang="zh-CN" altLang="zh-CN" sz="2800" dirty="0">
                <a:latin typeface="方正细黑一_GBK" pitchFamily="65" charset="-122"/>
                <a:ea typeface="方正细黑一_GBK" pitchFamily="65" charset="-122"/>
              </a:rPr>
              <a:t>解题的关键在于紧扣</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光荣革命</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后议会与国王权力的变化分析问题。第</a:t>
            </a:r>
            <a:r>
              <a:rPr lang="en-US" altLang="zh-CN" sz="2800" dirty="0">
                <a:latin typeface="方正细黑一_GBK" pitchFamily="65" charset="-122"/>
                <a:ea typeface="方正细黑一_GBK" pitchFamily="65" charset="-122"/>
              </a:rPr>
              <a:t>(1)</a:t>
            </a:r>
            <a:r>
              <a:rPr lang="zh-CN" altLang="zh-CN" sz="2800" dirty="0">
                <a:latin typeface="方正细黑一_GBK" pitchFamily="65" charset="-122"/>
                <a:ea typeface="方正细黑一_GBK" pitchFamily="65" charset="-122"/>
              </a:rPr>
              <a:t>题结合其背景分析</a:t>
            </a:r>
            <a:r>
              <a:rPr lang="zh-CN" altLang="zh-CN" sz="28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386011" y="3561034"/>
            <a:ext cx="8477803" cy="1190006"/>
          </a:xfrm>
          <a:prstGeom prst="rect">
            <a:avLst/>
          </a:prstGeom>
          <a:noFill/>
        </p:spPr>
        <p:txBody>
          <a:bodyPr wrap="square" rtlCol="0">
            <a:spAutoFit/>
          </a:bodyPr>
          <a:lstStyle/>
          <a:p>
            <a:pPr>
              <a:lnSpc>
                <a:spcPts val="4500"/>
              </a:lnSpc>
            </a:pPr>
            <a:r>
              <a:rPr lang="zh-CN" altLang="zh-CN" sz="2600" b="1" kern="100" dirty="0">
                <a:solidFill>
                  <a:srgbClr val="E36C0A"/>
                </a:solidFill>
                <a:latin typeface="Times New Roman"/>
                <a:ea typeface="黑体"/>
                <a:cs typeface="Times New Roman"/>
              </a:rPr>
              <a:t>答案　</a:t>
            </a:r>
            <a:r>
              <a:rPr lang="zh-CN" altLang="zh-CN" sz="2600" b="1" dirty="0">
                <a:latin typeface="+mj-ea"/>
                <a:ea typeface="+mj-ea"/>
              </a:rPr>
              <a:t>通过</a:t>
            </a:r>
            <a:r>
              <a:rPr lang="en-US" altLang="zh-CN" sz="2600" b="1" dirty="0">
                <a:latin typeface="+mj-ea"/>
                <a:ea typeface="+mj-ea"/>
              </a:rPr>
              <a:t>“</a:t>
            </a:r>
            <a:r>
              <a:rPr lang="zh-CN" altLang="zh-CN" sz="2600" b="1" dirty="0">
                <a:latin typeface="+mj-ea"/>
                <a:ea typeface="+mj-ea"/>
              </a:rPr>
              <a:t>光荣革命</a:t>
            </a:r>
            <a:r>
              <a:rPr lang="en-US" altLang="zh-CN" sz="2600" b="1" dirty="0">
                <a:latin typeface="+mj-ea"/>
                <a:ea typeface="+mj-ea"/>
              </a:rPr>
              <a:t>”</a:t>
            </a:r>
            <a:r>
              <a:rPr lang="zh-CN" altLang="zh-CN" sz="2600" b="1" dirty="0">
                <a:latin typeface="+mj-ea"/>
                <a:ea typeface="+mj-ea"/>
              </a:rPr>
              <a:t>，以英国资产阶级和新贵族为首的议会掌握了国家主权</a:t>
            </a:r>
            <a:r>
              <a:rPr lang="zh-CN" altLang="zh-CN" sz="2600" b="1" dirty="0" smtClean="0">
                <a:latin typeface="+mj-ea"/>
                <a:ea typeface="+mj-ea"/>
              </a:rPr>
              <a:t>。</a:t>
            </a:r>
            <a:endParaRPr lang="zh-CN" altLang="zh-CN" sz="2600" dirty="0">
              <a:latin typeface="+mj-ea"/>
              <a:ea typeface="+mj-ea"/>
            </a:endParaRPr>
          </a:p>
        </p:txBody>
      </p:sp>
    </p:spTree>
    <p:extLst>
      <p:ext uri="{BB962C8B-B14F-4D97-AF65-F5344CB8AC3E}">
        <p14:creationId xmlns:p14="http://schemas.microsoft.com/office/powerpoint/2010/main" xmlns="" val="89711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86685" y="1476791"/>
            <a:ext cx="8117763" cy="1288558"/>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据材料分析，国王权力的来源是什么？材料二中威廉的誓词说明了什么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5" name="TextBox 14"/>
          <p:cNvSpPr txBox="1"/>
          <p:nvPr/>
        </p:nvSpPr>
        <p:spPr>
          <a:xfrm>
            <a:off x="467635" y="2863993"/>
            <a:ext cx="8477803" cy="612925"/>
          </a:xfrm>
          <a:prstGeom prst="rect">
            <a:avLst/>
          </a:prstGeom>
          <a:noFill/>
        </p:spPr>
        <p:txBody>
          <a:bodyPr wrap="square" rtlCol="0">
            <a:spAutoFit/>
          </a:bodyPr>
          <a:lstStyle/>
          <a:p>
            <a:pPr>
              <a:lnSpc>
                <a:spcPts val="4500"/>
              </a:lnSpc>
            </a:pPr>
            <a:r>
              <a:rPr lang="zh-CN" altLang="en-US" sz="2600" b="1" kern="100" dirty="0" smtClean="0">
                <a:solidFill>
                  <a:srgbClr val="E36C0A"/>
                </a:solidFill>
                <a:latin typeface="Times New Roman"/>
                <a:ea typeface="黑体"/>
                <a:cs typeface="Times New Roman"/>
              </a:rPr>
              <a:t>解析</a:t>
            </a:r>
            <a:r>
              <a:rPr lang="zh-CN" altLang="zh-CN" sz="2600" b="1" kern="100" dirty="0">
                <a:solidFill>
                  <a:srgbClr val="E36C0A"/>
                </a:solidFill>
                <a:latin typeface="Times New Roman"/>
                <a:ea typeface="黑体"/>
                <a:cs typeface="Times New Roman"/>
              </a:rPr>
              <a:t>　</a:t>
            </a:r>
            <a:r>
              <a:rPr lang="zh-CN" altLang="zh-CN" sz="2600" dirty="0">
                <a:latin typeface="方正细黑一_GBK" pitchFamily="65" charset="-122"/>
                <a:ea typeface="方正细黑一_GBK" pitchFamily="65" charset="-122"/>
              </a:rPr>
              <a:t>第</a:t>
            </a: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题结合材料中议会与国王的关系解答</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6" name="组合 15"/>
          <p:cNvGrpSpPr/>
          <p:nvPr/>
        </p:nvGrpSpPr>
        <p:grpSpPr>
          <a:xfrm>
            <a:off x="205735" y="4731990"/>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386011" y="3646556"/>
            <a:ext cx="8477803" cy="581378"/>
          </a:xfrm>
          <a:prstGeom prst="rect">
            <a:avLst/>
          </a:prstGeom>
          <a:noFill/>
        </p:spPr>
        <p:txBody>
          <a:bodyPr wrap="square" rtlCol="0">
            <a:spAutoFit/>
          </a:bodyPr>
          <a:lstStyle/>
          <a:p>
            <a:pPr>
              <a:lnSpc>
                <a:spcPts val="4500"/>
              </a:lnSpc>
            </a:pPr>
            <a:r>
              <a:rPr lang="zh-CN" altLang="zh-CN" sz="2600" b="1" kern="100" dirty="0">
                <a:solidFill>
                  <a:srgbClr val="E36C0A"/>
                </a:solidFill>
                <a:latin typeface="Times New Roman"/>
                <a:ea typeface="黑体"/>
                <a:cs typeface="Times New Roman"/>
              </a:rPr>
              <a:t>答案</a:t>
            </a:r>
            <a:r>
              <a:rPr lang="zh-CN" altLang="zh-CN" sz="2600" b="1" kern="100">
                <a:solidFill>
                  <a:srgbClr val="E36C0A"/>
                </a:solidFill>
                <a:latin typeface="Times New Roman"/>
                <a:ea typeface="黑体"/>
                <a:cs typeface="Times New Roman"/>
              </a:rPr>
              <a:t>　</a:t>
            </a:r>
            <a:r>
              <a:rPr lang="zh-CN" altLang="zh-CN" sz="2600" b="1"/>
              <a:t>议会。国王的权力受到议会制定的法律的限制</a:t>
            </a:r>
            <a:r>
              <a:rPr lang="zh-CN" altLang="zh-CN" sz="2600" b="1" smtClean="0"/>
              <a:t>。</a:t>
            </a:r>
            <a:endParaRPr lang="zh-CN" altLang="zh-CN" sz="2600" dirty="0">
              <a:latin typeface="+mj-ea"/>
              <a:ea typeface="+mj-ea"/>
            </a:endParaRPr>
          </a:p>
        </p:txBody>
      </p:sp>
    </p:spTree>
    <p:extLst>
      <p:ext uri="{BB962C8B-B14F-4D97-AF65-F5344CB8AC3E}">
        <p14:creationId xmlns:p14="http://schemas.microsoft.com/office/powerpoint/2010/main" xmlns="" val="3722833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3705" y="2422461"/>
            <a:ext cx="8314759" cy="2021497"/>
          </a:xfrm>
          <a:prstGeom prst="rect">
            <a:avLst/>
          </a:prstGeom>
          <a:noFill/>
        </p:spPr>
        <p:txBody>
          <a:bodyPr wrap="square" lIns="68562" tIns="34281" rIns="68562" bIns="34281" rtlCol="0">
            <a:spAutoFit/>
          </a:bodyPr>
          <a:lstStyle/>
          <a:p>
            <a:pPr algn="just">
              <a:lnSpc>
                <a:spcPts val="5300"/>
              </a:lnSpc>
            </a:pPr>
            <a:r>
              <a:rPr lang="zh-CN" altLang="zh-CN" sz="2600" b="1" dirty="0">
                <a:latin typeface="黑体" pitchFamily="2" charset="-122"/>
                <a:ea typeface="黑体" pitchFamily="2" charset="-122"/>
              </a:rPr>
              <a:t>提示</a:t>
            </a:r>
            <a:r>
              <a:rPr lang="zh-CN" altLang="zh-CN" sz="2600" dirty="0">
                <a:latin typeface="方正报宋_GBK" pitchFamily="65" charset="-122"/>
                <a:ea typeface="方正报宋_GBK" pitchFamily="65" charset="-122"/>
              </a:rPr>
              <a:t>　</a:t>
            </a:r>
            <a:r>
              <a:rPr lang="zh-CN" altLang="zh-CN" sz="2600" dirty="0">
                <a:latin typeface="方正细黑一_GBK" pitchFamily="65" charset="-122"/>
                <a:ea typeface="方正细黑一_GBK" pitchFamily="65" charset="-122"/>
              </a:rPr>
              <a:t>《权利法案》确定的议会至上的地位限制了君主的权力，为以后议会制君主立宪制的形成、发展和完善奠定了基础</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46992" y="1891718"/>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课中思考题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558602" y="20369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467544" y="1034445"/>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18876735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0720" y="2215596"/>
            <a:ext cx="8584718" cy="1364266"/>
          </a:xfrm>
          <a:prstGeom prst="rect">
            <a:avLst/>
          </a:prstGeom>
          <a:noFill/>
        </p:spPr>
        <p:txBody>
          <a:bodyPr wrap="square" lIns="68562" tIns="34281" rIns="68562" bIns="34281" rtlCol="0">
            <a:spAutoFit/>
          </a:bodyPr>
          <a:lstStyle/>
          <a:p>
            <a:pPr>
              <a:lnSpc>
                <a:spcPts val="5400"/>
              </a:lnSpc>
            </a:pPr>
            <a:r>
              <a:rPr lang="zh-CN" altLang="zh-CN" sz="2600" b="1" dirty="0" smtClean="0">
                <a:latin typeface="黑体" pitchFamily="2" charset="-122"/>
                <a:ea typeface="黑体" pitchFamily="2" charset="-122"/>
              </a:rPr>
              <a:t>提示</a:t>
            </a:r>
            <a:r>
              <a:rPr lang="zh-CN" altLang="zh-CN" sz="2600" b="1" dirty="0"/>
              <a:t>　</a:t>
            </a:r>
            <a:r>
              <a:rPr lang="zh-CN" altLang="zh-CN" sz="2600" dirty="0">
                <a:latin typeface="方正细黑一_GBK" pitchFamily="65" charset="-122"/>
                <a:ea typeface="方正细黑一_GBK" pitchFamily="65" charset="-122"/>
              </a:rPr>
              <a:t>英国的议会制度对许多国家的民主政治产生了重要影响，许多国家都采用了英国的代议制民主政治</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1" name="TextBox 10"/>
          <p:cNvSpPr txBox="1"/>
          <p:nvPr/>
        </p:nvSpPr>
        <p:spPr>
          <a:xfrm>
            <a:off x="455390" y="1573664"/>
            <a:ext cx="231641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解析与探究</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395575" y="1718103"/>
            <a:ext cx="221727"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1801" y="790600"/>
            <a:ext cx="7918631" cy="4070327"/>
          </a:xfrm>
          <a:prstGeom prst="rect">
            <a:avLst/>
          </a:prstGeom>
          <a:noFill/>
        </p:spPr>
        <p:txBody>
          <a:bodyPr wrap="square" lIns="68562" tIns="34281" rIns="68562" bIns="34281" rtlCol="0">
            <a:spAutoFit/>
          </a:bodyPr>
          <a:lstStyle/>
          <a:p>
            <a:pPr>
              <a:lnSpc>
                <a:spcPts val="5200"/>
              </a:lnSpc>
            </a:pPr>
            <a:r>
              <a:rPr lang="zh-CN" altLang="zh-CN" sz="2600" b="1" dirty="0">
                <a:latin typeface="黑体" pitchFamily="2" charset="-122"/>
                <a:ea typeface="黑体" pitchFamily="2" charset="-122"/>
              </a:rPr>
              <a:t>二、君主立宪制的发展和完善</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责任内阁制的确立</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(1)18</a:t>
            </a:r>
            <a:r>
              <a:rPr lang="zh-CN" altLang="zh-CN" sz="2600" b="1" dirty="0">
                <a:latin typeface="Times New Roman" pitchFamily="18" charset="0"/>
                <a:ea typeface="宋体" pitchFamily="2" charset="-122"/>
              </a:rPr>
              <a:t>世纪</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逐渐</a:t>
            </a:r>
            <a:r>
              <a:rPr lang="zh-CN" altLang="zh-CN" sz="2600" b="1" dirty="0">
                <a:latin typeface="Times New Roman" pitchFamily="18" charset="0"/>
                <a:ea typeface="宋体" pitchFamily="2" charset="-122"/>
              </a:rPr>
              <a:t>退出内阁</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成为</a:t>
            </a:r>
            <a:r>
              <a:rPr lang="zh-CN" altLang="zh-CN" sz="2600" b="1" dirty="0">
                <a:latin typeface="Times New Roman" pitchFamily="18" charset="0"/>
                <a:ea typeface="宋体" pitchFamily="2" charset="-122"/>
              </a:rPr>
              <a:t>英国历史上第一任首相。</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沃波尔的辞职开创了英国内阁</a:t>
            </a:r>
            <a:r>
              <a:rPr lang="zh-CN" altLang="zh-CN" sz="2600" b="1" dirty="0" smtClean="0">
                <a:latin typeface="Times New Roman" pitchFamily="18" charset="0"/>
                <a:ea typeface="宋体" pitchFamily="2" charset="-122"/>
              </a:rPr>
              <a:t>得不到</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即</a:t>
            </a:r>
            <a:r>
              <a:rPr lang="zh-CN" altLang="zh-CN" sz="2600" b="1" dirty="0">
                <a:latin typeface="Times New Roman" pitchFamily="18" charset="0"/>
                <a:ea typeface="宋体" pitchFamily="2" charset="-122"/>
              </a:rPr>
              <a:t>应辞职的先例。</a:t>
            </a:r>
            <a:endParaRPr lang="zh-CN" altLang="zh-CN" sz="2600" dirty="0">
              <a:latin typeface="Times New Roman" pitchFamily="18" charset="0"/>
              <a:ea typeface="宋体" pitchFamily="2" charset="-122"/>
            </a:endParaRPr>
          </a:p>
        </p:txBody>
      </p:sp>
      <p:sp>
        <p:nvSpPr>
          <p:cNvPr id="9" name="矩形 8"/>
          <p:cNvSpPr/>
          <p:nvPr/>
        </p:nvSpPr>
        <p:spPr>
          <a:xfrm>
            <a:off x="2335794" y="2264668"/>
            <a:ext cx="1156086" cy="492443"/>
          </a:xfrm>
          <a:prstGeom prst="rect">
            <a:avLst/>
          </a:prstGeom>
        </p:spPr>
        <p:txBody>
          <a:bodyPr wrap="none">
            <a:spAutoFit/>
          </a:bodyPr>
          <a:lstStyle/>
          <a:p>
            <a:r>
              <a:rPr lang="zh-CN" altLang="en-US" sz="2600" b="1" dirty="0" smtClean="0">
                <a:solidFill>
                  <a:srgbClr val="0000FF"/>
                </a:solidFill>
              </a:rPr>
              <a:t>国王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5460484" y="2255143"/>
            <a:ext cx="1415772" cy="492443"/>
          </a:xfrm>
          <a:prstGeom prst="rect">
            <a:avLst/>
          </a:prstGeom>
        </p:spPr>
        <p:txBody>
          <a:bodyPr wrap="none">
            <a:spAutoFit/>
          </a:bodyPr>
          <a:lstStyle/>
          <a:p>
            <a:r>
              <a:rPr lang="zh-CN" altLang="en-US" sz="2600" b="1" dirty="0" smtClean="0">
                <a:solidFill>
                  <a:srgbClr val="0000FF"/>
                </a:solidFill>
              </a:rPr>
              <a:t>沃波尔   </a:t>
            </a:r>
            <a:endParaRPr lang="zh-CN" altLang="en-US" sz="2600" b="1" dirty="0">
              <a:solidFill>
                <a:srgbClr val="0000FF"/>
              </a:solidFill>
            </a:endParaRPr>
          </a:p>
        </p:txBody>
      </p:sp>
      <p:sp>
        <p:nvSpPr>
          <p:cNvPr id="11" name="矩形 10"/>
          <p:cNvSpPr/>
          <p:nvPr/>
        </p:nvSpPr>
        <p:spPr>
          <a:xfrm>
            <a:off x="6349592" y="3570337"/>
            <a:ext cx="1750800" cy="492443"/>
          </a:xfrm>
          <a:prstGeom prst="rect">
            <a:avLst/>
          </a:prstGeom>
        </p:spPr>
        <p:txBody>
          <a:bodyPr wrap="none">
            <a:spAutoFit/>
          </a:bodyPr>
          <a:lstStyle/>
          <a:p>
            <a:r>
              <a:rPr lang="zh-CN" altLang="en-US" sz="2600" b="1" smtClean="0">
                <a:solidFill>
                  <a:srgbClr val="0000FF"/>
                </a:solidFill>
              </a:rPr>
              <a:t>议会信任   </a:t>
            </a:r>
            <a:endParaRPr lang="zh-CN" altLang="en-US" sz="2600" b="1" dirty="0">
              <a:solidFill>
                <a:srgbClr val="0000FF"/>
              </a:solidFill>
            </a:endParaRPr>
          </a:p>
        </p:txBody>
      </p:sp>
    </p:spTree>
    <p:extLst>
      <p:ext uri="{BB962C8B-B14F-4D97-AF65-F5344CB8AC3E}">
        <p14:creationId xmlns:p14="http://schemas.microsoft.com/office/powerpoint/2010/main" xmlns="" val="31216631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8494" y="771550"/>
            <a:ext cx="7918631" cy="4070327"/>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(3)1783</a:t>
            </a:r>
            <a:r>
              <a:rPr lang="zh-CN" altLang="zh-CN" sz="2600" b="1" dirty="0">
                <a:latin typeface="Times New Roman" pitchFamily="18" charset="0"/>
                <a:ea typeface="宋体" pitchFamily="2" charset="-122"/>
              </a:rPr>
              <a:t>年小皮特任首相遭议会下院反对时，要求国王解散议会重新选举，开创了内阁失去议会多数信任时，</a:t>
            </a:r>
            <a:r>
              <a:rPr lang="zh-CN" altLang="zh-CN" sz="2600" b="1" dirty="0" smtClean="0">
                <a:latin typeface="Times New Roman" pitchFamily="18" charset="0"/>
                <a:ea typeface="宋体" pitchFamily="2" charset="-122"/>
              </a:rPr>
              <a:t>可以</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重新选举，直接诉诸选民的裁决。</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国王不再有提名首相的权力，首相由在议会选举中</a:t>
            </a:r>
            <a:r>
              <a:rPr lang="zh-CN" altLang="zh-CN" sz="2600" b="1" dirty="0" smtClean="0">
                <a:latin typeface="Times New Roman" pitchFamily="18" charset="0"/>
                <a:ea typeface="宋体" pitchFamily="2" charset="-122"/>
              </a:rPr>
              <a:t>取得</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政党</a:t>
            </a:r>
            <a:r>
              <a:rPr lang="zh-CN" altLang="zh-CN" sz="2600" b="1" dirty="0">
                <a:latin typeface="Times New Roman" pitchFamily="18" charset="0"/>
                <a:ea typeface="宋体" pitchFamily="2" charset="-122"/>
              </a:rPr>
              <a:t>的领袖担任。</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(5</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世纪</a:t>
            </a:r>
            <a:r>
              <a:rPr lang="zh-CN" altLang="zh-CN" sz="2600" b="1" dirty="0">
                <a:latin typeface="Times New Roman" pitchFamily="18" charset="0"/>
                <a:ea typeface="宋体" pitchFamily="2" charset="-122"/>
              </a:rPr>
              <a:t>中叶，责任内阁制在英国确立下来。</a:t>
            </a:r>
            <a:endParaRPr lang="zh-CN" altLang="zh-CN" sz="2600" dirty="0">
              <a:latin typeface="Times New Roman" pitchFamily="18" charset="0"/>
              <a:ea typeface="宋体" pitchFamily="2" charset="-122"/>
            </a:endParaRPr>
          </a:p>
        </p:txBody>
      </p:sp>
      <p:sp>
        <p:nvSpPr>
          <p:cNvPr id="9" name="矩形 8"/>
          <p:cNvSpPr/>
          <p:nvPr/>
        </p:nvSpPr>
        <p:spPr>
          <a:xfrm>
            <a:off x="1174541" y="2230760"/>
            <a:ext cx="1750800" cy="492443"/>
          </a:xfrm>
          <a:prstGeom prst="rect">
            <a:avLst/>
          </a:prstGeom>
        </p:spPr>
        <p:txBody>
          <a:bodyPr wrap="none">
            <a:spAutoFit/>
          </a:bodyPr>
          <a:lstStyle/>
          <a:p>
            <a:r>
              <a:rPr lang="zh-CN" altLang="en-US" sz="2600" b="1" dirty="0" smtClean="0">
                <a:solidFill>
                  <a:srgbClr val="0000FF"/>
                </a:solidFill>
              </a:rPr>
              <a:t>解散议会   </a:t>
            </a:r>
            <a:endParaRPr lang="zh-CN" altLang="en-US" sz="2600" b="1" dirty="0">
              <a:solidFill>
                <a:srgbClr val="0000FF"/>
              </a:solidFill>
            </a:endParaRPr>
          </a:p>
        </p:txBody>
      </p:sp>
      <p:grpSp>
        <p:nvGrpSpPr>
          <p:cNvPr id="17" name="组合 16"/>
          <p:cNvGrpSpPr/>
          <p:nvPr/>
        </p:nvGrpSpPr>
        <p:grpSpPr>
          <a:xfrm>
            <a:off x="205735" y="4759269"/>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115616" y="3543850"/>
            <a:ext cx="1826141" cy="492443"/>
          </a:xfrm>
          <a:prstGeom prst="rect">
            <a:avLst/>
          </a:prstGeom>
        </p:spPr>
        <p:txBody>
          <a:bodyPr wrap="none">
            <a:spAutoFit/>
          </a:bodyPr>
          <a:lstStyle/>
          <a:p>
            <a:r>
              <a:rPr lang="zh-CN" altLang="en-US" sz="2600" b="1" dirty="0" smtClean="0">
                <a:solidFill>
                  <a:srgbClr val="0000FF"/>
                </a:solidFill>
              </a:rPr>
              <a:t>多数席位    </a:t>
            </a:r>
            <a:endParaRPr lang="zh-CN" altLang="en-US" sz="2600" b="1" dirty="0">
              <a:solidFill>
                <a:srgbClr val="0000FF"/>
              </a:solidFill>
            </a:endParaRPr>
          </a:p>
        </p:txBody>
      </p:sp>
      <p:sp>
        <p:nvSpPr>
          <p:cNvPr id="11" name="矩形 10"/>
          <p:cNvSpPr/>
          <p:nvPr/>
        </p:nvSpPr>
        <p:spPr>
          <a:xfrm>
            <a:off x="875209" y="4227934"/>
            <a:ext cx="521297" cy="492443"/>
          </a:xfrm>
          <a:prstGeom prst="rect">
            <a:avLst/>
          </a:prstGeom>
        </p:spPr>
        <p:txBody>
          <a:bodyPr wrap="none">
            <a:spAutoFit/>
          </a:bodyPr>
          <a:lstStyle/>
          <a:p>
            <a:r>
              <a:rPr lang="en-US" altLang="zh-CN" sz="2600" b="1" dirty="0" smtClean="0">
                <a:solidFill>
                  <a:srgbClr val="0000FF"/>
                </a:solidFill>
                <a:latin typeface="Times New Roman" pitchFamily="18" charset="0"/>
                <a:cs typeface="Times New Roman" pitchFamily="18" charset="0"/>
              </a:rPr>
              <a:t>19</a:t>
            </a:r>
            <a:endParaRPr lang="zh-CN" altLang="en-US" sz="26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56372115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3296" y="775058"/>
            <a:ext cx="7918631" cy="4070327"/>
          </a:xfrm>
          <a:prstGeom prst="rect">
            <a:avLst/>
          </a:prstGeom>
          <a:noFill/>
        </p:spPr>
        <p:txBody>
          <a:bodyPr wrap="square" lIns="68562" tIns="34281" rIns="68562" bIns="34281" rtlCol="0">
            <a:spAutoFit/>
          </a:bodyPr>
          <a:lstStyle/>
          <a:p>
            <a:pPr>
              <a:lnSpc>
                <a:spcPts val="39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议会改革</a:t>
            </a:r>
            <a:endParaRPr lang="zh-CN" altLang="zh-CN" sz="2600" dirty="0">
              <a:latin typeface="黑体" pitchFamily="2" charset="-122"/>
              <a:ea typeface="黑体" pitchFamily="2" charset="-122"/>
            </a:endParaRPr>
          </a:p>
          <a:p>
            <a:pPr>
              <a:lnSpc>
                <a:spcPts val="39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光荣革命后</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成为</a:t>
            </a:r>
            <a:r>
              <a:rPr lang="zh-CN" altLang="zh-CN" sz="2600" b="1" dirty="0">
                <a:latin typeface="Times New Roman" pitchFamily="18" charset="0"/>
                <a:ea typeface="宋体" pitchFamily="2" charset="-122"/>
              </a:rPr>
              <a:t>国家最高权力机关，但是，土地贵族操纵着议会议员的选举。</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工业革命展开后，</a:t>
            </a:r>
            <a:r>
              <a:rPr lang="zh-CN" altLang="zh-CN" sz="2600" b="1" dirty="0" smtClean="0">
                <a:latin typeface="Times New Roman" pitchFamily="18" charset="0"/>
                <a:ea typeface="宋体" pitchFamily="2" charset="-122"/>
              </a:rPr>
              <a:t>新兴</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要求</a:t>
            </a:r>
            <a:r>
              <a:rPr lang="zh-CN" altLang="zh-CN" sz="2600" b="1" dirty="0">
                <a:latin typeface="Times New Roman" pitchFamily="18" charset="0"/>
                <a:ea typeface="宋体" pitchFamily="2" charset="-122"/>
              </a:rPr>
              <a:t>参与国家管理。</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(3)1832</a:t>
            </a:r>
            <a:r>
              <a:rPr lang="zh-CN" altLang="zh-CN" sz="2600" b="1" dirty="0">
                <a:latin typeface="Times New Roman" pitchFamily="18" charset="0"/>
                <a:ea typeface="宋体" pitchFamily="2" charset="-122"/>
              </a:rPr>
              <a:t>年改革法案降低了选民和候选人</a:t>
            </a:r>
            <a:r>
              <a:rPr lang="zh-CN" altLang="zh-CN" sz="2600" b="1" dirty="0" smtClean="0">
                <a:latin typeface="Times New Roman" pitchFamily="18" charset="0"/>
                <a:ea typeface="宋体" pitchFamily="2" charset="-122"/>
              </a:rPr>
              <a:t>的</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限制</a:t>
            </a:r>
            <a:r>
              <a:rPr lang="zh-CN" altLang="zh-CN" sz="2600" b="1" dirty="0">
                <a:latin typeface="Times New Roman" pitchFamily="18" charset="0"/>
                <a:ea typeface="宋体" pitchFamily="2" charset="-122"/>
              </a:rPr>
              <a:t>，取消了一些衰败选区，给予新兴的工业城镇代表名额。工业资产阶级首次进入议会</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4214993" y="2283718"/>
            <a:ext cx="2420856" cy="492443"/>
          </a:xfrm>
          <a:prstGeom prst="rect">
            <a:avLst/>
          </a:prstGeom>
        </p:spPr>
        <p:txBody>
          <a:bodyPr wrap="none">
            <a:spAutoFit/>
          </a:bodyPr>
          <a:lstStyle/>
          <a:p>
            <a:r>
              <a:rPr lang="zh-CN" altLang="en-US" sz="2600" b="1" dirty="0" smtClean="0">
                <a:solidFill>
                  <a:srgbClr val="0000FF"/>
                </a:solidFill>
              </a:rPr>
              <a:t>工业资产阶级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499800" y="3255818"/>
            <a:ext cx="1826141" cy="492443"/>
          </a:xfrm>
          <a:prstGeom prst="rect">
            <a:avLst/>
          </a:prstGeom>
        </p:spPr>
        <p:txBody>
          <a:bodyPr wrap="none">
            <a:spAutoFit/>
          </a:bodyPr>
          <a:lstStyle/>
          <a:p>
            <a:r>
              <a:rPr lang="zh-CN" altLang="en-US" sz="2600" b="1" smtClean="0">
                <a:solidFill>
                  <a:srgbClr val="0000FF"/>
                </a:solidFill>
              </a:rPr>
              <a:t>财产资格    </a:t>
            </a:r>
            <a:endParaRPr lang="zh-CN" altLang="en-US" sz="2600" b="1" dirty="0">
              <a:solidFill>
                <a:srgbClr val="0000FF"/>
              </a:solidFill>
            </a:endParaRPr>
          </a:p>
        </p:txBody>
      </p:sp>
      <p:sp>
        <p:nvSpPr>
          <p:cNvPr id="11" name="矩形 10"/>
          <p:cNvSpPr/>
          <p:nvPr/>
        </p:nvSpPr>
        <p:spPr>
          <a:xfrm>
            <a:off x="2962424" y="1279798"/>
            <a:ext cx="854721" cy="492443"/>
          </a:xfrm>
          <a:prstGeom prst="rect">
            <a:avLst/>
          </a:prstGeom>
        </p:spPr>
        <p:txBody>
          <a:bodyPr wrap="none">
            <a:spAutoFit/>
          </a:bodyPr>
          <a:lstStyle/>
          <a:p>
            <a:r>
              <a:rPr lang="zh-CN" altLang="zh-CN" sz="2600" b="1" dirty="0">
                <a:solidFill>
                  <a:srgbClr val="0000FF"/>
                </a:solidFill>
                <a:latin typeface="Times New Roman" pitchFamily="18" charset="0"/>
                <a:ea typeface="宋体" pitchFamily="2" charset="-122"/>
              </a:rPr>
              <a:t>议会</a:t>
            </a:r>
            <a:endParaRPr lang="zh-CN" altLang="en-US" sz="2600" b="1" dirty="0">
              <a:solidFill>
                <a:srgbClr val="0000FF"/>
              </a:solidFill>
            </a:endParaRPr>
          </a:p>
        </p:txBody>
      </p:sp>
    </p:spTree>
    <p:extLst>
      <p:ext uri="{BB962C8B-B14F-4D97-AF65-F5344CB8AC3E}">
        <p14:creationId xmlns:p14="http://schemas.microsoft.com/office/powerpoint/2010/main" xmlns="" val="283515927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3385</TotalTime>
  <Words>1705</Words>
  <Application>Microsoft Office PowerPoint</Application>
  <PresentationFormat>全屏显示(16:9)</PresentationFormat>
  <Paragraphs>367</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2012-10-07T00:28:30Z</dcterms:created>
  <dcterms:modified xsi:type="dcterms:W3CDTF">2017-01-26T03:26:29Z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