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97" r:id="rId3"/>
    <p:sldId id="298" r:id="rId4"/>
    <p:sldId id="294" r:id="rId5"/>
    <p:sldId id="295" r:id="rId6"/>
    <p:sldId id="260" r:id="rId7"/>
    <p:sldId id="261" r:id="rId8"/>
    <p:sldId id="262" r:id="rId9"/>
    <p:sldId id="263" r:id="rId10"/>
    <p:sldId id="264" r:id="rId11"/>
    <p:sldId id="265" r:id="rId12"/>
    <p:sldId id="266" r:id="rId13"/>
    <p:sldId id="296" r:id="rId14"/>
    <p:sldId id="267" r:id="rId15"/>
    <p:sldId id="268" r:id="rId16"/>
    <p:sldId id="269" r:id="rId17"/>
    <p:sldId id="270" r:id="rId18"/>
    <p:sldId id="301" r:id="rId19"/>
    <p:sldId id="271" r:id="rId20"/>
    <p:sldId id="272" r:id="rId21"/>
    <p:sldId id="273" r:id="rId22"/>
    <p:sldId id="274" r:id="rId23"/>
    <p:sldId id="275" r:id="rId24"/>
    <p:sldId id="302" r:id="rId25"/>
    <p:sldId id="276" r:id="rId26"/>
    <p:sldId id="277" r:id="rId27"/>
    <p:sldId id="278" r:id="rId28"/>
    <p:sldId id="279" r:id="rId29"/>
    <p:sldId id="280" r:id="rId30"/>
    <p:sldId id="303" r:id="rId31"/>
    <p:sldId id="304" r:id="rId32"/>
    <p:sldId id="281" r:id="rId33"/>
    <p:sldId id="282" r:id="rId34"/>
    <p:sldId id="283" r:id="rId35"/>
    <p:sldId id="284" r:id="rId36"/>
    <p:sldId id="285" r:id="rId37"/>
    <p:sldId id="286" r:id="rId38"/>
    <p:sldId id="299" r:id="rId39"/>
    <p:sldId id="288" r:id="rId40"/>
    <p:sldId id="300" r:id="rId41"/>
    <p:sldId id="292" r:id="rId42"/>
    <p:sldId id="293" r:id="rId43"/>
    <p:sldId id="305" r:id="rId44"/>
    <p:sldId id="306" r:id="rId45"/>
    <p:sldId id="307" r:id="rId46"/>
    <p:sldId id="308" r:id="rId47"/>
    <p:sldId id="309" r:id="rId48"/>
    <p:sldId id="310" r:id="rId49"/>
    <p:sldId id="311" r:id="rId50"/>
    <p:sldId id="312" r:id="rId51"/>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itchFamily="34" charset="0"/>
        <a:ea typeface="宋体" pitchFamily="2" charset="-122"/>
        <a:cs typeface="+mn-cs"/>
      </a:defRPr>
    </a:lvl1pPr>
    <a:lvl2pPr marL="457200" algn="l" rtl="0" fontAlgn="base">
      <a:spcBef>
        <a:spcPct val="0"/>
      </a:spcBef>
      <a:spcAft>
        <a:spcPct val="0"/>
      </a:spcAft>
      <a:defRPr kern="1200">
        <a:solidFill>
          <a:schemeClr val="tx1"/>
        </a:solidFill>
        <a:latin typeface="Arial" pitchFamily="34" charset="0"/>
        <a:ea typeface="宋体" pitchFamily="2" charset="-122"/>
        <a:cs typeface="+mn-cs"/>
      </a:defRPr>
    </a:lvl2pPr>
    <a:lvl3pPr marL="914400" algn="l" rtl="0" fontAlgn="base">
      <a:spcBef>
        <a:spcPct val="0"/>
      </a:spcBef>
      <a:spcAft>
        <a:spcPct val="0"/>
      </a:spcAft>
      <a:defRPr kern="1200">
        <a:solidFill>
          <a:schemeClr val="tx1"/>
        </a:solidFill>
        <a:latin typeface="Arial" pitchFamily="34" charset="0"/>
        <a:ea typeface="宋体" pitchFamily="2" charset="-122"/>
        <a:cs typeface="+mn-cs"/>
      </a:defRPr>
    </a:lvl3pPr>
    <a:lvl4pPr marL="1371600" algn="l" rtl="0" fontAlgn="base">
      <a:spcBef>
        <a:spcPct val="0"/>
      </a:spcBef>
      <a:spcAft>
        <a:spcPct val="0"/>
      </a:spcAft>
      <a:defRPr kern="1200">
        <a:solidFill>
          <a:schemeClr val="tx1"/>
        </a:solidFill>
        <a:latin typeface="Arial" pitchFamily="34" charset="0"/>
        <a:ea typeface="宋体" pitchFamily="2" charset="-122"/>
        <a:cs typeface="+mn-cs"/>
      </a:defRPr>
    </a:lvl4pPr>
    <a:lvl5pPr marL="1828800" algn="l" rtl="0" fontAlgn="base">
      <a:spcBef>
        <a:spcPct val="0"/>
      </a:spcBef>
      <a:spcAft>
        <a:spcPct val="0"/>
      </a:spcAft>
      <a:defRPr kern="1200">
        <a:solidFill>
          <a:schemeClr val="tx1"/>
        </a:solidFill>
        <a:latin typeface="Arial" pitchFamily="34" charset="0"/>
        <a:ea typeface="宋体" pitchFamily="2" charset="-122"/>
        <a:cs typeface="+mn-cs"/>
      </a:defRPr>
    </a:lvl5pPr>
    <a:lvl6pPr marL="2286000" algn="l" defTabSz="914400" rtl="0" eaLnBrk="1" latinLnBrk="0" hangingPunct="1">
      <a:defRPr kern="1200">
        <a:solidFill>
          <a:schemeClr val="tx1"/>
        </a:solidFill>
        <a:latin typeface="Arial" pitchFamily="34" charset="0"/>
        <a:ea typeface="宋体" pitchFamily="2" charset="-122"/>
        <a:cs typeface="+mn-cs"/>
      </a:defRPr>
    </a:lvl6pPr>
    <a:lvl7pPr marL="2743200" algn="l" defTabSz="914400" rtl="0" eaLnBrk="1" latinLnBrk="0" hangingPunct="1">
      <a:defRPr kern="1200">
        <a:solidFill>
          <a:schemeClr val="tx1"/>
        </a:solidFill>
        <a:latin typeface="Arial" pitchFamily="34" charset="0"/>
        <a:ea typeface="宋体" pitchFamily="2" charset="-122"/>
        <a:cs typeface="+mn-cs"/>
      </a:defRPr>
    </a:lvl7pPr>
    <a:lvl8pPr marL="3200400" algn="l" defTabSz="914400" rtl="0" eaLnBrk="1" latinLnBrk="0" hangingPunct="1">
      <a:defRPr kern="1200">
        <a:solidFill>
          <a:schemeClr val="tx1"/>
        </a:solidFill>
        <a:latin typeface="Arial" pitchFamily="34" charset="0"/>
        <a:ea typeface="宋体" pitchFamily="2" charset="-122"/>
        <a:cs typeface="+mn-cs"/>
      </a:defRPr>
    </a:lvl8pPr>
    <a:lvl9pPr marL="3657600" algn="l" defTabSz="914400" rtl="0" eaLnBrk="1" latinLnBrk="0" hangingPunct="1">
      <a:defRPr kern="1200">
        <a:solidFill>
          <a:schemeClr val="tx1"/>
        </a:solidFill>
        <a:latin typeface="Arial" pitchFamily="34" charset="0"/>
        <a:ea typeface="宋体"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0066"/>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7" d="100"/>
          <a:sy n="107" d="100"/>
        </p:scale>
        <p:origin x="-84" y="-25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0A476D56-49AB-45EE-B790-B4AAAB391B45}" type="slidenum">
              <a:rPr lang="en-US" altLang="zh-CN"/>
              <a:pPr/>
              <a:t>‹#›</a:t>
            </a:fld>
            <a:endParaRPr lang="en-US" altLang="zh-CN"/>
          </a:p>
        </p:txBody>
      </p:sp>
    </p:spTree>
    <p:extLst>
      <p:ext uri="{BB962C8B-B14F-4D97-AF65-F5344CB8AC3E}">
        <p14:creationId xmlns:p14="http://schemas.microsoft.com/office/powerpoint/2010/main" val="5971252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2AC30D5F-860E-44F1-AED3-86CB0CAB773A}" type="slidenum">
              <a:rPr lang="en-US" altLang="zh-CN"/>
              <a:pPr/>
              <a:t>‹#›</a:t>
            </a:fld>
            <a:endParaRPr lang="en-US" altLang="zh-CN"/>
          </a:p>
        </p:txBody>
      </p:sp>
    </p:spTree>
    <p:extLst>
      <p:ext uri="{BB962C8B-B14F-4D97-AF65-F5344CB8AC3E}">
        <p14:creationId xmlns:p14="http://schemas.microsoft.com/office/powerpoint/2010/main" val="18868028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1837DB26-0D45-47B8-822A-E17F990FEFB8}" type="slidenum">
              <a:rPr lang="en-US" altLang="zh-CN"/>
              <a:pPr/>
              <a:t>‹#›</a:t>
            </a:fld>
            <a:endParaRPr lang="en-US" altLang="zh-CN"/>
          </a:p>
        </p:txBody>
      </p:sp>
    </p:spTree>
    <p:extLst>
      <p:ext uri="{BB962C8B-B14F-4D97-AF65-F5344CB8AC3E}">
        <p14:creationId xmlns:p14="http://schemas.microsoft.com/office/powerpoint/2010/main" val="35756305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82DA5E28-AE68-4F9F-BFB3-00636F78B1A3}" type="slidenum">
              <a:rPr lang="en-US" altLang="zh-CN"/>
              <a:pPr/>
              <a:t>‹#›</a:t>
            </a:fld>
            <a:endParaRPr lang="en-US" altLang="zh-CN"/>
          </a:p>
        </p:txBody>
      </p:sp>
    </p:spTree>
    <p:extLst>
      <p:ext uri="{BB962C8B-B14F-4D97-AF65-F5344CB8AC3E}">
        <p14:creationId xmlns:p14="http://schemas.microsoft.com/office/powerpoint/2010/main" val="16770507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lvl1pPr>
              <a:defRPr/>
            </a:lvl1pPr>
          </a:lstStyle>
          <a:p>
            <a:endParaRPr lang="en-US" altLang="zh-CN"/>
          </a:p>
        </p:txBody>
      </p:sp>
      <p:sp>
        <p:nvSpPr>
          <p:cNvPr id="5" name="页脚占位符 4"/>
          <p:cNvSpPr>
            <a:spLocks noGrp="1"/>
          </p:cNvSpPr>
          <p:nvPr>
            <p:ph type="ftr" sz="quarter" idx="11"/>
          </p:nvPr>
        </p:nvSpPr>
        <p:spPr/>
        <p:txBody>
          <a:bodyPr/>
          <a:lstStyle>
            <a:lvl1pPr>
              <a:defRPr/>
            </a:lvl1pPr>
          </a:lstStyle>
          <a:p>
            <a:endParaRPr lang="en-US" altLang="zh-CN"/>
          </a:p>
        </p:txBody>
      </p:sp>
      <p:sp>
        <p:nvSpPr>
          <p:cNvPr id="6" name="灯片编号占位符 5"/>
          <p:cNvSpPr>
            <a:spLocks noGrp="1"/>
          </p:cNvSpPr>
          <p:nvPr>
            <p:ph type="sldNum" sz="quarter" idx="12"/>
          </p:nvPr>
        </p:nvSpPr>
        <p:spPr/>
        <p:txBody>
          <a:bodyPr/>
          <a:lstStyle>
            <a:lvl1pPr>
              <a:defRPr/>
            </a:lvl1pPr>
          </a:lstStyle>
          <a:p>
            <a:fld id="{D98F2D2C-59E7-4044-AFF2-155086953158}" type="slidenum">
              <a:rPr lang="en-US" altLang="zh-CN"/>
              <a:pPr/>
              <a:t>‹#›</a:t>
            </a:fld>
            <a:endParaRPr lang="en-US" altLang="zh-CN"/>
          </a:p>
        </p:txBody>
      </p:sp>
    </p:spTree>
    <p:extLst>
      <p:ext uri="{BB962C8B-B14F-4D97-AF65-F5344CB8AC3E}">
        <p14:creationId xmlns:p14="http://schemas.microsoft.com/office/powerpoint/2010/main" val="8525008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F5D88FE3-A3D4-4C6B-B796-2C0A0FBD00C4}" type="slidenum">
              <a:rPr lang="en-US" altLang="zh-CN"/>
              <a:pPr/>
              <a:t>‹#›</a:t>
            </a:fld>
            <a:endParaRPr lang="en-US" altLang="zh-CN"/>
          </a:p>
        </p:txBody>
      </p:sp>
    </p:spTree>
    <p:extLst>
      <p:ext uri="{BB962C8B-B14F-4D97-AF65-F5344CB8AC3E}">
        <p14:creationId xmlns:p14="http://schemas.microsoft.com/office/powerpoint/2010/main" val="8636198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lvl1pPr>
              <a:defRPr/>
            </a:lvl1pPr>
          </a:lstStyle>
          <a:p>
            <a:endParaRPr lang="en-US" altLang="zh-CN"/>
          </a:p>
        </p:txBody>
      </p:sp>
      <p:sp>
        <p:nvSpPr>
          <p:cNvPr id="8" name="页脚占位符 7"/>
          <p:cNvSpPr>
            <a:spLocks noGrp="1"/>
          </p:cNvSpPr>
          <p:nvPr>
            <p:ph type="ftr" sz="quarter" idx="11"/>
          </p:nvPr>
        </p:nvSpPr>
        <p:spPr/>
        <p:txBody>
          <a:bodyPr/>
          <a:lstStyle>
            <a:lvl1pPr>
              <a:defRPr/>
            </a:lvl1pPr>
          </a:lstStyle>
          <a:p>
            <a:endParaRPr lang="en-US" altLang="zh-CN"/>
          </a:p>
        </p:txBody>
      </p:sp>
      <p:sp>
        <p:nvSpPr>
          <p:cNvPr id="9" name="灯片编号占位符 8"/>
          <p:cNvSpPr>
            <a:spLocks noGrp="1"/>
          </p:cNvSpPr>
          <p:nvPr>
            <p:ph type="sldNum" sz="quarter" idx="12"/>
          </p:nvPr>
        </p:nvSpPr>
        <p:spPr/>
        <p:txBody>
          <a:bodyPr/>
          <a:lstStyle>
            <a:lvl1pPr>
              <a:defRPr/>
            </a:lvl1pPr>
          </a:lstStyle>
          <a:p>
            <a:fld id="{53337BCE-5BA7-45FD-A138-995F47D61A78}" type="slidenum">
              <a:rPr lang="en-US" altLang="zh-CN"/>
              <a:pPr/>
              <a:t>‹#›</a:t>
            </a:fld>
            <a:endParaRPr lang="en-US" altLang="zh-CN"/>
          </a:p>
        </p:txBody>
      </p:sp>
    </p:spTree>
    <p:extLst>
      <p:ext uri="{BB962C8B-B14F-4D97-AF65-F5344CB8AC3E}">
        <p14:creationId xmlns:p14="http://schemas.microsoft.com/office/powerpoint/2010/main" val="197833701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lvl1pPr>
              <a:defRPr/>
            </a:lvl1pPr>
          </a:lstStyle>
          <a:p>
            <a:endParaRPr lang="en-US" altLang="zh-CN"/>
          </a:p>
        </p:txBody>
      </p:sp>
      <p:sp>
        <p:nvSpPr>
          <p:cNvPr id="4" name="页脚占位符 3"/>
          <p:cNvSpPr>
            <a:spLocks noGrp="1"/>
          </p:cNvSpPr>
          <p:nvPr>
            <p:ph type="ftr" sz="quarter" idx="11"/>
          </p:nvPr>
        </p:nvSpPr>
        <p:spPr/>
        <p:txBody>
          <a:bodyPr/>
          <a:lstStyle>
            <a:lvl1pPr>
              <a:defRPr/>
            </a:lvl1pPr>
          </a:lstStyle>
          <a:p>
            <a:endParaRPr lang="en-US" altLang="zh-CN"/>
          </a:p>
        </p:txBody>
      </p:sp>
      <p:sp>
        <p:nvSpPr>
          <p:cNvPr id="5" name="灯片编号占位符 4"/>
          <p:cNvSpPr>
            <a:spLocks noGrp="1"/>
          </p:cNvSpPr>
          <p:nvPr>
            <p:ph type="sldNum" sz="quarter" idx="12"/>
          </p:nvPr>
        </p:nvSpPr>
        <p:spPr/>
        <p:txBody>
          <a:bodyPr/>
          <a:lstStyle>
            <a:lvl1pPr>
              <a:defRPr/>
            </a:lvl1pPr>
          </a:lstStyle>
          <a:p>
            <a:fld id="{1EA5F4E2-DA35-49C9-A775-D3616D41D9E8}" type="slidenum">
              <a:rPr lang="en-US" altLang="zh-CN"/>
              <a:pPr/>
              <a:t>‹#›</a:t>
            </a:fld>
            <a:endParaRPr lang="en-US" altLang="zh-CN"/>
          </a:p>
        </p:txBody>
      </p:sp>
    </p:spTree>
    <p:extLst>
      <p:ext uri="{BB962C8B-B14F-4D97-AF65-F5344CB8AC3E}">
        <p14:creationId xmlns:p14="http://schemas.microsoft.com/office/powerpoint/2010/main" val="19153012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lvl1pPr>
              <a:defRPr/>
            </a:lvl1pPr>
          </a:lstStyle>
          <a:p>
            <a:endParaRPr lang="en-US" altLang="zh-CN"/>
          </a:p>
        </p:txBody>
      </p:sp>
      <p:sp>
        <p:nvSpPr>
          <p:cNvPr id="3" name="页脚占位符 2"/>
          <p:cNvSpPr>
            <a:spLocks noGrp="1"/>
          </p:cNvSpPr>
          <p:nvPr>
            <p:ph type="ftr" sz="quarter" idx="11"/>
          </p:nvPr>
        </p:nvSpPr>
        <p:spPr/>
        <p:txBody>
          <a:bodyPr/>
          <a:lstStyle>
            <a:lvl1pPr>
              <a:defRPr/>
            </a:lvl1pPr>
          </a:lstStyle>
          <a:p>
            <a:endParaRPr lang="en-US" altLang="zh-CN"/>
          </a:p>
        </p:txBody>
      </p:sp>
      <p:sp>
        <p:nvSpPr>
          <p:cNvPr id="4" name="灯片编号占位符 3"/>
          <p:cNvSpPr>
            <a:spLocks noGrp="1"/>
          </p:cNvSpPr>
          <p:nvPr>
            <p:ph type="sldNum" sz="quarter" idx="12"/>
          </p:nvPr>
        </p:nvSpPr>
        <p:spPr/>
        <p:txBody>
          <a:bodyPr/>
          <a:lstStyle>
            <a:lvl1pPr>
              <a:defRPr/>
            </a:lvl1pPr>
          </a:lstStyle>
          <a:p>
            <a:fld id="{192B0B82-E65B-416D-B3C6-ABB1B54A17C9}" type="slidenum">
              <a:rPr lang="en-US" altLang="zh-CN"/>
              <a:pPr/>
              <a:t>‹#›</a:t>
            </a:fld>
            <a:endParaRPr lang="en-US" altLang="zh-CN"/>
          </a:p>
        </p:txBody>
      </p:sp>
    </p:spTree>
    <p:extLst>
      <p:ext uri="{BB962C8B-B14F-4D97-AF65-F5344CB8AC3E}">
        <p14:creationId xmlns:p14="http://schemas.microsoft.com/office/powerpoint/2010/main" val="30418441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73141A7C-F49A-4086-B7EF-0874A49A51A3}" type="slidenum">
              <a:rPr lang="en-US" altLang="zh-CN"/>
              <a:pPr/>
              <a:t>‹#›</a:t>
            </a:fld>
            <a:endParaRPr lang="en-US" altLang="zh-CN"/>
          </a:p>
        </p:txBody>
      </p:sp>
    </p:spTree>
    <p:extLst>
      <p:ext uri="{BB962C8B-B14F-4D97-AF65-F5344CB8AC3E}">
        <p14:creationId xmlns:p14="http://schemas.microsoft.com/office/powerpoint/2010/main" val="5503029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lvl1pPr>
              <a:defRPr/>
            </a:lvl1pPr>
          </a:lstStyle>
          <a:p>
            <a:endParaRPr lang="en-US" altLang="zh-CN"/>
          </a:p>
        </p:txBody>
      </p:sp>
      <p:sp>
        <p:nvSpPr>
          <p:cNvPr id="6" name="页脚占位符 5"/>
          <p:cNvSpPr>
            <a:spLocks noGrp="1"/>
          </p:cNvSpPr>
          <p:nvPr>
            <p:ph type="ftr" sz="quarter" idx="11"/>
          </p:nvPr>
        </p:nvSpPr>
        <p:spPr/>
        <p:txBody>
          <a:bodyPr/>
          <a:lstStyle>
            <a:lvl1pPr>
              <a:defRPr/>
            </a:lvl1pPr>
          </a:lstStyle>
          <a:p>
            <a:endParaRPr lang="en-US" altLang="zh-CN"/>
          </a:p>
        </p:txBody>
      </p:sp>
      <p:sp>
        <p:nvSpPr>
          <p:cNvPr id="7" name="灯片编号占位符 6"/>
          <p:cNvSpPr>
            <a:spLocks noGrp="1"/>
          </p:cNvSpPr>
          <p:nvPr>
            <p:ph type="sldNum" sz="quarter" idx="12"/>
          </p:nvPr>
        </p:nvSpPr>
        <p:spPr/>
        <p:txBody>
          <a:bodyPr/>
          <a:lstStyle>
            <a:lvl1pPr>
              <a:defRPr/>
            </a:lvl1pPr>
          </a:lstStyle>
          <a:p>
            <a:fld id="{A79FD1FA-0C32-487A-9F31-3B7F24F4F7C7}" type="slidenum">
              <a:rPr lang="en-US" altLang="zh-CN"/>
              <a:pPr/>
              <a:t>‹#›</a:t>
            </a:fld>
            <a:endParaRPr lang="en-US" altLang="zh-CN"/>
          </a:p>
        </p:txBody>
      </p:sp>
    </p:spTree>
    <p:extLst>
      <p:ext uri="{BB962C8B-B14F-4D97-AF65-F5344CB8AC3E}">
        <p14:creationId xmlns:p14="http://schemas.microsoft.com/office/powerpoint/2010/main" val="41642320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tile tx="0" ty="0" sx="100000" sy="100000" flip="none" algn="tl"/>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27"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vl1pPr>
          </a:lstStyle>
          <a:p>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vl1pPr>
          </a:lstStyle>
          <a:p>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vl1pPr>
          </a:lstStyle>
          <a:p>
            <a:fld id="{706A67FB-2CFA-4814-8D5E-528CADE35205}"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fontAlgn="base">
        <a:spcBef>
          <a:spcPct val="0"/>
        </a:spcBef>
        <a:spcAft>
          <a:spcPct val="0"/>
        </a:spcAft>
        <a:defRPr sz="4400">
          <a:solidFill>
            <a:schemeClr val="tx2"/>
          </a:solidFill>
          <a:latin typeface="+mj-lt"/>
          <a:ea typeface="+mj-ea"/>
          <a:cs typeface="+mj-cs"/>
        </a:defRPr>
      </a:lvl1pPr>
      <a:lvl2pPr algn="ctr" rtl="0" fontAlgn="base">
        <a:spcBef>
          <a:spcPct val="0"/>
        </a:spcBef>
        <a:spcAft>
          <a:spcPct val="0"/>
        </a:spcAft>
        <a:defRPr sz="4400">
          <a:solidFill>
            <a:schemeClr val="tx2"/>
          </a:solidFill>
          <a:latin typeface="Arial" pitchFamily="34" charset="0"/>
          <a:ea typeface="宋体" pitchFamily="2" charset="-122"/>
        </a:defRPr>
      </a:lvl2pPr>
      <a:lvl3pPr algn="ctr" rtl="0" fontAlgn="base">
        <a:spcBef>
          <a:spcPct val="0"/>
        </a:spcBef>
        <a:spcAft>
          <a:spcPct val="0"/>
        </a:spcAft>
        <a:defRPr sz="4400">
          <a:solidFill>
            <a:schemeClr val="tx2"/>
          </a:solidFill>
          <a:latin typeface="Arial" pitchFamily="34" charset="0"/>
          <a:ea typeface="宋体" pitchFamily="2" charset="-122"/>
        </a:defRPr>
      </a:lvl3pPr>
      <a:lvl4pPr algn="ctr" rtl="0" fontAlgn="base">
        <a:spcBef>
          <a:spcPct val="0"/>
        </a:spcBef>
        <a:spcAft>
          <a:spcPct val="0"/>
        </a:spcAft>
        <a:defRPr sz="4400">
          <a:solidFill>
            <a:schemeClr val="tx2"/>
          </a:solidFill>
          <a:latin typeface="Arial" pitchFamily="34" charset="0"/>
          <a:ea typeface="宋体" pitchFamily="2" charset="-122"/>
        </a:defRPr>
      </a:lvl4pPr>
      <a:lvl5pPr algn="ctr" rtl="0" fontAlgn="base">
        <a:spcBef>
          <a:spcPct val="0"/>
        </a:spcBef>
        <a:spcAft>
          <a:spcPct val="0"/>
        </a:spcAft>
        <a:defRPr sz="4400">
          <a:solidFill>
            <a:schemeClr val="tx2"/>
          </a:solidFill>
          <a:latin typeface="Arial" pitchFamily="34" charset="0"/>
          <a:ea typeface="宋体" pitchFamily="2" charset="-122"/>
        </a:defRPr>
      </a:lvl5pPr>
      <a:lvl6pPr marL="457200" algn="ctr" rtl="0" fontAlgn="base">
        <a:spcBef>
          <a:spcPct val="0"/>
        </a:spcBef>
        <a:spcAft>
          <a:spcPct val="0"/>
        </a:spcAft>
        <a:defRPr sz="4400">
          <a:solidFill>
            <a:schemeClr val="tx2"/>
          </a:solidFill>
          <a:latin typeface="Arial" pitchFamily="34" charset="0"/>
          <a:ea typeface="宋体" pitchFamily="2" charset="-122"/>
        </a:defRPr>
      </a:lvl6pPr>
      <a:lvl7pPr marL="914400" algn="ctr" rtl="0" fontAlgn="base">
        <a:spcBef>
          <a:spcPct val="0"/>
        </a:spcBef>
        <a:spcAft>
          <a:spcPct val="0"/>
        </a:spcAft>
        <a:defRPr sz="4400">
          <a:solidFill>
            <a:schemeClr val="tx2"/>
          </a:solidFill>
          <a:latin typeface="Arial" pitchFamily="34" charset="0"/>
          <a:ea typeface="宋体" pitchFamily="2" charset="-122"/>
        </a:defRPr>
      </a:lvl7pPr>
      <a:lvl8pPr marL="1371600" algn="ctr" rtl="0" fontAlgn="base">
        <a:spcBef>
          <a:spcPct val="0"/>
        </a:spcBef>
        <a:spcAft>
          <a:spcPct val="0"/>
        </a:spcAft>
        <a:defRPr sz="4400">
          <a:solidFill>
            <a:schemeClr val="tx2"/>
          </a:solidFill>
          <a:latin typeface="Arial" pitchFamily="34" charset="0"/>
          <a:ea typeface="宋体" pitchFamily="2" charset="-122"/>
        </a:defRPr>
      </a:lvl8pPr>
      <a:lvl9pPr marL="1828800" algn="ctr" rtl="0" fontAlgn="base">
        <a:spcBef>
          <a:spcPct val="0"/>
        </a:spcBef>
        <a:spcAft>
          <a:spcPct val="0"/>
        </a:spcAft>
        <a:defRPr sz="4400">
          <a:solidFill>
            <a:schemeClr val="tx2"/>
          </a:solidFill>
          <a:latin typeface="Arial" pitchFamily="34" charset="0"/>
          <a:ea typeface="宋体" pitchFamily="2" charset="-122"/>
        </a:defRPr>
      </a:lvl9pPr>
    </p:titleStyle>
    <p:bodyStyle>
      <a:lvl1pPr marL="342900" indent="-342900" algn="l" rtl="0" fontAlgn="base">
        <a:spcBef>
          <a:spcPct val="20000"/>
        </a:spcBef>
        <a:spcAft>
          <a:spcPct val="0"/>
        </a:spcAft>
        <a:buChar char="•"/>
        <a:defRPr sz="3200">
          <a:solidFill>
            <a:schemeClr val="tx1"/>
          </a:solidFill>
          <a:latin typeface="+mn-lt"/>
          <a:ea typeface="+mn-ea"/>
          <a:cs typeface="+mn-cs"/>
        </a:defRPr>
      </a:lvl1pPr>
      <a:lvl2pPr marL="742950" indent="-285750" algn="l" rtl="0" fontAlgn="base">
        <a:spcBef>
          <a:spcPct val="20000"/>
        </a:spcBef>
        <a:spcAft>
          <a:spcPct val="0"/>
        </a:spcAft>
        <a:buChar char="–"/>
        <a:defRPr sz="2800">
          <a:solidFill>
            <a:schemeClr val="tx1"/>
          </a:solidFill>
          <a:latin typeface="+mn-lt"/>
          <a:ea typeface="+mn-ea"/>
        </a:defRPr>
      </a:lvl2pPr>
      <a:lvl3pPr marL="1143000" indent="-228600" algn="l" rtl="0" fontAlgn="base">
        <a:spcBef>
          <a:spcPct val="20000"/>
        </a:spcBef>
        <a:spcAft>
          <a:spcPct val="0"/>
        </a:spcAft>
        <a:buChar char="•"/>
        <a:defRPr sz="2400">
          <a:solidFill>
            <a:schemeClr val="tx1"/>
          </a:solidFill>
          <a:latin typeface="+mn-lt"/>
          <a:ea typeface="+mn-ea"/>
        </a:defRPr>
      </a:lvl3pPr>
      <a:lvl4pPr marL="1600200" indent="-228600" algn="l" rtl="0" fontAlgn="base">
        <a:spcBef>
          <a:spcPct val="20000"/>
        </a:spcBef>
        <a:spcAft>
          <a:spcPct val="0"/>
        </a:spcAft>
        <a:buChar char="–"/>
        <a:defRPr sz="2000">
          <a:solidFill>
            <a:schemeClr val="tx1"/>
          </a:solidFill>
          <a:latin typeface="+mn-lt"/>
          <a:ea typeface="+mn-ea"/>
        </a:defRPr>
      </a:lvl4pPr>
      <a:lvl5pPr marL="2057400" indent="-228600" algn="l" rtl="0" fontAlgn="base">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vmlDrawing" Target="../drawings/vmlDrawing1.v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slide" Target="slide9.xml"/><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9.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slide" Target="slide43.xml"/><Relationship Id="rId1" Type="http://schemas.openxmlformats.org/officeDocument/2006/relationships/slideLayout" Target="../slideLayouts/slideLayout7.xml"/><Relationship Id="rId4" Type="http://schemas.openxmlformats.org/officeDocument/2006/relationships/slide" Target="slide47.xml"/></Relationships>
</file>

<file path=ppt/slides/_rels/slide4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2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2" name="Text Box 2"/>
          <p:cNvSpPr txBox="1">
            <a:spLocks noChangeArrowheads="1"/>
          </p:cNvSpPr>
          <p:nvPr/>
        </p:nvSpPr>
        <p:spPr bwMode="auto">
          <a:xfrm>
            <a:off x="0" y="5105400"/>
            <a:ext cx="914400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kumimoji="1" lang="zh-CN" altLang="en-US" sz="4000" b="1">
                <a:effectLst>
                  <a:outerShdw blurRad="38100" dist="38100" dir="2700000" algn="tl">
                    <a:srgbClr val="C0C0C0"/>
                  </a:outerShdw>
                </a:effectLst>
                <a:latin typeface="楷体_GB2312" pitchFamily="49" charset="-122"/>
                <a:ea typeface="楷体_GB2312" pitchFamily="49" charset="-122"/>
              </a:rPr>
              <a:t>第三单元 资产阶级民主制度的形成</a:t>
            </a:r>
          </a:p>
        </p:txBody>
      </p:sp>
      <p:sp>
        <p:nvSpPr>
          <p:cNvPr id="5128" name="Rectangle 8"/>
          <p:cNvSpPr>
            <a:spLocks noGrp="1" noChangeArrowheads="1"/>
          </p:cNvSpPr>
          <p:nvPr>
            <p:ph type="subTitle" idx="1"/>
          </p:nvPr>
        </p:nvSpPr>
        <p:spPr>
          <a:xfrm>
            <a:off x="0" y="5867400"/>
            <a:ext cx="9144000" cy="685800"/>
          </a:xfrm>
        </p:spPr>
        <p:txBody>
          <a:bodyPr/>
          <a:lstStyle/>
          <a:p>
            <a:r>
              <a:rPr kumimoji="1" lang="zh-CN" altLang="en-US" sz="3600" b="1">
                <a:effectLst>
                  <a:outerShdw blurRad="38100" dist="38100" dir="2700000" algn="tl">
                    <a:srgbClr val="C0C0C0"/>
                  </a:outerShdw>
                </a:effectLst>
                <a:ea typeface="楷体_GB2312" pitchFamily="49" charset="-122"/>
              </a:rPr>
              <a:t>第</a:t>
            </a:r>
            <a:r>
              <a:rPr kumimoji="1" lang="en-US" altLang="zh-CN" sz="3600" b="1">
                <a:effectLst>
                  <a:outerShdw blurRad="38100" dist="38100" dir="2700000" algn="tl">
                    <a:srgbClr val="C0C0C0"/>
                  </a:outerShdw>
                </a:effectLst>
                <a:ea typeface="楷体_GB2312" pitchFamily="49" charset="-122"/>
              </a:rPr>
              <a:t>9</a:t>
            </a:r>
            <a:r>
              <a:rPr kumimoji="1" lang="zh-CN" altLang="en-US" sz="3600" b="1">
                <a:effectLst>
                  <a:outerShdw blurRad="38100" dist="38100" dir="2700000" algn="tl">
                    <a:srgbClr val="C0C0C0"/>
                  </a:outerShdw>
                </a:effectLst>
                <a:ea typeface="楷体_GB2312" pitchFamily="49" charset="-122"/>
              </a:rPr>
              <a:t>课 法国共和制的确立</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ext Box 2"/>
          <p:cNvSpPr txBox="1">
            <a:spLocks noChangeArrowheads="1"/>
          </p:cNvSpPr>
          <p:nvPr/>
        </p:nvSpPr>
        <p:spPr bwMode="auto">
          <a:xfrm>
            <a:off x="611188" y="260350"/>
            <a:ext cx="499586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a:latin typeface="华文新魏" pitchFamily="2" charset="-122"/>
                <a:ea typeface="华文新魏" pitchFamily="2" charset="-122"/>
              </a:rPr>
              <a:t>1</a:t>
            </a:r>
            <a:r>
              <a:rPr kumimoji="1" lang="zh-CN" altLang="en-US" sz="4400">
                <a:latin typeface="华文新魏" pitchFamily="2" charset="-122"/>
                <a:ea typeface="华文新魏" pitchFamily="2" charset="-122"/>
              </a:rPr>
              <a:t>、七月革命的背景</a:t>
            </a:r>
          </a:p>
        </p:txBody>
      </p:sp>
      <p:sp>
        <p:nvSpPr>
          <p:cNvPr id="13315" name="Text Box 3"/>
          <p:cNvSpPr txBox="1">
            <a:spLocks noChangeArrowheads="1"/>
          </p:cNvSpPr>
          <p:nvPr/>
        </p:nvSpPr>
        <p:spPr bwMode="auto">
          <a:xfrm>
            <a:off x="323850" y="1125538"/>
            <a:ext cx="7200900" cy="1219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000" b="1">
                <a:latin typeface="楷体_GB2312" pitchFamily="49" charset="-122"/>
                <a:ea typeface="楷体_GB2312" pitchFamily="49" charset="-122"/>
              </a:rPr>
              <a:t>（</a:t>
            </a:r>
            <a:r>
              <a:rPr kumimoji="1" lang="en-US" altLang="zh-CN" sz="4000" b="1">
                <a:latin typeface="楷体_GB2312" pitchFamily="49" charset="-122"/>
                <a:ea typeface="楷体_GB2312" pitchFamily="49" charset="-122"/>
              </a:rPr>
              <a:t>1</a:t>
            </a:r>
            <a:r>
              <a:rPr kumimoji="1" lang="zh-CN" altLang="en-US" sz="4000" b="1">
                <a:latin typeface="楷体_GB2312" pitchFamily="49" charset="-122"/>
                <a:ea typeface="楷体_GB2312" pitchFamily="49" charset="-122"/>
              </a:rPr>
              <a:t>）波旁王朝的专制统治</a:t>
            </a:r>
          </a:p>
          <a:p>
            <a:r>
              <a:rPr kumimoji="1" lang="zh-CN" altLang="en-US" sz="4000" b="1">
                <a:latin typeface="楷体_GB2312" pitchFamily="49" charset="-122"/>
                <a:ea typeface="楷体_GB2312" pitchFamily="49" charset="-122"/>
              </a:rPr>
              <a:t>               </a:t>
            </a:r>
            <a:r>
              <a:rPr kumimoji="1" lang="zh-CN" altLang="en-US" sz="4000" b="1">
                <a:solidFill>
                  <a:srgbClr val="FF0000"/>
                </a:solidFill>
                <a:latin typeface="楷体_GB2312" pitchFamily="49" charset="-122"/>
                <a:ea typeface="楷体_GB2312" pitchFamily="49" charset="-122"/>
              </a:rPr>
              <a:t>－－主要原因</a:t>
            </a:r>
          </a:p>
        </p:txBody>
      </p:sp>
      <p:sp>
        <p:nvSpPr>
          <p:cNvPr id="13316" name="Text Box 4"/>
          <p:cNvSpPr txBox="1">
            <a:spLocks noChangeArrowheads="1"/>
          </p:cNvSpPr>
          <p:nvPr/>
        </p:nvSpPr>
        <p:spPr bwMode="auto">
          <a:xfrm>
            <a:off x="457200" y="2819400"/>
            <a:ext cx="8332788" cy="182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000" b="1">
                <a:latin typeface="楷体_GB2312" pitchFamily="49" charset="-122"/>
                <a:ea typeface="楷体_GB2312" pitchFamily="49" charset="-122"/>
              </a:rPr>
              <a:t>（</a:t>
            </a:r>
            <a:r>
              <a:rPr kumimoji="1" lang="en-US" altLang="zh-CN" sz="4000" b="1">
                <a:latin typeface="楷体_GB2312" pitchFamily="49" charset="-122"/>
                <a:ea typeface="楷体_GB2312" pitchFamily="49" charset="-122"/>
              </a:rPr>
              <a:t>2</a:t>
            </a:r>
            <a:r>
              <a:rPr kumimoji="1" lang="zh-CN" altLang="en-US" sz="4000" b="1">
                <a:latin typeface="楷体_GB2312" pitchFamily="49" charset="-122"/>
                <a:ea typeface="楷体_GB2312" pitchFamily="49" charset="-122"/>
              </a:rPr>
              <a:t>）工业资本主义的发展和资产阶级议会选举的胜利</a:t>
            </a:r>
          </a:p>
          <a:p>
            <a:r>
              <a:rPr kumimoji="1" lang="zh-CN" altLang="en-US" sz="4000" b="1">
                <a:latin typeface="楷体_GB2312" pitchFamily="49" charset="-122"/>
                <a:ea typeface="楷体_GB2312" pitchFamily="49" charset="-122"/>
              </a:rPr>
              <a:t>                   </a:t>
            </a:r>
            <a:r>
              <a:rPr kumimoji="1" lang="zh-CN" altLang="en-US" sz="4000" b="1">
                <a:solidFill>
                  <a:srgbClr val="FF0000"/>
                </a:solidFill>
                <a:latin typeface="楷体_GB2312" pitchFamily="49" charset="-122"/>
                <a:ea typeface="楷体_GB2312" pitchFamily="49" charset="-122"/>
              </a:rPr>
              <a:t>－－根本原因</a:t>
            </a:r>
          </a:p>
        </p:txBody>
      </p:sp>
      <p:sp>
        <p:nvSpPr>
          <p:cNvPr id="13317" name="Text Box 5"/>
          <p:cNvSpPr txBox="1">
            <a:spLocks noChangeArrowheads="1"/>
          </p:cNvSpPr>
          <p:nvPr/>
        </p:nvSpPr>
        <p:spPr bwMode="auto">
          <a:xfrm>
            <a:off x="395288" y="4724400"/>
            <a:ext cx="8332787" cy="1311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000" b="1">
                <a:latin typeface="楷体_GB2312" pitchFamily="49" charset="-122"/>
                <a:ea typeface="楷体_GB2312" pitchFamily="49" charset="-122"/>
              </a:rPr>
              <a:t>（</a:t>
            </a:r>
            <a:r>
              <a:rPr kumimoji="1" lang="en-US" altLang="zh-CN" sz="4000" b="1">
                <a:latin typeface="楷体_GB2312" pitchFamily="49" charset="-122"/>
                <a:ea typeface="楷体_GB2312" pitchFamily="49" charset="-122"/>
              </a:rPr>
              <a:t>3</a:t>
            </a:r>
            <a:r>
              <a:rPr kumimoji="1" lang="zh-CN" altLang="en-US" sz="4000" b="1">
                <a:latin typeface="楷体_GB2312" pitchFamily="49" charset="-122"/>
                <a:ea typeface="楷体_GB2312" pitchFamily="49" charset="-122"/>
              </a:rPr>
              <a:t>）</a:t>
            </a:r>
            <a:r>
              <a:rPr kumimoji="1" lang="en-US" altLang="zh-CN" sz="4000" b="1">
                <a:latin typeface="楷体_GB2312" pitchFamily="49" charset="-122"/>
                <a:ea typeface="楷体_GB2312" pitchFamily="49" charset="-122"/>
              </a:rPr>
              <a:t>《</a:t>
            </a:r>
            <a:r>
              <a:rPr kumimoji="1" lang="zh-CN" altLang="en-US" sz="4000" b="1">
                <a:latin typeface="楷体_GB2312" pitchFamily="49" charset="-122"/>
                <a:ea typeface="楷体_GB2312" pitchFamily="49" charset="-122"/>
              </a:rPr>
              <a:t>七月敕令</a:t>
            </a:r>
            <a:r>
              <a:rPr kumimoji="1" lang="en-US" altLang="zh-CN" sz="4000" b="1">
                <a:latin typeface="楷体_GB2312" pitchFamily="49" charset="-122"/>
                <a:ea typeface="楷体_GB2312" pitchFamily="49" charset="-122"/>
              </a:rPr>
              <a:t>》</a:t>
            </a:r>
            <a:r>
              <a:rPr kumimoji="1" lang="zh-CN" altLang="en-US" sz="4000" b="1">
                <a:latin typeface="楷体_GB2312" pitchFamily="49" charset="-122"/>
                <a:ea typeface="楷体_GB2312" pitchFamily="49" charset="-122"/>
              </a:rPr>
              <a:t>的签署</a:t>
            </a:r>
          </a:p>
          <a:p>
            <a:r>
              <a:rPr kumimoji="1" lang="zh-CN" altLang="en-US" sz="4000" b="1">
                <a:latin typeface="楷体_GB2312" pitchFamily="49" charset="-122"/>
                <a:ea typeface="楷体_GB2312" pitchFamily="49" charset="-122"/>
              </a:rPr>
              <a:t>                     </a:t>
            </a:r>
            <a:r>
              <a:rPr kumimoji="1" lang="zh-CN" altLang="en-US" sz="4000" b="1">
                <a:solidFill>
                  <a:srgbClr val="FF0000"/>
                </a:solidFill>
                <a:latin typeface="楷体_GB2312" pitchFamily="49" charset="-122"/>
                <a:ea typeface="楷体_GB2312" pitchFamily="49" charset="-122"/>
              </a:rPr>
              <a:t>－－导火线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Effect transition="in" filter="blinds(horizontal)">
                                      <p:cBhvr>
                                        <p:cTn id="7" dur="500"/>
                                        <p:tgtEl>
                                          <p:spTgt spid="133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3316"/>
                                        </p:tgtEl>
                                        <p:attrNameLst>
                                          <p:attrName>style.visibility</p:attrName>
                                        </p:attrNameLst>
                                      </p:cBhvr>
                                      <p:to>
                                        <p:strVal val="visible"/>
                                      </p:to>
                                    </p:set>
                                    <p:animEffect transition="in" filter="dissolve">
                                      <p:cBhvr>
                                        <p:cTn id="12" dur="500"/>
                                        <p:tgtEl>
                                          <p:spTgt spid="133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3317"/>
                                        </p:tgtEl>
                                        <p:attrNameLst>
                                          <p:attrName>style.visibility</p:attrName>
                                        </p:attrNameLst>
                                      </p:cBhvr>
                                      <p:to>
                                        <p:strVal val="visible"/>
                                      </p:to>
                                    </p:set>
                                    <p:animEffect transition="in" filter="dissolve">
                                      <p:cBhvr>
                                        <p:cTn id="17" dur="500"/>
                                        <p:tgtEl>
                                          <p:spTgt spid="133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p:bldP spid="13316" grpId="0" autoUpdateAnimBg="0"/>
      <p:bldP spid="13317"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2"/>
          <p:cNvSpPr txBox="1">
            <a:spLocks noChangeArrowheads="1"/>
          </p:cNvSpPr>
          <p:nvPr/>
        </p:nvSpPr>
        <p:spPr bwMode="auto">
          <a:xfrm>
            <a:off x="611188" y="333375"/>
            <a:ext cx="66246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b="1">
                <a:latin typeface="Times New Roman" pitchFamily="18" charset="0"/>
                <a:ea typeface="华文新魏" pitchFamily="2" charset="-122"/>
              </a:rPr>
              <a:t>2</a:t>
            </a:r>
            <a:r>
              <a:rPr kumimoji="1" lang="zh-CN" altLang="en-US" sz="4400" b="1">
                <a:latin typeface="Times New Roman" pitchFamily="18" charset="0"/>
                <a:ea typeface="华文新魏" pitchFamily="2" charset="-122"/>
              </a:rPr>
              <a:t>、七月革命的经过和结果</a:t>
            </a:r>
          </a:p>
        </p:txBody>
      </p:sp>
      <p:sp>
        <p:nvSpPr>
          <p:cNvPr id="14339" name="Text Box 3"/>
          <p:cNvSpPr txBox="1">
            <a:spLocks noChangeArrowheads="1"/>
          </p:cNvSpPr>
          <p:nvPr/>
        </p:nvSpPr>
        <p:spPr bwMode="auto">
          <a:xfrm>
            <a:off x="611188" y="2565400"/>
            <a:ext cx="8180387" cy="1431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b="1">
                <a:latin typeface="楷体_GB2312" pitchFamily="49" charset="-122"/>
                <a:ea typeface="楷体_GB2312" pitchFamily="49" charset="-122"/>
              </a:rPr>
              <a:t>1830</a:t>
            </a:r>
            <a:r>
              <a:rPr kumimoji="1" lang="zh-CN" altLang="en-US" sz="4400" b="1">
                <a:latin typeface="楷体_GB2312" pitchFamily="49" charset="-122"/>
                <a:ea typeface="楷体_GB2312" pitchFamily="49" charset="-122"/>
              </a:rPr>
              <a:t>年</a:t>
            </a:r>
            <a:r>
              <a:rPr kumimoji="1" lang="en-US" altLang="zh-CN" sz="4400" b="1">
                <a:latin typeface="楷体_GB2312" pitchFamily="49" charset="-122"/>
                <a:ea typeface="楷体_GB2312" pitchFamily="49" charset="-122"/>
              </a:rPr>
              <a:t>7</a:t>
            </a:r>
            <a:r>
              <a:rPr kumimoji="1" lang="zh-CN" altLang="en-US" sz="4400" b="1">
                <a:latin typeface="楷体_GB2312" pitchFamily="49" charset="-122"/>
                <a:ea typeface="楷体_GB2312" pitchFamily="49" charset="-122"/>
              </a:rPr>
              <a:t>月</a:t>
            </a:r>
            <a:r>
              <a:rPr kumimoji="1" lang="en-US" altLang="zh-CN" sz="4400" b="1">
                <a:latin typeface="楷体_GB2312" pitchFamily="49" charset="-122"/>
                <a:ea typeface="楷体_GB2312" pitchFamily="49" charset="-122"/>
              </a:rPr>
              <a:t>27</a:t>
            </a:r>
            <a:r>
              <a:rPr kumimoji="1" lang="zh-CN" altLang="en-US" sz="4400" b="1">
                <a:latin typeface="楷体_GB2312" pitchFamily="49" charset="-122"/>
                <a:ea typeface="楷体_GB2312" pitchFamily="49" charset="-122"/>
              </a:rPr>
              <a:t>－</a:t>
            </a:r>
            <a:r>
              <a:rPr kumimoji="1" lang="en-US" altLang="zh-CN" sz="4400" b="1">
                <a:latin typeface="楷体_GB2312" pitchFamily="49" charset="-122"/>
                <a:ea typeface="楷体_GB2312" pitchFamily="49" charset="-122"/>
              </a:rPr>
              <a:t>29</a:t>
            </a:r>
            <a:r>
              <a:rPr kumimoji="1" lang="zh-CN" altLang="en-US" sz="4400" b="1">
                <a:latin typeface="楷体_GB2312" pitchFamily="49" charset="-122"/>
                <a:ea typeface="楷体_GB2312" pitchFamily="49" charset="-122"/>
              </a:rPr>
              <a:t>日。推翻波旁王朝统治，起义取得胜利。</a:t>
            </a:r>
          </a:p>
        </p:txBody>
      </p:sp>
      <p:sp>
        <p:nvSpPr>
          <p:cNvPr id="14340" name="Text Box 4"/>
          <p:cNvSpPr txBox="1">
            <a:spLocks noChangeArrowheads="1"/>
          </p:cNvSpPr>
          <p:nvPr/>
        </p:nvSpPr>
        <p:spPr bwMode="auto">
          <a:xfrm>
            <a:off x="684213" y="1557338"/>
            <a:ext cx="30241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latin typeface="Times New Roman" pitchFamily="18" charset="0"/>
              </a:rPr>
              <a:t>（</a:t>
            </a:r>
            <a:r>
              <a:rPr kumimoji="1" lang="en-US" altLang="zh-CN" sz="4400" b="1">
                <a:latin typeface="Times New Roman" pitchFamily="18" charset="0"/>
                <a:ea typeface="华文新魏" pitchFamily="2" charset="-122"/>
              </a:rPr>
              <a:t>1</a:t>
            </a:r>
            <a:r>
              <a:rPr kumimoji="1" lang="zh-CN" altLang="en-US" sz="4400" b="1">
                <a:latin typeface="Times New Roman" pitchFamily="18" charset="0"/>
              </a:rPr>
              <a:t>）</a:t>
            </a:r>
            <a:r>
              <a:rPr kumimoji="1" lang="zh-CN" altLang="en-US" sz="4400" b="1">
                <a:latin typeface="Times New Roman" pitchFamily="18" charset="0"/>
                <a:ea typeface="华文新魏" pitchFamily="2" charset="-122"/>
              </a:rPr>
              <a:t>经过</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dissolve">
                                      <p:cBhvr>
                                        <p:cTn id="7" dur="500"/>
                                        <p:tgtEl>
                                          <p:spTgt spid="14338"/>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4340"/>
                                        </p:tgtEl>
                                        <p:attrNameLst>
                                          <p:attrName>style.visibility</p:attrName>
                                        </p:attrNameLst>
                                      </p:cBhvr>
                                      <p:to>
                                        <p:strVal val="visible"/>
                                      </p:to>
                                    </p:set>
                                    <p:animEffect transition="in" filter="dissolve">
                                      <p:cBhvr>
                                        <p:cTn id="11" dur="500"/>
                                        <p:tgtEl>
                                          <p:spTgt spid="1434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4339"/>
                                        </p:tgtEl>
                                        <p:attrNameLst>
                                          <p:attrName>style.visibility</p:attrName>
                                        </p:attrNameLst>
                                      </p:cBhvr>
                                      <p:to>
                                        <p:strVal val="visible"/>
                                      </p:to>
                                    </p:set>
                                    <p:animEffect transition="in" filter="dissolve">
                                      <p:cBhvr>
                                        <p:cTn id="16" dur="500"/>
                                        <p:tgtEl>
                                          <p:spTgt spid="143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utoUpdateAnimBg="0"/>
      <p:bldP spid="14339" grpId="0" autoUpdateAnimBg="0"/>
      <p:bldP spid="14340"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p:cNvSpPr txBox="1">
            <a:spLocks noChangeArrowheads="1"/>
          </p:cNvSpPr>
          <p:nvPr/>
        </p:nvSpPr>
        <p:spPr bwMode="auto">
          <a:xfrm>
            <a:off x="539750" y="188913"/>
            <a:ext cx="69119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a:latin typeface="Times New Roman" pitchFamily="18" charset="0"/>
                <a:ea typeface="华文新魏" pitchFamily="2" charset="-122"/>
              </a:rPr>
              <a:t>2</a:t>
            </a:r>
            <a:r>
              <a:rPr kumimoji="1" lang="zh-CN" altLang="en-US" sz="4400">
                <a:latin typeface="Times New Roman" pitchFamily="18" charset="0"/>
                <a:ea typeface="华文新魏" pitchFamily="2" charset="-122"/>
              </a:rPr>
              <a:t>、七月革命的经过和结果</a:t>
            </a:r>
          </a:p>
        </p:txBody>
      </p:sp>
      <p:sp>
        <p:nvSpPr>
          <p:cNvPr id="15363" name="Text Box 3"/>
          <p:cNvSpPr txBox="1">
            <a:spLocks noChangeArrowheads="1"/>
          </p:cNvSpPr>
          <p:nvPr/>
        </p:nvSpPr>
        <p:spPr bwMode="auto">
          <a:xfrm>
            <a:off x="609600" y="2667000"/>
            <a:ext cx="7200900" cy="210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latin typeface="Times New Roman" pitchFamily="18" charset="0"/>
                <a:ea typeface="楷体_GB2312" pitchFamily="49" charset="-122"/>
              </a:rPr>
              <a:t>建立七月王朝，实行君主立宪制。代表法国大资产阶级利益的政权。</a:t>
            </a:r>
          </a:p>
        </p:txBody>
      </p:sp>
      <p:sp>
        <p:nvSpPr>
          <p:cNvPr id="15364" name="Text Box 4"/>
          <p:cNvSpPr txBox="1">
            <a:spLocks noChangeArrowheads="1"/>
          </p:cNvSpPr>
          <p:nvPr/>
        </p:nvSpPr>
        <p:spPr bwMode="auto">
          <a:xfrm>
            <a:off x="684213" y="981075"/>
            <a:ext cx="290988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latin typeface="Times New Roman" pitchFamily="18" charset="0"/>
              </a:rPr>
              <a:t>（</a:t>
            </a:r>
            <a:r>
              <a:rPr kumimoji="1" lang="en-US" altLang="zh-CN" sz="4400" b="1">
                <a:latin typeface="Times New Roman" pitchFamily="18" charset="0"/>
                <a:ea typeface="华文新魏" pitchFamily="2" charset="-122"/>
              </a:rPr>
              <a:t>1</a:t>
            </a:r>
            <a:r>
              <a:rPr kumimoji="1" lang="zh-CN" altLang="en-US" sz="4400" b="1">
                <a:latin typeface="Times New Roman" pitchFamily="18" charset="0"/>
              </a:rPr>
              <a:t>）</a:t>
            </a:r>
            <a:r>
              <a:rPr kumimoji="1" lang="zh-CN" altLang="en-US" sz="4400" b="1">
                <a:latin typeface="Times New Roman" pitchFamily="18" charset="0"/>
                <a:ea typeface="华文新魏" pitchFamily="2" charset="-122"/>
              </a:rPr>
              <a:t>经过</a:t>
            </a:r>
          </a:p>
        </p:txBody>
      </p:sp>
      <p:sp>
        <p:nvSpPr>
          <p:cNvPr id="15365" name="Text Box 5"/>
          <p:cNvSpPr txBox="1">
            <a:spLocks noChangeArrowheads="1"/>
          </p:cNvSpPr>
          <p:nvPr/>
        </p:nvSpPr>
        <p:spPr bwMode="auto">
          <a:xfrm>
            <a:off x="611188" y="1916113"/>
            <a:ext cx="3097212"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latin typeface="华文新魏" pitchFamily="2" charset="-122"/>
                <a:ea typeface="华文新魏" pitchFamily="2" charset="-122"/>
              </a:rPr>
              <a:t>（</a:t>
            </a:r>
            <a:r>
              <a:rPr kumimoji="1" lang="en-US" altLang="zh-CN" sz="4400" b="1">
                <a:latin typeface="华文新魏" pitchFamily="2" charset="-122"/>
                <a:ea typeface="华文新魏" pitchFamily="2" charset="-122"/>
              </a:rPr>
              <a:t>2</a:t>
            </a:r>
            <a:r>
              <a:rPr kumimoji="1" lang="zh-CN" altLang="en-US" sz="4400" b="1">
                <a:latin typeface="华文新魏" pitchFamily="2" charset="-122"/>
                <a:ea typeface="华文新魏" pitchFamily="2" charset="-122"/>
              </a:rPr>
              <a:t>）结果</a:t>
            </a:r>
          </a:p>
        </p:txBody>
      </p:sp>
      <p:sp>
        <p:nvSpPr>
          <p:cNvPr id="15366" name="Text Box 6" descr="花束"/>
          <p:cNvSpPr txBox="1">
            <a:spLocks noChangeArrowheads="1"/>
          </p:cNvSpPr>
          <p:nvPr/>
        </p:nvSpPr>
        <p:spPr bwMode="auto">
          <a:xfrm>
            <a:off x="1143000" y="5029200"/>
            <a:ext cx="5791200" cy="823913"/>
          </a:xfrm>
          <a:prstGeom prst="rect">
            <a:avLst/>
          </a:prstGeom>
          <a:blipFill dpi="0" rotWithShape="1">
            <a:blip r:embed="rId2"/>
            <a:srcRect/>
            <a:tile tx="0" ty="0" sx="100000" sy="100000" flip="none" algn="tl"/>
          </a:blip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lang="zh-CN" altLang="en-US" sz="4800" b="1">
                <a:solidFill>
                  <a:srgbClr val="660066"/>
                </a:solidFill>
                <a:ea typeface="楷体_GB2312" pitchFamily="49" charset="-122"/>
              </a:rPr>
              <a:t>三色旗的君主政体</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5365"/>
                                        </p:tgtEl>
                                        <p:attrNameLst>
                                          <p:attrName>style.visibility</p:attrName>
                                        </p:attrNameLst>
                                      </p:cBhvr>
                                      <p:to>
                                        <p:strVal val="visible"/>
                                      </p:to>
                                    </p:set>
                                    <p:animEffect transition="in" filter="dissolve">
                                      <p:cBhvr>
                                        <p:cTn id="7" dur="500"/>
                                        <p:tgtEl>
                                          <p:spTgt spid="153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5363"/>
                                        </p:tgtEl>
                                        <p:attrNameLst>
                                          <p:attrName>style.visibility</p:attrName>
                                        </p:attrNameLst>
                                      </p:cBhvr>
                                      <p:to>
                                        <p:strVal val="visible"/>
                                      </p:to>
                                    </p:set>
                                    <p:animEffect transition="in" filter="dissolve">
                                      <p:cBhvr>
                                        <p:cTn id="12" dur="500"/>
                                        <p:tgtEl>
                                          <p:spTgt spid="1536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8" presetClass="entr" presetSubtype="16" fill="hold" grpId="0" nodeType="clickEffect">
                                  <p:stCondLst>
                                    <p:cond delay="0"/>
                                  </p:stCondLst>
                                  <p:childTnLst>
                                    <p:set>
                                      <p:cBhvr>
                                        <p:cTn id="16" dur="1" fill="hold">
                                          <p:stCondLst>
                                            <p:cond delay="0"/>
                                          </p:stCondLst>
                                        </p:cTn>
                                        <p:tgtEl>
                                          <p:spTgt spid="15366"/>
                                        </p:tgtEl>
                                        <p:attrNameLst>
                                          <p:attrName>style.visibility</p:attrName>
                                        </p:attrNameLst>
                                      </p:cBhvr>
                                      <p:to>
                                        <p:strVal val="visible"/>
                                      </p:to>
                                    </p:set>
                                    <p:animEffect transition="in" filter="diamond(in)">
                                      <p:cBhvr>
                                        <p:cTn id="17" dur="2000"/>
                                        <p:tgtEl>
                                          <p:spTgt spid="15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utoUpdateAnimBg="0"/>
      <p:bldP spid="15365" grpId="0" autoUpdateAnimBg="0"/>
      <p:bldP spid="1536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4" descr="浪漫主义美术《自由引导人民》法国德拉克洛瓦"/>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2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6069" name="Text Box 5"/>
          <p:cNvSpPr txBox="1">
            <a:spLocks noChangeArrowheads="1"/>
          </p:cNvSpPr>
          <p:nvPr/>
        </p:nvSpPr>
        <p:spPr bwMode="auto">
          <a:xfrm>
            <a:off x="533400" y="304800"/>
            <a:ext cx="7848600" cy="4235450"/>
          </a:xfrm>
          <a:prstGeom prst="rect">
            <a:avLst/>
          </a:prstGeom>
          <a:solidFill>
            <a:schemeClr val="accent1">
              <a:lumMod val="20000"/>
              <a:lumOff val="80000"/>
            </a:schemeClr>
          </a:solidFill>
          <a:ln w="9525">
            <a:noFill/>
            <a:miter lim="800000"/>
            <a:headEnd/>
            <a:tailEnd/>
          </a:ln>
          <a:effectLst/>
        </p:spPr>
        <p:txBody>
          <a:bodyPr>
            <a:spAutoFit/>
          </a:bodyPr>
          <a:lstStyle/>
          <a:p>
            <a:pPr>
              <a:spcBef>
                <a:spcPct val="50000"/>
              </a:spcBef>
              <a:defRPr/>
            </a:pPr>
            <a:r>
              <a:rPr kumimoji="1" lang="zh-CN" altLang="en-US" sz="3200" b="1" dirty="0">
                <a:solidFill>
                  <a:srgbClr val="FF0000"/>
                </a:solidFill>
                <a:latin typeface="楷体_GB2312" pitchFamily="49" charset="-122"/>
                <a:ea typeface="楷体_GB2312" pitchFamily="49" charset="-122"/>
              </a:rPr>
              <a:t>背景源于七月革命</a:t>
            </a:r>
          </a:p>
          <a:p>
            <a:pPr>
              <a:spcBef>
                <a:spcPct val="50000"/>
              </a:spcBef>
              <a:defRPr/>
            </a:pPr>
            <a:r>
              <a:rPr kumimoji="1" lang="zh-CN" altLang="en-US" sz="3200" b="1" dirty="0">
                <a:solidFill>
                  <a:srgbClr val="FF0000"/>
                </a:solidFill>
                <a:latin typeface="楷体_GB2312" pitchFamily="49" charset="-122"/>
                <a:ea typeface="楷体_GB2312" pitchFamily="49" charset="-122"/>
              </a:rPr>
              <a:t>    画面描绘的是法国</a:t>
            </a:r>
            <a:r>
              <a:rPr kumimoji="1" lang="zh-CN" altLang="en-US" sz="3200" b="1" dirty="0">
                <a:solidFill>
                  <a:srgbClr val="FF0000"/>
                </a:solidFill>
                <a:latin typeface="Times New Roman"/>
                <a:ea typeface="楷体_GB2312" pitchFamily="49" charset="-122"/>
              </a:rPr>
              <a:t>“</a:t>
            </a:r>
            <a:r>
              <a:rPr kumimoji="1" lang="zh-CN" altLang="en-US" sz="3200" b="1" dirty="0">
                <a:solidFill>
                  <a:srgbClr val="FF0000"/>
                </a:solidFill>
                <a:latin typeface="楷体_GB2312" pitchFamily="49" charset="-122"/>
                <a:ea typeface="楷体_GB2312" pitchFamily="49" charset="-122"/>
              </a:rPr>
              <a:t>七月革命</a:t>
            </a:r>
            <a:r>
              <a:rPr kumimoji="1" lang="zh-CN" altLang="en-US" sz="3200" b="1" dirty="0">
                <a:solidFill>
                  <a:srgbClr val="FF0000"/>
                </a:solidFill>
                <a:latin typeface="Times New Roman"/>
                <a:ea typeface="楷体_GB2312" pitchFamily="49" charset="-122"/>
              </a:rPr>
              <a:t>”</a:t>
            </a:r>
            <a:r>
              <a:rPr kumimoji="1" lang="zh-CN" altLang="en-US" sz="3200" b="1" dirty="0">
                <a:solidFill>
                  <a:srgbClr val="FF0000"/>
                </a:solidFill>
                <a:latin typeface="楷体_GB2312" pitchFamily="49" charset="-122"/>
                <a:ea typeface="楷体_GB2312" pitchFamily="49" charset="-122"/>
              </a:rPr>
              <a:t>中一次有名的街垒战，</a:t>
            </a:r>
            <a:r>
              <a:rPr kumimoji="1" lang="en-US" altLang="zh-CN" sz="3200" b="1" dirty="0">
                <a:solidFill>
                  <a:srgbClr val="FF0000"/>
                </a:solidFill>
                <a:latin typeface="楷体_GB2312" pitchFamily="49" charset="-122"/>
                <a:ea typeface="楷体_GB2312" pitchFamily="49" charset="-122"/>
              </a:rPr>
              <a:t>1830</a:t>
            </a:r>
            <a:r>
              <a:rPr kumimoji="1" lang="zh-CN" altLang="en-US" sz="3200" b="1" dirty="0">
                <a:solidFill>
                  <a:srgbClr val="FF0000"/>
                </a:solidFill>
                <a:latin typeface="楷体_GB2312" pitchFamily="49" charset="-122"/>
                <a:ea typeface="楷体_GB2312" pitchFamily="49" charset="-122"/>
              </a:rPr>
              <a:t>年</a:t>
            </a:r>
            <a:r>
              <a:rPr kumimoji="1" lang="en-US" altLang="zh-CN" sz="3200" b="1" dirty="0">
                <a:solidFill>
                  <a:srgbClr val="FF0000"/>
                </a:solidFill>
                <a:latin typeface="楷体_GB2312" pitchFamily="49" charset="-122"/>
                <a:ea typeface="楷体_GB2312" pitchFamily="49" charset="-122"/>
              </a:rPr>
              <a:t>7</a:t>
            </a:r>
            <a:r>
              <a:rPr kumimoji="1" lang="zh-CN" altLang="en-US" sz="3200" b="1" dirty="0">
                <a:solidFill>
                  <a:srgbClr val="FF0000"/>
                </a:solidFill>
                <a:latin typeface="楷体_GB2312" pitchFamily="49" charset="-122"/>
                <a:ea typeface="楷体_GB2312" pitchFamily="49" charset="-122"/>
              </a:rPr>
              <a:t>月</a:t>
            </a:r>
            <a:r>
              <a:rPr kumimoji="1" lang="en-US" altLang="zh-CN" sz="3200" b="1" dirty="0">
                <a:solidFill>
                  <a:srgbClr val="FF0000"/>
                </a:solidFill>
                <a:latin typeface="楷体_GB2312" pitchFamily="49" charset="-122"/>
                <a:ea typeface="楷体_GB2312" pitchFamily="49" charset="-122"/>
              </a:rPr>
              <a:t>22</a:t>
            </a:r>
            <a:r>
              <a:rPr kumimoji="1" lang="zh-CN" altLang="en-US" sz="3200" b="1" dirty="0">
                <a:solidFill>
                  <a:srgbClr val="FF0000"/>
                </a:solidFill>
                <a:latin typeface="楷体_GB2312" pitchFamily="49" charset="-122"/>
                <a:ea typeface="楷体_GB2312" pitchFamily="49" charset="-122"/>
              </a:rPr>
              <a:t>日巴黎的市民、手工业者、学生发动起义，占领王宫，查理十四被迫逃亡英国。画上正中一位青年妇女，一手高举象征自由、平等、博爱的红白兰三色国旗，一手紧握武器英勇的向前冲击。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16069"/>
                                        </p:tgtEl>
                                        <p:attrNameLst>
                                          <p:attrName>style.visibility</p:attrName>
                                        </p:attrNameLst>
                                      </p:cBhvr>
                                      <p:to>
                                        <p:strVal val="visible"/>
                                      </p:to>
                                    </p:set>
                                    <p:animEffect transition="in" filter="dissolve">
                                      <p:cBhvr>
                                        <p:cTn id="7" dur="1000"/>
                                        <p:tgtEl>
                                          <p:spTgt spid="2160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606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1908175" y="188913"/>
            <a:ext cx="5122863" cy="669925"/>
          </a:xfrm>
          <a:noFill/>
          <a:ln/>
        </p:spPr>
        <p:txBody>
          <a:bodyPr lIns="0" tIns="0" rIns="0" bIns="0">
            <a:spAutoFit/>
          </a:bodyPr>
          <a:lstStyle/>
          <a:p>
            <a:r>
              <a:rPr lang="zh-CN" altLang="en-US" b="1">
                <a:solidFill>
                  <a:srgbClr val="FF0000"/>
                </a:solidFill>
                <a:ea typeface="华文新魏" pitchFamily="2" charset="-122"/>
              </a:rPr>
              <a:t>对七月王朝的认识</a:t>
            </a:r>
          </a:p>
        </p:txBody>
      </p:sp>
      <p:sp>
        <p:nvSpPr>
          <p:cNvPr id="16387" name="Rectangle 3"/>
          <p:cNvSpPr>
            <a:spLocks noGrp="1" noChangeArrowheads="1"/>
          </p:cNvSpPr>
          <p:nvPr>
            <p:ph type="body" idx="1"/>
          </p:nvPr>
        </p:nvSpPr>
        <p:spPr>
          <a:xfrm>
            <a:off x="539750" y="1125538"/>
            <a:ext cx="8229600" cy="4389437"/>
          </a:xfrm>
          <a:noFill/>
          <a:ln/>
        </p:spPr>
        <p:txBody>
          <a:bodyPr lIns="0" tIns="0" rIns="0" bIns="0">
            <a:spAutoFit/>
          </a:bodyPr>
          <a:lstStyle/>
          <a:p>
            <a:pPr>
              <a:buClr>
                <a:srgbClr val="FF0000"/>
              </a:buClr>
              <a:buFont typeface="Wingdings" pitchFamily="2" charset="2"/>
              <a:buChar char="u"/>
            </a:pPr>
            <a:r>
              <a:rPr lang="zh-CN" altLang="en-US" sz="4000" b="1">
                <a:ea typeface="楷体_GB2312" pitchFamily="49" charset="-122"/>
              </a:rPr>
              <a:t>积极意义：结束了复辟的波旁王朝的反攻倒算，增加了选民人数，进一步推动了资产阶级民主的发展；</a:t>
            </a:r>
          </a:p>
          <a:p>
            <a:pPr>
              <a:buClr>
                <a:srgbClr val="FF0000"/>
              </a:buClr>
              <a:buFont typeface="Wingdings" pitchFamily="2" charset="2"/>
              <a:buChar char="u"/>
            </a:pPr>
            <a:r>
              <a:rPr lang="zh-CN" altLang="en-US" sz="4000" b="1">
                <a:ea typeface="楷体_GB2312" pitchFamily="49" charset="-122"/>
              </a:rPr>
              <a:t>结束了资产阶级与封建贵族半个多世纪的斗争，封建地主阶级从此退出了历史政治舞台，资产阶级专政建立起来，此后未再出现复辟。</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6387">
                                            <p:txEl>
                                              <p:pRg st="0" end="0"/>
                                            </p:txEl>
                                          </p:spTgt>
                                        </p:tgtEl>
                                        <p:attrNameLst>
                                          <p:attrName>style.visibility</p:attrName>
                                        </p:attrNameLst>
                                      </p:cBhvr>
                                      <p:to>
                                        <p:strVal val="visible"/>
                                      </p:to>
                                    </p:set>
                                    <p:animEffect transition="in" filter="wipe(left)">
                                      <p:cBhvr>
                                        <p:cTn id="7" dur="500"/>
                                        <p:tgtEl>
                                          <p:spTgt spid="1638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6387">
                                            <p:txEl>
                                              <p:pRg st="1" end="1"/>
                                            </p:txEl>
                                          </p:spTgt>
                                        </p:tgtEl>
                                        <p:attrNameLst>
                                          <p:attrName>style.visibility</p:attrName>
                                        </p:attrNameLst>
                                      </p:cBhvr>
                                      <p:to>
                                        <p:strVal val="visible"/>
                                      </p:to>
                                    </p:set>
                                    <p:animEffect transition="in" filter="wipe(left)">
                                      <p:cBhvr>
                                        <p:cTn id="12" dur="500"/>
                                        <p:tgtEl>
                                          <p:spTgt spid="1638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468313" y="1196975"/>
            <a:ext cx="8229600" cy="3482975"/>
          </a:xfrm>
          <a:noFill/>
          <a:ln/>
        </p:spPr>
        <p:txBody>
          <a:bodyPr lIns="0" tIns="0" rIns="0" bIns="0">
            <a:spAutoFit/>
          </a:bodyPr>
          <a:lstStyle/>
          <a:p>
            <a:pPr algn="ctr">
              <a:buFontTx/>
              <a:buNone/>
            </a:pPr>
            <a:r>
              <a:rPr lang="zh-CN" altLang="en-US" sz="4400" b="1">
                <a:ea typeface="楷体_GB2312" pitchFamily="49" charset="-122"/>
              </a:rPr>
              <a:t>局限性：</a:t>
            </a:r>
          </a:p>
          <a:p>
            <a:r>
              <a:rPr lang="zh-CN" altLang="en-US" sz="4400" b="1">
                <a:ea typeface="楷体_GB2312" pitchFamily="49" charset="-122"/>
              </a:rPr>
              <a:t>对财产的限制较大，其民主权的扩大只限于中上层资产阶级，实际上，七月王朝是一个大资产阶级政权。</a:t>
            </a:r>
          </a:p>
        </p:txBody>
      </p:sp>
      <p:sp>
        <p:nvSpPr>
          <p:cNvPr id="17412" name="Rectangle 4"/>
          <p:cNvSpPr>
            <a:spLocks noGrp="1" noChangeArrowheads="1"/>
          </p:cNvSpPr>
          <p:nvPr>
            <p:ph type="title"/>
          </p:nvPr>
        </p:nvSpPr>
        <p:spPr>
          <a:xfrm>
            <a:off x="1908175" y="188913"/>
            <a:ext cx="5122863" cy="669925"/>
          </a:xfrm>
          <a:noFill/>
          <a:ln/>
        </p:spPr>
        <p:txBody>
          <a:bodyPr lIns="0" tIns="0" rIns="0" bIns="0">
            <a:spAutoFit/>
          </a:bodyPr>
          <a:lstStyle/>
          <a:p>
            <a:r>
              <a:rPr lang="zh-CN" altLang="en-US" b="1">
                <a:solidFill>
                  <a:srgbClr val="FF0000"/>
                </a:solidFill>
                <a:ea typeface="华文新魏" pitchFamily="2" charset="-122"/>
              </a:rPr>
              <a:t>对七月王朝的认识</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0">
                                            <p:txEl>
                                              <p:pRg st="0" end="0"/>
                                            </p:txEl>
                                          </p:spTgt>
                                        </p:tgtEl>
                                        <p:attrNameLst>
                                          <p:attrName>style.visibility</p:attrName>
                                        </p:attrNameLst>
                                      </p:cBhvr>
                                      <p:to>
                                        <p:strVal val="visible"/>
                                      </p:to>
                                    </p:set>
                                    <p:animEffect transition="in" filter="dissolve">
                                      <p:cBhvr>
                                        <p:cTn id="7" dur="500"/>
                                        <p:tgtEl>
                                          <p:spTgt spid="1741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7410">
                                            <p:txEl>
                                              <p:pRg st="1" end="1"/>
                                            </p:txEl>
                                          </p:spTgt>
                                        </p:tgtEl>
                                        <p:attrNameLst>
                                          <p:attrName>style.visibility</p:attrName>
                                        </p:attrNameLst>
                                      </p:cBhvr>
                                      <p:to>
                                        <p:strVal val="visible"/>
                                      </p:to>
                                    </p:set>
                                    <p:animEffect transition="in" filter="dissolve">
                                      <p:cBhvr>
                                        <p:cTn id="12" dur="500"/>
                                        <p:tgtEl>
                                          <p:spTgt spid="174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0" grpId="0" uiExpand="1"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a:hlinkClick r:id="rId2" action="ppaction://hlinksldjump"/>
          </p:cNvPr>
          <p:cNvSpPr txBox="1">
            <a:spLocks noChangeArrowheads="1"/>
          </p:cNvSpPr>
          <p:nvPr/>
        </p:nvSpPr>
        <p:spPr bwMode="auto">
          <a:xfrm>
            <a:off x="228600" y="914400"/>
            <a:ext cx="40957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latin typeface="华文新魏" pitchFamily="2" charset="-122"/>
                <a:ea typeface="华文新魏" pitchFamily="2" charset="-122"/>
              </a:rPr>
              <a:t>一、</a:t>
            </a:r>
            <a:r>
              <a:rPr kumimoji="1" lang="zh-CN" altLang="en-US" sz="4400" b="1">
                <a:latin typeface="Times New Roman" pitchFamily="18" charset="0"/>
                <a:ea typeface="华文新魏" pitchFamily="2" charset="-122"/>
              </a:rPr>
              <a:t>光荣的三日</a:t>
            </a:r>
            <a:endParaRPr kumimoji="1" lang="zh-CN" altLang="en-US" sz="4400" b="1">
              <a:latin typeface="华文新魏" pitchFamily="2" charset="-122"/>
              <a:ea typeface="华文新魏" pitchFamily="2" charset="-122"/>
            </a:endParaRPr>
          </a:p>
        </p:txBody>
      </p:sp>
      <p:sp>
        <p:nvSpPr>
          <p:cNvPr id="18435" name="Text Box 3">
            <a:hlinkClick r:id="rId2" action="ppaction://hlinksldjump"/>
          </p:cNvPr>
          <p:cNvSpPr txBox="1">
            <a:spLocks noChangeArrowheads="1"/>
          </p:cNvSpPr>
          <p:nvPr/>
        </p:nvSpPr>
        <p:spPr bwMode="auto">
          <a:xfrm>
            <a:off x="250825" y="1916113"/>
            <a:ext cx="46545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latin typeface="华文新魏" pitchFamily="2" charset="-122"/>
                <a:ea typeface="华文新魏" pitchFamily="2" charset="-122"/>
              </a:rPr>
              <a:t>二、从狂欢到血泊</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8435"/>
                                        </p:tgtEl>
                                        <p:attrNameLst>
                                          <p:attrName>style.visibility</p:attrName>
                                        </p:attrNameLst>
                                      </p:cBhvr>
                                      <p:to>
                                        <p:strVal val="visible"/>
                                      </p:to>
                                    </p:set>
                                    <p:animEffect transition="in" filter="dissolve">
                                      <p:cBhvr>
                                        <p:cTn id="7" dur="500"/>
                                        <p:tgtEl>
                                          <p:spTgt spid="184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ext Box 2"/>
          <p:cNvSpPr txBox="1">
            <a:spLocks noChangeArrowheads="1"/>
          </p:cNvSpPr>
          <p:nvPr/>
        </p:nvSpPr>
        <p:spPr bwMode="auto">
          <a:xfrm>
            <a:off x="755650" y="765175"/>
            <a:ext cx="7416800" cy="4751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800" b="1">
                <a:solidFill>
                  <a:srgbClr val="CC0000"/>
                </a:solidFill>
                <a:latin typeface="Times New Roman" pitchFamily="18" charset="0"/>
                <a:ea typeface="华文新魏" pitchFamily="2" charset="-122"/>
              </a:rPr>
              <a:t>问题：</a:t>
            </a:r>
          </a:p>
          <a:p>
            <a:pPr>
              <a:buClr>
                <a:srgbClr val="FF0000"/>
              </a:buClr>
              <a:buFont typeface="Wingdings" pitchFamily="2" charset="2"/>
              <a:buChar char="u"/>
            </a:pPr>
            <a:r>
              <a:rPr kumimoji="1" lang="zh-CN" altLang="en-US" sz="4400" b="1">
                <a:latin typeface="Times New Roman" pitchFamily="18" charset="0"/>
                <a:ea typeface="楷体_GB2312" pitchFamily="49" charset="-122"/>
              </a:rPr>
              <a:t>“狂欢”和“血泊”分别指的是什么事件？</a:t>
            </a:r>
          </a:p>
          <a:p>
            <a:pPr>
              <a:buClr>
                <a:srgbClr val="FF0000"/>
              </a:buClr>
              <a:buFont typeface="Wingdings" pitchFamily="2" charset="2"/>
              <a:buChar char="u"/>
            </a:pPr>
            <a:endParaRPr kumimoji="1" lang="zh-CN" altLang="en-US" sz="4400" b="1">
              <a:latin typeface="Times New Roman" pitchFamily="18" charset="0"/>
              <a:ea typeface="楷体_GB2312" pitchFamily="49" charset="-122"/>
            </a:endParaRPr>
          </a:p>
          <a:p>
            <a:pPr>
              <a:buClr>
                <a:srgbClr val="FF0000"/>
              </a:buClr>
              <a:buFont typeface="Wingdings" pitchFamily="2" charset="2"/>
              <a:buChar char="u"/>
            </a:pPr>
            <a:endParaRPr kumimoji="1" lang="zh-CN" altLang="en-US" sz="4400" b="1">
              <a:latin typeface="Times New Roman" pitchFamily="18" charset="0"/>
              <a:ea typeface="楷体_GB2312" pitchFamily="49" charset="-122"/>
            </a:endParaRPr>
          </a:p>
          <a:p>
            <a:pPr>
              <a:buClr>
                <a:srgbClr val="FF0000"/>
              </a:buClr>
              <a:buFont typeface="Wingdings" pitchFamily="2" charset="2"/>
              <a:buChar char="u"/>
            </a:pPr>
            <a:r>
              <a:rPr kumimoji="1" lang="zh-CN" altLang="en-US" sz="4400" b="1">
                <a:latin typeface="Times New Roman" pitchFamily="18" charset="0"/>
                <a:ea typeface="楷体_GB2312" pitchFamily="49" charset="-122"/>
              </a:rPr>
              <a:t>两个事件发生的背景分别是什么？经过怎样？结果如何？</a:t>
            </a:r>
          </a:p>
        </p:txBody>
      </p:sp>
      <p:sp>
        <p:nvSpPr>
          <p:cNvPr id="19459" name="Text Box 3">
            <a:hlinkClick r:id="rId2" action="ppaction://hlinksldjump"/>
          </p:cNvPr>
          <p:cNvSpPr txBox="1">
            <a:spLocks noChangeArrowheads="1"/>
          </p:cNvSpPr>
          <p:nvPr/>
        </p:nvSpPr>
        <p:spPr bwMode="auto">
          <a:xfrm>
            <a:off x="3851275" y="2133600"/>
            <a:ext cx="2419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solidFill>
                  <a:srgbClr val="CC0000"/>
                </a:solidFill>
                <a:latin typeface="Times New Roman" pitchFamily="18" charset="0"/>
                <a:ea typeface="华文新魏" pitchFamily="2" charset="-122"/>
              </a:rPr>
              <a:t>二月革命</a:t>
            </a:r>
          </a:p>
        </p:txBody>
      </p:sp>
      <p:sp>
        <p:nvSpPr>
          <p:cNvPr id="19460" name="Text Box 4">
            <a:hlinkClick r:id="rId2" action="ppaction://hlinksldjump"/>
          </p:cNvPr>
          <p:cNvSpPr txBox="1">
            <a:spLocks noChangeArrowheads="1"/>
          </p:cNvSpPr>
          <p:nvPr/>
        </p:nvSpPr>
        <p:spPr bwMode="auto">
          <a:xfrm>
            <a:off x="3924300" y="3068638"/>
            <a:ext cx="2419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solidFill>
                  <a:srgbClr val="CC0000"/>
                </a:solidFill>
                <a:latin typeface="Times New Roman" pitchFamily="18" charset="0"/>
                <a:ea typeface="华文新魏" pitchFamily="2" charset="-122"/>
              </a:rPr>
              <a:t>六月起义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19458"/>
                                        </p:tgtEl>
                                        <p:attrNameLst>
                                          <p:attrName>style.visibility</p:attrName>
                                        </p:attrNameLst>
                                      </p:cBhvr>
                                      <p:to>
                                        <p:strVal val="visible"/>
                                      </p:to>
                                    </p:set>
                                    <p:animEffect transition="in" filter="slide(fromTop)">
                                      <p:cBhvr>
                                        <p:cTn id="7" dur="500"/>
                                        <p:tgtEl>
                                          <p:spTgt spid="194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9459"/>
                                        </p:tgtEl>
                                        <p:attrNameLst>
                                          <p:attrName>style.visibility</p:attrName>
                                        </p:attrNameLst>
                                      </p:cBhvr>
                                      <p:to>
                                        <p:strVal val="visible"/>
                                      </p:to>
                                    </p:set>
                                    <p:animEffect transition="in" filter="blinds(horizontal)">
                                      <p:cBhvr>
                                        <p:cTn id="12" dur="500"/>
                                        <p:tgtEl>
                                          <p:spTgt spid="1945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9460"/>
                                        </p:tgtEl>
                                        <p:attrNameLst>
                                          <p:attrName>style.visibility</p:attrName>
                                        </p:attrNameLst>
                                      </p:cBhvr>
                                      <p:to>
                                        <p:strVal val="visible"/>
                                      </p:to>
                                    </p:set>
                                    <p:animEffect transition="in" filter="blinds(horizontal)">
                                      <p:cBhvr>
                                        <p:cTn id="17" dur="500"/>
                                        <p:tgtEl>
                                          <p:spTgt spid="194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p:bldP spid="1946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2233" name="Group 2"/>
          <p:cNvGrpSpPr>
            <a:grpSpLocks/>
          </p:cNvGrpSpPr>
          <p:nvPr/>
        </p:nvGrpSpPr>
        <p:grpSpPr bwMode="auto">
          <a:xfrm>
            <a:off x="990600" y="838200"/>
            <a:ext cx="7097713" cy="5319713"/>
            <a:chOff x="288" y="240"/>
            <a:chExt cx="5232" cy="3771"/>
          </a:xfrm>
        </p:grpSpPr>
        <p:sp>
          <p:nvSpPr>
            <p:cNvPr id="52234" name="Rectangle 3"/>
            <p:cNvSpPr>
              <a:spLocks noChangeArrowheads="1"/>
            </p:cNvSpPr>
            <p:nvPr/>
          </p:nvSpPr>
          <p:spPr bwMode="auto">
            <a:xfrm>
              <a:off x="1248" y="3600"/>
              <a:ext cx="3600"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kumimoji="1" lang="en-US" altLang="zh-CN" sz="3200" b="1">
                  <a:latin typeface="Times New Roman" pitchFamily="18" charset="0"/>
                  <a:ea typeface="华文新魏" pitchFamily="2" charset="-122"/>
                </a:rPr>
                <a:t>1848</a:t>
              </a:r>
              <a:r>
                <a:rPr kumimoji="1" lang="zh-CN" altLang="en-US" sz="3200">
                  <a:latin typeface="Times New Roman" pitchFamily="18" charset="0"/>
                  <a:ea typeface="华文新魏" pitchFamily="2" charset="-122"/>
                </a:rPr>
                <a:t>年二月革命中的法国</a:t>
              </a:r>
            </a:p>
          </p:txBody>
        </p:sp>
        <p:pic>
          <p:nvPicPr>
            <p:cNvPr id="52235" name="Picture 4" descr="二月革命中的法国"/>
            <p:cNvPicPr>
              <a:picLocks noChangeAspect="1" noChangeArrowheads="1"/>
            </p:cNvPicPr>
            <p:nvPr/>
          </p:nvPicPr>
          <p:blipFill>
            <a:blip r:embed="rId2">
              <a:extLst>
                <a:ext uri="{28A0092B-C50C-407E-A947-70E740481C1C}">
                  <a14:useLocalDpi xmlns:a14="http://schemas.microsoft.com/office/drawing/2010/main" val="0"/>
                </a:ext>
              </a:extLst>
            </a:blip>
            <a:srcRect l="787" t="1346" r="787" b="1346"/>
            <a:stretch>
              <a:fillRect/>
            </a:stretch>
          </p:blipFill>
          <p:spPr bwMode="auto">
            <a:xfrm>
              <a:off x="288" y="240"/>
              <a:ext cx="5232" cy="3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Tree>
  </p:cSld>
  <p:clrMapOvr>
    <a:masterClrMapping/>
  </p:clrMapOvr>
  <p:transition spd="med">
    <p:random/>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2"/>
          <p:cNvSpPr txBox="1">
            <a:spLocks noChangeArrowheads="1"/>
          </p:cNvSpPr>
          <p:nvPr/>
        </p:nvSpPr>
        <p:spPr bwMode="auto">
          <a:xfrm>
            <a:off x="323850" y="44450"/>
            <a:ext cx="29781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en-US" altLang="zh-CN" sz="4000" b="1">
                <a:latin typeface="Times New Roman" pitchFamily="18" charset="0"/>
                <a:ea typeface="华文新魏" pitchFamily="2" charset="-122"/>
              </a:rPr>
              <a:t>1</a:t>
            </a:r>
            <a:r>
              <a:rPr kumimoji="1" lang="zh-CN" altLang="en-US" sz="4000">
                <a:latin typeface="Times New Roman" pitchFamily="18" charset="0"/>
                <a:ea typeface="华文新魏" pitchFamily="2" charset="-122"/>
              </a:rPr>
              <a:t>、二月革命</a:t>
            </a:r>
          </a:p>
        </p:txBody>
      </p:sp>
      <p:sp>
        <p:nvSpPr>
          <p:cNvPr id="20483" name="Text Box 3"/>
          <p:cNvSpPr txBox="1">
            <a:spLocks noChangeArrowheads="1"/>
          </p:cNvSpPr>
          <p:nvPr/>
        </p:nvSpPr>
        <p:spPr bwMode="auto">
          <a:xfrm>
            <a:off x="395288" y="620713"/>
            <a:ext cx="4895850"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000">
                <a:latin typeface="Times New Roman" pitchFamily="18" charset="0"/>
              </a:rPr>
              <a:t>（</a:t>
            </a:r>
            <a:r>
              <a:rPr kumimoji="1" lang="en-US" altLang="zh-CN" sz="4000">
                <a:latin typeface="Times New Roman" pitchFamily="18" charset="0"/>
                <a:ea typeface="华文新魏" pitchFamily="2" charset="-122"/>
              </a:rPr>
              <a:t>1</a:t>
            </a:r>
            <a:r>
              <a:rPr kumimoji="1" lang="zh-CN" altLang="en-US" sz="4000">
                <a:latin typeface="Times New Roman" pitchFamily="18" charset="0"/>
              </a:rPr>
              <a:t>）</a:t>
            </a:r>
            <a:r>
              <a:rPr kumimoji="1" lang="zh-CN" altLang="en-US" sz="4000">
                <a:latin typeface="Times New Roman" pitchFamily="18" charset="0"/>
                <a:ea typeface="华文新魏" pitchFamily="2" charset="-122"/>
              </a:rPr>
              <a:t>二月革命的背景</a:t>
            </a:r>
          </a:p>
        </p:txBody>
      </p:sp>
      <p:sp>
        <p:nvSpPr>
          <p:cNvPr id="20484" name="Text Box 4"/>
          <p:cNvSpPr txBox="1">
            <a:spLocks noChangeArrowheads="1"/>
          </p:cNvSpPr>
          <p:nvPr/>
        </p:nvSpPr>
        <p:spPr bwMode="auto">
          <a:xfrm>
            <a:off x="179388" y="1268413"/>
            <a:ext cx="8640762" cy="5214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nSpc>
                <a:spcPct val="95000"/>
              </a:lnSpc>
            </a:pPr>
            <a:r>
              <a:rPr kumimoji="1" lang="en-US" altLang="zh-CN" sz="4000" b="1">
                <a:latin typeface="Times New Roman" pitchFamily="18" charset="0"/>
                <a:ea typeface="楷体_GB2312" pitchFamily="49" charset="-122"/>
              </a:rPr>
              <a:t>①</a:t>
            </a:r>
            <a:r>
              <a:rPr kumimoji="1" lang="zh-CN" altLang="en-US" sz="4000" b="1">
                <a:latin typeface="Times New Roman" pitchFamily="18" charset="0"/>
                <a:ea typeface="楷体_GB2312" pitchFamily="49" charset="-122"/>
              </a:rPr>
              <a:t>随着工业革命的展开，工业资产阶级和工人阶级力量壮大</a:t>
            </a:r>
            <a:r>
              <a:rPr kumimoji="1" lang="zh-CN" altLang="en-US" sz="4000" b="1">
                <a:solidFill>
                  <a:srgbClr val="CC0000"/>
                </a:solidFill>
                <a:latin typeface="Times New Roman" pitchFamily="18" charset="0"/>
                <a:ea typeface="楷体_GB2312" pitchFamily="49" charset="-122"/>
              </a:rPr>
              <a:t>－－根本原因</a:t>
            </a:r>
          </a:p>
          <a:p>
            <a:pPr>
              <a:lnSpc>
                <a:spcPct val="95000"/>
              </a:lnSpc>
            </a:pPr>
            <a:r>
              <a:rPr kumimoji="1" lang="zh-CN" altLang="en-US" sz="4000" b="1">
                <a:latin typeface="Times New Roman" pitchFamily="18" charset="0"/>
                <a:ea typeface="楷体_GB2312" pitchFamily="49" charset="-122"/>
              </a:rPr>
              <a:t>②七月王朝反对任何改革，对内镇压人民革命，维护金融贵族利益。严重阻碍了法国工业革命的进一步发展，引起中下层资产阶级和工人的普遍不满</a:t>
            </a:r>
            <a:r>
              <a:rPr kumimoji="1" lang="zh-CN" altLang="en-US" sz="4000" b="1">
                <a:solidFill>
                  <a:srgbClr val="CC0000"/>
                </a:solidFill>
                <a:latin typeface="Times New Roman" pitchFamily="18" charset="0"/>
                <a:ea typeface="楷体_GB2312" pitchFamily="49" charset="-122"/>
              </a:rPr>
              <a:t>－－主要原因</a:t>
            </a:r>
          </a:p>
          <a:p>
            <a:pPr>
              <a:lnSpc>
                <a:spcPct val="95000"/>
              </a:lnSpc>
            </a:pPr>
            <a:r>
              <a:rPr kumimoji="1" lang="zh-CN" altLang="en-US" sz="4000" b="1">
                <a:latin typeface="Times New Roman" pitchFamily="18" charset="0"/>
                <a:ea typeface="楷体_GB2312" pitchFamily="49" charset="-122"/>
              </a:rPr>
              <a:t>③欧洲农业歉收和工商业危机，人民生活难以为继</a:t>
            </a:r>
            <a:r>
              <a:rPr kumimoji="1" lang="zh-CN" altLang="en-US" sz="4000" b="1">
                <a:solidFill>
                  <a:srgbClr val="CC0000"/>
                </a:solidFill>
                <a:latin typeface="Times New Roman" pitchFamily="18" charset="0"/>
                <a:ea typeface="楷体_GB2312" pitchFamily="49" charset="-122"/>
              </a:rPr>
              <a:t>－－直接原因</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dissolve">
                                      <p:cBhvr>
                                        <p:cTn id="7" dur="500"/>
                                        <p:tgtEl>
                                          <p:spTgt spid="20482"/>
                                        </p:tgtEl>
                                      </p:cBhvr>
                                    </p:animEffect>
                                  </p:childTnLst>
                                </p:cTn>
                              </p:par>
                            </p:childTnLst>
                          </p:cTn>
                        </p:par>
                        <p:par>
                          <p:cTn id="8" fill="hold" nodeType="afterGroup">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20483"/>
                                        </p:tgtEl>
                                        <p:attrNameLst>
                                          <p:attrName>style.visibility</p:attrName>
                                        </p:attrNameLst>
                                      </p:cBhvr>
                                      <p:to>
                                        <p:strVal val="visible"/>
                                      </p:to>
                                    </p:set>
                                    <p:animEffect transition="in" filter="slide(fromTop)">
                                      <p:cBhvr>
                                        <p:cTn id="11" dur="500"/>
                                        <p:tgtEl>
                                          <p:spTgt spid="2048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20484">
                                            <p:txEl>
                                              <p:pRg st="0" end="0"/>
                                            </p:txEl>
                                          </p:spTgt>
                                        </p:tgtEl>
                                        <p:attrNameLst>
                                          <p:attrName>style.visibility</p:attrName>
                                        </p:attrNameLst>
                                      </p:cBhvr>
                                      <p:to>
                                        <p:strVal val="visible"/>
                                      </p:to>
                                    </p:set>
                                    <p:animEffect transition="in" filter="dissolve">
                                      <p:cBhvr>
                                        <p:cTn id="16" dur="500"/>
                                        <p:tgtEl>
                                          <p:spTgt spid="20484">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20484">
                                            <p:txEl>
                                              <p:pRg st="1" end="1"/>
                                            </p:txEl>
                                          </p:spTgt>
                                        </p:tgtEl>
                                        <p:attrNameLst>
                                          <p:attrName>style.visibility</p:attrName>
                                        </p:attrNameLst>
                                      </p:cBhvr>
                                      <p:to>
                                        <p:strVal val="visible"/>
                                      </p:to>
                                    </p:set>
                                    <p:animEffect transition="in" filter="dissolve">
                                      <p:cBhvr>
                                        <p:cTn id="21" dur="500"/>
                                        <p:tgtEl>
                                          <p:spTgt spid="20484">
                                            <p:txEl>
                                              <p:pRg st="1" end="1"/>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20484">
                                            <p:txEl>
                                              <p:pRg st="2" end="2"/>
                                            </p:txEl>
                                          </p:spTgt>
                                        </p:tgtEl>
                                        <p:attrNameLst>
                                          <p:attrName>style.visibility</p:attrName>
                                        </p:attrNameLst>
                                      </p:cBhvr>
                                      <p:to>
                                        <p:strVal val="visible"/>
                                      </p:to>
                                    </p:set>
                                    <p:animEffect transition="in" filter="dissolve">
                                      <p:cBhvr>
                                        <p:cTn id="26" dur="500"/>
                                        <p:tgtEl>
                                          <p:spTgt spid="2048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utoUpdateAnimBg="0"/>
      <p:bldP spid="20484" grpId="0" uiExpand="1" build="p"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130" name="Object 2"/>
          <p:cNvGraphicFramePr>
            <a:graphicFrameLocks noChangeAspect="1"/>
          </p:cNvGraphicFramePr>
          <p:nvPr/>
        </p:nvGraphicFramePr>
        <p:xfrm>
          <a:off x="2286000" y="457200"/>
          <a:ext cx="4572000" cy="2514600"/>
        </p:xfrm>
        <a:graphic>
          <a:graphicData uri="http://schemas.openxmlformats.org/presentationml/2006/ole">
            <mc:AlternateContent xmlns:mc="http://schemas.openxmlformats.org/markup-compatibility/2006">
              <mc:Choice xmlns:v="urn:schemas-microsoft-com:vml" Requires="v">
                <p:oleObj spid="_x0000_s48132" name="Photo Editor 照片" r:id="rId3" imgW="1905266" imgH="1267002" progId="MSPhotoEd.3">
                  <p:embed/>
                </p:oleObj>
              </mc:Choice>
              <mc:Fallback>
                <p:oleObj name="Photo Editor 照片" r:id="rId3" imgW="1905266" imgH="1267002" progId="MSPhotoEd.3">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86000" y="457200"/>
                        <a:ext cx="4572000" cy="2514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8131" name="Text Box 3"/>
          <p:cNvSpPr txBox="1">
            <a:spLocks noChangeArrowheads="1"/>
          </p:cNvSpPr>
          <p:nvPr/>
        </p:nvSpPr>
        <p:spPr bwMode="auto">
          <a:xfrm>
            <a:off x="1219200" y="3352800"/>
            <a:ext cx="7010400" cy="264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2400" b="1">
                <a:latin typeface="楷体_GB2312" pitchFamily="49" charset="-122"/>
                <a:ea typeface="楷体_GB2312" pitchFamily="49" charset="-122"/>
              </a:rPr>
              <a:t>   </a:t>
            </a:r>
            <a:r>
              <a:rPr kumimoji="1" lang="zh-CN" altLang="en-US" sz="2400" b="1">
                <a:latin typeface="楷体_GB2312" pitchFamily="49" charset="-122"/>
                <a:ea typeface="楷体_GB2312" pitchFamily="49" charset="-122"/>
              </a:rPr>
              <a:t>法国国旗：长方形，长宽之比</a:t>
            </a:r>
            <a:r>
              <a:rPr kumimoji="1" lang="en-US" altLang="zh-CN" sz="2400" b="1">
                <a:latin typeface="楷体_GB2312" pitchFamily="49" charset="-122"/>
                <a:ea typeface="楷体_GB2312" pitchFamily="49" charset="-122"/>
              </a:rPr>
              <a:t>3</a:t>
            </a:r>
            <a:r>
              <a:rPr kumimoji="1" lang="zh-CN" altLang="en-US" sz="2400" b="1">
                <a:latin typeface="楷体_GB2312" pitchFamily="49" charset="-122"/>
                <a:ea typeface="楷体_GB2312" pitchFamily="49" charset="-122"/>
              </a:rPr>
              <a:t>：</a:t>
            </a:r>
            <a:r>
              <a:rPr kumimoji="1" lang="en-US" altLang="zh-CN" sz="2400" b="1">
                <a:latin typeface="楷体_GB2312" pitchFamily="49" charset="-122"/>
                <a:ea typeface="楷体_GB2312" pitchFamily="49" charset="-122"/>
              </a:rPr>
              <a:t>2</a:t>
            </a:r>
            <a:r>
              <a:rPr kumimoji="1" lang="zh-CN" altLang="en-US" sz="2400" b="1">
                <a:latin typeface="楷体_GB2312" pitchFamily="49" charset="-122"/>
                <a:ea typeface="楷体_GB2312" pitchFamily="49" charset="-122"/>
              </a:rPr>
              <a:t>，旗面由三个平行且相等的竖长方形构成，从左至右为蓝、白、红三色。白色居中代表国王，蓝色、红色代表巴黎市民。三色旗是法国大革命时巴黎国民自卫队的队旗，</a:t>
            </a:r>
            <a:r>
              <a:rPr kumimoji="1" lang="en-US" altLang="zh-CN" sz="2400" b="1">
                <a:latin typeface="楷体_GB2312" pitchFamily="49" charset="-122"/>
                <a:ea typeface="楷体_GB2312" pitchFamily="49" charset="-122"/>
              </a:rPr>
              <a:t>1946</a:t>
            </a:r>
            <a:r>
              <a:rPr kumimoji="1" lang="zh-CN" altLang="en-US" sz="2400" b="1">
                <a:latin typeface="楷体_GB2312" pitchFamily="49" charset="-122"/>
                <a:ea typeface="楷体_GB2312" pitchFamily="49" charset="-122"/>
              </a:rPr>
              <a:t>年宪法确认为国旗，也是法国大革命的象征。后来三色多被认为分别代表</a:t>
            </a:r>
            <a:r>
              <a:rPr kumimoji="1" lang="zh-CN" altLang="en-US" sz="2400" b="1">
                <a:solidFill>
                  <a:srgbClr val="CC0000"/>
                </a:solidFill>
                <a:latin typeface="楷体_GB2312" pitchFamily="49" charset="-122"/>
                <a:ea typeface="楷体_GB2312" pitchFamily="49" charset="-122"/>
              </a:rPr>
              <a:t>自由、平等、博爱</a:t>
            </a:r>
            <a:r>
              <a:rPr kumimoji="1" lang="zh-CN" altLang="en-US" sz="2400" b="1">
                <a:latin typeface="楷体_GB2312" pitchFamily="49" charset="-122"/>
                <a:ea typeface="楷体_GB2312" pitchFamily="49" charset="-122"/>
              </a:rPr>
              <a:t>三层意思。</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ext Box 2"/>
          <p:cNvSpPr txBox="1">
            <a:spLocks noChangeArrowheads="1"/>
          </p:cNvSpPr>
          <p:nvPr/>
        </p:nvSpPr>
        <p:spPr bwMode="auto">
          <a:xfrm>
            <a:off x="395288" y="333375"/>
            <a:ext cx="720090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华文新魏" pitchFamily="2" charset="-122"/>
                <a:ea typeface="华文新魏" pitchFamily="2" charset="-122"/>
              </a:rPr>
              <a:t>（</a:t>
            </a:r>
            <a:r>
              <a:rPr kumimoji="1" lang="en-US" altLang="zh-CN" sz="4400" b="1">
                <a:latin typeface="华文新魏" pitchFamily="2" charset="-122"/>
                <a:ea typeface="华文新魏" pitchFamily="2" charset="-122"/>
              </a:rPr>
              <a:t>2</a:t>
            </a:r>
            <a:r>
              <a:rPr kumimoji="1" lang="zh-CN" altLang="en-US" sz="4400" b="1">
                <a:latin typeface="华文新魏" pitchFamily="2" charset="-122"/>
                <a:ea typeface="华文新魏" pitchFamily="2" charset="-122"/>
              </a:rPr>
              <a:t>）二月革命的经过和结果</a:t>
            </a:r>
          </a:p>
        </p:txBody>
      </p:sp>
      <p:sp>
        <p:nvSpPr>
          <p:cNvPr id="21507" name="Text Box 3"/>
          <p:cNvSpPr txBox="1">
            <a:spLocks noChangeArrowheads="1"/>
          </p:cNvSpPr>
          <p:nvPr/>
        </p:nvSpPr>
        <p:spPr bwMode="auto">
          <a:xfrm>
            <a:off x="179388" y="2565400"/>
            <a:ext cx="4608512"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en-US" altLang="zh-CN" sz="4000" b="1">
                <a:latin typeface="楷体_GB2312" pitchFamily="49" charset="-122"/>
                <a:ea typeface="楷体_GB2312" pitchFamily="49" charset="-122"/>
              </a:rPr>
              <a:t>1848</a:t>
            </a:r>
            <a:r>
              <a:rPr kumimoji="1" lang="zh-CN" altLang="en-US" sz="4000" b="1">
                <a:latin typeface="楷体_GB2312" pitchFamily="49" charset="-122"/>
                <a:ea typeface="楷体_GB2312" pitchFamily="49" charset="-122"/>
              </a:rPr>
              <a:t>年</a:t>
            </a:r>
            <a:r>
              <a:rPr kumimoji="1" lang="en-US" altLang="zh-CN" sz="4000" b="1">
                <a:latin typeface="楷体_GB2312" pitchFamily="49" charset="-122"/>
                <a:ea typeface="楷体_GB2312" pitchFamily="49" charset="-122"/>
              </a:rPr>
              <a:t>2</a:t>
            </a:r>
            <a:r>
              <a:rPr kumimoji="1" lang="zh-CN" altLang="en-US" sz="4000" b="1">
                <a:latin typeface="楷体_GB2312" pitchFamily="49" charset="-122"/>
                <a:ea typeface="楷体_GB2312" pitchFamily="49" charset="-122"/>
              </a:rPr>
              <a:t>月</a:t>
            </a:r>
            <a:r>
              <a:rPr kumimoji="1" lang="en-US" altLang="zh-CN" sz="4000" b="1">
                <a:latin typeface="楷体_GB2312" pitchFamily="49" charset="-122"/>
                <a:ea typeface="楷体_GB2312" pitchFamily="49" charset="-122"/>
              </a:rPr>
              <a:t>22-24</a:t>
            </a:r>
            <a:r>
              <a:rPr kumimoji="1" lang="zh-CN" altLang="en-US" sz="4000" b="1">
                <a:latin typeface="楷体_GB2312" pitchFamily="49" charset="-122"/>
                <a:ea typeface="楷体_GB2312" pitchFamily="49" charset="-122"/>
              </a:rPr>
              <a:t>日，巴黎爆发革命，推翻七月王朝统治，起义在三天内获得胜利。</a:t>
            </a:r>
          </a:p>
          <a:p>
            <a:r>
              <a:rPr kumimoji="1" lang="zh-CN" altLang="en-US" sz="4000" b="1">
                <a:latin typeface="楷体_GB2312" pitchFamily="49" charset="-122"/>
                <a:ea typeface="楷体_GB2312" pitchFamily="49" charset="-122"/>
              </a:rPr>
              <a:t>成立法兰西第二共和国（</a:t>
            </a:r>
            <a:r>
              <a:rPr kumimoji="1" lang="en-US" altLang="zh-CN" sz="4000" b="1">
                <a:latin typeface="楷体_GB2312" pitchFamily="49" charset="-122"/>
                <a:ea typeface="楷体_GB2312" pitchFamily="49" charset="-122"/>
              </a:rPr>
              <a:t>1848-1852</a:t>
            </a:r>
            <a:r>
              <a:rPr kumimoji="1" lang="zh-CN" altLang="en-US" sz="4000" b="1">
                <a:latin typeface="楷体_GB2312" pitchFamily="49" charset="-122"/>
                <a:ea typeface="楷体_GB2312" pitchFamily="49" charset="-122"/>
              </a:rPr>
              <a:t>）。</a:t>
            </a:r>
          </a:p>
        </p:txBody>
      </p:sp>
      <p:sp>
        <p:nvSpPr>
          <p:cNvPr id="21508" name="Text Box 4"/>
          <p:cNvSpPr txBox="1">
            <a:spLocks noChangeArrowheads="1"/>
          </p:cNvSpPr>
          <p:nvPr/>
        </p:nvSpPr>
        <p:spPr bwMode="auto">
          <a:xfrm>
            <a:off x="827088" y="1052513"/>
            <a:ext cx="1728787"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000" b="1">
                <a:latin typeface="Times New Roman" pitchFamily="18" charset="0"/>
                <a:ea typeface="华文新魏" pitchFamily="2" charset="-122"/>
              </a:rPr>
              <a:t>①</a:t>
            </a:r>
            <a:r>
              <a:rPr kumimoji="1" lang="zh-CN" altLang="en-US" sz="4000" b="1">
                <a:latin typeface="Times New Roman" pitchFamily="18" charset="0"/>
                <a:ea typeface="华文新魏" pitchFamily="2" charset="-122"/>
              </a:rPr>
              <a:t>经过</a:t>
            </a:r>
          </a:p>
        </p:txBody>
      </p:sp>
      <p:sp>
        <p:nvSpPr>
          <p:cNvPr id="21509" name="Text Box 5"/>
          <p:cNvSpPr txBox="1">
            <a:spLocks noChangeArrowheads="1"/>
          </p:cNvSpPr>
          <p:nvPr/>
        </p:nvSpPr>
        <p:spPr bwMode="auto">
          <a:xfrm>
            <a:off x="900113" y="1844675"/>
            <a:ext cx="168592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en-US" altLang="zh-CN" sz="4000" b="1">
                <a:latin typeface="Times New Roman" pitchFamily="18" charset="0"/>
                <a:ea typeface="华文新魏" pitchFamily="2" charset="-122"/>
              </a:rPr>
              <a:t>②</a:t>
            </a:r>
            <a:r>
              <a:rPr kumimoji="1" lang="zh-CN" altLang="en-US" sz="4000" b="1">
                <a:latin typeface="Times New Roman" pitchFamily="18" charset="0"/>
                <a:ea typeface="华文新魏" pitchFamily="2" charset="-122"/>
              </a:rPr>
              <a:t>结果</a:t>
            </a:r>
          </a:p>
        </p:txBody>
      </p:sp>
      <p:pic>
        <p:nvPicPr>
          <p:cNvPr id="21510" name="Picture 6" descr="Image2"/>
          <p:cNvPicPr>
            <a:picLocks noChangeAspect="1" noChangeArrowheads="1"/>
          </p:cNvPicPr>
          <p:nvPr/>
        </p:nvPicPr>
        <p:blipFill>
          <a:blip r:embed="rId2">
            <a:lum bright="-12000"/>
            <a:extLst>
              <a:ext uri="{28A0092B-C50C-407E-A947-70E740481C1C}">
                <a14:useLocalDpi xmlns:a14="http://schemas.microsoft.com/office/drawing/2010/main" val="0"/>
              </a:ext>
            </a:extLst>
          </a:blip>
          <a:srcRect/>
          <a:stretch>
            <a:fillRect/>
          </a:stretch>
        </p:blipFill>
        <p:spPr bwMode="auto">
          <a:xfrm>
            <a:off x="4859338" y="2349500"/>
            <a:ext cx="4211637" cy="3455988"/>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1508"/>
                                        </p:tgtEl>
                                        <p:attrNameLst>
                                          <p:attrName>style.visibility</p:attrName>
                                        </p:attrNameLst>
                                      </p:cBhvr>
                                      <p:to>
                                        <p:strVal val="visible"/>
                                      </p:to>
                                    </p:set>
                                    <p:animEffect transition="in" filter="dissolve">
                                      <p:cBhvr>
                                        <p:cTn id="7" dur="500"/>
                                        <p:tgtEl>
                                          <p:spTgt spid="21508"/>
                                        </p:tgtEl>
                                      </p:cBhvr>
                                    </p:animEffect>
                                  </p:childTnLst>
                                </p:cTn>
                              </p:par>
                            </p:childTnLst>
                          </p:cTn>
                        </p:par>
                        <p:par>
                          <p:cTn id="8" fill="hold" nodeType="afterGroup">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21509"/>
                                        </p:tgtEl>
                                        <p:attrNameLst>
                                          <p:attrName>style.visibility</p:attrName>
                                        </p:attrNameLst>
                                      </p:cBhvr>
                                      <p:to>
                                        <p:strVal val="visible"/>
                                      </p:to>
                                    </p:set>
                                    <p:animEffect transition="in" filter="slide(fromTop)">
                                      <p:cBhvr>
                                        <p:cTn id="11" dur="500"/>
                                        <p:tgtEl>
                                          <p:spTgt spid="21509"/>
                                        </p:tgtEl>
                                      </p:cBhvr>
                                    </p:animEffect>
                                  </p:childTnLst>
                                </p:cTn>
                              </p:par>
                            </p:childTnLst>
                          </p:cTn>
                        </p:par>
                        <p:par>
                          <p:cTn id="12" fill="hold" nodeType="afterGroup">
                            <p:stCondLst>
                              <p:cond delay="1000"/>
                            </p:stCondLst>
                            <p:childTnLst>
                              <p:par>
                                <p:cTn id="13" presetID="12" presetClass="entr" presetSubtype="1" fill="hold" grpId="0" nodeType="afterEffect">
                                  <p:stCondLst>
                                    <p:cond delay="0"/>
                                  </p:stCondLst>
                                  <p:childTnLst>
                                    <p:set>
                                      <p:cBhvr>
                                        <p:cTn id="14" dur="1" fill="hold">
                                          <p:stCondLst>
                                            <p:cond delay="0"/>
                                          </p:stCondLst>
                                        </p:cTn>
                                        <p:tgtEl>
                                          <p:spTgt spid="21507"/>
                                        </p:tgtEl>
                                        <p:attrNameLst>
                                          <p:attrName>style.visibility</p:attrName>
                                        </p:attrNameLst>
                                      </p:cBhvr>
                                      <p:to>
                                        <p:strVal val="visible"/>
                                      </p:to>
                                    </p:set>
                                    <p:animEffect transition="in" filter="slide(fromTop)">
                                      <p:cBhvr>
                                        <p:cTn id="15"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P spid="21508" grpId="0"/>
      <p:bldP spid="21509"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ext Box 2"/>
          <p:cNvSpPr txBox="1">
            <a:spLocks noChangeArrowheads="1"/>
          </p:cNvSpPr>
          <p:nvPr/>
        </p:nvSpPr>
        <p:spPr bwMode="auto">
          <a:xfrm>
            <a:off x="611188" y="1412875"/>
            <a:ext cx="7848600"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solidFill>
                  <a:srgbClr val="CC0000"/>
                </a:solidFill>
                <a:latin typeface="Times New Roman" pitchFamily="18" charset="0"/>
                <a:ea typeface="华文新魏" pitchFamily="2" charset="-122"/>
              </a:rPr>
              <a:t>问题：</a:t>
            </a:r>
          </a:p>
          <a:p>
            <a:r>
              <a:rPr kumimoji="1" lang="zh-CN" altLang="en-US" sz="4400" b="1">
                <a:latin typeface="楷体_GB2312" pitchFamily="49" charset="-122"/>
                <a:ea typeface="楷体_GB2312" pitchFamily="49" charset="-122"/>
              </a:rPr>
              <a:t>第二共和国时期，临时政府采取了哪些措施？结果怎样？</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slide(fromTop)">
                                      <p:cBhvr>
                                        <p:cTn id="7" dur="500"/>
                                        <p:tgtEl>
                                          <p:spTgt spid="225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ChangeArrowheads="1"/>
          </p:cNvSpPr>
          <p:nvPr/>
        </p:nvSpPr>
        <p:spPr bwMode="auto">
          <a:xfrm>
            <a:off x="323850" y="476250"/>
            <a:ext cx="8280400" cy="5638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a:r>
              <a:rPr kumimoji="1" lang="zh-CN" altLang="en-US" sz="4400" b="1">
                <a:solidFill>
                  <a:srgbClr val="CC0000"/>
                </a:solidFill>
                <a:latin typeface="Times New Roman" pitchFamily="18" charset="0"/>
                <a:ea typeface="华文新魏" pitchFamily="2" charset="-122"/>
              </a:rPr>
              <a:t>第二共和国时期</a:t>
            </a:r>
            <a:r>
              <a:rPr kumimoji="1" lang="zh-CN" altLang="en-US" sz="4000" b="1">
                <a:solidFill>
                  <a:srgbClr val="CC0000"/>
                </a:solidFill>
                <a:latin typeface="Times New Roman" pitchFamily="18" charset="0"/>
                <a:ea typeface="楷体_GB2312" pitchFamily="49" charset="-122"/>
              </a:rPr>
              <a:t>措施：</a:t>
            </a:r>
          </a:p>
          <a:p>
            <a:pPr>
              <a:buClr>
                <a:srgbClr val="FF0000"/>
              </a:buClr>
              <a:buFont typeface="Wingdings" pitchFamily="2" charset="2"/>
              <a:buChar char="u"/>
            </a:pPr>
            <a:r>
              <a:rPr kumimoji="1" lang="zh-CN" altLang="en-US" sz="4000" b="1">
                <a:latin typeface="Times New Roman" pitchFamily="18" charset="0"/>
                <a:ea typeface="楷体_GB2312" pitchFamily="49" charset="-122"/>
              </a:rPr>
              <a:t>一方面，临时政府宣布法国人民享有普选权、劳动权和全民免费教育权；由于工人掌握了大量武器，实行了一些有利于工人的改革。</a:t>
            </a:r>
          </a:p>
          <a:p>
            <a:pPr>
              <a:buClr>
                <a:srgbClr val="FF0000"/>
              </a:buClr>
              <a:buFont typeface="Wingdings" pitchFamily="2" charset="2"/>
              <a:buChar char="u"/>
            </a:pPr>
            <a:r>
              <a:rPr kumimoji="1" lang="zh-CN" altLang="en-US" sz="4000" b="1">
                <a:latin typeface="Times New Roman" pitchFamily="18" charset="0"/>
                <a:ea typeface="楷体_GB2312" pitchFamily="49" charset="-122"/>
              </a:rPr>
              <a:t>另一方面，新政府又排斥工人代表，增加税收，并且决定强行解散国家工场。同时，组织别动队，准备对付工人武装。</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3554">
                                            <p:txEl>
                                              <p:pRg st="1" end="1"/>
                                            </p:txEl>
                                          </p:spTgt>
                                        </p:tgtEl>
                                        <p:attrNameLst>
                                          <p:attrName>style.visibility</p:attrName>
                                        </p:attrNameLst>
                                      </p:cBhvr>
                                      <p:to>
                                        <p:strVal val="visible"/>
                                      </p:to>
                                    </p:set>
                                    <p:animEffect transition="in" filter="wipe(left)">
                                      <p:cBhvr>
                                        <p:cTn id="7" dur="500"/>
                                        <p:tgtEl>
                                          <p:spTgt spid="23554">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3554">
                                            <p:txEl>
                                              <p:pRg st="2" end="2"/>
                                            </p:txEl>
                                          </p:spTgt>
                                        </p:tgtEl>
                                        <p:attrNameLst>
                                          <p:attrName>style.visibility</p:attrName>
                                        </p:attrNameLst>
                                      </p:cBhvr>
                                      <p:to>
                                        <p:strVal val="visible"/>
                                      </p:to>
                                    </p:set>
                                    <p:animEffect transition="in" filter="wipe(left)">
                                      <p:cBhvr>
                                        <p:cTn id="12" dur="500"/>
                                        <p:tgtEl>
                                          <p:spTgt spid="2355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2484438" y="1052513"/>
            <a:ext cx="2674937" cy="1143000"/>
          </a:xfrm>
          <a:noFill/>
          <a:ln/>
        </p:spPr>
        <p:txBody>
          <a:bodyPr/>
          <a:lstStyle/>
          <a:p>
            <a:r>
              <a:rPr lang="zh-CN" altLang="en-US" sz="4800" b="1">
                <a:ea typeface="华文新魏" pitchFamily="2" charset="-122"/>
              </a:rPr>
              <a:t>结果：</a:t>
            </a:r>
          </a:p>
        </p:txBody>
      </p:sp>
      <p:sp>
        <p:nvSpPr>
          <p:cNvPr id="24579" name="Rectangle 3"/>
          <p:cNvSpPr>
            <a:spLocks noGrp="1" noChangeArrowheads="1"/>
          </p:cNvSpPr>
          <p:nvPr>
            <p:ph type="body" idx="1"/>
          </p:nvPr>
        </p:nvSpPr>
        <p:spPr>
          <a:xfrm>
            <a:off x="539750" y="2781300"/>
            <a:ext cx="6911975" cy="2009775"/>
          </a:xfrm>
          <a:noFill/>
          <a:ln/>
        </p:spPr>
        <p:txBody>
          <a:bodyPr lIns="0" tIns="0" rIns="0" bIns="0">
            <a:spAutoFit/>
          </a:bodyPr>
          <a:lstStyle/>
          <a:p>
            <a:r>
              <a:rPr lang="zh-CN" altLang="en-US" sz="4400" b="1">
                <a:ea typeface="楷体_GB2312" pitchFamily="49" charset="-122"/>
              </a:rPr>
              <a:t>工人与资产阶级的矛盾开始激化，最终触发了巴黎工人的六月起义。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4579">
                                            <p:txEl>
                                              <p:pRg st="0" end="0"/>
                                            </p:txEl>
                                          </p:spTgt>
                                        </p:tgtEl>
                                        <p:attrNameLst>
                                          <p:attrName>style.visibility</p:attrName>
                                        </p:attrNameLst>
                                      </p:cBhvr>
                                      <p:to>
                                        <p:strVal val="visible"/>
                                      </p:to>
                                    </p:set>
                                    <p:animEffect transition="in" filter="blinds(horizontal)">
                                      <p:cBhvr>
                                        <p:cTn id="7" dur="500"/>
                                        <p:tgtEl>
                                          <p:spTgt spid="2457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79"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4" descr="ls702"/>
          <p:cNvPicPr>
            <a:picLocks noChangeAspect="1" noChangeArrowheads="1"/>
          </p:cNvPicPr>
          <p:nvPr/>
        </p:nvPicPr>
        <p:blipFill>
          <a:blip r:embed="rId2">
            <a:extLst>
              <a:ext uri="{28A0092B-C50C-407E-A947-70E740481C1C}">
                <a14:useLocalDpi xmlns:a14="http://schemas.microsoft.com/office/drawing/2010/main" val="0"/>
              </a:ext>
            </a:extLst>
          </a:blip>
          <a:srcRect b="8263"/>
          <a:stretch>
            <a:fillRect/>
          </a:stretch>
        </p:blipFill>
        <p:spPr bwMode="auto">
          <a:xfrm>
            <a:off x="1371600" y="762000"/>
            <a:ext cx="6477000" cy="4662488"/>
          </a:xfrm>
          <a:prstGeom prst="rect">
            <a:avLst/>
          </a:prstGeom>
          <a:noFill/>
          <a:ln w="19050">
            <a:solidFill>
              <a:srgbClr val="990033"/>
            </a:solidFill>
            <a:miter lim="800000"/>
            <a:headEnd/>
            <a:tailEnd/>
          </a:ln>
          <a:extLst>
            <a:ext uri="{909E8E84-426E-40DD-AFC4-6F175D3DCCD1}">
              <a14:hiddenFill xmlns:a14="http://schemas.microsoft.com/office/drawing/2010/main">
                <a:solidFill>
                  <a:srgbClr val="FFFFFF"/>
                </a:solidFill>
              </a14:hiddenFill>
            </a:ext>
          </a:extLst>
        </p:spPr>
      </p:pic>
      <p:sp>
        <p:nvSpPr>
          <p:cNvPr id="230405" name="Rectangle 5">
            <a:hlinkClick r:id="rId3" action="ppaction://hlinksldjump"/>
          </p:cNvPr>
          <p:cNvSpPr>
            <a:spLocks noChangeArrowheads="1"/>
          </p:cNvSpPr>
          <p:nvPr/>
        </p:nvSpPr>
        <p:spPr bwMode="auto">
          <a:xfrm>
            <a:off x="3657600" y="5715000"/>
            <a:ext cx="2797175" cy="457200"/>
          </a:xfrm>
          <a:prstGeom prst="rect">
            <a:avLst/>
          </a:prstGeom>
          <a:noFill/>
          <a:ln w="9525">
            <a:noFill/>
            <a:miter lim="800000"/>
            <a:headEnd/>
            <a:tailEnd/>
          </a:ln>
          <a:effectLst/>
        </p:spPr>
        <p:txBody>
          <a:bodyPr>
            <a:spAutoFit/>
          </a:bodyPr>
          <a:lstStyle/>
          <a:p>
            <a:pPr>
              <a:defRPr/>
            </a:pPr>
            <a:r>
              <a:rPr kumimoji="1" lang="zh-CN" altLang="en-US" sz="2400" b="1">
                <a:effectLst>
                  <a:outerShdw blurRad="38100" dist="38100" dir="2700000" algn="tl">
                    <a:srgbClr val="C0C0C0"/>
                  </a:outerShdw>
                </a:effectLst>
                <a:latin typeface="Times New Roman" pitchFamily="18" charset="0"/>
                <a:ea typeface="楷体_GB2312" pitchFamily="49" charset="-122"/>
              </a:rPr>
              <a:t>法国六月起义</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ext Box 2"/>
          <p:cNvSpPr txBox="1">
            <a:spLocks noChangeArrowheads="1"/>
          </p:cNvSpPr>
          <p:nvPr/>
        </p:nvSpPr>
        <p:spPr bwMode="auto">
          <a:xfrm>
            <a:off x="539750" y="1268413"/>
            <a:ext cx="58388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latin typeface="楷体_GB2312" pitchFamily="49" charset="-122"/>
                <a:ea typeface="楷体_GB2312" pitchFamily="49" charset="-122"/>
              </a:rPr>
              <a:t>（</a:t>
            </a:r>
            <a:r>
              <a:rPr kumimoji="1" lang="en-US" altLang="zh-CN" sz="4400" b="1">
                <a:latin typeface="楷体_GB2312" pitchFamily="49" charset="-122"/>
                <a:ea typeface="楷体_GB2312" pitchFamily="49" charset="-122"/>
              </a:rPr>
              <a:t>1</a:t>
            </a:r>
            <a:r>
              <a:rPr kumimoji="1" lang="zh-CN" altLang="en-US" sz="4400" b="1">
                <a:latin typeface="楷体_GB2312" pitchFamily="49" charset="-122"/>
                <a:ea typeface="楷体_GB2312" pitchFamily="49" charset="-122"/>
              </a:rPr>
              <a:t>）六月起义的原因</a:t>
            </a:r>
          </a:p>
        </p:txBody>
      </p:sp>
      <p:sp>
        <p:nvSpPr>
          <p:cNvPr id="25603" name="Text Box 3"/>
          <p:cNvSpPr txBox="1">
            <a:spLocks noChangeArrowheads="1"/>
          </p:cNvSpPr>
          <p:nvPr/>
        </p:nvSpPr>
        <p:spPr bwMode="auto">
          <a:xfrm>
            <a:off x="468313" y="284163"/>
            <a:ext cx="325755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en-US" altLang="zh-CN" sz="4400" b="1">
                <a:latin typeface="Times New Roman" pitchFamily="18" charset="0"/>
                <a:ea typeface="华文新魏" pitchFamily="2" charset="-122"/>
              </a:rPr>
              <a:t>2</a:t>
            </a:r>
            <a:r>
              <a:rPr kumimoji="1" lang="zh-CN" altLang="en-US" sz="4400" b="1">
                <a:latin typeface="Times New Roman" pitchFamily="18" charset="0"/>
                <a:ea typeface="华文新魏" pitchFamily="2" charset="-122"/>
              </a:rPr>
              <a:t>、六月起义</a:t>
            </a:r>
          </a:p>
        </p:txBody>
      </p:sp>
      <p:sp>
        <p:nvSpPr>
          <p:cNvPr id="25604" name="Rectangle 4"/>
          <p:cNvSpPr>
            <a:spLocks noChangeArrowheads="1"/>
          </p:cNvSpPr>
          <p:nvPr/>
        </p:nvSpPr>
        <p:spPr bwMode="auto">
          <a:xfrm>
            <a:off x="468313" y="2420938"/>
            <a:ext cx="8135937" cy="30384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nSpc>
                <a:spcPct val="110000"/>
              </a:lnSpc>
            </a:pPr>
            <a:r>
              <a:rPr kumimoji="1" lang="zh-CN" altLang="en-US" sz="4400" b="1">
                <a:latin typeface="楷体_GB2312" pitchFamily="49" charset="-122"/>
                <a:ea typeface="楷体_GB2312" pitchFamily="49" charset="-122"/>
              </a:rPr>
              <a:t>直接原因：资产阶级政府颁布解散国家工场的法令；</a:t>
            </a:r>
          </a:p>
          <a:p>
            <a:pPr>
              <a:lnSpc>
                <a:spcPct val="110000"/>
              </a:lnSpc>
            </a:pPr>
            <a:r>
              <a:rPr kumimoji="1" lang="zh-CN" altLang="en-US" sz="4400" b="1">
                <a:latin typeface="楷体_GB2312" pitchFamily="49" charset="-122"/>
                <a:ea typeface="楷体_GB2312" pitchFamily="49" charset="-122"/>
              </a:rPr>
              <a:t>根本原因：工人与资产阶级的矛盾开始激化。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dissolve">
                                      <p:cBhvr>
                                        <p:cTn id="7" dur="500"/>
                                        <p:tgtEl>
                                          <p:spTgt spid="25603"/>
                                        </p:tgtEl>
                                      </p:cBhvr>
                                    </p:animEffect>
                                  </p:childTnLst>
                                </p:cTn>
                              </p:par>
                            </p:childTnLst>
                          </p:cTn>
                        </p:par>
                        <p:par>
                          <p:cTn id="8" fill="hold" nodeType="afterGroup">
                            <p:stCondLst>
                              <p:cond delay="500"/>
                            </p:stCondLst>
                            <p:childTnLst>
                              <p:par>
                                <p:cTn id="9" presetID="12" presetClass="entr" presetSubtype="1" fill="hold" grpId="0" nodeType="afterEffect">
                                  <p:stCondLst>
                                    <p:cond delay="0"/>
                                  </p:stCondLst>
                                  <p:childTnLst>
                                    <p:set>
                                      <p:cBhvr>
                                        <p:cTn id="10" dur="1" fill="hold">
                                          <p:stCondLst>
                                            <p:cond delay="0"/>
                                          </p:stCondLst>
                                        </p:cTn>
                                        <p:tgtEl>
                                          <p:spTgt spid="25602"/>
                                        </p:tgtEl>
                                        <p:attrNameLst>
                                          <p:attrName>style.visibility</p:attrName>
                                        </p:attrNameLst>
                                      </p:cBhvr>
                                      <p:to>
                                        <p:strVal val="visible"/>
                                      </p:to>
                                    </p:set>
                                    <p:animEffect transition="in" filter="slide(fromTop)">
                                      <p:cBhvr>
                                        <p:cTn id="11" dur="500"/>
                                        <p:tgtEl>
                                          <p:spTgt spid="2560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nodeType="clickEffect">
                                  <p:stCondLst>
                                    <p:cond delay="0"/>
                                  </p:stCondLst>
                                  <p:childTnLst>
                                    <p:set>
                                      <p:cBhvr>
                                        <p:cTn id="15" dur="1" fill="hold">
                                          <p:stCondLst>
                                            <p:cond delay="0"/>
                                          </p:stCondLst>
                                        </p:cTn>
                                        <p:tgtEl>
                                          <p:spTgt spid="25604">
                                            <p:txEl>
                                              <p:pRg st="0" end="0"/>
                                            </p:txEl>
                                          </p:spTgt>
                                        </p:tgtEl>
                                        <p:attrNameLst>
                                          <p:attrName>style.visibility</p:attrName>
                                        </p:attrNameLst>
                                      </p:cBhvr>
                                      <p:to>
                                        <p:strVal val="visible"/>
                                      </p:to>
                                    </p:set>
                                    <p:animEffect transition="in" filter="blinds(horizontal)">
                                      <p:cBhvr>
                                        <p:cTn id="16" dur="500"/>
                                        <p:tgtEl>
                                          <p:spTgt spid="25604">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nodeType="clickEffect">
                                  <p:stCondLst>
                                    <p:cond delay="0"/>
                                  </p:stCondLst>
                                  <p:childTnLst>
                                    <p:set>
                                      <p:cBhvr>
                                        <p:cTn id="20" dur="1" fill="hold">
                                          <p:stCondLst>
                                            <p:cond delay="0"/>
                                          </p:stCondLst>
                                        </p:cTn>
                                        <p:tgtEl>
                                          <p:spTgt spid="25604">
                                            <p:txEl>
                                              <p:pRg st="1" end="1"/>
                                            </p:txEl>
                                          </p:spTgt>
                                        </p:tgtEl>
                                        <p:attrNameLst>
                                          <p:attrName>style.visibility</p:attrName>
                                        </p:attrNameLst>
                                      </p:cBhvr>
                                      <p:to>
                                        <p:strVal val="visible"/>
                                      </p:to>
                                    </p:set>
                                    <p:animEffect transition="in" filter="blinds(horizontal)">
                                      <p:cBhvr>
                                        <p:cTn id="21" dur="500"/>
                                        <p:tgtEl>
                                          <p:spTgt spid="2560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2" grpId="0" autoUpdateAnimBg="0"/>
      <p:bldP spid="25603" grpId="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2"/>
          <p:cNvSpPr>
            <a:spLocks noChangeArrowheads="1"/>
          </p:cNvSpPr>
          <p:nvPr/>
        </p:nvSpPr>
        <p:spPr bwMode="auto">
          <a:xfrm>
            <a:off x="323850" y="2781300"/>
            <a:ext cx="8424863" cy="3349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en-US" altLang="zh-CN" sz="4400" b="1">
                <a:latin typeface="楷体_GB2312" pitchFamily="49" charset="-122"/>
                <a:ea typeface="楷体_GB2312" pitchFamily="49" charset="-122"/>
              </a:rPr>
              <a:t>1848</a:t>
            </a:r>
            <a:r>
              <a:rPr kumimoji="1" lang="zh-CN" altLang="en-US" sz="4400" b="1">
                <a:latin typeface="楷体_GB2312" pitchFamily="49" charset="-122"/>
                <a:ea typeface="楷体_GB2312" pitchFamily="49" charset="-122"/>
              </a:rPr>
              <a:t>年</a:t>
            </a:r>
            <a:r>
              <a:rPr kumimoji="1" lang="en-US" altLang="zh-CN" sz="4400" b="1">
                <a:latin typeface="楷体_GB2312" pitchFamily="49" charset="-122"/>
                <a:ea typeface="楷体_GB2312" pitchFamily="49" charset="-122"/>
              </a:rPr>
              <a:t>6</a:t>
            </a:r>
            <a:r>
              <a:rPr kumimoji="1" lang="zh-CN" altLang="en-US" sz="4400" b="1">
                <a:latin typeface="楷体_GB2312" pitchFamily="49" charset="-122"/>
                <a:ea typeface="楷体_GB2312" pitchFamily="49" charset="-122"/>
              </a:rPr>
              <a:t>月，巴黎起义工人以</a:t>
            </a:r>
            <a:r>
              <a:rPr kumimoji="1" lang="en-US" altLang="zh-CN" sz="4400" b="1">
                <a:latin typeface="楷体_GB2312" pitchFamily="49" charset="-122"/>
                <a:ea typeface="楷体_GB2312" pitchFamily="49" charset="-122"/>
              </a:rPr>
              <a:t>4.5</a:t>
            </a:r>
            <a:r>
              <a:rPr kumimoji="1" lang="zh-CN" altLang="en-US" sz="4400" b="1">
                <a:latin typeface="楷体_GB2312" pitchFamily="49" charset="-122"/>
                <a:ea typeface="楷体_GB2312" pitchFamily="49" charset="-122"/>
              </a:rPr>
              <a:t>万人对抗</a:t>
            </a:r>
            <a:r>
              <a:rPr kumimoji="1" lang="en-US" altLang="zh-CN" sz="4400" b="1">
                <a:latin typeface="楷体_GB2312" pitchFamily="49" charset="-122"/>
                <a:ea typeface="楷体_GB2312" pitchFamily="49" charset="-122"/>
              </a:rPr>
              <a:t>25</a:t>
            </a:r>
            <a:r>
              <a:rPr kumimoji="1" lang="zh-CN" altLang="en-US" sz="4400" b="1">
                <a:latin typeface="楷体_GB2312" pitchFamily="49" charset="-122"/>
                <a:ea typeface="楷体_GB2312" pitchFamily="49" charset="-122"/>
              </a:rPr>
              <a:t>万以上的政府军队，经历了</a:t>
            </a:r>
            <a:r>
              <a:rPr kumimoji="1" lang="en-US" altLang="zh-CN" sz="4400" b="1">
                <a:latin typeface="楷体_GB2312" pitchFamily="49" charset="-122"/>
                <a:ea typeface="楷体_GB2312" pitchFamily="49" charset="-122"/>
              </a:rPr>
              <a:t>22</a:t>
            </a:r>
            <a:r>
              <a:rPr kumimoji="1" lang="zh-CN" altLang="en-US" sz="4400" b="1">
                <a:latin typeface="楷体_GB2312" pitchFamily="49" charset="-122"/>
                <a:ea typeface="楷体_GB2312" pitchFamily="49" charset="-122"/>
              </a:rPr>
              <a:t>日至</a:t>
            </a:r>
            <a:r>
              <a:rPr kumimoji="1" lang="en-US" altLang="zh-CN" sz="4400" b="1">
                <a:latin typeface="楷体_GB2312" pitchFamily="49" charset="-122"/>
                <a:ea typeface="楷体_GB2312" pitchFamily="49" charset="-122"/>
              </a:rPr>
              <a:t>26</a:t>
            </a:r>
            <a:r>
              <a:rPr kumimoji="1" lang="zh-CN" altLang="en-US" sz="4400" b="1">
                <a:latin typeface="楷体_GB2312" pitchFamily="49" charset="-122"/>
                <a:ea typeface="楷体_GB2312" pitchFamily="49" charset="-122"/>
              </a:rPr>
              <a:t>日</a:t>
            </a:r>
            <a:r>
              <a:rPr kumimoji="1" lang="en-US" altLang="zh-CN" sz="4400" b="1">
                <a:solidFill>
                  <a:srgbClr val="CC0000"/>
                </a:solidFill>
                <a:latin typeface="楷体_GB2312" pitchFamily="49" charset="-122"/>
                <a:ea typeface="楷体_GB2312" pitchFamily="49" charset="-122"/>
              </a:rPr>
              <a:t>5</a:t>
            </a:r>
            <a:r>
              <a:rPr kumimoji="1" lang="zh-CN" altLang="en-US" sz="4400" b="1">
                <a:solidFill>
                  <a:srgbClr val="CC0000"/>
                </a:solidFill>
                <a:latin typeface="楷体_GB2312" pitchFamily="49" charset="-122"/>
                <a:ea typeface="楷体_GB2312" pitchFamily="49" charset="-122"/>
              </a:rPr>
              <a:t>天</a:t>
            </a:r>
            <a:r>
              <a:rPr kumimoji="1" lang="zh-CN" altLang="en-US" sz="4400" b="1">
                <a:latin typeface="楷体_GB2312" pitchFamily="49" charset="-122"/>
                <a:ea typeface="楷体_GB2312" pitchFamily="49" charset="-122"/>
              </a:rPr>
              <a:t>的战斗，最后被镇压下去。起义工人</a:t>
            </a:r>
            <a:r>
              <a:rPr kumimoji="1" lang="en-US" altLang="zh-CN" sz="4400" b="1">
                <a:latin typeface="楷体_GB2312" pitchFamily="49" charset="-122"/>
                <a:ea typeface="楷体_GB2312" pitchFamily="49" charset="-122"/>
              </a:rPr>
              <a:t>1.1</a:t>
            </a:r>
            <a:r>
              <a:rPr kumimoji="1" lang="zh-CN" altLang="en-US" sz="4400" b="1">
                <a:latin typeface="楷体_GB2312" pitchFamily="49" charset="-122"/>
                <a:ea typeface="楷体_GB2312" pitchFamily="49" charset="-122"/>
              </a:rPr>
              <a:t>万多人被杀，</a:t>
            </a:r>
            <a:r>
              <a:rPr kumimoji="1" lang="en-US" altLang="zh-CN" sz="4400" b="1">
                <a:latin typeface="楷体_GB2312" pitchFamily="49" charset="-122"/>
                <a:ea typeface="楷体_GB2312" pitchFamily="49" charset="-122"/>
              </a:rPr>
              <a:t>2.5</a:t>
            </a:r>
            <a:r>
              <a:rPr kumimoji="1" lang="zh-CN" altLang="en-US" sz="4400" b="1">
                <a:latin typeface="楷体_GB2312" pitchFamily="49" charset="-122"/>
                <a:ea typeface="楷体_GB2312" pitchFamily="49" charset="-122"/>
              </a:rPr>
              <a:t>万人遭到监禁或流放。</a:t>
            </a:r>
          </a:p>
        </p:txBody>
      </p:sp>
      <p:sp>
        <p:nvSpPr>
          <p:cNvPr id="26627" name="Text Box 3">
            <a:hlinkClick r:id="rId2" action="ppaction://hlinksldjump"/>
          </p:cNvPr>
          <p:cNvSpPr txBox="1">
            <a:spLocks noChangeArrowheads="1"/>
          </p:cNvSpPr>
          <p:nvPr/>
        </p:nvSpPr>
        <p:spPr bwMode="auto">
          <a:xfrm>
            <a:off x="395288" y="260350"/>
            <a:ext cx="32575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400" b="1">
                <a:latin typeface="Times New Roman" pitchFamily="18" charset="0"/>
                <a:ea typeface="华文新魏" pitchFamily="2" charset="-122"/>
              </a:rPr>
              <a:t>2</a:t>
            </a:r>
            <a:r>
              <a:rPr kumimoji="1" lang="zh-CN" altLang="en-US" sz="4400" b="1">
                <a:latin typeface="Times New Roman" pitchFamily="18" charset="0"/>
                <a:ea typeface="华文新魏" pitchFamily="2" charset="-122"/>
              </a:rPr>
              <a:t>、六月起义</a:t>
            </a:r>
          </a:p>
        </p:txBody>
      </p:sp>
      <p:sp>
        <p:nvSpPr>
          <p:cNvPr id="26628" name="Text Box 4"/>
          <p:cNvSpPr txBox="1">
            <a:spLocks noChangeArrowheads="1"/>
          </p:cNvSpPr>
          <p:nvPr/>
        </p:nvSpPr>
        <p:spPr bwMode="auto">
          <a:xfrm>
            <a:off x="395288" y="1125538"/>
            <a:ext cx="4968875" cy="609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000" b="1">
                <a:latin typeface="楷体_GB2312" pitchFamily="49" charset="-122"/>
                <a:ea typeface="楷体_GB2312" pitchFamily="49" charset="-122"/>
              </a:rPr>
              <a:t>（</a:t>
            </a:r>
            <a:r>
              <a:rPr kumimoji="1" lang="en-US" altLang="zh-CN" sz="4000" b="1">
                <a:latin typeface="楷体_GB2312" pitchFamily="49" charset="-122"/>
                <a:ea typeface="楷体_GB2312" pitchFamily="49" charset="-122"/>
              </a:rPr>
              <a:t>1</a:t>
            </a:r>
            <a:r>
              <a:rPr kumimoji="1" lang="zh-CN" altLang="en-US" sz="4000" b="1">
                <a:latin typeface="楷体_GB2312" pitchFamily="49" charset="-122"/>
                <a:ea typeface="楷体_GB2312" pitchFamily="49" charset="-122"/>
              </a:rPr>
              <a:t>）六月起义的原因</a:t>
            </a:r>
          </a:p>
        </p:txBody>
      </p:sp>
      <p:sp>
        <p:nvSpPr>
          <p:cNvPr id="26629" name="Text Box 5"/>
          <p:cNvSpPr txBox="1">
            <a:spLocks noChangeArrowheads="1"/>
          </p:cNvSpPr>
          <p:nvPr/>
        </p:nvSpPr>
        <p:spPr bwMode="auto">
          <a:xfrm>
            <a:off x="323850" y="1989138"/>
            <a:ext cx="7062788"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楷体_GB2312" pitchFamily="49" charset="-122"/>
                <a:ea typeface="楷体_GB2312" pitchFamily="49" charset="-122"/>
              </a:rPr>
              <a:t>（</a:t>
            </a:r>
            <a:r>
              <a:rPr kumimoji="1" lang="en-US" altLang="zh-CN" sz="4400" b="1">
                <a:latin typeface="楷体_GB2312" pitchFamily="49" charset="-122"/>
                <a:ea typeface="楷体_GB2312" pitchFamily="49" charset="-122"/>
              </a:rPr>
              <a:t>2</a:t>
            </a:r>
            <a:r>
              <a:rPr kumimoji="1" lang="zh-CN" altLang="en-US" sz="4400" b="1">
                <a:latin typeface="楷体_GB2312" pitchFamily="49" charset="-122"/>
                <a:ea typeface="楷体_GB2312" pitchFamily="49" charset="-122"/>
              </a:rPr>
              <a:t>）六月起义的经过和结果</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6629"/>
                                        </p:tgtEl>
                                        <p:attrNameLst>
                                          <p:attrName>style.visibility</p:attrName>
                                        </p:attrNameLst>
                                      </p:cBhvr>
                                      <p:to>
                                        <p:strVal val="visible"/>
                                      </p:to>
                                    </p:set>
                                    <p:animEffect transition="in" filter="dissolve">
                                      <p:cBhvr>
                                        <p:cTn id="7" dur="500"/>
                                        <p:tgtEl>
                                          <p:spTgt spid="2662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6626"/>
                                        </p:tgtEl>
                                        <p:attrNameLst>
                                          <p:attrName>style.visibility</p:attrName>
                                        </p:attrNameLst>
                                      </p:cBhvr>
                                      <p:to>
                                        <p:strVal val="visible"/>
                                      </p:to>
                                    </p:set>
                                    <p:animEffect transition="in" filter="dissolve">
                                      <p:cBhvr>
                                        <p:cTn id="12"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p:bldP spid="2662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2">
            <a:hlinkClick r:id="rId2" action="ppaction://hlinksldjump"/>
          </p:cNvPr>
          <p:cNvSpPr txBox="1">
            <a:spLocks noChangeArrowheads="1"/>
          </p:cNvSpPr>
          <p:nvPr/>
        </p:nvSpPr>
        <p:spPr bwMode="auto">
          <a:xfrm>
            <a:off x="539750" y="188913"/>
            <a:ext cx="3297238"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400" b="1">
                <a:latin typeface="华文新魏" pitchFamily="2" charset="-122"/>
                <a:ea typeface="华文新魏" pitchFamily="2" charset="-122"/>
              </a:rPr>
              <a:t>2</a:t>
            </a:r>
            <a:r>
              <a:rPr kumimoji="1" lang="zh-CN" altLang="en-US" sz="4400" b="1">
                <a:latin typeface="华文新魏" pitchFamily="2" charset="-122"/>
                <a:ea typeface="华文新魏" pitchFamily="2" charset="-122"/>
              </a:rPr>
              <a:t>、六月起义</a:t>
            </a:r>
          </a:p>
        </p:txBody>
      </p:sp>
      <p:sp>
        <p:nvSpPr>
          <p:cNvPr id="27651" name="Text Box 3"/>
          <p:cNvSpPr txBox="1">
            <a:spLocks noChangeArrowheads="1"/>
          </p:cNvSpPr>
          <p:nvPr/>
        </p:nvSpPr>
        <p:spPr bwMode="auto">
          <a:xfrm>
            <a:off x="539750" y="981075"/>
            <a:ext cx="5767388"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楷体_GB2312" pitchFamily="49" charset="-122"/>
                <a:ea typeface="楷体_GB2312" pitchFamily="49" charset="-122"/>
              </a:rPr>
              <a:t>（</a:t>
            </a:r>
            <a:r>
              <a:rPr kumimoji="1" lang="en-US" altLang="zh-CN" sz="4400" b="1">
                <a:latin typeface="楷体_GB2312" pitchFamily="49" charset="-122"/>
                <a:ea typeface="楷体_GB2312" pitchFamily="49" charset="-122"/>
              </a:rPr>
              <a:t>1</a:t>
            </a:r>
            <a:r>
              <a:rPr kumimoji="1" lang="zh-CN" altLang="en-US" sz="4400" b="1">
                <a:latin typeface="楷体_GB2312" pitchFamily="49" charset="-122"/>
                <a:ea typeface="楷体_GB2312" pitchFamily="49" charset="-122"/>
              </a:rPr>
              <a:t>）六月起义的原因</a:t>
            </a:r>
          </a:p>
        </p:txBody>
      </p:sp>
      <p:sp>
        <p:nvSpPr>
          <p:cNvPr id="27652" name="Text Box 4"/>
          <p:cNvSpPr txBox="1">
            <a:spLocks noChangeArrowheads="1"/>
          </p:cNvSpPr>
          <p:nvPr/>
        </p:nvSpPr>
        <p:spPr bwMode="auto">
          <a:xfrm>
            <a:off x="468313" y="1773238"/>
            <a:ext cx="7494587"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楷体_GB2312" pitchFamily="49" charset="-122"/>
                <a:ea typeface="楷体_GB2312" pitchFamily="49" charset="-122"/>
              </a:rPr>
              <a:t>（</a:t>
            </a:r>
            <a:r>
              <a:rPr kumimoji="1" lang="en-US" altLang="zh-CN" sz="4400" b="1">
                <a:latin typeface="楷体_GB2312" pitchFamily="49" charset="-122"/>
                <a:ea typeface="楷体_GB2312" pitchFamily="49" charset="-122"/>
              </a:rPr>
              <a:t>2</a:t>
            </a:r>
            <a:r>
              <a:rPr kumimoji="1" lang="zh-CN" altLang="en-US" sz="4400" b="1">
                <a:latin typeface="楷体_GB2312" pitchFamily="49" charset="-122"/>
                <a:ea typeface="楷体_GB2312" pitchFamily="49" charset="-122"/>
              </a:rPr>
              <a:t>）六月起义的经过和结果</a:t>
            </a:r>
          </a:p>
        </p:txBody>
      </p:sp>
      <p:sp>
        <p:nvSpPr>
          <p:cNvPr id="27653" name="Rectangle 5"/>
          <p:cNvSpPr>
            <a:spLocks noChangeArrowheads="1"/>
          </p:cNvSpPr>
          <p:nvPr/>
        </p:nvSpPr>
        <p:spPr bwMode="auto">
          <a:xfrm>
            <a:off x="395288" y="2565400"/>
            <a:ext cx="7127875"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楷体_GB2312" pitchFamily="49" charset="-122"/>
                <a:ea typeface="楷体_GB2312" pitchFamily="49" charset="-122"/>
              </a:rPr>
              <a:t>（</a:t>
            </a:r>
            <a:r>
              <a:rPr kumimoji="1" lang="en-US" altLang="zh-CN" sz="4400" b="1">
                <a:latin typeface="楷体_GB2312" pitchFamily="49" charset="-122"/>
                <a:ea typeface="楷体_GB2312" pitchFamily="49" charset="-122"/>
              </a:rPr>
              <a:t>3</a:t>
            </a:r>
            <a:r>
              <a:rPr kumimoji="1" lang="zh-CN" altLang="en-US" sz="4400" b="1">
                <a:latin typeface="楷体_GB2312" pitchFamily="49" charset="-122"/>
                <a:ea typeface="楷体_GB2312" pitchFamily="49" charset="-122"/>
              </a:rPr>
              <a:t>）六月起义的性质和意义</a:t>
            </a:r>
          </a:p>
        </p:txBody>
      </p:sp>
      <p:sp>
        <p:nvSpPr>
          <p:cNvPr id="27654" name="Rectangle 6"/>
          <p:cNvSpPr>
            <a:spLocks noChangeArrowheads="1"/>
          </p:cNvSpPr>
          <p:nvPr/>
        </p:nvSpPr>
        <p:spPr bwMode="auto">
          <a:xfrm>
            <a:off x="539750" y="3357563"/>
            <a:ext cx="7561263"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latin typeface="楷体_GB2312" pitchFamily="49" charset="-122"/>
                <a:ea typeface="楷体_GB2312" pitchFamily="49" charset="-122"/>
              </a:rPr>
              <a:t>性质：无产阶级革命</a:t>
            </a:r>
          </a:p>
          <a:p>
            <a:r>
              <a:rPr kumimoji="1" lang="zh-CN" altLang="en-US" sz="4400" b="1">
                <a:latin typeface="楷体_GB2312" pitchFamily="49" charset="-122"/>
                <a:ea typeface="楷体_GB2312" pitchFamily="49" charset="-122"/>
              </a:rPr>
              <a:t>失败的根本原因</a:t>
            </a:r>
            <a:r>
              <a:rPr kumimoji="1" lang="en-US" altLang="zh-CN" sz="4400" b="1">
                <a:latin typeface="楷体_GB2312" pitchFamily="49" charset="-122"/>
                <a:ea typeface="楷体_GB2312" pitchFamily="49" charset="-122"/>
              </a:rPr>
              <a:t>:</a:t>
            </a:r>
            <a:r>
              <a:rPr kumimoji="1" lang="zh-CN" altLang="en-US" sz="4400" b="1">
                <a:latin typeface="楷体_GB2312" pitchFamily="49" charset="-122"/>
                <a:ea typeface="楷体_GB2312" pitchFamily="49" charset="-122"/>
              </a:rPr>
              <a:t>资本主义处于上升阶段</a:t>
            </a:r>
            <a:r>
              <a:rPr kumimoji="1" lang="en-US" altLang="zh-CN" sz="4400" b="1">
                <a:latin typeface="楷体_GB2312" pitchFamily="49" charset="-122"/>
                <a:ea typeface="楷体_GB2312" pitchFamily="49" charset="-122"/>
              </a:rPr>
              <a:t>,</a:t>
            </a:r>
            <a:r>
              <a:rPr kumimoji="1" lang="zh-CN" altLang="en-US" sz="4400" b="1">
                <a:latin typeface="楷体_GB2312" pitchFamily="49" charset="-122"/>
                <a:ea typeface="楷体_GB2312" pitchFamily="49" charset="-122"/>
              </a:rPr>
              <a:t>还未发展到被消灭的程度。</a:t>
            </a:r>
          </a:p>
        </p:txBody>
      </p:sp>
      <p:sp>
        <p:nvSpPr>
          <p:cNvPr id="27655" name="AutoShape 7">
            <a:hlinkClick r:id="rId3" action="ppaction://hlinksldjump" highlightClick="1"/>
          </p:cNvPr>
          <p:cNvSpPr>
            <a:spLocks noChangeArrowheads="1"/>
          </p:cNvSpPr>
          <p:nvPr/>
        </p:nvSpPr>
        <p:spPr bwMode="auto">
          <a:xfrm>
            <a:off x="8675688" y="6453188"/>
            <a:ext cx="468312" cy="404812"/>
          </a:xfrm>
          <a:prstGeom prst="actionButtonForwardNext">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27653"/>
                                        </p:tgtEl>
                                        <p:attrNameLst>
                                          <p:attrName>style.visibility</p:attrName>
                                        </p:attrNameLst>
                                      </p:cBhvr>
                                      <p:to>
                                        <p:strVal val="visible"/>
                                      </p:to>
                                    </p:set>
                                    <p:animEffect transition="in" filter="dissolve">
                                      <p:cBhvr>
                                        <p:cTn id="7" dur="500"/>
                                        <p:tgtEl>
                                          <p:spTgt spid="2765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7654">
                                            <p:txEl>
                                              <p:pRg st="0" end="0"/>
                                            </p:txEl>
                                          </p:spTgt>
                                        </p:tgtEl>
                                        <p:attrNameLst>
                                          <p:attrName>style.visibility</p:attrName>
                                        </p:attrNameLst>
                                      </p:cBhvr>
                                      <p:to>
                                        <p:strVal val="visible"/>
                                      </p:to>
                                    </p:set>
                                    <p:animEffect transition="in" filter="blinds(horizontal)">
                                      <p:cBhvr>
                                        <p:cTn id="12" dur="500"/>
                                        <p:tgtEl>
                                          <p:spTgt spid="2765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7654">
                                            <p:txEl>
                                              <p:pRg st="1" end="1"/>
                                            </p:txEl>
                                          </p:spTgt>
                                        </p:tgtEl>
                                        <p:attrNameLst>
                                          <p:attrName>style.visibility</p:attrName>
                                        </p:attrNameLst>
                                      </p:cBhvr>
                                      <p:to>
                                        <p:strVal val="visible"/>
                                      </p:to>
                                    </p:set>
                                    <p:animEffect transition="in" filter="blinds(horizontal)">
                                      <p:cBhvr>
                                        <p:cTn id="17" dur="500"/>
                                        <p:tgtEl>
                                          <p:spTgt spid="2765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3"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ChangeArrowheads="1"/>
          </p:cNvSpPr>
          <p:nvPr/>
        </p:nvSpPr>
        <p:spPr bwMode="auto">
          <a:xfrm>
            <a:off x="250825" y="765175"/>
            <a:ext cx="8686800" cy="602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buClr>
                <a:srgbClr val="FF0000"/>
              </a:buClr>
              <a:buFont typeface="Wingdings" pitchFamily="2" charset="2"/>
              <a:buChar char="u"/>
            </a:pPr>
            <a:r>
              <a:rPr kumimoji="1" lang="zh-CN" altLang="en-US" sz="4400" b="1">
                <a:solidFill>
                  <a:srgbClr val="CC0000"/>
                </a:solidFill>
                <a:latin typeface="楷体_GB2312" pitchFamily="49" charset="-122"/>
                <a:ea typeface="楷体_GB2312" pitchFamily="49" charset="-122"/>
              </a:rPr>
              <a:t>二月革命</a:t>
            </a:r>
            <a:r>
              <a:rPr kumimoji="1" lang="zh-CN" altLang="en-US" sz="4400" b="1">
                <a:latin typeface="楷体_GB2312" pitchFamily="49" charset="-122"/>
                <a:ea typeface="楷体_GB2312" pitchFamily="49" charset="-122"/>
              </a:rPr>
              <a:t>要求推翻金融贵族的统治，为资本主义进一步发展开辟道路，</a:t>
            </a:r>
            <a:r>
              <a:rPr kumimoji="1" lang="zh-CN" altLang="en-US" sz="4400" b="1">
                <a:solidFill>
                  <a:srgbClr val="CC0000"/>
                </a:solidFill>
                <a:latin typeface="楷体_GB2312" pitchFamily="49" charset="-122"/>
                <a:ea typeface="楷体_GB2312" pitchFamily="49" charset="-122"/>
              </a:rPr>
              <a:t>属于资产阶级民主革命性质</a:t>
            </a:r>
            <a:r>
              <a:rPr kumimoji="1" lang="zh-CN" altLang="en-US" sz="4400" b="1">
                <a:latin typeface="楷体_GB2312" pitchFamily="49" charset="-122"/>
                <a:ea typeface="楷体_GB2312" pitchFamily="49" charset="-122"/>
              </a:rPr>
              <a:t>；</a:t>
            </a:r>
          </a:p>
          <a:p>
            <a:pPr>
              <a:buClr>
                <a:srgbClr val="FF0000"/>
              </a:buClr>
              <a:buFont typeface="Wingdings" pitchFamily="2" charset="2"/>
              <a:buChar char="u"/>
            </a:pPr>
            <a:r>
              <a:rPr kumimoji="1" lang="zh-CN" altLang="en-US" sz="4400" b="1">
                <a:solidFill>
                  <a:srgbClr val="CC0000"/>
                </a:solidFill>
                <a:latin typeface="楷体_GB2312" pitchFamily="49" charset="-122"/>
                <a:ea typeface="楷体_GB2312" pitchFamily="49" charset="-122"/>
              </a:rPr>
              <a:t>六月起义</a:t>
            </a:r>
            <a:r>
              <a:rPr kumimoji="1" lang="zh-CN" altLang="en-US" sz="4400" b="1">
                <a:latin typeface="楷体_GB2312" pitchFamily="49" charset="-122"/>
                <a:ea typeface="楷体_GB2312" pitchFamily="49" charset="-122"/>
              </a:rPr>
              <a:t>是法国的工人阶级要求推翻资产阶级统治，</a:t>
            </a:r>
            <a:r>
              <a:rPr kumimoji="1" lang="zh-CN" altLang="en-US" sz="4400" b="1">
                <a:solidFill>
                  <a:srgbClr val="CC0000"/>
                </a:solidFill>
                <a:latin typeface="楷体_GB2312" pitchFamily="49" charset="-122"/>
                <a:ea typeface="楷体_GB2312" pitchFamily="49" charset="-122"/>
              </a:rPr>
              <a:t>属于无产阶级革命性质。</a:t>
            </a:r>
            <a:r>
              <a:rPr kumimoji="1" lang="zh-CN" altLang="en-US" sz="4400" b="1">
                <a:latin typeface="楷体_GB2312" pitchFamily="49" charset="-122"/>
                <a:ea typeface="楷体_GB2312" pitchFamily="49" charset="-122"/>
              </a:rPr>
              <a:t>所以马克思说，六月起义</a:t>
            </a:r>
            <a:r>
              <a:rPr kumimoji="1" lang="zh-CN" altLang="en-US" sz="4400" b="1">
                <a:latin typeface="Times New Roman"/>
                <a:ea typeface="楷体_GB2312" pitchFamily="49" charset="-122"/>
              </a:rPr>
              <a:t>“</a:t>
            </a:r>
            <a:r>
              <a:rPr kumimoji="1" lang="zh-CN" altLang="en-US" sz="4400" b="1">
                <a:latin typeface="楷体_GB2312" pitchFamily="49" charset="-122"/>
                <a:ea typeface="楷体_GB2312" pitchFamily="49" charset="-122"/>
              </a:rPr>
              <a:t>是现代社会中两大对立阶级间第一次大交锋。这是保存或消灭资产阶级制度而进行的战斗。</a:t>
            </a:r>
            <a:r>
              <a:rPr kumimoji="1" lang="zh-CN" altLang="en-US" sz="4400" b="1">
                <a:latin typeface="Times New Roman"/>
                <a:ea typeface="楷体_GB2312" pitchFamily="49" charset="-122"/>
              </a:rPr>
              <a:t>”</a:t>
            </a:r>
            <a:r>
              <a:rPr kumimoji="1" lang="zh-CN" altLang="en-US" sz="4400" b="1">
                <a:latin typeface="楷体_GB2312" pitchFamily="49" charset="-122"/>
                <a:ea typeface="楷体_GB2312" pitchFamily="49" charset="-122"/>
              </a:rPr>
              <a:t> </a:t>
            </a:r>
          </a:p>
        </p:txBody>
      </p:sp>
      <p:sp>
        <p:nvSpPr>
          <p:cNvPr id="28675" name="Rectangle 3"/>
          <p:cNvSpPr>
            <a:spLocks noChangeArrowheads="1"/>
          </p:cNvSpPr>
          <p:nvPr/>
        </p:nvSpPr>
        <p:spPr bwMode="auto">
          <a:xfrm>
            <a:off x="682625" y="115888"/>
            <a:ext cx="7129463"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Times New Roman" pitchFamily="18" charset="0"/>
                <a:ea typeface="华文新魏" pitchFamily="2" charset="-122"/>
              </a:rPr>
              <a:t>二月革命</a:t>
            </a:r>
            <a:r>
              <a:rPr kumimoji="1" lang="zh-CN" altLang="en-US" sz="4400" b="1">
                <a:latin typeface="Times New Roman" pitchFamily="18" charset="0"/>
              </a:rPr>
              <a:t>与</a:t>
            </a:r>
            <a:r>
              <a:rPr kumimoji="1" lang="zh-CN" altLang="en-US" sz="4400" b="1">
                <a:latin typeface="华文新魏" pitchFamily="2" charset="-122"/>
                <a:ea typeface="华文新魏" pitchFamily="2" charset="-122"/>
              </a:rPr>
              <a:t>六月起义的对比</a:t>
            </a:r>
            <a:endParaRPr kumimoji="1" lang="zh-CN" altLang="en-US" sz="4400" b="1">
              <a:latin typeface="Times New Roman" pitchFamily="18" charset="0"/>
              <a:ea typeface="华文新魏" pitchFamily="2" charset="-122"/>
            </a:endParaRPr>
          </a:p>
        </p:txBody>
      </p:sp>
      <p:sp>
        <p:nvSpPr>
          <p:cNvPr id="28676" name="AutoShape 4">
            <a:hlinkClick r:id="" action="ppaction://hlinkshowjump?jump=previousslide" highlightClick="1"/>
          </p:cNvPr>
          <p:cNvSpPr>
            <a:spLocks noChangeArrowheads="1"/>
          </p:cNvSpPr>
          <p:nvPr/>
        </p:nvSpPr>
        <p:spPr bwMode="auto">
          <a:xfrm>
            <a:off x="8748713" y="6524625"/>
            <a:ext cx="395287" cy="333375"/>
          </a:xfrm>
          <a:prstGeom prst="actionButtonBackPrevious">
            <a:avLst/>
          </a:prstGeom>
          <a:solidFill>
            <a:schemeClr val="accent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28674">
                                            <p:txEl>
                                              <p:pRg st="0" end="0"/>
                                            </p:txEl>
                                          </p:spTgt>
                                        </p:tgtEl>
                                        <p:attrNameLst>
                                          <p:attrName>style.visibility</p:attrName>
                                        </p:attrNameLst>
                                      </p:cBhvr>
                                      <p:to>
                                        <p:strVal val="visible"/>
                                      </p:to>
                                    </p:set>
                                    <p:animEffect transition="in" filter="dissolve">
                                      <p:cBhvr>
                                        <p:cTn id="7" dur="500"/>
                                        <p:tgtEl>
                                          <p:spTgt spid="2867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8674">
                                            <p:txEl>
                                              <p:pRg st="1" end="1"/>
                                            </p:txEl>
                                          </p:spTgt>
                                        </p:tgtEl>
                                        <p:attrNameLst>
                                          <p:attrName>style.visibility</p:attrName>
                                        </p:attrNameLst>
                                      </p:cBhvr>
                                      <p:to>
                                        <p:strVal val="visible"/>
                                      </p:to>
                                    </p:set>
                                    <p:animEffect transition="in" filter="dissolve">
                                      <p:cBhvr>
                                        <p:cTn id="12" dur="500"/>
                                        <p:tgtEl>
                                          <p:spTgt spid="28674">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uiExpand="1"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 Box 2">
            <a:hlinkClick r:id="rId2" action="ppaction://hlinksldjump"/>
          </p:cNvPr>
          <p:cNvSpPr txBox="1">
            <a:spLocks noChangeArrowheads="1"/>
          </p:cNvSpPr>
          <p:nvPr/>
        </p:nvSpPr>
        <p:spPr bwMode="auto">
          <a:xfrm>
            <a:off x="228600" y="914400"/>
            <a:ext cx="40957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latin typeface="华文新魏" pitchFamily="2" charset="-122"/>
                <a:ea typeface="华文新魏" pitchFamily="2" charset="-122"/>
              </a:rPr>
              <a:t>一、</a:t>
            </a:r>
            <a:r>
              <a:rPr kumimoji="1" lang="zh-CN" altLang="en-US" sz="4400" b="1">
                <a:latin typeface="Times New Roman" pitchFamily="18" charset="0"/>
                <a:ea typeface="华文新魏" pitchFamily="2" charset="-122"/>
              </a:rPr>
              <a:t>光荣的三日</a:t>
            </a:r>
            <a:endParaRPr kumimoji="1" lang="zh-CN" altLang="en-US" sz="4400" b="1">
              <a:latin typeface="华文新魏" pitchFamily="2" charset="-122"/>
              <a:ea typeface="华文新魏" pitchFamily="2" charset="-122"/>
            </a:endParaRPr>
          </a:p>
        </p:txBody>
      </p:sp>
      <p:sp>
        <p:nvSpPr>
          <p:cNvPr id="29699" name="Text Box 3">
            <a:hlinkClick r:id="rId2" action="ppaction://hlinksldjump"/>
          </p:cNvPr>
          <p:cNvSpPr txBox="1">
            <a:spLocks noChangeArrowheads="1"/>
          </p:cNvSpPr>
          <p:nvPr/>
        </p:nvSpPr>
        <p:spPr bwMode="auto">
          <a:xfrm>
            <a:off x="228600" y="1905000"/>
            <a:ext cx="46545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latin typeface="华文新魏" pitchFamily="2" charset="-122"/>
                <a:ea typeface="华文新魏" pitchFamily="2" charset="-122"/>
              </a:rPr>
              <a:t>二、从狂欢到血泊</a:t>
            </a:r>
          </a:p>
        </p:txBody>
      </p:sp>
      <p:sp>
        <p:nvSpPr>
          <p:cNvPr id="29700" name="Text Box 4">
            <a:hlinkClick r:id="rId2" action="ppaction://hlinksldjump"/>
          </p:cNvPr>
          <p:cNvSpPr txBox="1">
            <a:spLocks noChangeArrowheads="1"/>
          </p:cNvSpPr>
          <p:nvPr/>
        </p:nvSpPr>
        <p:spPr bwMode="auto">
          <a:xfrm>
            <a:off x="323850" y="4508500"/>
            <a:ext cx="5772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latin typeface="华文新魏" pitchFamily="2" charset="-122"/>
                <a:ea typeface="华文新魏" pitchFamily="2" charset="-122"/>
              </a:rPr>
              <a:t>三、拿破仑神话的延续</a:t>
            </a:r>
          </a:p>
        </p:txBody>
      </p:sp>
      <p:sp>
        <p:nvSpPr>
          <p:cNvPr id="29703" name="Text Box 7">
            <a:hlinkClick r:id="rId2" action="ppaction://hlinksldjump"/>
          </p:cNvPr>
          <p:cNvSpPr txBox="1">
            <a:spLocks noChangeArrowheads="1"/>
          </p:cNvSpPr>
          <p:nvPr/>
        </p:nvSpPr>
        <p:spPr bwMode="auto">
          <a:xfrm>
            <a:off x="827088" y="2636838"/>
            <a:ext cx="32575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400" b="1">
                <a:latin typeface="Times New Roman" pitchFamily="18" charset="0"/>
                <a:ea typeface="华文新魏" pitchFamily="2" charset="-122"/>
              </a:rPr>
              <a:t>1</a:t>
            </a:r>
            <a:r>
              <a:rPr kumimoji="1" lang="zh-CN" altLang="en-US" sz="4400" b="1">
                <a:latin typeface="Times New Roman" pitchFamily="18" charset="0"/>
                <a:ea typeface="华文新魏" pitchFamily="2" charset="-122"/>
              </a:rPr>
              <a:t>、二月革命</a:t>
            </a:r>
          </a:p>
        </p:txBody>
      </p:sp>
      <p:sp>
        <p:nvSpPr>
          <p:cNvPr id="29704" name="Text Box 8">
            <a:hlinkClick r:id="rId2" action="ppaction://hlinksldjump"/>
          </p:cNvPr>
          <p:cNvSpPr txBox="1">
            <a:spLocks noChangeArrowheads="1"/>
          </p:cNvSpPr>
          <p:nvPr/>
        </p:nvSpPr>
        <p:spPr bwMode="auto">
          <a:xfrm>
            <a:off x="900113" y="3573463"/>
            <a:ext cx="32575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en-US" altLang="zh-CN" sz="4400" b="1">
                <a:latin typeface="Times New Roman" pitchFamily="18" charset="0"/>
                <a:ea typeface="华文新魏" pitchFamily="2" charset="-122"/>
              </a:rPr>
              <a:t>2</a:t>
            </a:r>
            <a:r>
              <a:rPr kumimoji="1" lang="zh-CN" altLang="en-US" sz="4400" b="1">
                <a:latin typeface="Times New Roman" pitchFamily="18" charset="0"/>
                <a:ea typeface="华文新魏" pitchFamily="2" charset="-122"/>
              </a:rPr>
              <a:t>、六月起义</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dissolve">
                                      <p:cBhvr>
                                        <p:cTn id="7" dur="500"/>
                                        <p:tgtEl>
                                          <p:spTgt spid="297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0" grpId="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85800" y="304800"/>
            <a:ext cx="4648200" cy="3246438"/>
          </a:xfrm>
          <a:prstGeom prst="rect">
            <a:avLst/>
          </a:prstGeom>
          <a:noFill/>
          <a:ln w="19050">
            <a:solidFill>
              <a:srgbClr val="990033"/>
            </a:solidFill>
            <a:miter lim="800000"/>
            <a:headEnd/>
            <a:tailEnd/>
          </a:ln>
          <a:extLst>
            <a:ext uri="{909E8E84-426E-40DD-AFC4-6F175D3DCCD1}">
              <a14:hiddenFill xmlns:a14="http://schemas.microsoft.com/office/drawing/2010/main">
                <a:solidFill>
                  <a:srgbClr val="FFFFFF"/>
                </a:solidFill>
              </a14:hiddenFill>
            </a:ext>
          </a:extLst>
        </p:spPr>
      </p:pic>
      <p:pic>
        <p:nvPicPr>
          <p:cNvPr id="49155" name="Picture 3" descr="2005320148367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600" y="3589338"/>
            <a:ext cx="4343400" cy="3268662"/>
          </a:xfrm>
          <a:prstGeom prst="rect">
            <a:avLst/>
          </a:prstGeom>
          <a:noFill/>
          <a:ln w="19050">
            <a:solidFill>
              <a:srgbClr val="990033"/>
            </a:solidFill>
            <a:miter lim="800000"/>
            <a:headEnd/>
            <a:tailEnd/>
          </a:ln>
          <a:extLst>
            <a:ext uri="{909E8E84-426E-40DD-AFC4-6F175D3DCCD1}">
              <a14:hiddenFill xmlns:a14="http://schemas.microsoft.com/office/drawing/2010/main">
                <a:solidFill>
                  <a:srgbClr val="FFFFFF"/>
                </a:solidFill>
              </a14:hiddenFill>
            </a:ext>
          </a:extLst>
        </p:spPr>
      </p:pic>
      <p:sp>
        <p:nvSpPr>
          <p:cNvPr id="49156" name="Rectangle 5"/>
          <p:cNvSpPr>
            <a:spLocks noGrp="1" noChangeArrowheads="1"/>
          </p:cNvSpPr>
          <p:nvPr>
            <p:ph type="title" idx="4294967295"/>
          </p:nvPr>
        </p:nvSpPr>
        <p:spPr>
          <a:xfrm>
            <a:off x="1828800" y="4343400"/>
            <a:ext cx="2590800" cy="762000"/>
          </a:xfrm>
          <a:noFill/>
        </p:spPr>
        <p:txBody>
          <a:bodyPr/>
          <a:lstStyle/>
          <a:p>
            <a:pPr algn="l"/>
            <a:r>
              <a:rPr lang="zh-CN" altLang="en-US" sz="2400">
                <a:latin typeface="幼圆" pitchFamily="49" charset="-122"/>
                <a:ea typeface="幼圆" pitchFamily="49" charset="-122"/>
              </a:rPr>
              <a:t>法国凯旋门 </a:t>
            </a:r>
            <a:r>
              <a:rPr lang="zh-CN" altLang="en-US" sz="2400" b="1">
                <a:latin typeface="幼圆" pitchFamily="49" charset="-122"/>
                <a:ea typeface="幼圆" pitchFamily="49" charset="-122"/>
              </a:rPr>
              <a:t>（</a:t>
            </a:r>
            <a:r>
              <a:rPr lang="en-US" altLang="zh-CN" sz="2000" b="1">
                <a:latin typeface="楷体_GB2312" pitchFamily="49" charset="-122"/>
                <a:ea typeface="楷体_GB2312" pitchFamily="49" charset="-122"/>
              </a:rPr>
              <a:t>1836</a:t>
            </a:r>
            <a:r>
              <a:rPr lang="zh-CN" altLang="en-US" sz="2000" b="1">
                <a:latin typeface="楷体_GB2312" pitchFamily="49" charset="-122"/>
                <a:ea typeface="楷体_GB2312" pitchFamily="49" charset="-122"/>
              </a:rPr>
              <a:t>年</a:t>
            </a:r>
            <a:r>
              <a:rPr lang="en-US" altLang="zh-CN" sz="2000" b="1">
                <a:latin typeface="楷体_GB2312" pitchFamily="49" charset="-122"/>
                <a:ea typeface="楷体_GB2312" pitchFamily="49" charset="-122"/>
              </a:rPr>
              <a:t>7</a:t>
            </a:r>
            <a:r>
              <a:rPr lang="zh-CN" altLang="en-US" sz="2000" b="1">
                <a:latin typeface="楷体_GB2312" pitchFamily="49" charset="-122"/>
                <a:ea typeface="楷体_GB2312" pitchFamily="49" charset="-122"/>
              </a:rPr>
              <a:t>月</a:t>
            </a:r>
            <a:r>
              <a:rPr lang="en-US" altLang="zh-CN" sz="2000" b="1">
                <a:latin typeface="楷体_GB2312" pitchFamily="49" charset="-122"/>
                <a:ea typeface="楷体_GB2312" pitchFamily="49" charset="-122"/>
              </a:rPr>
              <a:t>29</a:t>
            </a:r>
            <a:r>
              <a:rPr lang="zh-CN" altLang="en-US" sz="2000" b="1">
                <a:latin typeface="楷体_GB2312" pitchFamily="49" charset="-122"/>
                <a:ea typeface="楷体_GB2312" pitchFamily="49" charset="-122"/>
              </a:rPr>
              <a:t>日，高</a:t>
            </a:r>
            <a:r>
              <a:rPr lang="en-US" altLang="zh-CN" sz="2000" b="1">
                <a:latin typeface="楷体_GB2312" pitchFamily="49" charset="-122"/>
                <a:ea typeface="楷体_GB2312" pitchFamily="49" charset="-122"/>
              </a:rPr>
              <a:t>50</a:t>
            </a:r>
            <a:r>
              <a:rPr lang="zh-CN" altLang="en-US" sz="2000" b="1">
                <a:latin typeface="楷体_GB2312" pitchFamily="49" charset="-122"/>
                <a:ea typeface="楷体_GB2312" pitchFamily="49" charset="-122"/>
              </a:rPr>
              <a:t>米、宽</a:t>
            </a:r>
            <a:r>
              <a:rPr lang="en-US" altLang="zh-CN" sz="2000" b="1">
                <a:latin typeface="楷体_GB2312" pitchFamily="49" charset="-122"/>
                <a:ea typeface="楷体_GB2312" pitchFamily="49" charset="-122"/>
              </a:rPr>
              <a:t>45</a:t>
            </a:r>
            <a:r>
              <a:rPr lang="zh-CN" altLang="en-US" sz="2000" b="1">
                <a:latin typeface="楷体_GB2312" pitchFamily="49" charset="-122"/>
                <a:ea typeface="楷体_GB2312" pitchFamily="49" charset="-122"/>
              </a:rPr>
              <a:t>米</a:t>
            </a:r>
            <a:r>
              <a:rPr lang="zh-CN" altLang="en-US" sz="2400" b="1">
                <a:latin typeface="幼圆" pitchFamily="49" charset="-122"/>
                <a:ea typeface="幼圆" pitchFamily="49" charset="-122"/>
              </a:rPr>
              <a:t> ）</a:t>
            </a:r>
            <a:r>
              <a:rPr lang="zh-CN" altLang="en-US" sz="2400">
                <a:latin typeface="幼圆" pitchFamily="49" charset="-122"/>
                <a:ea typeface="幼圆" pitchFamily="49" charset="-122"/>
              </a:rPr>
              <a:t> </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an0820拿破仑三世"/>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71800" y="685800"/>
            <a:ext cx="3717925" cy="4343400"/>
          </a:xfrm>
          <a:prstGeom prst="rect">
            <a:avLst/>
          </a:prstGeom>
          <a:noFill/>
          <a:ln w="19050">
            <a:solidFill>
              <a:srgbClr val="990033"/>
            </a:solidFill>
            <a:miter lim="800000"/>
            <a:headEnd/>
            <a:tailEnd/>
          </a:ln>
          <a:extLst>
            <a:ext uri="{909E8E84-426E-40DD-AFC4-6F175D3DCCD1}">
              <a14:hiddenFill xmlns:a14="http://schemas.microsoft.com/office/drawing/2010/main">
                <a:solidFill>
                  <a:srgbClr val="FFFFFF"/>
                </a:solidFill>
              </a14:hiddenFill>
            </a:ext>
          </a:extLst>
        </p:spPr>
      </p:pic>
      <p:sp>
        <p:nvSpPr>
          <p:cNvPr id="54275" name="Text Box 3"/>
          <p:cNvSpPr txBox="1">
            <a:spLocks noChangeArrowheads="1"/>
          </p:cNvSpPr>
          <p:nvPr/>
        </p:nvSpPr>
        <p:spPr bwMode="auto">
          <a:xfrm>
            <a:off x="3657600" y="5257800"/>
            <a:ext cx="33528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3200" b="1">
                <a:ea typeface="楷体_GB2312" pitchFamily="49" charset="-122"/>
              </a:rPr>
              <a:t>拿破仑三世</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a"/>
          <p:cNvPicPr>
            <a:picLocks noChangeAspect="1" noChangeArrowheads="1"/>
          </p:cNvPicPr>
          <p:nvPr/>
        </p:nvPicPr>
        <p:blipFill>
          <a:blip r:embed="rId2">
            <a:extLst>
              <a:ext uri="{28A0092B-C50C-407E-A947-70E740481C1C}">
                <a14:useLocalDpi xmlns:a14="http://schemas.microsoft.com/office/drawing/2010/main" val="0"/>
              </a:ext>
            </a:extLst>
          </a:blip>
          <a:srcRect l="72408" t="30399" r="11053" b="43938"/>
          <a:stretch>
            <a:fillRect/>
          </a:stretch>
        </p:blipFill>
        <p:spPr bwMode="auto">
          <a:xfrm>
            <a:off x="5105400" y="838200"/>
            <a:ext cx="2654300" cy="4840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5299" name="Picture 4" descr="拿破仑三世骑马像"/>
          <p:cNvPicPr>
            <a:picLocks noChangeAspect="1" noChangeArrowheads="1"/>
          </p:cNvPicPr>
          <p:nvPr/>
        </p:nvPicPr>
        <p:blipFill>
          <a:blip r:embed="rId3">
            <a:extLst>
              <a:ext uri="{28A0092B-C50C-407E-A947-70E740481C1C}">
                <a14:useLocalDpi xmlns:a14="http://schemas.microsoft.com/office/drawing/2010/main" val="0"/>
              </a:ext>
            </a:extLst>
          </a:blip>
          <a:srcRect b="3523"/>
          <a:stretch>
            <a:fillRect/>
          </a:stretch>
        </p:blipFill>
        <p:spPr bwMode="auto">
          <a:xfrm>
            <a:off x="1447800" y="762000"/>
            <a:ext cx="3116263" cy="434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5589" name="Rectangle 5"/>
          <p:cNvSpPr>
            <a:spLocks noChangeArrowheads="1"/>
          </p:cNvSpPr>
          <p:nvPr/>
        </p:nvSpPr>
        <p:spPr bwMode="auto">
          <a:xfrm>
            <a:off x="1371600" y="5410200"/>
            <a:ext cx="3124200" cy="457200"/>
          </a:xfrm>
          <a:prstGeom prst="rect">
            <a:avLst/>
          </a:prstGeom>
          <a:solidFill>
            <a:schemeClr val="bg1"/>
          </a:solidFill>
          <a:ln w="9525">
            <a:noFill/>
            <a:miter lim="800000"/>
            <a:headEnd/>
            <a:tailEnd/>
          </a:ln>
          <a:effectLst/>
        </p:spPr>
        <p:txBody>
          <a:bodyPr>
            <a:spAutoFit/>
          </a:bodyPr>
          <a:lstStyle/>
          <a:p>
            <a:pPr>
              <a:defRPr/>
            </a:pPr>
            <a:r>
              <a:rPr kumimoji="1" lang="en-US" altLang="zh-CN" sz="2400" b="1">
                <a:effectLst>
                  <a:outerShdw blurRad="38100" dist="38100" dir="2700000" algn="tl">
                    <a:srgbClr val="C0C0C0"/>
                  </a:outerShdw>
                </a:effectLst>
                <a:latin typeface="Times New Roman" pitchFamily="18" charset="0"/>
                <a:ea typeface="幼圆" pitchFamily="49" charset="-122"/>
              </a:rPr>
              <a:t>   </a:t>
            </a:r>
            <a:r>
              <a:rPr kumimoji="1" lang="zh-CN" altLang="en-US" sz="2400" b="1">
                <a:effectLst>
                  <a:outerShdw blurRad="38100" dist="38100" dir="2700000" algn="tl">
                    <a:srgbClr val="C0C0C0"/>
                  </a:outerShdw>
                </a:effectLst>
                <a:latin typeface="Times New Roman" pitchFamily="18" charset="0"/>
                <a:ea typeface="幼圆" pitchFamily="49" charset="-122"/>
              </a:rPr>
              <a:t>路易波拿巴骑马像</a:t>
            </a:r>
          </a:p>
        </p:txBody>
      </p:sp>
      <p:sp>
        <p:nvSpPr>
          <p:cNvPr id="195590" name="Rectangle 6"/>
          <p:cNvSpPr>
            <a:spLocks noChangeArrowheads="1"/>
          </p:cNvSpPr>
          <p:nvPr/>
        </p:nvSpPr>
        <p:spPr bwMode="auto">
          <a:xfrm>
            <a:off x="5105400" y="5181600"/>
            <a:ext cx="2819400" cy="457200"/>
          </a:xfrm>
          <a:prstGeom prst="rect">
            <a:avLst/>
          </a:prstGeom>
          <a:solidFill>
            <a:schemeClr val="bg1"/>
          </a:solidFill>
          <a:ln w="9525">
            <a:noFill/>
            <a:miter lim="800000"/>
            <a:headEnd/>
            <a:tailEnd/>
          </a:ln>
          <a:effectLst/>
        </p:spPr>
        <p:txBody>
          <a:bodyPr>
            <a:spAutoFit/>
          </a:bodyPr>
          <a:lstStyle/>
          <a:p>
            <a:pPr>
              <a:defRPr/>
            </a:pPr>
            <a:r>
              <a:rPr kumimoji="1" lang="en-US" altLang="zh-CN" sz="2400" b="1">
                <a:effectLst>
                  <a:outerShdw blurRad="38100" dist="38100" dir="2700000" algn="tl">
                    <a:srgbClr val="C0C0C0"/>
                  </a:outerShdw>
                </a:effectLst>
                <a:latin typeface="Times New Roman" pitchFamily="18" charset="0"/>
                <a:ea typeface="幼圆" pitchFamily="49" charset="-122"/>
              </a:rPr>
              <a:t>     </a:t>
            </a:r>
            <a:r>
              <a:rPr kumimoji="1" lang="zh-CN" altLang="en-US" sz="2400" b="1">
                <a:effectLst>
                  <a:outerShdw blurRad="38100" dist="38100" dir="2700000" algn="tl">
                    <a:srgbClr val="C0C0C0"/>
                  </a:outerShdw>
                </a:effectLst>
                <a:latin typeface="Times New Roman" pitchFamily="18" charset="0"/>
                <a:ea typeface="幼圆" pitchFamily="49" charset="-122"/>
              </a:rPr>
              <a:t>路易波拿巴</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2">
            <a:hlinkClick r:id="rId2" action="ppaction://hlinksldjump"/>
          </p:cNvPr>
          <p:cNvSpPr txBox="1">
            <a:spLocks noChangeArrowheads="1"/>
          </p:cNvSpPr>
          <p:nvPr/>
        </p:nvSpPr>
        <p:spPr bwMode="auto">
          <a:xfrm>
            <a:off x="250825" y="476250"/>
            <a:ext cx="5772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latin typeface="华文新魏" pitchFamily="2" charset="-122"/>
                <a:ea typeface="华文新魏" pitchFamily="2" charset="-122"/>
              </a:rPr>
              <a:t>三、拿破仑神话的延续</a:t>
            </a:r>
          </a:p>
        </p:txBody>
      </p:sp>
      <p:sp>
        <p:nvSpPr>
          <p:cNvPr id="30723" name="Text Box 3"/>
          <p:cNvSpPr txBox="1">
            <a:spLocks noChangeArrowheads="1"/>
          </p:cNvSpPr>
          <p:nvPr/>
        </p:nvSpPr>
        <p:spPr bwMode="auto">
          <a:xfrm>
            <a:off x="539750" y="1557338"/>
            <a:ext cx="670242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b="1">
                <a:latin typeface="华文新魏" pitchFamily="2" charset="-122"/>
                <a:ea typeface="华文新魏" pitchFamily="2" charset="-122"/>
              </a:rPr>
              <a:t>1</a:t>
            </a:r>
            <a:r>
              <a:rPr kumimoji="1" lang="zh-CN" altLang="en-US" sz="4400" b="1">
                <a:latin typeface="华文新魏" pitchFamily="2" charset="-122"/>
                <a:ea typeface="华文新魏" pitchFamily="2" charset="-122"/>
              </a:rPr>
              <a:t>、法兰西第二帝国的建立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0723"/>
                                        </p:tgtEl>
                                        <p:attrNameLst>
                                          <p:attrName>style.visibility</p:attrName>
                                        </p:attrNameLst>
                                      </p:cBhvr>
                                      <p:to>
                                        <p:strVal val="visible"/>
                                      </p:to>
                                    </p:set>
                                    <p:animEffect transition="in" filter="slide(fromTop)">
                                      <p:cBhvr>
                                        <p:cTn id="7" dur="500"/>
                                        <p:tgtEl>
                                          <p:spTgt spid="30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3" grpId="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ext Box 2"/>
          <p:cNvSpPr txBox="1">
            <a:spLocks noChangeArrowheads="1"/>
          </p:cNvSpPr>
          <p:nvPr/>
        </p:nvSpPr>
        <p:spPr bwMode="auto">
          <a:xfrm>
            <a:off x="468313" y="333375"/>
            <a:ext cx="8208962" cy="1493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800" b="1">
                <a:solidFill>
                  <a:srgbClr val="CC0000"/>
                </a:solidFill>
                <a:latin typeface="Times New Roman" pitchFamily="18" charset="0"/>
                <a:ea typeface="华文新魏" pitchFamily="2" charset="-122"/>
              </a:rPr>
              <a:t>问题：</a:t>
            </a:r>
            <a:r>
              <a:rPr kumimoji="1" lang="zh-CN" altLang="en-US" sz="4400" b="1">
                <a:latin typeface="Times New Roman" pitchFamily="18" charset="0"/>
                <a:ea typeface="楷体_GB2312" pitchFamily="49" charset="-122"/>
              </a:rPr>
              <a:t>“拿破仑神话的延续”是指谁、何时、建立的什么政权？</a:t>
            </a:r>
          </a:p>
        </p:txBody>
      </p:sp>
      <p:sp>
        <p:nvSpPr>
          <p:cNvPr id="31747" name="Text Box 3"/>
          <p:cNvSpPr txBox="1">
            <a:spLocks noChangeArrowheads="1"/>
          </p:cNvSpPr>
          <p:nvPr/>
        </p:nvSpPr>
        <p:spPr bwMode="auto">
          <a:xfrm>
            <a:off x="684213" y="2276475"/>
            <a:ext cx="7632700"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kumimoji="1" lang="en-US" altLang="zh-CN" sz="4400" b="1">
                <a:latin typeface="楷体_GB2312" pitchFamily="49" charset="-122"/>
                <a:ea typeface="楷体_GB2312" pitchFamily="49" charset="-122"/>
              </a:rPr>
              <a:t>1848</a:t>
            </a:r>
            <a:r>
              <a:rPr kumimoji="1" lang="zh-CN" altLang="en-US" sz="4400" b="1">
                <a:latin typeface="楷体_GB2312" pitchFamily="49" charset="-122"/>
                <a:ea typeface="楷体_GB2312" pitchFamily="49" charset="-122"/>
              </a:rPr>
              <a:t>年第二共和国建立，它是一个资产阶级性质的政府，但在</a:t>
            </a:r>
            <a:r>
              <a:rPr kumimoji="1" lang="en-US" altLang="zh-CN" sz="4400" b="1">
                <a:latin typeface="楷体_GB2312" pitchFamily="49" charset="-122"/>
                <a:ea typeface="楷体_GB2312" pitchFamily="49" charset="-122"/>
              </a:rPr>
              <a:t>1848</a:t>
            </a:r>
            <a:r>
              <a:rPr kumimoji="1" lang="zh-CN" altLang="en-US" sz="4400" b="1">
                <a:latin typeface="楷体_GB2312" pitchFamily="49" charset="-122"/>
                <a:ea typeface="楷体_GB2312" pitchFamily="49" charset="-122"/>
              </a:rPr>
              <a:t>年的总统选举当中，资产阶级共和派为什么不敌路易</a:t>
            </a:r>
            <a:r>
              <a:rPr kumimoji="1" lang="en-US" altLang="zh-CN" sz="4400" b="1">
                <a:latin typeface="Times New Roman"/>
                <a:ea typeface="楷体_GB2312" pitchFamily="49" charset="-122"/>
              </a:rPr>
              <a:t>·</a:t>
            </a:r>
            <a:r>
              <a:rPr kumimoji="1" lang="zh-CN" altLang="en-US" sz="4400" b="1">
                <a:latin typeface="楷体_GB2312" pitchFamily="49" charset="-122"/>
                <a:ea typeface="楷体_GB2312" pitchFamily="49" charset="-122"/>
              </a:rPr>
              <a:t>波拿巴呢？</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1746"/>
                                        </p:tgtEl>
                                        <p:attrNameLst>
                                          <p:attrName>style.visibility</p:attrName>
                                        </p:attrNameLst>
                                      </p:cBhvr>
                                      <p:to>
                                        <p:strVal val="visible"/>
                                      </p:to>
                                    </p:set>
                                    <p:animEffect transition="in" filter="slide(fromTop)">
                                      <p:cBhvr>
                                        <p:cTn id="7" dur="500"/>
                                        <p:tgtEl>
                                          <p:spTgt spid="3174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47"/>
                                        </p:tgtEl>
                                        <p:attrNameLst>
                                          <p:attrName>style.visibility</p:attrName>
                                        </p:attrNameLst>
                                      </p:cBhvr>
                                      <p:to>
                                        <p:strVal val="visible"/>
                                      </p:to>
                                    </p:set>
                                    <p:animEffect transition="in" filter="wipe(left)">
                                      <p:cBhvr>
                                        <p:cTn id="12" dur="500"/>
                                        <p:tgtEl>
                                          <p:spTgt spid="317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autoUpdateAnimBg="0"/>
      <p:bldP spid="31747"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ChangeArrowheads="1"/>
          </p:cNvSpPr>
          <p:nvPr/>
        </p:nvSpPr>
        <p:spPr bwMode="auto">
          <a:xfrm>
            <a:off x="323850" y="152400"/>
            <a:ext cx="8569325" cy="2009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楷体_GB2312" pitchFamily="49" charset="-122"/>
                <a:ea typeface="楷体_GB2312" pitchFamily="49" charset="-122"/>
              </a:rPr>
              <a:t>路易∙波拿巴于</a:t>
            </a:r>
            <a:r>
              <a:rPr kumimoji="1" lang="en-US" altLang="zh-CN" sz="4400" b="1">
                <a:latin typeface="楷体_GB2312" pitchFamily="49" charset="-122"/>
                <a:ea typeface="楷体_GB2312" pitchFamily="49" charset="-122"/>
              </a:rPr>
              <a:t>1852</a:t>
            </a:r>
            <a:r>
              <a:rPr kumimoji="1" lang="zh-CN" altLang="en-US" sz="4400" b="1">
                <a:latin typeface="楷体_GB2312" pitchFamily="49" charset="-122"/>
                <a:ea typeface="楷体_GB2312" pitchFamily="49" charset="-122"/>
              </a:rPr>
              <a:t>年建立法兰西第二帝国。</a:t>
            </a:r>
          </a:p>
          <a:p>
            <a:r>
              <a:rPr kumimoji="1" lang="zh-CN" altLang="en-US" sz="4400" b="1">
                <a:latin typeface="楷体_GB2312" pitchFamily="49" charset="-122"/>
                <a:ea typeface="楷体_GB2312" pitchFamily="49" charset="-122"/>
              </a:rPr>
              <a:t>原因：</a:t>
            </a:r>
          </a:p>
        </p:txBody>
      </p:sp>
      <p:sp>
        <p:nvSpPr>
          <p:cNvPr id="32771" name="Text Box 3"/>
          <p:cNvSpPr txBox="1">
            <a:spLocks noChangeArrowheads="1"/>
          </p:cNvSpPr>
          <p:nvPr/>
        </p:nvSpPr>
        <p:spPr bwMode="auto">
          <a:xfrm>
            <a:off x="323850" y="2276475"/>
            <a:ext cx="8424863" cy="4200525"/>
          </a:xfrm>
          <a:prstGeom prst="rect">
            <a:avLst/>
          </a:prstGeom>
          <a:solidFill>
            <a:schemeClr val="accent1"/>
          </a:solidFill>
          <a:ln w="889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a:solidFill>
                  <a:schemeClr val="accent2"/>
                </a:solidFill>
                <a:effectLst>
                  <a:outerShdw blurRad="38100" dist="38100" dir="2700000" algn="tl">
                    <a:srgbClr val="000000"/>
                  </a:outerShdw>
                </a:effectLst>
                <a:latin typeface="黑体" pitchFamily="2" charset="-122"/>
                <a:ea typeface="黑体" pitchFamily="2" charset="-122"/>
              </a:rPr>
              <a:t>1.</a:t>
            </a:r>
            <a:r>
              <a:rPr kumimoji="1" lang="zh-CN" altLang="en-US" sz="4400">
                <a:solidFill>
                  <a:schemeClr val="accent2"/>
                </a:solidFill>
                <a:effectLst>
                  <a:outerShdw blurRad="38100" dist="38100" dir="2700000" algn="tl">
                    <a:srgbClr val="000000"/>
                  </a:outerShdw>
                </a:effectLst>
                <a:latin typeface="黑体" pitchFamily="2" charset="-122"/>
                <a:ea typeface="黑体" pitchFamily="2" charset="-122"/>
              </a:rPr>
              <a:t>利用其伯父的威望；</a:t>
            </a:r>
          </a:p>
          <a:p>
            <a:r>
              <a:rPr kumimoji="1" lang="en-US" altLang="zh-CN" sz="4400">
                <a:solidFill>
                  <a:schemeClr val="accent2"/>
                </a:solidFill>
                <a:effectLst>
                  <a:outerShdw blurRad="38100" dist="38100" dir="2700000" algn="tl">
                    <a:srgbClr val="000000"/>
                  </a:outerShdw>
                </a:effectLst>
                <a:latin typeface="黑体" pitchFamily="2" charset="-122"/>
                <a:ea typeface="黑体" pitchFamily="2" charset="-122"/>
              </a:rPr>
              <a:t>2.</a:t>
            </a:r>
            <a:r>
              <a:rPr kumimoji="1" lang="zh-CN" altLang="en-US" sz="4400">
                <a:solidFill>
                  <a:schemeClr val="accent2"/>
                </a:solidFill>
                <a:effectLst>
                  <a:outerShdw blurRad="38100" dist="38100" dir="2700000" algn="tl">
                    <a:srgbClr val="000000"/>
                  </a:outerShdw>
                </a:effectLst>
                <a:latin typeface="黑体" pitchFamily="2" charset="-122"/>
                <a:ea typeface="黑体" pitchFamily="2" charset="-122"/>
              </a:rPr>
              <a:t>政局不稳，经济发展缓慢，人心思定；</a:t>
            </a:r>
          </a:p>
          <a:p>
            <a:r>
              <a:rPr kumimoji="1" lang="en-US" altLang="zh-CN" sz="4400">
                <a:solidFill>
                  <a:schemeClr val="accent2"/>
                </a:solidFill>
                <a:effectLst>
                  <a:outerShdw blurRad="38100" dist="38100" dir="2700000" algn="tl">
                    <a:srgbClr val="000000"/>
                  </a:outerShdw>
                </a:effectLst>
                <a:latin typeface="黑体" pitchFamily="2" charset="-122"/>
                <a:ea typeface="黑体" pitchFamily="2" charset="-122"/>
              </a:rPr>
              <a:t>3.</a:t>
            </a:r>
            <a:r>
              <a:rPr kumimoji="1" lang="zh-CN" altLang="en-US" sz="4400">
                <a:solidFill>
                  <a:schemeClr val="accent2"/>
                </a:solidFill>
                <a:effectLst>
                  <a:outerShdw blurRad="38100" dist="38100" dir="2700000" algn="tl">
                    <a:srgbClr val="000000"/>
                  </a:outerShdw>
                </a:effectLst>
                <a:latin typeface="黑体" pitchFamily="2" charset="-122"/>
                <a:ea typeface="黑体" pitchFamily="2" charset="-122"/>
              </a:rPr>
              <a:t>小农的支持；</a:t>
            </a:r>
          </a:p>
          <a:p>
            <a:r>
              <a:rPr kumimoji="1" lang="en-US" altLang="zh-CN" sz="4400">
                <a:solidFill>
                  <a:schemeClr val="accent2"/>
                </a:solidFill>
                <a:effectLst>
                  <a:outerShdw blurRad="38100" dist="38100" dir="2700000" algn="tl">
                    <a:srgbClr val="000000"/>
                  </a:outerShdw>
                </a:effectLst>
                <a:latin typeface="黑体" pitchFamily="2" charset="-122"/>
                <a:ea typeface="黑体" pitchFamily="2" charset="-122"/>
              </a:rPr>
              <a:t>4.</a:t>
            </a:r>
            <a:r>
              <a:rPr kumimoji="1" lang="zh-CN" altLang="en-US" sz="4400">
                <a:solidFill>
                  <a:schemeClr val="accent2"/>
                </a:solidFill>
                <a:effectLst>
                  <a:outerShdw blurRad="38100" dist="38100" dir="2700000" algn="tl">
                    <a:srgbClr val="000000"/>
                  </a:outerShdw>
                </a:effectLst>
                <a:latin typeface="黑体" pitchFamily="2" charset="-122"/>
                <a:ea typeface="黑体" pitchFamily="2" charset="-122"/>
              </a:rPr>
              <a:t>两次共和未能带来稳定，人们对此失望。</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Effect transition="in" filter="dissolve">
                                      <p:cBhvr>
                                        <p:cTn id="7" dur="500"/>
                                        <p:tgtEl>
                                          <p:spTgt spid="3277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32770">
                                            <p:txEl>
                                              <p:pRg st="1" end="1"/>
                                            </p:txEl>
                                          </p:spTgt>
                                        </p:tgtEl>
                                        <p:attrNameLst>
                                          <p:attrName>style.visibility</p:attrName>
                                        </p:attrNameLst>
                                      </p:cBhvr>
                                      <p:to>
                                        <p:strVal val="visible"/>
                                      </p:to>
                                    </p:set>
                                    <p:animEffect transition="in" filter="dissolve">
                                      <p:cBhvr>
                                        <p:cTn id="12" dur="500"/>
                                        <p:tgtEl>
                                          <p:spTgt spid="3277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6" presetClass="entr" presetSubtype="32" fill="hold" grpId="0" nodeType="clickEffect">
                                  <p:stCondLst>
                                    <p:cond delay="0"/>
                                  </p:stCondLst>
                                  <p:childTnLst>
                                    <p:set>
                                      <p:cBhvr>
                                        <p:cTn id="16" dur="1" fill="hold">
                                          <p:stCondLst>
                                            <p:cond delay="0"/>
                                          </p:stCondLst>
                                        </p:cTn>
                                        <p:tgtEl>
                                          <p:spTgt spid="32771">
                                            <p:bg/>
                                          </p:spTgt>
                                        </p:tgtEl>
                                        <p:attrNameLst>
                                          <p:attrName>style.visibility</p:attrName>
                                        </p:attrNameLst>
                                      </p:cBhvr>
                                      <p:to>
                                        <p:strVal val="visible"/>
                                      </p:to>
                                    </p:set>
                                    <p:animEffect transition="in" filter="circle(out)">
                                      <p:cBhvr>
                                        <p:cTn id="17" dur="1000"/>
                                        <p:tgtEl>
                                          <p:spTgt spid="32771">
                                            <p:bg/>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 presetClass="entr" presetSubtype="32" fill="hold" grpId="0" nodeType="clickEffect">
                                  <p:stCondLst>
                                    <p:cond delay="0"/>
                                  </p:stCondLst>
                                  <p:childTnLst>
                                    <p:set>
                                      <p:cBhvr>
                                        <p:cTn id="21" dur="1" fill="hold">
                                          <p:stCondLst>
                                            <p:cond delay="0"/>
                                          </p:stCondLst>
                                        </p:cTn>
                                        <p:tgtEl>
                                          <p:spTgt spid="32771">
                                            <p:txEl>
                                              <p:pRg st="0" end="0"/>
                                            </p:txEl>
                                          </p:spTgt>
                                        </p:tgtEl>
                                        <p:attrNameLst>
                                          <p:attrName>style.visibility</p:attrName>
                                        </p:attrNameLst>
                                      </p:cBhvr>
                                      <p:to>
                                        <p:strVal val="visible"/>
                                      </p:to>
                                    </p:set>
                                    <p:animEffect transition="in" filter="circle(out)">
                                      <p:cBhvr>
                                        <p:cTn id="22" dur="1000"/>
                                        <p:tgtEl>
                                          <p:spTgt spid="3277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6" presetClass="entr" presetSubtype="32" fill="hold" grpId="0" nodeType="clickEffect">
                                  <p:stCondLst>
                                    <p:cond delay="0"/>
                                  </p:stCondLst>
                                  <p:childTnLst>
                                    <p:set>
                                      <p:cBhvr>
                                        <p:cTn id="26" dur="1" fill="hold">
                                          <p:stCondLst>
                                            <p:cond delay="0"/>
                                          </p:stCondLst>
                                        </p:cTn>
                                        <p:tgtEl>
                                          <p:spTgt spid="32771">
                                            <p:txEl>
                                              <p:pRg st="1" end="1"/>
                                            </p:txEl>
                                          </p:spTgt>
                                        </p:tgtEl>
                                        <p:attrNameLst>
                                          <p:attrName>style.visibility</p:attrName>
                                        </p:attrNameLst>
                                      </p:cBhvr>
                                      <p:to>
                                        <p:strVal val="visible"/>
                                      </p:to>
                                    </p:set>
                                    <p:animEffect transition="in" filter="circle(out)">
                                      <p:cBhvr>
                                        <p:cTn id="27" dur="1000"/>
                                        <p:tgtEl>
                                          <p:spTgt spid="32771">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6" presetClass="entr" presetSubtype="32" fill="hold" grpId="0" nodeType="clickEffect">
                                  <p:stCondLst>
                                    <p:cond delay="0"/>
                                  </p:stCondLst>
                                  <p:childTnLst>
                                    <p:set>
                                      <p:cBhvr>
                                        <p:cTn id="31" dur="1" fill="hold">
                                          <p:stCondLst>
                                            <p:cond delay="0"/>
                                          </p:stCondLst>
                                        </p:cTn>
                                        <p:tgtEl>
                                          <p:spTgt spid="32771">
                                            <p:txEl>
                                              <p:pRg st="2" end="2"/>
                                            </p:txEl>
                                          </p:spTgt>
                                        </p:tgtEl>
                                        <p:attrNameLst>
                                          <p:attrName>style.visibility</p:attrName>
                                        </p:attrNameLst>
                                      </p:cBhvr>
                                      <p:to>
                                        <p:strVal val="visible"/>
                                      </p:to>
                                    </p:set>
                                    <p:animEffect transition="in" filter="circle(out)">
                                      <p:cBhvr>
                                        <p:cTn id="32" dur="1000"/>
                                        <p:tgtEl>
                                          <p:spTgt spid="32771">
                                            <p:txEl>
                                              <p:pRg st="2" end="2"/>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6" presetClass="entr" presetSubtype="32" fill="hold" grpId="0" nodeType="clickEffect">
                                  <p:stCondLst>
                                    <p:cond delay="0"/>
                                  </p:stCondLst>
                                  <p:childTnLst>
                                    <p:set>
                                      <p:cBhvr>
                                        <p:cTn id="36" dur="1" fill="hold">
                                          <p:stCondLst>
                                            <p:cond delay="0"/>
                                          </p:stCondLst>
                                        </p:cTn>
                                        <p:tgtEl>
                                          <p:spTgt spid="32771">
                                            <p:txEl>
                                              <p:pRg st="3" end="3"/>
                                            </p:txEl>
                                          </p:spTgt>
                                        </p:tgtEl>
                                        <p:attrNameLst>
                                          <p:attrName>style.visibility</p:attrName>
                                        </p:attrNameLst>
                                      </p:cBhvr>
                                      <p:to>
                                        <p:strVal val="visible"/>
                                      </p:to>
                                    </p:set>
                                    <p:animEffect transition="in" filter="circle(out)">
                                      <p:cBhvr>
                                        <p:cTn id="37" dur="1000"/>
                                        <p:tgtEl>
                                          <p:spTgt spid="3277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uiExpand="1" build="p" autoUpdateAnimBg="0"/>
      <p:bldP spid="32771" grpId="0" uiExpand="1" build="allAtOnce"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ext Box 2">
            <a:hlinkClick r:id="rId2" action="ppaction://hlinksldjump"/>
          </p:cNvPr>
          <p:cNvSpPr txBox="1">
            <a:spLocks noChangeArrowheads="1"/>
          </p:cNvSpPr>
          <p:nvPr/>
        </p:nvSpPr>
        <p:spPr bwMode="auto">
          <a:xfrm>
            <a:off x="323850" y="620713"/>
            <a:ext cx="5772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latin typeface="华文新魏" pitchFamily="2" charset="-122"/>
                <a:ea typeface="华文新魏" pitchFamily="2" charset="-122"/>
              </a:rPr>
              <a:t>三、拿破仑神话的延续</a:t>
            </a:r>
          </a:p>
        </p:txBody>
      </p:sp>
      <p:sp>
        <p:nvSpPr>
          <p:cNvPr id="33795" name="Text Box 3"/>
          <p:cNvSpPr txBox="1">
            <a:spLocks noChangeArrowheads="1"/>
          </p:cNvSpPr>
          <p:nvPr/>
        </p:nvSpPr>
        <p:spPr bwMode="auto">
          <a:xfrm>
            <a:off x="755650" y="1844675"/>
            <a:ext cx="67754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b="1">
                <a:latin typeface="华文新魏" pitchFamily="2" charset="-122"/>
                <a:ea typeface="华文新魏" pitchFamily="2" charset="-122"/>
              </a:rPr>
              <a:t>1</a:t>
            </a:r>
            <a:r>
              <a:rPr kumimoji="1" lang="zh-CN" altLang="en-US" sz="4400" b="1">
                <a:latin typeface="华文新魏" pitchFamily="2" charset="-122"/>
                <a:ea typeface="华文新魏" pitchFamily="2" charset="-122"/>
              </a:rPr>
              <a:t>、法兰西第二帝国的建立</a:t>
            </a:r>
          </a:p>
        </p:txBody>
      </p:sp>
      <p:sp>
        <p:nvSpPr>
          <p:cNvPr id="33796" name="Text Box 4"/>
          <p:cNvSpPr txBox="1">
            <a:spLocks noChangeArrowheads="1"/>
          </p:cNvSpPr>
          <p:nvPr/>
        </p:nvSpPr>
        <p:spPr bwMode="auto">
          <a:xfrm>
            <a:off x="827088" y="3141663"/>
            <a:ext cx="6840537"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b="1">
                <a:latin typeface="华文新魏" pitchFamily="2" charset="-122"/>
                <a:ea typeface="华文新魏" pitchFamily="2" charset="-122"/>
              </a:rPr>
              <a:t>2</a:t>
            </a:r>
            <a:r>
              <a:rPr kumimoji="1" lang="zh-CN" altLang="en-US" sz="4400" b="1">
                <a:latin typeface="华文新魏" pitchFamily="2" charset="-122"/>
                <a:ea typeface="华文新魏" pitchFamily="2" charset="-122"/>
              </a:rPr>
              <a:t>、法兰西第二帝国的统治</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3796"/>
                                        </p:tgtEl>
                                        <p:attrNameLst>
                                          <p:attrName>style.visibility</p:attrName>
                                        </p:attrNameLst>
                                      </p:cBhvr>
                                      <p:to>
                                        <p:strVal val="visible"/>
                                      </p:to>
                                    </p:set>
                                    <p:animEffect transition="in" filter="slide(fromTop)">
                                      <p:cBhvr>
                                        <p:cTn id="7"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p:cNvSpPr txBox="1">
            <a:spLocks noChangeArrowheads="1"/>
          </p:cNvSpPr>
          <p:nvPr/>
        </p:nvSpPr>
        <p:spPr bwMode="auto">
          <a:xfrm>
            <a:off x="466725" y="133350"/>
            <a:ext cx="8066088" cy="20716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800" b="1">
                <a:solidFill>
                  <a:srgbClr val="CC0000"/>
                </a:solidFill>
                <a:latin typeface="Times New Roman" pitchFamily="18" charset="0"/>
                <a:ea typeface="华文新魏" pitchFamily="2" charset="-122"/>
              </a:rPr>
              <a:t>问题：</a:t>
            </a:r>
            <a:r>
              <a:rPr kumimoji="1" lang="zh-CN" altLang="en-US" sz="4400" b="1">
                <a:latin typeface="Times New Roman" pitchFamily="18" charset="0"/>
                <a:ea typeface="楷体_GB2312" pitchFamily="49" charset="-122"/>
              </a:rPr>
              <a:t>法兰西第二帝国建立后，为巩固其统治，拿破仑三世采取了哪些措施？</a:t>
            </a:r>
          </a:p>
        </p:txBody>
      </p:sp>
      <p:sp>
        <p:nvSpPr>
          <p:cNvPr id="34819" name="Rectangle 3"/>
          <p:cNvSpPr>
            <a:spLocks noChangeArrowheads="1"/>
          </p:cNvSpPr>
          <p:nvPr/>
        </p:nvSpPr>
        <p:spPr bwMode="auto">
          <a:xfrm>
            <a:off x="971550" y="2276475"/>
            <a:ext cx="6697663" cy="426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000" b="1">
                <a:latin typeface="楷体_GB2312" pitchFamily="49" charset="-122"/>
                <a:ea typeface="楷体_GB2312" pitchFamily="49" charset="-122"/>
              </a:rPr>
              <a:t>（</a:t>
            </a:r>
            <a:r>
              <a:rPr kumimoji="1" lang="en-US" altLang="zh-CN" sz="4000" b="1">
                <a:latin typeface="楷体_GB2312" pitchFamily="49" charset="-122"/>
                <a:ea typeface="楷体_GB2312" pitchFamily="49" charset="-122"/>
              </a:rPr>
              <a:t>1</a:t>
            </a:r>
            <a:r>
              <a:rPr kumimoji="1" lang="zh-CN" altLang="en-US" sz="4000" b="1">
                <a:latin typeface="楷体_GB2312" pitchFamily="49" charset="-122"/>
                <a:ea typeface="楷体_GB2312" pitchFamily="49" charset="-122"/>
              </a:rPr>
              <a:t>）对内：</a:t>
            </a:r>
          </a:p>
          <a:p>
            <a:r>
              <a:rPr kumimoji="1" lang="zh-CN" altLang="en-US" sz="4000" b="1">
                <a:latin typeface="楷体_GB2312" pitchFamily="49" charset="-122"/>
                <a:ea typeface="楷体_GB2312" pitchFamily="49" charset="-122"/>
              </a:rPr>
              <a:t>   高压和怀柔</a:t>
            </a:r>
            <a:r>
              <a:rPr kumimoji="1" lang="en-US" altLang="zh-CN" sz="4000" b="1">
                <a:latin typeface="Times New Roman"/>
                <a:ea typeface="楷体_GB2312" pitchFamily="49" charset="-122"/>
              </a:rPr>
              <a:t>——</a:t>
            </a:r>
            <a:r>
              <a:rPr kumimoji="1" lang="zh-CN" altLang="en-US" sz="4000" b="1">
                <a:latin typeface="楷体_GB2312" pitchFamily="49" charset="-122"/>
                <a:ea typeface="楷体_GB2312" pitchFamily="49" charset="-122"/>
              </a:rPr>
              <a:t>稳定局势</a:t>
            </a:r>
          </a:p>
          <a:p>
            <a:r>
              <a:rPr kumimoji="1" lang="zh-CN" altLang="en-US" sz="4000" b="1">
                <a:latin typeface="楷体_GB2312" pitchFamily="49" charset="-122"/>
                <a:ea typeface="楷体_GB2312" pitchFamily="49" charset="-122"/>
              </a:rPr>
              <a:t>　　发展经济</a:t>
            </a:r>
            <a:r>
              <a:rPr kumimoji="1" lang="en-US" altLang="zh-CN" sz="4000" b="1">
                <a:latin typeface="Times New Roman"/>
                <a:ea typeface="楷体_GB2312" pitchFamily="49" charset="-122"/>
              </a:rPr>
              <a:t>——</a:t>
            </a:r>
            <a:r>
              <a:rPr kumimoji="1" lang="zh-CN" altLang="en-US" sz="4000" b="1">
                <a:latin typeface="楷体_GB2312" pitchFamily="49" charset="-122"/>
                <a:ea typeface="楷体_GB2312" pitchFamily="49" charset="-122"/>
              </a:rPr>
              <a:t>经济繁荣</a:t>
            </a:r>
          </a:p>
          <a:p>
            <a:r>
              <a:rPr kumimoji="1" lang="zh-CN" altLang="en-US" sz="4000" b="1">
                <a:latin typeface="楷体_GB2312" pitchFamily="49" charset="-122"/>
                <a:ea typeface="楷体_GB2312" pitchFamily="49" charset="-122"/>
              </a:rPr>
              <a:t>（</a:t>
            </a:r>
            <a:r>
              <a:rPr kumimoji="1" lang="en-US" altLang="zh-CN" sz="4000" b="1">
                <a:latin typeface="楷体_GB2312" pitchFamily="49" charset="-122"/>
                <a:ea typeface="楷体_GB2312" pitchFamily="49" charset="-122"/>
              </a:rPr>
              <a:t>2</a:t>
            </a:r>
            <a:r>
              <a:rPr kumimoji="1" lang="zh-CN" altLang="en-US" sz="4000" b="1">
                <a:latin typeface="楷体_GB2312" pitchFamily="49" charset="-122"/>
                <a:ea typeface="楷体_GB2312" pitchFamily="49" charset="-122"/>
              </a:rPr>
              <a:t>）对外</a:t>
            </a:r>
            <a:r>
              <a:rPr kumimoji="1" lang="en-US" altLang="zh-CN" sz="4000" b="1">
                <a:latin typeface="楷体_GB2312" pitchFamily="49" charset="-122"/>
                <a:ea typeface="楷体_GB2312" pitchFamily="49" charset="-122"/>
              </a:rPr>
              <a:t>:</a:t>
            </a:r>
          </a:p>
          <a:p>
            <a:r>
              <a:rPr kumimoji="1" lang="en-US" altLang="zh-CN" sz="4000" b="1">
                <a:latin typeface="楷体_GB2312" pitchFamily="49" charset="-122"/>
                <a:ea typeface="楷体_GB2312" pitchFamily="49" charset="-122"/>
              </a:rPr>
              <a:t>    </a:t>
            </a:r>
            <a:r>
              <a:rPr kumimoji="1" lang="zh-CN" altLang="en-US" sz="4000" b="1">
                <a:latin typeface="楷体_GB2312" pitchFamily="49" charset="-122"/>
                <a:ea typeface="楷体_GB2312" pitchFamily="49" charset="-122"/>
              </a:rPr>
              <a:t>第二次鸦片战争</a:t>
            </a:r>
            <a:r>
              <a:rPr kumimoji="1" lang="en-US" altLang="zh-CN" sz="4000" b="1">
                <a:latin typeface="楷体_GB2312" pitchFamily="49" charset="-122"/>
                <a:ea typeface="楷体_GB2312" pitchFamily="49" charset="-122"/>
              </a:rPr>
              <a:t>;</a:t>
            </a:r>
          </a:p>
          <a:p>
            <a:r>
              <a:rPr kumimoji="1" lang="en-US" altLang="zh-CN" sz="4000" b="1">
                <a:latin typeface="楷体_GB2312" pitchFamily="49" charset="-122"/>
                <a:ea typeface="楷体_GB2312" pitchFamily="49" charset="-122"/>
              </a:rPr>
              <a:t>    </a:t>
            </a:r>
            <a:r>
              <a:rPr kumimoji="1" lang="zh-CN" altLang="en-US" sz="4000" b="1">
                <a:latin typeface="楷体_GB2312" pitchFamily="49" charset="-122"/>
                <a:ea typeface="楷体_GB2312" pitchFamily="49" charset="-122"/>
              </a:rPr>
              <a:t>克里木战争</a:t>
            </a:r>
          </a:p>
          <a:p>
            <a:r>
              <a:rPr kumimoji="1" lang="zh-CN" altLang="en-US" sz="4000" b="1">
                <a:latin typeface="楷体_GB2312" pitchFamily="49" charset="-122"/>
                <a:ea typeface="楷体_GB2312" pitchFamily="49" charset="-122"/>
              </a:rPr>
              <a:t>    普法战争</a:t>
            </a:r>
            <a:r>
              <a:rPr kumimoji="1" lang="en-US" altLang="zh-CN" sz="4000" b="1">
                <a:latin typeface="Times New Roman"/>
                <a:ea typeface="楷体_GB2312" pitchFamily="49" charset="-122"/>
              </a:rPr>
              <a:t>——</a:t>
            </a:r>
            <a:r>
              <a:rPr kumimoji="1" lang="zh-CN" altLang="en-US" sz="4000" b="1">
                <a:latin typeface="楷体_GB2312" pitchFamily="49" charset="-122"/>
                <a:ea typeface="楷体_GB2312" pitchFamily="49" charset="-122"/>
              </a:rPr>
              <a:t>客死他乡</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4819">
                                            <p:txEl>
                                              <p:pRg st="1" end="1"/>
                                            </p:txEl>
                                          </p:spTgt>
                                        </p:tgtEl>
                                        <p:attrNameLst>
                                          <p:attrName>style.visibility</p:attrName>
                                        </p:attrNameLst>
                                      </p:cBhvr>
                                      <p:to>
                                        <p:strVal val="visible"/>
                                      </p:to>
                                    </p:set>
                                    <p:animEffect transition="in" filter="blinds(horizontal)">
                                      <p:cBhvr>
                                        <p:cTn id="7" dur="500"/>
                                        <p:tgtEl>
                                          <p:spTgt spid="34819">
                                            <p:txEl>
                                              <p:pRg st="1" end="1"/>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4819">
                                            <p:txEl>
                                              <p:pRg st="2" end="2"/>
                                            </p:txEl>
                                          </p:spTgt>
                                        </p:tgtEl>
                                        <p:attrNameLst>
                                          <p:attrName>style.visibility</p:attrName>
                                        </p:attrNameLst>
                                      </p:cBhvr>
                                      <p:to>
                                        <p:strVal val="visible"/>
                                      </p:to>
                                    </p:set>
                                    <p:animEffect transition="in" filter="blinds(horizontal)">
                                      <p:cBhvr>
                                        <p:cTn id="12" dur="500"/>
                                        <p:tgtEl>
                                          <p:spTgt spid="34819">
                                            <p:txEl>
                                              <p:pRg st="2" end="2"/>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4819">
                                            <p:txEl>
                                              <p:pRg st="4" end="4"/>
                                            </p:txEl>
                                          </p:spTgt>
                                        </p:tgtEl>
                                        <p:attrNameLst>
                                          <p:attrName>style.visibility</p:attrName>
                                        </p:attrNameLst>
                                      </p:cBhvr>
                                      <p:to>
                                        <p:strVal val="visible"/>
                                      </p:to>
                                    </p:set>
                                    <p:animEffect transition="in" filter="blinds(horizontal)">
                                      <p:cBhvr>
                                        <p:cTn id="17" dur="500"/>
                                        <p:tgtEl>
                                          <p:spTgt spid="34819">
                                            <p:txEl>
                                              <p:pRg st="4" end="4"/>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4819">
                                            <p:txEl>
                                              <p:pRg st="5" end="5"/>
                                            </p:txEl>
                                          </p:spTgt>
                                        </p:tgtEl>
                                        <p:attrNameLst>
                                          <p:attrName>style.visibility</p:attrName>
                                        </p:attrNameLst>
                                      </p:cBhvr>
                                      <p:to>
                                        <p:strVal val="visible"/>
                                      </p:to>
                                    </p:set>
                                    <p:animEffect transition="in" filter="blinds(horizontal)">
                                      <p:cBhvr>
                                        <p:cTn id="22" dur="500"/>
                                        <p:tgtEl>
                                          <p:spTgt spid="34819">
                                            <p:txEl>
                                              <p:pRg st="5" end="5"/>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4819">
                                            <p:txEl>
                                              <p:pRg st="6" end="6"/>
                                            </p:txEl>
                                          </p:spTgt>
                                        </p:tgtEl>
                                        <p:attrNameLst>
                                          <p:attrName>style.visibility</p:attrName>
                                        </p:attrNameLst>
                                      </p:cBhvr>
                                      <p:to>
                                        <p:strVal val="visible"/>
                                      </p:to>
                                    </p:set>
                                    <p:animEffect transition="in" filter="blinds(horizontal)">
                                      <p:cBhvr>
                                        <p:cTn id="27" dur="500"/>
                                        <p:tgtEl>
                                          <p:spTgt spid="34819">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ext Box 2">
            <a:hlinkClick r:id="rId2" action="ppaction://hlinksldjump"/>
          </p:cNvPr>
          <p:cNvSpPr txBox="1">
            <a:spLocks noChangeArrowheads="1"/>
          </p:cNvSpPr>
          <p:nvPr/>
        </p:nvSpPr>
        <p:spPr bwMode="auto">
          <a:xfrm>
            <a:off x="250825" y="188913"/>
            <a:ext cx="57721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a:latin typeface="华文新魏" pitchFamily="2" charset="-122"/>
                <a:ea typeface="华文新魏" pitchFamily="2" charset="-122"/>
              </a:rPr>
              <a:t>三、拿破仑神话的延续</a:t>
            </a:r>
          </a:p>
        </p:txBody>
      </p:sp>
      <p:sp>
        <p:nvSpPr>
          <p:cNvPr id="35843" name="Text Box 3"/>
          <p:cNvSpPr txBox="1">
            <a:spLocks noChangeArrowheads="1"/>
          </p:cNvSpPr>
          <p:nvPr/>
        </p:nvSpPr>
        <p:spPr bwMode="auto">
          <a:xfrm>
            <a:off x="539750" y="1052513"/>
            <a:ext cx="67691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a:latin typeface="华文新魏" pitchFamily="2" charset="-122"/>
                <a:ea typeface="华文新魏" pitchFamily="2" charset="-122"/>
              </a:rPr>
              <a:t>1.</a:t>
            </a:r>
            <a:r>
              <a:rPr kumimoji="1" lang="zh-CN" altLang="en-US" sz="4400">
                <a:latin typeface="华文新魏" pitchFamily="2" charset="-122"/>
                <a:ea typeface="华文新魏" pitchFamily="2" charset="-122"/>
              </a:rPr>
              <a:t>法兰西第二帝国的建立</a:t>
            </a:r>
          </a:p>
        </p:txBody>
      </p:sp>
      <p:sp>
        <p:nvSpPr>
          <p:cNvPr id="35844" name="Text Box 4"/>
          <p:cNvSpPr txBox="1">
            <a:spLocks noChangeArrowheads="1"/>
          </p:cNvSpPr>
          <p:nvPr/>
        </p:nvSpPr>
        <p:spPr bwMode="auto">
          <a:xfrm>
            <a:off x="468313" y="1844675"/>
            <a:ext cx="67691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a:latin typeface="华文新魏" pitchFamily="2" charset="-122"/>
                <a:ea typeface="华文新魏" pitchFamily="2" charset="-122"/>
              </a:rPr>
              <a:t>2.</a:t>
            </a:r>
            <a:r>
              <a:rPr kumimoji="1" lang="zh-CN" altLang="en-US" sz="4400">
                <a:latin typeface="华文新魏" pitchFamily="2" charset="-122"/>
                <a:ea typeface="华文新魏" pitchFamily="2" charset="-122"/>
              </a:rPr>
              <a:t>法兰西第二帝国的统治</a:t>
            </a:r>
          </a:p>
        </p:txBody>
      </p:sp>
      <p:sp>
        <p:nvSpPr>
          <p:cNvPr id="35845" name="Text Box 5"/>
          <p:cNvSpPr txBox="1">
            <a:spLocks noChangeArrowheads="1"/>
          </p:cNvSpPr>
          <p:nvPr/>
        </p:nvSpPr>
        <p:spPr bwMode="auto">
          <a:xfrm>
            <a:off x="468313" y="2636838"/>
            <a:ext cx="6911975"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a:latin typeface="华文新魏" pitchFamily="2" charset="-122"/>
                <a:ea typeface="华文新魏" pitchFamily="2" charset="-122"/>
              </a:rPr>
              <a:t>3.</a:t>
            </a:r>
            <a:r>
              <a:rPr kumimoji="1" lang="zh-CN" altLang="en-US" sz="4400">
                <a:latin typeface="华文新魏" pitchFamily="2" charset="-122"/>
                <a:ea typeface="华文新魏" pitchFamily="2" charset="-122"/>
              </a:rPr>
              <a:t>法兰西第二帝国的覆灭</a:t>
            </a:r>
          </a:p>
        </p:txBody>
      </p:sp>
      <p:sp>
        <p:nvSpPr>
          <p:cNvPr id="35846" name="Rectangle 6"/>
          <p:cNvSpPr>
            <a:spLocks noChangeArrowheads="1"/>
          </p:cNvSpPr>
          <p:nvPr/>
        </p:nvSpPr>
        <p:spPr bwMode="auto">
          <a:xfrm>
            <a:off x="395288" y="3573463"/>
            <a:ext cx="8351837" cy="2771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400" b="1">
                <a:latin typeface="楷体_GB2312" pitchFamily="49" charset="-122"/>
                <a:ea typeface="楷体_GB2312" pitchFamily="49" charset="-122"/>
              </a:rPr>
              <a:t>1870</a:t>
            </a:r>
            <a:r>
              <a:rPr kumimoji="1" lang="zh-CN" altLang="en-US" sz="4400" b="1">
                <a:latin typeface="楷体_GB2312" pitchFamily="49" charset="-122"/>
                <a:ea typeface="楷体_GB2312" pitchFamily="49" charset="-122"/>
              </a:rPr>
              <a:t>年</a:t>
            </a:r>
            <a:r>
              <a:rPr kumimoji="1" lang="en-US" altLang="zh-CN" sz="4400" b="1">
                <a:latin typeface="楷体_GB2312" pitchFamily="49" charset="-122"/>
                <a:ea typeface="楷体_GB2312" pitchFamily="49" charset="-122"/>
              </a:rPr>
              <a:t>9</a:t>
            </a:r>
            <a:r>
              <a:rPr kumimoji="1" lang="zh-CN" altLang="en-US" sz="4400" b="1">
                <a:latin typeface="楷体_GB2312" pitchFamily="49" charset="-122"/>
                <a:ea typeface="楷体_GB2312" pitchFamily="49" charset="-122"/>
              </a:rPr>
              <a:t>月</a:t>
            </a:r>
            <a:r>
              <a:rPr kumimoji="1" lang="en-US" altLang="zh-CN" sz="4400" b="1">
                <a:latin typeface="楷体_GB2312" pitchFamily="49" charset="-122"/>
                <a:ea typeface="楷体_GB2312" pitchFamily="49" charset="-122"/>
              </a:rPr>
              <a:t>4</a:t>
            </a:r>
            <a:r>
              <a:rPr kumimoji="1" lang="zh-CN" altLang="en-US" sz="4400" b="1">
                <a:latin typeface="楷体_GB2312" pitchFamily="49" charset="-122"/>
                <a:ea typeface="楷体_GB2312" pitchFamily="49" charset="-122"/>
              </a:rPr>
              <a:t>日巴黎发生革命，宣布推翻法兰西第二帝国，成立法兰西第三共和国。</a:t>
            </a:r>
            <a:r>
              <a:rPr lang="zh-CN" altLang="en-US" sz="4400" b="1">
                <a:latin typeface="Times New Roman"/>
                <a:ea typeface="楷体_GB2312" pitchFamily="49" charset="-122"/>
              </a:rPr>
              <a:t>“</a:t>
            </a:r>
            <a:r>
              <a:rPr lang="zh-CN" altLang="en-US" sz="4400" b="1">
                <a:latin typeface="楷体_GB2312" pitchFamily="49" charset="-122"/>
                <a:ea typeface="楷体_GB2312" pitchFamily="49" charset="-122"/>
              </a:rPr>
              <a:t>拿破仑神话</a:t>
            </a:r>
            <a:r>
              <a:rPr lang="zh-CN" altLang="en-US" sz="4400" b="1">
                <a:latin typeface="Times New Roman"/>
                <a:ea typeface="楷体_GB2312" pitchFamily="49" charset="-122"/>
              </a:rPr>
              <a:t>”</a:t>
            </a:r>
            <a:r>
              <a:rPr lang="zh-CN" altLang="en-US" sz="4400" b="1">
                <a:latin typeface="楷体_GB2312" pitchFamily="49" charset="-122"/>
                <a:ea typeface="楷体_GB2312" pitchFamily="49" charset="-122"/>
              </a:rPr>
              <a:t>就此破灭。</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35845"/>
                                        </p:tgtEl>
                                        <p:attrNameLst>
                                          <p:attrName>style.visibility</p:attrName>
                                        </p:attrNameLst>
                                      </p:cBhvr>
                                      <p:to>
                                        <p:strVal val="visible"/>
                                      </p:to>
                                    </p:set>
                                    <p:animEffect transition="in" filter="slide(fromTop)">
                                      <p:cBhvr>
                                        <p:cTn id="7" dur="500"/>
                                        <p:tgtEl>
                                          <p:spTgt spid="358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35846"/>
                                        </p:tgtEl>
                                        <p:attrNameLst>
                                          <p:attrName>style.visibility</p:attrName>
                                        </p:attrNameLst>
                                      </p:cBhvr>
                                      <p:to>
                                        <p:strVal val="visible"/>
                                      </p:to>
                                    </p:set>
                                    <p:animEffect transition="in" filter="blinds(horizontal)">
                                      <p:cBhvr>
                                        <p:cTn id="12" dur="5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5" grpId="0" autoUpdateAnimBg="0"/>
      <p:bldP spid="35846"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Box 1"/>
          <p:cNvSpPr txBox="1">
            <a:spLocks noChangeArrowheads="1"/>
          </p:cNvSpPr>
          <p:nvPr/>
        </p:nvSpPr>
        <p:spPr bwMode="auto">
          <a:xfrm>
            <a:off x="357188" y="0"/>
            <a:ext cx="7594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3600" b="1">
                <a:solidFill>
                  <a:srgbClr val="FF0000"/>
                </a:solidFill>
                <a:latin typeface="Times New Roman" pitchFamily="18" charset="0"/>
                <a:ea typeface="黑体" pitchFamily="2" charset="-122"/>
              </a:rPr>
              <a:t>思考：</a:t>
            </a:r>
          </a:p>
          <a:p>
            <a:r>
              <a:rPr kumimoji="1" lang="zh-CN" altLang="en-US" sz="3600" b="1">
                <a:solidFill>
                  <a:srgbClr val="FF0000"/>
                </a:solidFill>
                <a:latin typeface="Times New Roman" pitchFamily="18" charset="0"/>
                <a:ea typeface="黑体" pitchFamily="2" charset="-122"/>
              </a:rPr>
              <a:t>第二帝国的统治为什么能够近</a:t>
            </a:r>
            <a:r>
              <a:rPr kumimoji="1" lang="en-US" altLang="zh-CN" sz="3600" b="1">
                <a:solidFill>
                  <a:srgbClr val="FF0000"/>
                </a:solidFill>
                <a:latin typeface="Times New Roman" pitchFamily="18" charset="0"/>
                <a:ea typeface="黑体" pitchFamily="2" charset="-122"/>
              </a:rPr>
              <a:t>20</a:t>
            </a:r>
            <a:r>
              <a:rPr kumimoji="1" lang="zh-CN" altLang="en-US" sz="3600" b="1">
                <a:solidFill>
                  <a:srgbClr val="FF0000"/>
                </a:solidFill>
                <a:latin typeface="Times New Roman" pitchFamily="18" charset="0"/>
                <a:ea typeface="黑体" pitchFamily="2" charset="-122"/>
              </a:rPr>
              <a:t>年？</a:t>
            </a:r>
          </a:p>
        </p:txBody>
      </p:sp>
      <p:sp>
        <p:nvSpPr>
          <p:cNvPr id="3" name="TextBox 2"/>
          <p:cNvSpPr txBox="1">
            <a:spLocks noChangeArrowheads="1"/>
          </p:cNvSpPr>
          <p:nvPr/>
        </p:nvSpPr>
        <p:spPr bwMode="auto">
          <a:xfrm>
            <a:off x="357188" y="1500188"/>
            <a:ext cx="8215312" cy="2432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3200" b="1">
                <a:latin typeface="Times New Roman" pitchFamily="18" charset="0"/>
                <a:ea typeface="黑体" pitchFamily="2" charset="-122"/>
              </a:rPr>
              <a:t>波拿巴的独裁统治给法国带来了稳定的秩序，在这种秩序中法国工业革命得以迅速完成，资产阶级力量迅速壮大。</a:t>
            </a:r>
            <a:r>
              <a:rPr kumimoji="1" lang="zh-CN" altLang="en-US" sz="2800" b="1">
                <a:solidFill>
                  <a:srgbClr val="FF9900"/>
                </a:solidFill>
                <a:latin typeface="Times New Roman" pitchFamily="18" charset="0"/>
                <a:ea typeface="黑体" pitchFamily="2" charset="-122"/>
              </a:rPr>
              <a:t>（马克思说过，再一次大的革命之后，为巩固革命成果需要专制，而且需要强有力的专制。）</a:t>
            </a:r>
          </a:p>
        </p:txBody>
      </p:sp>
      <p:sp>
        <p:nvSpPr>
          <p:cNvPr id="4" name="TextBox 3"/>
          <p:cNvSpPr txBox="1">
            <a:spLocks noChangeArrowheads="1"/>
          </p:cNvSpPr>
          <p:nvPr/>
        </p:nvSpPr>
        <p:spPr bwMode="auto">
          <a:xfrm>
            <a:off x="357188" y="4143375"/>
            <a:ext cx="8429625" cy="107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kumimoji="1" lang="zh-CN" altLang="en-US" sz="3200" b="1">
                <a:solidFill>
                  <a:schemeClr val="accent2"/>
                </a:solidFill>
                <a:latin typeface="Times New Roman" pitchFamily="18" charset="0"/>
                <a:ea typeface="黑体" pitchFamily="2" charset="-122"/>
              </a:rPr>
              <a:t>波拿巴政权的实行的是有利于经济发展的措施，执行的是有利于社会进步的政策。</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4" presetClass="entr" presetSubtype="0" accel="10000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strVal val="#ppt_w*0.05"/>
                                          </p:val>
                                        </p:tav>
                                        <p:tav tm="100000">
                                          <p:val>
                                            <p:strVal val="#ppt_w"/>
                                          </p:val>
                                        </p:tav>
                                      </p:tavLst>
                                    </p:anim>
                                    <p:anim calcmode="lin" valueType="num">
                                      <p:cBhvr>
                                        <p:cTn id="8" dur="500" fill="hold"/>
                                        <p:tgtEl>
                                          <p:spTgt spid="3"/>
                                        </p:tgtEl>
                                        <p:attrNameLst>
                                          <p:attrName>ppt_h</p:attrName>
                                        </p:attrNameLst>
                                      </p:cBhvr>
                                      <p:tavLst>
                                        <p:tav tm="0">
                                          <p:val>
                                            <p:strVal val="#ppt_h"/>
                                          </p:val>
                                        </p:tav>
                                        <p:tav tm="100000">
                                          <p:val>
                                            <p:strVal val="#ppt_h"/>
                                          </p:val>
                                        </p:tav>
                                      </p:tavLst>
                                    </p:anim>
                                    <p:anim calcmode="lin" valueType="num">
                                      <p:cBhvr>
                                        <p:cTn id="9" dur="500" fill="hold"/>
                                        <p:tgtEl>
                                          <p:spTgt spid="3"/>
                                        </p:tgtEl>
                                        <p:attrNameLst>
                                          <p:attrName>ppt_x</p:attrName>
                                        </p:attrNameLst>
                                      </p:cBhvr>
                                      <p:tavLst>
                                        <p:tav tm="0">
                                          <p:val>
                                            <p:strVal val="#ppt_x-.2"/>
                                          </p:val>
                                        </p:tav>
                                        <p:tav tm="100000">
                                          <p:val>
                                            <p:strVal val="#ppt_x"/>
                                          </p:val>
                                        </p:tav>
                                      </p:tavLst>
                                    </p:anim>
                                    <p:anim calcmode="lin" valueType="num">
                                      <p:cBhvr>
                                        <p:cTn id="10" dur="500" fill="hold"/>
                                        <p:tgtEl>
                                          <p:spTgt spid="3"/>
                                        </p:tgtEl>
                                        <p:attrNameLst>
                                          <p:attrName>ppt_y</p:attrName>
                                        </p:attrNameLst>
                                      </p:cBhvr>
                                      <p:tavLst>
                                        <p:tav tm="0">
                                          <p:val>
                                            <p:strVal val="#ppt_y"/>
                                          </p:val>
                                        </p:tav>
                                        <p:tav tm="100000">
                                          <p:val>
                                            <p:strVal val="#ppt_y"/>
                                          </p:val>
                                        </p:tav>
                                      </p:tavLst>
                                    </p:anim>
                                    <p:animEffect transition="in" filter="fade">
                                      <p:cBhvr>
                                        <p:cTn id="11" dur="5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0" y="274638"/>
            <a:ext cx="9144000" cy="669925"/>
          </a:xfrm>
          <a:noFill/>
          <a:ln/>
        </p:spPr>
        <p:txBody>
          <a:bodyPr lIns="0" tIns="0" rIns="0" bIns="0">
            <a:spAutoFit/>
          </a:bodyPr>
          <a:lstStyle/>
          <a:p>
            <a:r>
              <a:rPr lang="zh-CN" altLang="en-US" b="1">
                <a:solidFill>
                  <a:srgbClr val="CC0000"/>
                </a:solidFill>
                <a:ea typeface="华文新魏" pitchFamily="2" charset="-122"/>
              </a:rPr>
              <a:t>第二帝国是否真就败于一场战争呢？</a:t>
            </a:r>
          </a:p>
        </p:txBody>
      </p:sp>
      <p:sp>
        <p:nvSpPr>
          <p:cNvPr id="37891" name="Rectangle 3"/>
          <p:cNvSpPr>
            <a:spLocks noGrp="1" noChangeArrowheads="1"/>
          </p:cNvSpPr>
          <p:nvPr>
            <p:ph type="body" idx="1"/>
          </p:nvPr>
        </p:nvSpPr>
        <p:spPr>
          <a:xfrm>
            <a:off x="323850" y="1125538"/>
            <a:ext cx="8640763" cy="5121275"/>
          </a:xfrm>
          <a:noFill/>
          <a:ln/>
        </p:spPr>
        <p:txBody>
          <a:bodyPr lIns="0" tIns="0" rIns="0" bIns="0">
            <a:spAutoFit/>
          </a:bodyPr>
          <a:lstStyle/>
          <a:p>
            <a:pPr>
              <a:buClr>
                <a:srgbClr val="FF0000"/>
              </a:buClr>
              <a:buFont typeface="Wingdings" pitchFamily="2" charset="2"/>
              <a:buChar char="u"/>
            </a:pPr>
            <a:r>
              <a:rPr lang="zh-CN" altLang="en-US" sz="4000" b="1">
                <a:ea typeface="楷体_GB2312" pitchFamily="49" charset="-122"/>
              </a:rPr>
              <a:t>工业资产阶级力量壮大后需要真正的自由与民主，并希望确立共和制；</a:t>
            </a:r>
          </a:p>
          <a:p>
            <a:pPr>
              <a:buClr>
                <a:srgbClr val="FF0000"/>
              </a:buClr>
              <a:buFont typeface="Wingdings" pitchFamily="2" charset="2"/>
              <a:buChar char="u"/>
            </a:pPr>
            <a:r>
              <a:rPr lang="zh-CN" altLang="en-US" sz="4000" b="1">
                <a:ea typeface="楷体_GB2312" pitchFamily="49" charset="-122"/>
              </a:rPr>
              <a:t>波拿巴通过天主教会的影响来维护自身统治，资产阶级要求实行世俗化的教育、真正的普选权、集会和结社自由；</a:t>
            </a:r>
          </a:p>
          <a:p>
            <a:pPr>
              <a:buClr>
                <a:srgbClr val="FF0000"/>
              </a:buClr>
              <a:buFont typeface="Wingdings" pitchFamily="2" charset="2"/>
              <a:buChar char="u"/>
            </a:pPr>
            <a:r>
              <a:rPr lang="zh-CN" altLang="en-US" sz="4000" b="1">
                <a:ea typeface="楷体_GB2312" pitchFamily="49" charset="-122"/>
              </a:rPr>
              <a:t>广大劳动群众对政府日渐不满，而波拿巴企图通过对外战争摆脱困境。</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7891">
                                            <p:txEl>
                                              <p:pRg st="0" end="0"/>
                                            </p:txEl>
                                          </p:spTgt>
                                        </p:tgtEl>
                                        <p:attrNameLst>
                                          <p:attrName>style.visibility</p:attrName>
                                        </p:attrNameLst>
                                      </p:cBhvr>
                                      <p:to>
                                        <p:strVal val="visible"/>
                                      </p:to>
                                    </p:set>
                                    <p:animEffect transition="in" filter="blinds(horizontal)">
                                      <p:cBhvr>
                                        <p:cTn id="7" dur="500"/>
                                        <p:tgtEl>
                                          <p:spTgt spid="3789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7891">
                                            <p:txEl>
                                              <p:pRg st="1" end="1"/>
                                            </p:txEl>
                                          </p:spTgt>
                                        </p:tgtEl>
                                        <p:attrNameLst>
                                          <p:attrName>style.visibility</p:attrName>
                                        </p:attrNameLst>
                                      </p:cBhvr>
                                      <p:to>
                                        <p:strVal val="visible"/>
                                      </p:to>
                                    </p:set>
                                    <p:animEffect transition="in" filter="blinds(horizontal)">
                                      <p:cBhvr>
                                        <p:cTn id="12" dur="500"/>
                                        <p:tgtEl>
                                          <p:spTgt spid="37891">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7891">
                                            <p:txEl>
                                              <p:pRg st="2" end="2"/>
                                            </p:txEl>
                                          </p:spTgt>
                                        </p:tgtEl>
                                        <p:attrNameLst>
                                          <p:attrName>style.visibility</p:attrName>
                                        </p:attrNameLst>
                                      </p:cBhvr>
                                      <p:to>
                                        <p:strVal val="visible"/>
                                      </p:to>
                                    </p:set>
                                    <p:animEffect transition="in" filter="blinds(horizontal)">
                                      <p:cBhvr>
                                        <p:cTn id="17" dur="500"/>
                                        <p:tgtEl>
                                          <p:spTgt spid="3789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Text Box 2"/>
          <p:cNvSpPr txBox="1">
            <a:spLocks noChangeArrowheads="1"/>
          </p:cNvSpPr>
          <p:nvPr/>
        </p:nvSpPr>
        <p:spPr bwMode="auto">
          <a:xfrm>
            <a:off x="0" y="0"/>
            <a:ext cx="9144000" cy="70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kumimoji="1" lang="zh-CN" altLang="en-US" sz="4000" b="1">
                <a:solidFill>
                  <a:srgbClr val="FF0000"/>
                </a:solidFill>
                <a:latin typeface="黑体" pitchFamily="2" charset="-122"/>
                <a:ea typeface="黑体" pitchFamily="2" charset="-122"/>
              </a:rPr>
              <a:t>法国政体的演变</a:t>
            </a:r>
          </a:p>
        </p:txBody>
      </p:sp>
      <p:sp>
        <p:nvSpPr>
          <p:cNvPr id="214019" name="Text Box 3"/>
          <p:cNvSpPr txBox="1">
            <a:spLocks noChangeArrowheads="1"/>
          </p:cNvSpPr>
          <p:nvPr/>
        </p:nvSpPr>
        <p:spPr bwMode="auto">
          <a:xfrm>
            <a:off x="0" y="836613"/>
            <a:ext cx="9972675"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1789</a:t>
            </a:r>
            <a:r>
              <a:rPr kumimoji="1" lang="zh-CN" altLang="en-US" sz="3200" b="1">
                <a:solidFill>
                  <a:schemeClr val="accent2"/>
                </a:solidFill>
                <a:latin typeface="黑体" pitchFamily="2" charset="-122"/>
                <a:ea typeface="黑体" pitchFamily="2" charset="-122"/>
              </a:rPr>
              <a:t>年革命前：波旁王朝（封建君主专制）</a:t>
            </a:r>
          </a:p>
        </p:txBody>
      </p:sp>
      <p:sp>
        <p:nvSpPr>
          <p:cNvPr id="214020" name="Text Box 4"/>
          <p:cNvSpPr txBox="1">
            <a:spLocks noChangeArrowheads="1"/>
          </p:cNvSpPr>
          <p:nvPr/>
        </p:nvSpPr>
        <p:spPr bwMode="auto">
          <a:xfrm>
            <a:off x="0" y="1989138"/>
            <a:ext cx="93964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3</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1792</a:t>
            </a:r>
            <a:r>
              <a:rPr kumimoji="1" lang="en-US" altLang="zh-CN" sz="3200" b="1">
                <a:solidFill>
                  <a:schemeClr val="accent2"/>
                </a:solidFill>
                <a:latin typeface="Times New Roman" pitchFamily="18" charset="0"/>
                <a:ea typeface="黑体" pitchFamily="2" charset="-122"/>
              </a:rPr>
              <a:t>——</a:t>
            </a:r>
            <a:r>
              <a:rPr kumimoji="1" lang="en-US" altLang="zh-CN" sz="3200" b="1">
                <a:solidFill>
                  <a:schemeClr val="accent2"/>
                </a:solidFill>
                <a:latin typeface="黑体" pitchFamily="2" charset="-122"/>
                <a:ea typeface="黑体" pitchFamily="2" charset="-122"/>
              </a:rPr>
              <a:t>1804</a:t>
            </a:r>
            <a:r>
              <a:rPr kumimoji="1" lang="zh-CN" altLang="en-US" sz="3200" b="1">
                <a:solidFill>
                  <a:schemeClr val="accent2"/>
                </a:solidFill>
                <a:latin typeface="黑体" pitchFamily="2" charset="-122"/>
                <a:ea typeface="黑体" pitchFamily="2" charset="-122"/>
              </a:rPr>
              <a:t>：法兰西第一共和国（共和制）</a:t>
            </a:r>
            <a:r>
              <a:rPr kumimoji="1" lang="zh-CN" altLang="en-US" sz="3200" b="1">
                <a:solidFill>
                  <a:srgbClr val="FFFFFF"/>
                </a:solidFill>
                <a:latin typeface="黑体" pitchFamily="2" charset="-122"/>
                <a:ea typeface="黑体" pitchFamily="2" charset="-122"/>
              </a:rPr>
              <a:t>   </a:t>
            </a:r>
          </a:p>
        </p:txBody>
      </p:sp>
      <p:sp>
        <p:nvSpPr>
          <p:cNvPr id="214021" name="Text Box 5"/>
          <p:cNvSpPr txBox="1">
            <a:spLocks noChangeArrowheads="1"/>
          </p:cNvSpPr>
          <p:nvPr/>
        </p:nvSpPr>
        <p:spPr bwMode="auto">
          <a:xfrm>
            <a:off x="0" y="2565400"/>
            <a:ext cx="95250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4</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1804</a:t>
            </a:r>
            <a:r>
              <a:rPr kumimoji="1" lang="en-US" altLang="zh-CN" sz="3200" b="1">
                <a:solidFill>
                  <a:schemeClr val="accent2"/>
                </a:solidFill>
                <a:latin typeface="Times New Roman" pitchFamily="18" charset="0"/>
                <a:ea typeface="黑体" pitchFamily="2" charset="-122"/>
              </a:rPr>
              <a:t>——</a:t>
            </a:r>
            <a:r>
              <a:rPr kumimoji="1" lang="en-US" altLang="zh-CN" sz="3200" b="1">
                <a:solidFill>
                  <a:schemeClr val="accent2"/>
                </a:solidFill>
                <a:latin typeface="黑体" pitchFamily="2" charset="-122"/>
                <a:ea typeface="黑体" pitchFamily="2" charset="-122"/>
              </a:rPr>
              <a:t>1814</a:t>
            </a:r>
            <a:r>
              <a:rPr kumimoji="1" lang="zh-CN" altLang="en-US" sz="3200" b="1">
                <a:solidFill>
                  <a:schemeClr val="accent2"/>
                </a:solidFill>
                <a:latin typeface="黑体" pitchFamily="2" charset="-122"/>
                <a:ea typeface="黑体" pitchFamily="2" charset="-122"/>
              </a:rPr>
              <a:t>：法兰西第一帝国（帝制）</a:t>
            </a:r>
          </a:p>
        </p:txBody>
      </p:sp>
      <p:sp>
        <p:nvSpPr>
          <p:cNvPr id="214022" name="Text Box 6"/>
          <p:cNvSpPr txBox="1">
            <a:spLocks noChangeArrowheads="1"/>
          </p:cNvSpPr>
          <p:nvPr/>
        </p:nvSpPr>
        <p:spPr bwMode="auto">
          <a:xfrm>
            <a:off x="0" y="3068638"/>
            <a:ext cx="98282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5</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1815</a:t>
            </a:r>
            <a:r>
              <a:rPr kumimoji="1" lang="en-US" altLang="zh-CN" sz="3200" b="1">
                <a:solidFill>
                  <a:schemeClr val="accent2"/>
                </a:solidFill>
                <a:latin typeface="Times New Roman" pitchFamily="18" charset="0"/>
                <a:ea typeface="黑体" pitchFamily="2" charset="-122"/>
              </a:rPr>
              <a:t>——</a:t>
            </a:r>
            <a:r>
              <a:rPr kumimoji="1" lang="en-US" altLang="zh-CN" sz="3200" b="1">
                <a:solidFill>
                  <a:schemeClr val="accent2"/>
                </a:solidFill>
                <a:latin typeface="黑体" pitchFamily="2" charset="-122"/>
                <a:ea typeface="黑体" pitchFamily="2" charset="-122"/>
              </a:rPr>
              <a:t>1830</a:t>
            </a:r>
            <a:r>
              <a:rPr kumimoji="1" lang="zh-CN" altLang="en-US" sz="3200" b="1">
                <a:solidFill>
                  <a:schemeClr val="accent2"/>
                </a:solidFill>
                <a:latin typeface="黑体" pitchFamily="2" charset="-122"/>
                <a:ea typeface="黑体" pitchFamily="2" charset="-122"/>
              </a:rPr>
              <a:t>：波旁王朝复辟（封建专制）</a:t>
            </a:r>
          </a:p>
        </p:txBody>
      </p:sp>
      <p:sp>
        <p:nvSpPr>
          <p:cNvPr id="214023" name="Text Box 7"/>
          <p:cNvSpPr txBox="1">
            <a:spLocks noChangeArrowheads="1"/>
          </p:cNvSpPr>
          <p:nvPr/>
        </p:nvSpPr>
        <p:spPr bwMode="auto">
          <a:xfrm>
            <a:off x="0" y="3573463"/>
            <a:ext cx="91440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6</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1830</a:t>
            </a:r>
            <a:r>
              <a:rPr kumimoji="1" lang="en-US" altLang="zh-CN" sz="3200" b="1">
                <a:solidFill>
                  <a:schemeClr val="accent2"/>
                </a:solidFill>
                <a:latin typeface="Times New Roman" pitchFamily="18" charset="0"/>
                <a:ea typeface="黑体" pitchFamily="2" charset="-122"/>
              </a:rPr>
              <a:t>——</a:t>
            </a:r>
            <a:r>
              <a:rPr kumimoji="1" lang="en-US" altLang="zh-CN" sz="3200" b="1">
                <a:solidFill>
                  <a:schemeClr val="accent2"/>
                </a:solidFill>
                <a:latin typeface="黑体" pitchFamily="2" charset="-122"/>
                <a:ea typeface="黑体" pitchFamily="2" charset="-122"/>
              </a:rPr>
              <a:t>1848</a:t>
            </a:r>
            <a:r>
              <a:rPr kumimoji="1" lang="zh-CN" altLang="en-US" sz="3200" b="1">
                <a:solidFill>
                  <a:schemeClr val="accent2"/>
                </a:solidFill>
                <a:latin typeface="黑体" pitchFamily="2" charset="-122"/>
                <a:ea typeface="黑体" pitchFamily="2" charset="-122"/>
              </a:rPr>
              <a:t>：七月王朝（君主立宪制）</a:t>
            </a:r>
          </a:p>
        </p:txBody>
      </p:sp>
      <p:sp>
        <p:nvSpPr>
          <p:cNvPr id="214024" name="Text Box 8"/>
          <p:cNvSpPr txBox="1">
            <a:spLocks noChangeArrowheads="1"/>
          </p:cNvSpPr>
          <p:nvPr/>
        </p:nvSpPr>
        <p:spPr bwMode="auto">
          <a:xfrm>
            <a:off x="0" y="4076700"/>
            <a:ext cx="946785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7</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1848</a:t>
            </a:r>
            <a:r>
              <a:rPr kumimoji="1" lang="en-US" altLang="zh-CN" sz="3200" b="1">
                <a:solidFill>
                  <a:schemeClr val="accent2"/>
                </a:solidFill>
                <a:latin typeface="Times New Roman" pitchFamily="18" charset="0"/>
                <a:ea typeface="黑体" pitchFamily="2" charset="-122"/>
              </a:rPr>
              <a:t>——</a:t>
            </a:r>
            <a:r>
              <a:rPr kumimoji="1" lang="en-US" altLang="zh-CN" sz="3200" b="1">
                <a:solidFill>
                  <a:schemeClr val="accent2"/>
                </a:solidFill>
                <a:latin typeface="黑体" pitchFamily="2" charset="-122"/>
                <a:ea typeface="黑体" pitchFamily="2" charset="-122"/>
              </a:rPr>
              <a:t>1852</a:t>
            </a:r>
            <a:r>
              <a:rPr kumimoji="1" lang="zh-CN" altLang="en-US" sz="3200" b="1">
                <a:solidFill>
                  <a:schemeClr val="accent2"/>
                </a:solidFill>
                <a:latin typeface="黑体" pitchFamily="2" charset="-122"/>
                <a:ea typeface="黑体" pitchFamily="2" charset="-122"/>
              </a:rPr>
              <a:t>：法兰西第二共和国（共和制）</a:t>
            </a:r>
            <a:r>
              <a:rPr kumimoji="1" lang="zh-CN" altLang="en-US" sz="3200" b="1">
                <a:solidFill>
                  <a:srgbClr val="FF0066"/>
                </a:solidFill>
                <a:latin typeface="黑体" pitchFamily="2" charset="-122"/>
                <a:ea typeface="黑体" pitchFamily="2" charset="-122"/>
              </a:rPr>
              <a:t> </a:t>
            </a:r>
          </a:p>
        </p:txBody>
      </p:sp>
      <p:sp>
        <p:nvSpPr>
          <p:cNvPr id="214025" name="Text Box 9"/>
          <p:cNvSpPr txBox="1">
            <a:spLocks noChangeArrowheads="1"/>
          </p:cNvSpPr>
          <p:nvPr/>
        </p:nvSpPr>
        <p:spPr bwMode="auto">
          <a:xfrm>
            <a:off x="0" y="4652963"/>
            <a:ext cx="86868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8</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1852</a:t>
            </a:r>
            <a:r>
              <a:rPr kumimoji="1" lang="en-US" altLang="zh-CN" sz="3200" b="1">
                <a:solidFill>
                  <a:schemeClr val="accent2"/>
                </a:solidFill>
                <a:latin typeface="Times New Roman" pitchFamily="18" charset="0"/>
                <a:ea typeface="黑体" pitchFamily="2" charset="-122"/>
              </a:rPr>
              <a:t>——</a:t>
            </a:r>
            <a:r>
              <a:rPr kumimoji="1" lang="en-US" altLang="zh-CN" sz="3200" b="1">
                <a:solidFill>
                  <a:schemeClr val="accent2"/>
                </a:solidFill>
                <a:latin typeface="黑体" pitchFamily="2" charset="-122"/>
                <a:ea typeface="黑体" pitchFamily="2" charset="-122"/>
              </a:rPr>
              <a:t>1870</a:t>
            </a:r>
            <a:r>
              <a:rPr kumimoji="1" lang="zh-CN" altLang="en-US" sz="3200" b="1">
                <a:solidFill>
                  <a:schemeClr val="accent2"/>
                </a:solidFill>
                <a:latin typeface="黑体" pitchFamily="2" charset="-122"/>
                <a:ea typeface="黑体" pitchFamily="2" charset="-122"/>
              </a:rPr>
              <a:t>：法兰西第二帝国（帝制）</a:t>
            </a:r>
          </a:p>
        </p:txBody>
      </p:sp>
      <p:sp>
        <p:nvSpPr>
          <p:cNvPr id="214026" name="Text Box 10"/>
          <p:cNvSpPr txBox="1">
            <a:spLocks noChangeArrowheads="1"/>
          </p:cNvSpPr>
          <p:nvPr/>
        </p:nvSpPr>
        <p:spPr bwMode="auto">
          <a:xfrm>
            <a:off x="0" y="5157788"/>
            <a:ext cx="9685338"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9</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1870</a:t>
            </a:r>
            <a:r>
              <a:rPr kumimoji="1" lang="en-US" altLang="zh-CN" sz="3200" b="1">
                <a:solidFill>
                  <a:schemeClr val="accent2"/>
                </a:solidFill>
                <a:latin typeface="Times New Roman" pitchFamily="18" charset="0"/>
                <a:ea typeface="黑体" pitchFamily="2" charset="-122"/>
              </a:rPr>
              <a:t>——</a:t>
            </a:r>
            <a:r>
              <a:rPr kumimoji="1" lang="en-US" altLang="zh-CN" sz="3200" b="1">
                <a:solidFill>
                  <a:schemeClr val="accent2"/>
                </a:solidFill>
                <a:latin typeface="黑体" pitchFamily="2" charset="-122"/>
                <a:ea typeface="黑体" pitchFamily="2" charset="-122"/>
              </a:rPr>
              <a:t>1940</a:t>
            </a:r>
            <a:r>
              <a:rPr kumimoji="1" lang="zh-CN" altLang="en-US" sz="3200" b="1">
                <a:solidFill>
                  <a:schemeClr val="accent2"/>
                </a:solidFill>
                <a:latin typeface="黑体" pitchFamily="2" charset="-122"/>
                <a:ea typeface="黑体" pitchFamily="2" charset="-122"/>
              </a:rPr>
              <a:t>：法兰西第三共和国（共和制）</a:t>
            </a:r>
            <a:r>
              <a:rPr kumimoji="1" lang="zh-CN" altLang="en-US" sz="2800" b="1">
                <a:solidFill>
                  <a:srgbClr val="FF0066"/>
                </a:solidFill>
                <a:latin typeface="黑体" pitchFamily="2" charset="-122"/>
                <a:ea typeface="黑体" pitchFamily="2" charset="-122"/>
              </a:rPr>
              <a:t> </a:t>
            </a:r>
          </a:p>
        </p:txBody>
      </p:sp>
      <p:sp>
        <p:nvSpPr>
          <p:cNvPr id="214028" name="Text Box 12"/>
          <p:cNvSpPr txBox="1">
            <a:spLocks noChangeArrowheads="1"/>
          </p:cNvSpPr>
          <p:nvPr/>
        </p:nvSpPr>
        <p:spPr bwMode="auto">
          <a:xfrm>
            <a:off x="395288" y="5791200"/>
            <a:ext cx="8172450" cy="10668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rgbClr val="FF3300"/>
                </a:solidFill>
                <a:latin typeface="Times New Roman" pitchFamily="18" charset="0"/>
                <a:ea typeface="黑体" pitchFamily="2" charset="-122"/>
              </a:rPr>
              <a:t>标志着共和制的确立：                                     </a:t>
            </a:r>
            <a:r>
              <a:rPr kumimoji="1" lang="en-US" altLang="zh-CN" sz="3200" b="1">
                <a:latin typeface="Times New Roman" pitchFamily="18" charset="0"/>
                <a:ea typeface="黑体" pitchFamily="2" charset="-122"/>
              </a:rPr>
              <a:t>1875</a:t>
            </a:r>
            <a:r>
              <a:rPr kumimoji="1" lang="zh-CN" altLang="en-US" sz="3200" b="1">
                <a:latin typeface="Times New Roman" pitchFamily="18" charset="0"/>
                <a:ea typeface="黑体" pitchFamily="2" charset="-122"/>
              </a:rPr>
              <a:t>年</a:t>
            </a:r>
            <a:r>
              <a:rPr kumimoji="1" lang="en-US" altLang="zh-CN" sz="3200" b="1">
                <a:latin typeface="Times New Roman" pitchFamily="18" charset="0"/>
                <a:ea typeface="黑体" pitchFamily="2" charset="-122"/>
              </a:rPr>
              <a:t>《</a:t>
            </a:r>
            <a:r>
              <a:rPr kumimoji="1" lang="zh-CN" altLang="en-US" sz="3200" b="1">
                <a:latin typeface="Times New Roman" pitchFamily="18" charset="0"/>
                <a:ea typeface="黑体" pitchFamily="2" charset="-122"/>
              </a:rPr>
              <a:t>法兰西第三共和国宪法</a:t>
            </a:r>
            <a:r>
              <a:rPr kumimoji="1" lang="en-US" altLang="zh-CN" sz="3200" b="1">
                <a:latin typeface="Times New Roman" pitchFamily="18" charset="0"/>
                <a:ea typeface="黑体" pitchFamily="2" charset="-122"/>
              </a:rPr>
              <a:t>》</a:t>
            </a:r>
            <a:r>
              <a:rPr kumimoji="1" lang="zh-CN" altLang="en-US" sz="3200" b="1">
                <a:latin typeface="Times New Roman" pitchFamily="18" charset="0"/>
                <a:ea typeface="黑体" pitchFamily="2" charset="-122"/>
              </a:rPr>
              <a:t>的颁布</a:t>
            </a:r>
          </a:p>
        </p:txBody>
      </p:sp>
      <p:sp>
        <p:nvSpPr>
          <p:cNvPr id="214029" name="Text Box 13"/>
          <p:cNvSpPr txBox="1">
            <a:spLocks noChangeArrowheads="1"/>
          </p:cNvSpPr>
          <p:nvPr/>
        </p:nvSpPr>
        <p:spPr bwMode="auto">
          <a:xfrm>
            <a:off x="0" y="1412875"/>
            <a:ext cx="9972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2</a:t>
            </a:r>
            <a:r>
              <a:rPr kumimoji="1" lang="zh-CN" altLang="en-US" sz="3200" b="1">
                <a:solidFill>
                  <a:schemeClr val="accent2"/>
                </a:solidFill>
                <a:latin typeface="黑体" pitchFamily="2" charset="-122"/>
                <a:ea typeface="黑体" pitchFamily="2" charset="-122"/>
              </a:rPr>
              <a:t>）</a:t>
            </a:r>
            <a:r>
              <a:rPr kumimoji="1" lang="en-US" altLang="zh-CN" sz="3200" b="1">
                <a:solidFill>
                  <a:schemeClr val="accent2"/>
                </a:solidFill>
                <a:latin typeface="黑体" pitchFamily="2" charset="-122"/>
                <a:ea typeface="黑体" pitchFamily="2" charset="-122"/>
              </a:rPr>
              <a:t>1791</a:t>
            </a:r>
            <a:r>
              <a:rPr kumimoji="1" lang="zh-CN" altLang="en-US" sz="3200" b="1">
                <a:solidFill>
                  <a:schemeClr val="accent2"/>
                </a:solidFill>
                <a:latin typeface="黑体" pitchFamily="2" charset="-122"/>
                <a:ea typeface="黑体" pitchFamily="2" charset="-122"/>
              </a:rPr>
              <a:t>年宪法  ：君主立宪制</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14018"/>
                                        </p:tgtEl>
                                        <p:attrNameLst>
                                          <p:attrName>style.visibility</p:attrName>
                                        </p:attrNameLst>
                                      </p:cBhvr>
                                      <p:to>
                                        <p:strVal val="visible"/>
                                      </p:to>
                                    </p:set>
                                    <p:anim calcmode="lin" valueType="num">
                                      <p:cBhvr additive="base">
                                        <p:cTn id="7" dur="500" fill="hold"/>
                                        <p:tgtEl>
                                          <p:spTgt spid="214018"/>
                                        </p:tgtEl>
                                        <p:attrNameLst>
                                          <p:attrName>ppt_x</p:attrName>
                                        </p:attrNameLst>
                                      </p:cBhvr>
                                      <p:tavLst>
                                        <p:tav tm="0">
                                          <p:val>
                                            <p:strVal val="0-#ppt_w/2"/>
                                          </p:val>
                                        </p:tav>
                                        <p:tav tm="100000">
                                          <p:val>
                                            <p:strVal val="#ppt_x"/>
                                          </p:val>
                                        </p:tav>
                                      </p:tavLst>
                                    </p:anim>
                                    <p:anim calcmode="lin" valueType="num">
                                      <p:cBhvr additive="base">
                                        <p:cTn id="8" dur="500" fill="hold"/>
                                        <p:tgtEl>
                                          <p:spTgt spid="214018"/>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214019"/>
                                        </p:tgtEl>
                                        <p:attrNameLst>
                                          <p:attrName>style.visibility</p:attrName>
                                        </p:attrNameLst>
                                      </p:cBhvr>
                                      <p:to>
                                        <p:strVal val="visible"/>
                                      </p:to>
                                    </p:set>
                                    <p:anim calcmode="lin" valueType="num">
                                      <p:cBhvr additive="base">
                                        <p:cTn id="13" dur="500" fill="hold"/>
                                        <p:tgtEl>
                                          <p:spTgt spid="214019"/>
                                        </p:tgtEl>
                                        <p:attrNameLst>
                                          <p:attrName>ppt_x</p:attrName>
                                        </p:attrNameLst>
                                      </p:cBhvr>
                                      <p:tavLst>
                                        <p:tav tm="0">
                                          <p:val>
                                            <p:strVal val="0-#ppt_w/2"/>
                                          </p:val>
                                        </p:tav>
                                        <p:tav tm="100000">
                                          <p:val>
                                            <p:strVal val="#ppt_x"/>
                                          </p:val>
                                        </p:tav>
                                      </p:tavLst>
                                    </p:anim>
                                    <p:anim calcmode="lin" valueType="num">
                                      <p:cBhvr additive="base">
                                        <p:cTn id="14" dur="500" fill="hold"/>
                                        <p:tgtEl>
                                          <p:spTgt spid="214019"/>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214029"/>
                                        </p:tgtEl>
                                        <p:attrNameLst>
                                          <p:attrName>style.visibility</p:attrName>
                                        </p:attrNameLst>
                                      </p:cBhvr>
                                      <p:to>
                                        <p:strVal val="visible"/>
                                      </p:to>
                                    </p:set>
                                    <p:anim calcmode="lin" valueType="num">
                                      <p:cBhvr additive="base">
                                        <p:cTn id="19" dur="500" fill="hold"/>
                                        <p:tgtEl>
                                          <p:spTgt spid="214029"/>
                                        </p:tgtEl>
                                        <p:attrNameLst>
                                          <p:attrName>ppt_x</p:attrName>
                                        </p:attrNameLst>
                                      </p:cBhvr>
                                      <p:tavLst>
                                        <p:tav tm="0">
                                          <p:val>
                                            <p:strVal val="0-#ppt_w/2"/>
                                          </p:val>
                                        </p:tav>
                                        <p:tav tm="100000">
                                          <p:val>
                                            <p:strVal val="#ppt_x"/>
                                          </p:val>
                                        </p:tav>
                                      </p:tavLst>
                                    </p:anim>
                                    <p:anim calcmode="lin" valueType="num">
                                      <p:cBhvr additive="base">
                                        <p:cTn id="20" dur="500" fill="hold"/>
                                        <p:tgtEl>
                                          <p:spTgt spid="214029"/>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214020"/>
                                        </p:tgtEl>
                                        <p:attrNameLst>
                                          <p:attrName>style.visibility</p:attrName>
                                        </p:attrNameLst>
                                      </p:cBhvr>
                                      <p:to>
                                        <p:strVal val="visible"/>
                                      </p:to>
                                    </p:set>
                                    <p:anim calcmode="lin" valueType="num">
                                      <p:cBhvr additive="base">
                                        <p:cTn id="25" dur="500" fill="hold"/>
                                        <p:tgtEl>
                                          <p:spTgt spid="214020"/>
                                        </p:tgtEl>
                                        <p:attrNameLst>
                                          <p:attrName>ppt_x</p:attrName>
                                        </p:attrNameLst>
                                      </p:cBhvr>
                                      <p:tavLst>
                                        <p:tav tm="0">
                                          <p:val>
                                            <p:strVal val="0-#ppt_w/2"/>
                                          </p:val>
                                        </p:tav>
                                        <p:tav tm="100000">
                                          <p:val>
                                            <p:strVal val="#ppt_x"/>
                                          </p:val>
                                        </p:tav>
                                      </p:tavLst>
                                    </p:anim>
                                    <p:anim calcmode="lin" valueType="num">
                                      <p:cBhvr additive="base">
                                        <p:cTn id="26" dur="500" fill="hold"/>
                                        <p:tgtEl>
                                          <p:spTgt spid="214020"/>
                                        </p:tgtEl>
                                        <p:attrNameLst>
                                          <p:attrName>ppt_y</p:attrName>
                                        </p:attrNameLst>
                                      </p:cBhvr>
                                      <p:tavLst>
                                        <p:tav tm="0">
                                          <p:val>
                                            <p:strVal val="#ppt_y"/>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8" fill="hold" grpId="0" nodeType="clickEffect">
                                  <p:stCondLst>
                                    <p:cond delay="0"/>
                                  </p:stCondLst>
                                  <p:childTnLst>
                                    <p:set>
                                      <p:cBhvr>
                                        <p:cTn id="30" dur="1" fill="hold">
                                          <p:stCondLst>
                                            <p:cond delay="0"/>
                                          </p:stCondLst>
                                        </p:cTn>
                                        <p:tgtEl>
                                          <p:spTgt spid="214021"/>
                                        </p:tgtEl>
                                        <p:attrNameLst>
                                          <p:attrName>style.visibility</p:attrName>
                                        </p:attrNameLst>
                                      </p:cBhvr>
                                      <p:to>
                                        <p:strVal val="visible"/>
                                      </p:to>
                                    </p:set>
                                    <p:anim calcmode="lin" valueType="num">
                                      <p:cBhvr additive="base">
                                        <p:cTn id="31" dur="500" fill="hold"/>
                                        <p:tgtEl>
                                          <p:spTgt spid="214021"/>
                                        </p:tgtEl>
                                        <p:attrNameLst>
                                          <p:attrName>ppt_x</p:attrName>
                                        </p:attrNameLst>
                                      </p:cBhvr>
                                      <p:tavLst>
                                        <p:tav tm="0">
                                          <p:val>
                                            <p:strVal val="0-#ppt_w/2"/>
                                          </p:val>
                                        </p:tav>
                                        <p:tav tm="100000">
                                          <p:val>
                                            <p:strVal val="#ppt_x"/>
                                          </p:val>
                                        </p:tav>
                                      </p:tavLst>
                                    </p:anim>
                                    <p:anim calcmode="lin" valueType="num">
                                      <p:cBhvr additive="base">
                                        <p:cTn id="32" dur="500" fill="hold"/>
                                        <p:tgtEl>
                                          <p:spTgt spid="214021"/>
                                        </p:tgtEl>
                                        <p:attrNameLst>
                                          <p:attrName>ppt_y</p:attrName>
                                        </p:attrNameLst>
                                      </p:cBhvr>
                                      <p:tavLst>
                                        <p:tav tm="0">
                                          <p:val>
                                            <p:strVal val="#ppt_y"/>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8" fill="hold" grpId="0" nodeType="clickEffect">
                                  <p:stCondLst>
                                    <p:cond delay="0"/>
                                  </p:stCondLst>
                                  <p:childTnLst>
                                    <p:set>
                                      <p:cBhvr>
                                        <p:cTn id="36" dur="1" fill="hold">
                                          <p:stCondLst>
                                            <p:cond delay="0"/>
                                          </p:stCondLst>
                                        </p:cTn>
                                        <p:tgtEl>
                                          <p:spTgt spid="214022"/>
                                        </p:tgtEl>
                                        <p:attrNameLst>
                                          <p:attrName>style.visibility</p:attrName>
                                        </p:attrNameLst>
                                      </p:cBhvr>
                                      <p:to>
                                        <p:strVal val="visible"/>
                                      </p:to>
                                    </p:set>
                                    <p:anim calcmode="lin" valueType="num">
                                      <p:cBhvr additive="base">
                                        <p:cTn id="37" dur="500" fill="hold"/>
                                        <p:tgtEl>
                                          <p:spTgt spid="214022"/>
                                        </p:tgtEl>
                                        <p:attrNameLst>
                                          <p:attrName>ppt_x</p:attrName>
                                        </p:attrNameLst>
                                      </p:cBhvr>
                                      <p:tavLst>
                                        <p:tav tm="0">
                                          <p:val>
                                            <p:strVal val="0-#ppt_w/2"/>
                                          </p:val>
                                        </p:tav>
                                        <p:tav tm="100000">
                                          <p:val>
                                            <p:strVal val="#ppt_x"/>
                                          </p:val>
                                        </p:tav>
                                      </p:tavLst>
                                    </p:anim>
                                    <p:anim calcmode="lin" valueType="num">
                                      <p:cBhvr additive="base">
                                        <p:cTn id="38" dur="500" fill="hold"/>
                                        <p:tgtEl>
                                          <p:spTgt spid="214022"/>
                                        </p:tgtEl>
                                        <p:attrNameLst>
                                          <p:attrName>ppt_y</p:attrName>
                                        </p:attrNameLst>
                                      </p:cBhvr>
                                      <p:tavLst>
                                        <p:tav tm="0">
                                          <p:val>
                                            <p:strVal val="#ppt_y"/>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214023"/>
                                        </p:tgtEl>
                                        <p:attrNameLst>
                                          <p:attrName>style.visibility</p:attrName>
                                        </p:attrNameLst>
                                      </p:cBhvr>
                                      <p:to>
                                        <p:strVal val="visible"/>
                                      </p:to>
                                    </p:set>
                                    <p:anim calcmode="lin" valueType="num">
                                      <p:cBhvr additive="base">
                                        <p:cTn id="43" dur="500" fill="hold"/>
                                        <p:tgtEl>
                                          <p:spTgt spid="214023"/>
                                        </p:tgtEl>
                                        <p:attrNameLst>
                                          <p:attrName>ppt_x</p:attrName>
                                        </p:attrNameLst>
                                      </p:cBhvr>
                                      <p:tavLst>
                                        <p:tav tm="0">
                                          <p:val>
                                            <p:strVal val="0-#ppt_w/2"/>
                                          </p:val>
                                        </p:tav>
                                        <p:tav tm="100000">
                                          <p:val>
                                            <p:strVal val="#ppt_x"/>
                                          </p:val>
                                        </p:tav>
                                      </p:tavLst>
                                    </p:anim>
                                    <p:anim calcmode="lin" valueType="num">
                                      <p:cBhvr additive="base">
                                        <p:cTn id="44" dur="500" fill="hold"/>
                                        <p:tgtEl>
                                          <p:spTgt spid="214023"/>
                                        </p:tgtEl>
                                        <p:attrNameLst>
                                          <p:attrName>ppt_y</p:attrName>
                                        </p:attrNameLst>
                                      </p:cBhvr>
                                      <p:tavLst>
                                        <p:tav tm="0">
                                          <p:val>
                                            <p:strVal val="#ppt_y"/>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8" fill="hold" grpId="0" nodeType="clickEffect">
                                  <p:stCondLst>
                                    <p:cond delay="0"/>
                                  </p:stCondLst>
                                  <p:childTnLst>
                                    <p:set>
                                      <p:cBhvr>
                                        <p:cTn id="48" dur="1" fill="hold">
                                          <p:stCondLst>
                                            <p:cond delay="0"/>
                                          </p:stCondLst>
                                        </p:cTn>
                                        <p:tgtEl>
                                          <p:spTgt spid="214024"/>
                                        </p:tgtEl>
                                        <p:attrNameLst>
                                          <p:attrName>style.visibility</p:attrName>
                                        </p:attrNameLst>
                                      </p:cBhvr>
                                      <p:to>
                                        <p:strVal val="visible"/>
                                      </p:to>
                                    </p:set>
                                    <p:anim calcmode="lin" valueType="num">
                                      <p:cBhvr additive="base">
                                        <p:cTn id="49" dur="500" fill="hold"/>
                                        <p:tgtEl>
                                          <p:spTgt spid="214024"/>
                                        </p:tgtEl>
                                        <p:attrNameLst>
                                          <p:attrName>ppt_x</p:attrName>
                                        </p:attrNameLst>
                                      </p:cBhvr>
                                      <p:tavLst>
                                        <p:tav tm="0">
                                          <p:val>
                                            <p:strVal val="0-#ppt_w/2"/>
                                          </p:val>
                                        </p:tav>
                                        <p:tav tm="100000">
                                          <p:val>
                                            <p:strVal val="#ppt_x"/>
                                          </p:val>
                                        </p:tav>
                                      </p:tavLst>
                                    </p:anim>
                                    <p:anim calcmode="lin" valueType="num">
                                      <p:cBhvr additive="base">
                                        <p:cTn id="50" dur="500" fill="hold"/>
                                        <p:tgtEl>
                                          <p:spTgt spid="214024"/>
                                        </p:tgtEl>
                                        <p:attrNameLst>
                                          <p:attrName>ppt_y</p:attrName>
                                        </p:attrNameLst>
                                      </p:cBhvr>
                                      <p:tavLst>
                                        <p:tav tm="0">
                                          <p:val>
                                            <p:strVal val="#ppt_y"/>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214025"/>
                                        </p:tgtEl>
                                        <p:attrNameLst>
                                          <p:attrName>style.visibility</p:attrName>
                                        </p:attrNameLst>
                                      </p:cBhvr>
                                      <p:to>
                                        <p:strVal val="visible"/>
                                      </p:to>
                                    </p:set>
                                    <p:anim calcmode="lin" valueType="num">
                                      <p:cBhvr additive="base">
                                        <p:cTn id="55" dur="500" fill="hold"/>
                                        <p:tgtEl>
                                          <p:spTgt spid="214025"/>
                                        </p:tgtEl>
                                        <p:attrNameLst>
                                          <p:attrName>ppt_x</p:attrName>
                                        </p:attrNameLst>
                                      </p:cBhvr>
                                      <p:tavLst>
                                        <p:tav tm="0">
                                          <p:val>
                                            <p:strVal val="0-#ppt_w/2"/>
                                          </p:val>
                                        </p:tav>
                                        <p:tav tm="100000">
                                          <p:val>
                                            <p:strVal val="#ppt_x"/>
                                          </p:val>
                                        </p:tav>
                                      </p:tavLst>
                                    </p:anim>
                                    <p:anim calcmode="lin" valueType="num">
                                      <p:cBhvr additive="base">
                                        <p:cTn id="56" dur="500" fill="hold"/>
                                        <p:tgtEl>
                                          <p:spTgt spid="214025"/>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8" fill="hold" grpId="0" nodeType="clickEffect">
                                  <p:stCondLst>
                                    <p:cond delay="0"/>
                                  </p:stCondLst>
                                  <p:childTnLst>
                                    <p:set>
                                      <p:cBhvr>
                                        <p:cTn id="60" dur="1" fill="hold">
                                          <p:stCondLst>
                                            <p:cond delay="0"/>
                                          </p:stCondLst>
                                        </p:cTn>
                                        <p:tgtEl>
                                          <p:spTgt spid="214026"/>
                                        </p:tgtEl>
                                        <p:attrNameLst>
                                          <p:attrName>style.visibility</p:attrName>
                                        </p:attrNameLst>
                                      </p:cBhvr>
                                      <p:to>
                                        <p:strVal val="visible"/>
                                      </p:to>
                                    </p:set>
                                    <p:anim calcmode="lin" valueType="num">
                                      <p:cBhvr additive="base">
                                        <p:cTn id="61" dur="500" fill="hold"/>
                                        <p:tgtEl>
                                          <p:spTgt spid="214026"/>
                                        </p:tgtEl>
                                        <p:attrNameLst>
                                          <p:attrName>ppt_x</p:attrName>
                                        </p:attrNameLst>
                                      </p:cBhvr>
                                      <p:tavLst>
                                        <p:tav tm="0">
                                          <p:val>
                                            <p:strVal val="0-#ppt_w/2"/>
                                          </p:val>
                                        </p:tav>
                                        <p:tav tm="100000">
                                          <p:val>
                                            <p:strVal val="#ppt_x"/>
                                          </p:val>
                                        </p:tav>
                                      </p:tavLst>
                                    </p:anim>
                                    <p:anim calcmode="lin" valueType="num">
                                      <p:cBhvr additive="base">
                                        <p:cTn id="62" dur="500" fill="hold"/>
                                        <p:tgtEl>
                                          <p:spTgt spid="214026"/>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214028"/>
                                        </p:tgtEl>
                                        <p:attrNameLst>
                                          <p:attrName>style.visibility</p:attrName>
                                        </p:attrNameLst>
                                      </p:cBhvr>
                                      <p:to>
                                        <p:strVal val="visible"/>
                                      </p:to>
                                    </p:set>
                                    <p:animEffect transition="in" filter="blinds(horizontal)">
                                      <p:cBhvr>
                                        <p:cTn id="67" dur="500"/>
                                        <p:tgtEl>
                                          <p:spTgt spid="214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4018" grpId="0" autoUpdateAnimBg="0"/>
      <p:bldP spid="214019" grpId="0" autoUpdateAnimBg="0"/>
      <p:bldP spid="214020" grpId="0" autoUpdateAnimBg="0"/>
      <p:bldP spid="214021" grpId="0" autoUpdateAnimBg="0"/>
      <p:bldP spid="214022" grpId="0" autoUpdateAnimBg="0"/>
      <p:bldP spid="214023" grpId="0" autoUpdateAnimBg="0"/>
      <p:bldP spid="214024" grpId="0" autoUpdateAnimBg="0"/>
      <p:bldP spid="214025" grpId="0" autoUpdateAnimBg="0"/>
      <p:bldP spid="214026" grpId="0" autoUpdateAnimBg="0"/>
      <p:bldP spid="214028" grpId="0" animBg="1" autoUpdateAnimBg="0"/>
      <p:bldP spid="214029"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Text Box 2"/>
          <p:cNvSpPr txBox="1">
            <a:spLocks noChangeArrowheads="1"/>
          </p:cNvSpPr>
          <p:nvPr/>
        </p:nvSpPr>
        <p:spPr bwMode="auto">
          <a:xfrm>
            <a:off x="0" y="0"/>
            <a:ext cx="9144000" cy="2438400"/>
          </a:xfrm>
          <a:prstGeom prst="rect">
            <a:avLst/>
          </a:prstGeom>
          <a:noFill/>
          <a:ln>
            <a:noFill/>
          </a:ln>
          <a:extLst>
            <a:ext uri="{909E8E84-426E-40DD-AFC4-6F175D3DCCD1}">
              <a14:hiddenFill xmlns:a14="http://schemas.microsoft.com/office/drawing/2010/main">
                <a:solidFill>
                  <a:srgbClr val="D9D9D9"/>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defRPr/>
            </a:pPr>
            <a:r>
              <a:rPr kumimoji="1" lang="zh-CN" altLang="en-US" sz="4000" b="1" dirty="0">
                <a:solidFill>
                  <a:srgbClr val="CC0000"/>
                </a:solidFill>
                <a:latin typeface="黑体" pitchFamily="2" charset="-122"/>
                <a:ea typeface="黑体" pitchFamily="2" charset="-122"/>
              </a:rPr>
              <a:t>思考：</a:t>
            </a:r>
            <a:endParaRPr kumimoji="1" lang="en-US" altLang="zh-CN" sz="4000" b="1" dirty="0">
              <a:solidFill>
                <a:srgbClr val="CC0000"/>
              </a:solidFill>
              <a:latin typeface="黑体" pitchFamily="2" charset="-122"/>
              <a:ea typeface="黑体" pitchFamily="2" charset="-122"/>
            </a:endParaRPr>
          </a:p>
          <a:p>
            <a:pPr>
              <a:defRPr/>
            </a:pPr>
            <a:r>
              <a:rPr kumimoji="1" lang="zh-CN" altLang="en-US" sz="4000" b="1" dirty="0">
                <a:latin typeface="黑体" pitchFamily="2" charset="-122"/>
                <a:ea typeface="黑体" pitchFamily="2" charset="-122"/>
              </a:rPr>
              <a:t>法兰西第三共和国建立后，经历了怎样的耻辱和血污的洗礼</a:t>
            </a:r>
            <a:r>
              <a:rPr kumimoji="1" lang="zh-CN" altLang="en-US" sz="4000" b="1" dirty="0">
                <a:solidFill>
                  <a:srgbClr val="FF0000"/>
                </a:solidFill>
                <a:latin typeface="黑体" pitchFamily="2" charset="-122"/>
                <a:ea typeface="黑体" pitchFamily="2" charset="-122"/>
              </a:rPr>
              <a:t>？</a:t>
            </a:r>
            <a:r>
              <a:rPr kumimoji="1" lang="zh-CN" altLang="en-US" sz="4000" b="1" dirty="0">
                <a:solidFill>
                  <a:srgbClr val="FF0000"/>
                </a:solidFill>
                <a:latin typeface="Times New Roman"/>
                <a:ea typeface="黑体" pitchFamily="2" charset="-122"/>
              </a:rPr>
              <a:t>“</a:t>
            </a:r>
            <a:r>
              <a:rPr kumimoji="1" lang="zh-CN" altLang="en-US" sz="4000" b="1" dirty="0">
                <a:solidFill>
                  <a:srgbClr val="FF0000"/>
                </a:solidFill>
                <a:latin typeface="黑体" pitchFamily="2" charset="-122"/>
                <a:ea typeface="黑体" pitchFamily="2" charset="-122"/>
              </a:rPr>
              <a:t>耻辱</a:t>
            </a:r>
            <a:r>
              <a:rPr kumimoji="1" lang="zh-CN" altLang="en-US" sz="4000" b="1" dirty="0">
                <a:solidFill>
                  <a:srgbClr val="FF0000"/>
                </a:solidFill>
                <a:latin typeface="Times New Roman"/>
                <a:ea typeface="黑体" pitchFamily="2" charset="-122"/>
              </a:rPr>
              <a:t>”</a:t>
            </a:r>
            <a:r>
              <a:rPr kumimoji="1" lang="zh-CN" altLang="en-US" sz="4000" b="1" dirty="0">
                <a:solidFill>
                  <a:srgbClr val="FF0000"/>
                </a:solidFill>
                <a:latin typeface="黑体" pitchFamily="2" charset="-122"/>
                <a:ea typeface="黑体" pitchFamily="2" charset="-122"/>
              </a:rPr>
              <a:t>和</a:t>
            </a:r>
            <a:r>
              <a:rPr kumimoji="1" lang="zh-CN" altLang="en-US" sz="4000" b="1" dirty="0">
                <a:solidFill>
                  <a:srgbClr val="FF0000"/>
                </a:solidFill>
                <a:latin typeface="Times New Roman"/>
                <a:ea typeface="黑体" pitchFamily="2" charset="-122"/>
              </a:rPr>
              <a:t>“</a:t>
            </a:r>
            <a:r>
              <a:rPr kumimoji="1" lang="zh-CN" altLang="en-US" sz="4000" b="1" dirty="0">
                <a:solidFill>
                  <a:srgbClr val="FF0000"/>
                </a:solidFill>
                <a:latin typeface="黑体" pitchFamily="2" charset="-122"/>
                <a:ea typeface="黑体" pitchFamily="2" charset="-122"/>
              </a:rPr>
              <a:t>血污</a:t>
            </a:r>
            <a:r>
              <a:rPr kumimoji="1" lang="zh-CN" altLang="en-US" sz="4000" b="1" dirty="0">
                <a:solidFill>
                  <a:srgbClr val="FF0000"/>
                </a:solidFill>
                <a:latin typeface="Times New Roman"/>
                <a:ea typeface="黑体" pitchFamily="2" charset="-122"/>
              </a:rPr>
              <a:t>”</a:t>
            </a:r>
            <a:r>
              <a:rPr kumimoji="1" lang="zh-CN" altLang="en-US" sz="4000" b="1" dirty="0">
                <a:latin typeface="黑体" pitchFamily="2" charset="-122"/>
                <a:ea typeface="黑体" pitchFamily="2" charset="-122"/>
              </a:rPr>
              <a:t>分别是指什么？</a:t>
            </a:r>
          </a:p>
        </p:txBody>
      </p:sp>
      <p:sp>
        <p:nvSpPr>
          <p:cNvPr id="4" name="矩形 3"/>
          <p:cNvSpPr>
            <a:spLocks noChangeArrowheads="1"/>
          </p:cNvSpPr>
          <p:nvPr/>
        </p:nvSpPr>
        <p:spPr bwMode="auto">
          <a:xfrm>
            <a:off x="0" y="2857500"/>
            <a:ext cx="18573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en-US" altLang="zh-CN" sz="3600" b="1">
                <a:solidFill>
                  <a:srgbClr val="FF0000"/>
                </a:solidFill>
                <a:latin typeface="Times New Roman" pitchFamily="18" charset="0"/>
                <a:ea typeface="黑体" pitchFamily="2" charset="-122"/>
              </a:rPr>
              <a:t>“</a:t>
            </a:r>
            <a:r>
              <a:rPr kumimoji="1" lang="zh-CN" altLang="en-US" sz="3600" b="1">
                <a:solidFill>
                  <a:srgbClr val="FF0000"/>
                </a:solidFill>
                <a:latin typeface="黑体" pitchFamily="2" charset="-122"/>
                <a:ea typeface="黑体" pitchFamily="2" charset="-122"/>
              </a:rPr>
              <a:t>耻辱</a:t>
            </a:r>
            <a:r>
              <a:rPr kumimoji="1" lang="zh-CN" altLang="en-US" sz="3600" b="1">
                <a:solidFill>
                  <a:srgbClr val="FF0000"/>
                </a:solidFill>
                <a:latin typeface="Times New Roman" pitchFamily="18" charset="0"/>
                <a:ea typeface="黑体" pitchFamily="2" charset="-122"/>
              </a:rPr>
              <a:t>”</a:t>
            </a:r>
          </a:p>
        </p:txBody>
      </p:sp>
      <p:sp>
        <p:nvSpPr>
          <p:cNvPr id="5" name="矩形 4"/>
          <p:cNvSpPr>
            <a:spLocks noChangeArrowheads="1"/>
          </p:cNvSpPr>
          <p:nvPr/>
        </p:nvSpPr>
        <p:spPr bwMode="auto">
          <a:xfrm>
            <a:off x="0" y="4572000"/>
            <a:ext cx="15589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kumimoji="1" lang="en-US" altLang="zh-CN" sz="3600" b="1">
                <a:solidFill>
                  <a:srgbClr val="FF0000"/>
                </a:solidFill>
                <a:latin typeface="Times New Roman" pitchFamily="18" charset="0"/>
                <a:ea typeface="黑体" pitchFamily="2" charset="-122"/>
              </a:rPr>
              <a:t>“</a:t>
            </a:r>
            <a:r>
              <a:rPr kumimoji="1" lang="zh-CN" altLang="en-US" sz="3600" b="1">
                <a:solidFill>
                  <a:srgbClr val="FF0000"/>
                </a:solidFill>
                <a:latin typeface="黑体" pitchFamily="2" charset="-122"/>
                <a:ea typeface="黑体" pitchFamily="2" charset="-122"/>
              </a:rPr>
              <a:t>血污</a:t>
            </a:r>
            <a:r>
              <a:rPr kumimoji="1" lang="zh-CN" altLang="en-US" sz="3600" b="1">
                <a:solidFill>
                  <a:srgbClr val="FF0000"/>
                </a:solidFill>
                <a:latin typeface="Times New Roman" pitchFamily="18" charset="0"/>
                <a:ea typeface="黑体" pitchFamily="2" charset="-122"/>
              </a:rPr>
              <a:t>”</a:t>
            </a:r>
          </a:p>
        </p:txBody>
      </p:sp>
      <p:sp>
        <p:nvSpPr>
          <p:cNvPr id="6" name="矩形 5"/>
          <p:cNvSpPr>
            <a:spLocks noChangeArrowheads="1"/>
          </p:cNvSpPr>
          <p:nvPr/>
        </p:nvSpPr>
        <p:spPr bwMode="auto">
          <a:xfrm>
            <a:off x="1828800" y="2819400"/>
            <a:ext cx="7000875" cy="1200150"/>
          </a:xfrm>
          <a:prstGeom prst="rect">
            <a:avLst/>
          </a:prstGeom>
          <a:noFill/>
          <a:ln w="9525">
            <a:solidFill>
              <a:srgbClr val="FF66FF"/>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kumimoji="1" lang="zh-CN" altLang="en-US" sz="3600" b="1">
                <a:solidFill>
                  <a:srgbClr val="0000FF"/>
                </a:solidFill>
                <a:latin typeface="黑体" pitchFamily="2" charset="-122"/>
                <a:ea typeface="黑体" pitchFamily="2" charset="-122"/>
              </a:rPr>
              <a:t>是指对外战争失利，国防政府接受了割地赔款的屈辱条约。</a:t>
            </a:r>
          </a:p>
        </p:txBody>
      </p:sp>
      <p:sp>
        <p:nvSpPr>
          <p:cNvPr id="7" name="矩形 6"/>
          <p:cNvSpPr/>
          <p:nvPr/>
        </p:nvSpPr>
        <p:spPr>
          <a:xfrm>
            <a:off x="1714500" y="4495800"/>
            <a:ext cx="7429500" cy="1749425"/>
          </a:xfrm>
          <a:prstGeom prst="rect">
            <a:avLst/>
          </a:prstGeom>
          <a:ln>
            <a:solidFill>
              <a:schemeClr val="accent5">
                <a:lumMod val="50000"/>
              </a:schemeClr>
            </a:solidFill>
          </a:ln>
        </p:spPr>
        <p:txBody>
          <a:bodyPr>
            <a:spAutoFit/>
          </a:bodyPr>
          <a:lstStyle/>
          <a:p>
            <a:pPr>
              <a:defRPr/>
            </a:pPr>
            <a:r>
              <a:rPr kumimoji="1" lang="zh-CN" altLang="en-US" sz="3600" b="1" dirty="0">
                <a:solidFill>
                  <a:srgbClr val="0000FF"/>
                </a:solidFill>
                <a:latin typeface="黑体" pitchFamily="2" charset="-122"/>
                <a:ea typeface="黑体" pitchFamily="2" charset="-122"/>
              </a:rPr>
              <a:t>是指</a:t>
            </a:r>
            <a:r>
              <a:rPr kumimoji="1" lang="en-US" altLang="zh-CN" sz="3600" b="1" dirty="0">
                <a:solidFill>
                  <a:srgbClr val="0000FF"/>
                </a:solidFill>
                <a:latin typeface="黑体" pitchFamily="2" charset="-122"/>
                <a:ea typeface="黑体" pitchFamily="2" charset="-122"/>
              </a:rPr>
              <a:t>1871</a:t>
            </a:r>
            <a:r>
              <a:rPr kumimoji="1" lang="zh-CN" altLang="en-US" sz="3600" b="1" dirty="0">
                <a:solidFill>
                  <a:srgbClr val="0000FF"/>
                </a:solidFill>
                <a:latin typeface="黑体" pitchFamily="2" charset="-122"/>
                <a:ea typeface="黑体" pitchFamily="2" charset="-122"/>
              </a:rPr>
              <a:t>年工人阶级建立的革命政权－－巴黎公社遭到资产阶级临时政府的血腥镇压。</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1" fill="hold" grpId="0" nodeType="afterEffect">
                                  <p:stCondLst>
                                    <p:cond delay="0"/>
                                  </p:stCondLst>
                                  <p:childTnLst>
                                    <p:set>
                                      <p:cBhvr>
                                        <p:cTn id="6" dur="1" fill="hold">
                                          <p:stCondLst>
                                            <p:cond delay="0"/>
                                          </p:stCondLst>
                                        </p:cTn>
                                        <p:tgtEl>
                                          <p:spTgt spid="206850"/>
                                        </p:tgtEl>
                                        <p:attrNameLst>
                                          <p:attrName>style.visibility</p:attrName>
                                        </p:attrNameLst>
                                      </p:cBhvr>
                                      <p:to>
                                        <p:strVal val="visible"/>
                                      </p:to>
                                    </p:set>
                                    <p:animEffect transition="in" filter="slide(fromTop)">
                                      <p:cBhvr>
                                        <p:cTn id="7" dur="500"/>
                                        <p:tgtEl>
                                          <p:spTgt spid="2068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4" presetClass="entr" presetSubtype="0" accel="10000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ppt_w*0.05"/>
                                          </p:val>
                                        </p:tav>
                                        <p:tav tm="100000">
                                          <p:val>
                                            <p:strVal val="#ppt_w"/>
                                          </p:val>
                                        </p:tav>
                                      </p:tavLst>
                                    </p:anim>
                                    <p:anim calcmode="lin" valueType="num">
                                      <p:cBhvr>
                                        <p:cTn id="13" dur="500" fill="hold"/>
                                        <p:tgtEl>
                                          <p:spTgt spid="4"/>
                                        </p:tgtEl>
                                        <p:attrNameLst>
                                          <p:attrName>ppt_h</p:attrName>
                                        </p:attrNameLst>
                                      </p:cBhvr>
                                      <p:tavLst>
                                        <p:tav tm="0">
                                          <p:val>
                                            <p:strVal val="#ppt_h"/>
                                          </p:val>
                                        </p:tav>
                                        <p:tav tm="100000">
                                          <p:val>
                                            <p:strVal val="#ppt_h"/>
                                          </p:val>
                                        </p:tav>
                                      </p:tavLst>
                                    </p:anim>
                                    <p:anim calcmode="lin" valueType="num">
                                      <p:cBhvr>
                                        <p:cTn id="14" dur="500" fill="hold"/>
                                        <p:tgtEl>
                                          <p:spTgt spid="4"/>
                                        </p:tgtEl>
                                        <p:attrNameLst>
                                          <p:attrName>ppt_x</p:attrName>
                                        </p:attrNameLst>
                                      </p:cBhvr>
                                      <p:tavLst>
                                        <p:tav tm="0">
                                          <p:val>
                                            <p:strVal val="#ppt_x-.2"/>
                                          </p:val>
                                        </p:tav>
                                        <p:tav tm="100000">
                                          <p:val>
                                            <p:strVal val="#ppt_x"/>
                                          </p:val>
                                        </p:tav>
                                      </p:tavLst>
                                    </p:anim>
                                    <p:anim calcmode="lin" valueType="num">
                                      <p:cBhvr>
                                        <p:cTn id="15" dur="500" fill="hold"/>
                                        <p:tgtEl>
                                          <p:spTgt spid="4"/>
                                        </p:tgtEl>
                                        <p:attrNameLst>
                                          <p:attrName>ppt_y</p:attrName>
                                        </p:attrNameLst>
                                      </p:cBhvr>
                                      <p:tavLst>
                                        <p:tav tm="0">
                                          <p:val>
                                            <p:strVal val="#ppt_y"/>
                                          </p:val>
                                        </p:tav>
                                        <p:tav tm="100000">
                                          <p:val>
                                            <p:strVal val="#ppt_y"/>
                                          </p:val>
                                        </p:tav>
                                      </p:tavLst>
                                    </p:anim>
                                    <p:animEffect transition="in" filter="fade">
                                      <p:cBhvr>
                                        <p:cTn id="16" dur="500"/>
                                        <p:tgtEl>
                                          <p:spTgt spid="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4" presetClass="entr" presetSubtype="0" accel="100000"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strVal val="#ppt_w*0.05"/>
                                          </p:val>
                                        </p:tav>
                                        <p:tav tm="100000">
                                          <p:val>
                                            <p:strVal val="#ppt_w"/>
                                          </p:val>
                                        </p:tav>
                                      </p:tavLst>
                                    </p:anim>
                                    <p:anim calcmode="lin" valueType="num">
                                      <p:cBhvr>
                                        <p:cTn id="22" dur="500" fill="hold"/>
                                        <p:tgtEl>
                                          <p:spTgt spid="5"/>
                                        </p:tgtEl>
                                        <p:attrNameLst>
                                          <p:attrName>ppt_h</p:attrName>
                                        </p:attrNameLst>
                                      </p:cBhvr>
                                      <p:tavLst>
                                        <p:tav tm="0">
                                          <p:val>
                                            <p:strVal val="#ppt_h"/>
                                          </p:val>
                                        </p:tav>
                                        <p:tav tm="100000">
                                          <p:val>
                                            <p:strVal val="#ppt_h"/>
                                          </p:val>
                                        </p:tav>
                                      </p:tavLst>
                                    </p:anim>
                                    <p:anim calcmode="lin" valueType="num">
                                      <p:cBhvr>
                                        <p:cTn id="23" dur="500" fill="hold"/>
                                        <p:tgtEl>
                                          <p:spTgt spid="5"/>
                                        </p:tgtEl>
                                        <p:attrNameLst>
                                          <p:attrName>ppt_x</p:attrName>
                                        </p:attrNameLst>
                                      </p:cBhvr>
                                      <p:tavLst>
                                        <p:tav tm="0">
                                          <p:val>
                                            <p:strVal val="#ppt_x-.2"/>
                                          </p:val>
                                        </p:tav>
                                        <p:tav tm="100000">
                                          <p:val>
                                            <p:strVal val="#ppt_x"/>
                                          </p:val>
                                        </p:tav>
                                      </p:tavLst>
                                    </p:anim>
                                    <p:anim calcmode="lin" valueType="num">
                                      <p:cBhvr>
                                        <p:cTn id="24" dur="500" fill="hold"/>
                                        <p:tgtEl>
                                          <p:spTgt spid="5"/>
                                        </p:tgtEl>
                                        <p:attrNameLst>
                                          <p:attrName>ppt_y</p:attrName>
                                        </p:attrNameLst>
                                      </p:cBhvr>
                                      <p:tavLst>
                                        <p:tav tm="0">
                                          <p:val>
                                            <p:strVal val="#ppt_y"/>
                                          </p:val>
                                        </p:tav>
                                        <p:tav tm="100000">
                                          <p:val>
                                            <p:strVal val="#ppt_y"/>
                                          </p:val>
                                        </p:tav>
                                      </p:tavLst>
                                    </p:anim>
                                    <p:animEffect transition="in" filter="fade">
                                      <p:cBhvr>
                                        <p:cTn id="25" dur="500"/>
                                        <p:tgtEl>
                                          <p:spTgt spid="5"/>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6"/>
                                        </p:tgtEl>
                                        <p:attrNameLst>
                                          <p:attrName>style.visibility</p:attrName>
                                        </p:attrNameLst>
                                      </p:cBhvr>
                                      <p:to>
                                        <p:strVal val="visible"/>
                                      </p:to>
                                    </p:set>
                                    <p:anim calcmode="lin" valueType="num">
                                      <p:cBhvr additive="base">
                                        <p:cTn id="30" dur="500" fill="hold"/>
                                        <p:tgtEl>
                                          <p:spTgt spid="6"/>
                                        </p:tgtEl>
                                        <p:attrNameLst>
                                          <p:attrName>ppt_x</p:attrName>
                                        </p:attrNameLst>
                                      </p:cBhvr>
                                      <p:tavLst>
                                        <p:tav tm="0">
                                          <p:val>
                                            <p:strVal val="#ppt_x"/>
                                          </p:val>
                                        </p:tav>
                                        <p:tav tm="100000">
                                          <p:val>
                                            <p:strVal val="#ppt_x"/>
                                          </p:val>
                                        </p:tav>
                                      </p:tavLst>
                                    </p:anim>
                                    <p:anim calcmode="lin" valueType="num">
                                      <p:cBhvr additive="base">
                                        <p:cTn id="3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9" presetClass="entr" presetSubtype="0" fill="hold" grpId="0" nodeType="clickEffect">
                                  <p:stCondLst>
                                    <p:cond delay="0"/>
                                  </p:stCondLst>
                                  <p:childTnLst>
                                    <p:set>
                                      <p:cBhvr>
                                        <p:cTn id="35" dur="1" fill="hold">
                                          <p:stCondLst>
                                            <p:cond delay="0"/>
                                          </p:stCondLst>
                                        </p:cTn>
                                        <p:tgtEl>
                                          <p:spTgt spid="7"/>
                                        </p:tgtEl>
                                        <p:attrNameLst>
                                          <p:attrName>style.visibility</p:attrName>
                                        </p:attrNameLst>
                                      </p:cBhvr>
                                      <p:to>
                                        <p:strVal val="visible"/>
                                      </p:to>
                                    </p:set>
                                    <p:anim calcmode="lin" valueType="num">
                                      <p:cBhvr>
                                        <p:cTn id="36" dur="1000" fill="hold"/>
                                        <p:tgtEl>
                                          <p:spTgt spid="7"/>
                                        </p:tgtEl>
                                        <p:attrNameLst>
                                          <p:attrName>ppt_x</p:attrName>
                                        </p:attrNameLst>
                                      </p:cBhvr>
                                      <p:tavLst>
                                        <p:tav tm="0">
                                          <p:val>
                                            <p:strVal val="#ppt_x-.2"/>
                                          </p:val>
                                        </p:tav>
                                        <p:tav tm="100000">
                                          <p:val>
                                            <p:strVal val="#ppt_x"/>
                                          </p:val>
                                        </p:tav>
                                      </p:tavLst>
                                    </p:anim>
                                    <p:anim calcmode="lin" valueType="num">
                                      <p:cBhvr>
                                        <p:cTn id="37" dur="10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38" dur="1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850" grpId="0"/>
      <p:bldP spid="4" grpId="0"/>
      <p:bldP spid="5" grpId="0"/>
      <p:bldP spid="6"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ext Box 2"/>
          <p:cNvSpPr txBox="1">
            <a:spLocks noChangeArrowheads="1"/>
          </p:cNvSpPr>
          <p:nvPr/>
        </p:nvSpPr>
        <p:spPr bwMode="auto">
          <a:xfrm>
            <a:off x="179388" y="1052513"/>
            <a:ext cx="3024187"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3600" b="1">
                <a:latin typeface="华文新魏" pitchFamily="2" charset="-122"/>
                <a:ea typeface="华文新魏" pitchFamily="2" charset="-122"/>
              </a:rPr>
              <a:t>法兰西王国 </a:t>
            </a:r>
          </a:p>
          <a:p>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843</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1792</a:t>
            </a:r>
            <a:r>
              <a:rPr lang="zh-CN" altLang="en-US" sz="3600" b="1">
                <a:latin typeface="幼圆" pitchFamily="49" charset="-122"/>
                <a:ea typeface="幼圆" pitchFamily="49" charset="-122"/>
              </a:rPr>
              <a:t>）</a:t>
            </a:r>
          </a:p>
        </p:txBody>
      </p:sp>
      <p:sp>
        <p:nvSpPr>
          <p:cNvPr id="41987" name="AutoShape 3"/>
          <p:cNvSpPr>
            <a:spLocks noChangeArrowheads="1"/>
          </p:cNvSpPr>
          <p:nvPr/>
        </p:nvSpPr>
        <p:spPr bwMode="auto">
          <a:xfrm>
            <a:off x="3276600" y="1484313"/>
            <a:ext cx="976313" cy="358775"/>
          </a:xfrm>
          <a:prstGeom prst="rightArrow">
            <a:avLst>
              <a:gd name="adj1" fmla="val 50000"/>
              <a:gd name="adj2" fmla="val 68031"/>
            </a:avLst>
          </a:prstGeom>
          <a:solidFill>
            <a:schemeClr val="tx1"/>
          </a:solidFill>
          <a:ln>
            <a:noFill/>
          </a:ln>
          <a:effectLst/>
          <a:extLst>
            <a:ext uri="{91240B29-F687-4F45-9708-019B960494DF}">
              <a14:hiddenLine xmlns:a14="http://schemas.microsoft.com/office/drawing/2010/main" w="9525">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88" name="Text Box 4"/>
          <p:cNvSpPr txBox="1">
            <a:spLocks noChangeArrowheads="1"/>
          </p:cNvSpPr>
          <p:nvPr/>
        </p:nvSpPr>
        <p:spPr bwMode="auto">
          <a:xfrm>
            <a:off x="4284663" y="908050"/>
            <a:ext cx="3743325"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zh-CN" altLang="en-US" sz="3600" b="1">
                <a:latin typeface="华文新魏" pitchFamily="2" charset="-122"/>
                <a:ea typeface="华文新魏" pitchFamily="2" charset="-122"/>
              </a:rPr>
              <a:t>法兰西第一共和国</a:t>
            </a:r>
          </a:p>
          <a:p>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1792</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1804</a:t>
            </a:r>
            <a:r>
              <a:rPr lang="zh-CN" altLang="en-US" sz="3600" b="1">
                <a:latin typeface="幼圆" pitchFamily="49" charset="-122"/>
                <a:ea typeface="幼圆" pitchFamily="49" charset="-122"/>
              </a:rPr>
              <a:t>）</a:t>
            </a:r>
          </a:p>
        </p:txBody>
      </p:sp>
      <p:sp>
        <p:nvSpPr>
          <p:cNvPr id="41989" name="Text Box 5"/>
          <p:cNvSpPr txBox="1">
            <a:spLocks noChangeArrowheads="1"/>
          </p:cNvSpPr>
          <p:nvPr/>
        </p:nvSpPr>
        <p:spPr bwMode="auto">
          <a:xfrm>
            <a:off x="107950" y="2492375"/>
            <a:ext cx="3527425"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zh-CN" altLang="en-US" sz="3600" b="1">
                <a:latin typeface="华文新魏" pitchFamily="2" charset="-122"/>
                <a:ea typeface="华文新魏" pitchFamily="2" charset="-122"/>
              </a:rPr>
              <a:t>法兰西第一帝国</a:t>
            </a:r>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1804</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1814</a:t>
            </a:r>
            <a:r>
              <a:rPr lang="zh-CN" altLang="en-US" sz="3600" b="1">
                <a:latin typeface="幼圆" pitchFamily="49" charset="-122"/>
                <a:ea typeface="幼圆" pitchFamily="49" charset="-122"/>
              </a:rPr>
              <a:t>）</a:t>
            </a:r>
          </a:p>
        </p:txBody>
      </p:sp>
      <p:sp>
        <p:nvSpPr>
          <p:cNvPr id="41990" name="AutoShape 6"/>
          <p:cNvSpPr>
            <a:spLocks noChangeArrowheads="1"/>
          </p:cNvSpPr>
          <p:nvPr/>
        </p:nvSpPr>
        <p:spPr bwMode="auto">
          <a:xfrm>
            <a:off x="8101013" y="1268413"/>
            <a:ext cx="863600" cy="360362"/>
          </a:xfrm>
          <a:prstGeom prst="rightArrow">
            <a:avLst>
              <a:gd name="adj1" fmla="val 50000"/>
              <a:gd name="adj2" fmla="val 59912"/>
            </a:avLst>
          </a:prstGeom>
          <a:solidFill>
            <a:schemeClr val="tx1"/>
          </a:solidFill>
          <a:ln>
            <a:noFill/>
          </a:ln>
          <a:effectLst/>
          <a:extLst>
            <a:ext uri="{91240B29-F687-4F45-9708-019B960494DF}">
              <a14:hiddenLine xmlns:a14="http://schemas.microsoft.com/office/drawing/2010/main" w="9525">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1" name="AutoShape 7"/>
          <p:cNvSpPr>
            <a:spLocks noChangeArrowheads="1"/>
          </p:cNvSpPr>
          <p:nvPr/>
        </p:nvSpPr>
        <p:spPr bwMode="auto">
          <a:xfrm>
            <a:off x="3635375" y="2708275"/>
            <a:ext cx="865188" cy="342900"/>
          </a:xfrm>
          <a:prstGeom prst="rightArrow">
            <a:avLst>
              <a:gd name="adj1" fmla="val 50000"/>
              <a:gd name="adj2" fmla="val 63079"/>
            </a:avLst>
          </a:prstGeom>
          <a:solidFill>
            <a:schemeClr val="tx1"/>
          </a:solidFill>
          <a:ln>
            <a:noFill/>
          </a:ln>
          <a:effectLst/>
          <a:extLst>
            <a:ext uri="{91240B29-F687-4F45-9708-019B960494DF}">
              <a14:hiddenLine xmlns:a14="http://schemas.microsoft.com/office/drawing/2010/main" w="28575">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2" name="AutoShape 8"/>
          <p:cNvSpPr>
            <a:spLocks noChangeArrowheads="1"/>
          </p:cNvSpPr>
          <p:nvPr/>
        </p:nvSpPr>
        <p:spPr bwMode="auto">
          <a:xfrm>
            <a:off x="3595688" y="5734050"/>
            <a:ext cx="904875" cy="374650"/>
          </a:xfrm>
          <a:prstGeom prst="rightArrow">
            <a:avLst>
              <a:gd name="adj1" fmla="val 50000"/>
              <a:gd name="adj2" fmla="val 60381"/>
            </a:avLst>
          </a:prstGeom>
          <a:solidFill>
            <a:schemeClr val="tx1"/>
          </a:solidFill>
          <a:ln>
            <a:noFill/>
          </a:ln>
          <a:effectLst/>
          <a:extLst>
            <a:ext uri="{91240B29-F687-4F45-9708-019B960494DF}">
              <a14:hiddenLine xmlns:a14="http://schemas.microsoft.com/office/drawing/2010/main" w="28575">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3" name="AutoShape 9"/>
          <p:cNvSpPr>
            <a:spLocks noChangeArrowheads="1"/>
          </p:cNvSpPr>
          <p:nvPr/>
        </p:nvSpPr>
        <p:spPr bwMode="auto">
          <a:xfrm>
            <a:off x="8172450" y="4292600"/>
            <a:ext cx="863600" cy="360363"/>
          </a:xfrm>
          <a:prstGeom prst="rightArrow">
            <a:avLst>
              <a:gd name="adj1" fmla="val 50000"/>
              <a:gd name="adj2" fmla="val 59912"/>
            </a:avLst>
          </a:prstGeom>
          <a:solidFill>
            <a:schemeClr val="tx1"/>
          </a:solidFill>
          <a:ln>
            <a:noFill/>
          </a:ln>
          <a:effectLst/>
          <a:extLst>
            <a:ext uri="{91240B29-F687-4F45-9708-019B960494DF}">
              <a14:hiddenLine xmlns:a14="http://schemas.microsoft.com/office/drawing/2010/main" w="28575">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4" name="AutoShape 10"/>
          <p:cNvSpPr>
            <a:spLocks noChangeArrowheads="1"/>
          </p:cNvSpPr>
          <p:nvPr/>
        </p:nvSpPr>
        <p:spPr bwMode="auto">
          <a:xfrm>
            <a:off x="7885113" y="2781300"/>
            <a:ext cx="828675" cy="360363"/>
          </a:xfrm>
          <a:prstGeom prst="rightArrow">
            <a:avLst>
              <a:gd name="adj1" fmla="val 50000"/>
              <a:gd name="adj2" fmla="val 57489"/>
            </a:avLst>
          </a:prstGeom>
          <a:solidFill>
            <a:schemeClr val="tx1"/>
          </a:solidFill>
          <a:ln>
            <a:noFill/>
          </a:ln>
          <a:effectLst/>
          <a:extLst>
            <a:ext uri="{91240B29-F687-4F45-9708-019B960494DF}">
              <a14:hiddenLine xmlns:a14="http://schemas.microsoft.com/office/drawing/2010/main" w="28575">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1995" name="Text Box 11"/>
          <p:cNvSpPr txBox="1">
            <a:spLocks noChangeArrowheads="1"/>
          </p:cNvSpPr>
          <p:nvPr/>
        </p:nvSpPr>
        <p:spPr bwMode="auto">
          <a:xfrm>
            <a:off x="4502150" y="2349500"/>
            <a:ext cx="3238500"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3600" b="1">
                <a:latin typeface="华文新魏" pitchFamily="2" charset="-122"/>
                <a:ea typeface="华文新魏" pitchFamily="2" charset="-122"/>
              </a:rPr>
              <a:t>波旁王朝</a:t>
            </a:r>
          </a:p>
          <a:p>
            <a:pPr algn="ctr"/>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1815</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1830</a:t>
            </a:r>
            <a:r>
              <a:rPr lang="zh-CN" altLang="en-US" sz="3600" b="1">
                <a:latin typeface="幼圆" pitchFamily="49" charset="-122"/>
                <a:ea typeface="幼圆" pitchFamily="49" charset="-122"/>
              </a:rPr>
              <a:t>）</a:t>
            </a:r>
          </a:p>
        </p:txBody>
      </p:sp>
      <p:sp>
        <p:nvSpPr>
          <p:cNvPr id="41996" name="Text Box 12"/>
          <p:cNvSpPr txBox="1">
            <a:spLocks noChangeArrowheads="1"/>
          </p:cNvSpPr>
          <p:nvPr/>
        </p:nvSpPr>
        <p:spPr bwMode="auto">
          <a:xfrm>
            <a:off x="4283075" y="3860800"/>
            <a:ext cx="3817938"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lang="zh-CN" altLang="en-US" sz="3600" b="1">
                <a:latin typeface="华文新魏" pitchFamily="2" charset="-122"/>
                <a:ea typeface="华文新魏" pitchFamily="2" charset="-122"/>
              </a:rPr>
              <a:t>法兰西第二共和国</a:t>
            </a:r>
            <a:r>
              <a:rPr lang="zh-CN" altLang="en-US" sz="3600" b="1">
                <a:latin typeface="幼圆" pitchFamily="49" charset="-122"/>
                <a:ea typeface="幼圆" pitchFamily="49" charset="-122"/>
              </a:rPr>
              <a:t> </a:t>
            </a:r>
          </a:p>
          <a:p>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1848</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1852</a:t>
            </a:r>
            <a:r>
              <a:rPr lang="zh-CN" altLang="en-US" sz="3600" b="1">
                <a:latin typeface="幼圆" pitchFamily="49" charset="-122"/>
                <a:ea typeface="幼圆" pitchFamily="49" charset="-122"/>
              </a:rPr>
              <a:t>）</a:t>
            </a:r>
          </a:p>
        </p:txBody>
      </p:sp>
      <p:sp>
        <p:nvSpPr>
          <p:cNvPr id="41997" name="Text Box 13"/>
          <p:cNvSpPr txBox="1">
            <a:spLocks noChangeArrowheads="1"/>
          </p:cNvSpPr>
          <p:nvPr/>
        </p:nvSpPr>
        <p:spPr bwMode="auto">
          <a:xfrm>
            <a:off x="250825" y="5300663"/>
            <a:ext cx="3313113"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3600" b="1">
                <a:latin typeface="华文新魏" pitchFamily="2" charset="-122"/>
                <a:ea typeface="华文新魏" pitchFamily="2" charset="-122"/>
              </a:rPr>
              <a:t>法兰西第二帝国</a:t>
            </a:r>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1852</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1870</a:t>
            </a:r>
            <a:r>
              <a:rPr lang="zh-CN" altLang="en-US" sz="3600" b="1">
                <a:latin typeface="幼圆" pitchFamily="49" charset="-122"/>
                <a:ea typeface="幼圆" pitchFamily="49" charset="-122"/>
              </a:rPr>
              <a:t>）</a:t>
            </a:r>
          </a:p>
        </p:txBody>
      </p:sp>
      <p:sp>
        <p:nvSpPr>
          <p:cNvPr id="41998" name="Text Box 14"/>
          <p:cNvSpPr txBox="1">
            <a:spLocks noChangeArrowheads="1"/>
          </p:cNvSpPr>
          <p:nvPr/>
        </p:nvSpPr>
        <p:spPr bwMode="auto">
          <a:xfrm>
            <a:off x="4500563" y="5373688"/>
            <a:ext cx="4032250"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just"/>
            <a:r>
              <a:rPr lang="zh-CN" altLang="en-US" sz="3600" b="1">
                <a:latin typeface="华文新魏" pitchFamily="2" charset="-122"/>
                <a:ea typeface="华文新魏" pitchFamily="2" charset="-122"/>
              </a:rPr>
              <a:t>法兰西第三共和国 </a:t>
            </a:r>
          </a:p>
          <a:p>
            <a:pPr algn="just"/>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1870</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1940</a:t>
            </a:r>
            <a:r>
              <a:rPr lang="zh-CN" altLang="en-US" sz="3600" b="1">
                <a:latin typeface="幼圆" pitchFamily="49" charset="-122"/>
                <a:ea typeface="幼圆" pitchFamily="49" charset="-122"/>
              </a:rPr>
              <a:t>）</a:t>
            </a:r>
          </a:p>
        </p:txBody>
      </p:sp>
      <p:sp>
        <p:nvSpPr>
          <p:cNvPr id="41999" name="Text Box 15"/>
          <p:cNvSpPr txBox="1">
            <a:spLocks noChangeArrowheads="1"/>
          </p:cNvSpPr>
          <p:nvPr/>
        </p:nvSpPr>
        <p:spPr bwMode="auto">
          <a:xfrm>
            <a:off x="250825" y="3933825"/>
            <a:ext cx="3275013" cy="1127125"/>
          </a:xfrm>
          <a:prstGeom prst="rect">
            <a:avLst/>
          </a:prstGeom>
          <a:noFill/>
          <a:ln w="28575">
            <a:solidFill>
              <a:schemeClr val="tx1"/>
            </a:solidFill>
            <a:miter lim="800000"/>
            <a:headEnd/>
            <a:tailEnd/>
          </a:ln>
          <a:effectLst/>
          <a:extLst>
            <a:ext uri="{909E8E84-426E-40DD-AFC4-6F175D3DCCD1}">
              <a14:hiddenFill xmlns:a14="http://schemas.microsoft.com/office/drawing/2010/main">
                <a:solidFill>
                  <a:srgbClr val="CC99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pPr algn="ctr"/>
            <a:r>
              <a:rPr lang="zh-CN" altLang="en-US" sz="3600" b="1">
                <a:latin typeface="华文新魏" pitchFamily="2" charset="-122"/>
                <a:ea typeface="华文新魏" pitchFamily="2" charset="-122"/>
              </a:rPr>
              <a:t>七月王朝 </a:t>
            </a:r>
          </a:p>
          <a:p>
            <a:r>
              <a:rPr lang="zh-CN" altLang="en-US" sz="3600" b="1">
                <a:latin typeface="幼圆" pitchFamily="49" charset="-122"/>
                <a:ea typeface="幼圆" pitchFamily="49" charset="-122"/>
              </a:rPr>
              <a:t>（</a:t>
            </a:r>
            <a:r>
              <a:rPr lang="en-US" altLang="zh-CN" sz="3600" b="1">
                <a:latin typeface="Times New Roman" pitchFamily="18" charset="0"/>
                <a:ea typeface="幼圆" pitchFamily="49" charset="-122"/>
              </a:rPr>
              <a:t>1830</a:t>
            </a:r>
            <a:r>
              <a:rPr lang="zh-CN" altLang="en-US" sz="3600" b="1">
                <a:latin typeface="Times New Roman" pitchFamily="18" charset="0"/>
                <a:ea typeface="幼圆" pitchFamily="49" charset="-122"/>
              </a:rPr>
              <a:t>－</a:t>
            </a:r>
            <a:r>
              <a:rPr lang="en-US" altLang="zh-CN" sz="3600" b="1">
                <a:latin typeface="Times New Roman" pitchFamily="18" charset="0"/>
                <a:ea typeface="幼圆" pitchFamily="49" charset="-122"/>
              </a:rPr>
              <a:t>1848</a:t>
            </a:r>
            <a:r>
              <a:rPr lang="zh-CN" altLang="en-US" sz="3600" b="1">
                <a:latin typeface="幼圆" pitchFamily="49" charset="-122"/>
                <a:ea typeface="幼圆" pitchFamily="49" charset="-122"/>
              </a:rPr>
              <a:t>）</a:t>
            </a:r>
          </a:p>
        </p:txBody>
      </p:sp>
      <p:sp>
        <p:nvSpPr>
          <p:cNvPr id="42000" name="AutoShape 16"/>
          <p:cNvSpPr>
            <a:spLocks noChangeArrowheads="1"/>
          </p:cNvSpPr>
          <p:nvPr/>
        </p:nvSpPr>
        <p:spPr bwMode="auto">
          <a:xfrm>
            <a:off x="3492500" y="4292600"/>
            <a:ext cx="792163" cy="360363"/>
          </a:xfrm>
          <a:prstGeom prst="rightArrow">
            <a:avLst>
              <a:gd name="adj1" fmla="val 50000"/>
              <a:gd name="adj2" fmla="val 54956"/>
            </a:avLst>
          </a:prstGeom>
          <a:solidFill>
            <a:schemeClr val="tx1"/>
          </a:solidFill>
          <a:ln>
            <a:noFill/>
          </a:ln>
          <a:effectLst/>
          <a:extLst>
            <a:ext uri="{91240B29-F687-4F45-9708-019B960494DF}">
              <a14:hiddenLine xmlns:a14="http://schemas.microsoft.com/office/drawing/2010/main" w="9525">
                <a:solidFill>
                  <a:srgbClr val="66FF33"/>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zh-CN" altLang="en-US"/>
          </a:p>
        </p:txBody>
      </p:sp>
      <p:sp>
        <p:nvSpPr>
          <p:cNvPr id="42001" name="Rectangle 17"/>
          <p:cNvSpPr>
            <a:spLocks noChangeArrowheads="1"/>
          </p:cNvSpPr>
          <p:nvPr/>
        </p:nvSpPr>
        <p:spPr bwMode="auto">
          <a:xfrm>
            <a:off x="179388" y="44450"/>
            <a:ext cx="4032250" cy="669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400" b="1">
                <a:latin typeface="Times New Roman" pitchFamily="18" charset="0"/>
                <a:ea typeface="黑体" pitchFamily="2" charset="-122"/>
              </a:rPr>
              <a:t>法国政权的更替</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1986"/>
                                        </p:tgtEl>
                                        <p:attrNameLst>
                                          <p:attrName>style.visibility</p:attrName>
                                        </p:attrNameLst>
                                      </p:cBhvr>
                                      <p:to>
                                        <p:strVal val="visible"/>
                                      </p:to>
                                    </p:set>
                                    <p:animEffect transition="in" filter="wipe(left)">
                                      <p:cBhvr>
                                        <p:cTn id="7" dur="500"/>
                                        <p:tgtEl>
                                          <p:spTgt spid="4198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1987"/>
                                        </p:tgtEl>
                                        <p:attrNameLst>
                                          <p:attrName>style.visibility</p:attrName>
                                        </p:attrNameLst>
                                      </p:cBhvr>
                                      <p:to>
                                        <p:strVal val="visible"/>
                                      </p:to>
                                    </p:set>
                                    <p:animEffect transition="in" filter="wipe(left)">
                                      <p:cBhvr>
                                        <p:cTn id="11" dur="500"/>
                                        <p:tgtEl>
                                          <p:spTgt spid="41987"/>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41988"/>
                                        </p:tgtEl>
                                        <p:attrNameLst>
                                          <p:attrName>style.visibility</p:attrName>
                                        </p:attrNameLst>
                                      </p:cBhvr>
                                      <p:to>
                                        <p:strVal val="visible"/>
                                      </p:to>
                                    </p:set>
                                    <p:animEffect transition="in" filter="wipe(left)">
                                      <p:cBhvr>
                                        <p:cTn id="15" dur="500"/>
                                        <p:tgtEl>
                                          <p:spTgt spid="41988"/>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41990"/>
                                        </p:tgtEl>
                                        <p:attrNameLst>
                                          <p:attrName>style.visibility</p:attrName>
                                        </p:attrNameLst>
                                      </p:cBhvr>
                                      <p:to>
                                        <p:strVal val="visible"/>
                                      </p:to>
                                    </p:set>
                                    <p:animEffect transition="in" filter="wipe(left)">
                                      <p:cBhvr>
                                        <p:cTn id="19" dur="500"/>
                                        <p:tgtEl>
                                          <p:spTgt spid="41990"/>
                                        </p:tgtEl>
                                      </p:cBhvr>
                                    </p:animEffect>
                                  </p:childTnLst>
                                </p:cTn>
                              </p:par>
                            </p:childTnLst>
                          </p:cTn>
                        </p:par>
                        <p:par>
                          <p:cTn id="20" fill="hold" nodeType="afterGroup">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41989"/>
                                        </p:tgtEl>
                                        <p:attrNameLst>
                                          <p:attrName>style.visibility</p:attrName>
                                        </p:attrNameLst>
                                      </p:cBhvr>
                                      <p:to>
                                        <p:strVal val="visible"/>
                                      </p:to>
                                    </p:set>
                                    <p:animEffect transition="in" filter="wipe(left)">
                                      <p:cBhvr>
                                        <p:cTn id="23" dur="500"/>
                                        <p:tgtEl>
                                          <p:spTgt spid="41989"/>
                                        </p:tgtEl>
                                      </p:cBhvr>
                                    </p:animEffect>
                                  </p:childTnLst>
                                </p:cTn>
                              </p:par>
                            </p:childTnLst>
                          </p:cTn>
                        </p:par>
                        <p:par>
                          <p:cTn id="24" fill="hold" nodeType="afterGroup">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41991"/>
                                        </p:tgtEl>
                                        <p:attrNameLst>
                                          <p:attrName>style.visibility</p:attrName>
                                        </p:attrNameLst>
                                      </p:cBhvr>
                                      <p:to>
                                        <p:strVal val="visible"/>
                                      </p:to>
                                    </p:set>
                                    <p:animEffect transition="in" filter="wipe(left)">
                                      <p:cBhvr>
                                        <p:cTn id="27" dur="500"/>
                                        <p:tgtEl>
                                          <p:spTgt spid="41991"/>
                                        </p:tgtEl>
                                      </p:cBhvr>
                                    </p:animEffect>
                                  </p:childTnLst>
                                </p:cTn>
                              </p:par>
                            </p:childTnLst>
                          </p:cTn>
                        </p:par>
                        <p:par>
                          <p:cTn id="28" fill="hold" nodeType="afterGroup">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41995"/>
                                        </p:tgtEl>
                                        <p:attrNameLst>
                                          <p:attrName>style.visibility</p:attrName>
                                        </p:attrNameLst>
                                      </p:cBhvr>
                                      <p:to>
                                        <p:strVal val="visible"/>
                                      </p:to>
                                    </p:set>
                                    <p:animEffect transition="in" filter="wipe(left)">
                                      <p:cBhvr>
                                        <p:cTn id="31" dur="500"/>
                                        <p:tgtEl>
                                          <p:spTgt spid="41995"/>
                                        </p:tgtEl>
                                      </p:cBhvr>
                                    </p:animEffect>
                                  </p:childTnLst>
                                </p:cTn>
                              </p:par>
                            </p:childTnLst>
                          </p:cTn>
                        </p:par>
                        <p:par>
                          <p:cTn id="32" fill="hold" nodeType="afterGroup">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41994"/>
                                        </p:tgtEl>
                                        <p:attrNameLst>
                                          <p:attrName>style.visibility</p:attrName>
                                        </p:attrNameLst>
                                      </p:cBhvr>
                                      <p:to>
                                        <p:strVal val="visible"/>
                                      </p:to>
                                    </p:set>
                                    <p:animEffect transition="in" filter="wipe(left)">
                                      <p:cBhvr>
                                        <p:cTn id="35" dur="500"/>
                                        <p:tgtEl>
                                          <p:spTgt spid="41994"/>
                                        </p:tgtEl>
                                      </p:cBhvr>
                                    </p:animEffect>
                                  </p:childTnLst>
                                </p:cTn>
                              </p:par>
                            </p:childTnLst>
                          </p:cTn>
                        </p:par>
                        <p:par>
                          <p:cTn id="36" fill="hold" nodeType="afterGroup">
                            <p:stCondLst>
                              <p:cond delay="4000"/>
                            </p:stCondLst>
                            <p:childTnLst>
                              <p:par>
                                <p:cTn id="37" presetID="22" presetClass="entr" presetSubtype="8" fill="hold" grpId="0" nodeType="afterEffect">
                                  <p:stCondLst>
                                    <p:cond delay="0"/>
                                  </p:stCondLst>
                                  <p:childTnLst>
                                    <p:set>
                                      <p:cBhvr>
                                        <p:cTn id="38" dur="1" fill="hold">
                                          <p:stCondLst>
                                            <p:cond delay="0"/>
                                          </p:stCondLst>
                                        </p:cTn>
                                        <p:tgtEl>
                                          <p:spTgt spid="41999"/>
                                        </p:tgtEl>
                                        <p:attrNameLst>
                                          <p:attrName>style.visibility</p:attrName>
                                        </p:attrNameLst>
                                      </p:cBhvr>
                                      <p:to>
                                        <p:strVal val="visible"/>
                                      </p:to>
                                    </p:set>
                                    <p:animEffect transition="in" filter="wipe(left)">
                                      <p:cBhvr>
                                        <p:cTn id="39" dur="500"/>
                                        <p:tgtEl>
                                          <p:spTgt spid="41999"/>
                                        </p:tgtEl>
                                      </p:cBhvr>
                                    </p:animEffect>
                                  </p:childTnLst>
                                </p:cTn>
                              </p:par>
                            </p:childTnLst>
                          </p:cTn>
                        </p:par>
                        <p:par>
                          <p:cTn id="40" fill="hold" nodeType="afterGroup">
                            <p:stCondLst>
                              <p:cond delay="4500"/>
                            </p:stCondLst>
                            <p:childTnLst>
                              <p:par>
                                <p:cTn id="41" presetID="22" presetClass="entr" presetSubtype="8" fill="hold" grpId="0" nodeType="afterEffect">
                                  <p:stCondLst>
                                    <p:cond delay="0"/>
                                  </p:stCondLst>
                                  <p:childTnLst>
                                    <p:set>
                                      <p:cBhvr>
                                        <p:cTn id="42" dur="1" fill="hold">
                                          <p:stCondLst>
                                            <p:cond delay="0"/>
                                          </p:stCondLst>
                                        </p:cTn>
                                        <p:tgtEl>
                                          <p:spTgt spid="42000"/>
                                        </p:tgtEl>
                                        <p:attrNameLst>
                                          <p:attrName>style.visibility</p:attrName>
                                        </p:attrNameLst>
                                      </p:cBhvr>
                                      <p:to>
                                        <p:strVal val="visible"/>
                                      </p:to>
                                    </p:set>
                                    <p:animEffect transition="in" filter="wipe(left)">
                                      <p:cBhvr>
                                        <p:cTn id="43" dur="500"/>
                                        <p:tgtEl>
                                          <p:spTgt spid="42000"/>
                                        </p:tgtEl>
                                      </p:cBhvr>
                                    </p:animEffect>
                                  </p:childTnLst>
                                </p:cTn>
                              </p:par>
                            </p:childTnLst>
                          </p:cTn>
                        </p:par>
                        <p:par>
                          <p:cTn id="44" fill="hold" nodeType="afterGroup">
                            <p:stCondLst>
                              <p:cond delay="5000"/>
                            </p:stCondLst>
                            <p:childTnLst>
                              <p:par>
                                <p:cTn id="45" presetID="22" presetClass="entr" presetSubtype="8" fill="hold" grpId="0" nodeType="afterEffect">
                                  <p:stCondLst>
                                    <p:cond delay="0"/>
                                  </p:stCondLst>
                                  <p:childTnLst>
                                    <p:set>
                                      <p:cBhvr>
                                        <p:cTn id="46" dur="1" fill="hold">
                                          <p:stCondLst>
                                            <p:cond delay="0"/>
                                          </p:stCondLst>
                                        </p:cTn>
                                        <p:tgtEl>
                                          <p:spTgt spid="41996"/>
                                        </p:tgtEl>
                                        <p:attrNameLst>
                                          <p:attrName>style.visibility</p:attrName>
                                        </p:attrNameLst>
                                      </p:cBhvr>
                                      <p:to>
                                        <p:strVal val="visible"/>
                                      </p:to>
                                    </p:set>
                                    <p:animEffect transition="in" filter="wipe(left)">
                                      <p:cBhvr>
                                        <p:cTn id="47" dur="500"/>
                                        <p:tgtEl>
                                          <p:spTgt spid="41996"/>
                                        </p:tgtEl>
                                      </p:cBhvr>
                                    </p:animEffect>
                                  </p:childTnLst>
                                </p:cTn>
                              </p:par>
                            </p:childTnLst>
                          </p:cTn>
                        </p:par>
                        <p:par>
                          <p:cTn id="48" fill="hold" nodeType="afterGroup">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41993"/>
                                        </p:tgtEl>
                                        <p:attrNameLst>
                                          <p:attrName>style.visibility</p:attrName>
                                        </p:attrNameLst>
                                      </p:cBhvr>
                                      <p:to>
                                        <p:strVal val="visible"/>
                                      </p:to>
                                    </p:set>
                                    <p:animEffect transition="in" filter="wipe(left)">
                                      <p:cBhvr>
                                        <p:cTn id="51" dur="500"/>
                                        <p:tgtEl>
                                          <p:spTgt spid="41993"/>
                                        </p:tgtEl>
                                      </p:cBhvr>
                                    </p:animEffect>
                                  </p:childTnLst>
                                </p:cTn>
                              </p:par>
                            </p:childTnLst>
                          </p:cTn>
                        </p:par>
                        <p:par>
                          <p:cTn id="52" fill="hold" nodeType="afterGroup">
                            <p:stCondLst>
                              <p:cond delay="6000"/>
                            </p:stCondLst>
                            <p:childTnLst>
                              <p:par>
                                <p:cTn id="53" presetID="22" presetClass="entr" presetSubtype="8" fill="hold" grpId="0" nodeType="afterEffect">
                                  <p:stCondLst>
                                    <p:cond delay="0"/>
                                  </p:stCondLst>
                                  <p:childTnLst>
                                    <p:set>
                                      <p:cBhvr>
                                        <p:cTn id="54" dur="1" fill="hold">
                                          <p:stCondLst>
                                            <p:cond delay="0"/>
                                          </p:stCondLst>
                                        </p:cTn>
                                        <p:tgtEl>
                                          <p:spTgt spid="41997"/>
                                        </p:tgtEl>
                                        <p:attrNameLst>
                                          <p:attrName>style.visibility</p:attrName>
                                        </p:attrNameLst>
                                      </p:cBhvr>
                                      <p:to>
                                        <p:strVal val="visible"/>
                                      </p:to>
                                    </p:set>
                                    <p:animEffect transition="in" filter="wipe(left)">
                                      <p:cBhvr>
                                        <p:cTn id="55" dur="500"/>
                                        <p:tgtEl>
                                          <p:spTgt spid="41997"/>
                                        </p:tgtEl>
                                      </p:cBhvr>
                                    </p:animEffect>
                                  </p:childTnLst>
                                </p:cTn>
                              </p:par>
                            </p:childTnLst>
                          </p:cTn>
                        </p:par>
                        <p:par>
                          <p:cTn id="56" fill="hold" nodeType="afterGroup">
                            <p:stCondLst>
                              <p:cond delay="6500"/>
                            </p:stCondLst>
                            <p:childTnLst>
                              <p:par>
                                <p:cTn id="57" presetID="22" presetClass="entr" presetSubtype="8" fill="hold" grpId="0" nodeType="afterEffect">
                                  <p:stCondLst>
                                    <p:cond delay="0"/>
                                  </p:stCondLst>
                                  <p:childTnLst>
                                    <p:set>
                                      <p:cBhvr>
                                        <p:cTn id="58" dur="1" fill="hold">
                                          <p:stCondLst>
                                            <p:cond delay="0"/>
                                          </p:stCondLst>
                                        </p:cTn>
                                        <p:tgtEl>
                                          <p:spTgt spid="41992"/>
                                        </p:tgtEl>
                                        <p:attrNameLst>
                                          <p:attrName>style.visibility</p:attrName>
                                        </p:attrNameLst>
                                      </p:cBhvr>
                                      <p:to>
                                        <p:strVal val="visible"/>
                                      </p:to>
                                    </p:set>
                                    <p:animEffect transition="in" filter="wipe(left)">
                                      <p:cBhvr>
                                        <p:cTn id="59" dur="500"/>
                                        <p:tgtEl>
                                          <p:spTgt spid="41992"/>
                                        </p:tgtEl>
                                      </p:cBhvr>
                                    </p:animEffect>
                                  </p:childTnLst>
                                </p:cTn>
                              </p:par>
                            </p:childTnLst>
                          </p:cTn>
                        </p:par>
                        <p:par>
                          <p:cTn id="60" fill="hold" nodeType="afterGroup">
                            <p:stCondLst>
                              <p:cond delay="7000"/>
                            </p:stCondLst>
                            <p:childTnLst>
                              <p:par>
                                <p:cTn id="61" presetID="22" presetClass="entr" presetSubtype="8" fill="hold" grpId="0" nodeType="afterEffect">
                                  <p:stCondLst>
                                    <p:cond delay="0"/>
                                  </p:stCondLst>
                                  <p:childTnLst>
                                    <p:set>
                                      <p:cBhvr>
                                        <p:cTn id="62" dur="1" fill="hold">
                                          <p:stCondLst>
                                            <p:cond delay="0"/>
                                          </p:stCondLst>
                                        </p:cTn>
                                        <p:tgtEl>
                                          <p:spTgt spid="41998"/>
                                        </p:tgtEl>
                                        <p:attrNameLst>
                                          <p:attrName>style.visibility</p:attrName>
                                        </p:attrNameLst>
                                      </p:cBhvr>
                                      <p:to>
                                        <p:strVal val="visible"/>
                                      </p:to>
                                    </p:set>
                                    <p:animEffect transition="in" filter="wipe(left)">
                                      <p:cBhvr>
                                        <p:cTn id="63" dur="500"/>
                                        <p:tgtEl>
                                          <p:spTgt spid="419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986" grpId="0" animBg="1"/>
      <p:bldP spid="41987" grpId="0" animBg="1"/>
      <p:bldP spid="41988" grpId="0" animBg="1"/>
      <p:bldP spid="41989" grpId="0" animBg="1"/>
      <p:bldP spid="41990" grpId="0" animBg="1"/>
      <p:bldP spid="41991" grpId="0" animBg="1"/>
      <p:bldP spid="41992" grpId="0" animBg="1"/>
      <p:bldP spid="41993" grpId="0" animBg="1"/>
      <p:bldP spid="41994" grpId="0" animBg="1"/>
      <p:bldP spid="41995" grpId="0" animBg="1"/>
      <p:bldP spid="41996" grpId="0" animBg="1"/>
      <p:bldP spid="41997" grpId="0" animBg="1"/>
      <p:bldP spid="41998" grpId="0" animBg="1"/>
      <p:bldP spid="41999" grpId="0" animBg="1"/>
      <p:bldP spid="42000" grpId="0" animBg="1"/>
    </p:bldLst>
  </p:timing>
</p:sld>
</file>

<file path=ppt/slides/slide4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1476375" y="836613"/>
            <a:ext cx="5976938" cy="731837"/>
          </a:xfrm>
          <a:noFill/>
          <a:ln/>
        </p:spPr>
        <p:txBody>
          <a:bodyPr lIns="0" tIns="0" rIns="0" bIns="0">
            <a:spAutoFit/>
          </a:bodyPr>
          <a:lstStyle/>
          <a:p>
            <a:r>
              <a:rPr lang="zh-CN" altLang="en-US" sz="4800" b="1">
                <a:solidFill>
                  <a:srgbClr val="CC0000"/>
                </a:solidFill>
                <a:ea typeface="华文中宋" pitchFamily="2" charset="-122"/>
              </a:rPr>
              <a:t>法国政治的基本特点</a:t>
            </a:r>
          </a:p>
        </p:txBody>
      </p:sp>
      <p:sp>
        <p:nvSpPr>
          <p:cNvPr id="43011" name="Rectangle 3"/>
          <p:cNvSpPr>
            <a:spLocks noGrp="1" noChangeArrowheads="1"/>
          </p:cNvSpPr>
          <p:nvPr>
            <p:ph type="body" idx="1"/>
          </p:nvPr>
        </p:nvSpPr>
        <p:spPr>
          <a:xfrm>
            <a:off x="971550" y="2276475"/>
            <a:ext cx="7416800" cy="2889250"/>
          </a:xfrm>
          <a:noFill/>
          <a:ln w="76200">
            <a:pattFill prst="sphere">
              <a:fgClr>
                <a:srgbClr val="FF0066"/>
              </a:fgClr>
              <a:bgClr>
                <a:srgbClr val="FFFFFF"/>
              </a:bgClr>
            </a:pattFill>
            <a:miter lim="800000"/>
            <a:headEnd/>
            <a:tailEnd/>
          </a:ln>
        </p:spPr>
        <p:txBody>
          <a:bodyPr lIns="0" tIns="0" rIns="0" bIns="0">
            <a:spAutoFit/>
          </a:bodyPr>
          <a:lstStyle/>
          <a:p>
            <a:pPr>
              <a:buFontTx/>
              <a:buNone/>
            </a:pPr>
            <a:r>
              <a:rPr lang="en-US" altLang="zh-CN" sz="4400" b="1">
                <a:latin typeface="楷体_GB2312" pitchFamily="49" charset="-122"/>
                <a:ea typeface="楷体_GB2312" pitchFamily="49" charset="-122"/>
              </a:rPr>
              <a:t>1.</a:t>
            </a:r>
            <a:r>
              <a:rPr lang="zh-CN" altLang="en-US" sz="4400" b="1">
                <a:latin typeface="楷体_GB2312" pitchFamily="49" charset="-122"/>
                <a:ea typeface="楷体_GB2312" pitchFamily="49" charset="-122"/>
              </a:rPr>
              <a:t>政权更迭频繁，政局动荡不安，频繁发生革命。</a:t>
            </a:r>
          </a:p>
          <a:p>
            <a:pPr>
              <a:buFontTx/>
              <a:buNone/>
            </a:pPr>
            <a:r>
              <a:rPr lang="en-US" altLang="zh-CN" sz="4400" b="1">
                <a:latin typeface="楷体_GB2312" pitchFamily="49" charset="-122"/>
                <a:ea typeface="楷体_GB2312" pitchFamily="49" charset="-122"/>
              </a:rPr>
              <a:t>2.</a:t>
            </a:r>
            <a:r>
              <a:rPr lang="zh-CN" altLang="en-US" sz="4400" b="1">
                <a:latin typeface="楷体_GB2312" pitchFamily="49" charset="-122"/>
                <a:ea typeface="楷体_GB2312" pitchFamily="49" charset="-122"/>
              </a:rPr>
              <a:t>共和制与君主制长期斗争，最终建立起民主共和政体。</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43010"/>
                                        </p:tgtEl>
                                        <p:attrNameLst>
                                          <p:attrName>style.visibility</p:attrName>
                                        </p:attrNameLst>
                                      </p:cBhvr>
                                      <p:to>
                                        <p:strVal val="visible"/>
                                      </p:to>
                                    </p:set>
                                    <p:anim calcmode="lin" valueType="num">
                                      <p:cBhvr additive="base">
                                        <p:cTn id="7" dur="500" fill="hold"/>
                                        <p:tgtEl>
                                          <p:spTgt spid="43010"/>
                                        </p:tgtEl>
                                        <p:attrNameLst>
                                          <p:attrName>ppt_x</p:attrName>
                                        </p:attrNameLst>
                                      </p:cBhvr>
                                      <p:tavLst>
                                        <p:tav tm="0">
                                          <p:val>
                                            <p:strVal val="0-#ppt_w/2"/>
                                          </p:val>
                                        </p:tav>
                                        <p:tav tm="100000">
                                          <p:val>
                                            <p:strVal val="#ppt_x"/>
                                          </p:val>
                                        </p:tav>
                                      </p:tavLst>
                                    </p:anim>
                                    <p:anim calcmode="lin" valueType="num">
                                      <p:cBhvr additive="base">
                                        <p:cTn id="8" dur="500" fill="hold"/>
                                        <p:tgtEl>
                                          <p:spTgt spid="43010"/>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43011">
                                            <p:txEl>
                                              <p:pRg st="0" end="0"/>
                                            </p:txEl>
                                          </p:spTgt>
                                        </p:tgtEl>
                                        <p:attrNameLst>
                                          <p:attrName>style.visibility</p:attrName>
                                        </p:attrNameLst>
                                      </p:cBhvr>
                                      <p:to>
                                        <p:strVal val="visible"/>
                                      </p:to>
                                    </p:set>
                                    <p:anim calcmode="lin" valueType="num">
                                      <p:cBhvr additive="base">
                                        <p:cTn id="13" dur="500" fill="hold"/>
                                        <p:tgtEl>
                                          <p:spTgt spid="43011">
                                            <p:txEl>
                                              <p:pRg st="0" end="0"/>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301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43011">
                                            <p:txEl>
                                              <p:pRg st="1" end="1"/>
                                            </p:txEl>
                                          </p:spTgt>
                                        </p:tgtEl>
                                        <p:attrNameLst>
                                          <p:attrName>style.visibility</p:attrName>
                                        </p:attrNameLst>
                                      </p:cBhvr>
                                      <p:to>
                                        <p:strVal val="visible"/>
                                      </p:to>
                                    </p:set>
                                    <p:anim calcmode="lin" valueType="num">
                                      <p:cBhvr additive="base">
                                        <p:cTn id="19" dur="500" fill="hold"/>
                                        <p:tgtEl>
                                          <p:spTgt spid="43011">
                                            <p:txEl>
                                              <p:pRg st="1" end="1"/>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301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nimBg="1" autoUpdateAnimBg="0"/>
      <p:bldP spid="43011" grpId="0" uiExpand="1" build="p" autoUpdateAnimBg="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ChangeArrowheads="1"/>
          </p:cNvSpPr>
          <p:nvPr/>
        </p:nvSpPr>
        <p:spPr bwMode="auto">
          <a:xfrm>
            <a:off x="609600" y="760413"/>
            <a:ext cx="7385050" cy="607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r>
              <a:rPr lang="en-US" altLang="zh-CN" sz="2800" b="1">
                <a:solidFill>
                  <a:srgbClr val="000099"/>
                </a:solidFill>
                <a:latin typeface="楷体_GB2312" pitchFamily="49" charset="-122"/>
                <a:ea typeface="楷体_GB2312" pitchFamily="49" charset="-122"/>
              </a:rPr>
              <a:t>    </a:t>
            </a:r>
            <a:r>
              <a:rPr lang="zh-CN" altLang="en-US" sz="2800" b="1">
                <a:solidFill>
                  <a:srgbClr val="000099"/>
                </a:solidFill>
                <a:latin typeface="楷体_GB2312" pitchFamily="49" charset="-122"/>
                <a:ea typeface="楷体_GB2312" pitchFamily="49" charset="-122"/>
              </a:rPr>
              <a:t>半总统半议会制</a:t>
            </a:r>
            <a:r>
              <a:rPr lang="en-US" altLang="zh-CN" sz="2800" b="1">
                <a:latin typeface="宋体" pitchFamily="2" charset="-122"/>
                <a:ea typeface="楷体_GB2312" pitchFamily="49" charset="-122"/>
              </a:rPr>
              <a:t>——</a:t>
            </a:r>
            <a:r>
              <a:rPr lang="zh-CN" altLang="en-US" sz="2800" b="1">
                <a:latin typeface="楷体_GB2312" pitchFamily="49" charset="-122"/>
                <a:ea typeface="楷体_GB2312" pitchFamily="49" charset="-122"/>
              </a:rPr>
              <a:t>法国有一套非常稳定的政治制度。</a:t>
            </a:r>
            <a:r>
              <a:rPr lang="en-US" altLang="zh-CN" sz="2800" b="1">
                <a:latin typeface="楷体_GB2312" pitchFamily="49" charset="-122"/>
                <a:ea typeface="楷体_GB2312" pitchFamily="49" charset="-122"/>
              </a:rPr>
              <a:t>1958</a:t>
            </a:r>
            <a:r>
              <a:rPr lang="zh-CN" altLang="en-US" sz="2800" b="1">
                <a:latin typeface="楷体_GB2312" pitchFamily="49" charset="-122"/>
                <a:ea typeface="楷体_GB2312" pitchFamily="49" charset="-122"/>
              </a:rPr>
              <a:t>年的宪法使国家的政治制度变得更为灵活，这既涉及到传统的议会制度又涉及到美国式的总统制度，这种双首长治是法国政治制度的特色：总理和总统</a:t>
            </a:r>
            <a:r>
              <a:rPr lang="zh-CN" altLang="en-US" sz="2800" b="1">
                <a:latin typeface="宋体" pitchFamily="2" charset="-122"/>
                <a:ea typeface="楷体_GB2312" pitchFamily="49" charset="-122"/>
              </a:rPr>
              <a:t>“</a:t>
            </a:r>
            <a:r>
              <a:rPr lang="zh-CN" altLang="en-US" sz="2800" b="1">
                <a:latin typeface="楷体_GB2312" pitchFamily="49" charset="-122"/>
                <a:ea typeface="楷体_GB2312" pitchFamily="49" charset="-122"/>
              </a:rPr>
              <a:t>共治</a:t>
            </a:r>
            <a:r>
              <a:rPr lang="zh-CN" altLang="en-US" sz="2800" b="1">
                <a:latin typeface="宋体" pitchFamily="2" charset="-122"/>
                <a:ea typeface="楷体_GB2312" pitchFamily="49" charset="-122"/>
              </a:rPr>
              <a:t>”。</a:t>
            </a:r>
            <a:r>
              <a:rPr lang="zh-CN" altLang="en-US" sz="2800" b="1">
                <a:latin typeface="楷体_GB2312" pitchFamily="49" charset="-122"/>
                <a:ea typeface="楷体_GB2312" pitchFamily="49" charset="-122"/>
              </a:rPr>
              <a:t>法国政治制度的另一个与世界其他国家不同的特点是</a:t>
            </a:r>
            <a:r>
              <a:rPr lang="zh-CN" altLang="en-US" sz="2800" b="1">
                <a:latin typeface="宋体" pitchFamily="2" charset="-122"/>
                <a:ea typeface="楷体_GB2312" pitchFamily="49" charset="-122"/>
              </a:rPr>
              <a:t>“</a:t>
            </a:r>
            <a:r>
              <a:rPr lang="zh-CN" altLang="en-US" sz="2800" b="1">
                <a:latin typeface="楷体_GB2312" pitchFamily="49" charset="-122"/>
                <a:ea typeface="楷体_GB2312" pitchFamily="49" charset="-122"/>
              </a:rPr>
              <a:t>共治</a:t>
            </a:r>
            <a:r>
              <a:rPr lang="zh-CN" altLang="en-US" sz="2800" b="1">
                <a:latin typeface="宋体" pitchFamily="2" charset="-122"/>
                <a:ea typeface="楷体_GB2312" pitchFamily="49" charset="-122"/>
              </a:rPr>
              <a:t>”</a:t>
            </a:r>
            <a:r>
              <a:rPr lang="zh-CN" altLang="en-US" sz="2800" b="1">
                <a:latin typeface="楷体_GB2312" pitchFamily="49" charset="-122"/>
                <a:ea typeface="楷体_GB2312" pitchFamily="49" charset="-122"/>
              </a:rPr>
              <a:t>的存在，实行总理制而不是总统制。</a:t>
            </a:r>
          </a:p>
          <a:p>
            <a:pPr algn="just"/>
            <a:r>
              <a:rPr lang="zh-CN" altLang="en-US" sz="2800" b="1">
                <a:latin typeface="楷体_GB2312" pitchFamily="49" charset="-122"/>
                <a:ea typeface="楷体_GB2312" pitchFamily="49" charset="-122"/>
              </a:rPr>
              <a:t>    </a:t>
            </a:r>
            <a:r>
              <a:rPr lang="en-US" altLang="zh-CN" sz="2800" b="1">
                <a:latin typeface="楷体_GB2312" pitchFamily="49" charset="-122"/>
                <a:ea typeface="楷体_GB2312" pitchFamily="49" charset="-122"/>
              </a:rPr>
              <a:t>1958</a:t>
            </a:r>
            <a:r>
              <a:rPr lang="zh-CN" altLang="en-US" sz="2800" b="1">
                <a:latin typeface="楷体_GB2312" pitchFamily="49" charset="-122"/>
                <a:ea typeface="楷体_GB2312" pitchFamily="49" charset="-122"/>
              </a:rPr>
              <a:t>年，戴高乐通过制定宪法，对传统的议会进行了彻底改革。</a:t>
            </a:r>
            <a:r>
              <a:rPr lang="zh-CN" altLang="en-US" sz="2800" b="1">
                <a:latin typeface="宋体" pitchFamily="2" charset="-122"/>
                <a:ea typeface="楷体_GB2312" pitchFamily="49" charset="-122"/>
              </a:rPr>
              <a:t> </a:t>
            </a:r>
            <a:r>
              <a:rPr lang="zh-CN" altLang="en-US" sz="2800" b="1">
                <a:latin typeface="楷体_GB2312" pitchFamily="49" charset="-122"/>
                <a:ea typeface="楷体_GB2312" pitchFamily="49" charset="-122"/>
              </a:rPr>
              <a:t>从此，国家最高权力由议会转到了总统之手，</a:t>
            </a:r>
            <a:r>
              <a:rPr lang="zh-CN" altLang="en-US" sz="2800" b="1">
                <a:latin typeface="宋体" pitchFamily="2" charset="-122"/>
                <a:ea typeface="楷体_GB2312" pitchFamily="49" charset="-122"/>
              </a:rPr>
              <a:t>“</a:t>
            </a:r>
            <a:r>
              <a:rPr lang="zh-CN" altLang="en-US" sz="2800" b="1">
                <a:latin typeface="楷体_GB2312" pitchFamily="49" charset="-122"/>
                <a:ea typeface="楷体_GB2312" pitchFamily="49" charset="-122"/>
              </a:rPr>
              <a:t>议会至上</a:t>
            </a:r>
            <a:r>
              <a:rPr lang="zh-CN" altLang="en-US" sz="2800" b="1">
                <a:latin typeface="宋体" pitchFamily="2" charset="-122"/>
                <a:ea typeface="楷体_GB2312" pitchFamily="49" charset="-122"/>
              </a:rPr>
              <a:t>”</a:t>
            </a:r>
            <a:r>
              <a:rPr lang="zh-CN" altLang="en-US" sz="2800" b="1">
                <a:latin typeface="楷体_GB2312" pitchFamily="49" charset="-122"/>
                <a:ea typeface="楷体_GB2312" pitchFamily="49" charset="-122"/>
              </a:rPr>
              <a:t>的年代一去不复返了，总统成了国家权力的中心。</a:t>
            </a:r>
            <a:r>
              <a:rPr lang="en-US" altLang="zh-CN" sz="2800" b="1">
                <a:latin typeface="楷体_GB2312" pitchFamily="49" charset="-122"/>
                <a:ea typeface="楷体_GB2312" pitchFamily="49" charset="-122"/>
              </a:rPr>
              <a:t>1958</a:t>
            </a:r>
            <a:r>
              <a:rPr lang="zh-CN" altLang="en-US" sz="2800" b="1">
                <a:latin typeface="楷体_GB2312" pitchFamily="49" charset="-122"/>
                <a:ea typeface="楷体_GB2312" pitchFamily="49" charset="-122"/>
              </a:rPr>
              <a:t>年</a:t>
            </a:r>
            <a:r>
              <a:rPr lang="en-US" altLang="zh-CN" sz="2800" b="1">
                <a:latin typeface="楷体_GB2312" pitchFamily="49" charset="-122"/>
                <a:ea typeface="楷体_GB2312" pitchFamily="49" charset="-122"/>
              </a:rPr>
              <a:t>9</a:t>
            </a:r>
            <a:r>
              <a:rPr lang="zh-CN" altLang="en-US" sz="2800" b="1">
                <a:latin typeface="楷体_GB2312" pitchFamily="49" charset="-122"/>
                <a:ea typeface="楷体_GB2312" pitchFamily="49" charset="-122"/>
              </a:rPr>
              <a:t>月，新宪法经公民投票通过，法国进入了第五共和国时期。</a:t>
            </a:r>
          </a:p>
        </p:txBody>
      </p:sp>
      <p:grpSp>
        <p:nvGrpSpPr>
          <p:cNvPr id="56323" name="Group 3"/>
          <p:cNvGrpSpPr>
            <a:grpSpLocks/>
          </p:cNvGrpSpPr>
          <p:nvPr/>
        </p:nvGrpSpPr>
        <p:grpSpPr bwMode="auto">
          <a:xfrm>
            <a:off x="533400" y="0"/>
            <a:ext cx="1835150" cy="549275"/>
            <a:chOff x="322" y="119"/>
            <a:chExt cx="1270" cy="408"/>
          </a:xfrm>
        </p:grpSpPr>
        <p:pic>
          <p:nvPicPr>
            <p:cNvPr id="56324" name="Picture 4" descr="book-1">
              <a:hlinkClick r:id="rId2" action="ppaction://hlinksldjump"/>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355" y="127"/>
              <a:ext cx="1112"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6325" name="Text Box 5">
              <a:hlinkClick r:id="rId4" action="ppaction://hlinksldjump"/>
            </p:cNvPr>
            <p:cNvSpPr txBox="1">
              <a:spLocks noChangeArrowheads="1"/>
            </p:cNvSpPr>
            <p:nvPr/>
          </p:nvSpPr>
          <p:spPr bwMode="auto">
            <a:xfrm>
              <a:off x="322" y="119"/>
              <a:ext cx="1270"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000">
                  <a:solidFill>
                    <a:srgbClr val="0000FF"/>
                  </a:solidFill>
                  <a:latin typeface="Times New Roman" pitchFamily="18" charset="0"/>
                  <a:ea typeface="华文新魏" pitchFamily="2" charset="-122"/>
                </a:rPr>
                <a:t>知识扩展</a:t>
              </a:r>
            </a:p>
          </p:txBody>
        </p:sp>
      </p:grpSp>
    </p:spTree>
  </p:cSld>
  <p:clrMapOvr>
    <a:masterClrMapping/>
  </p:clrMapOvr>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Text Box 2"/>
          <p:cNvSpPr txBox="1">
            <a:spLocks noChangeArrowheads="1"/>
          </p:cNvSpPr>
          <p:nvPr/>
        </p:nvSpPr>
        <p:spPr bwMode="auto">
          <a:xfrm>
            <a:off x="990600" y="457200"/>
            <a:ext cx="3276600" cy="5883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ctr">
              <a:spcBef>
                <a:spcPct val="50000"/>
              </a:spcBef>
            </a:pPr>
            <a:r>
              <a:rPr kumimoji="1" lang="en-US" altLang="zh-CN" sz="2000" b="1">
                <a:latin typeface="Times New Roman" pitchFamily="18" charset="0"/>
                <a:ea typeface="幼圆" pitchFamily="49" charset="-122"/>
              </a:rPr>
              <a:t>《</a:t>
            </a:r>
            <a:r>
              <a:rPr kumimoji="1" lang="zh-CN" altLang="en-US" sz="2000" b="1">
                <a:latin typeface="Times New Roman" pitchFamily="18" charset="0"/>
                <a:ea typeface="幼圆" pitchFamily="49" charset="-122"/>
              </a:rPr>
              <a:t>马赛曲</a:t>
            </a:r>
            <a:r>
              <a:rPr kumimoji="1" lang="en-US" altLang="zh-CN" sz="2000" b="1">
                <a:latin typeface="Times New Roman" pitchFamily="18" charset="0"/>
                <a:ea typeface="幼圆" pitchFamily="49" charset="-122"/>
              </a:rPr>
              <a:t>》</a:t>
            </a:r>
            <a:r>
              <a:rPr kumimoji="1" lang="zh-CN" altLang="en-US" sz="2000" b="1">
                <a:latin typeface="Times New Roman" pitchFamily="18" charset="0"/>
                <a:ea typeface="幼圆" pitchFamily="49" charset="-122"/>
              </a:rPr>
              <a:t>歌词</a:t>
            </a:r>
          </a:p>
          <a:p>
            <a:pPr>
              <a:spcBef>
                <a:spcPct val="50000"/>
              </a:spcBef>
            </a:pPr>
            <a:r>
              <a:rPr kumimoji="1" lang="zh-CN" altLang="en-US" sz="2000" b="1">
                <a:latin typeface="Times New Roman" pitchFamily="18" charset="0"/>
                <a:ea typeface="幼圆" pitchFamily="49" charset="-122"/>
              </a:rPr>
              <a:t>前进，前进，祖国的儿郎，</a:t>
            </a:r>
          </a:p>
          <a:p>
            <a:pPr>
              <a:spcBef>
                <a:spcPct val="50000"/>
              </a:spcBef>
            </a:pPr>
            <a:r>
              <a:rPr kumimoji="1" lang="zh-CN" altLang="en-US" sz="2000" b="1">
                <a:latin typeface="Times New Roman" pitchFamily="18" charset="0"/>
                <a:ea typeface="幼圆" pitchFamily="49" charset="-122"/>
              </a:rPr>
              <a:t>那光荣的时刻已来临。</a:t>
            </a:r>
          </a:p>
          <a:p>
            <a:pPr>
              <a:spcBef>
                <a:spcPct val="50000"/>
              </a:spcBef>
            </a:pPr>
            <a:r>
              <a:rPr kumimoji="1" lang="zh-CN" altLang="en-US" sz="2000" b="1">
                <a:latin typeface="Times New Roman" pitchFamily="18" charset="0"/>
                <a:ea typeface="幼圆" pitchFamily="49" charset="-122"/>
              </a:rPr>
              <a:t>专制暴政在压迫着我们，</a:t>
            </a:r>
          </a:p>
          <a:p>
            <a:pPr>
              <a:spcBef>
                <a:spcPct val="50000"/>
              </a:spcBef>
            </a:pPr>
            <a:r>
              <a:rPr kumimoji="1" lang="zh-CN" altLang="en-US" sz="2000" b="1">
                <a:latin typeface="Times New Roman" pitchFamily="18" charset="0"/>
                <a:ea typeface="幼圆" pitchFamily="49" charset="-122"/>
              </a:rPr>
              <a:t>我们祖国鲜血遍地，</a:t>
            </a:r>
          </a:p>
          <a:p>
            <a:pPr>
              <a:spcBef>
                <a:spcPct val="50000"/>
              </a:spcBef>
            </a:pPr>
            <a:r>
              <a:rPr kumimoji="1" lang="zh-CN" altLang="en-US" sz="2000" b="1">
                <a:latin typeface="Times New Roman" pitchFamily="18" charset="0"/>
                <a:ea typeface="幼圆" pitchFamily="49" charset="-122"/>
              </a:rPr>
              <a:t>你可知道那凶狠的敌兵</a:t>
            </a:r>
          </a:p>
          <a:p>
            <a:pPr>
              <a:spcBef>
                <a:spcPct val="50000"/>
              </a:spcBef>
            </a:pPr>
            <a:r>
              <a:rPr kumimoji="1" lang="zh-CN" altLang="en-US" sz="2000" b="1">
                <a:latin typeface="Times New Roman" pitchFamily="18" charset="0"/>
                <a:ea typeface="幼圆" pitchFamily="49" charset="-122"/>
              </a:rPr>
              <a:t>到处在残杀人民！</a:t>
            </a:r>
          </a:p>
          <a:p>
            <a:pPr>
              <a:spcBef>
                <a:spcPct val="50000"/>
              </a:spcBef>
            </a:pPr>
            <a:r>
              <a:rPr kumimoji="1" lang="zh-CN" altLang="en-US" sz="2000" b="1">
                <a:latin typeface="Times New Roman" pitchFamily="18" charset="0"/>
                <a:ea typeface="幼圆" pitchFamily="49" charset="-122"/>
              </a:rPr>
              <a:t>他们从你的怀抱里</a:t>
            </a:r>
          </a:p>
          <a:p>
            <a:pPr>
              <a:spcBef>
                <a:spcPct val="50000"/>
              </a:spcBef>
            </a:pPr>
            <a:r>
              <a:rPr kumimoji="1" lang="zh-CN" altLang="en-US" sz="2000" b="1">
                <a:latin typeface="Times New Roman" pitchFamily="18" charset="0"/>
                <a:ea typeface="幼圆" pitchFamily="49" charset="-122"/>
              </a:rPr>
              <a:t>杀死你的妻子和儿女。</a:t>
            </a:r>
          </a:p>
          <a:p>
            <a:pPr>
              <a:spcBef>
                <a:spcPct val="50000"/>
              </a:spcBef>
            </a:pPr>
            <a:r>
              <a:rPr kumimoji="1" lang="zh-CN" altLang="en-US" sz="2000" b="1">
                <a:latin typeface="Times New Roman" pitchFamily="18" charset="0"/>
                <a:ea typeface="幼圆" pitchFamily="49" charset="-122"/>
              </a:rPr>
              <a:t>公民们，武装起来！</a:t>
            </a:r>
          </a:p>
          <a:p>
            <a:pPr>
              <a:spcBef>
                <a:spcPct val="50000"/>
              </a:spcBef>
            </a:pPr>
            <a:r>
              <a:rPr kumimoji="1" lang="zh-CN" altLang="en-US" sz="2000" b="1">
                <a:latin typeface="Times New Roman" pitchFamily="18" charset="0"/>
                <a:ea typeface="幼圆" pitchFamily="49" charset="-122"/>
              </a:rPr>
              <a:t>公民们，投入战斗！</a:t>
            </a:r>
          </a:p>
          <a:p>
            <a:pPr>
              <a:spcBef>
                <a:spcPct val="50000"/>
              </a:spcBef>
            </a:pPr>
            <a:r>
              <a:rPr kumimoji="1" lang="zh-CN" altLang="en-US" sz="2000" b="1">
                <a:latin typeface="Times New Roman" pitchFamily="18" charset="0"/>
                <a:ea typeface="幼圆" pitchFamily="49" charset="-122"/>
              </a:rPr>
              <a:t>前进，前进，</a:t>
            </a:r>
          </a:p>
          <a:p>
            <a:pPr>
              <a:spcBef>
                <a:spcPct val="50000"/>
              </a:spcBef>
            </a:pPr>
            <a:r>
              <a:rPr kumimoji="1" lang="zh-CN" altLang="en-US" sz="2000" b="1">
                <a:latin typeface="Times New Roman" pitchFamily="18" charset="0"/>
                <a:ea typeface="幼圆" pitchFamily="49" charset="-122"/>
              </a:rPr>
              <a:t>万众一心，把敌人消灭净！</a:t>
            </a:r>
          </a:p>
        </p:txBody>
      </p:sp>
      <p:pic>
        <p:nvPicPr>
          <p:cNvPr id="190467" name="Picture 3" descr="马赛曲浮雕"/>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95800" y="1066800"/>
            <a:ext cx="3379788" cy="480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190466"/>
                                        </p:tgtEl>
                                        <p:attrNameLst>
                                          <p:attrName>style.visibility</p:attrName>
                                        </p:attrNameLst>
                                      </p:cBhvr>
                                      <p:to>
                                        <p:strVal val="visible"/>
                                      </p:to>
                                    </p:set>
                                    <p:animEffect transition="in" filter="checkerboard(across)">
                                      <p:cBhvr>
                                        <p:cTn id="7" dur="500"/>
                                        <p:tgtEl>
                                          <p:spTgt spid="190466"/>
                                        </p:tgtEl>
                                      </p:cBhvr>
                                    </p:animEffect>
                                  </p:childTnLst>
                                </p:cTn>
                              </p:par>
                              <p:par>
                                <p:cTn id="8" presetID="12" presetClass="entr" presetSubtype="2" fill="hold" nodeType="withEffect">
                                  <p:stCondLst>
                                    <p:cond delay="0"/>
                                  </p:stCondLst>
                                  <p:childTnLst>
                                    <p:set>
                                      <p:cBhvr>
                                        <p:cTn id="9" dur="1" fill="hold">
                                          <p:stCondLst>
                                            <p:cond delay="0"/>
                                          </p:stCondLst>
                                        </p:cTn>
                                        <p:tgtEl>
                                          <p:spTgt spid="190467"/>
                                        </p:tgtEl>
                                        <p:attrNameLst>
                                          <p:attrName>style.visibility</p:attrName>
                                        </p:attrNameLst>
                                      </p:cBhvr>
                                      <p:to>
                                        <p:strVal val="visible"/>
                                      </p:to>
                                    </p:set>
                                    <p:animEffect transition="in" filter="slide(fromRight)">
                                      <p:cBhvr>
                                        <p:cTn id="10" dur="500"/>
                                        <p:tgtEl>
                                          <p:spTgt spid="1904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0466"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ChangeArrowheads="1"/>
          </p:cNvSpPr>
          <p:nvPr/>
        </p:nvSpPr>
        <p:spPr bwMode="auto">
          <a:xfrm>
            <a:off x="914400" y="685800"/>
            <a:ext cx="7313613" cy="557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just"/>
            <a:r>
              <a:rPr lang="zh-CN" altLang="en-US" sz="3000" b="1">
                <a:latin typeface="楷体_GB2312" pitchFamily="49" charset="-122"/>
                <a:ea typeface="楷体_GB2312" pitchFamily="49" charset="-122"/>
              </a:rPr>
              <a:t>法兰西第五共和国</a:t>
            </a:r>
          </a:p>
          <a:p>
            <a:pPr algn="just"/>
            <a:r>
              <a:rPr lang="zh-CN" altLang="en-US" sz="3000" b="1">
                <a:latin typeface="楷体_GB2312" pitchFamily="49" charset="-122"/>
                <a:ea typeface="楷体_GB2312" pitchFamily="49" charset="-122"/>
              </a:rPr>
              <a:t>   </a:t>
            </a:r>
            <a:r>
              <a:rPr lang="en-US" altLang="zh-CN" sz="3000" b="1">
                <a:latin typeface="楷体_GB2312" pitchFamily="49" charset="-122"/>
                <a:ea typeface="楷体_GB2312" pitchFamily="49" charset="-122"/>
              </a:rPr>
              <a:t>1</a:t>
            </a:r>
            <a:r>
              <a:rPr lang="zh-CN" altLang="en-US" sz="3000" b="1">
                <a:latin typeface="楷体_GB2312" pitchFamily="49" charset="-122"/>
                <a:ea typeface="楷体_GB2312" pitchFamily="49" charset="-122"/>
              </a:rPr>
              <a:t>．总统权力大大加强，地位大大提高，成为名副其实的国家元首和国家权力中心。</a:t>
            </a:r>
            <a:r>
              <a:rPr lang="en-US" altLang="zh-CN" sz="3000" b="1">
                <a:latin typeface="楷体_GB2312" pitchFamily="49" charset="-122"/>
                <a:ea typeface="楷体_GB2312" pitchFamily="49" charset="-122"/>
              </a:rPr>
              <a:t>1958</a:t>
            </a:r>
            <a:r>
              <a:rPr lang="zh-CN" altLang="en-US" sz="3000" b="1">
                <a:latin typeface="楷体_GB2312" pitchFamily="49" charset="-122"/>
                <a:ea typeface="楷体_GB2312" pitchFamily="49" charset="-122"/>
              </a:rPr>
              <a:t>年的法国宪法规定，总统由选举团选出。</a:t>
            </a:r>
            <a:r>
              <a:rPr lang="en-US" altLang="zh-CN" sz="3000" b="1">
                <a:latin typeface="楷体_GB2312" pitchFamily="49" charset="-122"/>
                <a:ea typeface="楷体_GB2312" pitchFamily="49" charset="-122"/>
              </a:rPr>
              <a:t>1962</a:t>
            </a:r>
            <a:r>
              <a:rPr lang="zh-CN" altLang="en-US" sz="3000" b="1">
                <a:latin typeface="楷体_GB2312" pitchFamily="49" charset="-122"/>
                <a:ea typeface="楷体_GB2312" pitchFamily="49" charset="-122"/>
              </a:rPr>
              <a:t>年，修改后的宪法规定，总统直接普选产生，任期</a:t>
            </a:r>
            <a:r>
              <a:rPr lang="en-US" altLang="zh-CN" sz="3000" b="1">
                <a:latin typeface="楷体_GB2312" pitchFamily="49" charset="-122"/>
                <a:ea typeface="楷体_GB2312" pitchFamily="49" charset="-122"/>
              </a:rPr>
              <a:t>7</a:t>
            </a:r>
            <a:r>
              <a:rPr lang="zh-CN" altLang="en-US" sz="3000" b="1">
                <a:latin typeface="楷体_GB2312" pitchFamily="49" charset="-122"/>
                <a:ea typeface="楷体_GB2312" pitchFamily="49" charset="-122"/>
              </a:rPr>
              <a:t>年。</a:t>
            </a:r>
            <a:r>
              <a:rPr lang="en-US" altLang="zh-CN" sz="3000" b="1">
                <a:latin typeface="楷体_GB2312" pitchFamily="49" charset="-122"/>
                <a:ea typeface="楷体_GB2312" pitchFamily="49" charset="-122"/>
              </a:rPr>
              <a:t>2000</a:t>
            </a:r>
            <a:r>
              <a:rPr lang="zh-CN" altLang="en-US" sz="3000" b="1">
                <a:latin typeface="楷体_GB2312" pitchFamily="49" charset="-122"/>
                <a:ea typeface="楷体_GB2312" pitchFamily="49" charset="-122"/>
              </a:rPr>
              <a:t>年总统选举与议会选举同步，实行总统</a:t>
            </a:r>
            <a:r>
              <a:rPr lang="en-US" altLang="zh-CN" sz="3000" b="1">
                <a:latin typeface="楷体_GB2312" pitchFamily="49" charset="-122"/>
                <a:ea typeface="楷体_GB2312" pitchFamily="49" charset="-122"/>
              </a:rPr>
              <a:t>5</a:t>
            </a:r>
            <a:r>
              <a:rPr lang="zh-CN" altLang="en-US" sz="3000" b="1">
                <a:latin typeface="楷体_GB2312" pitchFamily="49" charset="-122"/>
                <a:ea typeface="楷体_GB2312" pitchFamily="49" charset="-122"/>
              </a:rPr>
              <a:t>年任期。 </a:t>
            </a:r>
          </a:p>
          <a:p>
            <a:pPr algn="just"/>
            <a:r>
              <a:rPr lang="zh-CN" altLang="en-US" sz="3000" b="1">
                <a:latin typeface="楷体_GB2312" pitchFamily="49" charset="-122"/>
                <a:ea typeface="楷体_GB2312" pitchFamily="49" charset="-122"/>
              </a:rPr>
              <a:t>   </a:t>
            </a:r>
            <a:r>
              <a:rPr lang="en-US" altLang="zh-CN" sz="3000" b="1">
                <a:latin typeface="楷体_GB2312" pitchFamily="49" charset="-122"/>
                <a:ea typeface="楷体_GB2312" pitchFamily="49" charset="-122"/>
              </a:rPr>
              <a:t>2</a:t>
            </a:r>
            <a:r>
              <a:rPr lang="zh-CN" altLang="en-US" sz="3000" b="1">
                <a:latin typeface="楷体_GB2312" pitchFamily="49" charset="-122"/>
                <a:ea typeface="楷体_GB2312" pitchFamily="49" charset="-122"/>
              </a:rPr>
              <a:t>．议会两院的权力大为削弱，被称作是</a:t>
            </a:r>
            <a:r>
              <a:rPr lang="zh-CN" altLang="en-US" sz="3000" b="1">
                <a:ea typeface="楷体_GB2312" pitchFamily="49" charset="-122"/>
              </a:rPr>
              <a:t>“</a:t>
            </a:r>
            <a:r>
              <a:rPr lang="zh-CN" altLang="en-US" sz="3000" b="1">
                <a:latin typeface="楷体_GB2312" pitchFamily="49" charset="-122"/>
                <a:ea typeface="楷体_GB2312" pitchFamily="49" charset="-122"/>
              </a:rPr>
              <a:t>没有议会权力</a:t>
            </a:r>
            <a:r>
              <a:rPr lang="zh-CN" altLang="en-US" sz="3000" b="1">
                <a:ea typeface="楷体_GB2312" pitchFamily="49" charset="-122"/>
              </a:rPr>
              <a:t>”</a:t>
            </a:r>
            <a:r>
              <a:rPr lang="zh-CN" altLang="en-US" sz="3000" b="1">
                <a:latin typeface="楷体_GB2312" pitchFamily="49" charset="-122"/>
                <a:ea typeface="楷体_GB2312" pitchFamily="49" charset="-122"/>
              </a:rPr>
              <a:t>的议会制度。议会两院享有立法权、监督权等，但议会行使这些权力受到诸多限制。 </a:t>
            </a:r>
          </a:p>
          <a:p>
            <a:pPr algn="just"/>
            <a:r>
              <a:rPr lang="zh-CN" altLang="en-US" sz="3000" b="1">
                <a:latin typeface="楷体_GB2312" pitchFamily="49" charset="-122"/>
                <a:ea typeface="楷体_GB2312" pitchFamily="49" charset="-122"/>
              </a:rPr>
              <a:t>   </a:t>
            </a:r>
            <a:r>
              <a:rPr lang="en-US" altLang="zh-CN" sz="3000" b="1">
                <a:latin typeface="楷体_GB2312" pitchFamily="49" charset="-122"/>
                <a:ea typeface="楷体_GB2312" pitchFamily="49" charset="-122"/>
              </a:rPr>
              <a:t>3</a:t>
            </a:r>
            <a:r>
              <a:rPr lang="zh-CN" altLang="en-US" sz="3000" b="1">
                <a:latin typeface="楷体_GB2312" pitchFamily="49" charset="-122"/>
                <a:ea typeface="楷体_GB2312" pitchFamily="49" charset="-122"/>
              </a:rPr>
              <a:t>．独特的左右共治。 </a:t>
            </a:r>
          </a:p>
        </p:txBody>
      </p:sp>
    </p:spTree>
  </p:cSld>
  <p:clrMapOvr>
    <a:masterClrMapping/>
  </p:clrMapOvr>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p:cNvSpPr txBox="1">
            <a:spLocks noChangeArrowheads="1"/>
          </p:cNvSpPr>
          <p:nvPr/>
        </p:nvSpPr>
        <p:spPr bwMode="auto">
          <a:xfrm>
            <a:off x="1066800" y="609600"/>
            <a:ext cx="7010400" cy="5743575"/>
          </a:xfrm>
          <a:prstGeom prst="rect">
            <a:avLst/>
          </a:prstGeom>
          <a:noFill/>
          <a:ln w="28575">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nSpc>
                <a:spcPct val="110000"/>
              </a:lnSpc>
            </a:pPr>
            <a:r>
              <a:rPr lang="zh-CN" altLang="en-US" sz="2400" b="1">
                <a:latin typeface="楷体_GB2312" pitchFamily="49" charset="-122"/>
                <a:ea typeface="楷体_GB2312" pitchFamily="49" charset="-122"/>
              </a:rPr>
              <a:t>法兰西共和国简史</a:t>
            </a:r>
          </a:p>
          <a:p>
            <a:pPr>
              <a:lnSpc>
                <a:spcPct val="110000"/>
              </a:lnSpc>
            </a:pPr>
            <a:r>
              <a:rPr lang="zh-CN" altLang="en-US" sz="2400" b="1">
                <a:latin typeface="楷体_GB2312" pitchFamily="49" charset="-122"/>
                <a:ea typeface="楷体_GB2312" pitchFamily="49" charset="-122"/>
              </a:rPr>
              <a:t>    公元前高卢人在此定居。公元前１世纪，罗马的高卢人总督恺撒占领了全部高卢，从此受罗马统治达</a:t>
            </a:r>
            <a:r>
              <a:rPr lang="en-US" altLang="zh-CN" sz="2400" b="1">
                <a:latin typeface="楷体_GB2312" pitchFamily="49" charset="-122"/>
                <a:ea typeface="楷体_GB2312" pitchFamily="49" charset="-122"/>
              </a:rPr>
              <a:t>500</a:t>
            </a:r>
            <a:r>
              <a:rPr lang="zh-CN" altLang="en-US" sz="2400" b="1">
                <a:latin typeface="楷体_GB2312" pitchFamily="49" charset="-122"/>
                <a:ea typeface="楷体_GB2312" pitchFamily="49" charset="-122"/>
              </a:rPr>
              <a:t>年之久。公元</a:t>
            </a:r>
            <a:r>
              <a:rPr lang="en-US" altLang="zh-CN" sz="2400" b="1">
                <a:latin typeface="楷体_GB2312" pitchFamily="49" charset="-122"/>
                <a:ea typeface="楷体_GB2312" pitchFamily="49" charset="-122"/>
              </a:rPr>
              <a:t>5</a:t>
            </a:r>
            <a:r>
              <a:rPr lang="zh-CN" altLang="en-US" sz="2400" b="1">
                <a:latin typeface="楷体_GB2312" pitchFamily="49" charset="-122"/>
                <a:ea typeface="楷体_GB2312" pitchFamily="49" charset="-122"/>
              </a:rPr>
              <a:t>世纪法兰克人征服高卢，建立法兰克王国。</a:t>
            </a:r>
            <a:r>
              <a:rPr lang="en-US" altLang="zh-CN" sz="2400" b="1">
                <a:latin typeface="楷体_GB2312" pitchFamily="49" charset="-122"/>
                <a:ea typeface="楷体_GB2312" pitchFamily="49" charset="-122"/>
              </a:rPr>
              <a:t>10</a:t>
            </a:r>
            <a:r>
              <a:rPr lang="zh-CN" altLang="en-US" sz="2400" b="1">
                <a:latin typeface="楷体_GB2312" pitchFamily="49" charset="-122"/>
                <a:ea typeface="楷体_GB2312" pitchFamily="49" charset="-122"/>
              </a:rPr>
              <a:t>世纪后，封建社会迅速发展。</a:t>
            </a:r>
            <a:r>
              <a:rPr lang="en-US" altLang="zh-CN" sz="2400" b="1">
                <a:latin typeface="楷体_GB2312" pitchFamily="49" charset="-122"/>
                <a:ea typeface="楷体_GB2312" pitchFamily="49" charset="-122"/>
              </a:rPr>
              <a:t>1337</a:t>
            </a:r>
            <a:r>
              <a:rPr lang="zh-CN" altLang="en-US" sz="2400" b="1">
                <a:latin typeface="楷体_GB2312" pitchFamily="49" charset="-122"/>
                <a:ea typeface="楷体_GB2312" pitchFamily="49" charset="-122"/>
              </a:rPr>
              <a:t>年英王觊觎法国王位，爆发</a:t>
            </a:r>
            <a:r>
              <a:rPr lang="zh-CN" altLang="en-US" sz="2400" b="1">
                <a:ea typeface="楷体_GB2312" pitchFamily="49" charset="-122"/>
              </a:rPr>
              <a:t>“</a:t>
            </a:r>
            <a:r>
              <a:rPr lang="zh-CN" altLang="en-US" sz="2400" b="1">
                <a:latin typeface="楷体_GB2312" pitchFamily="49" charset="-122"/>
                <a:ea typeface="楷体_GB2312" pitchFamily="49" charset="-122"/>
              </a:rPr>
              <a:t>百年战争</a:t>
            </a:r>
            <a:r>
              <a:rPr lang="zh-CN" altLang="en-US" sz="2400" b="1">
                <a:ea typeface="楷体_GB2312" pitchFamily="49" charset="-122"/>
              </a:rPr>
              <a:t>”</a:t>
            </a:r>
            <a:r>
              <a:rPr lang="zh-CN" altLang="en-US" sz="2400" b="1">
                <a:latin typeface="楷体_GB2312" pitchFamily="49" charset="-122"/>
                <a:ea typeface="楷体_GB2312" pitchFamily="49" charset="-122"/>
              </a:rPr>
              <a:t>。初期，法大片土地被英侵占，法王被俘，后法国人民进行反侵略战争，于</a:t>
            </a:r>
            <a:r>
              <a:rPr lang="en-US" altLang="zh-CN" sz="2400" b="1">
                <a:latin typeface="楷体_GB2312" pitchFamily="49" charset="-122"/>
                <a:ea typeface="楷体_GB2312" pitchFamily="49" charset="-122"/>
              </a:rPr>
              <a:t>1453</a:t>
            </a:r>
            <a:r>
              <a:rPr lang="zh-CN" altLang="en-US" sz="2400" b="1">
                <a:latin typeface="楷体_GB2312" pitchFamily="49" charset="-122"/>
                <a:ea typeface="楷体_GB2312" pitchFamily="49" charset="-122"/>
              </a:rPr>
              <a:t>年结束百年战争。</a:t>
            </a:r>
            <a:r>
              <a:rPr lang="en-US" altLang="zh-CN" sz="2400" b="1">
                <a:latin typeface="楷体_GB2312" pitchFamily="49" charset="-122"/>
                <a:ea typeface="楷体_GB2312" pitchFamily="49" charset="-122"/>
              </a:rPr>
              <a:t>15</a:t>
            </a:r>
            <a:r>
              <a:rPr lang="zh-CN" altLang="en-US" sz="2400" b="1">
                <a:latin typeface="楷体_GB2312" pitchFamily="49" charset="-122"/>
                <a:ea typeface="楷体_GB2312" pitchFamily="49" charset="-122"/>
              </a:rPr>
              <a:t>世纪末到</a:t>
            </a:r>
            <a:r>
              <a:rPr lang="en-US" altLang="zh-CN" sz="2400" b="1">
                <a:latin typeface="楷体_GB2312" pitchFamily="49" charset="-122"/>
                <a:ea typeface="楷体_GB2312" pitchFamily="49" charset="-122"/>
              </a:rPr>
              <a:t>16</a:t>
            </a:r>
            <a:r>
              <a:rPr lang="zh-CN" altLang="en-US" sz="2400" b="1">
                <a:latin typeface="楷体_GB2312" pitchFamily="49" charset="-122"/>
                <a:ea typeface="楷体_GB2312" pitchFamily="49" charset="-122"/>
              </a:rPr>
              <a:t>世纪初形成中央集权国家。</a:t>
            </a:r>
            <a:r>
              <a:rPr lang="en-US" altLang="zh-CN" sz="2400" b="1">
                <a:latin typeface="楷体_GB2312" pitchFamily="49" charset="-122"/>
                <a:ea typeface="楷体_GB2312" pitchFamily="49" charset="-122"/>
              </a:rPr>
              <a:t>17</a:t>
            </a:r>
            <a:r>
              <a:rPr lang="zh-CN" altLang="en-US" sz="2400" b="1">
                <a:latin typeface="楷体_GB2312" pitchFamily="49" charset="-122"/>
                <a:ea typeface="楷体_GB2312" pitchFamily="49" charset="-122"/>
              </a:rPr>
              <a:t>世纪中叶，君主专制制度达到顶峰。随着资产阶级力量的发展，</a:t>
            </a:r>
            <a:r>
              <a:rPr lang="en-US" altLang="zh-CN" sz="2400" b="1">
                <a:latin typeface="楷体_GB2312" pitchFamily="49" charset="-122"/>
                <a:ea typeface="楷体_GB2312" pitchFamily="49" charset="-122"/>
              </a:rPr>
              <a:t>1789</a:t>
            </a:r>
            <a:r>
              <a:rPr lang="zh-CN" altLang="en-US" sz="2400" b="1">
                <a:latin typeface="楷体_GB2312" pitchFamily="49" charset="-122"/>
                <a:ea typeface="楷体_GB2312" pitchFamily="49" charset="-122"/>
              </a:rPr>
              <a:t>年法国爆发大革命，废除君主制，并于</a:t>
            </a:r>
            <a:r>
              <a:rPr lang="en-US" altLang="zh-CN" sz="2400" b="1">
                <a:latin typeface="楷体_GB2312" pitchFamily="49" charset="-122"/>
                <a:ea typeface="楷体_GB2312" pitchFamily="49" charset="-122"/>
              </a:rPr>
              <a:t>1792</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9</a:t>
            </a:r>
            <a:r>
              <a:rPr lang="zh-CN" altLang="en-US" sz="2400" b="1">
                <a:latin typeface="楷体_GB2312" pitchFamily="49" charset="-122"/>
                <a:ea typeface="楷体_GB2312" pitchFamily="49" charset="-122"/>
              </a:rPr>
              <a:t>月</a:t>
            </a:r>
            <a:r>
              <a:rPr lang="en-US" altLang="zh-CN" sz="2400" b="1">
                <a:latin typeface="楷体_GB2312" pitchFamily="49" charset="-122"/>
                <a:ea typeface="楷体_GB2312" pitchFamily="49" charset="-122"/>
              </a:rPr>
              <a:t>22</a:t>
            </a:r>
            <a:r>
              <a:rPr lang="zh-CN" altLang="en-US" sz="2400" b="1">
                <a:latin typeface="楷体_GB2312" pitchFamily="49" charset="-122"/>
                <a:ea typeface="楷体_GB2312" pitchFamily="49" charset="-122"/>
              </a:rPr>
              <a:t>日建立第一共和国。</a:t>
            </a:r>
            <a:r>
              <a:rPr lang="en-US" altLang="zh-CN" sz="2400" b="1">
                <a:latin typeface="楷体_GB2312" pitchFamily="49" charset="-122"/>
                <a:ea typeface="楷体_GB2312" pitchFamily="49" charset="-122"/>
              </a:rPr>
              <a:t>1799</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11</a:t>
            </a:r>
            <a:r>
              <a:rPr lang="zh-CN" altLang="en-US" sz="2400" b="1">
                <a:latin typeface="楷体_GB2312" pitchFamily="49" charset="-122"/>
                <a:ea typeface="楷体_GB2312" pitchFamily="49" charset="-122"/>
              </a:rPr>
              <a:t>月</a:t>
            </a:r>
            <a:r>
              <a:rPr lang="en-US" altLang="zh-CN" sz="2400" b="1">
                <a:latin typeface="楷体_GB2312" pitchFamily="49" charset="-122"/>
                <a:ea typeface="楷体_GB2312" pitchFamily="49" charset="-122"/>
              </a:rPr>
              <a:t>9</a:t>
            </a:r>
            <a:r>
              <a:rPr lang="zh-CN" altLang="en-US" sz="2400" b="1">
                <a:latin typeface="楷体_GB2312" pitchFamily="49" charset="-122"/>
                <a:ea typeface="楷体_GB2312" pitchFamily="49" charset="-122"/>
              </a:rPr>
              <a:t>日（雾月</a:t>
            </a:r>
            <a:r>
              <a:rPr lang="en-US" altLang="zh-CN" sz="2400" b="1">
                <a:latin typeface="楷体_GB2312" pitchFamily="49" charset="-122"/>
                <a:ea typeface="楷体_GB2312" pitchFamily="49" charset="-122"/>
              </a:rPr>
              <a:t>18</a:t>
            </a:r>
            <a:r>
              <a:rPr lang="zh-CN" altLang="en-US" sz="2400" b="1">
                <a:latin typeface="楷体_GB2312" pitchFamily="49" charset="-122"/>
                <a:ea typeface="楷体_GB2312" pitchFamily="49" charset="-122"/>
              </a:rPr>
              <a:t>日），拿破仑</a:t>
            </a:r>
            <a:r>
              <a:rPr lang="en-US" altLang="zh-CN" sz="2400" b="1">
                <a:ea typeface="楷体_GB2312" pitchFamily="49" charset="-122"/>
              </a:rPr>
              <a:t>·</a:t>
            </a:r>
            <a:r>
              <a:rPr lang="zh-CN" altLang="en-US" sz="2400" b="1">
                <a:latin typeface="楷体_GB2312" pitchFamily="49" charset="-122"/>
                <a:ea typeface="楷体_GB2312" pitchFamily="49" charset="-122"/>
              </a:rPr>
              <a:t>波拿巴夺取政权，</a:t>
            </a:r>
            <a:r>
              <a:rPr lang="en-US" altLang="zh-CN" sz="2400" b="1">
                <a:latin typeface="楷体_GB2312" pitchFamily="49" charset="-122"/>
                <a:ea typeface="楷体_GB2312" pitchFamily="49" charset="-122"/>
              </a:rPr>
              <a:t>1804</a:t>
            </a:r>
            <a:r>
              <a:rPr lang="zh-CN" altLang="en-US" sz="2400" b="1">
                <a:latin typeface="楷体_GB2312" pitchFamily="49" charset="-122"/>
                <a:ea typeface="楷体_GB2312" pitchFamily="49" charset="-122"/>
              </a:rPr>
              <a:t>年称帝，建立第一帝国。</a:t>
            </a: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3"/>
          <p:cNvSpPr txBox="1">
            <a:spLocks noChangeArrowheads="1"/>
          </p:cNvSpPr>
          <p:nvPr/>
        </p:nvSpPr>
        <p:spPr bwMode="auto">
          <a:xfrm>
            <a:off x="1066800" y="762000"/>
            <a:ext cx="6858000" cy="5378450"/>
          </a:xfrm>
          <a:prstGeom prst="rect">
            <a:avLst/>
          </a:prstGeom>
          <a:noFill/>
          <a:ln w="28575">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lgn="just">
              <a:lnSpc>
                <a:spcPct val="120000"/>
              </a:lnSpc>
            </a:pPr>
            <a:r>
              <a:rPr lang="en-US" altLang="zh-CN" sz="2400" b="1">
                <a:latin typeface="楷体_GB2312" pitchFamily="49" charset="-122"/>
                <a:ea typeface="楷体_GB2312" pitchFamily="49" charset="-122"/>
              </a:rPr>
              <a:t>    1848</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2</a:t>
            </a:r>
            <a:r>
              <a:rPr lang="zh-CN" altLang="en-US" sz="2400" b="1">
                <a:latin typeface="楷体_GB2312" pitchFamily="49" charset="-122"/>
                <a:ea typeface="楷体_GB2312" pitchFamily="49" charset="-122"/>
              </a:rPr>
              <a:t>月爆发革命，建立第二共和国。</a:t>
            </a:r>
            <a:r>
              <a:rPr lang="en-US" altLang="zh-CN" sz="2400" b="1">
                <a:latin typeface="楷体_GB2312" pitchFamily="49" charset="-122"/>
                <a:ea typeface="楷体_GB2312" pitchFamily="49" charset="-122"/>
              </a:rPr>
              <a:t>1851</a:t>
            </a:r>
            <a:r>
              <a:rPr lang="zh-CN" altLang="en-US" sz="2400" b="1">
                <a:latin typeface="楷体_GB2312" pitchFamily="49" charset="-122"/>
                <a:ea typeface="楷体_GB2312" pitchFamily="49" charset="-122"/>
              </a:rPr>
              <a:t>年路易</a:t>
            </a:r>
            <a:r>
              <a:rPr lang="en-US" altLang="zh-CN" sz="2400" b="1">
                <a:ea typeface="楷体_GB2312" pitchFamily="49" charset="-122"/>
              </a:rPr>
              <a:t>·</a:t>
            </a:r>
            <a:r>
              <a:rPr lang="zh-CN" altLang="en-US" sz="2400" b="1">
                <a:latin typeface="楷体_GB2312" pitchFamily="49" charset="-122"/>
                <a:ea typeface="楷体_GB2312" pitchFamily="49" charset="-122"/>
              </a:rPr>
              <a:t>波拿巴总统发动政变，翌年</a:t>
            </a:r>
            <a:r>
              <a:rPr lang="en-US" altLang="zh-CN" sz="2400" b="1">
                <a:latin typeface="楷体_GB2312" pitchFamily="49" charset="-122"/>
                <a:ea typeface="楷体_GB2312" pitchFamily="49" charset="-122"/>
              </a:rPr>
              <a:t>12</a:t>
            </a:r>
            <a:r>
              <a:rPr lang="zh-CN" altLang="en-US" sz="2400" b="1">
                <a:latin typeface="楷体_GB2312" pitchFamily="49" charset="-122"/>
                <a:ea typeface="楷体_GB2312" pitchFamily="49" charset="-122"/>
              </a:rPr>
              <a:t>月建立第二帝国。</a:t>
            </a:r>
            <a:r>
              <a:rPr lang="en-US" altLang="zh-CN" sz="2400" b="1">
                <a:latin typeface="楷体_GB2312" pitchFamily="49" charset="-122"/>
                <a:ea typeface="楷体_GB2312" pitchFamily="49" charset="-122"/>
              </a:rPr>
              <a:t>1870</a:t>
            </a:r>
            <a:r>
              <a:rPr lang="zh-CN" altLang="en-US" sz="2400" b="1">
                <a:latin typeface="楷体_GB2312" pitchFamily="49" charset="-122"/>
                <a:ea typeface="楷体_GB2312" pitchFamily="49" charset="-122"/>
              </a:rPr>
              <a:t>年在普法战争中战败后，于</a:t>
            </a:r>
            <a:r>
              <a:rPr lang="en-US" altLang="zh-CN" sz="2400" b="1">
                <a:latin typeface="楷体_GB2312" pitchFamily="49" charset="-122"/>
                <a:ea typeface="楷体_GB2312" pitchFamily="49" charset="-122"/>
              </a:rPr>
              <a:t>1871</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9</a:t>
            </a:r>
            <a:r>
              <a:rPr lang="zh-CN" altLang="en-US" sz="2400" b="1">
                <a:latin typeface="楷体_GB2312" pitchFamily="49" charset="-122"/>
                <a:ea typeface="楷体_GB2312" pitchFamily="49" charset="-122"/>
              </a:rPr>
              <a:t>月成立法兰西第三共和国直到</a:t>
            </a:r>
            <a:r>
              <a:rPr lang="en-US" altLang="zh-CN" sz="2400" b="1">
                <a:latin typeface="楷体_GB2312" pitchFamily="49" charset="-122"/>
                <a:ea typeface="楷体_GB2312" pitchFamily="49" charset="-122"/>
              </a:rPr>
              <a:t>1940</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6</a:t>
            </a:r>
            <a:r>
              <a:rPr lang="zh-CN" altLang="en-US" sz="2400" b="1">
                <a:latin typeface="楷体_GB2312" pitchFamily="49" charset="-122"/>
                <a:ea typeface="楷体_GB2312" pitchFamily="49" charset="-122"/>
              </a:rPr>
              <a:t>月法国贝当政府投降德国，至此法兰西第三共和国覆灭。</a:t>
            </a:r>
            <a:r>
              <a:rPr lang="en-US" altLang="zh-CN" sz="2400" b="1">
                <a:latin typeface="楷体_GB2312" pitchFamily="49" charset="-122"/>
                <a:ea typeface="楷体_GB2312" pitchFamily="49" charset="-122"/>
              </a:rPr>
              <a:t>1871</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3</a:t>
            </a:r>
            <a:r>
              <a:rPr lang="zh-CN" altLang="en-US" sz="2400" b="1">
                <a:latin typeface="楷体_GB2312" pitchFamily="49" charset="-122"/>
                <a:ea typeface="楷体_GB2312" pitchFamily="49" charset="-122"/>
              </a:rPr>
              <a:t>月</a:t>
            </a:r>
            <a:r>
              <a:rPr lang="en-US" altLang="zh-CN" sz="2400" b="1">
                <a:latin typeface="楷体_GB2312" pitchFamily="49" charset="-122"/>
                <a:ea typeface="楷体_GB2312" pitchFamily="49" charset="-122"/>
              </a:rPr>
              <a:t>18</a:t>
            </a:r>
            <a:r>
              <a:rPr lang="zh-CN" altLang="en-US" sz="2400" b="1">
                <a:latin typeface="楷体_GB2312" pitchFamily="49" charset="-122"/>
                <a:ea typeface="楷体_GB2312" pitchFamily="49" charset="-122"/>
              </a:rPr>
              <a:t>日，巴黎人民举行武装起义，成立巴黎公社。同年</a:t>
            </a:r>
            <a:r>
              <a:rPr lang="en-US" altLang="zh-CN" sz="2400" b="1">
                <a:latin typeface="楷体_GB2312" pitchFamily="49" charset="-122"/>
                <a:ea typeface="楷体_GB2312" pitchFamily="49" charset="-122"/>
              </a:rPr>
              <a:t>5</a:t>
            </a:r>
            <a:r>
              <a:rPr lang="zh-CN" altLang="en-US" sz="2400" b="1">
                <a:latin typeface="楷体_GB2312" pitchFamily="49" charset="-122"/>
                <a:ea typeface="楷体_GB2312" pitchFamily="49" charset="-122"/>
              </a:rPr>
              <a:t>月底，被法国军队残酷镇压。第一次、第二次世界大战期间法国遭德国侵略。</a:t>
            </a:r>
            <a:r>
              <a:rPr lang="en-US" altLang="zh-CN" sz="2400" b="1">
                <a:latin typeface="楷体_GB2312" pitchFamily="49" charset="-122"/>
                <a:ea typeface="楷体_GB2312" pitchFamily="49" charset="-122"/>
              </a:rPr>
              <a:t>1944</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6</a:t>
            </a:r>
            <a:r>
              <a:rPr lang="zh-CN" altLang="en-US" sz="2400" b="1">
                <a:latin typeface="楷体_GB2312" pitchFamily="49" charset="-122"/>
                <a:ea typeface="楷体_GB2312" pitchFamily="49" charset="-122"/>
              </a:rPr>
              <a:t>月宣布成立临时政府，戴高乐担任首脑，</a:t>
            </a:r>
            <a:r>
              <a:rPr lang="en-US" altLang="zh-CN" sz="2400" b="1">
                <a:latin typeface="楷体_GB2312" pitchFamily="49" charset="-122"/>
                <a:ea typeface="楷体_GB2312" pitchFamily="49" charset="-122"/>
              </a:rPr>
              <a:t>1946</a:t>
            </a:r>
            <a:r>
              <a:rPr lang="zh-CN" altLang="en-US" sz="2400" b="1">
                <a:latin typeface="楷体_GB2312" pitchFamily="49" charset="-122"/>
                <a:ea typeface="楷体_GB2312" pitchFamily="49" charset="-122"/>
              </a:rPr>
              <a:t>年通过宪法，成立第四共和国。</a:t>
            </a:r>
            <a:r>
              <a:rPr lang="en-US" altLang="zh-CN" sz="2400" b="1">
                <a:latin typeface="楷体_GB2312" pitchFamily="49" charset="-122"/>
                <a:ea typeface="楷体_GB2312" pitchFamily="49" charset="-122"/>
              </a:rPr>
              <a:t>1958</a:t>
            </a:r>
            <a:r>
              <a:rPr lang="zh-CN" altLang="en-US" sz="2400" b="1">
                <a:latin typeface="楷体_GB2312" pitchFamily="49" charset="-122"/>
                <a:ea typeface="楷体_GB2312" pitchFamily="49" charset="-122"/>
              </a:rPr>
              <a:t>年</a:t>
            </a:r>
            <a:r>
              <a:rPr lang="en-US" altLang="zh-CN" sz="2400" b="1">
                <a:latin typeface="楷体_GB2312" pitchFamily="49" charset="-122"/>
                <a:ea typeface="楷体_GB2312" pitchFamily="49" charset="-122"/>
              </a:rPr>
              <a:t>9</a:t>
            </a:r>
            <a:r>
              <a:rPr lang="zh-CN" altLang="en-US" sz="2400" b="1">
                <a:latin typeface="楷体_GB2312" pitchFamily="49" charset="-122"/>
                <a:ea typeface="楷体_GB2312" pitchFamily="49" charset="-122"/>
              </a:rPr>
              <a:t>月通过新宪法，第五共和国成立，同年</a:t>
            </a:r>
            <a:r>
              <a:rPr lang="en-US" altLang="zh-CN" sz="2400" b="1">
                <a:latin typeface="楷体_GB2312" pitchFamily="49" charset="-122"/>
                <a:ea typeface="楷体_GB2312" pitchFamily="49" charset="-122"/>
              </a:rPr>
              <a:t>12</a:t>
            </a:r>
            <a:r>
              <a:rPr lang="zh-CN" altLang="en-US" sz="2400" b="1">
                <a:latin typeface="楷体_GB2312" pitchFamily="49" charset="-122"/>
                <a:ea typeface="楷体_GB2312" pitchFamily="49" charset="-122"/>
              </a:rPr>
              <a:t>月戴高乐当选总统。</a:t>
            </a: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ext Box 2"/>
          <p:cNvSpPr txBox="1">
            <a:spLocks noChangeArrowheads="1"/>
          </p:cNvSpPr>
          <p:nvPr/>
        </p:nvSpPr>
        <p:spPr bwMode="auto">
          <a:xfrm>
            <a:off x="914400" y="228600"/>
            <a:ext cx="7086600" cy="6673850"/>
          </a:xfrm>
          <a:prstGeom prst="rect">
            <a:avLst/>
          </a:prstGeom>
          <a:noFill/>
          <a:ln w="28575">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lang="zh-CN" altLang="en-US" sz="2000" b="1">
                <a:latin typeface="楷体_GB2312" pitchFamily="49" charset="-122"/>
                <a:ea typeface="楷体_GB2312" pitchFamily="49" charset="-122"/>
              </a:rPr>
              <a:t>普法战争</a:t>
            </a:r>
          </a:p>
          <a:p>
            <a:pPr>
              <a:spcBef>
                <a:spcPct val="50000"/>
              </a:spcBef>
            </a:pPr>
            <a:r>
              <a:rPr lang="zh-CN" altLang="en-US" sz="2000" b="1">
                <a:latin typeface="楷体_GB2312" pitchFamily="49" charset="-122"/>
                <a:ea typeface="楷体_GB2312" pitchFamily="49" charset="-122"/>
              </a:rPr>
              <a:t>    普奥战争后，德意志的统一还未完成。与此同时，法国的拿破仑三世既不愿看到一个统一强大的德意志在其东边虎视眈眈，又要转移因国内政局不稳而怨声四起的百姓的注意力。于是，无论是俾斯麦还是拿破仑三世都在积极准备用兵。</a:t>
            </a:r>
            <a:br>
              <a:rPr lang="zh-CN" altLang="en-US" sz="2000" b="1">
                <a:latin typeface="楷体_GB2312" pitchFamily="49" charset="-122"/>
                <a:ea typeface="楷体_GB2312" pitchFamily="49" charset="-122"/>
              </a:rPr>
            </a:br>
            <a:r>
              <a:rPr lang="zh-CN" altLang="en-US" sz="2000" b="1">
                <a:latin typeface="楷体_GB2312" pitchFamily="49" charset="-122"/>
                <a:ea typeface="楷体_GB2312" pitchFamily="49" charset="-122"/>
              </a:rPr>
              <a:t>    当时的国际形势对法国不利。法国于</a:t>
            </a:r>
            <a:r>
              <a:rPr lang="en-US" altLang="zh-CN" sz="2000" b="1">
                <a:latin typeface="楷体_GB2312" pitchFamily="49" charset="-122"/>
                <a:ea typeface="楷体_GB2312" pitchFamily="49" charset="-122"/>
              </a:rPr>
              <a:t>1859</a:t>
            </a:r>
            <a:r>
              <a:rPr lang="zh-CN" altLang="en-US" sz="2000" b="1">
                <a:latin typeface="楷体_GB2312" pitchFamily="49" charset="-122"/>
                <a:ea typeface="楷体_GB2312" pitchFamily="49" charset="-122"/>
              </a:rPr>
              <a:t>年动工开凿的苏伊士运河，已在</a:t>
            </a:r>
            <a:r>
              <a:rPr lang="en-US" altLang="zh-CN" sz="2000" b="1">
                <a:latin typeface="楷体_GB2312" pitchFamily="49" charset="-122"/>
                <a:ea typeface="楷体_GB2312" pitchFamily="49" charset="-122"/>
              </a:rPr>
              <a:t>1869</a:t>
            </a:r>
            <a:r>
              <a:rPr lang="zh-CN" altLang="en-US" sz="2000" b="1">
                <a:latin typeface="楷体_GB2312" pitchFamily="49" charset="-122"/>
                <a:ea typeface="楷体_GB2312" pitchFamily="49" charset="-122"/>
              </a:rPr>
              <a:t>年竣工通航。英国认为这是对它统治下的中东地区和印度的一种潜在威胁，因而把普鲁士作为抗衡法国的力量。沙皇俄国自克里米亚战争遭到惨败后，同英、法关系较为冷淡。它表面上保持中立，实际上支持普鲁士对法国作战。另一个大国奥匈帝国，虽想支持法国对普鲁士进行报复，但力不从心。</a:t>
            </a:r>
            <a:r>
              <a:rPr lang="en-US" altLang="zh-CN" sz="2000" b="1">
                <a:latin typeface="楷体_GB2312" pitchFamily="49" charset="-122"/>
                <a:ea typeface="楷体_GB2312" pitchFamily="49" charset="-122"/>
              </a:rPr>
              <a:t>1870</a:t>
            </a:r>
            <a:r>
              <a:rPr lang="zh-CN" altLang="en-US" sz="2000" b="1">
                <a:latin typeface="楷体_GB2312" pitchFamily="49" charset="-122"/>
                <a:ea typeface="楷体_GB2312" pitchFamily="49" charset="-122"/>
              </a:rPr>
              <a:t>年</a:t>
            </a:r>
            <a:r>
              <a:rPr lang="en-US" altLang="zh-CN" sz="2000" b="1">
                <a:latin typeface="楷体_GB2312" pitchFamily="49" charset="-122"/>
                <a:ea typeface="楷体_GB2312" pitchFamily="49" charset="-122"/>
              </a:rPr>
              <a:t>7</a:t>
            </a:r>
            <a:r>
              <a:rPr lang="zh-CN" altLang="en-US" sz="2000" b="1">
                <a:latin typeface="楷体_GB2312" pitchFamily="49" charset="-122"/>
                <a:ea typeface="楷体_GB2312" pitchFamily="49" charset="-122"/>
              </a:rPr>
              <a:t>月</a:t>
            </a:r>
            <a:r>
              <a:rPr lang="en-US" altLang="zh-CN" sz="2000" b="1">
                <a:latin typeface="楷体_GB2312" pitchFamily="49" charset="-122"/>
                <a:ea typeface="楷体_GB2312" pitchFamily="49" charset="-122"/>
              </a:rPr>
              <a:t>19</a:t>
            </a:r>
            <a:r>
              <a:rPr lang="zh-CN" altLang="en-US" sz="2000" b="1">
                <a:latin typeface="楷体_GB2312" pitchFamily="49" charset="-122"/>
                <a:ea typeface="楷体_GB2312" pitchFamily="49" charset="-122"/>
              </a:rPr>
              <a:t>日，法国对普鲁士正式宣战。战争以法国军队的进攻为开始，但在普鲁士军队的反击下，战场很快就转移到法国境内。</a:t>
            </a:r>
            <a:r>
              <a:rPr lang="en-US" altLang="zh-CN" sz="2000" b="1">
                <a:latin typeface="楷体_GB2312" pitchFamily="49" charset="-122"/>
                <a:ea typeface="楷体_GB2312" pitchFamily="49" charset="-122"/>
              </a:rPr>
              <a:t>8</a:t>
            </a:r>
            <a:r>
              <a:rPr lang="zh-CN" altLang="en-US" sz="2000" b="1">
                <a:latin typeface="楷体_GB2312" pitchFamily="49" charset="-122"/>
                <a:ea typeface="楷体_GB2312" pitchFamily="49" charset="-122"/>
              </a:rPr>
              <a:t>月</a:t>
            </a:r>
            <a:r>
              <a:rPr lang="en-US" altLang="zh-CN" sz="2000" b="1">
                <a:latin typeface="楷体_GB2312" pitchFamily="49" charset="-122"/>
                <a:ea typeface="楷体_GB2312" pitchFamily="49" charset="-122"/>
              </a:rPr>
              <a:t>6</a:t>
            </a:r>
            <a:r>
              <a:rPr lang="zh-CN" altLang="en-US" sz="2000" b="1">
                <a:latin typeface="楷体_GB2312" pitchFamily="49" charset="-122"/>
                <a:ea typeface="楷体_GB2312" pitchFamily="49" charset="-122"/>
              </a:rPr>
              <a:t>日，法国巴赞军团在韦尔特和福尔巴特战败，退守麦茨后又为普鲁士军队所包围。拿破仑三世调派麦克马洪军团前往救援，本人也御驾亲征。由于受到普鲁士军队的阻击，拿破仑三世和麦克马洪军团被迫撤退到色当。</a:t>
            </a:r>
            <a:r>
              <a:rPr lang="en-US" altLang="zh-CN" sz="2000" b="1">
                <a:latin typeface="楷体_GB2312" pitchFamily="49" charset="-122"/>
                <a:ea typeface="楷体_GB2312" pitchFamily="49" charset="-122"/>
              </a:rPr>
              <a:t>9</a:t>
            </a:r>
            <a:r>
              <a:rPr lang="zh-CN" altLang="en-US" sz="2000" b="1">
                <a:latin typeface="楷体_GB2312" pitchFamily="49" charset="-122"/>
                <a:ea typeface="楷体_GB2312" pitchFamily="49" charset="-122"/>
              </a:rPr>
              <a:t>月</a:t>
            </a:r>
            <a:r>
              <a:rPr lang="en-US" altLang="zh-CN" sz="2000" b="1">
                <a:latin typeface="楷体_GB2312" pitchFamily="49" charset="-122"/>
                <a:ea typeface="楷体_GB2312" pitchFamily="49" charset="-122"/>
              </a:rPr>
              <a:t>1</a:t>
            </a:r>
            <a:r>
              <a:rPr lang="zh-CN" altLang="en-US" sz="2000" b="1">
                <a:latin typeface="楷体_GB2312" pitchFamily="49" charset="-122"/>
                <a:ea typeface="楷体_GB2312" pitchFamily="49" charset="-122"/>
              </a:rPr>
              <a:t>日，双方在色当进行大会战，法国军队再次惨败。次日，拿破仑三世率领</a:t>
            </a:r>
            <a:r>
              <a:rPr lang="en-US" altLang="zh-CN" sz="2000" b="1">
                <a:latin typeface="楷体_GB2312" pitchFamily="49" charset="-122"/>
                <a:ea typeface="楷体_GB2312" pitchFamily="49" charset="-122"/>
              </a:rPr>
              <a:t>10</a:t>
            </a:r>
            <a:r>
              <a:rPr lang="zh-CN" altLang="en-US" sz="2000" b="1">
                <a:latin typeface="楷体_GB2312" pitchFamily="49" charset="-122"/>
                <a:ea typeface="楷体_GB2312" pitchFamily="49" charset="-122"/>
              </a:rPr>
              <a:t>万法军投降。</a:t>
            </a:r>
            <a:r>
              <a:rPr lang="en-US" altLang="zh-CN" sz="2000" b="1">
                <a:latin typeface="楷体_GB2312" pitchFamily="49" charset="-122"/>
                <a:ea typeface="楷体_GB2312" pitchFamily="49" charset="-122"/>
              </a:rPr>
              <a:t>9</a:t>
            </a:r>
            <a:r>
              <a:rPr lang="zh-CN" altLang="en-US" sz="2000" b="1">
                <a:latin typeface="楷体_GB2312" pitchFamily="49" charset="-122"/>
                <a:ea typeface="楷体_GB2312" pitchFamily="49" charset="-122"/>
              </a:rPr>
              <a:t>月</a:t>
            </a:r>
            <a:r>
              <a:rPr lang="en-US" altLang="zh-CN" sz="2000" b="1">
                <a:latin typeface="楷体_GB2312" pitchFamily="49" charset="-122"/>
                <a:ea typeface="楷体_GB2312" pitchFamily="49" charset="-122"/>
              </a:rPr>
              <a:t>4</a:t>
            </a:r>
            <a:r>
              <a:rPr lang="zh-CN" altLang="en-US" sz="2000" b="1">
                <a:latin typeface="楷体_GB2312" pitchFamily="49" charset="-122"/>
                <a:ea typeface="楷体_GB2312" pitchFamily="49" charset="-122"/>
              </a:rPr>
              <a:t>日，巴黎工人举行武装起义，推翻了拿破仑三世的统治。 </a:t>
            </a: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p:cNvSpPr txBox="1">
            <a:spLocks noChangeArrowheads="1"/>
          </p:cNvSpPr>
          <p:nvPr/>
        </p:nvSpPr>
        <p:spPr bwMode="auto">
          <a:xfrm>
            <a:off x="990600" y="304800"/>
            <a:ext cx="7239000" cy="6327775"/>
          </a:xfrm>
          <a:prstGeom prst="rect">
            <a:avLst/>
          </a:prstGeom>
          <a:noFill/>
          <a:ln w="28575">
            <a:solidFill>
              <a:srgbClr val="FFCC66"/>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r>
              <a:rPr lang="zh-CN" altLang="en-US" sz="2400" b="1">
                <a:latin typeface="楷体_GB2312" pitchFamily="49" charset="-122"/>
                <a:ea typeface="楷体_GB2312" pitchFamily="49" charset="-122"/>
              </a:rPr>
              <a:t>拿破仑名言</a:t>
            </a:r>
          </a:p>
          <a:p>
            <a:r>
              <a:rPr lang="zh-CN" altLang="en-US" sz="2400" b="1">
                <a:latin typeface="楷体_GB2312" pitchFamily="49" charset="-122"/>
                <a:ea typeface="楷体_GB2312" pitchFamily="49" charset="-122"/>
              </a:rPr>
              <a:t>    爱国是文明人的首要美德。 </a:t>
            </a:r>
          </a:p>
          <a:p>
            <a:r>
              <a:rPr lang="zh-CN" altLang="en-US" sz="2400" b="1">
                <a:latin typeface="楷体_GB2312" pitchFamily="49" charset="-122"/>
                <a:ea typeface="楷体_GB2312" pitchFamily="49" charset="-122"/>
              </a:rPr>
              <a:t>　　要清楚明白而不含糊，其余的一切会随之俱来。 </a:t>
            </a:r>
          </a:p>
          <a:p>
            <a:r>
              <a:rPr lang="zh-CN" altLang="en-US" sz="2400" b="1">
                <a:latin typeface="楷体_GB2312" pitchFamily="49" charset="-122"/>
                <a:ea typeface="楷体_GB2312" pitchFamily="49" charset="-122"/>
              </a:rPr>
              <a:t>我成功，因为势在必得，从未踌躇。</a:t>
            </a:r>
            <a:br>
              <a:rPr lang="zh-CN" altLang="en-US" sz="2400" b="1">
                <a:latin typeface="楷体_GB2312" pitchFamily="49" charset="-122"/>
                <a:ea typeface="楷体_GB2312" pitchFamily="49" charset="-122"/>
              </a:rPr>
            </a:br>
            <a:r>
              <a:rPr lang="zh-CN" altLang="en-US" sz="2400" b="1">
                <a:latin typeface="楷体_GB2312" pitchFamily="49" charset="-122"/>
                <a:ea typeface="楷体_GB2312" pitchFamily="49" charset="-122"/>
              </a:rPr>
              <a:t>    不想当将军的士兵不是好士兵。</a:t>
            </a:r>
            <a:br>
              <a:rPr lang="zh-CN" altLang="en-US" sz="2400" b="1">
                <a:latin typeface="楷体_GB2312" pitchFamily="49" charset="-122"/>
                <a:ea typeface="楷体_GB2312" pitchFamily="49" charset="-122"/>
              </a:rPr>
            </a:br>
            <a:r>
              <a:rPr lang="zh-CN" altLang="en-US" sz="2400" b="1">
                <a:latin typeface="楷体_GB2312" pitchFamily="49" charset="-122"/>
                <a:ea typeface="楷体_GB2312" pitchFamily="49" charset="-122"/>
              </a:rPr>
              <a:t>    不会从失败中总结教训的人，他的成功之路是遥远的。</a:t>
            </a:r>
            <a:br>
              <a:rPr lang="zh-CN" altLang="en-US" sz="2400" b="1">
                <a:latin typeface="楷体_GB2312" pitchFamily="49" charset="-122"/>
                <a:ea typeface="楷体_GB2312" pitchFamily="49" charset="-122"/>
              </a:rPr>
            </a:br>
            <a:r>
              <a:rPr lang="zh-CN" altLang="en-US" sz="2400" b="1">
                <a:latin typeface="楷体_GB2312" pitchFamily="49" charset="-122"/>
                <a:ea typeface="楷体_GB2312" pitchFamily="49" charset="-122"/>
              </a:rPr>
              <a:t>    人为有勇气才有道德，才有幸福可言。</a:t>
            </a:r>
            <a:br>
              <a:rPr lang="zh-CN" altLang="en-US" sz="2400" b="1">
                <a:latin typeface="楷体_GB2312" pitchFamily="49" charset="-122"/>
                <a:ea typeface="楷体_GB2312" pitchFamily="49" charset="-122"/>
              </a:rPr>
            </a:br>
            <a:r>
              <a:rPr lang="zh-CN" altLang="en-US" sz="2400" b="1">
                <a:latin typeface="楷体_GB2312" pitchFamily="49" charset="-122"/>
                <a:ea typeface="楷体_GB2312" pitchFamily="49" charset="-122"/>
              </a:rPr>
              <a:t>    爱情往往弊多利少，倘若一个人真能摆脱爱情，那是上帝给予他最大的恩赐。</a:t>
            </a:r>
            <a:br>
              <a:rPr lang="zh-CN" altLang="en-US" sz="2400" b="1">
                <a:latin typeface="楷体_GB2312" pitchFamily="49" charset="-122"/>
                <a:ea typeface="楷体_GB2312" pitchFamily="49" charset="-122"/>
              </a:rPr>
            </a:br>
            <a:r>
              <a:rPr lang="zh-CN" altLang="en-US" sz="2400" b="1">
                <a:latin typeface="楷体_GB2312" pitchFamily="49" charset="-122"/>
                <a:ea typeface="楷体_GB2312" pitchFamily="49" charset="-122"/>
              </a:rPr>
              <a:t>    真正的征服，唯一不使人遗憾的征服，就是对无知的征服。</a:t>
            </a:r>
            <a:br>
              <a:rPr lang="zh-CN" altLang="en-US" sz="2400" b="1">
                <a:latin typeface="楷体_GB2312" pitchFamily="49" charset="-122"/>
                <a:ea typeface="楷体_GB2312" pitchFamily="49" charset="-122"/>
              </a:rPr>
            </a:br>
            <a:r>
              <a:rPr lang="zh-CN" altLang="en-US" sz="2400" b="1">
                <a:latin typeface="楷体_GB2312" pitchFamily="49" charset="-122"/>
                <a:ea typeface="楷体_GB2312" pitchFamily="49" charset="-122"/>
              </a:rPr>
              <a:t>    男人通过征服世界来征服女人，而女人通过征服男人来征服世界。</a:t>
            </a:r>
            <a:br>
              <a:rPr lang="zh-CN" altLang="en-US" sz="2400" b="1">
                <a:latin typeface="楷体_GB2312" pitchFamily="49" charset="-122"/>
                <a:ea typeface="楷体_GB2312" pitchFamily="49" charset="-122"/>
              </a:rPr>
            </a:br>
            <a:r>
              <a:rPr lang="zh-CN" altLang="en-US" sz="2400" b="1">
                <a:latin typeface="楷体_GB2312" pitchFamily="49" charset="-122"/>
                <a:ea typeface="楷体_GB2312" pitchFamily="49" charset="-122"/>
              </a:rPr>
              <a:t>    如果皇权存在于民心之中，因此，在某种程度上，帝王主导的政体就是共和政体。</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idx="4294967295"/>
          </p:nvPr>
        </p:nvSpPr>
        <p:spPr>
          <a:xfrm>
            <a:off x="2627313" y="115888"/>
            <a:ext cx="2665412" cy="669925"/>
          </a:xfrm>
          <a:ln/>
        </p:spPr>
        <p:txBody>
          <a:bodyPr lIns="0" tIns="0" rIns="0" bIns="0">
            <a:spAutoFit/>
          </a:bodyPr>
          <a:lstStyle/>
          <a:p>
            <a:r>
              <a:rPr lang="zh-CN" altLang="en-US" b="1">
                <a:solidFill>
                  <a:srgbClr val="FF0000"/>
                </a:solidFill>
                <a:latin typeface="黑体" pitchFamily="2" charset="-122"/>
                <a:ea typeface="黑体" pitchFamily="2" charset="-122"/>
              </a:rPr>
              <a:t>知识结构</a:t>
            </a:r>
          </a:p>
        </p:txBody>
      </p:sp>
      <p:sp>
        <p:nvSpPr>
          <p:cNvPr id="46083" name="Text Box 3"/>
          <p:cNvSpPr txBox="1">
            <a:spLocks noChangeArrowheads="1"/>
          </p:cNvSpPr>
          <p:nvPr/>
        </p:nvSpPr>
        <p:spPr bwMode="auto">
          <a:xfrm>
            <a:off x="323850" y="908050"/>
            <a:ext cx="669925" cy="4608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4400" b="1">
                <a:solidFill>
                  <a:schemeClr val="accent2"/>
                </a:solidFill>
                <a:latin typeface="黑体" pitchFamily="2" charset="-122"/>
                <a:ea typeface="黑体" pitchFamily="2" charset="-122"/>
              </a:rPr>
              <a:t>法国共和制的确立</a:t>
            </a:r>
          </a:p>
        </p:txBody>
      </p:sp>
      <p:sp>
        <p:nvSpPr>
          <p:cNvPr id="46084" name="AutoShape 4"/>
          <p:cNvSpPr>
            <a:spLocks/>
          </p:cNvSpPr>
          <p:nvPr/>
        </p:nvSpPr>
        <p:spPr bwMode="auto">
          <a:xfrm>
            <a:off x="971550" y="1052513"/>
            <a:ext cx="215900" cy="5184775"/>
          </a:xfrm>
          <a:prstGeom prst="leftBrace">
            <a:avLst>
              <a:gd name="adj1" fmla="val 200123"/>
              <a:gd name="adj2" fmla="val 50000"/>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kumimoji="1" lang="zh-CN" altLang="zh-CN" sz="3600" b="1">
              <a:solidFill>
                <a:srgbClr val="FF0000"/>
              </a:solidFill>
              <a:latin typeface="Times New Roman" pitchFamily="18" charset="0"/>
              <a:ea typeface="黑体" pitchFamily="2" charset="-122"/>
            </a:endParaRPr>
          </a:p>
        </p:txBody>
      </p:sp>
      <p:sp>
        <p:nvSpPr>
          <p:cNvPr id="194565" name="Text Box 5"/>
          <p:cNvSpPr txBox="1">
            <a:spLocks noChangeArrowheads="1"/>
          </p:cNvSpPr>
          <p:nvPr/>
        </p:nvSpPr>
        <p:spPr bwMode="auto">
          <a:xfrm>
            <a:off x="1403350" y="836613"/>
            <a:ext cx="316865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4000" b="1">
                <a:latin typeface="黑体" pitchFamily="2" charset="-122"/>
                <a:ea typeface="黑体" pitchFamily="2" charset="-122"/>
              </a:rPr>
              <a:t>波旁王朝复辟</a:t>
            </a:r>
          </a:p>
        </p:txBody>
      </p:sp>
      <p:sp>
        <p:nvSpPr>
          <p:cNvPr id="194566" name="Text Box 6"/>
          <p:cNvSpPr txBox="1">
            <a:spLocks noChangeArrowheads="1"/>
          </p:cNvSpPr>
          <p:nvPr/>
        </p:nvSpPr>
        <p:spPr bwMode="auto">
          <a:xfrm>
            <a:off x="3000375" y="1500188"/>
            <a:ext cx="5870575"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3200" b="1">
                <a:solidFill>
                  <a:srgbClr val="CC0000"/>
                </a:solidFill>
                <a:latin typeface="黑体" pitchFamily="2" charset="-122"/>
                <a:ea typeface="黑体" pitchFamily="2" charset="-122"/>
              </a:rPr>
              <a:t>1830</a:t>
            </a:r>
            <a:r>
              <a:rPr kumimoji="1" lang="zh-CN" altLang="en-US" sz="3200" b="1">
                <a:solidFill>
                  <a:srgbClr val="CC0000"/>
                </a:solidFill>
                <a:latin typeface="黑体" pitchFamily="2" charset="-122"/>
                <a:ea typeface="黑体" pitchFamily="2" charset="-122"/>
              </a:rPr>
              <a:t>年七月革命（光荣的三日）</a:t>
            </a:r>
          </a:p>
        </p:txBody>
      </p:sp>
      <p:sp>
        <p:nvSpPr>
          <p:cNvPr id="194567" name="Text Box 7"/>
          <p:cNvSpPr txBox="1">
            <a:spLocks noChangeArrowheads="1"/>
          </p:cNvSpPr>
          <p:nvPr/>
        </p:nvSpPr>
        <p:spPr bwMode="auto">
          <a:xfrm>
            <a:off x="1403350" y="1989138"/>
            <a:ext cx="367347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4000" b="1">
                <a:latin typeface="黑体" pitchFamily="2" charset="-122"/>
                <a:ea typeface="黑体" pitchFamily="2" charset="-122"/>
              </a:rPr>
              <a:t>七月王朝的统治</a:t>
            </a:r>
          </a:p>
        </p:txBody>
      </p:sp>
      <p:sp>
        <p:nvSpPr>
          <p:cNvPr id="194568" name="Text Box 8"/>
          <p:cNvSpPr txBox="1">
            <a:spLocks noChangeArrowheads="1"/>
          </p:cNvSpPr>
          <p:nvPr/>
        </p:nvSpPr>
        <p:spPr bwMode="auto">
          <a:xfrm>
            <a:off x="1331913" y="3213100"/>
            <a:ext cx="3744912"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4000" b="1">
                <a:latin typeface="黑体" pitchFamily="2" charset="-122"/>
                <a:ea typeface="黑体" pitchFamily="2" charset="-122"/>
              </a:rPr>
              <a:t>第二共和国时期</a:t>
            </a:r>
          </a:p>
        </p:txBody>
      </p:sp>
      <p:sp>
        <p:nvSpPr>
          <p:cNvPr id="194569" name="Text Box 9"/>
          <p:cNvSpPr txBox="1">
            <a:spLocks noChangeArrowheads="1"/>
          </p:cNvSpPr>
          <p:nvPr/>
        </p:nvSpPr>
        <p:spPr bwMode="auto">
          <a:xfrm>
            <a:off x="1258888" y="4437063"/>
            <a:ext cx="3241675"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4000" b="1">
                <a:latin typeface="黑体" pitchFamily="2" charset="-122"/>
                <a:ea typeface="黑体" pitchFamily="2" charset="-122"/>
              </a:rPr>
              <a:t>第二帝国时期</a:t>
            </a:r>
            <a:endParaRPr kumimoji="1" lang="zh-CN" altLang="en-US" sz="2400" b="1">
              <a:latin typeface="黑体" pitchFamily="2" charset="-122"/>
              <a:ea typeface="黑体" pitchFamily="2" charset="-122"/>
            </a:endParaRPr>
          </a:p>
        </p:txBody>
      </p:sp>
      <p:sp>
        <p:nvSpPr>
          <p:cNvPr id="194570" name="Text Box 10"/>
          <p:cNvSpPr txBox="1">
            <a:spLocks noChangeArrowheads="1"/>
          </p:cNvSpPr>
          <p:nvPr/>
        </p:nvSpPr>
        <p:spPr bwMode="auto">
          <a:xfrm>
            <a:off x="3071813" y="2643188"/>
            <a:ext cx="370840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3200" b="1">
                <a:solidFill>
                  <a:srgbClr val="CC0000"/>
                </a:solidFill>
                <a:latin typeface="黑体" pitchFamily="2" charset="-122"/>
                <a:ea typeface="黑体" pitchFamily="2" charset="-122"/>
              </a:rPr>
              <a:t>1848</a:t>
            </a:r>
            <a:r>
              <a:rPr kumimoji="1" lang="zh-CN" altLang="en-US" sz="3200" b="1">
                <a:solidFill>
                  <a:srgbClr val="CC0000"/>
                </a:solidFill>
                <a:latin typeface="黑体" pitchFamily="2" charset="-122"/>
                <a:ea typeface="黑体" pitchFamily="2" charset="-122"/>
              </a:rPr>
              <a:t>年二月革命</a:t>
            </a:r>
          </a:p>
        </p:txBody>
      </p:sp>
      <p:sp>
        <p:nvSpPr>
          <p:cNvPr id="194571" name="Text Box 11"/>
          <p:cNvSpPr txBox="1">
            <a:spLocks noChangeArrowheads="1"/>
          </p:cNvSpPr>
          <p:nvPr/>
        </p:nvSpPr>
        <p:spPr bwMode="auto">
          <a:xfrm>
            <a:off x="3071813" y="3857625"/>
            <a:ext cx="2592387"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zh-CN" altLang="en-US" sz="3200" b="1">
                <a:solidFill>
                  <a:srgbClr val="CC0000"/>
                </a:solidFill>
                <a:latin typeface="黑体" pitchFamily="2" charset="-122"/>
                <a:ea typeface="黑体" pitchFamily="2" charset="-122"/>
              </a:rPr>
              <a:t>六月起义</a:t>
            </a:r>
          </a:p>
        </p:txBody>
      </p:sp>
      <p:sp>
        <p:nvSpPr>
          <p:cNvPr id="194572" name="Text Box 12"/>
          <p:cNvSpPr txBox="1">
            <a:spLocks noChangeArrowheads="1"/>
          </p:cNvSpPr>
          <p:nvPr/>
        </p:nvSpPr>
        <p:spPr bwMode="auto">
          <a:xfrm>
            <a:off x="1187450" y="5589588"/>
            <a:ext cx="77057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defRPr>
                <a:solidFill>
                  <a:schemeClr val="tx1"/>
                </a:solidFill>
                <a:latin typeface="Arial" pitchFamily="34" charset="0"/>
                <a:ea typeface="宋体" pitchFamily="2" charset="-122"/>
              </a:defRPr>
            </a:lvl1pPr>
            <a:lvl2pPr marL="742950" indent="-285750">
              <a:defRPr>
                <a:solidFill>
                  <a:schemeClr val="tx1"/>
                </a:solidFill>
                <a:latin typeface="Arial" pitchFamily="34" charset="0"/>
                <a:ea typeface="宋体" pitchFamily="2" charset="-122"/>
              </a:defRPr>
            </a:lvl2pPr>
            <a:lvl3pPr marL="1143000" indent="-228600">
              <a:defRPr>
                <a:solidFill>
                  <a:schemeClr val="tx1"/>
                </a:solidFill>
                <a:latin typeface="Arial" pitchFamily="34" charset="0"/>
                <a:ea typeface="宋体" pitchFamily="2" charset="-122"/>
              </a:defRPr>
            </a:lvl3pPr>
            <a:lvl4pPr marL="1600200" indent="-228600">
              <a:defRPr>
                <a:solidFill>
                  <a:schemeClr val="tx1"/>
                </a:solidFill>
                <a:latin typeface="Arial" pitchFamily="34" charset="0"/>
                <a:ea typeface="宋体" pitchFamily="2" charset="-122"/>
              </a:defRPr>
            </a:lvl4pPr>
            <a:lvl5pPr marL="2057400" indent="-228600">
              <a:defRPr>
                <a:solidFill>
                  <a:schemeClr val="tx1"/>
                </a:solidFill>
                <a:latin typeface="Arial" pitchFamily="34" charset="0"/>
                <a:ea typeface="宋体" pitchFamily="2" charset="-122"/>
              </a:defRPr>
            </a:lvl5pPr>
            <a:lvl6pPr marL="2514600" indent="-228600" fontAlgn="base">
              <a:spcBef>
                <a:spcPct val="0"/>
              </a:spcBef>
              <a:spcAft>
                <a:spcPct val="0"/>
              </a:spcAft>
              <a:defRPr>
                <a:solidFill>
                  <a:schemeClr val="tx1"/>
                </a:solidFill>
                <a:latin typeface="Arial" pitchFamily="34" charset="0"/>
                <a:ea typeface="宋体" pitchFamily="2" charset="-122"/>
              </a:defRPr>
            </a:lvl6pPr>
            <a:lvl7pPr marL="2971800" indent="-228600" fontAlgn="base">
              <a:spcBef>
                <a:spcPct val="0"/>
              </a:spcBef>
              <a:spcAft>
                <a:spcPct val="0"/>
              </a:spcAft>
              <a:defRPr>
                <a:solidFill>
                  <a:schemeClr val="tx1"/>
                </a:solidFill>
                <a:latin typeface="Arial" pitchFamily="34" charset="0"/>
                <a:ea typeface="宋体" pitchFamily="2" charset="-122"/>
              </a:defRPr>
            </a:lvl7pPr>
            <a:lvl8pPr marL="3429000" indent="-228600" fontAlgn="base">
              <a:spcBef>
                <a:spcPct val="0"/>
              </a:spcBef>
              <a:spcAft>
                <a:spcPct val="0"/>
              </a:spcAft>
              <a:defRPr>
                <a:solidFill>
                  <a:schemeClr val="tx1"/>
                </a:solidFill>
                <a:latin typeface="Arial" pitchFamily="34" charset="0"/>
                <a:ea typeface="宋体" pitchFamily="2" charset="-122"/>
              </a:defRPr>
            </a:lvl8pPr>
            <a:lvl9pPr marL="3886200" indent="-228600" fontAlgn="base">
              <a:spcBef>
                <a:spcPct val="0"/>
              </a:spcBef>
              <a:spcAft>
                <a:spcPct val="0"/>
              </a:spcAft>
              <a:defRPr>
                <a:solidFill>
                  <a:schemeClr val="tx1"/>
                </a:solidFill>
                <a:latin typeface="Arial" pitchFamily="34" charset="0"/>
                <a:ea typeface="宋体" pitchFamily="2" charset="-122"/>
              </a:defRPr>
            </a:lvl9pPr>
          </a:lstStyle>
          <a:p>
            <a:pPr>
              <a:spcBef>
                <a:spcPct val="50000"/>
              </a:spcBef>
            </a:pPr>
            <a:r>
              <a:rPr kumimoji="1" lang="en-US" altLang="zh-CN" sz="4000" b="1">
                <a:latin typeface="黑体" pitchFamily="2" charset="-122"/>
                <a:ea typeface="黑体" pitchFamily="2" charset="-122"/>
              </a:rPr>
              <a:t>1870</a:t>
            </a:r>
            <a:r>
              <a:rPr kumimoji="1" lang="zh-CN" altLang="en-US" sz="4000" b="1">
                <a:latin typeface="黑体" pitchFamily="2" charset="-122"/>
                <a:ea typeface="黑体" pitchFamily="2" charset="-122"/>
              </a:rPr>
              <a:t>年第三共和国时期</a:t>
            </a:r>
            <a:r>
              <a:rPr kumimoji="1" lang="zh-CN" altLang="en-US" sz="2800" b="1">
                <a:solidFill>
                  <a:schemeClr val="accent2"/>
                </a:solidFill>
                <a:latin typeface="黑体" pitchFamily="2" charset="-122"/>
                <a:ea typeface="黑体" pitchFamily="2" charset="-122"/>
              </a:rPr>
              <a:t>（</a:t>
            </a:r>
            <a:r>
              <a:rPr kumimoji="1" lang="en-US" altLang="zh-CN" sz="2800" b="1">
                <a:solidFill>
                  <a:schemeClr val="accent2"/>
                </a:solidFill>
                <a:latin typeface="黑体" pitchFamily="2" charset="-122"/>
                <a:ea typeface="黑体" pitchFamily="2" charset="-122"/>
              </a:rPr>
              <a:t>1870-1940</a:t>
            </a:r>
            <a:r>
              <a:rPr kumimoji="1" lang="zh-CN" altLang="en-US" sz="2800" b="1">
                <a:solidFill>
                  <a:schemeClr val="accent2"/>
                </a:solidFill>
                <a:latin typeface="黑体" pitchFamily="2" charset="-122"/>
                <a:ea typeface="黑体" pitchFamily="2" charset="-122"/>
              </a:rPr>
              <a:t>）</a:t>
            </a:r>
          </a:p>
        </p:txBody>
      </p:sp>
      <p:sp>
        <p:nvSpPr>
          <p:cNvPr id="194573" name="Line 13"/>
          <p:cNvSpPr>
            <a:spLocks noChangeShapeType="1"/>
          </p:cNvSpPr>
          <p:nvPr/>
        </p:nvSpPr>
        <p:spPr bwMode="auto">
          <a:xfrm>
            <a:off x="2916238" y="1484313"/>
            <a:ext cx="0" cy="6477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574" name="Line 14"/>
          <p:cNvSpPr>
            <a:spLocks noChangeShapeType="1"/>
          </p:cNvSpPr>
          <p:nvPr/>
        </p:nvSpPr>
        <p:spPr bwMode="auto">
          <a:xfrm>
            <a:off x="2916238" y="2565400"/>
            <a:ext cx="0" cy="6477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575" name="Line 15"/>
          <p:cNvSpPr>
            <a:spLocks noChangeShapeType="1"/>
          </p:cNvSpPr>
          <p:nvPr/>
        </p:nvSpPr>
        <p:spPr bwMode="auto">
          <a:xfrm>
            <a:off x="2916238" y="3789363"/>
            <a:ext cx="0" cy="6477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4576" name="Line 16"/>
          <p:cNvSpPr>
            <a:spLocks noChangeShapeType="1"/>
          </p:cNvSpPr>
          <p:nvPr/>
        </p:nvSpPr>
        <p:spPr bwMode="auto">
          <a:xfrm>
            <a:off x="2916238" y="5013325"/>
            <a:ext cx="0" cy="64770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 name="矩形 16"/>
          <p:cNvSpPr>
            <a:spLocks noChangeArrowheads="1"/>
          </p:cNvSpPr>
          <p:nvPr/>
        </p:nvSpPr>
        <p:spPr bwMode="auto">
          <a:xfrm>
            <a:off x="4495800" y="990600"/>
            <a:ext cx="3733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2800" b="1">
                <a:solidFill>
                  <a:schemeClr val="accent2"/>
                </a:solidFill>
                <a:latin typeface="黑体" pitchFamily="2" charset="-122"/>
                <a:ea typeface="黑体" pitchFamily="2" charset="-122"/>
              </a:rPr>
              <a:t>（</a:t>
            </a:r>
            <a:r>
              <a:rPr kumimoji="1" lang="en-US" altLang="zh-CN" sz="2800" b="1">
                <a:solidFill>
                  <a:schemeClr val="accent2"/>
                </a:solidFill>
                <a:latin typeface="黑体" pitchFamily="2" charset="-122"/>
                <a:ea typeface="黑体" pitchFamily="2" charset="-122"/>
              </a:rPr>
              <a:t>1815</a:t>
            </a:r>
            <a:r>
              <a:rPr kumimoji="1" lang="en-US" altLang="zh-CN" sz="2800" b="1">
                <a:solidFill>
                  <a:schemeClr val="accent2"/>
                </a:solidFill>
                <a:latin typeface="Times New Roman" pitchFamily="18" charset="0"/>
                <a:ea typeface="黑体" pitchFamily="2" charset="-122"/>
              </a:rPr>
              <a:t>——</a:t>
            </a:r>
            <a:r>
              <a:rPr kumimoji="1" lang="en-US" altLang="zh-CN" sz="2800" b="1">
                <a:solidFill>
                  <a:schemeClr val="accent2"/>
                </a:solidFill>
                <a:latin typeface="黑体" pitchFamily="2" charset="-122"/>
                <a:ea typeface="黑体" pitchFamily="2" charset="-122"/>
              </a:rPr>
              <a:t>1830</a:t>
            </a:r>
            <a:r>
              <a:rPr kumimoji="1" lang="zh-CN" altLang="en-US" sz="2800" b="1">
                <a:solidFill>
                  <a:schemeClr val="accent2"/>
                </a:solidFill>
                <a:latin typeface="黑体" pitchFamily="2" charset="-122"/>
                <a:ea typeface="黑体" pitchFamily="2" charset="-122"/>
              </a:rPr>
              <a:t>）</a:t>
            </a:r>
            <a:endParaRPr kumimoji="1" lang="zh-CN" altLang="en-US" sz="2800" b="1">
              <a:solidFill>
                <a:schemeClr val="accent2"/>
              </a:solidFill>
              <a:latin typeface="Times New Roman" pitchFamily="18" charset="0"/>
              <a:ea typeface="黑体" pitchFamily="2" charset="-122"/>
            </a:endParaRPr>
          </a:p>
        </p:txBody>
      </p:sp>
      <p:sp>
        <p:nvSpPr>
          <p:cNvPr id="18" name="矩形 17"/>
          <p:cNvSpPr>
            <a:spLocks noChangeArrowheads="1"/>
          </p:cNvSpPr>
          <p:nvPr/>
        </p:nvSpPr>
        <p:spPr bwMode="auto">
          <a:xfrm>
            <a:off x="5072063" y="2071688"/>
            <a:ext cx="31575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en-US" altLang="zh-CN" sz="2800" b="1">
                <a:solidFill>
                  <a:schemeClr val="accent2"/>
                </a:solidFill>
                <a:latin typeface="黑体" pitchFamily="2" charset="-122"/>
                <a:ea typeface="黑体" pitchFamily="2" charset="-122"/>
              </a:rPr>
              <a:t>1830</a:t>
            </a:r>
            <a:r>
              <a:rPr kumimoji="1" lang="en-US" altLang="zh-CN" sz="2800" b="1">
                <a:solidFill>
                  <a:schemeClr val="accent2"/>
                </a:solidFill>
                <a:latin typeface="Times New Roman" pitchFamily="18" charset="0"/>
                <a:ea typeface="黑体" pitchFamily="2" charset="-122"/>
              </a:rPr>
              <a:t>——</a:t>
            </a:r>
            <a:r>
              <a:rPr kumimoji="1" lang="en-US" altLang="zh-CN" sz="2800" b="1">
                <a:solidFill>
                  <a:schemeClr val="accent2"/>
                </a:solidFill>
                <a:latin typeface="黑体" pitchFamily="2" charset="-122"/>
                <a:ea typeface="黑体" pitchFamily="2" charset="-122"/>
              </a:rPr>
              <a:t>1848</a:t>
            </a:r>
            <a:endParaRPr kumimoji="1" lang="en-US" altLang="zh-CN" sz="2800" b="1">
              <a:solidFill>
                <a:schemeClr val="accent2"/>
              </a:solidFill>
              <a:latin typeface="Times New Roman" pitchFamily="18" charset="0"/>
              <a:ea typeface="黑体" pitchFamily="2" charset="-122"/>
            </a:endParaRPr>
          </a:p>
        </p:txBody>
      </p:sp>
      <p:sp>
        <p:nvSpPr>
          <p:cNvPr id="19" name="矩形 18"/>
          <p:cNvSpPr>
            <a:spLocks noChangeArrowheads="1"/>
          </p:cNvSpPr>
          <p:nvPr/>
        </p:nvSpPr>
        <p:spPr bwMode="auto">
          <a:xfrm>
            <a:off x="5000625" y="3357563"/>
            <a:ext cx="33051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en-US" altLang="zh-CN" sz="2800" b="1">
                <a:solidFill>
                  <a:schemeClr val="accent2"/>
                </a:solidFill>
                <a:latin typeface="黑体" pitchFamily="2" charset="-122"/>
                <a:ea typeface="黑体" pitchFamily="2" charset="-122"/>
              </a:rPr>
              <a:t>1848</a:t>
            </a:r>
            <a:r>
              <a:rPr kumimoji="1" lang="en-US" altLang="zh-CN" sz="2800" b="1">
                <a:solidFill>
                  <a:schemeClr val="accent2"/>
                </a:solidFill>
                <a:latin typeface="Times New Roman" pitchFamily="18" charset="0"/>
                <a:ea typeface="黑体" pitchFamily="2" charset="-122"/>
              </a:rPr>
              <a:t>——</a:t>
            </a:r>
            <a:r>
              <a:rPr kumimoji="1" lang="en-US" altLang="zh-CN" sz="2800" b="1">
                <a:solidFill>
                  <a:schemeClr val="accent2"/>
                </a:solidFill>
                <a:latin typeface="黑体" pitchFamily="2" charset="-122"/>
                <a:ea typeface="黑体" pitchFamily="2" charset="-122"/>
              </a:rPr>
              <a:t>1852</a:t>
            </a:r>
            <a:endParaRPr kumimoji="1" lang="en-US" altLang="zh-CN" sz="2800" b="1">
              <a:solidFill>
                <a:schemeClr val="accent2"/>
              </a:solidFill>
              <a:latin typeface="Times New Roman" pitchFamily="18" charset="0"/>
              <a:ea typeface="黑体" pitchFamily="2" charset="-122"/>
            </a:endParaRPr>
          </a:p>
        </p:txBody>
      </p:sp>
      <p:sp>
        <p:nvSpPr>
          <p:cNvPr id="21" name="矩形 20"/>
          <p:cNvSpPr>
            <a:spLocks noChangeArrowheads="1"/>
          </p:cNvSpPr>
          <p:nvPr/>
        </p:nvSpPr>
        <p:spPr bwMode="auto">
          <a:xfrm>
            <a:off x="4643438" y="4572000"/>
            <a:ext cx="3967162"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en-US" altLang="zh-CN" sz="2800" b="1">
                <a:solidFill>
                  <a:schemeClr val="accent2"/>
                </a:solidFill>
                <a:latin typeface="黑体" pitchFamily="2" charset="-122"/>
                <a:ea typeface="黑体" pitchFamily="2" charset="-122"/>
              </a:rPr>
              <a:t>1852</a:t>
            </a:r>
            <a:r>
              <a:rPr kumimoji="1" lang="en-US" altLang="zh-CN" sz="2800" b="1">
                <a:solidFill>
                  <a:schemeClr val="accent2"/>
                </a:solidFill>
                <a:latin typeface="Times New Roman" pitchFamily="18" charset="0"/>
                <a:ea typeface="黑体" pitchFamily="2" charset="-122"/>
              </a:rPr>
              <a:t>——</a:t>
            </a:r>
            <a:r>
              <a:rPr kumimoji="1" lang="en-US" altLang="zh-CN" sz="2800" b="1">
                <a:solidFill>
                  <a:schemeClr val="accent2"/>
                </a:solidFill>
                <a:latin typeface="黑体" pitchFamily="2" charset="-122"/>
                <a:ea typeface="黑体" pitchFamily="2" charset="-122"/>
              </a:rPr>
              <a:t>1870</a:t>
            </a:r>
            <a:endParaRPr kumimoji="1" lang="en-US" altLang="zh-CN" sz="2800" b="1">
              <a:solidFill>
                <a:schemeClr val="accent2"/>
              </a:solidFill>
              <a:latin typeface="Times New Roman" pitchFamily="18" charset="0"/>
              <a:ea typeface="黑体" pitchFamily="2" charset="-122"/>
            </a:endParaRPr>
          </a:p>
        </p:txBody>
      </p:sp>
      <p:sp>
        <p:nvSpPr>
          <p:cNvPr id="22" name="矩形 21"/>
          <p:cNvSpPr>
            <a:spLocks noChangeArrowheads="1"/>
          </p:cNvSpPr>
          <p:nvPr/>
        </p:nvSpPr>
        <p:spPr bwMode="auto">
          <a:xfrm>
            <a:off x="4786313" y="3714750"/>
            <a:ext cx="4143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kumimoji="1" lang="zh-CN" altLang="en-US" sz="2000" b="1">
                <a:latin typeface="黑体" pitchFamily="2" charset="-122"/>
                <a:ea typeface="黑体" pitchFamily="2" charset="-122"/>
              </a:rPr>
              <a:t>（</a:t>
            </a:r>
            <a:r>
              <a:rPr kumimoji="1" lang="en-US" altLang="zh-CN" sz="2000" b="1">
                <a:latin typeface="黑体" pitchFamily="2" charset="-122"/>
                <a:ea typeface="黑体" pitchFamily="2" charset="-122"/>
              </a:rPr>
              <a:t>1848.12</a:t>
            </a:r>
            <a:r>
              <a:rPr kumimoji="1" lang="zh-CN" altLang="en-US" sz="2000" b="1">
                <a:latin typeface="黑体" pitchFamily="2" charset="-122"/>
                <a:ea typeface="黑体" pitchFamily="2" charset="-122"/>
              </a:rPr>
              <a:t>年路易</a:t>
            </a:r>
            <a:r>
              <a:rPr kumimoji="1" lang="en-US" altLang="zh-CN" sz="2000" b="1">
                <a:latin typeface="黑体" pitchFamily="2" charset="-122"/>
                <a:ea typeface="黑体" pitchFamily="2" charset="-122"/>
              </a:rPr>
              <a:t>.</a:t>
            </a:r>
            <a:r>
              <a:rPr kumimoji="1" lang="zh-CN" altLang="en-US" sz="2000" b="1">
                <a:latin typeface="黑体" pitchFamily="2" charset="-122"/>
                <a:ea typeface="黑体" pitchFamily="2" charset="-122"/>
              </a:rPr>
              <a:t>波拿马当选总统）</a:t>
            </a:r>
            <a:endParaRPr kumimoji="1" lang="zh-CN" altLang="en-US" sz="2000" b="1">
              <a:solidFill>
                <a:srgbClr val="FF0000"/>
              </a:solidFill>
              <a:latin typeface="Times New Roman" pitchFamily="18" charset="0"/>
              <a:ea typeface="黑体" pitchFamily="2"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94565"/>
                                        </p:tgtEl>
                                        <p:attrNameLst>
                                          <p:attrName>style.visibility</p:attrName>
                                        </p:attrNameLst>
                                      </p:cBhvr>
                                      <p:to>
                                        <p:strVal val="visible"/>
                                      </p:to>
                                    </p:set>
                                    <p:anim calcmode="lin" valueType="num">
                                      <p:cBhvr additive="base">
                                        <p:cTn id="7" dur="500" fill="hold"/>
                                        <p:tgtEl>
                                          <p:spTgt spid="194565"/>
                                        </p:tgtEl>
                                        <p:attrNameLst>
                                          <p:attrName>ppt_x</p:attrName>
                                        </p:attrNameLst>
                                      </p:cBhvr>
                                      <p:tavLst>
                                        <p:tav tm="0">
                                          <p:val>
                                            <p:strVal val="#ppt_x"/>
                                          </p:val>
                                        </p:tav>
                                        <p:tav tm="100000">
                                          <p:val>
                                            <p:strVal val="#ppt_x"/>
                                          </p:val>
                                        </p:tav>
                                      </p:tavLst>
                                    </p:anim>
                                    <p:anim calcmode="lin" valueType="num">
                                      <p:cBhvr additive="base">
                                        <p:cTn id="8" dur="500" fill="hold"/>
                                        <p:tgtEl>
                                          <p:spTgt spid="19456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7"/>
                                        </p:tgtEl>
                                        <p:attrNameLst>
                                          <p:attrName>style.visibility</p:attrName>
                                        </p:attrNameLst>
                                      </p:cBhvr>
                                      <p:to>
                                        <p:strVal val="visible"/>
                                      </p:to>
                                    </p:set>
                                    <p:anim calcmode="lin" valueType="num">
                                      <p:cBhvr additive="base">
                                        <p:cTn id="13" dur="500" fill="hold"/>
                                        <p:tgtEl>
                                          <p:spTgt spid="17"/>
                                        </p:tgtEl>
                                        <p:attrNameLst>
                                          <p:attrName>ppt_x</p:attrName>
                                        </p:attrNameLst>
                                      </p:cBhvr>
                                      <p:tavLst>
                                        <p:tav tm="0">
                                          <p:val>
                                            <p:strVal val="#ppt_x"/>
                                          </p:val>
                                        </p:tav>
                                        <p:tav tm="100000">
                                          <p:val>
                                            <p:strVal val="#ppt_x"/>
                                          </p:val>
                                        </p:tav>
                                      </p:tavLst>
                                    </p:anim>
                                    <p:anim calcmode="lin" valueType="num">
                                      <p:cBhvr additive="base">
                                        <p:cTn id="1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94573"/>
                                        </p:tgtEl>
                                        <p:attrNameLst>
                                          <p:attrName>style.visibility</p:attrName>
                                        </p:attrNameLst>
                                      </p:cBhvr>
                                      <p:to>
                                        <p:strVal val="visible"/>
                                      </p:to>
                                    </p:set>
                                    <p:anim calcmode="lin" valueType="num">
                                      <p:cBhvr additive="base">
                                        <p:cTn id="19" dur="500" fill="hold"/>
                                        <p:tgtEl>
                                          <p:spTgt spid="194573"/>
                                        </p:tgtEl>
                                        <p:attrNameLst>
                                          <p:attrName>ppt_x</p:attrName>
                                        </p:attrNameLst>
                                      </p:cBhvr>
                                      <p:tavLst>
                                        <p:tav tm="0">
                                          <p:val>
                                            <p:strVal val="#ppt_x"/>
                                          </p:val>
                                        </p:tav>
                                        <p:tav tm="100000">
                                          <p:val>
                                            <p:strVal val="#ppt_x"/>
                                          </p:val>
                                        </p:tav>
                                      </p:tavLst>
                                    </p:anim>
                                    <p:anim calcmode="lin" valueType="num">
                                      <p:cBhvr additive="base">
                                        <p:cTn id="20" dur="500" fill="hold"/>
                                        <p:tgtEl>
                                          <p:spTgt spid="19457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94566"/>
                                        </p:tgtEl>
                                        <p:attrNameLst>
                                          <p:attrName>style.visibility</p:attrName>
                                        </p:attrNameLst>
                                      </p:cBhvr>
                                      <p:to>
                                        <p:strVal val="visible"/>
                                      </p:to>
                                    </p:set>
                                    <p:anim calcmode="lin" valueType="num">
                                      <p:cBhvr additive="base">
                                        <p:cTn id="25" dur="500" fill="hold"/>
                                        <p:tgtEl>
                                          <p:spTgt spid="194566"/>
                                        </p:tgtEl>
                                        <p:attrNameLst>
                                          <p:attrName>ppt_x</p:attrName>
                                        </p:attrNameLst>
                                      </p:cBhvr>
                                      <p:tavLst>
                                        <p:tav tm="0">
                                          <p:val>
                                            <p:strVal val="#ppt_x"/>
                                          </p:val>
                                        </p:tav>
                                        <p:tav tm="100000">
                                          <p:val>
                                            <p:strVal val="#ppt_x"/>
                                          </p:val>
                                        </p:tav>
                                      </p:tavLst>
                                    </p:anim>
                                    <p:anim calcmode="lin" valueType="num">
                                      <p:cBhvr additive="base">
                                        <p:cTn id="26" dur="500" fill="hold"/>
                                        <p:tgtEl>
                                          <p:spTgt spid="194566"/>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194567"/>
                                        </p:tgtEl>
                                        <p:attrNameLst>
                                          <p:attrName>style.visibility</p:attrName>
                                        </p:attrNameLst>
                                      </p:cBhvr>
                                      <p:to>
                                        <p:strVal val="visible"/>
                                      </p:to>
                                    </p:set>
                                    <p:anim calcmode="lin" valueType="num">
                                      <p:cBhvr additive="base">
                                        <p:cTn id="31" dur="500" fill="hold"/>
                                        <p:tgtEl>
                                          <p:spTgt spid="194567"/>
                                        </p:tgtEl>
                                        <p:attrNameLst>
                                          <p:attrName>ppt_x</p:attrName>
                                        </p:attrNameLst>
                                      </p:cBhvr>
                                      <p:tavLst>
                                        <p:tav tm="0">
                                          <p:val>
                                            <p:strVal val="#ppt_x"/>
                                          </p:val>
                                        </p:tav>
                                        <p:tav tm="100000">
                                          <p:val>
                                            <p:strVal val="#ppt_x"/>
                                          </p:val>
                                        </p:tav>
                                      </p:tavLst>
                                    </p:anim>
                                    <p:anim calcmode="lin" valueType="num">
                                      <p:cBhvr additive="base">
                                        <p:cTn id="32" dur="500" fill="hold"/>
                                        <p:tgtEl>
                                          <p:spTgt spid="194567"/>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8"/>
                                        </p:tgtEl>
                                        <p:attrNameLst>
                                          <p:attrName>style.visibility</p:attrName>
                                        </p:attrNameLst>
                                      </p:cBhvr>
                                      <p:to>
                                        <p:strVal val="visible"/>
                                      </p:to>
                                    </p:set>
                                    <p:anim calcmode="lin" valueType="num">
                                      <p:cBhvr additive="base">
                                        <p:cTn id="37" dur="500" fill="hold"/>
                                        <p:tgtEl>
                                          <p:spTgt spid="18"/>
                                        </p:tgtEl>
                                        <p:attrNameLst>
                                          <p:attrName>ppt_x</p:attrName>
                                        </p:attrNameLst>
                                      </p:cBhvr>
                                      <p:tavLst>
                                        <p:tav tm="0">
                                          <p:val>
                                            <p:strVal val="#ppt_x"/>
                                          </p:val>
                                        </p:tav>
                                        <p:tav tm="100000">
                                          <p:val>
                                            <p:strVal val="#ppt_x"/>
                                          </p:val>
                                        </p:tav>
                                      </p:tavLst>
                                    </p:anim>
                                    <p:anim calcmode="lin" valueType="num">
                                      <p:cBhvr additive="base">
                                        <p:cTn id="38"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4574"/>
                                        </p:tgtEl>
                                        <p:attrNameLst>
                                          <p:attrName>style.visibility</p:attrName>
                                        </p:attrNameLst>
                                      </p:cBhvr>
                                      <p:to>
                                        <p:strVal val="visible"/>
                                      </p:to>
                                    </p:set>
                                    <p:anim calcmode="lin" valueType="num">
                                      <p:cBhvr additive="base">
                                        <p:cTn id="43" dur="500" fill="hold"/>
                                        <p:tgtEl>
                                          <p:spTgt spid="194574"/>
                                        </p:tgtEl>
                                        <p:attrNameLst>
                                          <p:attrName>ppt_x</p:attrName>
                                        </p:attrNameLst>
                                      </p:cBhvr>
                                      <p:tavLst>
                                        <p:tav tm="0">
                                          <p:val>
                                            <p:strVal val="#ppt_x"/>
                                          </p:val>
                                        </p:tav>
                                        <p:tav tm="100000">
                                          <p:val>
                                            <p:strVal val="#ppt_x"/>
                                          </p:val>
                                        </p:tav>
                                      </p:tavLst>
                                    </p:anim>
                                    <p:anim calcmode="lin" valueType="num">
                                      <p:cBhvr additive="base">
                                        <p:cTn id="44" dur="500" fill="hold"/>
                                        <p:tgtEl>
                                          <p:spTgt spid="194574"/>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194570"/>
                                        </p:tgtEl>
                                        <p:attrNameLst>
                                          <p:attrName>style.visibility</p:attrName>
                                        </p:attrNameLst>
                                      </p:cBhvr>
                                      <p:to>
                                        <p:strVal val="visible"/>
                                      </p:to>
                                    </p:set>
                                    <p:anim calcmode="lin" valueType="num">
                                      <p:cBhvr additive="base">
                                        <p:cTn id="49" dur="500" fill="hold"/>
                                        <p:tgtEl>
                                          <p:spTgt spid="194570"/>
                                        </p:tgtEl>
                                        <p:attrNameLst>
                                          <p:attrName>ppt_x</p:attrName>
                                        </p:attrNameLst>
                                      </p:cBhvr>
                                      <p:tavLst>
                                        <p:tav tm="0">
                                          <p:val>
                                            <p:strVal val="#ppt_x"/>
                                          </p:val>
                                        </p:tav>
                                        <p:tav tm="100000">
                                          <p:val>
                                            <p:strVal val="#ppt_x"/>
                                          </p:val>
                                        </p:tav>
                                      </p:tavLst>
                                    </p:anim>
                                    <p:anim calcmode="lin" valueType="num">
                                      <p:cBhvr additive="base">
                                        <p:cTn id="50" dur="500" fill="hold"/>
                                        <p:tgtEl>
                                          <p:spTgt spid="19457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94568"/>
                                        </p:tgtEl>
                                        <p:attrNameLst>
                                          <p:attrName>style.visibility</p:attrName>
                                        </p:attrNameLst>
                                      </p:cBhvr>
                                      <p:to>
                                        <p:strVal val="visible"/>
                                      </p:to>
                                    </p:set>
                                    <p:anim calcmode="lin" valueType="num">
                                      <p:cBhvr additive="base">
                                        <p:cTn id="55" dur="500" fill="hold"/>
                                        <p:tgtEl>
                                          <p:spTgt spid="194568"/>
                                        </p:tgtEl>
                                        <p:attrNameLst>
                                          <p:attrName>ppt_x</p:attrName>
                                        </p:attrNameLst>
                                      </p:cBhvr>
                                      <p:tavLst>
                                        <p:tav tm="0">
                                          <p:val>
                                            <p:strVal val="#ppt_x"/>
                                          </p:val>
                                        </p:tav>
                                        <p:tav tm="100000">
                                          <p:val>
                                            <p:strVal val="#ppt_x"/>
                                          </p:val>
                                        </p:tav>
                                      </p:tavLst>
                                    </p:anim>
                                    <p:anim calcmode="lin" valueType="num">
                                      <p:cBhvr additive="base">
                                        <p:cTn id="56" dur="500" fill="hold"/>
                                        <p:tgtEl>
                                          <p:spTgt spid="194568"/>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19"/>
                                        </p:tgtEl>
                                        <p:attrNameLst>
                                          <p:attrName>style.visibility</p:attrName>
                                        </p:attrNameLst>
                                      </p:cBhvr>
                                      <p:to>
                                        <p:strVal val="visible"/>
                                      </p:to>
                                    </p:set>
                                    <p:anim calcmode="lin" valueType="num">
                                      <p:cBhvr additive="base">
                                        <p:cTn id="61" dur="500" fill="hold"/>
                                        <p:tgtEl>
                                          <p:spTgt spid="19"/>
                                        </p:tgtEl>
                                        <p:attrNameLst>
                                          <p:attrName>ppt_x</p:attrName>
                                        </p:attrNameLst>
                                      </p:cBhvr>
                                      <p:tavLst>
                                        <p:tav tm="0">
                                          <p:val>
                                            <p:strVal val="#ppt_x"/>
                                          </p:val>
                                        </p:tav>
                                        <p:tav tm="100000">
                                          <p:val>
                                            <p:strVal val="#ppt_x"/>
                                          </p:val>
                                        </p:tav>
                                      </p:tavLst>
                                    </p:anim>
                                    <p:anim calcmode="lin" valueType="num">
                                      <p:cBhvr additive="base">
                                        <p:cTn id="6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194575"/>
                                        </p:tgtEl>
                                        <p:attrNameLst>
                                          <p:attrName>style.visibility</p:attrName>
                                        </p:attrNameLst>
                                      </p:cBhvr>
                                      <p:to>
                                        <p:strVal val="visible"/>
                                      </p:to>
                                    </p:set>
                                    <p:anim calcmode="lin" valueType="num">
                                      <p:cBhvr additive="base">
                                        <p:cTn id="67" dur="500" fill="hold"/>
                                        <p:tgtEl>
                                          <p:spTgt spid="194575"/>
                                        </p:tgtEl>
                                        <p:attrNameLst>
                                          <p:attrName>ppt_x</p:attrName>
                                        </p:attrNameLst>
                                      </p:cBhvr>
                                      <p:tavLst>
                                        <p:tav tm="0">
                                          <p:val>
                                            <p:strVal val="#ppt_x"/>
                                          </p:val>
                                        </p:tav>
                                        <p:tav tm="100000">
                                          <p:val>
                                            <p:strVal val="#ppt_x"/>
                                          </p:val>
                                        </p:tav>
                                      </p:tavLst>
                                    </p:anim>
                                    <p:anim calcmode="lin" valueType="num">
                                      <p:cBhvr additive="base">
                                        <p:cTn id="68" dur="500" fill="hold"/>
                                        <p:tgtEl>
                                          <p:spTgt spid="194575"/>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94571"/>
                                        </p:tgtEl>
                                        <p:attrNameLst>
                                          <p:attrName>style.visibility</p:attrName>
                                        </p:attrNameLst>
                                      </p:cBhvr>
                                      <p:to>
                                        <p:strVal val="visible"/>
                                      </p:to>
                                    </p:set>
                                    <p:anim calcmode="lin" valueType="num">
                                      <p:cBhvr additive="base">
                                        <p:cTn id="73" dur="500" fill="hold"/>
                                        <p:tgtEl>
                                          <p:spTgt spid="194571"/>
                                        </p:tgtEl>
                                        <p:attrNameLst>
                                          <p:attrName>ppt_x</p:attrName>
                                        </p:attrNameLst>
                                      </p:cBhvr>
                                      <p:tavLst>
                                        <p:tav tm="0">
                                          <p:val>
                                            <p:strVal val="#ppt_x"/>
                                          </p:val>
                                        </p:tav>
                                        <p:tav tm="100000">
                                          <p:val>
                                            <p:strVal val="#ppt_x"/>
                                          </p:val>
                                        </p:tav>
                                      </p:tavLst>
                                    </p:anim>
                                    <p:anim calcmode="lin" valueType="num">
                                      <p:cBhvr additive="base">
                                        <p:cTn id="74" dur="500" fill="hold"/>
                                        <p:tgtEl>
                                          <p:spTgt spid="194571"/>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22"/>
                                        </p:tgtEl>
                                        <p:attrNameLst>
                                          <p:attrName>style.visibility</p:attrName>
                                        </p:attrNameLst>
                                      </p:cBhvr>
                                      <p:to>
                                        <p:strVal val="visible"/>
                                      </p:to>
                                    </p:set>
                                    <p:anim calcmode="lin" valueType="num">
                                      <p:cBhvr additive="base">
                                        <p:cTn id="79" dur="500" fill="hold"/>
                                        <p:tgtEl>
                                          <p:spTgt spid="22"/>
                                        </p:tgtEl>
                                        <p:attrNameLst>
                                          <p:attrName>ppt_x</p:attrName>
                                        </p:attrNameLst>
                                      </p:cBhvr>
                                      <p:tavLst>
                                        <p:tav tm="0">
                                          <p:val>
                                            <p:strVal val="#ppt_x"/>
                                          </p:val>
                                        </p:tav>
                                        <p:tav tm="100000">
                                          <p:val>
                                            <p:strVal val="#ppt_x"/>
                                          </p:val>
                                        </p:tav>
                                      </p:tavLst>
                                    </p:anim>
                                    <p:anim calcmode="lin" valueType="num">
                                      <p:cBhvr additive="base">
                                        <p:cTn id="80"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194569"/>
                                        </p:tgtEl>
                                        <p:attrNameLst>
                                          <p:attrName>style.visibility</p:attrName>
                                        </p:attrNameLst>
                                      </p:cBhvr>
                                      <p:to>
                                        <p:strVal val="visible"/>
                                      </p:to>
                                    </p:set>
                                    <p:anim calcmode="lin" valueType="num">
                                      <p:cBhvr additive="base">
                                        <p:cTn id="85" dur="500" fill="hold"/>
                                        <p:tgtEl>
                                          <p:spTgt spid="194569"/>
                                        </p:tgtEl>
                                        <p:attrNameLst>
                                          <p:attrName>ppt_x</p:attrName>
                                        </p:attrNameLst>
                                      </p:cBhvr>
                                      <p:tavLst>
                                        <p:tav tm="0">
                                          <p:val>
                                            <p:strVal val="#ppt_x"/>
                                          </p:val>
                                        </p:tav>
                                        <p:tav tm="100000">
                                          <p:val>
                                            <p:strVal val="#ppt_x"/>
                                          </p:val>
                                        </p:tav>
                                      </p:tavLst>
                                    </p:anim>
                                    <p:anim calcmode="lin" valueType="num">
                                      <p:cBhvr additive="base">
                                        <p:cTn id="86" dur="500" fill="hold"/>
                                        <p:tgtEl>
                                          <p:spTgt spid="194569"/>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21"/>
                                        </p:tgtEl>
                                        <p:attrNameLst>
                                          <p:attrName>style.visibility</p:attrName>
                                        </p:attrNameLst>
                                      </p:cBhvr>
                                      <p:to>
                                        <p:strVal val="visible"/>
                                      </p:to>
                                    </p:set>
                                    <p:anim calcmode="lin" valueType="num">
                                      <p:cBhvr additive="base">
                                        <p:cTn id="91" dur="500" fill="hold"/>
                                        <p:tgtEl>
                                          <p:spTgt spid="21"/>
                                        </p:tgtEl>
                                        <p:attrNameLst>
                                          <p:attrName>ppt_x</p:attrName>
                                        </p:attrNameLst>
                                      </p:cBhvr>
                                      <p:tavLst>
                                        <p:tav tm="0">
                                          <p:val>
                                            <p:strVal val="#ppt_x"/>
                                          </p:val>
                                        </p:tav>
                                        <p:tav tm="100000">
                                          <p:val>
                                            <p:strVal val="#ppt_x"/>
                                          </p:val>
                                        </p:tav>
                                      </p:tavLst>
                                    </p:anim>
                                    <p:anim calcmode="lin" valueType="num">
                                      <p:cBhvr additive="base">
                                        <p:cTn id="9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194576"/>
                                        </p:tgtEl>
                                        <p:attrNameLst>
                                          <p:attrName>style.visibility</p:attrName>
                                        </p:attrNameLst>
                                      </p:cBhvr>
                                      <p:to>
                                        <p:strVal val="visible"/>
                                      </p:to>
                                    </p:set>
                                    <p:anim calcmode="lin" valueType="num">
                                      <p:cBhvr additive="base">
                                        <p:cTn id="97" dur="500" fill="hold"/>
                                        <p:tgtEl>
                                          <p:spTgt spid="194576"/>
                                        </p:tgtEl>
                                        <p:attrNameLst>
                                          <p:attrName>ppt_x</p:attrName>
                                        </p:attrNameLst>
                                      </p:cBhvr>
                                      <p:tavLst>
                                        <p:tav tm="0">
                                          <p:val>
                                            <p:strVal val="#ppt_x"/>
                                          </p:val>
                                        </p:tav>
                                        <p:tav tm="100000">
                                          <p:val>
                                            <p:strVal val="#ppt_x"/>
                                          </p:val>
                                        </p:tav>
                                      </p:tavLst>
                                    </p:anim>
                                    <p:anim calcmode="lin" valueType="num">
                                      <p:cBhvr additive="base">
                                        <p:cTn id="98" dur="500" fill="hold"/>
                                        <p:tgtEl>
                                          <p:spTgt spid="194576"/>
                                        </p:tgtEl>
                                        <p:attrNameLst>
                                          <p:attrName>ppt_y</p:attrName>
                                        </p:attrNameLst>
                                      </p:cBhvr>
                                      <p:tavLst>
                                        <p:tav tm="0">
                                          <p:val>
                                            <p:strVal val="1+#ppt_h/2"/>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54" presetClass="entr" presetSubtype="0" accel="100000" fill="hold" grpId="0" nodeType="clickEffect">
                                  <p:stCondLst>
                                    <p:cond delay="0"/>
                                  </p:stCondLst>
                                  <p:childTnLst>
                                    <p:set>
                                      <p:cBhvr>
                                        <p:cTn id="102" dur="1" fill="hold">
                                          <p:stCondLst>
                                            <p:cond delay="0"/>
                                          </p:stCondLst>
                                        </p:cTn>
                                        <p:tgtEl>
                                          <p:spTgt spid="194572"/>
                                        </p:tgtEl>
                                        <p:attrNameLst>
                                          <p:attrName>style.visibility</p:attrName>
                                        </p:attrNameLst>
                                      </p:cBhvr>
                                      <p:to>
                                        <p:strVal val="visible"/>
                                      </p:to>
                                    </p:set>
                                    <p:anim calcmode="lin" valueType="num">
                                      <p:cBhvr>
                                        <p:cTn id="103" dur="500" fill="hold"/>
                                        <p:tgtEl>
                                          <p:spTgt spid="194572"/>
                                        </p:tgtEl>
                                        <p:attrNameLst>
                                          <p:attrName>ppt_w</p:attrName>
                                        </p:attrNameLst>
                                      </p:cBhvr>
                                      <p:tavLst>
                                        <p:tav tm="0">
                                          <p:val>
                                            <p:strVal val="#ppt_w*0.05"/>
                                          </p:val>
                                        </p:tav>
                                        <p:tav tm="100000">
                                          <p:val>
                                            <p:strVal val="#ppt_w"/>
                                          </p:val>
                                        </p:tav>
                                      </p:tavLst>
                                    </p:anim>
                                    <p:anim calcmode="lin" valueType="num">
                                      <p:cBhvr>
                                        <p:cTn id="104" dur="500" fill="hold"/>
                                        <p:tgtEl>
                                          <p:spTgt spid="194572"/>
                                        </p:tgtEl>
                                        <p:attrNameLst>
                                          <p:attrName>ppt_h</p:attrName>
                                        </p:attrNameLst>
                                      </p:cBhvr>
                                      <p:tavLst>
                                        <p:tav tm="0">
                                          <p:val>
                                            <p:strVal val="#ppt_h"/>
                                          </p:val>
                                        </p:tav>
                                        <p:tav tm="100000">
                                          <p:val>
                                            <p:strVal val="#ppt_h"/>
                                          </p:val>
                                        </p:tav>
                                      </p:tavLst>
                                    </p:anim>
                                    <p:anim calcmode="lin" valueType="num">
                                      <p:cBhvr>
                                        <p:cTn id="105" dur="500" fill="hold"/>
                                        <p:tgtEl>
                                          <p:spTgt spid="194572"/>
                                        </p:tgtEl>
                                        <p:attrNameLst>
                                          <p:attrName>ppt_x</p:attrName>
                                        </p:attrNameLst>
                                      </p:cBhvr>
                                      <p:tavLst>
                                        <p:tav tm="0">
                                          <p:val>
                                            <p:strVal val="#ppt_x-.2"/>
                                          </p:val>
                                        </p:tav>
                                        <p:tav tm="100000">
                                          <p:val>
                                            <p:strVal val="#ppt_x"/>
                                          </p:val>
                                        </p:tav>
                                      </p:tavLst>
                                    </p:anim>
                                    <p:anim calcmode="lin" valueType="num">
                                      <p:cBhvr>
                                        <p:cTn id="106" dur="500" fill="hold"/>
                                        <p:tgtEl>
                                          <p:spTgt spid="194572"/>
                                        </p:tgtEl>
                                        <p:attrNameLst>
                                          <p:attrName>ppt_y</p:attrName>
                                        </p:attrNameLst>
                                      </p:cBhvr>
                                      <p:tavLst>
                                        <p:tav tm="0">
                                          <p:val>
                                            <p:strVal val="#ppt_y"/>
                                          </p:val>
                                        </p:tav>
                                        <p:tav tm="100000">
                                          <p:val>
                                            <p:strVal val="#ppt_y"/>
                                          </p:val>
                                        </p:tav>
                                      </p:tavLst>
                                    </p:anim>
                                    <p:animEffect transition="in" filter="fade">
                                      <p:cBhvr>
                                        <p:cTn id="107" dur="500"/>
                                        <p:tgtEl>
                                          <p:spTgt spid="1945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65" grpId="0"/>
      <p:bldP spid="194566" grpId="0"/>
      <p:bldP spid="194567" grpId="0"/>
      <p:bldP spid="194568" grpId="0"/>
      <p:bldP spid="194569" grpId="0"/>
      <p:bldP spid="194570" grpId="0"/>
      <p:bldP spid="194571" grpId="0"/>
      <p:bldP spid="194572" grpId="0"/>
      <p:bldP spid="194573" grpId="0" animBg="1"/>
      <p:bldP spid="194574" grpId="0" animBg="1"/>
      <p:bldP spid="194575" grpId="0" animBg="1"/>
      <p:bldP spid="194576" grpId="0" animBg="1"/>
      <p:bldP spid="17" grpId="0"/>
      <p:bldP spid="18" grpId="0"/>
      <p:bldP spid="19" grpId="0"/>
      <p:bldP spid="21" grpId="0"/>
      <p:bldP spid="22" grpId="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ext Box 2">
            <a:hlinkClick r:id="rId2" action="ppaction://hlinksldjump"/>
          </p:cNvPr>
          <p:cNvSpPr txBox="1">
            <a:spLocks noChangeArrowheads="1"/>
          </p:cNvSpPr>
          <p:nvPr/>
        </p:nvSpPr>
        <p:spPr bwMode="auto">
          <a:xfrm>
            <a:off x="250825" y="260350"/>
            <a:ext cx="40957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a:latin typeface="华文新魏" pitchFamily="2" charset="-122"/>
                <a:ea typeface="华文新魏" pitchFamily="2" charset="-122"/>
              </a:rPr>
              <a:t>一、</a:t>
            </a:r>
            <a:r>
              <a:rPr kumimoji="1" lang="zh-CN" altLang="en-US" sz="4400">
                <a:latin typeface="Times New Roman" pitchFamily="18" charset="0"/>
                <a:ea typeface="华文新魏" pitchFamily="2" charset="-122"/>
              </a:rPr>
              <a:t>光荣的三日</a:t>
            </a:r>
            <a:endParaRPr kumimoji="1" lang="zh-CN" altLang="en-US" sz="4400" b="1">
              <a:solidFill>
                <a:srgbClr val="580058"/>
              </a:solidFill>
              <a:latin typeface="Times New Roman" pitchFamily="18" charset="0"/>
              <a:ea typeface="华文新魏" pitchFamily="2" charset="-122"/>
            </a:endParaRPr>
          </a:p>
        </p:txBody>
      </p:sp>
      <p:sp>
        <p:nvSpPr>
          <p:cNvPr id="9219" name="Text Box 3">
            <a:hlinkClick r:id="rId3" action="ppaction://hlinksldjump"/>
          </p:cNvPr>
          <p:cNvSpPr txBox="1">
            <a:spLocks noChangeArrowheads="1"/>
          </p:cNvSpPr>
          <p:nvPr/>
        </p:nvSpPr>
        <p:spPr bwMode="auto">
          <a:xfrm>
            <a:off x="468313" y="1052513"/>
            <a:ext cx="7488237" cy="411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solidFill>
                  <a:srgbClr val="FF0000"/>
                </a:solidFill>
                <a:latin typeface="华文行楷" pitchFamily="2" charset="-122"/>
                <a:ea typeface="华文新魏" pitchFamily="2" charset="-122"/>
              </a:rPr>
              <a:t>问题</a:t>
            </a:r>
            <a:r>
              <a:rPr kumimoji="1" lang="zh-CN" altLang="en-US" sz="4400" b="1">
                <a:solidFill>
                  <a:srgbClr val="FF0000"/>
                </a:solidFill>
                <a:latin typeface="华文新魏" pitchFamily="2" charset="-122"/>
                <a:ea typeface="华文新魏" pitchFamily="2" charset="-122"/>
              </a:rPr>
              <a:t>：</a:t>
            </a:r>
          </a:p>
          <a:p>
            <a:pPr>
              <a:buClr>
                <a:srgbClr val="FF0000"/>
              </a:buClr>
              <a:buFont typeface="Wingdings" pitchFamily="2" charset="2"/>
              <a:buChar char="u"/>
            </a:pPr>
            <a:r>
              <a:rPr kumimoji="1" lang="zh-CN" altLang="en-US" sz="4400" b="1">
                <a:latin typeface="Times New Roman"/>
                <a:ea typeface="楷体_GB2312" pitchFamily="49" charset="-122"/>
              </a:rPr>
              <a:t>“</a:t>
            </a:r>
            <a:r>
              <a:rPr kumimoji="1" lang="zh-CN" altLang="en-US" sz="4400" b="1">
                <a:latin typeface="华文新魏" pitchFamily="2" charset="-122"/>
                <a:ea typeface="楷体_GB2312" pitchFamily="49" charset="-122"/>
              </a:rPr>
              <a:t>光荣的三日</a:t>
            </a:r>
            <a:r>
              <a:rPr kumimoji="1" lang="zh-CN" altLang="en-US" sz="4400" b="1">
                <a:latin typeface="Times New Roman"/>
                <a:ea typeface="楷体_GB2312" pitchFamily="49" charset="-122"/>
              </a:rPr>
              <a:t>”</a:t>
            </a:r>
            <a:r>
              <a:rPr kumimoji="1" lang="zh-CN" altLang="en-US" sz="4400" b="1">
                <a:latin typeface="华文新魏" pitchFamily="2" charset="-122"/>
                <a:ea typeface="楷体_GB2312" pitchFamily="49" charset="-122"/>
              </a:rPr>
              <a:t>是指法国的哪次革命？</a:t>
            </a:r>
          </a:p>
          <a:p>
            <a:pPr>
              <a:buClr>
                <a:srgbClr val="FF0000"/>
              </a:buClr>
              <a:buFont typeface="Wingdings" pitchFamily="2" charset="2"/>
              <a:buChar char="u"/>
            </a:pPr>
            <a:endParaRPr kumimoji="1" lang="zh-CN" altLang="en-US" sz="4400" b="1">
              <a:latin typeface="华文新魏" pitchFamily="2" charset="-122"/>
              <a:ea typeface="楷体_GB2312" pitchFamily="49" charset="-122"/>
            </a:endParaRPr>
          </a:p>
          <a:p>
            <a:pPr>
              <a:buClr>
                <a:srgbClr val="FF0000"/>
              </a:buClr>
              <a:buFont typeface="Wingdings" pitchFamily="2" charset="2"/>
              <a:buChar char="u"/>
            </a:pPr>
            <a:r>
              <a:rPr kumimoji="1" lang="zh-CN" altLang="en-US" sz="4400" b="1">
                <a:latin typeface="华文新魏" pitchFamily="2" charset="-122"/>
                <a:ea typeface="楷体_GB2312" pitchFamily="49" charset="-122"/>
              </a:rPr>
              <a:t>这次革命爆发的背景是什么？其经过和结果如何？</a:t>
            </a:r>
            <a:endParaRPr kumimoji="1" lang="zh-CN" altLang="en-US" sz="4400" b="1">
              <a:latin typeface="Times New Roman" pitchFamily="18" charset="0"/>
              <a:ea typeface="楷体_GB2312" pitchFamily="49" charset="-122"/>
            </a:endParaRPr>
          </a:p>
        </p:txBody>
      </p:sp>
      <p:sp>
        <p:nvSpPr>
          <p:cNvPr id="9221" name="Rectangle 5"/>
          <p:cNvSpPr>
            <a:spLocks noChangeArrowheads="1"/>
          </p:cNvSpPr>
          <p:nvPr/>
        </p:nvSpPr>
        <p:spPr bwMode="auto">
          <a:xfrm>
            <a:off x="3059113" y="2492375"/>
            <a:ext cx="241935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kumimoji="1" lang="zh-CN" altLang="en-US" sz="4400" b="1">
                <a:solidFill>
                  <a:srgbClr val="580058"/>
                </a:solidFill>
                <a:latin typeface="Times New Roman" pitchFamily="18" charset="0"/>
                <a:ea typeface="华文新魏" pitchFamily="2" charset="-122"/>
              </a:rPr>
              <a:t>七月革命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218"/>
                                        </p:tgtEl>
                                        <p:attrNameLst>
                                          <p:attrName>style.visibility</p:attrName>
                                        </p:attrNameLst>
                                      </p:cBhvr>
                                      <p:to>
                                        <p:strVal val="visible"/>
                                      </p:to>
                                    </p:set>
                                    <p:animEffect transition="in" filter="dissolve">
                                      <p:cBhvr>
                                        <p:cTn id="7" dur="500"/>
                                        <p:tgtEl>
                                          <p:spTgt spid="9218"/>
                                        </p:tgtEl>
                                      </p:cBhvr>
                                    </p:animEffect>
                                  </p:childTnLst>
                                </p:cTn>
                              </p:par>
                            </p:childTnLst>
                          </p:cTn>
                        </p:par>
                        <p:par>
                          <p:cTn id="8" fill="hold" nodeType="afterGroup">
                            <p:stCondLst>
                              <p:cond delay="500"/>
                            </p:stCondLst>
                            <p:childTnLst>
                              <p:par>
                                <p:cTn id="9" presetID="9" presetClass="entr" presetSubtype="0" fill="hold" grpId="0" nodeType="afterEffect">
                                  <p:stCondLst>
                                    <p:cond delay="1000"/>
                                  </p:stCondLst>
                                  <p:childTnLst>
                                    <p:set>
                                      <p:cBhvr>
                                        <p:cTn id="10" dur="1" fill="hold">
                                          <p:stCondLst>
                                            <p:cond delay="0"/>
                                          </p:stCondLst>
                                        </p:cTn>
                                        <p:tgtEl>
                                          <p:spTgt spid="9219"/>
                                        </p:tgtEl>
                                        <p:attrNameLst>
                                          <p:attrName>style.visibility</p:attrName>
                                        </p:attrNameLst>
                                      </p:cBhvr>
                                      <p:to>
                                        <p:strVal val="visible"/>
                                      </p:to>
                                    </p:set>
                                    <p:animEffect transition="in" filter="dissolve">
                                      <p:cBhvr>
                                        <p:cTn id="11" dur="500"/>
                                        <p:tgtEl>
                                          <p:spTgt spid="9219"/>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9221"/>
                                        </p:tgtEl>
                                        <p:attrNameLst>
                                          <p:attrName>style.visibility</p:attrName>
                                        </p:attrNameLst>
                                      </p:cBhvr>
                                      <p:to>
                                        <p:strVal val="visible"/>
                                      </p:to>
                                    </p:set>
                                    <p:animEffect transition="in" filter="blinds(horizontal)">
                                      <p:cBhvr>
                                        <p:cTn id="16" dur="500"/>
                                        <p:tgtEl>
                                          <p:spTgt spid="92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utoUpdateAnimBg="0"/>
      <p:bldP spid="9219" grpId="0" autoUpdateAnimBg="0"/>
      <p:bldP spid="922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p:cNvSpPr txBox="1">
            <a:spLocks noChangeArrowheads="1"/>
          </p:cNvSpPr>
          <p:nvPr/>
        </p:nvSpPr>
        <p:spPr bwMode="auto">
          <a:xfrm>
            <a:off x="539750" y="333375"/>
            <a:ext cx="4824413"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en-US" altLang="zh-CN" sz="4000" b="1">
                <a:latin typeface="Times New Roman" pitchFamily="18" charset="0"/>
                <a:ea typeface="华文新魏" pitchFamily="2" charset="-122"/>
              </a:rPr>
              <a:t>1</a:t>
            </a:r>
            <a:r>
              <a:rPr kumimoji="1" lang="zh-CN" altLang="en-US" sz="4000" b="1">
                <a:latin typeface="Times New Roman" pitchFamily="18" charset="0"/>
                <a:ea typeface="华文新魏" pitchFamily="2" charset="-122"/>
              </a:rPr>
              <a:t>、七月革命的背景</a:t>
            </a:r>
          </a:p>
        </p:txBody>
      </p:sp>
      <p:sp>
        <p:nvSpPr>
          <p:cNvPr id="10243" name="Text Box 3"/>
          <p:cNvSpPr txBox="1">
            <a:spLocks noChangeArrowheads="1"/>
          </p:cNvSpPr>
          <p:nvPr/>
        </p:nvSpPr>
        <p:spPr bwMode="auto">
          <a:xfrm>
            <a:off x="468313" y="1341438"/>
            <a:ext cx="6983412" cy="3441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kumimoji="1" lang="zh-CN" altLang="en-US" sz="4400" b="1">
                <a:solidFill>
                  <a:srgbClr val="FF0000"/>
                </a:solidFill>
                <a:latin typeface="Times New Roman" pitchFamily="18" charset="0"/>
                <a:ea typeface="华文新魏" pitchFamily="2" charset="-122"/>
              </a:rPr>
              <a:t>问题：</a:t>
            </a:r>
          </a:p>
          <a:p>
            <a:pPr>
              <a:buClr>
                <a:srgbClr val="FF0000"/>
              </a:buClr>
              <a:buFont typeface="Wingdings" pitchFamily="2" charset="2"/>
              <a:buChar char="u"/>
            </a:pPr>
            <a:r>
              <a:rPr kumimoji="1" lang="zh-CN" altLang="en-US" sz="4400" b="1">
                <a:latin typeface="Times New Roman" pitchFamily="18" charset="0"/>
                <a:ea typeface="楷体_GB2312" pitchFamily="49" charset="-122"/>
              </a:rPr>
              <a:t>拿破仑帝国覆灭后，统治法国的是哪个政权？</a:t>
            </a:r>
          </a:p>
          <a:p>
            <a:pPr>
              <a:buClr>
                <a:srgbClr val="FF0000"/>
              </a:buClr>
              <a:buFont typeface="Wingdings" pitchFamily="2" charset="2"/>
              <a:buChar char="u"/>
            </a:pPr>
            <a:r>
              <a:rPr kumimoji="1" lang="zh-CN" altLang="en-US" sz="4400" b="1">
                <a:latin typeface="Times New Roman" pitchFamily="18" charset="0"/>
                <a:ea typeface="楷体_GB2312" pitchFamily="49" charset="-122"/>
              </a:rPr>
              <a:t>复辟王朝是怎样实行封建专制统治的？</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1000"/>
                                  </p:stCondLst>
                                  <p:childTnLst>
                                    <p:set>
                                      <p:cBhvr>
                                        <p:cTn id="6" dur="1" fill="hold">
                                          <p:stCondLst>
                                            <p:cond delay="0"/>
                                          </p:stCondLst>
                                        </p:cTn>
                                        <p:tgtEl>
                                          <p:spTgt spid="10242"/>
                                        </p:tgtEl>
                                        <p:attrNameLst>
                                          <p:attrName>style.visibility</p:attrName>
                                        </p:attrNameLst>
                                      </p:cBhvr>
                                      <p:to>
                                        <p:strVal val="visible"/>
                                      </p:to>
                                    </p:set>
                                    <p:animEffect transition="in" filter="dissolve">
                                      <p:cBhvr>
                                        <p:cTn id="7" dur="500"/>
                                        <p:tgtEl>
                                          <p:spTgt spid="10242"/>
                                        </p:tgtEl>
                                      </p:cBhvr>
                                    </p:animEffect>
                                  </p:childTnLst>
                                </p:cTn>
                              </p:par>
                            </p:childTnLst>
                          </p:cTn>
                        </p:par>
                        <p:par>
                          <p:cTn id="8" fill="hold" nodeType="afterGroup">
                            <p:stCondLst>
                              <p:cond delay="1500"/>
                            </p:stCondLst>
                            <p:childTnLst>
                              <p:par>
                                <p:cTn id="9" presetID="9" presetClass="entr" presetSubtype="0" fill="hold" grpId="0" nodeType="afterEffect">
                                  <p:stCondLst>
                                    <p:cond delay="1000"/>
                                  </p:stCondLst>
                                  <p:childTnLst>
                                    <p:set>
                                      <p:cBhvr>
                                        <p:cTn id="10" dur="1" fill="hold">
                                          <p:stCondLst>
                                            <p:cond delay="0"/>
                                          </p:stCondLst>
                                        </p:cTn>
                                        <p:tgtEl>
                                          <p:spTgt spid="10243"/>
                                        </p:tgtEl>
                                        <p:attrNameLst>
                                          <p:attrName>style.visibility</p:attrName>
                                        </p:attrNameLst>
                                      </p:cBhvr>
                                      <p:to>
                                        <p:strVal val="visible"/>
                                      </p:to>
                                    </p:set>
                                    <p:animEffect transition="in" filter="dissolve">
                                      <p:cBhvr>
                                        <p:cTn id="11" dur="500"/>
                                        <p:tgtEl>
                                          <p:spTgt spid="10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ext Box 2"/>
          <p:cNvSpPr txBox="1">
            <a:spLocks noChangeArrowheads="1"/>
          </p:cNvSpPr>
          <p:nvPr/>
        </p:nvSpPr>
        <p:spPr bwMode="auto">
          <a:xfrm>
            <a:off x="395288" y="333375"/>
            <a:ext cx="7705725" cy="5486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0" tIns="0" rIns="0" bIns="0">
            <a:spAutoFit/>
          </a:bodyPr>
          <a:lstStyle/>
          <a:p>
            <a:r>
              <a:rPr kumimoji="1" lang="zh-CN" altLang="en-US" sz="4000" b="1">
                <a:solidFill>
                  <a:srgbClr val="FF0000"/>
                </a:solidFill>
                <a:latin typeface="Times New Roman" pitchFamily="18" charset="0"/>
                <a:ea typeface="楷体_GB2312" pitchFamily="49" charset="-122"/>
              </a:rPr>
              <a:t>波旁王朝。</a:t>
            </a:r>
          </a:p>
          <a:p>
            <a:pPr>
              <a:buClr>
                <a:srgbClr val="FF0000"/>
              </a:buClr>
              <a:buFont typeface="Wingdings" pitchFamily="2" charset="2"/>
              <a:buChar char="u"/>
            </a:pPr>
            <a:r>
              <a:rPr kumimoji="1" lang="zh-CN" altLang="en-US" sz="4000" b="1">
                <a:latin typeface="Times New Roman" pitchFamily="18" charset="0"/>
                <a:ea typeface="楷体_GB2312" pitchFamily="49" charset="-122"/>
              </a:rPr>
              <a:t>在政治上日趋反动：路易十八极力恢复君主、贵族和教会的政治特权；继任的查理十世对立宪制更是深恶痛绝。引起资产阶级和广大人民的强烈不满。</a:t>
            </a:r>
          </a:p>
          <a:p>
            <a:pPr>
              <a:buClr>
                <a:srgbClr val="FF0000"/>
              </a:buClr>
              <a:buFont typeface="Wingdings" pitchFamily="2" charset="2"/>
              <a:buChar char="u"/>
            </a:pPr>
            <a:endParaRPr kumimoji="1" lang="zh-CN" altLang="en-US" sz="4000" b="1">
              <a:latin typeface="Times New Roman" pitchFamily="18" charset="0"/>
              <a:ea typeface="楷体_GB2312" pitchFamily="49" charset="-122"/>
            </a:endParaRPr>
          </a:p>
          <a:p>
            <a:pPr>
              <a:buClr>
                <a:srgbClr val="FF0000"/>
              </a:buClr>
              <a:buFont typeface="Wingdings" pitchFamily="2" charset="2"/>
              <a:buChar char="u"/>
            </a:pPr>
            <a:r>
              <a:rPr kumimoji="1" lang="zh-CN" altLang="en-US" sz="4000" b="1">
                <a:latin typeface="Times New Roman" pitchFamily="18" charset="0"/>
                <a:ea typeface="楷体_GB2312" pitchFamily="49" charset="-122"/>
              </a:rPr>
              <a:t>法国文学家雨果的</a:t>
            </a:r>
            <a:r>
              <a:rPr kumimoji="1" lang="en-US" altLang="zh-CN" sz="4000" b="1">
                <a:latin typeface="Times New Roman" pitchFamily="18" charset="0"/>
                <a:ea typeface="楷体_GB2312" pitchFamily="49" charset="-122"/>
              </a:rPr>
              <a:t>《</a:t>
            </a:r>
            <a:r>
              <a:rPr kumimoji="1" lang="zh-CN" altLang="en-US" sz="4000" b="1">
                <a:latin typeface="Times New Roman" pitchFamily="18" charset="0"/>
                <a:ea typeface="楷体_GB2312" pitchFamily="49" charset="-122"/>
              </a:rPr>
              <a:t>悲惨世界</a:t>
            </a:r>
            <a:r>
              <a:rPr kumimoji="1" lang="en-US" altLang="zh-CN" sz="4000" b="1">
                <a:latin typeface="Times New Roman" pitchFamily="18" charset="0"/>
                <a:ea typeface="楷体_GB2312" pitchFamily="49" charset="-122"/>
              </a:rPr>
              <a:t>》</a:t>
            </a:r>
            <a:r>
              <a:rPr kumimoji="1" lang="zh-CN" altLang="en-US" sz="4000" b="1">
                <a:latin typeface="Times New Roman" pitchFamily="18" charset="0"/>
                <a:ea typeface="楷体_GB2312" pitchFamily="49" charset="-122"/>
              </a:rPr>
              <a:t>就反映了复辟时期的社会黑暗。</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1266">
                                            <p:txEl>
                                              <p:pRg st="0" end="0"/>
                                            </p:txEl>
                                          </p:spTgt>
                                        </p:tgtEl>
                                        <p:attrNameLst>
                                          <p:attrName>style.visibility</p:attrName>
                                        </p:attrNameLst>
                                      </p:cBhvr>
                                      <p:to>
                                        <p:strVal val="visible"/>
                                      </p:to>
                                    </p:set>
                                    <p:animEffect transition="in" filter="dissolve">
                                      <p:cBhvr>
                                        <p:cTn id="7" dur="500"/>
                                        <p:tgtEl>
                                          <p:spTgt spid="1126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266">
                                            <p:txEl>
                                              <p:pRg st="1" end="1"/>
                                            </p:txEl>
                                          </p:spTgt>
                                        </p:tgtEl>
                                        <p:attrNameLst>
                                          <p:attrName>style.visibility</p:attrName>
                                        </p:attrNameLst>
                                      </p:cBhvr>
                                      <p:to>
                                        <p:strVal val="visible"/>
                                      </p:to>
                                    </p:set>
                                    <p:animEffect transition="in" filter="dissolve">
                                      <p:cBhvr>
                                        <p:cTn id="12" dur="500"/>
                                        <p:tgtEl>
                                          <p:spTgt spid="1126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11266">
                                            <p:txEl>
                                              <p:pRg st="3" end="3"/>
                                            </p:txEl>
                                          </p:spTgt>
                                        </p:tgtEl>
                                        <p:attrNameLst>
                                          <p:attrName>style.visibility</p:attrName>
                                        </p:attrNameLst>
                                      </p:cBhvr>
                                      <p:to>
                                        <p:strVal val="visible"/>
                                      </p:to>
                                    </p:set>
                                    <p:animEffect transition="in" filter="dissolve">
                                      <p:cBhvr>
                                        <p:cTn id="17" dur="500"/>
                                        <p:tgtEl>
                                          <p:spTgt spid="1126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uiExpand="1" build="p"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2401888" y="44450"/>
            <a:ext cx="3609975" cy="669925"/>
          </a:xfrm>
          <a:noFill/>
          <a:ln/>
        </p:spPr>
        <p:txBody>
          <a:bodyPr lIns="0" tIns="0" rIns="0" bIns="0">
            <a:spAutoFit/>
          </a:bodyPr>
          <a:lstStyle/>
          <a:p>
            <a:r>
              <a:rPr lang="zh-CN" altLang="en-US" b="1">
                <a:solidFill>
                  <a:srgbClr val="FF0000"/>
                </a:solidFill>
                <a:ea typeface="华文新魏" pitchFamily="2" charset="-122"/>
              </a:rPr>
              <a:t>阅读下列材料</a:t>
            </a:r>
          </a:p>
        </p:txBody>
      </p:sp>
      <p:sp>
        <p:nvSpPr>
          <p:cNvPr id="12291" name="Rectangle 3"/>
          <p:cNvSpPr>
            <a:spLocks noGrp="1" noChangeArrowheads="1"/>
          </p:cNvSpPr>
          <p:nvPr>
            <p:ph type="body" idx="1"/>
          </p:nvPr>
        </p:nvSpPr>
        <p:spPr>
          <a:xfrm>
            <a:off x="179388" y="762000"/>
            <a:ext cx="8713787" cy="6096000"/>
          </a:xfrm>
          <a:noFill/>
          <a:ln/>
        </p:spPr>
        <p:txBody>
          <a:bodyPr lIns="0" tIns="0" rIns="0" bIns="0">
            <a:spAutoFit/>
          </a:bodyPr>
          <a:lstStyle/>
          <a:p>
            <a:pPr>
              <a:spcBef>
                <a:spcPct val="0"/>
              </a:spcBef>
            </a:pPr>
            <a:r>
              <a:rPr lang="zh-CN" altLang="en-US" sz="4000" b="1">
                <a:ea typeface="楷体_GB2312" pitchFamily="49" charset="-122"/>
              </a:rPr>
              <a:t>复辟政府绝没有把资产阶级的利益放</a:t>
            </a:r>
          </a:p>
          <a:p>
            <a:pPr>
              <a:spcBef>
                <a:spcPct val="0"/>
              </a:spcBef>
              <a:buFontTx/>
              <a:buNone/>
            </a:pPr>
            <a:r>
              <a:rPr lang="zh-CN" altLang="en-US" sz="4000" b="1">
                <a:ea typeface="楷体_GB2312" pitchFamily="49" charset="-122"/>
              </a:rPr>
              <a:t>到首要的地位。相反，甚至公然不理会</a:t>
            </a:r>
          </a:p>
          <a:p>
            <a:pPr>
              <a:spcBef>
                <a:spcPct val="0"/>
              </a:spcBef>
              <a:buFontTx/>
              <a:buNone/>
            </a:pPr>
            <a:r>
              <a:rPr lang="zh-CN" altLang="en-US" sz="4000" b="1">
                <a:ea typeface="楷体_GB2312" pitchFamily="49" charset="-122"/>
              </a:rPr>
              <a:t>资产阶级的利益</a:t>
            </a:r>
            <a:r>
              <a:rPr lang="en-US" altLang="zh-CN" sz="4000" b="1">
                <a:ea typeface="楷体_GB2312" pitchFamily="49" charset="-122"/>
              </a:rPr>
              <a:t>……</a:t>
            </a:r>
            <a:r>
              <a:rPr lang="zh-CN" altLang="en-US" sz="4000" b="1">
                <a:ea typeface="楷体_GB2312" pitchFamily="49" charset="-122"/>
              </a:rPr>
              <a:t>但是，当时资产阶</a:t>
            </a:r>
          </a:p>
          <a:p>
            <a:pPr>
              <a:spcBef>
                <a:spcPct val="0"/>
              </a:spcBef>
              <a:buFontTx/>
              <a:buNone/>
            </a:pPr>
            <a:r>
              <a:rPr lang="zh-CN" altLang="en-US" sz="4000" b="1">
                <a:ea typeface="楷体_GB2312" pitchFamily="49" charset="-122"/>
              </a:rPr>
              <a:t>级的力量已经比任何时候都强大了。商</a:t>
            </a:r>
          </a:p>
          <a:p>
            <a:pPr>
              <a:spcBef>
                <a:spcPct val="0"/>
              </a:spcBef>
              <a:buFontTx/>
              <a:buNone/>
            </a:pPr>
            <a:r>
              <a:rPr lang="zh-CN" altLang="en-US" sz="4000" b="1">
                <a:ea typeface="楷体_GB2312" pitchFamily="49" charset="-122"/>
              </a:rPr>
              <a:t>业和工业已经扩展到每一个角落</a:t>
            </a:r>
            <a:r>
              <a:rPr lang="en-US" altLang="zh-CN" sz="4000" b="1">
                <a:ea typeface="楷体_GB2312" pitchFamily="49" charset="-122"/>
              </a:rPr>
              <a:t>……</a:t>
            </a:r>
            <a:r>
              <a:rPr lang="zh-CN" altLang="en-US" sz="4000" b="1">
                <a:ea typeface="楷体_GB2312" pitchFamily="49" charset="-122"/>
              </a:rPr>
              <a:t>他</a:t>
            </a:r>
          </a:p>
          <a:p>
            <a:pPr>
              <a:spcBef>
                <a:spcPct val="0"/>
              </a:spcBef>
              <a:buFontTx/>
              <a:buNone/>
            </a:pPr>
            <a:r>
              <a:rPr lang="zh-CN" altLang="en-US" sz="4000" b="1">
                <a:ea typeface="楷体_GB2312" pitchFamily="49" charset="-122"/>
              </a:rPr>
              <a:t>们不能再忍气吞声地服从这样一个阶级</a:t>
            </a:r>
          </a:p>
          <a:p>
            <a:pPr>
              <a:spcBef>
                <a:spcPct val="0"/>
              </a:spcBef>
              <a:buFontTx/>
              <a:buNone/>
            </a:pPr>
            <a:r>
              <a:rPr lang="zh-CN" altLang="en-US" sz="4000" b="1">
                <a:ea typeface="楷体_GB2312" pitchFamily="49" charset="-122"/>
              </a:rPr>
              <a:t>的统治</a:t>
            </a:r>
            <a:r>
              <a:rPr lang="en-US" altLang="zh-CN" sz="4000" b="1">
                <a:ea typeface="楷体_GB2312" pitchFamily="49" charset="-122"/>
              </a:rPr>
              <a:t>……</a:t>
            </a:r>
            <a:r>
              <a:rPr lang="zh-CN" altLang="en-US" sz="4000" b="1">
                <a:ea typeface="楷体_GB2312" pitchFamily="49" charset="-122"/>
              </a:rPr>
              <a:t>资产阶级和贵族之间的斗争</a:t>
            </a:r>
          </a:p>
          <a:p>
            <a:pPr>
              <a:spcBef>
                <a:spcPct val="0"/>
              </a:spcBef>
              <a:buFontTx/>
              <a:buNone/>
            </a:pPr>
            <a:r>
              <a:rPr lang="zh-CN" altLang="en-US" sz="4000" b="1">
                <a:ea typeface="楷体_GB2312" pitchFamily="49" charset="-122"/>
              </a:rPr>
              <a:t>已不可避免，这个斗争几乎在和约缔结</a:t>
            </a:r>
          </a:p>
          <a:p>
            <a:pPr>
              <a:spcBef>
                <a:spcPct val="0"/>
              </a:spcBef>
              <a:buFontTx/>
              <a:buNone/>
            </a:pPr>
            <a:r>
              <a:rPr lang="zh-CN" altLang="en-US" sz="4000" b="1">
                <a:ea typeface="楷体_GB2312" pitchFamily="49" charset="-122"/>
              </a:rPr>
              <a:t>后就开始了。”</a:t>
            </a:r>
          </a:p>
          <a:p>
            <a:pPr>
              <a:spcBef>
                <a:spcPct val="0"/>
              </a:spcBef>
              <a:buFontTx/>
              <a:buNone/>
            </a:pPr>
            <a:r>
              <a:rPr lang="zh-CN" altLang="en-US" sz="4000" b="1">
                <a:ea typeface="楷体_GB2312" pitchFamily="49" charset="-122"/>
              </a:rPr>
              <a:t>           －－－－</a:t>
            </a:r>
            <a:r>
              <a:rPr lang="en-US" altLang="zh-CN" sz="4000" b="1">
                <a:ea typeface="楷体_GB2312" pitchFamily="49" charset="-122"/>
              </a:rPr>
              <a:t>《</a:t>
            </a:r>
            <a:r>
              <a:rPr lang="zh-CN" altLang="en-US" sz="4000" b="1">
                <a:ea typeface="楷体_GB2312" pitchFamily="49" charset="-122"/>
              </a:rPr>
              <a:t>马克思恩格斯全集</a:t>
            </a:r>
            <a:r>
              <a:rPr lang="en-US" altLang="zh-CN" sz="4000" b="1">
                <a:ea typeface="楷体_GB2312" pitchFamily="49" charset="-122"/>
              </a:rPr>
              <a:t>》</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
  <TotalTime>46</TotalTime>
  <Words>2614</Words>
  <Application>Microsoft Office PowerPoint</Application>
  <PresentationFormat>全屏显示(4:3)</PresentationFormat>
  <Paragraphs>218</Paragraphs>
  <Slides>50</Slides>
  <Notes>0</Notes>
  <HiddenSlides>0</HiddenSlides>
  <MMClips>0</MMClips>
  <ScaleCrop>false</ScaleCrop>
  <HeadingPairs>
    <vt:vector size="8" baseType="variant">
      <vt:variant>
        <vt:lpstr>已用的字体</vt:lpstr>
      </vt:variant>
      <vt:variant>
        <vt:i4>11</vt:i4>
      </vt:variant>
      <vt:variant>
        <vt:lpstr>主题</vt:lpstr>
      </vt:variant>
      <vt:variant>
        <vt:i4>1</vt:i4>
      </vt:variant>
      <vt:variant>
        <vt:lpstr>嵌入 OLE 服务器</vt:lpstr>
      </vt:variant>
      <vt:variant>
        <vt:i4>1</vt:i4>
      </vt:variant>
      <vt:variant>
        <vt:lpstr>幻灯片标题</vt:lpstr>
      </vt:variant>
      <vt:variant>
        <vt:i4>50</vt:i4>
      </vt:variant>
    </vt:vector>
  </HeadingPairs>
  <TitlesOfParts>
    <vt:vector size="63" baseType="lpstr">
      <vt:lpstr>Arial</vt:lpstr>
      <vt:lpstr>宋体</vt:lpstr>
      <vt:lpstr>楷体_GB2312</vt:lpstr>
      <vt:lpstr>Times New Roman</vt:lpstr>
      <vt:lpstr>幼圆</vt:lpstr>
      <vt:lpstr>黑体</vt:lpstr>
      <vt:lpstr>华文新魏</vt:lpstr>
      <vt:lpstr>华文行楷</vt:lpstr>
      <vt:lpstr>Wingdings</vt:lpstr>
      <vt:lpstr>华文细黑</vt:lpstr>
      <vt:lpstr>华文中宋</vt:lpstr>
      <vt:lpstr>默认设计模板</vt:lpstr>
      <vt:lpstr>Microsoft Photo Editor 3.0 照片</vt:lpstr>
      <vt:lpstr>PowerPoint 演示文稿</vt:lpstr>
      <vt:lpstr>PowerPoint 演示文稿</vt:lpstr>
      <vt:lpstr>法国凯旋门 （1836年7月29日，高50米、宽45米 ） </vt:lpstr>
      <vt:lpstr>PowerPoint 演示文稿</vt:lpstr>
      <vt:lpstr>知识结构</vt:lpstr>
      <vt:lpstr>PowerPoint 演示文稿</vt:lpstr>
      <vt:lpstr>PowerPoint 演示文稿</vt:lpstr>
      <vt:lpstr>PowerPoint 演示文稿</vt:lpstr>
      <vt:lpstr>阅读下列材料</vt:lpstr>
      <vt:lpstr>PowerPoint 演示文稿</vt:lpstr>
      <vt:lpstr>PowerPoint 演示文稿</vt:lpstr>
      <vt:lpstr>PowerPoint 演示文稿</vt:lpstr>
      <vt:lpstr>PowerPoint 演示文稿</vt:lpstr>
      <vt:lpstr>对七月王朝的认识</vt:lpstr>
      <vt:lpstr>对七月王朝的认识</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结果：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第二帝国是否真就败于一场战争呢？</vt:lpstr>
      <vt:lpstr>PowerPoint 演示文稿</vt:lpstr>
      <vt:lpstr>PowerPoint 演示文稿</vt:lpstr>
      <vt:lpstr>法国政治的基本特点</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历史备课大师【全免费】</dc:title>
  <dc:creator>历史备课大师【全免费】</dc:creator>
  <dc:description>历史备课大师【全免费】</dc:description>
  <cp:lastModifiedBy>微软用户</cp:lastModifiedBy>
  <cp:revision>历史备课大师【全免费】</cp:revision>
  <cp:lastPrinted>1601-01-01T00:00:00Z</cp:lastPrinted>
  <dcterms:created xsi:type="dcterms:W3CDTF">1601-01-01T00:00:00Z</dcterms:created>
  <dcterms:modified xsi:type="dcterms:W3CDTF">2014-08-08T03:40:11Z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y fmtid="{64440492-4C8B-11D1-8B70-080036B11A03}" pid="4">
    <vt:lpwstr>历史备课大师【全免费】</vt:lpwstr>
  </property>
</Properties>
</file>