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73" r:id="rId2"/>
    <p:sldId id="257" r:id="rId3"/>
    <p:sldId id="258" r:id="rId4"/>
    <p:sldId id="259" r:id="rId5"/>
    <p:sldId id="260" r:id="rId6"/>
    <p:sldId id="261" r:id="rId7"/>
    <p:sldId id="274" r:id="rId8"/>
    <p:sldId id="275" r:id="rId9"/>
    <p:sldId id="276" r:id="rId10"/>
    <p:sldId id="277" r:id="rId11"/>
    <p:sldId id="278" r:id="rId12"/>
    <p:sldId id="279" r:id="rId13"/>
    <p:sldId id="280" r:id="rId14"/>
    <p:sldId id="262" r:id="rId15"/>
    <p:sldId id="263" r:id="rId16"/>
    <p:sldId id="264" r:id="rId17"/>
    <p:sldId id="265" r:id="rId18"/>
    <p:sldId id="266" r:id="rId19"/>
    <p:sldId id="267" r:id="rId20"/>
    <p:sldId id="281" r:id="rId21"/>
    <p:sldId id="282" r:id="rId22"/>
    <p:sldId id="268" r:id="rId23"/>
    <p:sldId id="269" r:id="rId24"/>
    <p:sldId id="270" r:id="rId25"/>
    <p:sldId id="271" r:id="rId26"/>
    <p:sldId id="272" r:id="rId27"/>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7" d="100"/>
          <a:sy n="107" d="100"/>
        </p:scale>
        <p:origin x="-84" y="-25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altLang="zh-CN"/>
          </a:p>
        </p:txBody>
      </p:sp>
      <p:sp>
        <p:nvSpPr>
          <p:cNvPr id="1843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18436"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843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843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1843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9A558F70-8220-48B1-94EB-09170DD4811B}" type="slidenum">
              <a:rPr lang="en-US" altLang="zh-CN"/>
              <a:pPr/>
              <a:t>‹#›</a:t>
            </a:fld>
            <a:endParaRPr lang="en-US" altLang="zh-CN"/>
          </a:p>
        </p:txBody>
      </p:sp>
    </p:spTree>
    <p:extLst>
      <p:ext uri="{BB962C8B-B14F-4D97-AF65-F5344CB8AC3E}">
        <p14:creationId xmlns:p14="http://schemas.microsoft.com/office/powerpoint/2010/main" val="563163858"/>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34" charset="0"/>
        <a:ea typeface="宋体" pitchFamily="2" charset="-122"/>
        <a:cs typeface="+mn-cs"/>
      </a:defRPr>
    </a:lvl1pPr>
    <a:lvl2pPr marL="457200" algn="l" rtl="0" fontAlgn="base">
      <a:spcBef>
        <a:spcPct val="30000"/>
      </a:spcBef>
      <a:spcAft>
        <a:spcPct val="0"/>
      </a:spcAft>
      <a:defRPr sz="1200" kern="1200">
        <a:solidFill>
          <a:schemeClr val="tx1"/>
        </a:solidFill>
        <a:latin typeface="Arial" pitchFamily="34" charset="0"/>
        <a:ea typeface="宋体" pitchFamily="2" charset="-122"/>
        <a:cs typeface="+mn-cs"/>
      </a:defRPr>
    </a:lvl2pPr>
    <a:lvl3pPr marL="914400" algn="l" rtl="0" fontAlgn="base">
      <a:spcBef>
        <a:spcPct val="30000"/>
      </a:spcBef>
      <a:spcAft>
        <a:spcPct val="0"/>
      </a:spcAft>
      <a:defRPr sz="1200" kern="1200">
        <a:solidFill>
          <a:schemeClr val="tx1"/>
        </a:solidFill>
        <a:latin typeface="Arial" pitchFamily="34" charset="0"/>
        <a:ea typeface="宋体" pitchFamily="2" charset="-122"/>
        <a:cs typeface="+mn-cs"/>
      </a:defRPr>
    </a:lvl3pPr>
    <a:lvl4pPr marL="1371600" algn="l" rtl="0" fontAlgn="base">
      <a:spcBef>
        <a:spcPct val="30000"/>
      </a:spcBef>
      <a:spcAft>
        <a:spcPct val="0"/>
      </a:spcAft>
      <a:defRPr sz="1200" kern="1200">
        <a:solidFill>
          <a:schemeClr val="tx1"/>
        </a:solidFill>
        <a:latin typeface="Arial" pitchFamily="34" charset="0"/>
        <a:ea typeface="宋体" pitchFamily="2" charset="-122"/>
        <a:cs typeface="+mn-cs"/>
      </a:defRPr>
    </a:lvl4pPr>
    <a:lvl5pPr marL="1828800" algn="l" rtl="0" fontAlgn="base">
      <a:spcBef>
        <a:spcPct val="30000"/>
      </a:spcBef>
      <a:spcAft>
        <a:spcPct val="0"/>
      </a:spcAft>
      <a:defRPr sz="1200" kern="1200">
        <a:solidFill>
          <a:schemeClr val="tx1"/>
        </a:solidFill>
        <a:latin typeface="Arial"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11DC50B3-5A71-433E-9F3D-C73E470F4674}" type="slidenum">
              <a:rPr lang="en-US" altLang="zh-CN"/>
              <a:pPr/>
              <a:t>22</a:t>
            </a:fld>
            <a:endParaRPr lang="en-US" altLang="zh-CN"/>
          </a:p>
        </p:txBody>
      </p:sp>
      <p:sp>
        <p:nvSpPr>
          <p:cNvPr id="19458"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r"/>
            <a:fld id="{1D311325-B235-4D8C-B015-346B1873B325}" type="slidenum">
              <a:rPr kumimoji="1" lang="en-US" altLang="zh-CN" sz="1200">
                <a:latin typeface="Times New Roman" pitchFamily="18" charset="0"/>
              </a:rPr>
              <a:pPr algn="r"/>
              <a:t>22</a:t>
            </a:fld>
            <a:endParaRPr kumimoji="1" lang="en-US" altLang="zh-CN" sz="1200">
              <a:latin typeface="Times New Roman" pitchFamily="18" charset="0"/>
            </a:endParaRPr>
          </a:p>
        </p:txBody>
      </p:sp>
      <p:sp>
        <p:nvSpPr>
          <p:cNvPr id="19459" name="Rectangle 2"/>
          <p:cNvSpPr>
            <a:spLocks noChangeArrowheads="1" noTextEdit="1"/>
          </p:cNvSpPr>
          <p:nvPr>
            <p:ph type="sldImg"/>
          </p:nvPr>
        </p:nvSpPr>
        <p:spPr>
          <a:ln/>
        </p:spPr>
      </p:sp>
      <p:sp>
        <p:nvSpPr>
          <p:cNvPr id="19460" name="Rectangle 3"/>
          <p:cNvSpPr>
            <a:spLocks noGrp="1" noChangeArrowheads="1"/>
          </p:cNvSpPr>
          <p:nvPr>
            <p:ph type="body" idx="1"/>
          </p:nvPr>
        </p:nvSpPr>
        <p:spPr/>
        <p:txBody>
          <a:bodyPr/>
          <a:lstStyle/>
          <a:p>
            <a:r>
              <a:rPr lang="zh-CN" altLang="en-US"/>
              <a:t>英国政治制度示意图</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73B68FEB-67A8-43D6-A5BA-A4989B7C2B4B}" type="slidenum">
              <a:rPr lang="en-US" altLang="zh-CN"/>
              <a:pPr/>
              <a:t>25</a:t>
            </a:fld>
            <a:endParaRPr lang="en-US" altLang="zh-CN"/>
          </a:p>
        </p:txBody>
      </p:sp>
      <p:sp>
        <p:nvSpPr>
          <p:cNvPr id="23554"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r"/>
            <a:fld id="{D9B11976-0222-46D6-B70D-92198C2422A2}" type="slidenum">
              <a:rPr kumimoji="1" lang="en-US" altLang="zh-CN" sz="1200">
                <a:latin typeface="Times New Roman" pitchFamily="18" charset="0"/>
              </a:rPr>
              <a:pPr algn="r"/>
              <a:t>25</a:t>
            </a:fld>
            <a:endParaRPr kumimoji="1" lang="en-US" altLang="zh-CN" sz="1200">
              <a:latin typeface="Times New Roman" pitchFamily="18" charset="0"/>
            </a:endParaRPr>
          </a:p>
        </p:txBody>
      </p:sp>
      <p:sp>
        <p:nvSpPr>
          <p:cNvPr id="23555" name="Rectangle 2"/>
          <p:cNvSpPr>
            <a:spLocks noChangeArrowheads="1" noTextEdit="1"/>
          </p:cNvSpPr>
          <p:nvPr>
            <p:ph type="sldImg"/>
          </p:nvPr>
        </p:nvSpPr>
        <p:spPr>
          <a:ln/>
        </p:spPr>
      </p:sp>
      <p:sp>
        <p:nvSpPr>
          <p:cNvPr id="23556" name="Rectangle 3"/>
          <p:cNvSpPr>
            <a:spLocks noGrp="1" noChangeArrowheads="1"/>
          </p:cNvSpPr>
          <p:nvPr>
            <p:ph type="body" idx="1"/>
          </p:nvPr>
        </p:nvSpPr>
        <p:spPr/>
        <p:txBody>
          <a:bodyPr/>
          <a:lstStyle/>
          <a:p>
            <a:r>
              <a:rPr lang="zh-CN" altLang="en-US"/>
              <a:t>法国政治制度示意图</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317EC9E7-D47E-469E-9CFC-F23259E2FCBF}" type="slidenum">
              <a:rPr lang="en-US" altLang="zh-CN"/>
              <a:pPr/>
              <a:t>‹#›</a:t>
            </a:fld>
            <a:endParaRPr lang="en-US" altLang="zh-CN"/>
          </a:p>
        </p:txBody>
      </p:sp>
    </p:spTree>
    <p:extLst>
      <p:ext uri="{BB962C8B-B14F-4D97-AF65-F5344CB8AC3E}">
        <p14:creationId xmlns:p14="http://schemas.microsoft.com/office/powerpoint/2010/main" val="27854546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54DE25E4-DA8F-4FAB-AA72-1862DFE72D71}" type="slidenum">
              <a:rPr lang="en-US" altLang="zh-CN"/>
              <a:pPr/>
              <a:t>‹#›</a:t>
            </a:fld>
            <a:endParaRPr lang="en-US" altLang="zh-CN"/>
          </a:p>
        </p:txBody>
      </p:sp>
    </p:spTree>
    <p:extLst>
      <p:ext uri="{BB962C8B-B14F-4D97-AF65-F5344CB8AC3E}">
        <p14:creationId xmlns:p14="http://schemas.microsoft.com/office/powerpoint/2010/main" val="30422350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D16DB19E-7FF9-4035-9B76-94F4A3E6DC5B}" type="slidenum">
              <a:rPr lang="en-US" altLang="zh-CN"/>
              <a:pPr/>
              <a:t>‹#›</a:t>
            </a:fld>
            <a:endParaRPr lang="en-US" altLang="zh-CN"/>
          </a:p>
        </p:txBody>
      </p:sp>
    </p:spTree>
    <p:extLst>
      <p:ext uri="{BB962C8B-B14F-4D97-AF65-F5344CB8AC3E}">
        <p14:creationId xmlns:p14="http://schemas.microsoft.com/office/powerpoint/2010/main" val="15891644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CD655314-EF72-4A5F-BFBC-43CE729FD802}" type="slidenum">
              <a:rPr lang="en-US" altLang="zh-CN"/>
              <a:pPr/>
              <a:t>‹#›</a:t>
            </a:fld>
            <a:endParaRPr lang="en-US" altLang="zh-CN"/>
          </a:p>
        </p:txBody>
      </p:sp>
    </p:spTree>
    <p:extLst>
      <p:ext uri="{BB962C8B-B14F-4D97-AF65-F5344CB8AC3E}">
        <p14:creationId xmlns:p14="http://schemas.microsoft.com/office/powerpoint/2010/main" val="6673363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C35D49F3-7505-4300-B413-481A6D939277}" type="slidenum">
              <a:rPr lang="en-US" altLang="zh-CN"/>
              <a:pPr/>
              <a:t>‹#›</a:t>
            </a:fld>
            <a:endParaRPr lang="en-US" altLang="zh-CN"/>
          </a:p>
        </p:txBody>
      </p:sp>
    </p:spTree>
    <p:extLst>
      <p:ext uri="{BB962C8B-B14F-4D97-AF65-F5344CB8AC3E}">
        <p14:creationId xmlns:p14="http://schemas.microsoft.com/office/powerpoint/2010/main" val="661835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3B9BFEE7-4480-480A-9B5A-BB103D2930EA}" type="slidenum">
              <a:rPr lang="en-US" altLang="zh-CN"/>
              <a:pPr/>
              <a:t>‹#›</a:t>
            </a:fld>
            <a:endParaRPr lang="en-US" altLang="zh-CN"/>
          </a:p>
        </p:txBody>
      </p:sp>
    </p:spTree>
    <p:extLst>
      <p:ext uri="{BB962C8B-B14F-4D97-AF65-F5344CB8AC3E}">
        <p14:creationId xmlns:p14="http://schemas.microsoft.com/office/powerpoint/2010/main" val="5958545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09E45A84-BDB7-43B6-80E1-2E7B9BBC5394}" type="slidenum">
              <a:rPr lang="en-US" altLang="zh-CN"/>
              <a:pPr/>
              <a:t>‹#›</a:t>
            </a:fld>
            <a:endParaRPr lang="en-US" altLang="zh-CN"/>
          </a:p>
        </p:txBody>
      </p:sp>
    </p:spTree>
    <p:extLst>
      <p:ext uri="{BB962C8B-B14F-4D97-AF65-F5344CB8AC3E}">
        <p14:creationId xmlns:p14="http://schemas.microsoft.com/office/powerpoint/2010/main" val="7936947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98FB6529-73F7-4377-9F07-6F9B2830393E}" type="slidenum">
              <a:rPr lang="en-US" altLang="zh-CN"/>
              <a:pPr/>
              <a:t>‹#›</a:t>
            </a:fld>
            <a:endParaRPr lang="en-US" altLang="zh-CN"/>
          </a:p>
        </p:txBody>
      </p:sp>
    </p:spTree>
    <p:extLst>
      <p:ext uri="{BB962C8B-B14F-4D97-AF65-F5344CB8AC3E}">
        <p14:creationId xmlns:p14="http://schemas.microsoft.com/office/powerpoint/2010/main" val="1763249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FC8067D1-BDEB-443D-A3B7-445492A816BF}" type="slidenum">
              <a:rPr lang="en-US" altLang="zh-CN"/>
              <a:pPr/>
              <a:t>‹#›</a:t>
            </a:fld>
            <a:endParaRPr lang="en-US" altLang="zh-CN"/>
          </a:p>
        </p:txBody>
      </p:sp>
    </p:spTree>
    <p:extLst>
      <p:ext uri="{BB962C8B-B14F-4D97-AF65-F5344CB8AC3E}">
        <p14:creationId xmlns:p14="http://schemas.microsoft.com/office/powerpoint/2010/main" val="27883201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28D466CF-02E4-48B2-A6D7-71FEFC8B1BD1}" type="slidenum">
              <a:rPr lang="en-US" altLang="zh-CN"/>
              <a:pPr/>
              <a:t>‹#›</a:t>
            </a:fld>
            <a:endParaRPr lang="en-US" altLang="zh-CN"/>
          </a:p>
        </p:txBody>
      </p:sp>
    </p:spTree>
    <p:extLst>
      <p:ext uri="{BB962C8B-B14F-4D97-AF65-F5344CB8AC3E}">
        <p14:creationId xmlns:p14="http://schemas.microsoft.com/office/powerpoint/2010/main" val="6380261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66153369-E5BF-4FD8-AE29-21C1F54E4568}" type="slidenum">
              <a:rPr lang="en-US" altLang="zh-CN"/>
              <a:pPr/>
              <a:t>‹#›</a:t>
            </a:fld>
            <a:endParaRPr lang="en-US" altLang="zh-CN"/>
          </a:p>
        </p:txBody>
      </p:sp>
    </p:spTree>
    <p:extLst>
      <p:ext uri="{BB962C8B-B14F-4D97-AF65-F5344CB8AC3E}">
        <p14:creationId xmlns:p14="http://schemas.microsoft.com/office/powerpoint/2010/main" val="3889855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tile tx="0" ty="0" sx="100000" sy="100000" flip="none" algn="tl"/>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ACEDFD39-F299-4658-81D1-6D96291B72B9}" type="slidenum">
              <a:rPr lang="en-US" altLang="zh-CN"/>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ctrTitle"/>
          </p:nvPr>
        </p:nvSpPr>
        <p:spPr>
          <a:xfrm>
            <a:off x="0" y="4572000"/>
            <a:ext cx="9144000" cy="1470025"/>
          </a:xfrm>
        </p:spPr>
        <p:txBody>
          <a:bodyPr/>
          <a:lstStyle/>
          <a:p>
            <a:r>
              <a:rPr lang="zh-CN" altLang="en-US" sz="4000" b="1">
                <a:effectLst>
                  <a:outerShdw blurRad="38100" dist="38100" dir="2700000" algn="tl">
                    <a:srgbClr val="C0C0C0"/>
                  </a:outerShdw>
                </a:effectLst>
                <a:latin typeface="楷体_GB2312" pitchFamily="49" charset="-122"/>
                <a:ea typeface="楷体_GB2312" pitchFamily="49" charset="-122"/>
              </a:rPr>
              <a:t>第三单元 资产阶级民主制度的形成</a:t>
            </a:r>
          </a:p>
        </p:txBody>
      </p:sp>
      <p:sp>
        <p:nvSpPr>
          <p:cNvPr id="25603" name="Rectangle 3"/>
          <p:cNvSpPr>
            <a:spLocks noGrp="1" noChangeArrowheads="1"/>
          </p:cNvSpPr>
          <p:nvPr>
            <p:ph type="subTitle" idx="1"/>
          </p:nvPr>
        </p:nvSpPr>
        <p:spPr>
          <a:xfrm>
            <a:off x="0" y="5791200"/>
            <a:ext cx="9144000" cy="762000"/>
          </a:xfrm>
        </p:spPr>
        <p:txBody>
          <a:bodyPr/>
          <a:lstStyle/>
          <a:p>
            <a:r>
              <a:rPr lang="zh-CN" altLang="en-US" sz="3600" b="1">
                <a:effectLst>
                  <a:outerShdw blurRad="38100" dist="38100" dir="2700000" algn="tl">
                    <a:srgbClr val="C0C0C0"/>
                  </a:outerShdw>
                </a:effectLst>
                <a:latin typeface="楷体_GB2312" pitchFamily="49" charset="-122"/>
                <a:ea typeface="楷体_GB2312" pitchFamily="49" charset="-122"/>
              </a:rPr>
              <a:t>第</a:t>
            </a:r>
            <a:r>
              <a:rPr lang="en-US" altLang="zh-CN" sz="3600" b="1">
                <a:effectLst>
                  <a:outerShdw blurRad="38100" dist="38100" dir="2700000" algn="tl">
                    <a:srgbClr val="C0C0C0"/>
                  </a:outerShdw>
                </a:effectLst>
                <a:latin typeface="楷体_GB2312" pitchFamily="49" charset="-122"/>
                <a:ea typeface="楷体_GB2312" pitchFamily="49" charset="-122"/>
              </a:rPr>
              <a:t>11</a:t>
            </a:r>
            <a:r>
              <a:rPr lang="zh-CN" altLang="en-US" sz="3600" b="1">
                <a:effectLst>
                  <a:outerShdw blurRad="38100" dist="38100" dir="2700000" algn="tl">
                    <a:srgbClr val="C0C0C0"/>
                  </a:outerShdw>
                </a:effectLst>
                <a:latin typeface="楷体_GB2312" pitchFamily="49" charset="-122"/>
                <a:ea typeface="楷体_GB2312" pitchFamily="49" charset="-122"/>
              </a:rPr>
              <a:t>课 综合探究：政体比较</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4"/>
          <p:cNvSpPr>
            <a:spLocks noChangeArrowheads="1"/>
          </p:cNvSpPr>
          <p:nvPr/>
        </p:nvSpPr>
        <p:spPr bwMode="auto">
          <a:xfrm>
            <a:off x="827088" y="1341438"/>
            <a:ext cx="7705725" cy="137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zh-CN" altLang="en-US" sz="2800" b="1">
                <a:latin typeface="黑体" pitchFamily="2" charset="-122"/>
                <a:ea typeface="黑体" pitchFamily="2" charset="-122"/>
              </a:rPr>
              <a:t>（</a:t>
            </a:r>
            <a:r>
              <a:rPr lang="en-US" altLang="zh-CN" sz="2800" b="1">
                <a:latin typeface="黑体" pitchFamily="2" charset="-122"/>
                <a:ea typeface="黑体" pitchFamily="2" charset="-122"/>
              </a:rPr>
              <a:t>1</a:t>
            </a:r>
            <a:r>
              <a:rPr lang="zh-CN" altLang="en-US" sz="2800" b="1">
                <a:latin typeface="黑体" pitchFamily="2" charset="-122"/>
                <a:ea typeface="黑体" pitchFamily="2" charset="-122"/>
              </a:rPr>
              <a:t>）君主集立法、行政、司法和军事大权于一身，是权力中心和最高的实际统治者。宪法往往是钦定的，是君主意志的反映</a:t>
            </a:r>
          </a:p>
        </p:txBody>
      </p:sp>
      <p:sp>
        <p:nvSpPr>
          <p:cNvPr id="17413" name="Rectangle 5"/>
          <p:cNvSpPr>
            <a:spLocks noChangeArrowheads="1"/>
          </p:cNvSpPr>
          <p:nvPr/>
        </p:nvSpPr>
        <p:spPr bwMode="auto">
          <a:xfrm>
            <a:off x="827088" y="2708275"/>
            <a:ext cx="7775575"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latin typeface="黑体" pitchFamily="2" charset="-122"/>
                <a:ea typeface="黑体" pitchFamily="2" charset="-122"/>
              </a:rPr>
              <a:t>（</a:t>
            </a:r>
            <a:r>
              <a:rPr lang="en-US" altLang="zh-CN" sz="2800" b="1">
                <a:latin typeface="黑体" pitchFamily="2" charset="-122"/>
                <a:ea typeface="黑体" pitchFamily="2" charset="-122"/>
              </a:rPr>
              <a:t>2</a:t>
            </a:r>
            <a:r>
              <a:rPr lang="zh-CN" altLang="en-US" sz="2800" b="1">
                <a:latin typeface="黑体" pitchFamily="2" charset="-122"/>
                <a:ea typeface="黑体" pitchFamily="2" charset="-122"/>
              </a:rPr>
              <a:t>）议会是君主的咨询机构，立法权是形式的，君主不仅拥有否决议会立法的权力，而且还通过任命或指定议员控制议会；</a:t>
            </a:r>
          </a:p>
        </p:txBody>
      </p:sp>
      <p:sp>
        <p:nvSpPr>
          <p:cNvPr id="17414" name="Rectangle 6"/>
          <p:cNvSpPr>
            <a:spLocks noChangeArrowheads="1"/>
          </p:cNvSpPr>
          <p:nvPr/>
        </p:nvSpPr>
        <p:spPr bwMode="auto">
          <a:xfrm>
            <a:off x="755650" y="4076700"/>
            <a:ext cx="7927975"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latin typeface="黑体" pitchFamily="2" charset="-122"/>
                <a:ea typeface="黑体" pitchFamily="2" charset="-122"/>
              </a:rPr>
              <a:t>（</a:t>
            </a:r>
            <a:r>
              <a:rPr lang="en-US" altLang="zh-CN" sz="2800" b="1">
                <a:latin typeface="黑体" pitchFamily="2" charset="-122"/>
                <a:ea typeface="黑体" pitchFamily="2" charset="-122"/>
              </a:rPr>
              <a:t>3</a:t>
            </a:r>
            <a:r>
              <a:rPr lang="zh-CN" altLang="en-US" sz="2800" b="1">
                <a:latin typeface="黑体" pitchFamily="2" charset="-122"/>
                <a:ea typeface="黑体" pitchFamily="2" charset="-122"/>
              </a:rPr>
              <a:t>）内阁是君主行使行政权的机构，首相由君主任命。</a:t>
            </a:r>
          </a:p>
        </p:txBody>
      </p:sp>
      <p:sp>
        <p:nvSpPr>
          <p:cNvPr id="29701" name="Rectangle 7"/>
          <p:cNvSpPr>
            <a:spLocks noChangeArrowheads="1"/>
          </p:cNvSpPr>
          <p:nvPr/>
        </p:nvSpPr>
        <p:spPr bwMode="auto">
          <a:xfrm>
            <a:off x="755650" y="5013325"/>
            <a:ext cx="331311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zh-CN" altLang="en-US" sz="2800" b="1">
                <a:latin typeface="黑体" pitchFamily="2" charset="-122"/>
                <a:ea typeface="黑体" pitchFamily="2" charset="-122"/>
              </a:rPr>
              <a:t>（</a:t>
            </a:r>
            <a:r>
              <a:rPr lang="en-US" altLang="zh-CN" sz="2800" b="1">
                <a:latin typeface="黑体" pitchFamily="2" charset="-122"/>
                <a:ea typeface="黑体" pitchFamily="2" charset="-122"/>
              </a:rPr>
              <a:t>4</a:t>
            </a:r>
            <a:r>
              <a:rPr lang="zh-CN" altLang="en-US" sz="2800" b="1">
                <a:latin typeface="黑体" pitchFamily="2" charset="-122"/>
                <a:ea typeface="黑体" pitchFamily="2" charset="-122"/>
              </a:rPr>
              <a:t>）主要国家：</a:t>
            </a:r>
          </a:p>
        </p:txBody>
      </p:sp>
      <p:sp>
        <p:nvSpPr>
          <p:cNvPr id="29702" name="Rectangle 8"/>
          <p:cNvSpPr>
            <a:spLocks noChangeArrowheads="1"/>
          </p:cNvSpPr>
          <p:nvPr/>
        </p:nvSpPr>
        <p:spPr bwMode="auto">
          <a:xfrm>
            <a:off x="900113" y="668338"/>
            <a:ext cx="5692775"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a:latin typeface="黑体" pitchFamily="2" charset="-122"/>
                <a:ea typeface="黑体" pitchFamily="2" charset="-122"/>
              </a:rPr>
              <a:t>4</a:t>
            </a:r>
            <a:r>
              <a:rPr lang="zh-CN" altLang="en-US" sz="3200" b="1">
                <a:latin typeface="黑体" pitchFamily="2" charset="-122"/>
                <a:ea typeface="黑体" pitchFamily="2" charset="-122"/>
              </a:rPr>
              <a:t>、二元制君主立宪制主要特征</a:t>
            </a:r>
          </a:p>
        </p:txBody>
      </p:sp>
      <p:sp>
        <p:nvSpPr>
          <p:cNvPr id="17417" name="Rectangle 9"/>
          <p:cNvSpPr>
            <a:spLocks noChangeArrowheads="1"/>
          </p:cNvSpPr>
          <p:nvPr/>
        </p:nvSpPr>
        <p:spPr bwMode="auto">
          <a:xfrm>
            <a:off x="900113" y="5589588"/>
            <a:ext cx="7847012" cy="94615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t>德国（</a:t>
            </a:r>
            <a:r>
              <a:rPr lang="en-US" altLang="zh-CN" sz="2800" b="1"/>
              <a:t>1871</a:t>
            </a:r>
            <a:r>
              <a:rPr lang="zh-CN" altLang="en-US" sz="2800" b="1"/>
              <a:t>～</a:t>
            </a:r>
            <a:r>
              <a:rPr lang="en-US" altLang="zh-CN" sz="2800" b="1"/>
              <a:t>1918</a:t>
            </a:r>
            <a:r>
              <a:rPr lang="zh-CN" altLang="en-US" sz="2800" b="1"/>
              <a:t>）日本（</a:t>
            </a:r>
            <a:r>
              <a:rPr lang="en-US" altLang="zh-CN" sz="2800" b="1"/>
              <a:t>1889</a:t>
            </a:r>
            <a:r>
              <a:rPr lang="zh-CN" altLang="en-US" sz="2800" b="1"/>
              <a:t>～</a:t>
            </a:r>
            <a:r>
              <a:rPr lang="en-US" altLang="zh-CN" sz="2800" b="1"/>
              <a:t>1945</a:t>
            </a:r>
            <a:r>
              <a:rPr lang="zh-CN" altLang="en-US" sz="2800" b="1"/>
              <a:t>）</a:t>
            </a:r>
            <a:r>
              <a:rPr lang="en-US" altLang="zh-CN" sz="2800" b="1"/>
              <a:t>20</a:t>
            </a:r>
            <a:r>
              <a:rPr lang="zh-CN" altLang="en-US" sz="2800" b="1"/>
              <a:t>世纪</a:t>
            </a:r>
            <a:r>
              <a:rPr lang="en-US" altLang="zh-CN" sz="2800" b="1"/>
              <a:t>80</a:t>
            </a:r>
            <a:r>
              <a:rPr lang="zh-CN" altLang="en-US" sz="2800" b="1"/>
              <a:t>年代，约旦、沙特阿拉伯、尼泊尔、摩洛哥</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41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4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p:bldP spid="17413" grpId="0"/>
      <p:bldP spid="17414" grpId="0"/>
      <p:bldP spid="1741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4"/>
          <p:cNvSpPr>
            <a:spLocks noChangeArrowheads="1"/>
          </p:cNvSpPr>
          <p:nvPr/>
        </p:nvSpPr>
        <p:spPr bwMode="auto">
          <a:xfrm>
            <a:off x="900113" y="692150"/>
            <a:ext cx="42481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a:ea typeface="黑体" pitchFamily="2" charset="-122"/>
              </a:rPr>
              <a:t>（二）民主共和制</a:t>
            </a:r>
          </a:p>
        </p:txBody>
      </p:sp>
      <p:sp>
        <p:nvSpPr>
          <p:cNvPr id="15367" name="Text Box 7"/>
          <p:cNvSpPr txBox="1">
            <a:spLocks noChangeArrowheads="1"/>
          </p:cNvSpPr>
          <p:nvPr/>
        </p:nvSpPr>
        <p:spPr bwMode="auto">
          <a:xfrm>
            <a:off x="1187450" y="1628775"/>
            <a:ext cx="7345363" cy="155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en-US" altLang="zh-CN" sz="3200" b="1">
                <a:latin typeface="黑体" pitchFamily="2" charset="-122"/>
                <a:ea typeface="黑体" pitchFamily="2" charset="-122"/>
              </a:rPr>
              <a:t>1</a:t>
            </a:r>
            <a:r>
              <a:rPr lang="zh-CN" altLang="en-US" sz="3200" b="1">
                <a:latin typeface="黑体" pitchFamily="2" charset="-122"/>
                <a:ea typeface="黑体" pitchFamily="2" charset="-122"/>
              </a:rPr>
              <a:t>、含义：指国家的权力机关和国家元首由选举产生并有一定任期的政权组织形式，它是多数国家采用的政体。</a:t>
            </a:r>
          </a:p>
        </p:txBody>
      </p:sp>
      <p:sp>
        <p:nvSpPr>
          <p:cNvPr id="15368" name="Text Box 8"/>
          <p:cNvSpPr txBox="1">
            <a:spLocks noChangeArrowheads="1"/>
          </p:cNvSpPr>
          <p:nvPr/>
        </p:nvSpPr>
        <p:spPr bwMode="auto">
          <a:xfrm>
            <a:off x="1403350" y="3789363"/>
            <a:ext cx="3095625"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en-US" altLang="zh-CN" sz="3200" b="1">
                <a:latin typeface="黑体" pitchFamily="2" charset="-122"/>
                <a:ea typeface="黑体" pitchFamily="2" charset="-122"/>
              </a:rPr>
              <a:t>2</a:t>
            </a:r>
            <a:r>
              <a:rPr lang="zh-CN" altLang="en-US" sz="3200" b="1">
                <a:latin typeface="黑体" pitchFamily="2" charset="-122"/>
                <a:ea typeface="黑体" pitchFamily="2" charset="-122"/>
              </a:rPr>
              <a:t>、两种形式</a:t>
            </a:r>
          </a:p>
        </p:txBody>
      </p:sp>
      <p:sp>
        <p:nvSpPr>
          <p:cNvPr id="15369" name="Rectangle 9"/>
          <p:cNvSpPr>
            <a:spLocks noChangeArrowheads="1"/>
          </p:cNvSpPr>
          <p:nvPr/>
        </p:nvSpPr>
        <p:spPr bwMode="auto">
          <a:xfrm>
            <a:off x="1763713" y="4868863"/>
            <a:ext cx="5487987"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zh-CN" altLang="en-US" sz="3200" b="1">
                <a:latin typeface="黑体" pitchFamily="2" charset="-122"/>
                <a:ea typeface="黑体" pitchFamily="2" charset="-122"/>
              </a:rPr>
              <a:t>议会制共和制、总统制共和制</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36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36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3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7" grpId="0"/>
      <p:bldP spid="15368" grpId="0"/>
      <p:bldP spid="1536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4"/>
          <p:cNvSpPr txBox="1">
            <a:spLocks noChangeArrowheads="1"/>
          </p:cNvSpPr>
          <p:nvPr/>
        </p:nvSpPr>
        <p:spPr bwMode="auto">
          <a:xfrm>
            <a:off x="1042988" y="692150"/>
            <a:ext cx="5689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en-US" altLang="zh-CN" sz="3200" b="1">
                <a:latin typeface="黑体" pitchFamily="2" charset="-122"/>
                <a:ea typeface="黑体" pitchFamily="2" charset="-122"/>
              </a:rPr>
              <a:t>3</a:t>
            </a:r>
            <a:r>
              <a:rPr lang="zh-CN" altLang="en-US" sz="3200" b="1">
                <a:latin typeface="黑体" pitchFamily="2" charset="-122"/>
                <a:ea typeface="黑体" pitchFamily="2" charset="-122"/>
              </a:rPr>
              <a:t>、议会制共和制主要特征</a:t>
            </a:r>
          </a:p>
        </p:txBody>
      </p:sp>
      <p:sp>
        <p:nvSpPr>
          <p:cNvPr id="16389" name="Text Box 5"/>
          <p:cNvSpPr txBox="1">
            <a:spLocks noChangeArrowheads="1"/>
          </p:cNvSpPr>
          <p:nvPr/>
        </p:nvSpPr>
        <p:spPr bwMode="auto">
          <a:xfrm>
            <a:off x="1042988" y="2205038"/>
            <a:ext cx="76327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2800" b="1">
                <a:latin typeface="黑体" pitchFamily="2" charset="-122"/>
                <a:ea typeface="黑体" pitchFamily="2" charset="-122"/>
              </a:rPr>
              <a:t>（</a:t>
            </a:r>
            <a:r>
              <a:rPr lang="en-US" altLang="zh-CN" sz="2800" b="1">
                <a:latin typeface="黑体" pitchFamily="2" charset="-122"/>
                <a:ea typeface="黑体" pitchFamily="2" charset="-122"/>
              </a:rPr>
              <a:t>2</a:t>
            </a:r>
            <a:r>
              <a:rPr lang="zh-CN" altLang="en-US" sz="2800" b="1">
                <a:latin typeface="黑体" pitchFamily="2" charset="-122"/>
                <a:ea typeface="黑体" pitchFamily="2" charset="-122"/>
              </a:rPr>
              <a:t>）议会：拥有立法、组织和监督政府（内阁）等权力</a:t>
            </a:r>
          </a:p>
        </p:txBody>
      </p:sp>
      <p:sp>
        <p:nvSpPr>
          <p:cNvPr id="16390" name="Rectangle 6"/>
          <p:cNvSpPr>
            <a:spLocks noChangeArrowheads="1"/>
          </p:cNvSpPr>
          <p:nvPr/>
        </p:nvSpPr>
        <p:spPr bwMode="auto">
          <a:xfrm>
            <a:off x="1042988" y="1392238"/>
            <a:ext cx="6792912"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a:latin typeface="黑体" pitchFamily="2" charset="-122"/>
                <a:ea typeface="黑体" pitchFamily="2" charset="-122"/>
                <a:sym typeface="Wingdings" pitchFamily="2" charset="2"/>
              </a:rPr>
              <a:t>（</a:t>
            </a:r>
            <a:r>
              <a:rPr lang="en-US" altLang="zh-CN" sz="2800" b="1">
                <a:latin typeface="黑体" pitchFamily="2" charset="-122"/>
                <a:ea typeface="黑体" pitchFamily="2" charset="-122"/>
                <a:sym typeface="Wingdings" pitchFamily="2" charset="2"/>
              </a:rPr>
              <a:t>1</a:t>
            </a:r>
            <a:r>
              <a:rPr lang="zh-CN" altLang="en-US" sz="2800" b="1">
                <a:latin typeface="黑体" pitchFamily="2" charset="-122"/>
                <a:ea typeface="黑体" pitchFamily="2" charset="-122"/>
                <a:sym typeface="Wingdings" pitchFamily="2" charset="2"/>
              </a:rPr>
              <a:t>）总统：国家元首只有虚位没有实权，</a:t>
            </a:r>
          </a:p>
        </p:txBody>
      </p:sp>
      <p:sp>
        <p:nvSpPr>
          <p:cNvPr id="16391" name="Rectangle 7"/>
          <p:cNvSpPr>
            <a:spLocks noChangeArrowheads="1"/>
          </p:cNvSpPr>
          <p:nvPr/>
        </p:nvSpPr>
        <p:spPr bwMode="auto">
          <a:xfrm>
            <a:off x="1116013" y="3357563"/>
            <a:ext cx="7559675"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latin typeface="黑体" pitchFamily="2" charset="-122"/>
                <a:ea typeface="黑体" pitchFamily="2" charset="-122"/>
              </a:rPr>
              <a:t>（</a:t>
            </a:r>
            <a:r>
              <a:rPr lang="en-US" altLang="zh-CN" sz="2800" b="1">
                <a:latin typeface="黑体" pitchFamily="2" charset="-122"/>
                <a:ea typeface="黑体" pitchFamily="2" charset="-122"/>
              </a:rPr>
              <a:t>3</a:t>
            </a:r>
            <a:r>
              <a:rPr lang="zh-CN" altLang="en-US" sz="2800" b="1">
                <a:latin typeface="黑体" pitchFamily="2" charset="-122"/>
                <a:ea typeface="黑体" pitchFamily="2" charset="-122"/>
              </a:rPr>
              <a:t>）政府</a:t>
            </a:r>
            <a:r>
              <a:rPr lang="zh-CN" altLang="en-US" sz="2800" b="1">
                <a:latin typeface="黑体" pitchFamily="2" charset="-122"/>
                <a:ea typeface="黑体" pitchFamily="2" charset="-122"/>
                <a:sym typeface="Wingdings" pitchFamily="2" charset="2"/>
              </a:rPr>
              <a:t>（内阁）同占议会多数席位的政党或政党联盟来组织，政府对议会负责，当议会通过对政府不信任案时，政府就得辞职式呈请国家元首解散议会，重新选举</a:t>
            </a:r>
          </a:p>
        </p:txBody>
      </p:sp>
      <p:sp>
        <p:nvSpPr>
          <p:cNvPr id="31750" name="Text Box 9"/>
          <p:cNvSpPr txBox="1">
            <a:spLocks noChangeArrowheads="1"/>
          </p:cNvSpPr>
          <p:nvPr/>
        </p:nvSpPr>
        <p:spPr bwMode="auto">
          <a:xfrm>
            <a:off x="1116013" y="5157788"/>
            <a:ext cx="77057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2800" b="1">
                <a:latin typeface="黑体" pitchFamily="2" charset="-122"/>
                <a:ea typeface="黑体" pitchFamily="2" charset="-122"/>
              </a:rPr>
              <a:t>（</a:t>
            </a:r>
            <a:r>
              <a:rPr lang="en-US" altLang="zh-CN" sz="2800" b="1">
                <a:latin typeface="黑体" pitchFamily="2" charset="-122"/>
                <a:ea typeface="黑体" pitchFamily="2" charset="-122"/>
              </a:rPr>
              <a:t>4</a:t>
            </a:r>
            <a:r>
              <a:rPr lang="zh-CN" altLang="en-US" sz="2800" b="1">
                <a:latin typeface="黑体" pitchFamily="2" charset="-122"/>
                <a:ea typeface="黑体" pitchFamily="2" charset="-122"/>
              </a:rPr>
              <a:t>）主要国家：</a:t>
            </a:r>
          </a:p>
        </p:txBody>
      </p:sp>
      <p:sp>
        <p:nvSpPr>
          <p:cNvPr id="31751" name="Rectangle 10"/>
          <p:cNvSpPr>
            <a:spLocks noChangeArrowheads="1"/>
          </p:cNvSpPr>
          <p:nvPr/>
        </p:nvSpPr>
        <p:spPr bwMode="auto">
          <a:xfrm>
            <a:off x="1476375" y="5734050"/>
            <a:ext cx="7272338" cy="94615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latin typeface="黑体" pitchFamily="2" charset="-122"/>
                <a:ea typeface="黑体" pitchFamily="2" charset="-122"/>
              </a:rPr>
              <a:t>法国、意大利、德国（</a:t>
            </a:r>
            <a:r>
              <a:rPr lang="en-US" altLang="zh-CN" sz="2800" b="1">
                <a:latin typeface="黑体" pitchFamily="2" charset="-122"/>
                <a:ea typeface="黑体" pitchFamily="2" charset="-122"/>
              </a:rPr>
              <a:t>1918</a:t>
            </a:r>
            <a:r>
              <a:rPr lang="zh-CN" altLang="en-US" sz="2800" b="1">
                <a:latin typeface="黑体" pitchFamily="2" charset="-122"/>
                <a:ea typeface="黑体" pitchFamily="2" charset="-122"/>
              </a:rPr>
              <a:t>年后）、以色列、芬兰、奥地利、印度、新加坡</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38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39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639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9" grpId="0"/>
      <p:bldP spid="16390" grpId="0"/>
      <p:bldP spid="1639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1" name="Text Box 5"/>
          <p:cNvSpPr txBox="1">
            <a:spLocks noChangeArrowheads="1"/>
          </p:cNvSpPr>
          <p:nvPr/>
        </p:nvSpPr>
        <p:spPr bwMode="auto">
          <a:xfrm>
            <a:off x="1835150" y="1690688"/>
            <a:ext cx="86518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endParaRPr lang="zh-CN" altLang="zh-CN"/>
          </a:p>
        </p:txBody>
      </p:sp>
      <p:sp>
        <p:nvSpPr>
          <p:cNvPr id="32771" name="Text Box 6"/>
          <p:cNvSpPr txBox="1">
            <a:spLocks noChangeArrowheads="1"/>
          </p:cNvSpPr>
          <p:nvPr/>
        </p:nvSpPr>
        <p:spPr bwMode="auto">
          <a:xfrm>
            <a:off x="971550" y="620713"/>
            <a:ext cx="489585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en-US" altLang="zh-CN" sz="3200" b="1">
                <a:latin typeface="黑体" pitchFamily="2" charset="-122"/>
                <a:ea typeface="黑体" pitchFamily="2" charset="-122"/>
              </a:rPr>
              <a:t>4</a:t>
            </a:r>
            <a:r>
              <a:rPr lang="zh-CN" altLang="en-US" sz="3200" b="1">
                <a:latin typeface="黑体" pitchFamily="2" charset="-122"/>
                <a:ea typeface="黑体" pitchFamily="2" charset="-122"/>
              </a:rPr>
              <a:t>、总统制共和制主要特征</a:t>
            </a:r>
          </a:p>
        </p:txBody>
      </p:sp>
      <p:sp>
        <p:nvSpPr>
          <p:cNvPr id="14343" name="Rectangle 7"/>
          <p:cNvSpPr>
            <a:spLocks noChangeArrowheads="1"/>
          </p:cNvSpPr>
          <p:nvPr/>
        </p:nvSpPr>
        <p:spPr bwMode="auto">
          <a:xfrm>
            <a:off x="1116013" y="1484313"/>
            <a:ext cx="7632700" cy="946150"/>
          </a:xfrm>
          <a:prstGeom prst="rect">
            <a:avLst/>
          </a:prstGeom>
          <a:noFill/>
          <a:ln w="9525">
            <a:noFill/>
            <a:miter lim="800000"/>
            <a:headEnd/>
            <a:tailEnd/>
          </a:ln>
          <a:effectLst/>
        </p:spPr>
        <p:txBody>
          <a:bodyPr>
            <a:spAutoFit/>
          </a:bodyPr>
          <a:lstStyle/>
          <a:p>
            <a:pPr>
              <a:defRPr/>
            </a:pPr>
            <a:r>
              <a:rPr kumimoji="1" lang="zh-CN" altLang="en-US" sz="2800" b="1">
                <a:effectLst>
                  <a:outerShdw blurRad="38100" dist="38100" dir="2700000" algn="tl">
                    <a:srgbClr val="C0C0C0"/>
                  </a:outerShdw>
                </a:effectLst>
                <a:latin typeface="黑体" pitchFamily="2" charset="-122"/>
                <a:ea typeface="黑体" pitchFamily="2" charset="-122"/>
              </a:rPr>
              <a:t>（</a:t>
            </a:r>
            <a:r>
              <a:rPr kumimoji="1" lang="en-US" altLang="zh-CN" sz="2800" b="1">
                <a:effectLst>
                  <a:outerShdw blurRad="38100" dist="38100" dir="2700000" algn="tl">
                    <a:srgbClr val="C0C0C0"/>
                  </a:outerShdw>
                </a:effectLst>
                <a:latin typeface="黑体" pitchFamily="2" charset="-122"/>
                <a:ea typeface="黑体" pitchFamily="2" charset="-122"/>
              </a:rPr>
              <a:t>1</a:t>
            </a:r>
            <a:r>
              <a:rPr kumimoji="1" lang="zh-CN" altLang="en-US" sz="2800" b="1">
                <a:effectLst>
                  <a:outerShdw blurRad="38100" dist="38100" dir="2700000" algn="tl">
                    <a:srgbClr val="C0C0C0"/>
                  </a:outerShdw>
                </a:effectLst>
                <a:latin typeface="黑体" pitchFamily="2" charset="-122"/>
                <a:ea typeface="黑体" pitchFamily="2" charset="-122"/>
              </a:rPr>
              <a:t>）总统：国家元首、政府首脑，总揽行政大权统率三军</a:t>
            </a:r>
          </a:p>
        </p:txBody>
      </p:sp>
      <p:sp>
        <p:nvSpPr>
          <p:cNvPr id="14344" name="Rectangle 8"/>
          <p:cNvSpPr>
            <a:spLocks noChangeArrowheads="1"/>
          </p:cNvSpPr>
          <p:nvPr/>
        </p:nvSpPr>
        <p:spPr bwMode="auto">
          <a:xfrm>
            <a:off x="1187450" y="2636838"/>
            <a:ext cx="7596188" cy="946150"/>
          </a:xfrm>
          <a:prstGeom prst="rect">
            <a:avLst/>
          </a:prstGeom>
          <a:noFill/>
          <a:ln w="9525">
            <a:noFill/>
            <a:miter lim="800000"/>
            <a:headEnd/>
            <a:tailEnd/>
          </a:ln>
          <a:effectLst/>
        </p:spPr>
        <p:txBody>
          <a:bodyPr>
            <a:spAutoFit/>
          </a:bodyPr>
          <a:lstStyle/>
          <a:p>
            <a:pPr>
              <a:defRPr/>
            </a:pPr>
            <a:r>
              <a:rPr kumimoji="1" lang="zh-CN" altLang="en-US" sz="2800" b="1">
                <a:effectLst>
                  <a:outerShdw blurRad="38100" dist="38100" dir="2700000" algn="tl">
                    <a:srgbClr val="C0C0C0"/>
                  </a:outerShdw>
                </a:effectLst>
                <a:latin typeface="黑体" pitchFamily="2" charset="-122"/>
                <a:ea typeface="黑体" pitchFamily="2" charset="-122"/>
              </a:rPr>
              <a:t>（</a:t>
            </a:r>
            <a:r>
              <a:rPr kumimoji="1" lang="en-US" altLang="zh-CN" sz="2800" b="1">
                <a:effectLst>
                  <a:outerShdw blurRad="38100" dist="38100" dir="2700000" algn="tl">
                    <a:srgbClr val="C0C0C0"/>
                  </a:outerShdw>
                </a:effectLst>
                <a:latin typeface="黑体" pitchFamily="2" charset="-122"/>
                <a:ea typeface="黑体" pitchFamily="2" charset="-122"/>
              </a:rPr>
              <a:t>2</a:t>
            </a:r>
            <a:r>
              <a:rPr kumimoji="1" lang="zh-CN" altLang="en-US" sz="2800" b="1">
                <a:effectLst>
                  <a:outerShdw blurRad="38100" dist="38100" dir="2700000" algn="tl">
                    <a:srgbClr val="C0C0C0"/>
                  </a:outerShdw>
                </a:effectLst>
                <a:latin typeface="黑体" pitchFamily="2" charset="-122"/>
                <a:ea typeface="黑体" pitchFamily="2" charset="-122"/>
              </a:rPr>
              <a:t>）议会：立法机关，与行政机关互相独立，有弹劾总统的权力</a:t>
            </a:r>
          </a:p>
        </p:txBody>
      </p:sp>
      <p:sp>
        <p:nvSpPr>
          <p:cNvPr id="14345" name="Rectangle 9"/>
          <p:cNvSpPr>
            <a:spLocks noChangeArrowheads="1"/>
          </p:cNvSpPr>
          <p:nvPr/>
        </p:nvSpPr>
        <p:spPr bwMode="auto">
          <a:xfrm>
            <a:off x="1187450" y="3860800"/>
            <a:ext cx="6748463" cy="1373188"/>
          </a:xfrm>
          <a:prstGeom prst="rect">
            <a:avLst/>
          </a:prstGeom>
          <a:noFill/>
          <a:ln w="9525">
            <a:noFill/>
            <a:miter lim="800000"/>
            <a:headEnd/>
            <a:tailEnd/>
          </a:ln>
          <a:effectLst/>
        </p:spPr>
        <p:txBody>
          <a:bodyPr>
            <a:spAutoFit/>
          </a:bodyPr>
          <a:lstStyle/>
          <a:p>
            <a:pPr>
              <a:defRPr/>
            </a:pPr>
            <a:r>
              <a:rPr kumimoji="1" lang="zh-CN" altLang="en-US" sz="2800" b="1">
                <a:effectLst>
                  <a:outerShdw blurRad="38100" dist="38100" dir="2700000" algn="tl">
                    <a:srgbClr val="C0C0C0"/>
                  </a:outerShdw>
                </a:effectLst>
                <a:latin typeface="黑体" pitchFamily="2" charset="-122"/>
                <a:ea typeface="黑体" pitchFamily="2" charset="-122"/>
              </a:rPr>
              <a:t>（</a:t>
            </a:r>
            <a:r>
              <a:rPr kumimoji="1" lang="en-US" altLang="zh-CN" sz="2800" b="1">
                <a:effectLst>
                  <a:outerShdw blurRad="38100" dist="38100" dir="2700000" algn="tl">
                    <a:srgbClr val="C0C0C0"/>
                  </a:outerShdw>
                </a:effectLst>
                <a:latin typeface="黑体" pitchFamily="2" charset="-122"/>
                <a:ea typeface="黑体" pitchFamily="2" charset="-122"/>
              </a:rPr>
              <a:t>3</a:t>
            </a:r>
            <a:r>
              <a:rPr kumimoji="1" lang="zh-CN" altLang="en-US" sz="2800" b="1">
                <a:effectLst>
                  <a:outerShdw blurRad="38100" dist="38100" dir="2700000" algn="tl">
                    <a:srgbClr val="C0C0C0"/>
                  </a:outerShdw>
                </a:effectLst>
                <a:latin typeface="黑体" pitchFamily="2" charset="-122"/>
                <a:ea typeface="黑体" pitchFamily="2" charset="-122"/>
              </a:rPr>
              <a:t>）政府：当选总统组织政府，能否执政不在于是否在议会获得多数席位，而在于总统在选举中能否获胜</a:t>
            </a:r>
          </a:p>
        </p:txBody>
      </p:sp>
      <p:sp>
        <p:nvSpPr>
          <p:cNvPr id="32775" name="Text Box 10"/>
          <p:cNvSpPr txBox="1">
            <a:spLocks noChangeArrowheads="1"/>
          </p:cNvSpPr>
          <p:nvPr/>
        </p:nvSpPr>
        <p:spPr bwMode="auto">
          <a:xfrm>
            <a:off x="1116013" y="5578475"/>
            <a:ext cx="23034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endParaRPr lang="zh-CN" altLang="zh-CN"/>
          </a:p>
        </p:txBody>
      </p:sp>
      <p:sp>
        <p:nvSpPr>
          <p:cNvPr id="32776" name="Text Box 11"/>
          <p:cNvSpPr txBox="1">
            <a:spLocks noChangeArrowheads="1"/>
          </p:cNvSpPr>
          <p:nvPr/>
        </p:nvSpPr>
        <p:spPr bwMode="auto">
          <a:xfrm>
            <a:off x="1187450" y="5300663"/>
            <a:ext cx="77057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2800" b="1">
                <a:latin typeface="黑体" pitchFamily="2" charset="-122"/>
                <a:ea typeface="黑体" pitchFamily="2" charset="-122"/>
              </a:rPr>
              <a:t>（</a:t>
            </a:r>
            <a:r>
              <a:rPr lang="en-US" altLang="zh-CN" sz="2800" b="1">
                <a:latin typeface="黑体" pitchFamily="2" charset="-122"/>
                <a:ea typeface="黑体" pitchFamily="2" charset="-122"/>
              </a:rPr>
              <a:t>4</a:t>
            </a:r>
            <a:r>
              <a:rPr lang="zh-CN" altLang="en-US" sz="2800" b="1">
                <a:latin typeface="黑体" pitchFamily="2" charset="-122"/>
                <a:ea typeface="黑体" pitchFamily="2" charset="-122"/>
              </a:rPr>
              <a:t>）主要国家：</a:t>
            </a:r>
          </a:p>
        </p:txBody>
      </p:sp>
      <p:sp>
        <p:nvSpPr>
          <p:cNvPr id="32777" name="Rectangle 12"/>
          <p:cNvSpPr>
            <a:spLocks noChangeArrowheads="1"/>
          </p:cNvSpPr>
          <p:nvPr/>
        </p:nvSpPr>
        <p:spPr bwMode="auto">
          <a:xfrm>
            <a:off x="1979613" y="5949950"/>
            <a:ext cx="5719762" cy="51911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zh-CN" altLang="en-US" sz="2800" b="1">
                <a:latin typeface="黑体" pitchFamily="2" charset="-122"/>
                <a:ea typeface="黑体" pitchFamily="2" charset="-122"/>
              </a:rPr>
              <a:t>美国、拉美诸国、菲律宾、南朝鲜</a:t>
            </a:r>
            <a:r>
              <a:rPr lang="zh-CN" altLang="en-US" sz="2800">
                <a:latin typeface="黑体" pitchFamily="2" charset="-122"/>
                <a:ea typeface="黑体" pitchFamily="2" charset="-122"/>
              </a:rPr>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1434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34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34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3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1" grpId="0"/>
      <p:bldP spid="14343" grpId="0"/>
      <p:bldP spid="14344" grpId="0"/>
      <p:bldP spid="1434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1" name="Text Box 3"/>
          <p:cNvSpPr txBox="1">
            <a:spLocks noChangeArrowheads="1"/>
          </p:cNvSpPr>
          <p:nvPr/>
        </p:nvSpPr>
        <p:spPr bwMode="auto">
          <a:xfrm>
            <a:off x="2209800" y="787400"/>
            <a:ext cx="4627563" cy="519113"/>
          </a:xfrm>
          <a:prstGeom prst="rect">
            <a:avLst/>
          </a:prstGeom>
          <a:solidFill>
            <a:srgbClr val="008000"/>
          </a:solidFill>
          <a:ln w="9525">
            <a:noFill/>
            <a:miter lim="800000"/>
            <a:headEnd/>
            <a:tailEnd/>
          </a:ln>
          <a:effectLst>
            <a:outerShdw dist="107763" dir="2700000" algn="ctr" rotWithShape="0">
              <a:schemeClr val="tx1"/>
            </a:outerShdw>
          </a:effectLst>
        </p:spPr>
        <p:txBody>
          <a:bodyPr>
            <a:spAutoFit/>
          </a:bodyPr>
          <a:lstStyle/>
          <a:p>
            <a:pPr algn="ctr">
              <a:defRPr/>
            </a:pPr>
            <a:r>
              <a:rPr kumimoji="1" lang="zh-CN" altLang="en-US" sz="2800" dirty="0">
                <a:solidFill>
                  <a:schemeClr val="bg1"/>
                </a:solidFill>
                <a:latin typeface="Times New Roman" pitchFamily="18" charset="0"/>
                <a:ea typeface="黑体" pitchFamily="2" charset="-122"/>
              </a:rPr>
              <a:t>根据行政权力</a:t>
            </a:r>
          </a:p>
        </p:txBody>
      </p:sp>
      <p:sp>
        <p:nvSpPr>
          <p:cNvPr id="109572" name="AutoShape 4"/>
          <p:cNvSpPr>
            <a:spLocks noChangeArrowheads="1"/>
          </p:cNvSpPr>
          <p:nvPr/>
        </p:nvSpPr>
        <p:spPr bwMode="auto">
          <a:xfrm>
            <a:off x="1103313" y="2386013"/>
            <a:ext cx="2879725" cy="1690687"/>
          </a:xfrm>
          <a:prstGeom prst="flowChartOffpageConnector">
            <a:avLst/>
          </a:prstGeom>
          <a:solidFill>
            <a:srgbClr val="FFFFCC"/>
          </a:solidFill>
          <a:ln w="9525">
            <a:solidFill>
              <a:schemeClr val="tx1"/>
            </a:solidFill>
            <a:miter lim="800000"/>
            <a:headEnd/>
            <a:tailEnd/>
          </a:ln>
          <a:effectLst>
            <a:outerShdw dist="107763" dir="2700000" algn="ctr" rotWithShape="0">
              <a:schemeClr val="bg2">
                <a:alpha val="50000"/>
              </a:schemeClr>
            </a:outerShdw>
          </a:effectLst>
        </p:spPr>
        <p:txBody>
          <a:bodyPr anchor="ctr"/>
          <a:lstStyle/>
          <a:p>
            <a:pPr algn="ctr">
              <a:defRPr/>
            </a:pPr>
            <a:r>
              <a:rPr kumimoji="1" lang="zh-CN" altLang="en-US" sz="2400">
                <a:latin typeface="Times New Roman" pitchFamily="18" charset="0"/>
                <a:ea typeface="楷体_GB2312" pitchFamily="49" charset="-122"/>
              </a:rPr>
              <a:t>总统内阁制</a:t>
            </a:r>
          </a:p>
        </p:txBody>
      </p:sp>
      <p:sp>
        <p:nvSpPr>
          <p:cNvPr id="109574" name="AutoShape 6"/>
          <p:cNvSpPr>
            <a:spLocks noChangeArrowheads="1"/>
          </p:cNvSpPr>
          <p:nvPr/>
        </p:nvSpPr>
        <p:spPr bwMode="auto">
          <a:xfrm>
            <a:off x="5027613" y="2379663"/>
            <a:ext cx="2879725" cy="1690687"/>
          </a:xfrm>
          <a:prstGeom prst="flowChartOffpageConnector">
            <a:avLst/>
          </a:prstGeom>
          <a:solidFill>
            <a:srgbClr val="FFFFCC"/>
          </a:solidFill>
          <a:ln w="9525">
            <a:solidFill>
              <a:schemeClr val="tx1"/>
            </a:solidFill>
            <a:miter lim="800000"/>
            <a:headEnd/>
            <a:tailEnd/>
          </a:ln>
          <a:effectLst>
            <a:outerShdw dist="107763" dir="2700000" algn="ctr" rotWithShape="0">
              <a:schemeClr val="bg2">
                <a:alpha val="50000"/>
              </a:schemeClr>
            </a:outerShdw>
          </a:effectLst>
        </p:spPr>
        <p:txBody>
          <a:bodyPr anchor="ctr"/>
          <a:lstStyle/>
          <a:p>
            <a:pPr algn="ctr">
              <a:defRPr/>
            </a:pPr>
            <a:r>
              <a:rPr kumimoji="1" lang="zh-CN" altLang="en-US" sz="2400">
                <a:latin typeface="Times New Roman" pitchFamily="18" charset="0"/>
                <a:ea typeface="楷体_GB2312" pitchFamily="49" charset="-122"/>
              </a:rPr>
              <a:t>议会内阁制</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09572"/>
                                        </p:tgtEl>
                                        <p:attrNameLst>
                                          <p:attrName>style.visibility</p:attrName>
                                        </p:attrNameLst>
                                      </p:cBhvr>
                                      <p:to>
                                        <p:strVal val="visible"/>
                                      </p:to>
                                    </p:set>
                                    <p:animEffect transition="in" filter="wipe(up)">
                                      <p:cBhvr>
                                        <p:cTn id="7" dur="2000"/>
                                        <p:tgtEl>
                                          <p:spTgt spid="109572"/>
                                        </p:tgtEl>
                                      </p:cBhvr>
                                    </p:animEffect>
                                  </p:childTnLst>
                                </p:cTn>
                              </p:par>
                            </p:childTnLst>
                          </p:cTn>
                        </p:par>
                        <p:par>
                          <p:cTn id="8" fill="hold" nodeType="afterGroup">
                            <p:stCondLst>
                              <p:cond delay="2000"/>
                            </p:stCondLst>
                            <p:childTnLst>
                              <p:par>
                                <p:cTn id="9" presetID="22" presetClass="entr" presetSubtype="1" fill="hold" grpId="0" nodeType="afterEffect">
                                  <p:stCondLst>
                                    <p:cond delay="0"/>
                                  </p:stCondLst>
                                  <p:childTnLst>
                                    <p:set>
                                      <p:cBhvr>
                                        <p:cTn id="10" dur="1" fill="hold">
                                          <p:stCondLst>
                                            <p:cond delay="0"/>
                                          </p:stCondLst>
                                        </p:cTn>
                                        <p:tgtEl>
                                          <p:spTgt spid="109574"/>
                                        </p:tgtEl>
                                        <p:attrNameLst>
                                          <p:attrName>style.visibility</p:attrName>
                                        </p:attrNameLst>
                                      </p:cBhvr>
                                      <p:to>
                                        <p:strVal val="visible"/>
                                      </p:to>
                                    </p:set>
                                    <p:animEffect transition="in" filter="wipe(up)">
                                      <p:cBhvr>
                                        <p:cTn id="11" dur="2000"/>
                                        <p:tgtEl>
                                          <p:spTgt spid="1095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2" grpId="0" animBg="1"/>
      <p:bldP spid="10957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7" name="AutoShape 3"/>
          <p:cNvSpPr>
            <a:spLocks noChangeArrowheads="1"/>
          </p:cNvSpPr>
          <p:nvPr/>
        </p:nvSpPr>
        <p:spPr bwMode="auto">
          <a:xfrm>
            <a:off x="3132138" y="788988"/>
            <a:ext cx="2879725" cy="1690687"/>
          </a:xfrm>
          <a:prstGeom prst="flowChartOffpageConnector">
            <a:avLst/>
          </a:prstGeom>
          <a:solidFill>
            <a:srgbClr val="FFFFCC"/>
          </a:solidFill>
          <a:ln w="9525">
            <a:solidFill>
              <a:schemeClr val="tx1"/>
            </a:solidFill>
            <a:miter lim="800000"/>
            <a:headEnd/>
            <a:tailEnd/>
          </a:ln>
          <a:effectLst>
            <a:outerShdw dist="107763" dir="2700000" algn="ctr" rotWithShape="0">
              <a:schemeClr val="bg2">
                <a:alpha val="50000"/>
              </a:schemeClr>
            </a:outerShdw>
          </a:effectLst>
        </p:spPr>
        <p:txBody>
          <a:bodyPr anchor="ctr"/>
          <a:lstStyle/>
          <a:p>
            <a:pPr algn="ctr">
              <a:defRPr/>
            </a:pPr>
            <a:r>
              <a:rPr kumimoji="1" lang="zh-CN" altLang="en-US" sz="2400">
                <a:latin typeface="Times New Roman" pitchFamily="18" charset="0"/>
                <a:ea typeface="楷体_GB2312" pitchFamily="49" charset="-122"/>
              </a:rPr>
              <a:t>总统内阁制</a:t>
            </a:r>
          </a:p>
        </p:txBody>
      </p:sp>
      <p:sp>
        <p:nvSpPr>
          <p:cNvPr id="113669" name="Text Box 5"/>
          <p:cNvSpPr txBox="1">
            <a:spLocks noChangeArrowheads="1"/>
          </p:cNvSpPr>
          <p:nvPr/>
        </p:nvSpPr>
        <p:spPr bwMode="auto">
          <a:xfrm>
            <a:off x="1431925" y="3162300"/>
            <a:ext cx="7202488" cy="2292350"/>
          </a:xfrm>
          <a:prstGeom prst="rect">
            <a:avLst/>
          </a:prstGeom>
          <a:solidFill>
            <a:srgbClr val="E8E9E3"/>
          </a:solidFill>
          <a:ln w="9525">
            <a:solidFill>
              <a:schemeClr val="bg2"/>
            </a:solidFill>
            <a:miter lim="800000"/>
            <a:headEnd/>
            <a:tailEnd/>
          </a:ln>
          <a:effectLst>
            <a:outerShdw dist="107763" dir="2700000" algn="ctr" rotWithShape="0">
              <a:schemeClr val="bg2">
                <a:alpha val="50000"/>
              </a:schemeClr>
            </a:outerShdw>
          </a:effectLst>
        </p:spPr>
        <p:txBody>
          <a:bodyPr wrap="none">
            <a:spAutoFit/>
          </a:bodyPr>
          <a:lstStyle/>
          <a:p>
            <a:pPr>
              <a:buFont typeface="Wingdings" pitchFamily="2" charset="2"/>
              <a:buChar char="l"/>
              <a:defRPr/>
            </a:pPr>
            <a:r>
              <a:rPr kumimoji="1" lang="en-US" altLang="zh-CN" sz="2400" dirty="0">
                <a:latin typeface="Times New Roman" pitchFamily="18" charset="0"/>
              </a:rPr>
              <a:t> </a:t>
            </a:r>
            <a:r>
              <a:rPr kumimoji="1" lang="zh-CN" altLang="en-US" sz="2400" dirty="0">
                <a:latin typeface="Times New Roman" pitchFamily="18" charset="0"/>
              </a:rPr>
              <a:t>总统拥有行政权，并担任国家元首，如美国。</a:t>
            </a:r>
          </a:p>
          <a:p>
            <a:pPr>
              <a:buFont typeface="Wingdings" pitchFamily="2" charset="2"/>
              <a:buChar char="l"/>
              <a:defRPr/>
            </a:pPr>
            <a:r>
              <a:rPr kumimoji="1" lang="zh-CN" altLang="en-US" sz="2400" dirty="0">
                <a:latin typeface="Times New Roman" pitchFamily="18" charset="0"/>
              </a:rPr>
              <a:t> 总统由选举产生。</a:t>
            </a:r>
          </a:p>
          <a:p>
            <a:pPr>
              <a:buFont typeface="Wingdings" pitchFamily="2" charset="2"/>
              <a:buChar char="l"/>
              <a:defRPr/>
            </a:pPr>
            <a:r>
              <a:rPr lang="zh-CN" altLang="en-US" sz="2400" dirty="0">
                <a:latin typeface="Times New Roman" pitchFamily="18" charset="0"/>
              </a:rPr>
              <a:t> 建立在权力分立的基础上，政府由三大部分组成：</a:t>
            </a:r>
          </a:p>
          <a:p>
            <a:pPr lvl="1">
              <a:buFont typeface="Wingdings" pitchFamily="2" charset="2"/>
              <a:buChar char="Ø"/>
              <a:defRPr/>
            </a:pPr>
            <a:r>
              <a:rPr kumimoji="1" lang="zh-CN" altLang="en-US" sz="2400" dirty="0">
                <a:latin typeface="Times New Roman" pitchFamily="18" charset="0"/>
              </a:rPr>
              <a:t>行政机构</a:t>
            </a:r>
            <a:r>
              <a:rPr kumimoji="1" lang="en-US" altLang="zh-CN" sz="2400" dirty="0">
                <a:latin typeface="Times New Roman" pitchFamily="18" charset="0"/>
              </a:rPr>
              <a:t>——</a:t>
            </a:r>
            <a:r>
              <a:rPr kumimoji="1" lang="zh-CN" altLang="en-US" sz="2400" dirty="0">
                <a:latin typeface="Times New Roman" pitchFamily="18" charset="0"/>
              </a:rPr>
              <a:t>以总统为代表；</a:t>
            </a:r>
          </a:p>
          <a:p>
            <a:pPr lvl="1">
              <a:buFont typeface="Wingdings" pitchFamily="2" charset="2"/>
              <a:buChar char="Ø"/>
              <a:defRPr/>
            </a:pPr>
            <a:r>
              <a:rPr kumimoji="1" lang="zh-CN" altLang="en-US" sz="2400" dirty="0">
                <a:latin typeface="Times New Roman" pitchFamily="18" charset="0"/>
              </a:rPr>
              <a:t>立法机构</a:t>
            </a:r>
            <a:r>
              <a:rPr kumimoji="1" lang="en-US" altLang="zh-CN" sz="2400" dirty="0">
                <a:latin typeface="Times New Roman" pitchFamily="18" charset="0"/>
              </a:rPr>
              <a:t>——</a:t>
            </a:r>
            <a:r>
              <a:rPr kumimoji="1" lang="zh-CN" altLang="en-US" sz="2400" dirty="0">
                <a:latin typeface="Times New Roman" pitchFamily="18" charset="0"/>
              </a:rPr>
              <a:t>由国会或议会代表；</a:t>
            </a:r>
          </a:p>
          <a:p>
            <a:pPr lvl="1">
              <a:buFont typeface="Wingdings" pitchFamily="2" charset="2"/>
              <a:buChar char="Ø"/>
              <a:defRPr/>
            </a:pPr>
            <a:r>
              <a:rPr kumimoji="1" lang="zh-CN" altLang="en-US" sz="2400" dirty="0">
                <a:latin typeface="Times New Roman" pitchFamily="18" charset="0"/>
              </a:rPr>
              <a:t>司法机构</a:t>
            </a:r>
            <a:r>
              <a:rPr kumimoji="1" lang="en-US" altLang="zh-CN" sz="2400" dirty="0">
                <a:latin typeface="Times New Roman" pitchFamily="18" charset="0"/>
              </a:rPr>
              <a:t>——</a:t>
            </a:r>
            <a:r>
              <a:rPr kumimoji="1" lang="zh-CN" altLang="en-US" sz="2400" dirty="0">
                <a:latin typeface="Times New Roman" pitchFamily="18" charset="0"/>
              </a:rPr>
              <a:t>由最高法院代表。</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13667"/>
                                        </p:tgtEl>
                                        <p:attrNameLst>
                                          <p:attrName>style.visibility</p:attrName>
                                        </p:attrNameLst>
                                      </p:cBhvr>
                                      <p:to>
                                        <p:strVal val="visible"/>
                                      </p:to>
                                    </p:set>
                                    <p:animEffect transition="in" filter="wipe(up)">
                                      <p:cBhvr>
                                        <p:cTn id="7" dur="2000"/>
                                        <p:tgtEl>
                                          <p:spTgt spid="1136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AutoShape 2"/>
          <p:cNvSpPr>
            <a:spLocks noChangeArrowheads="1"/>
          </p:cNvSpPr>
          <p:nvPr/>
        </p:nvSpPr>
        <p:spPr bwMode="auto">
          <a:xfrm>
            <a:off x="3132138" y="788988"/>
            <a:ext cx="2879725" cy="1690687"/>
          </a:xfrm>
          <a:prstGeom prst="flowChartOffpageConnector">
            <a:avLst/>
          </a:prstGeom>
          <a:solidFill>
            <a:srgbClr val="FFFFCC"/>
          </a:solidFill>
          <a:ln w="9525">
            <a:solidFill>
              <a:schemeClr val="tx1"/>
            </a:solidFill>
            <a:miter lim="800000"/>
            <a:headEnd/>
            <a:tailEnd/>
          </a:ln>
          <a:effectLst>
            <a:outerShdw dist="107763" dir="2700000" algn="ctr" rotWithShape="0">
              <a:schemeClr val="bg2">
                <a:alpha val="50000"/>
              </a:schemeClr>
            </a:outerShdw>
          </a:effectLst>
        </p:spPr>
        <p:txBody>
          <a:bodyPr anchor="ctr"/>
          <a:lstStyle/>
          <a:p>
            <a:pPr algn="ctr">
              <a:defRPr/>
            </a:pPr>
            <a:r>
              <a:rPr kumimoji="1" lang="zh-CN" altLang="en-US" sz="2400">
                <a:latin typeface="Times New Roman" pitchFamily="18" charset="0"/>
                <a:ea typeface="楷体_GB2312" pitchFamily="49" charset="-122"/>
              </a:rPr>
              <a:t>议会内阁制</a:t>
            </a:r>
          </a:p>
        </p:txBody>
      </p:sp>
      <p:sp>
        <p:nvSpPr>
          <p:cNvPr id="114691" name="Text Box 3"/>
          <p:cNvSpPr txBox="1">
            <a:spLocks noChangeArrowheads="1"/>
          </p:cNvSpPr>
          <p:nvPr/>
        </p:nvSpPr>
        <p:spPr bwMode="auto">
          <a:xfrm>
            <a:off x="1146175" y="2906713"/>
            <a:ext cx="6851650" cy="2657475"/>
          </a:xfrm>
          <a:prstGeom prst="rect">
            <a:avLst/>
          </a:prstGeom>
          <a:solidFill>
            <a:srgbClr val="E8E9E3"/>
          </a:solidFill>
          <a:ln w="9525">
            <a:solidFill>
              <a:schemeClr val="bg2"/>
            </a:solidFill>
            <a:miter lim="800000"/>
            <a:headEnd/>
            <a:tailEnd/>
          </a:ln>
          <a:effectLst>
            <a:outerShdw dist="107763" dir="2700000" algn="ctr" rotWithShape="0">
              <a:schemeClr val="bg2">
                <a:alpha val="50000"/>
              </a:schemeClr>
            </a:outerShdw>
          </a:effectLst>
        </p:spPr>
        <p:txBody>
          <a:bodyPr>
            <a:spAutoFit/>
          </a:bodyPr>
          <a:lstStyle/>
          <a:p>
            <a:pPr>
              <a:buFont typeface="Wingdings" pitchFamily="2" charset="2"/>
              <a:buChar char="l"/>
              <a:defRPr/>
            </a:pPr>
            <a:r>
              <a:rPr kumimoji="1" lang="en-US" altLang="zh-CN" sz="2400">
                <a:latin typeface="Times New Roman" pitchFamily="18" charset="0"/>
              </a:rPr>
              <a:t> </a:t>
            </a:r>
            <a:r>
              <a:rPr kumimoji="1" lang="zh-CN" altLang="en-US" sz="2400">
                <a:latin typeface="Times New Roman" pitchFamily="18" charset="0"/>
              </a:rPr>
              <a:t>政府首脑和国家元首由不同的人担任：一般首相是政府首脑，君主是国家元首，如英国。</a:t>
            </a:r>
          </a:p>
          <a:p>
            <a:pPr>
              <a:buFont typeface="Wingdings" pitchFamily="2" charset="2"/>
              <a:buChar char="l"/>
              <a:defRPr/>
            </a:pPr>
            <a:r>
              <a:rPr kumimoji="1" lang="zh-CN" altLang="en-US" sz="2400">
                <a:latin typeface="Times New Roman" pitchFamily="18" charset="0"/>
              </a:rPr>
              <a:t> 首相和内阁成员既是高级行政官员，又是议会成员，在议会的直接领导下行使职权并集体向议会负责。</a:t>
            </a:r>
          </a:p>
          <a:p>
            <a:pPr>
              <a:buFont typeface="Wingdings" pitchFamily="2" charset="2"/>
              <a:buChar char="l"/>
              <a:defRPr/>
            </a:pPr>
            <a:r>
              <a:rPr lang="zh-CN" altLang="en-US" sz="2400">
                <a:latin typeface="Times New Roman" pitchFamily="18" charset="0"/>
              </a:rPr>
              <a:t> 英国首相通常是下院中的多数党领袖，首相任期以议会支持为准。</a:t>
            </a:r>
            <a:endParaRPr kumimoji="1" lang="zh-CN" altLang="en-US" sz="2400">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14690"/>
                                        </p:tgtEl>
                                        <p:attrNameLst>
                                          <p:attrName>style.visibility</p:attrName>
                                        </p:attrNameLst>
                                      </p:cBhvr>
                                      <p:to>
                                        <p:strVal val="visible"/>
                                      </p:to>
                                    </p:set>
                                    <p:animEffect transition="in" filter="wipe(up)">
                                      <p:cBhvr>
                                        <p:cTn id="7" dur="2000"/>
                                        <p:tgtEl>
                                          <p:spTgt spid="1146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ext Box 2"/>
          <p:cNvSpPr txBox="1">
            <a:spLocks noChangeArrowheads="1"/>
          </p:cNvSpPr>
          <p:nvPr/>
        </p:nvSpPr>
        <p:spPr bwMode="auto">
          <a:xfrm>
            <a:off x="2209800" y="787400"/>
            <a:ext cx="4627563" cy="519113"/>
          </a:xfrm>
          <a:prstGeom prst="rect">
            <a:avLst/>
          </a:prstGeom>
          <a:solidFill>
            <a:srgbClr val="008000"/>
          </a:solidFill>
          <a:ln w="9525">
            <a:noFill/>
            <a:miter lim="800000"/>
            <a:headEnd/>
            <a:tailEnd/>
          </a:ln>
          <a:effectLst>
            <a:outerShdw dist="107763" dir="2700000" algn="ctr" rotWithShape="0">
              <a:schemeClr val="tx1"/>
            </a:outerShdw>
          </a:effectLst>
        </p:spPr>
        <p:txBody>
          <a:bodyPr>
            <a:spAutoFit/>
          </a:bodyPr>
          <a:lstStyle/>
          <a:p>
            <a:pPr algn="ctr">
              <a:defRPr/>
            </a:pPr>
            <a:r>
              <a:rPr kumimoji="1" lang="zh-CN" altLang="en-US" sz="2800" dirty="0">
                <a:solidFill>
                  <a:schemeClr val="bg1"/>
                </a:solidFill>
                <a:latin typeface="Times New Roman" pitchFamily="18" charset="0"/>
                <a:ea typeface="黑体" pitchFamily="2" charset="-122"/>
              </a:rPr>
              <a:t>根据议会</a:t>
            </a:r>
          </a:p>
        </p:txBody>
      </p:sp>
      <p:sp>
        <p:nvSpPr>
          <p:cNvPr id="110595" name="AutoShape 3"/>
          <p:cNvSpPr>
            <a:spLocks noChangeArrowheads="1"/>
          </p:cNvSpPr>
          <p:nvPr/>
        </p:nvSpPr>
        <p:spPr bwMode="auto">
          <a:xfrm>
            <a:off x="1103313" y="2386013"/>
            <a:ext cx="2879725" cy="1690687"/>
          </a:xfrm>
          <a:prstGeom prst="flowChartOffpageConnector">
            <a:avLst/>
          </a:prstGeom>
          <a:solidFill>
            <a:srgbClr val="FFFFCC"/>
          </a:solidFill>
          <a:ln w="9525">
            <a:solidFill>
              <a:schemeClr val="tx1"/>
            </a:solidFill>
            <a:miter lim="800000"/>
            <a:headEnd/>
            <a:tailEnd/>
          </a:ln>
          <a:effectLst>
            <a:outerShdw dist="107763" dir="2700000" algn="ctr" rotWithShape="0">
              <a:schemeClr val="bg2">
                <a:alpha val="50000"/>
              </a:schemeClr>
            </a:outerShdw>
          </a:effectLst>
        </p:spPr>
        <p:txBody>
          <a:bodyPr anchor="ctr"/>
          <a:lstStyle/>
          <a:p>
            <a:pPr algn="ctr">
              <a:defRPr/>
            </a:pPr>
            <a:r>
              <a:rPr kumimoji="1" lang="zh-CN" altLang="en-US" sz="2400">
                <a:latin typeface="Times New Roman" pitchFamily="18" charset="0"/>
                <a:ea typeface="楷体_GB2312" pitchFamily="49" charset="-122"/>
              </a:rPr>
              <a:t>一院制</a:t>
            </a:r>
          </a:p>
        </p:txBody>
      </p:sp>
      <p:sp>
        <p:nvSpPr>
          <p:cNvPr id="110596" name="AutoShape 4"/>
          <p:cNvSpPr>
            <a:spLocks noChangeArrowheads="1"/>
          </p:cNvSpPr>
          <p:nvPr/>
        </p:nvSpPr>
        <p:spPr bwMode="auto">
          <a:xfrm>
            <a:off x="5027613" y="2379663"/>
            <a:ext cx="2879725" cy="1690687"/>
          </a:xfrm>
          <a:prstGeom prst="flowChartOffpageConnector">
            <a:avLst/>
          </a:prstGeom>
          <a:solidFill>
            <a:srgbClr val="FFFFCC"/>
          </a:solidFill>
          <a:ln w="9525">
            <a:solidFill>
              <a:schemeClr val="tx1"/>
            </a:solidFill>
            <a:miter lim="800000"/>
            <a:headEnd/>
            <a:tailEnd/>
          </a:ln>
          <a:effectLst>
            <a:outerShdw dist="107763" dir="2700000" algn="ctr" rotWithShape="0">
              <a:schemeClr val="bg2">
                <a:alpha val="50000"/>
              </a:schemeClr>
            </a:outerShdw>
          </a:effectLst>
        </p:spPr>
        <p:txBody>
          <a:bodyPr anchor="ctr"/>
          <a:lstStyle/>
          <a:p>
            <a:pPr algn="ctr">
              <a:defRPr/>
            </a:pPr>
            <a:r>
              <a:rPr kumimoji="1" lang="zh-CN" altLang="en-US" sz="2400">
                <a:latin typeface="Times New Roman" pitchFamily="18" charset="0"/>
                <a:ea typeface="楷体_GB2312" pitchFamily="49" charset="-122"/>
              </a:rPr>
              <a:t>两院制</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10595"/>
                                        </p:tgtEl>
                                        <p:attrNameLst>
                                          <p:attrName>style.visibility</p:attrName>
                                        </p:attrNameLst>
                                      </p:cBhvr>
                                      <p:to>
                                        <p:strVal val="visible"/>
                                      </p:to>
                                    </p:set>
                                    <p:animEffect transition="in" filter="wipe(up)">
                                      <p:cBhvr>
                                        <p:cTn id="7" dur="2000"/>
                                        <p:tgtEl>
                                          <p:spTgt spid="110595"/>
                                        </p:tgtEl>
                                      </p:cBhvr>
                                    </p:animEffect>
                                  </p:childTnLst>
                                </p:cTn>
                              </p:par>
                            </p:childTnLst>
                          </p:cTn>
                        </p:par>
                        <p:par>
                          <p:cTn id="8" fill="hold" nodeType="afterGroup">
                            <p:stCondLst>
                              <p:cond delay="2000"/>
                            </p:stCondLst>
                            <p:childTnLst>
                              <p:par>
                                <p:cTn id="9" presetID="22" presetClass="entr" presetSubtype="1" fill="hold" grpId="0" nodeType="afterEffect">
                                  <p:stCondLst>
                                    <p:cond delay="0"/>
                                  </p:stCondLst>
                                  <p:childTnLst>
                                    <p:set>
                                      <p:cBhvr>
                                        <p:cTn id="10" dur="1" fill="hold">
                                          <p:stCondLst>
                                            <p:cond delay="0"/>
                                          </p:stCondLst>
                                        </p:cTn>
                                        <p:tgtEl>
                                          <p:spTgt spid="110596"/>
                                        </p:tgtEl>
                                        <p:attrNameLst>
                                          <p:attrName>style.visibility</p:attrName>
                                        </p:attrNameLst>
                                      </p:cBhvr>
                                      <p:to>
                                        <p:strVal val="visible"/>
                                      </p:to>
                                    </p:set>
                                    <p:animEffect transition="in" filter="wipe(up)">
                                      <p:cBhvr>
                                        <p:cTn id="11" dur="2000"/>
                                        <p:tgtEl>
                                          <p:spTgt spid="1105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5" grpId="0" animBg="1"/>
      <p:bldP spid="11059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ext Box 2"/>
          <p:cNvSpPr txBox="1">
            <a:spLocks noChangeArrowheads="1"/>
          </p:cNvSpPr>
          <p:nvPr/>
        </p:nvSpPr>
        <p:spPr bwMode="auto">
          <a:xfrm>
            <a:off x="2209800" y="787400"/>
            <a:ext cx="4627563" cy="519113"/>
          </a:xfrm>
          <a:prstGeom prst="rect">
            <a:avLst/>
          </a:prstGeom>
          <a:solidFill>
            <a:srgbClr val="008000"/>
          </a:solidFill>
          <a:ln w="9525">
            <a:noFill/>
            <a:miter lim="800000"/>
            <a:headEnd/>
            <a:tailEnd/>
          </a:ln>
          <a:effectLst>
            <a:outerShdw dist="107763" dir="2700000" algn="ctr" rotWithShape="0">
              <a:schemeClr val="tx1"/>
            </a:outerShdw>
          </a:effectLst>
        </p:spPr>
        <p:txBody>
          <a:bodyPr>
            <a:spAutoFit/>
          </a:bodyPr>
          <a:lstStyle/>
          <a:p>
            <a:pPr algn="ctr">
              <a:defRPr/>
            </a:pPr>
            <a:r>
              <a:rPr kumimoji="1" lang="zh-CN" altLang="en-US" sz="2800">
                <a:solidFill>
                  <a:schemeClr val="bg1"/>
                </a:solidFill>
                <a:latin typeface="Times New Roman" pitchFamily="18" charset="0"/>
                <a:ea typeface="黑体" pitchFamily="2" charset="-122"/>
              </a:rPr>
              <a:t>根据政党制度</a:t>
            </a:r>
          </a:p>
        </p:txBody>
      </p:sp>
      <p:sp>
        <p:nvSpPr>
          <p:cNvPr id="111619" name="AutoShape 3"/>
          <p:cNvSpPr>
            <a:spLocks noChangeArrowheads="1"/>
          </p:cNvSpPr>
          <p:nvPr/>
        </p:nvSpPr>
        <p:spPr bwMode="auto">
          <a:xfrm>
            <a:off x="1103313" y="2386013"/>
            <a:ext cx="2879725" cy="1690687"/>
          </a:xfrm>
          <a:prstGeom prst="flowChartOffpageConnector">
            <a:avLst/>
          </a:prstGeom>
          <a:solidFill>
            <a:srgbClr val="FFFFCC"/>
          </a:solidFill>
          <a:ln w="9525">
            <a:solidFill>
              <a:schemeClr val="tx1"/>
            </a:solidFill>
            <a:miter lim="800000"/>
            <a:headEnd/>
            <a:tailEnd/>
          </a:ln>
          <a:effectLst>
            <a:outerShdw dist="107763" dir="2700000" algn="ctr" rotWithShape="0">
              <a:schemeClr val="bg2">
                <a:alpha val="50000"/>
              </a:schemeClr>
            </a:outerShdw>
          </a:effectLst>
        </p:spPr>
        <p:txBody>
          <a:bodyPr anchor="ctr"/>
          <a:lstStyle/>
          <a:p>
            <a:pPr algn="ctr">
              <a:defRPr/>
            </a:pPr>
            <a:r>
              <a:rPr kumimoji="1" lang="zh-CN" altLang="en-US" sz="2400">
                <a:latin typeface="Times New Roman" pitchFamily="18" charset="0"/>
                <a:ea typeface="楷体_GB2312" pitchFamily="49" charset="-122"/>
              </a:rPr>
              <a:t>两党制</a:t>
            </a:r>
          </a:p>
          <a:p>
            <a:pPr algn="ctr">
              <a:defRPr/>
            </a:pPr>
            <a:r>
              <a:rPr kumimoji="1" lang="zh-CN" altLang="en-US">
                <a:latin typeface="Times New Roman" pitchFamily="18" charset="0"/>
                <a:ea typeface="楷体_GB2312" pitchFamily="49" charset="-122"/>
              </a:rPr>
              <a:t>（如美国）</a:t>
            </a:r>
          </a:p>
        </p:txBody>
      </p:sp>
      <p:sp>
        <p:nvSpPr>
          <p:cNvPr id="111620" name="AutoShape 4"/>
          <p:cNvSpPr>
            <a:spLocks noChangeArrowheads="1"/>
          </p:cNvSpPr>
          <p:nvPr/>
        </p:nvSpPr>
        <p:spPr bwMode="auto">
          <a:xfrm>
            <a:off x="5027613" y="2379663"/>
            <a:ext cx="2879725" cy="1690687"/>
          </a:xfrm>
          <a:prstGeom prst="flowChartOffpageConnector">
            <a:avLst/>
          </a:prstGeom>
          <a:solidFill>
            <a:srgbClr val="FFFFCC"/>
          </a:solidFill>
          <a:ln w="9525">
            <a:solidFill>
              <a:schemeClr val="tx1"/>
            </a:solidFill>
            <a:miter lim="800000"/>
            <a:headEnd/>
            <a:tailEnd/>
          </a:ln>
          <a:effectLst>
            <a:outerShdw dist="107763" dir="2700000" algn="ctr" rotWithShape="0">
              <a:schemeClr val="bg2">
                <a:alpha val="50000"/>
              </a:schemeClr>
            </a:outerShdw>
          </a:effectLst>
        </p:spPr>
        <p:txBody>
          <a:bodyPr anchor="ctr"/>
          <a:lstStyle/>
          <a:p>
            <a:pPr algn="ctr">
              <a:defRPr/>
            </a:pPr>
            <a:r>
              <a:rPr kumimoji="1" lang="zh-CN" altLang="en-US" sz="2400">
                <a:latin typeface="Times New Roman" pitchFamily="18" charset="0"/>
                <a:ea typeface="楷体_GB2312" pitchFamily="49" charset="-122"/>
              </a:rPr>
              <a:t>多党制</a:t>
            </a:r>
          </a:p>
          <a:p>
            <a:pPr algn="ctr">
              <a:defRPr/>
            </a:pPr>
            <a:r>
              <a:rPr kumimoji="1" lang="zh-CN" altLang="en-US">
                <a:latin typeface="Times New Roman" pitchFamily="18" charset="0"/>
                <a:ea typeface="楷体_GB2312" pitchFamily="49" charset="-122"/>
              </a:rPr>
              <a:t>（如日本、意大利）</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11619"/>
                                        </p:tgtEl>
                                        <p:attrNameLst>
                                          <p:attrName>style.visibility</p:attrName>
                                        </p:attrNameLst>
                                      </p:cBhvr>
                                      <p:to>
                                        <p:strVal val="visible"/>
                                      </p:to>
                                    </p:set>
                                    <p:animEffect transition="in" filter="wipe(up)">
                                      <p:cBhvr>
                                        <p:cTn id="7" dur="2000"/>
                                        <p:tgtEl>
                                          <p:spTgt spid="111619"/>
                                        </p:tgtEl>
                                      </p:cBhvr>
                                    </p:animEffect>
                                  </p:childTnLst>
                                </p:cTn>
                              </p:par>
                            </p:childTnLst>
                          </p:cTn>
                        </p:par>
                        <p:par>
                          <p:cTn id="8" fill="hold" nodeType="afterGroup">
                            <p:stCondLst>
                              <p:cond delay="2000"/>
                            </p:stCondLst>
                            <p:childTnLst>
                              <p:par>
                                <p:cTn id="9" presetID="22" presetClass="entr" presetSubtype="1" fill="hold" grpId="0" nodeType="afterEffect">
                                  <p:stCondLst>
                                    <p:cond delay="0"/>
                                  </p:stCondLst>
                                  <p:childTnLst>
                                    <p:set>
                                      <p:cBhvr>
                                        <p:cTn id="10" dur="1" fill="hold">
                                          <p:stCondLst>
                                            <p:cond delay="0"/>
                                          </p:stCondLst>
                                        </p:cTn>
                                        <p:tgtEl>
                                          <p:spTgt spid="111620"/>
                                        </p:tgtEl>
                                        <p:attrNameLst>
                                          <p:attrName>style.visibility</p:attrName>
                                        </p:attrNameLst>
                                      </p:cBhvr>
                                      <p:to>
                                        <p:strVal val="visible"/>
                                      </p:to>
                                    </p:set>
                                    <p:animEffect transition="in" filter="wipe(up)">
                                      <p:cBhvr>
                                        <p:cTn id="11" dur="2000"/>
                                        <p:tgtEl>
                                          <p:spTgt spid="1116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9" grpId="0" animBg="1"/>
      <p:bldP spid="11162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Text Box 2"/>
          <p:cNvSpPr txBox="1">
            <a:spLocks noChangeArrowheads="1"/>
          </p:cNvSpPr>
          <p:nvPr/>
        </p:nvSpPr>
        <p:spPr bwMode="auto">
          <a:xfrm>
            <a:off x="2209800" y="787400"/>
            <a:ext cx="4627563" cy="519113"/>
          </a:xfrm>
          <a:prstGeom prst="rect">
            <a:avLst/>
          </a:prstGeom>
          <a:solidFill>
            <a:srgbClr val="008000"/>
          </a:solidFill>
          <a:ln w="9525">
            <a:noFill/>
            <a:miter lim="800000"/>
            <a:headEnd/>
            <a:tailEnd/>
          </a:ln>
          <a:effectLst>
            <a:outerShdw dist="107763" dir="2700000" algn="ctr" rotWithShape="0">
              <a:schemeClr val="tx1"/>
            </a:outerShdw>
          </a:effectLst>
        </p:spPr>
        <p:txBody>
          <a:bodyPr>
            <a:spAutoFit/>
          </a:bodyPr>
          <a:lstStyle/>
          <a:p>
            <a:pPr algn="ctr">
              <a:defRPr/>
            </a:pPr>
            <a:r>
              <a:rPr kumimoji="1" lang="zh-CN" altLang="en-US" sz="2800">
                <a:solidFill>
                  <a:schemeClr val="bg1"/>
                </a:solidFill>
                <a:latin typeface="Times New Roman" pitchFamily="18" charset="0"/>
                <a:ea typeface="黑体" pitchFamily="2" charset="-122"/>
              </a:rPr>
              <a:t>根据地方与中央的关系</a:t>
            </a:r>
          </a:p>
        </p:txBody>
      </p:sp>
      <p:sp>
        <p:nvSpPr>
          <p:cNvPr id="112643" name="AutoShape 3"/>
          <p:cNvSpPr>
            <a:spLocks noChangeArrowheads="1"/>
          </p:cNvSpPr>
          <p:nvPr/>
        </p:nvSpPr>
        <p:spPr bwMode="auto">
          <a:xfrm>
            <a:off x="1103313" y="2386013"/>
            <a:ext cx="2879725" cy="1690687"/>
          </a:xfrm>
          <a:prstGeom prst="flowChartOffpageConnector">
            <a:avLst/>
          </a:prstGeom>
          <a:solidFill>
            <a:srgbClr val="FFFFCC"/>
          </a:solidFill>
          <a:ln w="9525">
            <a:solidFill>
              <a:schemeClr val="tx1"/>
            </a:solidFill>
            <a:miter lim="800000"/>
            <a:headEnd/>
            <a:tailEnd/>
          </a:ln>
          <a:effectLst>
            <a:outerShdw dist="107763" dir="2700000" algn="ctr" rotWithShape="0">
              <a:schemeClr val="bg2">
                <a:alpha val="50000"/>
              </a:schemeClr>
            </a:outerShdw>
          </a:effectLst>
        </p:spPr>
        <p:txBody>
          <a:bodyPr anchor="ctr"/>
          <a:lstStyle/>
          <a:p>
            <a:pPr algn="ctr">
              <a:defRPr/>
            </a:pPr>
            <a:r>
              <a:rPr kumimoji="1" lang="zh-CN" altLang="en-US" sz="2400">
                <a:latin typeface="Times New Roman" pitchFamily="18" charset="0"/>
                <a:ea typeface="楷体_GB2312" pitchFamily="49" charset="-122"/>
              </a:rPr>
              <a:t>单一制</a:t>
            </a:r>
          </a:p>
        </p:txBody>
      </p:sp>
      <p:sp>
        <p:nvSpPr>
          <p:cNvPr id="112644" name="AutoShape 4"/>
          <p:cNvSpPr>
            <a:spLocks noChangeArrowheads="1"/>
          </p:cNvSpPr>
          <p:nvPr/>
        </p:nvSpPr>
        <p:spPr bwMode="auto">
          <a:xfrm>
            <a:off x="5027613" y="2379663"/>
            <a:ext cx="2879725" cy="1690687"/>
          </a:xfrm>
          <a:prstGeom prst="flowChartOffpageConnector">
            <a:avLst/>
          </a:prstGeom>
          <a:solidFill>
            <a:srgbClr val="FFFFCC"/>
          </a:solidFill>
          <a:ln w="9525">
            <a:solidFill>
              <a:schemeClr val="tx1"/>
            </a:solidFill>
            <a:miter lim="800000"/>
            <a:headEnd/>
            <a:tailEnd/>
          </a:ln>
          <a:effectLst>
            <a:outerShdw dist="107763" dir="2700000" algn="ctr" rotWithShape="0">
              <a:schemeClr val="bg2">
                <a:alpha val="50000"/>
              </a:schemeClr>
            </a:outerShdw>
          </a:effectLst>
        </p:spPr>
        <p:txBody>
          <a:bodyPr anchor="ctr"/>
          <a:lstStyle/>
          <a:p>
            <a:pPr algn="ctr">
              <a:defRPr/>
            </a:pPr>
            <a:r>
              <a:rPr kumimoji="1" lang="zh-CN" altLang="en-US" sz="2400">
                <a:latin typeface="Times New Roman" pitchFamily="18" charset="0"/>
                <a:ea typeface="楷体_GB2312" pitchFamily="49" charset="-122"/>
              </a:rPr>
              <a:t>复合制</a:t>
            </a:r>
          </a:p>
          <a:p>
            <a:pPr algn="ctr">
              <a:defRPr/>
            </a:pPr>
            <a:r>
              <a:rPr kumimoji="1" lang="zh-CN" altLang="en-US" sz="2400">
                <a:latin typeface="Times New Roman" pitchFamily="18" charset="0"/>
                <a:ea typeface="楷体_GB2312" pitchFamily="49" charset="-122"/>
              </a:rPr>
              <a:t>（联邦制和邦联制）</a:t>
            </a:r>
          </a:p>
        </p:txBody>
      </p:sp>
      <p:sp>
        <p:nvSpPr>
          <p:cNvPr id="16389" name="Text Box 5"/>
          <p:cNvSpPr txBox="1">
            <a:spLocks noChangeArrowheads="1"/>
          </p:cNvSpPr>
          <p:nvPr/>
        </p:nvSpPr>
        <p:spPr bwMode="auto">
          <a:xfrm>
            <a:off x="603250" y="4298950"/>
            <a:ext cx="3652838"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zh-CN" altLang="en-US" sz="2400">
                <a:latin typeface="Times New Roman" pitchFamily="18" charset="0"/>
              </a:rPr>
              <a:t>将主要权力赋予中央政府，州、省和其他各级地方政府由中央政府组建，地方政府只拥有中央政府赋予的权力，如法国、意大利、英国。</a:t>
            </a:r>
          </a:p>
        </p:txBody>
      </p:sp>
      <p:sp>
        <p:nvSpPr>
          <p:cNvPr id="16390" name="Text Box 6"/>
          <p:cNvSpPr txBox="1">
            <a:spLocks noChangeArrowheads="1"/>
          </p:cNvSpPr>
          <p:nvPr/>
        </p:nvSpPr>
        <p:spPr bwMode="auto">
          <a:xfrm>
            <a:off x="4859338" y="4197350"/>
            <a:ext cx="3783012"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zh-CN" altLang="en-US" sz="2400">
                <a:latin typeface="Times New Roman" pitchFamily="18" charset="0"/>
              </a:rPr>
              <a:t>政府的权力由中央政府与各州或者省政府分享，中央以及地方政府都保持与人民的直接联系，而政府的权力来源于人民，如美国、澳大利亚、德国等。</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12643"/>
                                        </p:tgtEl>
                                        <p:attrNameLst>
                                          <p:attrName>style.visibility</p:attrName>
                                        </p:attrNameLst>
                                      </p:cBhvr>
                                      <p:to>
                                        <p:strVal val="visible"/>
                                      </p:to>
                                    </p:set>
                                    <p:animEffect transition="in" filter="wipe(up)">
                                      <p:cBhvr>
                                        <p:cTn id="7" dur="2000"/>
                                        <p:tgtEl>
                                          <p:spTgt spid="112643"/>
                                        </p:tgtEl>
                                      </p:cBhvr>
                                    </p:animEffect>
                                  </p:childTnLst>
                                </p:cTn>
                              </p:par>
                            </p:childTnLst>
                          </p:cTn>
                        </p:par>
                        <p:par>
                          <p:cTn id="8" fill="hold" nodeType="afterGroup">
                            <p:stCondLst>
                              <p:cond delay="2000"/>
                            </p:stCondLst>
                            <p:childTnLst>
                              <p:par>
                                <p:cTn id="9" presetID="22" presetClass="entr" presetSubtype="1" fill="hold" grpId="0" nodeType="afterEffect">
                                  <p:stCondLst>
                                    <p:cond delay="0"/>
                                  </p:stCondLst>
                                  <p:childTnLst>
                                    <p:set>
                                      <p:cBhvr>
                                        <p:cTn id="10" dur="1" fill="hold">
                                          <p:stCondLst>
                                            <p:cond delay="0"/>
                                          </p:stCondLst>
                                        </p:cTn>
                                        <p:tgtEl>
                                          <p:spTgt spid="112644"/>
                                        </p:tgtEl>
                                        <p:attrNameLst>
                                          <p:attrName>style.visibility</p:attrName>
                                        </p:attrNameLst>
                                      </p:cBhvr>
                                      <p:to>
                                        <p:strVal val="visible"/>
                                      </p:to>
                                    </p:set>
                                    <p:animEffect transition="in" filter="wipe(up)">
                                      <p:cBhvr>
                                        <p:cTn id="11" dur="2000"/>
                                        <p:tgtEl>
                                          <p:spTgt spid="1126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3" grpId="0" animBg="1"/>
      <p:bldP spid="11264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6"/>
          <p:cNvSpPr>
            <a:spLocks noGrp="1" noChangeArrowheads="1"/>
          </p:cNvSpPr>
          <p:nvPr>
            <p:ph type="title" idx="4294967295"/>
          </p:nvPr>
        </p:nvSpPr>
        <p:spPr>
          <a:xfrm>
            <a:off x="392113" y="685800"/>
            <a:ext cx="914400" cy="228600"/>
          </a:xfrm>
          <a:ln/>
        </p:spPr>
        <p:txBody>
          <a:bodyPr/>
          <a:lstStyle/>
          <a:p>
            <a:r>
              <a:rPr lang="zh-CN" altLang="en-US" sz="1400"/>
              <a:t>导入</a:t>
            </a:r>
          </a:p>
        </p:txBody>
      </p:sp>
      <p:sp>
        <p:nvSpPr>
          <p:cNvPr id="4105" name="Text Box 9" descr="蓝色面巾纸"/>
          <p:cNvSpPr txBox="1">
            <a:spLocks noChangeArrowheads="1"/>
          </p:cNvSpPr>
          <p:nvPr/>
        </p:nvSpPr>
        <p:spPr bwMode="auto">
          <a:xfrm>
            <a:off x="852488" y="1841500"/>
            <a:ext cx="7437437" cy="2292350"/>
          </a:xfrm>
          <a:prstGeom prst="rect">
            <a:avLst/>
          </a:prstGeom>
          <a:blipFill dpi="0" rotWithShape="1">
            <a:blip r:embed="rId2"/>
            <a:srcRect/>
            <a:tile tx="0" ty="0" sx="100000" sy="100000" flip="none" algn="tl"/>
          </a:blipFill>
          <a:ln w="9525">
            <a:solidFill>
              <a:schemeClr val="bg2"/>
            </a:solidFill>
            <a:miter lim="800000"/>
            <a:headEnd/>
            <a:tailEnd/>
          </a:ln>
          <a:effectLst>
            <a:outerShdw dist="107763" dir="2700000" algn="ctr" rotWithShape="0">
              <a:schemeClr val="tx1"/>
            </a:outerShdw>
          </a:effectLst>
        </p:spPr>
        <p:txBody>
          <a:bodyPr>
            <a:spAutoFit/>
          </a:bodyPr>
          <a:lstStyle/>
          <a:p>
            <a:pPr>
              <a:defRPr/>
            </a:pPr>
            <a:r>
              <a:rPr kumimoji="1" lang="en-US" altLang="zh-CN" sz="2400" dirty="0">
                <a:latin typeface="Times New Roman" pitchFamily="18" charset="0"/>
                <a:ea typeface="楷体_GB2312" pitchFamily="49" charset="-122"/>
              </a:rPr>
              <a:t>        </a:t>
            </a:r>
            <a:r>
              <a:rPr kumimoji="1" lang="zh-CN" altLang="en-US" sz="2400" dirty="0">
                <a:latin typeface="Times New Roman" pitchFamily="18" charset="0"/>
                <a:ea typeface="楷体_GB2312" pitchFamily="49" charset="-122"/>
              </a:rPr>
              <a:t>时至今日，西方各国通过革命或改革逐渐建立了资产阶级民主制度，但是因国情不同，各国政治体制呈现出多样化的特点。现代西方国家的主要政体有哪些类型？各自的特点是什么？不同国家形成不同政体的历史原因是什么？我们可以试着用比较的方法来回答这些问题。</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105"/>
                                        </p:tgtEl>
                                        <p:attrNameLst>
                                          <p:attrName>style.visibility</p:attrName>
                                        </p:attrNameLst>
                                      </p:cBhvr>
                                      <p:to>
                                        <p:strVal val="visible"/>
                                      </p:to>
                                    </p:set>
                                    <p:animEffect transition="in" filter="wipe(up)">
                                      <p:cBhvr>
                                        <p:cTn id="7" dur="2000"/>
                                        <p:tgtEl>
                                          <p:spTgt spid="4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7"/>
          <p:cNvSpPr txBox="1">
            <a:spLocks noChangeArrowheads="1"/>
          </p:cNvSpPr>
          <p:nvPr/>
        </p:nvSpPr>
        <p:spPr bwMode="auto">
          <a:xfrm>
            <a:off x="827088" y="765175"/>
            <a:ext cx="41052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en-US" altLang="zh-CN" sz="3200" b="1">
                <a:latin typeface="黑体" pitchFamily="2" charset="-122"/>
                <a:ea typeface="黑体" pitchFamily="2" charset="-122"/>
              </a:rPr>
              <a:t>1</a:t>
            </a:r>
            <a:r>
              <a:rPr lang="zh-CN" altLang="en-US" sz="3200" b="1">
                <a:latin typeface="黑体" pitchFamily="2" charset="-122"/>
                <a:ea typeface="黑体" pitchFamily="2" charset="-122"/>
              </a:rPr>
              <a:t>、英美政体相同之处</a:t>
            </a:r>
          </a:p>
        </p:txBody>
      </p:sp>
      <p:sp>
        <p:nvSpPr>
          <p:cNvPr id="10248" name="Rectangle 8"/>
          <p:cNvSpPr>
            <a:spLocks noChangeArrowheads="1"/>
          </p:cNvSpPr>
          <p:nvPr/>
        </p:nvSpPr>
        <p:spPr bwMode="auto">
          <a:xfrm>
            <a:off x="1187450" y="1628775"/>
            <a:ext cx="7237413" cy="308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t>（</a:t>
            </a:r>
            <a:r>
              <a:rPr lang="en-US" altLang="zh-CN" sz="2800" b="1"/>
              <a:t>1</a:t>
            </a:r>
            <a:r>
              <a:rPr lang="zh-CN" altLang="en-US" sz="2800" b="1"/>
              <a:t>）都是资产阶级当政的资本主义国家，都实行普选制</a:t>
            </a:r>
          </a:p>
          <a:p>
            <a:r>
              <a:rPr lang="zh-CN" altLang="en-US" sz="2800" b="1"/>
              <a:t>（</a:t>
            </a:r>
            <a:r>
              <a:rPr lang="en-US" altLang="zh-CN" sz="2800" b="1"/>
              <a:t>2</a:t>
            </a:r>
            <a:r>
              <a:rPr lang="zh-CN" altLang="en-US" sz="2800" b="1"/>
              <a:t>）都实行立法、行政、司法“三权分立”的制度，只不过分权程度不同而已</a:t>
            </a:r>
          </a:p>
          <a:p>
            <a:r>
              <a:rPr lang="zh-CN" altLang="en-US" sz="2800" b="1"/>
              <a:t>（</a:t>
            </a:r>
            <a:r>
              <a:rPr lang="en-US" altLang="zh-CN" sz="2800" b="1"/>
              <a:t>3</a:t>
            </a:r>
            <a:r>
              <a:rPr lang="zh-CN" altLang="en-US" sz="2800" b="1"/>
              <a:t>）都是资本主义国家的政权组织形式</a:t>
            </a:r>
          </a:p>
          <a:p>
            <a:r>
              <a:rPr lang="zh-CN" altLang="en-US" sz="2800" b="1"/>
              <a:t>（</a:t>
            </a:r>
            <a:r>
              <a:rPr lang="en-US" altLang="zh-CN" sz="2800" b="1"/>
              <a:t>4</a:t>
            </a:r>
            <a:r>
              <a:rPr lang="zh-CN" altLang="en-US" sz="2800" b="1"/>
              <a:t>）都是建立在生产资料资本主义私有制基础之上的，都为资产阶级服务的</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4"/>
          <p:cNvSpPr>
            <a:spLocks noChangeArrowheads="1"/>
          </p:cNvSpPr>
          <p:nvPr/>
        </p:nvSpPr>
        <p:spPr bwMode="auto">
          <a:xfrm>
            <a:off x="1187450" y="1412875"/>
            <a:ext cx="7345363" cy="4789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latin typeface="黑体" pitchFamily="2" charset="-122"/>
                <a:ea typeface="黑体" pitchFamily="2" charset="-122"/>
              </a:rPr>
              <a:t>（</a:t>
            </a:r>
            <a:r>
              <a:rPr lang="en-US" altLang="zh-CN" sz="2800" b="1">
                <a:latin typeface="黑体" pitchFamily="2" charset="-122"/>
                <a:ea typeface="黑体" pitchFamily="2" charset="-122"/>
              </a:rPr>
              <a:t>1</a:t>
            </a:r>
            <a:r>
              <a:rPr lang="zh-CN" altLang="en-US" sz="2800" b="1">
                <a:latin typeface="黑体" pitchFamily="2" charset="-122"/>
                <a:ea typeface="黑体" pitchFamily="2" charset="-122"/>
              </a:rPr>
              <a:t>）议会制君主立宪制是资产阶级与封建势力互相妥协的产物。而民主共和制是资产阶级革命比较彻底的结果。　 </a:t>
            </a:r>
          </a:p>
          <a:p>
            <a:endParaRPr lang="zh-CN" altLang="en-US" sz="2800" b="1">
              <a:latin typeface="黑体" pitchFamily="2" charset="-122"/>
              <a:ea typeface="黑体" pitchFamily="2" charset="-122"/>
            </a:endParaRPr>
          </a:p>
          <a:p>
            <a:r>
              <a:rPr lang="zh-CN" altLang="en-US" sz="2800" b="1">
                <a:latin typeface="黑体" pitchFamily="2" charset="-122"/>
                <a:ea typeface="黑体" pitchFamily="2" charset="-122"/>
              </a:rPr>
              <a:t>（</a:t>
            </a:r>
            <a:r>
              <a:rPr lang="en-US" altLang="zh-CN" sz="2800" b="1">
                <a:latin typeface="黑体" pitchFamily="2" charset="-122"/>
                <a:ea typeface="黑体" pitchFamily="2" charset="-122"/>
              </a:rPr>
              <a:t>2</a:t>
            </a:r>
            <a:r>
              <a:rPr lang="zh-CN" altLang="en-US" sz="2800" b="1">
                <a:latin typeface="黑体" pitchFamily="2" charset="-122"/>
                <a:ea typeface="黑体" pitchFamily="2" charset="-122"/>
              </a:rPr>
              <a:t>）君主立宪制设君主为国家元首，世袭继承，没有任期限制，是终身制。而民主共和制不设君主，国家元首由选举产生，有一定的任期。</a:t>
            </a:r>
          </a:p>
          <a:p>
            <a:endParaRPr lang="zh-CN" altLang="en-US" sz="2800" b="1">
              <a:latin typeface="黑体" pitchFamily="2" charset="-122"/>
              <a:ea typeface="黑体" pitchFamily="2" charset="-122"/>
            </a:endParaRPr>
          </a:p>
          <a:p>
            <a:r>
              <a:rPr lang="zh-CN" altLang="en-US" sz="2800" b="1">
                <a:latin typeface="黑体" pitchFamily="2" charset="-122"/>
                <a:ea typeface="黑体" pitchFamily="2" charset="-122"/>
              </a:rPr>
              <a:t>（</a:t>
            </a:r>
            <a:r>
              <a:rPr lang="en-US" altLang="zh-CN" sz="2800" b="1">
                <a:latin typeface="黑体" pitchFamily="2" charset="-122"/>
                <a:ea typeface="黑体" pitchFamily="2" charset="-122"/>
              </a:rPr>
              <a:t>3</a:t>
            </a:r>
            <a:r>
              <a:rPr lang="zh-CN" altLang="en-US" sz="2800" b="1">
                <a:latin typeface="黑体" pitchFamily="2" charset="-122"/>
                <a:ea typeface="黑体" pitchFamily="2" charset="-122"/>
              </a:rPr>
              <a:t>） 君主立宪制的国王（或王后）无实权，而民主共和制的国家元首掌握大权</a:t>
            </a:r>
          </a:p>
        </p:txBody>
      </p:sp>
      <p:sp>
        <p:nvSpPr>
          <p:cNvPr id="34819" name="Text Box 5"/>
          <p:cNvSpPr txBox="1">
            <a:spLocks noChangeArrowheads="1"/>
          </p:cNvSpPr>
          <p:nvPr/>
        </p:nvSpPr>
        <p:spPr bwMode="auto">
          <a:xfrm>
            <a:off x="971550" y="620713"/>
            <a:ext cx="4105275"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en-US" altLang="zh-CN" sz="3200" b="1">
                <a:latin typeface="黑体" pitchFamily="2" charset="-122"/>
                <a:ea typeface="黑体" pitchFamily="2" charset="-122"/>
              </a:rPr>
              <a:t>2</a:t>
            </a:r>
            <a:r>
              <a:rPr lang="zh-CN" altLang="en-US" sz="3200" b="1">
                <a:latin typeface="黑体" pitchFamily="2" charset="-122"/>
                <a:ea typeface="黑体" pitchFamily="2" charset="-122"/>
              </a:rPr>
              <a:t>、英美政体不同之处</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4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ChangeArrowheads="1"/>
          </p:cNvSpPr>
          <p:nvPr/>
        </p:nvSpPr>
        <p:spPr bwMode="auto">
          <a:xfrm>
            <a:off x="2514600" y="228600"/>
            <a:ext cx="4114800" cy="609600"/>
          </a:xfrm>
          <a:prstGeom prst="rect">
            <a:avLst/>
          </a:prstGeom>
          <a:solidFill>
            <a:srgbClr val="CCFFCC"/>
          </a:solidFill>
          <a:ln w="9525">
            <a:solidFill>
              <a:schemeClr val="tx1"/>
            </a:solidFill>
            <a:miter lim="800000"/>
            <a:headEnd/>
            <a:tailEnd/>
          </a:ln>
        </p:spPr>
        <p:txBody>
          <a:bodyPr wrap="none" anchor="ctr"/>
          <a:lstStyle/>
          <a:p>
            <a:pPr algn="ctr"/>
            <a:r>
              <a:rPr lang="zh-CN" altLang="en-US"/>
              <a:t>国家元首（英王）</a:t>
            </a:r>
          </a:p>
        </p:txBody>
      </p:sp>
      <p:sp>
        <p:nvSpPr>
          <p:cNvPr id="17411" name="Rectangle 3"/>
          <p:cNvSpPr>
            <a:spLocks noChangeArrowheads="1"/>
          </p:cNvSpPr>
          <p:nvPr/>
        </p:nvSpPr>
        <p:spPr bwMode="auto">
          <a:xfrm>
            <a:off x="228600" y="3962400"/>
            <a:ext cx="1828800" cy="457200"/>
          </a:xfrm>
          <a:prstGeom prst="rect">
            <a:avLst/>
          </a:prstGeom>
          <a:solidFill>
            <a:srgbClr val="339966"/>
          </a:solidFill>
          <a:ln w="9525">
            <a:solidFill>
              <a:schemeClr val="tx1"/>
            </a:solidFill>
            <a:miter lim="800000"/>
            <a:headEnd/>
            <a:tailEnd/>
          </a:ln>
        </p:spPr>
        <p:txBody>
          <a:bodyPr wrap="none" anchor="ctr"/>
          <a:lstStyle/>
          <a:p>
            <a:pPr algn="ctr"/>
            <a:r>
              <a:rPr lang="zh-CN" altLang="en-US"/>
              <a:t>最高法院</a:t>
            </a:r>
          </a:p>
        </p:txBody>
      </p:sp>
      <p:sp>
        <p:nvSpPr>
          <p:cNvPr id="17412" name="Rectangle 4"/>
          <p:cNvSpPr>
            <a:spLocks noChangeArrowheads="1"/>
          </p:cNvSpPr>
          <p:nvPr/>
        </p:nvSpPr>
        <p:spPr bwMode="auto">
          <a:xfrm>
            <a:off x="228600" y="4419600"/>
            <a:ext cx="609600" cy="1524000"/>
          </a:xfrm>
          <a:prstGeom prst="rect">
            <a:avLst/>
          </a:prstGeom>
          <a:solidFill>
            <a:srgbClr val="00CC66"/>
          </a:solidFill>
          <a:ln w="9525">
            <a:solidFill>
              <a:schemeClr val="tx1"/>
            </a:solidFill>
            <a:miter lim="800000"/>
            <a:headEnd/>
            <a:tailEnd/>
          </a:ln>
        </p:spPr>
        <p:txBody>
          <a:bodyPr wrap="none" anchor="ctr"/>
          <a:lstStyle/>
          <a:p>
            <a:pPr algn="ctr"/>
            <a:r>
              <a:rPr lang="zh-CN" altLang="en-US"/>
              <a:t>刑</a:t>
            </a:r>
          </a:p>
          <a:p>
            <a:pPr algn="ctr"/>
            <a:r>
              <a:rPr lang="zh-CN" altLang="en-US"/>
              <a:t>事</a:t>
            </a:r>
          </a:p>
          <a:p>
            <a:pPr algn="ctr"/>
            <a:r>
              <a:rPr lang="zh-CN" altLang="en-US"/>
              <a:t>法</a:t>
            </a:r>
          </a:p>
          <a:p>
            <a:pPr algn="ctr"/>
            <a:r>
              <a:rPr lang="zh-CN" altLang="en-US"/>
              <a:t>院</a:t>
            </a:r>
          </a:p>
        </p:txBody>
      </p:sp>
      <p:sp>
        <p:nvSpPr>
          <p:cNvPr id="17413" name="Rectangle 5"/>
          <p:cNvSpPr>
            <a:spLocks noChangeArrowheads="1"/>
          </p:cNvSpPr>
          <p:nvPr/>
        </p:nvSpPr>
        <p:spPr bwMode="auto">
          <a:xfrm>
            <a:off x="838200" y="4419600"/>
            <a:ext cx="609600" cy="1524000"/>
          </a:xfrm>
          <a:prstGeom prst="rect">
            <a:avLst/>
          </a:prstGeom>
          <a:solidFill>
            <a:srgbClr val="00CC99"/>
          </a:solidFill>
          <a:ln w="9525">
            <a:solidFill>
              <a:schemeClr val="tx1"/>
            </a:solidFill>
            <a:miter lim="800000"/>
            <a:headEnd/>
            <a:tailEnd/>
          </a:ln>
        </p:spPr>
        <p:txBody>
          <a:bodyPr wrap="none" anchor="ctr"/>
          <a:lstStyle/>
          <a:p>
            <a:pPr algn="ctr"/>
            <a:r>
              <a:rPr lang="zh-CN" altLang="en-US"/>
              <a:t>高</a:t>
            </a:r>
          </a:p>
          <a:p>
            <a:pPr algn="ctr"/>
            <a:r>
              <a:rPr lang="zh-CN" altLang="en-US"/>
              <a:t>等</a:t>
            </a:r>
          </a:p>
          <a:p>
            <a:pPr algn="ctr"/>
            <a:r>
              <a:rPr lang="zh-CN" altLang="en-US"/>
              <a:t>法</a:t>
            </a:r>
          </a:p>
          <a:p>
            <a:pPr algn="ctr"/>
            <a:r>
              <a:rPr lang="zh-CN" altLang="en-US"/>
              <a:t>院</a:t>
            </a:r>
          </a:p>
        </p:txBody>
      </p:sp>
      <p:sp>
        <p:nvSpPr>
          <p:cNvPr id="17414" name="Rectangle 6"/>
          <p:cNvSpPr>
            <a:spLocks noChangeArrowheads="1"/>
          </p:cNvSpPr>
          <p:nvPr/>
        </p:nvSpPr>
        <p:spPr bwMode="auto">
          <a:xfrm>
            <a:off x="1447800" y="4419600"/>
            <a:ext cx="609600" cy="1524000"/>
          </a:xfrm>
          <a:prstGeom prst="rect">
            <a:avLst/>
          </a:prstGeom>
          <a:solidFill>
            <a:srgbClr val="33CC33"/>
          </a:solidFill>
          <a:ln w="9525">
            <a:solidFill>
              <a:schemeClr val="tx1"/>
            </a:solidFill>
            <a:miter lim="800000"/>
            <a:headEnd/>
            <a:tailEnd/>
          </a:ln>
        </p:spPr>
        <p:txBody>
          <a:bodyPr wrap="none" anchor="ctr"/>
          <a:lstStyle/>
          <a:p>
            <a:pPr algn="ctr"/>
            <a:r>
              <a:rPr lang="zh-CN" altLang="en-US"/>
              <a:t>上</a:t>
            </a:r>
          </a:p>
          <a:p>
            <a:pPr algn="ctr"/>
            <a:r>
              <a:rPr lang="zh-CN" altLang="en-US"/>
              <a:t>诉</a:t>
            </a:r>
          </a:p>
          <a:p>
            <a:pPr algn="ctr"/>
            <a:r>
              <a:rPr lang="zh-CN" altLang="en-US"/>
              <a:t>法</a:t>
            </a:r>
          </a:p>
          <a:p>
            <a:pPr algn="ctr"/>
            <a:r>
              <a:rPr lang="zh-CN" altLang="en-US"/>
              <a:t>院</a:t>
            </a:r>
          </a:p>
        </p:txBody>
      </p:sp>
      <p:sp>
        <p:nvSpPr>
          <p:cNvPr id="17415" name="Rectangle 7"/>
          <p:cNvSpPr>
            <a:spLocks noChangeArrowheads="1"/>
          </p:cNvSpPr>
          <p:nvPr/>
        </p:nvSpPr>
        <p:spPr bwMode="auto">
          <a:xfrm>
            <a:off x="2819400" y="1600200"/>
            <a:ext cx="609600" cy="3733800"/>
          </a:xfrm>
          <a:prstGeom prst="rect">
            <a:avLst/>
          </a:prstGeom>
          <a:solidFill>
            <a:srgbClr val="00CCFF"/>
          </a:solidFill>
          <a:ln w="9525">
            <a:solidFill>
              <a:schemeClr val="tx1"/>
            </a:solidFill>
            <a:miter lim="800000"/>
            <a:headEnd/>
            <a:tailEnd/>
          </a:ln>
        </p:spPr>
        <p:txBody>
          <a:bodyPr wrap="none" anchor="ctr"/>
          <a:lstStyle/>
          <a:p>
            <a:pPr algn="ctr"/>
            <a:r>
              <a:rPr lang="zh-CN" altLang="en-US"/>
              <a:t>议</a:t>
            </a:r>
          </a:p>
          <a:p>
            <a:pPr algn="ctr"/>
            <a:endParaRPr lang="zh-CN" altLang="en-US"/>
          </a:p>
          <a:p>
            <a:pPr algn="ctr"/>
            <a:endParaRPr lang="zh-CN" altLang="en-US"/>
          </a:p>
          <a:p>
            <a:pPr algn="ctr"/>
            <a:endParaRPr lang="zh-CN" altLang="en-US"/>
          </a:p>
          <a:p>
            <a:pPr algn="ctr"/>
            <a:endParaRPr lang="zh-CN" altLang="en-US"/>
          </a:p>
          <a:p>
            <a:pPr algn="ctr"/>
            <a:endParaRPr lang="zh-CN" altLang="en-US"/>
          </a:p>
          <a:p>
            <a:pPr algn="ctr"/>
            <a:endParaRPr lang="zh-CN" altLang="en-US"/>
          </a:p>
          <a:p>
            <a:pPr algn="ctr"/>
            <a:r>
              <a:rPr lang="zh-CN" altLang="en-US"/>
              <a:t>会</a:t>
            </a:r>
          </a:p>
        </p:txBody>
      </p:sp>
      <p:sp>
        <p:nvSpPr>
          <p:cNvPr id="17416" name="Rectangle 8"/>
          <p:cNvSpPr>
            <a:spLocks noChangeArrowheads="1"/>
          </p:cNvSpPr>
          <p:nvPr/>
        </p:nvSpPr>
        <p:spPr bwMode="auto">
          <a:xfrm>
            <a:off x="4633913" y="1752600"/>
            <a:ext cx="1295400" cy="609600"/>
          </a:xfrm>
          <a:prstGeom prst="rect">
            <a:avLst/>
          </a:prstGeom>
          <a:solidFill>
            <a:srgbClr val="CCCCFF"/>
          </a:solidFill>
          <a:ln w="9525">
            <a:solidFill>
              <a:schemeClr val="tx1"/>
            </a:solidFill>
            <a:miter lim="800000"/>
            <a:headEnd/>
            <a:tailEnd/>
          </a:ln>
        </p:spPr>
        <p:txBody>
          <a:bodyPr wrap="none" anchor="ctr"/>
          <a:lstStyle/>
          <a:p>
            <a:pPr algn="ctr"/>
            <a:r>
              <a:rPr lang="zh-CN" altLang="en-US"/>
              <a:t>首    相</a:t>
            </a:r>
          </a:p>
        </p:txBody>
      </p:sp>
      <p:sp>
        <p:nvSpPr>
          <p:cNvPr id="17417" name="Rectangle 9"/>
          <p:cNvSpPr>
            <a:spLocks noChangeArrowheads="1"/>
          </p:cNvSpPr>
          <p:nvPr/>
        </p:nvSpPr>
        <p:spPr bwMode="auto">
          <a:xfrm>
            <a:off x="4648200" y="2971800"/>
            <a:ext cx="1295400" cy="609600"/>
          </a:xfrm>
          <a:prstGeom prst="rect">
            <a:avLst/>
          </a:prstGeom>
          <a:solidFill>
            <a:srgbClr val="9999FF"/>
          </a:solidFill>
          <a:ln w="9525">
            <a:solidFill>
              <a:schemeClr val="tx1"/>
            </a:solidFill>
            <a:miter lim="800000"/>
            <a:headEnd/>
            <a:tailEnd/>
          </a:ln>
        </p:spPr>
        <p:txBody>
          <a:bodyPr wrap="none" anchor="ctr"/>
          <a:lstStyle/>
          <a:p>
            <a:pPr algn="ctr"/>
            <a:r>
              <a:rPr lang="zh-CN" altLang="en-US"/>
              <a:t>内    阁</a:t>
            </a:r>
          </a:p>
        </p:txBody>
      </p:sp>
      <p:sp>
        <p:nvSpPr>
          <p:cNvPr id="17418" name="Rectangle 10"/>
          <p:cNvSpPr>
            <a:spLocks noChangeArrowheads="1"/>
          </p:cNvSpPr>
          <p:nvPr/>
        </p:nvSpPr>
        <p:spPr bwMode="auto">
          <a:xfrm>
            <a:off x="3657600" y="4343400"/>
            <a:ext cx="1676400" cy="609600"/>
          </a:xfrm>
          <a:prstGeom prst="rect">
            <a:avLst/>
          </a:prstGeom>
          <a:solidFill>
            <a:srgbClr val="99CCFF"/>
          </a:solidFill>
          <a:ln w="9525">
            <a:solidFill>
              <a:schemeClr val="tx1"/>
            </a:solidFill>
            <a:miter lim="800000"/>
            <a:headEnd/>
            <a:tailEnd/>
          </a:ln>
        </p:spPr>
        <p:txBody>
          <a:bodyPr wrap="none" anchor="ctr"/>
          <a:lstStyle/>
          <a:p>
            <a:pPr algn="ctr"/>
            <a:r>
              <a:rPr lang="zh-CN" altLang="en-US"/>
              <a:t>上       院</a:t>
            </a:r>
          </a:p>
        </p:txBody>
      </p:sp>
      <p:sp>
        <p:nvSpPr>
          <p:cNvPr id="17419" name="Rectangle 11"/>
          <p:cNvSpPr>
            <a:spLocks noChangeArrowheads="1"/>
          </p:cNvSpPr>
          <p:nvPr/>
        </p:nvSpPr>
        <p:spPr bwMode="auto">
          <a:xfrm>
            <a:off x="5638800" y="4343400"/>
            <a:ext cx="1828800" cy="609600"/>
          </a:xfrm>
          <a:prstGeom prst="rect">
            <a:avLst/>
          </a:prstGeom>
          <a:solidFill>
            <a:srgbClr val="66CCFF"/>
          </a:solidFill>
          <a:ln w="9525">
            <a:solidFill>
              <a:schemeClr val="tx1"/>
            </a:solidFill>
            <a:miter lim="800000"/>
            <a:headEnd/>
            <a:tailEnd/>
          </a:ln>
        </p:spPr>
        <p:txBody>
          <a:bodyPr wrap="none" anchor="ctr"/>
          <a:lstStyle/>
          <a:p>
            <a:pPr algn="ctr"/>
            <a:r>
              <a:rPr lang="zh-CN" altLang="en-US"/>
              <a:t>下       院</a:t>
            </a:r>
          </a:p>
        </p:txBody>
      </p:sp>
      <p:sp>
        <p:nvSpPr>
          <p:cNvPr id="17420" name="Rectangle 12"/>
          <p:cNvSpPr>
            <a:spLocks noChangeArrowheads="1"/>
          </p:cNvSpPr>
          <p:nvPr/>
        </p:nvSpPr>
        <p:spPr bwMode="auto">
          <a:xfrm>
            <a:off x="2819400" y="5943600"/>
            <a:ext cx="4267200" cy="838200"/>
          </a:xfrm>
          <a:prstGeom prst="rect">
            <a:avLst/>
          </a:prstGeom>
          <a:solidFill>
            <a:schemeClr val="accent1"/>
          </a:solidFill>
          <a:ln w="9525">
            <a:solidFill>
              <a:schemeClr val="tx1"/>
            </a:solidFill>
            <a:miter lim="800000"/>
            <a:headEnd/>
            <a:tailEnd/>
          </a:ln>
        </p:spPr>
        <p:txBody>
          <a:bodyPr wrap="none" anchor="ctr"/>
          <a:lstStyle/>
          <a:p>
            <a:pPr algn="ctr"/>
            <a:r>
              <a:rPr lang="zh-CN" altLang="en-US"/>
              <a:t>选               民</a:t>
            </a:r>
          </a:p>
        </p:txBody>
      </p:sp>
      <p:sp>
        <p:nvSpPr>
          <p:cNvPr id="17421" name="Rectangle 13"/>
          <p:cNvSpPr>
            <a:spLocks noChangeArrowheads="1"/>
          </p:cNvSpPr>
          <p:nvPr/>
        </p:nvSpPr>
        <p:spPr bwMode="auto">
          <a:xfrm>
            <a:off x="8153400" y="1600200"/>
            <a:ext cx="609600" cy="3733800"/>
          </a:xfrm>
          <a:prstGeom prst="rect">
            <a:avLst/>
          </a:prstGeom>
          <a:solidFill>
            <a:srgbClr val="00CCFF"/>
          </a:solidFill>
          <a:ln w="9525">
            <a:solidFill>
              <a:schemeClr val="tx1"/>
            </a:solidFill>
            <a:miter lim="800000"/>
            <a:headEnd/>
            <a:tailEnd/>
          </a:ln>
        </p:spPr>
        <p:txBody>
          <a:bodyPr wrap="none" anchor="ctr"/>
          <a:lstStyle/>
          <a:p>
            <a:pPr algn="ctr"/>
            <a:r>
              <a:rPr lang="zh-CN" altLang="en-US"/>
              <a:t>议</a:t>
            </a:r>
          </a:p>
          <a:p>
            <a:pPr algn="ctr"/>
            <a:endParaRPr lang="zh-CN" altLang="en-US"/>
          </a:p>
          <a:p>
            <a:pPr algn="ctr"/>
            <a:endParaRPr lang="zh-CN" altLang="en-US"/>
          </a:p>
          <a:p>
            <a:pPr algn="ctr"/>
            <a:endParaRPr lang="zh-CN" altLang="en-US"/>
          </a:p>
          <a:p>
            <a:pPr algn="ctr"/>
            <a:endParaRPr lang="zh-CN" altLang="en-US"/>
          </a:p>
          <a:p>
            <a:pPr algn="ctr"/>
            <a:endParaRPr lang="zh-CN" altLang="en-US"/>
          </a:p>
          <a:p>
            <a:pPr algn="ctr"/>
            <a:endParaRPr lang="zh-CN" altLang="en-US"/>
          </a:p>
          <a:p>
            <a:pPr algn="ctr"/>
            <a:r>
              <a:rPr lang="zh-CN" altLang="en-US"/>
              <a:t>会</a:t>
            </a:r>
          </a:p>
        </p:txBody>
      </p:sp>
      <p:sp>
        <p:nvSpPr>
          <p:cNvPr id="17422" name="Line 14"/>
          <p:cNvSpPr>
            <a:spLocks noChangeShapeType="1"/>
          </p:cNvSpPr>
          <p:nvPr/>
        </p:nvSpPr>
        <p:spPr bwMode="auto">
          <a:xfrm>
            <a:off x="3429000" y="1600200"/>
            <a:ext cx="4876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23" name="Line 15"/>
          <p:cNvSpPr>
            <a:spLocks noChangeShapeType="1"/>
          </p:cNvSpPr>
          <p:nvPr/>
        </p:nvSpPr>
        <p:spPr bwMode="auto">
          <a:xfrm>
            <a:off x="3429000" y="5334000"/>
            <a:ext cx="4876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24" name="Line 16"/>
          <p:cNvSpPr>
            <a:spLocks noChangeShapeType="1"/>
          </p:cNvSpPr>
          <p:nvPr/>
        </p:nvSpPr>
        <p:spPr bwMode="auto">
          <a:xfrm flipH="1">
            <a:off x="990600" y="838200"/>
            <a:ext cx="1981200" cy="533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7425" name="Line 17"/>
          <p:cNvSpPr>
            <a:spLocks noChangeShapeType="1"/>
          </p:cNvSpPr>
          <p:nvPr/>
        </p:nvSpPr>
        <p:spPr bwMode="auto">
          <a:xfrm>
            <a:off x="2971800" y="838200"/>
            <a:ext cx="1600200" cy="914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26" name="Line 18"/>
          <p:cNvSpPr>
            <a:spLocks noChangeShapeType="1"/>
          </p:cNvSpPr>
          <p:nvPr/>
        </p:nvSpPr>
        <p:spPr bwMode="auto">
          <a:xfrm flipH="1" flipV="1">
            <a:off x="4114800" y="838200"/>
            <a:ext cx="457200" cy="914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27" name="Line 19"/>
          <p:cNvSpPr>
            <a:spLocks noChangeShapeType="1"/>
          </p:cNvSpPr>
          <p:nvPr/>
        </p:nvSpPr>
        <p:spPr bwMode="auto">
          <a:xfrm>
            <a:off x="4114800" y="838200"/>
            <a:ext cx="0" cy="3505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7428" name="Line 20"/>
          <p:cNvSpPr>
            <a:spLocks noChangeShapeType="1"/>
          </p:cNvSpPr>
          <p:nvPr/>
        </p:nvSpPr>
        <p:spPr bwMode="auto">
          <a:xfrm flipV="1">
            <a:off x="5486400" y="838200"/>
            <a:ext cx="304800" cy="914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29" name="Line 21"/>
          <p:cNvSpPr>
            <a:spLocks noChangeShapeType="1"/>
          </p:cNvSpPr>
          <p:nvPr/>
        </p:nvSpPr>
        <p:spPr bwMode="auto">
          <a:xfrm>
            <a:off x="5791200" y="838200"/>
            <a:ext cx="1219200" cy="3505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7430" name="Line 22"/>
          <p:cNvSpPr>
            <a:spLocks noChangeShapeType="1"/>
          </p:cNvSpPr>
          <p:nvPr/>
        </p:nvSpPr>
        <p:spPr bwMode="auto">
          <a:xfrm flipH="1">
            <a:off x="5943600" y="838200"/>
            <a:ext cx="533400" cy="914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7431" name="Line 23"/>
          <p:cNvSpPr>
            <a:spLocks noChangeShapeType="1"/>
          </p:cNvSpPr>
          <p:nvPr/>
        </p:nvSpPr>
        <p:spPr bwMode="auto">
          <a:xfrm>
            <a:off x="6477000" y="838200"/>
            <a:ext cx="838200" cy="3505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cxnSp>
        <p:nvCxnSpPr>
          <p:cNvPr id="17432" name="AutoShape 24"/>
          <p:cNvCxnSpPr>
            <a:cxnSpLocks noChangeShapeType="1"/>
            <a:stCxn id="17419" idx="3"/>
            <a:endCxn id="17416" idx="3"/>
          </p:cNvCxnSpPr>
          <p:nvPr/>
        </p:nvCxnSpPr>
        <p:spPr bwMode="auto">
          <a:xfrm flipH="1" flipV="1">
            <a:off x="5929313" y="2057400"/>
            <a:ext cx="1538287" cy="2590800"/>
          </a:xfrm>
          <a:prstGeom prst="bentConnector3">
            <a:avLst>
              <a:gd name="adj1" fmla="val -14861"/>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sp>
        <p:nvSpPr>
          <p:cNvPr id="17433" name="Line 25"/>
          <p:cNvSpPr>
            <a:spLocks noChangeShapeType="1"/>
          </p:cNvSpPr>
          <p:nvPr/>
        </p:nvSpPr>
        <p:spPr bwMode="auto">
          <a:xfrm flipV="1">
            <a:off x="4800600" y="3581400"/>
            <a:ext cx="0" cy="7620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7434" name="Line 26"/>
          <p:cNvSpPr>
            <a:spLocks noChangeShapeType="1"/>
          </p:cNvSpPr>
          <p:nvPr/>
        </p:nvSpPr>
        <p:spPr bwMode="auto">
          <a:xfrm flipV="1">
            <a:off x="5867400" y="3581400"/>
            <a:ext cx="0" cy="7620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7435" name="Line 27"/>
          <p:cNvSpPr>
            <a:spLocks noChangeShapeType="1"/>
          </p:cNvSpPr>
          <p:nvPr/>
        </p:nvSpPr>
        <p:spPr bwMode="auto">
          <a:xfrm>
            <a:off x="5257800" y="2362200"/>
            <a:ext cx="0" cy="609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7436" name="Line 28"/>
          <p:cNvSpPr>
            <a:spLocks noChangeShapeType="1"/>
          </p:cNvSpPr>
          <p:nvPr/>
        </p:nvSpPr>
        <p:spPr bwMode="auto">
          <a:xfrm>
            <a:off x="2057400" y="4724400"/>
            <a:ext cx="7620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37" name="Line 29"/>
          <p:cNvSpPr>
            <a:spLocks noChangeShapeType="1"/>
          </p:cNvSpPr>
          <p:nvPr/>
        </p:nvSpPr>
        <p:spPr bwMode="auto">
          <a:xfrm>
            <a:off x="3429000" y="4724400"/>
            <a:ext cx="2286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38" name="Line 30"/>
          <p:cNvSpPr>
            <a:spLocks noChangeShapeType="1"/>
          </p:cNvSpPr>
          <p:nvPr/>
        </p:nvSpPr>
        <p:spPr bwMode="auto">
          <a:xfrm flipV="1">
            <a:off x="6096000" y="4953000"/>
            <a:ext cx="0" cy="990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7439" name="Text Box 31"/>
          <p:cNvSpPr txBox="1">
            <a:spLocks noChangeArrowheads="1"/>
          </p:cNvSpPr>
          <p:nvPr/>
        </p:nvSpPr>
        <p:spPr bwMode="auto">
          <a:xfrm>
            <a:off x="1219200" y="852488"/>
            <a:ext cx="4127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a:t>任</a:t>
            </a:r>
          </a:p>
        </p:txBody>
      </p:sp>
      <p:sp>
        <p:nvSpPr>
          <p:cNvPr id="17440" name="Text Box 32"/>
          <p:cNvSpPr txBox="1">
            <a:spLocks noChangeArrowheads="1"/>
          </p:cNvSpPr>
          <p:nvPr/>
        </p:nvSpPr>
        <p:spPr bwMode="auto">
          <a:xfrm>
            <a:off x="1889125" y="623888"/>
            <a:ext cx="4127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a:t>命</a:t>
            </a:r>
          </a:p>
        </p:txBody>
      </p:sp>
      <p:sp>
        <p:nvSpPr>
          <p:cNvPr id="17441" name="Rectangle 33"/>
          <p:cNvSpPr>
            <a:spLocks noChangeArrowheads="1"/>
          </p:cNvSpPr>
          <p:nvPr/>
        </p:nvSpPr>
        <p:spPr bwMode="auto">
          <a:xfrm>
            <a:off x="228600" y="1447800"/>
            <a:ext cx="1981200" cy="1752600"/>
          </a:xfrm>
          <a:prstGeom prst="rect">
            <a:avLst/>
          </a:prstGeom>
          <a:solidFill>
            <a:srgbClr val="CCFF66"/>
          </a:solidFill>
          <a:ln w="9525">
            <a:solidFill>
              <a:schemeClr val="tx1"/>
            </a:solidFill>
            <a:miter lim="800000"/>
            <a:headEnd/>
            <a:tailEnd/>
          </a:ln>
        </p:spPr>
        <p:txBody>
          <a:bodyPr wrap="none" anchor="ctr"/>
          <a:lstStyle/>
          <a:p>
            <a:endParaRPr lang="en-US" altLang="zh-CN"/>
          </a:p>
          <a:p>
            <a:endParaRPr lang="en-US" altLang="zh-CN"/>
          </a:p>
        </p:txBody>
      </p:sp>
      <p:sp>
        <p:nvSpPr>
          <p:cNvPr id="17442" name="Text Box 34"/>
          <p:cNvSpPr txBox="1">
            <a:spLocks noChangeArrowheads="1"/>
          </p:cNvSpPr>
          <p:nvPr/>
        </p:nvSpPr>
        <p:spPr bwMode="auto">
          <a:xfrm>
            <a:off x="577850" y="1600200"/>
            <a:ext cx="412750"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a:t>司</a:t>
            </a:r>
          </a:p>
          <a:p>
            <a:r>
              <a:rPr lang="zh-CN" altLang="en-US"/>
              <a:t>法</a:t>
            </a:r>
          </a:p>
          <a:p>
            <a:r>
              <a:rPr lang="zh-CN" altLang="en-US"/>
              <a:t>委</a:t>
            </a:r>
          </a:p>
          <a:p>
            <a:r>
              <a:rPr lang="zh-CN" altLang="en-US"/>
              <a:t>员</a:t>
            </a:r>
          </a:p>
          <a:p>
            <a:r>
              <a:rPr lang="zh-CN" altLang="en-US"/>
              <a:t>会</a:t>
            </a:r>
          </a:p>
        </p:txBody>
      </p:sp>
      <p:sp>
        <p:nvSpPr>
          <p:cNvPr id="17443" name="Text Box 35"/>
          <p:cNvSpPr txBox="1">
            <a:spLocks noChangeArrowheads="1"/>
          </p:cNvSpPr>
          <p:nvPr/>
        </p:nvSpPr>
        <p:spPr bwMode="auto">
          <a:xfrm>
            <a:off x="1371600" y="1600200"/>
            <a:ext cx="41275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a:t>枢</a:t>
            </a:r>
          </a:p>
          <a:p>
            <a:r>
              <a:rPr lang="zh-CN" altLang="en-US"/>
              <a:t>密</a:t>
            </a:r>
          </a:p>
          <a:p>
            <a:r>
              <a:rPr lang="zh-CN" altLang="en-US"/>
              <a:t>院</a:t>
            </a:r>
          </a:p>
        </p:txBody>
      </p:sp>
      <p:sp>
        <p:nvSpPr>
          <p:cNvPr id="17444" name="Text Box 36"/>
          <p:cNvSpPr txBox="1">
            <a:spLocks noChangeArrowheads="1"/>
          </p:cNvSpPr>
          <p:nvPr/>
        </p:nvSpPr>
        <p:spPr bwMode="auto">
          <a:xfrm>
            <a:off x="3603625" y="2087563"/>
            <a:ext cx="458788"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a:t>任命（或世袭）</a:t>
            </a:r>
          </a:p>
        </p:txBody>
      </p:sp>
      <p:sp>
        <p:nvSpPr>
          <p:cNvPr id="17445" name="Text Box 37"/>
          <p:cNvSpPr txBox="1">
            <a:spLocks noChangeArrowheads="1"/>
          </p:cNvSpPr>
          <p:nvPr/>
        </p:nvSpPr>
        <p:spPr bwMode="auto">
          <a:xfrm>
            <a:off x="5334000" y="2514600"/>
            <a:ext cx="6413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a:t>认命</a:t>
            </a:r>
          </a:p>
        </p:txBody>
      </p:sp>
      <p:sp>
        <p:nvSpPr>
          <p:cNvPr id="17446" name="Text Box 38"/>
          <p:cNvSpPr txBox="1">
            <a:spLocks noChangeArrowheads="1"/>
          </p:cNvSpPr>
          <p:nvPr/>
        </p:nvSpPr>
        <p:spPr bwMode="auto">
          <a:xfrm>
            <a:off x="4860925" y="3679825"/>
            <a:ext cx="4127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a:t>批</a:t>
            </a:r>
          </a:p>
          <a:p>
            <a:r>
              <a:rPr lang="zh-CN" altLang="en-US"/>
              <a:t>准</a:t>
            </a:r>
          </a:p>
        </p:txBody>
      </p:sp>
      <p:sp>
        <p:nvSpPr>
          <p:cNvPr id="17447" name="Text Box 39"/>
          <p:cNvSpPr txBox="1">
            <a:spLocks noChangeArrowheads="1"/>
          </p:cNvSpPr>
          <p:nvPr/>
        </p:nvSpPr>
        <p:spPr bwMode="auto">
          <a:xfrm>
            <a:off x="5867400" y="3657600"/>
            <a:ext cx="4127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a:t>批</a:t>
            </a:r>
          </a:p>
          <a:p>
            <a:r>
              <a:rPr lang="zh-CN" altLang="en-US"/>
              <a:t>准</a:t>
            </a:r>
          </a:p>
        </p:txBody>
      </p:sp>
      <p:sp>
        <p:nvSpPr>
          <p:cNvPr id="17448" name="Text Box 40"/>
          <p:cNvSpPr txBox="1">
            <a:spLocks noChangeArrowheads="1"/>
          </p:cNvSpPr>
          <p:nvPr/>
        </p:nvSpPr>
        <p:spPr bwMode="auto">
          <a:xfrm>
            <a:off x="6324600" y="2224088"/>
            <a:ext cx="4127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a:t>解</a:t>
            </a:r>
          </a:p>
        </p:txBody>
      </p:sp>
      <p:sp>
        <p:nvSpPr>
          <p:cNvPr id="17449" name="Text Box 41"/>
          <p:cNvSpPr txBox="1">
            <a:spLocks noChangeArrowheads="1"/>
          </p:cNvSpPr>
          <p:nvPr/>
        </p:nvSpPr>
        <p:spPr bwMode="auto">
          <a:xfrm>
            <a:off x="6553200" y="2895600"/>
            <a:ext cx="4127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a:t>散</a:t>
            </a:r>
          </a:p>
        </p:txBody>
      </p:sp>
      <p:sp>
        <p:nvSpPr>
          <p:cNvPr id="17450" name="Text Box 42"/>
          <p:cNvSpPr txBox="1">
            <a:spLocks noChangeArrowheads="1"/>
          </p:cNvSpPr>
          <p:nvPr/>
        </p:nvSpPr>
        <p:spPr bwMode="auto">
          <a:xfrm>
            <a:off x="6673850" y="1690688"/>
            <a:ext cx="1327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a:t>多数党领袖</a:t>
            </a:r>
          </a:p>
        </p:txBody>
      </p:sp>
      <p:sp>
        <p:nvSpPr>
          <p:cNvPr id="17451" name="Text Box 43"/>
          <p:cNvSpPr txBox="1">
            <a:spLocks noChangeArrowheads="1"/>
          </p:cNvSpPr>
          <p:nvPr/>
        </p:nvSpPr>
        <p:spPr bwMode="auto">
          <a:xfrm>
            <a:off x="6064250" y="5500688"/>
            <a:ext cx="6413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a:t>选举</a:t>
            </a:r>
          </a:p>
        </p:txBody>
      </p:sp>
      <p:sp>
        <p:nvSpPr>
          <p:cNvPr id="17452" name="Text Box 44"/>
          <p:cNvSpPr txBox="1">
            <a:spLocks noChangeArrowheads="1"/>
          </p:cNvSpPr>
          <p:nvPr/>
        </p:nvSpPr>
        <p:spPr bwMode="auto">
          <a:xfrm>
            <a:off x="227013" y="6256338"/>
            <a:ext cx="2251075" cy="376237"/>
          </a:xfrm>
          <a:prstGeom prst="rect">
            <a:avLst/>
          </a:prstGeom>
          <a:solidFill>
            <a:srgbClr val="CCFFFF"/>
          </a:solidFill>
          <a:ln w="9525">
            <a:solidFill>
              <a:schemeClr val="bg2"/>
            </a:solidFill>
            <a:miter lim="800000"/>
            <a:headEnd/>
            <a:tailEnd/>
          </a:ln>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zh-CN" altLang="en-US">
                <a:latin typeface="Times New Roman" pitchFamily="18" charset="0"/>
                <a:ea typeface="楷体_GB2312" pitchFamily="49" charset="-122"/>
              </a:rPr>
              <a:t>英国政治制度示意图</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76200" y="3124200"/>
            <a:ext cx="838200" cy="381000"/>
          </a:xfrm>
          <a:prstGeom prst="rect">
            <a:avLst/>
          </a:prstGeom>
          <a:solidFill>
            <a:schemeClr val="accent1"/>
          </a:solidFill>
          <a:ln w="9525">
            <a:solidFill>
              <a:schemeClr val="tx1"/>
            </a:solidFill>
            <a:miter lim="800000"/>
            <a:headEnd/>
            <a:tailEnd/>
          </a:ln>
        </p:spPr>
        <p:txBody>
          <a:bodyPr wrap="none" anchor="ctr"/>
          <a:lstStyle/>
          <a:p>
            <a:pPr algn="ctr"/>
            <a:r>
              <a:rPr lang="zh-CN" altLang="en-US" sz="1400"/>
              <a:t>公   民</a:t>
            </a:r>
          </a:p>
        </p:txBody>
      </p:sp>
      <p:sp>
        <p:nvSpPr>
          <p:cNvPr id="20483" name="Rectangle 3"/>
          <p:cNvSpPr>
            <a:spLocks noChangeArrowheads="1"/>
          </p:cNvSpPr>
          <p:nvPr/>
        </p:nvSpPr>
        <p:spPr bwMode="auto">
          <a:xfrm>
            <a:off x="1752600" y="609600"/>
            <a:ext cx="609600" cy="381000"/>
          </a:xfrm>
          <a:prstGeom prst="rect">
            <a:avLst/>
          </a:prstGeom>
          <a:solidFill>
            <a:srgbClr val="3366FF"/>
          </a:solidFill>
          <a:ln w="9525">
            <a:solidFill>
              <a:schemeClr val="tx1"/>
            </a:solidFill>
            <a:miter lim="800000"/>
            <a:headEnd/>
            <a:tailEnd/>
          </a:ln>
        </p:spPr>
        <p:txBody>
          <a:bodyPr wrap="none" anchor="ctr"/>
          <a:lstStyle/>
          <a:p>
            <a:pPr algn="ctr"/>
            <a:r>
              <a:rPr lang="zh-CN" altLang="en-US" sz="1400"/>
              <a:t>政  党</a:t>
            </a:r>
          </a:p>
        </p:txBody>
      </p:sp>
      <p:sp>
        <p:nvSpPr>
          <p:cNvPr id="20484" name="Rectangle 4"/>
          <p:cNvSpPr>
            <a:spLocks noChangeArrowheads="1"/>
          </p:cNvSpPr>
          <p:nvPr/>
        </p:nvSpPr>
        <p:spPr bwMode="auto">
          <a:xfrm>
            <a:off x="1752600" y="5638800"/>
            <a:ext cx="1066800" cy="609600"/>
          </a:xfrm>
          <a:prstGeom prst="rect">
            <a:avLst/>
          </a:prstGeom>
          <a:solidFill>
            <a:srgbClr val="00CC99"/>
          </a:solidFill>
          <a:ln w="9525">
            <a:solidFill>
              <a:schemeClr val="tx1"/>
            </a:solidFill>
            <a:miter lim="800000"/>
            <a:headEnd/>
            <a:tailEnd/>
          </a:ln>
        </p:spPr>
        <p:txBody>
          <a:bodyPr wrap="none" anchor="ctr"/>
          <a:lstStyle/>
          <a:p>
            <a:pPr algn="ctr"/>
            <a:r>
              <a:rPr lang="zh-CN" altLang="en-US" sz="1400"/>
              <a:t>利益集团</a:t>
            </a:r>
          </a:p>
          <a:p>
            <a:pPr algn="ctr"/>
            <a:r>
              <a:rPr lang="zh-CN" altLang="en-US" sz="1400"/>
              <a:t>或联盟</a:t>
            </a:r>
          </a:p>
        </p:txBody>
      </p:sp>
      <p:sp>
        <p:nvSpPr>
          <p:cNvPr id="20485" name="Rectangle 5"/>
          <p:cNvSpPr>
            <a:spLocks noChangeArrowheads="1"/>
          </p:cNvSpPr>
          <p:nvPr/>
        </p:nvSpPr>
        <p:spPr bwMode="auto">
          <a:xfrm>
            <a:off x="4267200" y="5105400"/>
            <a:ext cx="457200" cy="1447800"/>
          </a:xfrm>
          <a:prstGeom prst="rect">
            <a:avLst/>
          </a:prstGeom>
          <a:solidFill>
            <a:srgbClr val="00CC66"/>
          </a:solidFill>
          <a:ln w="9525">
            <a:solidFill>
              <a:schemeClr val="tx1"/>
            </a:solidFill>
            <a:miter lim="800000"/>
            <a:headEnd/>
            <a:tailEnd/>
          </a:ln>
        </p:spPr>
        <p:txBody>
          <a:bodyPr wrap="none" anchor="ctr"/>
          <a:lstStyle/>
          <a:p>
            <a:pPr algn="ctr"/>
            <a:r>
              <a:rPr lang="zh-CN" altLang="en-US" sz="1400"/>
              <a:t>国</a:t>
            </a:r>
          </a:p>
          <a:p>
            <a:pPr algn="ctr"/>
            <a:endParaRPr lang="zh-CN" altLang="en-US" sz="1400"/>
          </a:p>
          <a:p>
            <a:pPr algn="ctr"/>
            <a:endParaRPr lang="zh-CN" altLang="en-US" sz="1400"/>
          </a:p>
          <a:p>
            <a:pPr algn="ctr"/>
            <a:r>
              <a:rPr lang="zh-CN" altLang="en-US" sz="1400"/>
              <a:t>会</a:t>
            </a:r>
          </a:p>
        </p:txBody>
      </p:sp>
      <p:sp>
        <p:nvSpPr>
          <p:cNvPr id="20486" name="Rectangle 6"/>
          <p:cNvSpPr>
            <a:spLocks noChangeArrowheads="1"/>
          </p:cNvSpPr>
          <p:nvPr/>
        </p:nvSpPr>
        <p:spPr bwMode="auto">
          <a:xfrm>
            <a:off x="3810000" y="2819400"/>
            <a:ext cx="381000" cy="990600"/>
          </a:xfrm>
          <a:prstGeom prst="rect">
            <a:avLst/>
          </a:prstGeom>
          <a:solidFill>
            <a:srgbClr val="0099CC"/>
          </a:solidFill>
          <a:ln w="9525">
            <a:solidFill>
              <a:schemeClr val="tx1"/>
            </a:solidFill>
            <a:miter lim="800000"/>
            <a:headEnd/>
            <a:tailEnd/>
          </a:ln>
        </p:spPr>
        <p:txBody>
          <a:bodyPr wrap="none" anchor="ctr"/>
          <a:lstStyle/>
          <a:p>
            <a:pPr algn="ctr"/>
            <a:r>
              <a:rPr lang="zh-CN" altLang="en-US" sz="1400"/>
              <a:t>总</a:t>
            </a:r>
          </a:p>
          <a:p>
            <a:pPr algn="ctr"/>
            <a:endParaRPr lang="zh-CN" altLang="en-US" sz="1400"/>
          </a:p>
          <a:p>
            <a:pPr algn="ctr"/>
            <a:r>
              <a:rPr lang="zh-CN" altLang="en-US" sz="1400"/>
              <a:t>统</a:t>
            </a:r>
          </a:p>
        </p:txBody>
      </p:sp>
      <p:sp>
        <p:nvSpPr>
          <p:cNvPr id="20487" name="Rectangle 7"/>
          <p:cNvSpPr>
            <a:spLocks noChangeArrowheads="1"/>
          </p:cNvSpPr>
          <p:nvPr/>
        </p:nvSpPr>
        <p:spPr bwMode="auto">
          <a:xfrm>
            <a:off x="3810000" y="152400"/>
            <a:ext cx="457200" cy="1219200"/>
          </a:xfrm>
          <a:prstGeom prst="rect">
            <a:avLst/>
          </a:prstGeom>
          <a:solidFill>
            <a:srgbClr val="9966FF"/>
          </a:solidFill>
          <a:ln w="9525">
            <a:solidFill>
              <a:schemeClr val="tx1"/>
            </a:solidFill>
            <a:miter lim="800000"/>
            <a:headEnd/>
            <a:tailEnd/>
          </a:ln>
        </p:spPr>
        <p:txBody>
          <a:bodyPr wrap="none" anchor="ctr"/>
          <a:lstStyle/>
          <a:p>
            <a:pPr algn="ctr"/>
            <a:r>
              <a:rPr lang="zh-CN" altLang="en-US" sz="1400"/>
              <a:t>最</a:t>
            </a:r>
          </a:p>
          <a:p>
            <a:pPr algn="ctr"/>
            <a:r>
              <a:rPr lang="zh-CN" altLang="en-US" sz="1400"/>
              <a:t>高</a:t>
            </a:r>
          </a:p>
          <a:p>
            <a:pPr algn="ctr"/>
            <a:r>
              <a:rPr lang="zh-CN" altLang="en-US" sz="1400"/>
              <a:t>法</a:t>
            </a:r>
          </a:p>
          <a:p>
            <a:pPr algn="ctr"/>
            <a:r>
              <a:rPr lang="zh-CN" altLang="en-US" sz="1400"/>
              <a:t>院</a:t>
            </a:r>
          </a:p>
        </p:txBody>
      </p:sp>
      <p:sp>
        <p:nvSpPr>
          <p:cNvPr id="20488" name="Rectangle 8"/>
          <p:cNvSpPr>
            <a:spLocks noChangeArrowheads="1"/>
          </p:cNvSpPr>
          <p:nvPr/>
        </p:nvSpPr>
        <p:spPr bwMode="auto">
          <a:xfrm>
            <a:off x="6172200" y="990600"/>
            <a:ext cx="914400" cy="533400"/>
          </a:xfrm>
          <a:prstGeom prst="rect">
            <a:avLst/>
          </a:prstGeom>
          <a:solidFill>
            <a:srgbClr val="00CCFF"/>
          </a:solidFill>
          <a:ln w="9525">
            <a:solidFill>
              <a:schemeClr val="tx1"/>
            </a:solidFill>
            <a:miter lim="800000"/>
            <a:headEnd/>
            <a:tailEnd/>
          </a:ln>
        </p:spPr>
        <p:txBody>
          <a:bodyPr wrap="none" anchor="ctr"/>
          <a:lstStyle/>
          <a:p>
            <a:pPr algn="ctr"/>
            <a:r>
              <a:rPr lang="zh-CN" altLang="en-US" sz="1400"/>
              <a:t>行政系统</a:t>
            </a:r>
          </a:p>
          <a:p>
            <a:pPr algn="ctr"/>
            <a:r>
              <a:rPr lang="zh-CN" altLang="en-US" sz="1400"/>
              <a:t>的官员</a:t>
            </a:r>
          </a:p>
        </p:txBody>
      </p:sp>
      <p:sp>
        <p:nvSpPr>
          <p:cNvPr id="20489" name="Rectangle 9"/>
          <p:cNvSpPr>
            <a:spLocks noChangeArrowheads="1"/>
          </p:cNvSpPr>
          <p:nvPr/>
        </p:nvSpPr>
        <p:spPr bwMode="auto">
          <a:xfrm>
            <a:off x="6172200" y="1676400"/>
            <a:ext cx="914400" cy="457200"/>
          </a:xfrm>
          <a:prstGeom prst="rect">
            <a:avLst/>
          </a:prstGeom>
          <a:solidFill>
            <a:srgbClr val="6699FF"/>
          </a:solidFill>
          <a:ln w="9525">
            <a:solidFill>
              <a:schemeClr val="tx1"/>
            </a:solidFill>
            <a:miter lim="800000"/>
            <a:headEnd/>
            <a:tailEnd/>
          </a:ln>
        </p:spPr>
        <p:txBody>
          <a:bodyPr wrap="none" anchor="ctr"/>
          <a:lstStyle/>
          <a:p>
            <a:pPr algn="ctr"/>
            <a:r>
              <a:rPr lang="zh-CN" altLang="en-US" sz="1400"/>
              <a:t>政府结构</a:t>
            </a:r>
          </a:p>
          <a:p>
            <a:pPr algn="ctr"/>
            <a:r>
              <a:rPr lang="zh-CN" altLang="en-US" sz="1400"/>
              <a:t>的官员</a:t>
            </a:r>
          </a:p>
        </p:txBody>
      </p:sp>
      <p:sp>
        <p:nvSpPr>
          <p:cNvPr id="20490" name="Rectangle 10"/>
          <p:cNvSpPr>
            <a:spLocks noChangeArrowheads="1"/>
          </p:cNvSpPr>
          <p:nvPr/>
        </p:nvSpPr>
        <p:spPr bwMode="auto">
          <a:xfrm>
            <a:off x="6172200" y="2286000"/>
            <a:ext cx="914400" cy="457200"/>
          </a:xfrm>
          <a:prstGeom prst="rect">
            <a:avLst/>
          </a:prstGeom>
          <a:solidFill>
            <a:srgbClr val="99CCFF"/>
          </a:solidFill>
          <a:ln w="9525">
            <a:solidFill>
              <a:schemeClr val="tx1"/>
            </a:solidFill>
            <a:miter lim="800000"/>
            <a:headEnd/>
            <a:tailEnd/>
          </a:ln>
        </p:spPr>
        <p:txBody>
          <a:bodyPr wrap="none" anchor="ctr"/>
          <a:lstStyle/>
          <a:p>
            <a:pPr algn="ctr"/>
            <a:r>
              <a:rPr lang="zh-CN" altLang="en-US" sz="1400"/>
              <a:t>大    使</a:t>
            </a:r>
          </a:p>
        </p:txBody>
      </p:sp>
      <p:sp>
        <p:nvSpPr>
          <p:cNvPr id="20491" name="Rectangle 11"/>
          <p:cNvSpPr>
            <a:spLocks noChangeArrowheads="1"/>
          </p:cNvSpPr>
          <p:nvPr/>
        </p:nvSpPr>
        <p:spPr bwMode="auto">
          <a:xfrm>
            <a:off x="5410200" y="4419600"/>
            <a:ext cx="685800" cy="304800"/>
          </a:xfrm>
          <a:prstGeom prst="rect">
            <a:avLst/>
          </a:prstGeom>
          <a:solidFill>
            <a:srgbClr val="99FF99"/>
          </a:solidFill>
          <a:ln w="9525">
            <a:solidFill>
              <a:schemeClr val="tx1"/>
            </a:solidFill>
            <a:miter lim="800000"/>
            <a:headEnd/>
            <a:tailEnd/>
          </a:ln>
        </p:spPr>
        <p:txBody>
          <a:bodyPr wrap="none" anchor="ctr"/>
          <a:lstStyle/>
          <a:p>
            <a:pPr algn="ctr"/>
            <a:r>
              <a:rPr lang="zh-CN" altLang="en-US" sz="1400"/>
              <a:t>法案</a:t>
            </a:r>
          </a:p>
        </p:txBody>
      </p:sp>
      <p:sp>
        <p:nvSpPr>
          <p:cNvPr id="20492" name="Rectangle 12"/>
          <p:cNvSpPr>
            <a:spLocks noChangeArrowheads="1"/>
          </p:cNvSpPr>
          <p:nvPr/>
        </p:nvSpPr>
        <p:spPr bwMode="auto">
          <a:xfrm>
            <a:off x="6172200" y="4419600"/>
            <a:ext cx="1295400" cy="304800"/>
          </a:xfrm>
          <a:prstGeom prst="rect">
            <a:avLst/>
          </a:prstGeom>
          <a:solidFill>
            <a:srgbClr val="CCFF66"/>
          </a:solidFill>
          <a:ln w="9525">
            <a:solidFill>
              <a:schemeClr val="tx1"/>
            </a:solidFill>
            <a:miter lim="800000"/>
            <a:headEnd/>
            <a:tailEnd/>
          </a:ln>
        </p:spPr>
        <p:txBody>
          <a:bodyPr wrap="none" anchor="ctr"/>
          <a:lstStyle/>
          <a:p>
            <a:pPr algn="ctr"/>
            <a:r>
              <a:rPr lang="zh-CN" altLang="en-US" sz="1400"/>
              <a:t>联邦预算案</a:t>
            </a:r>
          </a:p>
        </p:txBody>
      </p:sp>
      <p:sp>
        <p:nvSpPr>
          <p:cNvPr id="20493" name="Rectangle 13"/>
          <p:cNvSpPr>
            <a:spLocks noChangeArrowheads="1"/>
          </p:cNvSpPr>
          <p:nvPr/>
        </p:nvSpPr>
        <p:spPr bwMode="auto">
          <a:xfrm>
            <a:off x="7543800" y="4419600"/>
            <a:ext cx="685800" cy="304800"/>
          </a:xfrm>
          <a:prstGeom prst="rect">
            <a:avLst/>
          </a:prstGeom>
          <a:solidFill>
            <a:srgbClr val="99FF66"/>
          </a:solidFill>
          <a:ln w="9525">
            <a:solidFill>
              <a:schemeClr val="tx1"/>
            </a:solidFill>
            <a:miter lim="800000"/>
            <a:headEnd/>
            <a:tailEnd/>
          </a:ln>
        </p:spPr>
        <p:txBody>
          <a:bodyPr wrap="none" anchor="ctr"/>
          <a:lstStyle/>
          <a:p>
            <a:pPr algn="ctr"/>
            <a:r>
              <a:rPr lang="zh-CN" altLang="en-US" sz="1400"/>
              <a:t>条约</a:t>
            </a:r>
          </a:p>
        </p:txBody>
      </p:sp>
      <p:sp>
        <p:nvSpPr>
          <p:cNvPr id="20494" name="Text Box 14"/>
          <p:cNvSpPr txBox="1">
            <a:spLocks noChangeArrowheads="1"/>
          </p:cNvSpPr>
          <p:nvPr/>
        </p:nvSpPr>
        <p:spPr bwMode="auto">
          <a:xfrm>
            <a:off x="762000" y="5715000"/>
            <a:ext cx="8953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1400"/>
              <a:t>可以参加</a:t>
            </a:r>
          </a:p>
        </p:txBody>
      </p:sp>
      <p:sp>
        <p:nvSpPr>
          <p:cNvPr id="20495" name="Text Box 15"/>
          <p:cNvSpPr txBox="1">
            <a:spLocks noChangeArrowheads="1"/>
          </p:cNvSpPr>
          <p:nvPr/>
        </p:nvSpPr>
        <p:spPr bwMode="auto">
          <a:xfrm>
            <a:off x="3429000" y="5105400"/>
            <a:ext cx="5397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1400"/>
              <a:t>选举</a:t>
            </a:r>
          </a:p>
        </p:txBody>
      </p:sp>
      <p:sp>
        <p:nvSpPr>
          <p:cNvPr id="20496" name="Text Box 16"/>
          <p:cNvSpPr txBox="1">
            <a:spLocks noChangeArrowheads="1"/>
          </p:cNvSpPr>
          <p:nvPr/>
        </p:nvSpPr>
        <p:spPr bwMode="auto">
          <a:xfrm>
            <a:off x="3429000" y="5562600"/>
            <a:ext cx="5397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1400"/>
              <a:t>影响</a:t>
            </a:r>
          </a:p>
        </p:txBody>
      </p:sp>
      <p:sp>
        <p:nvSpPr>
          <p:cNvPr id="20497" name="Text Box 17"/>
          <p:cNvSpPr txBox="1">
            <a:spLocks noChangeArrowheads="1"/>
          </p:cNvSpPr>
          <p:nvPr/>
        </p:nvSpPr>
        <p:spPr bwMode="auto">
          <a:xfrm>
            <a:off x="3429000" y="5943600"/>
            <a:ext cx="5397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1400"/>
              <a:t>影响</a:t>
            </a:r>
          </a:p>
        </p:txBody>
      </p:sp>
      <p:sp>
        <p:nvSpPr>
          <p:cNvPr id="20498" name="Text Box 18"/>
          <p:cNvSpPr txBox="1">
            <a:spLocks noChangeArrowheads="1"/>
          </p:cNvSpPr>
          <p:nvPr/>
        </p:nvSpPr>
        <p:spPr bwMode="auto">
          <a:xfrm>
            <a:off x="609600" y="533400"/>
            <a:ext cx="8953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1400"/>
              <a:t>可以参加</a:t>
            </a:r>
          </a:p>
        </p:txBody>
      </p:sp>
      <p:sp>
        <p:nvSpPr>
          <p:cNvPr id="20499" name="Text Box 19"/>
          <p:cNvSpPr txBox="1">
            <a:spLocks noChangeArrowheads="1"/>
          </p:cNvSpPr>
          <p:nvPr/>
        </p:nvSpPr>
        <p:spPr bwMode="auto">
          <a:xfrm>
            <a:off x="838200" y="762000"/>
            <a:ext cx="5397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1400"/>
              <a:t>支持</a:t>
            </a:r>
          </a:p>
        </p:txBody>
      </p:sp>
      <p:sp>
        <p:nvSpPr>
          <p:cNvPr id="20500" name="Text Box 20"/>
          <p:cNvSpPr txBox="1">
            <a:spLocks noChangeArrowheads="1"/>
          </p:cNvSpPr>
          <p:nvPr/>
        </p:nvSpPr>
        <p:spPr bwMode="auto">
          <a:xfrm>
            <a:off x="2743200" y="609600"/>
            <a:ext cx="7175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1400"/>
              <a:t>或反对</a:t>
            </a:r>
          </a:p>
        </p:txBody>
      </p:sp>
      <p:sp>
        <p:nvSpPr>
          <p:cNvPr id="20501" name="Line 21"/>
          <p:cNvSpPr>
            <a:spLocks noChangeShapeType="1"/>
          </p:cNvSpPr>
          <p:nvPr/>
        </p:nvSpPr>
        <p:spPr bwMode="auto">
          <a:xfrm flipV="1">
            <a:off x="457200" y="685800"/>
            <a:ext cx="0" cy="2362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02" name="Line 22"/>
          <p:cNvSpPr>
            <a:spLocks noChangeShapeType="1"/>
          </p:cNvSpPr>
          <p:nvPr/>
        </p:nvSpPr>
        <p:spPr bwMode="auto">
          <a:xfrm>
            <a:off x="457200" y="685800"/>
            <a:ext cx="304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03" name="Line 23"/>
          <p:cNvSpPr>
            <a:spLocks noChangeShapeType="1"/>
          </p:cNvSpPr>
          <p:nvPr/>
        </p:nvSpPr>
        <p:spPr bwMode="auto">
          <a:xfrm>
            <a:off x="1447800" y="685800"/>
            <a:ext cx="3048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0504" name="Line 24"/>
          <p:cNvSpPr>
            <a:spLocks noChangeShapeType="1"/>
          </p:cNvSpPr>
          <p:nvPr/>
        </p:nvSpPr>
        <p:spPr bwMode="auto">
          <a:xfrm>
            <a:off x="1371600" y="914400"/>
            <a:ext cx="3810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0505" name="Line 25"/>
          <p:cNvSpPr>
            <a:spLocks noChangeShapeType="1"/>
          </p:cNvSpPr>
          <p:nvPr/>
        </p:nvSpPr>
        <p:spPr bwMode="auto">
          <a:xfrm>
            <a:off x="1143000" y="1066800"/>
            <a:ext cx="0" cy="304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06" name="Line 26"/>
          <p:cNvSpPr>
            <a:spLocks noChangeShapeType="1"/>
          </p:cNvSpPr>
          <p:nvPr/>
        </p:nvSpPr>
        <p:spPr bwMode="auto">
          <a:xfrm>
            <a:off x="1143000" y="1371600"/>
            <a:ext cx="25146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07" name="Line 27"/>
          <p:cNvSpPr>
            <a:spLocks noChangeShapeType="1"/>
          </p:cNvSpPr>
          <p:nvPr/>
        </p:nvSpPr>
        <p:spPr bwMode="auto">
          <a:xfrm flipV="1">
            <a:off x="3657600" y="762000"/>
            <a:ext cx="0" cy="609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08" name="Line 28"/>
          <p:cNvSpPr>
            <a:spLocks noChangeShapeType="1"/>
          </p:cNvSpPr>
          <p:nvPr/>
        </p:nvSpPr>
        <p:spPr bwMode="auto">
          <a:xfrm>
            <a:off x="3352800" y="762000"/>
            <a:ext cx="304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09" name="Line 29"/>
          <p:cNvSpPr>
            <a:spLocks noChangeShapeType="1"/>
          </p:cNvSpPr>
          <p:nvPr/>
        </p:nvSpPr>
        <p:spPr bwMode="auto">
          <a:xfrm flipH="1">
            <a:off x="2438400" y="762000"/>
            <a:ext cx="3810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0510" name="Line 30"/>
          <p:cNvSpPr>
            <a:spLocks noChangeShapeType="1"/>
          </p:cNvSpPr>
          <p:nvPr/>
        </p:nvSpPr>
        <p:spPr bwMode="auto">
          <a:xfrm>
            <a:off x="1905000" y="1371600"/>
            <a:ext cx="0" cy="4267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cxnSp>
        <p:nvCxnSpPr>
          <p:cNvPr id="20511" name="AutoShape 31"/>
          <p:cNvCxnSpPr>
            <a:cxnSpLocks noChangeShapeType="1"/>
            <a:stCxn id="20482" idx="2"/>
            <a:endCxn id="20494" idx="1"/>
          </p:cNvCxnSpPr>
          <p:nvPr/>
        </p:nvCxnSpPr>
        <p:spPr bwMode="auto">
          <a:xfrm rot="16200000" flipH="1">
            <a:off x="-552450" y="4552950"/>
            <a:ext cx="2362200" cy="266700"/>
          </a:xfrm>
          <a:prstGeom prst="bentConnector2">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sp>
        <p:nvSpPr>
          <p:cNvPr id="20512" name="Text Box 32"/>
          <p:cNvSpPr txBox="1">
            <a:spLocks noChangeArrowheads="1"/>
          </p:cNvSpPr>
          <p:nvPr/>
        </p:nvSpPr>
        <p:spPr bwMode="auto">
          <a:xfrm>
            <a:off x="2803525" y="2895600"/>
            <a:ext cx="5397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1400"/>
              <a:t>影响</a:t>
            </a:r>
          </a:p>
        </p:txBody>
      </p:sp>
      <p:sp>
        <p:nvSpPr>
          <p:cNvPr id="20513" name="Text Box 33"/>
          <p:cNvSpPr txBox="1">
            <a:spLocks noChangeArrowheads="1"/>
          </p:cNvSpPr>
          <p:nvPr/>
        </p:nvSpPr>
        <p:spPr bwMode="auto">
          <a:xfrm>
            <a:off x="2813050" y="3200400"/>
            <a:ext cx="5397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1400"/>
              <a:t>选举</a:t>
            </a:r>
          </a:p>
        </p:txBody>
      </p:sp>
      <p:sp>
        <p:nvSpPr>
          <p:cNvPr id="20514" name="Text Box 34"/>
          <p:cNvSpPr txBox="1">
            <a:spLocks noChangeArrowheads="1"/>
          </p:cNvSpPr>
          <p:nvPr/>
        </p:nvSpPr>
        <p:spPr bwMode="auto">
          <a:xfrm>
            <a:off x="2813050" y="3581400"/>
            <a:ext cx="5397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1400"/>
              <a:t>影响</a:t>
            </a:r>
          </a:p>
        </p:txBody>
      </p:sp>
      <p:sp>
        <p:nvSpPr>
          <p:cNvPr id="20515" name="Line 35"/>
          <p:cNvSpPr>
            <a:spLocks noChangeShapeType="1"/>
          </p:cNvSpPr>
          <p:nvPr/>
        </p:nvSpPr>
        <p:spPr bwMode="auto">
          <a:xfrm>
            <a:off x="1600200" y="5867400"/>
            <a:ext cx="1524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0516" name="Line 36"/>
          <p:cNvSpPr>
            <a:spLocks noChangeShapeType="1"/>
          </p:cNvSpPr>
          <p:nvPr/>
        </p:nvSpPr>
        <p:spPr bwMode="auto">
          <a:xfrm>
            <a:off x="2057400" y="990600"/>
            <a:ext cx="0" cy="2057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17" name="Line 37"/>
          <p:cNvSpPr>
            <a:spLocks noChangeShapeType="1"/>
          </p:cNvSpPr>
          <p:nvPr/>
        </p:nvSpPr>
        <p:spPr bwMode="auto">
          <a:xfrm>
            <a:off x="2057400" y="3048000"/>
            <a:ext cx="838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18" name="Line 38"/>
          <p:cNvSpPr>
            <a:spLocks noChangeShapeType="1"/>
          </p:cNvSpPr>
          <p:nvPr/>
        </p:nvSpPr>
        <p:spPr bwMode="auto">
          <a:xfrm>
            <a:off x="3276600" y="3048000"/>
            <a:ext cx="4572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0519" name="Line 39"/>
          <p:cNvSpPr>
            <a:spLocks noChangeShapeType="1"/>
          </p:cNvSpPr>
          <p:nvPr/>
        </p:nvSpPr>
        <p:spPr bwMode="auto">
          <a:xfrm>
            <a:off x="914400" y="3352800"/>
            <a:ext cx="1828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20" name="Line 40"/>
          <p:cNvSpPr>
            <a:spLocks noChangeShapeType="1"/>
          </p:cNvSpPr>
          <p:nvPr/>
        </p:nvSpPr>
        <p:spPr bwMode="auto">
          <a:xfrm>
            <a:off x="3276600" y="3352800"/>
            <a:ext cx="4572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0521" name="Line 41"/>
          <p:cNvSpPr>
            <a:spLocks noChangeShapeType="1"/>
          </p:cNvSpPr>
          <p:nvPr/>
        </p:nvSpPr>
        <p:spPr bwMode="auto">
          <a:xfrm flipV="1">
            <a:off x="2133600" y="3733800"/>
            <a:ext cx="0" cy="1905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22" name="Line 42"/>
          <p:cNvSpPr>
            <a:spLocks noChangeShapeType="1"/>
          </p:cNvSpPr>
          <p:nvPr/>
        </p:nvSpPr>
        <p:spPr bwMode="auto">
          <a:xfrm>
            <a:off x="2133600" y="3733800"/>
            <a:ext cx="7620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23" name="Line 43"/>
          <p:cNvSpPr>
            <a:spLocks noChangeShapeType="1"/>
          </p:cNvSpPr>
          <p:nvPr/>
        </p:nvSpPr>
        <p:spPr bwMode="auto">
          <a:xfrm>
            <a:off x="3276600" y="3733800"/>
            <a:ext cx="4572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0524" name="Line 44"/>
          <p:cNvSpPr>
            <a:spLocks noChangeShapeType="1"/>
          </p:cNvSpPr>
          <p:nvPr/>
        </p:nvSpPr>
        <p:spPr bwMode="auto">
          <a:xfrm>
            <a:off x="2590800" y="3352800"/>
            <a:ext cx="0" cy="1905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25" name="Line 45"/>
          <p:cNvSpPr>
            <a:spLocks noChangeShapeType="1"/>
          </p:cNvSpPr>
          <p:nvPr/>
        </p:nvSpPr>
        <p:spPr bwMode="auto">
          <a:xfrm>
            <a:off x="2590800" y="5257800"/>
            <a:ext cx="838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26" name="Line 46"/>
          <p:cNvSpPr>
            <a:spLocks noChangeShapeType="1"/>
          </p:cNvSpPr>
          <p:nvPr/>
        </p:nvSpPr>
        <p:spPr bwMode="auto">
          <a:xfrm>
            <a:off x="3962400" y="5257800"/>
            <a:ext cx="3048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0527" name="Line 47"/>
          <p:cNvSpPr>
            <a:spLocks noChangeShapeType="1"/>
          </p:cNvSpPr>
          <p:nvPr/>
        </p:nvSpPr>
        <p:spPr bwMode="auto">
          <a:xfrm>
            <a:off x="2286000" y="990600"/>
            <a:ext cx="0" cy="4419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28" name="Line 48"/>
          <p:cNvSpPr>
            <a:spLocks noChangeShapeType="1"/>
          </p:cNvSpPr>
          <p:nvPr/>
        </p:nvSpPr>
        <p:spPr bwMode="auto">
          <a:xfrm>
            <a:off x="2286000" y="5410200"/>
            <a:ext cx="9144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29" name="Line 49"/>
          <p:cNvSpPr>
            <a:spLocks noChangeShapeType="1"/>
          </p:cNvSpPr>
          <p:nvPr/>
        </p:nvSpPr>
        <p:spPr bwMode="auto">
          <a:xfrm>
            <a:off x="3200400" y="5410200"/>
            <a:ext cx="0" cy="304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30" name="Line 50"/>
          <p:cNvSpPr>
            <a:spLocks noChangeShapeType="1"/>
          </p:cNvSpPr>
          <p:nvPr/>
        </p:nvSpPr>
        <p:spPr bwMode="auto">
          <a:xfrm>
            <a:off x="3200400" y="5715000"/>
            <a:ext cx="304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31" name="Line 51"/>
          <p:cNvSpPr>
            <a:spLocks noChangeShapeType="1"/>
          </p:cNvSpPr>
          <p:nvPr/>
        </p:nvSpPr>
        <p:spPr bwMode="auto">
          <a:xfrm>
            <a:off x="3962400" y="5715000"/>
            <a:ext cx="3048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0532" name="Line 52"/>
          <p:cNvSpPr>
            <a:spLocks noChangeShapeType="1"/>
          </p:cNvSpPr>
          <p:nvPr/>
        </p:nvSpPr>
        <p:spPr bwMode="auto">
          <a:xfrm>
            <a:off x="2819400" y="6096000"/>
            <a:ext cx="685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33" name="Line 53"/>
          <p:cNvSpPr>
            <a:spLocks noChangeShapeType="1"/>
          </p:cNvSpPr>
          <p:nvPr/>
        </p:nvSpPr>
        <p:spPr bwMode="auto">
          <a:xfrm>
            <a:off x="3962400" y="6096000"/>
            <a:ext cx="3048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0534" name="Text Box 54"/>
          <p:cNvSpPr txBox="1">
            <a:spLocks noChangeArrowheads="1"/>
          </p:cNvSpPr>
          <p:nvPr/>
        </p:nvSpPr>
        <p:spPr bwMode="auto">
          <a:xfrm>
            <a:off x="4667250" y="1295400"/>
            <a:ext cx="361950" cy="179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1400"/>
              <a:t>可</a:t>
            </a:r>
          </a:p>
          <a:p>
            <a:r>
              <a:rPr lang="zh-CN" altLang="en-US" sz="1400"/>
              <a:t>以</a:t>
            </a:r>
          </a:p>
          <a:p>
            <a:r>
              <a:rPr lang="zh-CN" altLang="en-US" sz="1400"/>
              <a:t>宣</a:t>
            </a:r>
          </a:p>
          <a:p>
            <a:r>
              <a:rPr lang="zh-CN" altLang="en-US" sz="1400"/>
              <a:t>布</a:t>
            </a:r>
          </a:p>
          <a:p>
            <a:r>
              <a:rPr lang="zh-CN" altLang="en-US" sz="1400"/>
              <a:t>法</a:t>
            </a:r>
          </a:p>
          <a:p>
            <a:r>
              <a:rPr lang="zh-CN" altLang="en-US" sz="1400"/>
              <a:t>令</a:t>
            </a:r>
          </a:p>
          <a:p>
            <a:r>
              <a:rPr lang="zh-CN" altLang="en-US" sz="1400"/>
              <a:t>违</a:t>
            </a:r>
          </a:p>
          <a:p>
            <a:r>
              <a:rPr lang="zh-CN" altLang="en-US" sz="1400"/>
              <a:t>宪</a:t>
            </a:r>
          </a:p>
        </p:txBody>
      </p:sp>
      <p:sp>
        <p:nvSpPr>
          <p:cNvPr id="20535" name="Text Box 55"/>
          <p:cNvSpPr txBox="1">
            <a:spLocks noChangeArrowheads="1"/>
          </p:cNvSpPr>
          <p:nvPr/>
        </p:nvSpPr>
        <p:spPr bwMode="auto">
          <a:xfrm>
            <a:off x="4495800" y="762000"/>
            <a:ext cx="5397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1400"/>
              <a:t>任命</a:t>
            </a:r>
          </a:p>
        </p:txBody>
      </p:sp>
      <p:sp>
        <p:nvSpPr>
          <p:cNvPr id="20536" name="Text Box 56"/>
          <p:cNvSpPr txBox="1">
            <a:spLocks noChangeArrowheads="1"/>
          </p:cNvSpPr>
          <p:nvPr/>
        </p:nvSpPr>
        <p:spPr bwMode="auto">
          <a:xfrm>
            <a:off x="5410200" y="381000"/>
            <a:ext cx="14414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1400"/>
              <a:t>批准或驳回任命</a:t>
            </a:r>
          </a:p>
        </p:txBody>
      </p:sp>
      <p:sp>
        <p:nvSpPr>
          <p:cNvPr id="20537" name="Text Box 57"/>
          <p:cNvSpPr txBox="1">
            <a:spLocks noChangeArrowheads="1"/>
          </p:cNvSpPr>
          <p:nvPr/>
        </p:nvSpPr>
        <p:spPr bwMode="auto">
          <a:xfrm>
            <a:off x="4800600" y="4114800"/>
            <a:ext cx="36195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1400"/>
              <a:t>影</a:t>
            </a:r>
          </a:p>
          <a:p>
            <a:r>
              <a:rPr lang="zh-CN" altLang="en-US" sz="1400"/>
              <a:t>响</a:t>
            </a:r>
          </a:p>
        </p:txBody>
      </p:sp>
      <p:sp>
        <p:nvSpPr>
          <p:cNvPr id="20538" name="Text Box 58"/>
          <p:cNvSpPr txBox="1">
            <a:spLocks noChangeArrowheads="1"/>
          </p:cNvSpPr>
          <p:nvPr/>
        </p:nvSpPr>
        <p:spPr bwMode="auto">
          <a:xfrm>
            <a:off x="4419600" y="4114800"/>
            <a:ext cx="36195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1400"/>
              <a:t>影</a:t>
            </a:r>
          </a:p>
          <a:p>
            <a:r>
              <a:rPr lang="zh-CN" altLang="en-US" sz="1400"/>
              <a:t>响</a:t>
            </a:r>
          </a:p>
        </p:txBody>
      </p:sp>
      <p:sp>
        <p:nvSpPr>
          <p:cNvPr id="20539" name="Line 59"/>
          <p:cNvSpPr>
            <a:spLocks noChangeShapeType="1"/>
          </p:cNvSpPr>
          <p:nvPr/>
        </p:nvSpPr>
        <p:spPr bwMode="auto">
          <a:xfrm flipV="1">
            <a:off x="4572000" y="4648200"/>
            <a:ext cx="0" cy="457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40" name="Line 60"/>
          <p:cNvSpPr>
            <a:spLocks noChangeShapeType="1"/>
          </p:cNvSpPr>
          <p:nvPr/>
        </p:nvSpPr>
        <p:spPr bwMode="auto">
          <a:xfrm flipV="1">
            <a:off x="4572000" y="3657600"/>
            <a:ext cx="0" cy="457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41" name="Line 61"/>
          <p:cNvSpPr>
            <a:spLocks noChangeShapeType="1"/>
          </p:cNvSpPr>
          <p:nvPr/>
        </p:nvSpPr>
        <p:spPr bwMode="auto">
          <a:xfrm flipH="1">
            <a:off x="4191000" y="3657600"/>
            <a:ext cx="3810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0542" name="Line 62"/>
          <p:cNvSpPr>
            <a:spLocks noChangeShapeType="1"/>
          </p:cNvSpPr>
          <p:nvPr/>
        </p:nvSpPr>
        <p:spPr bwMode="auto">
          <a:xfrm>
            <a:off x="4191000" y="3505200"/>
            <a:ext cx="7620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43" name="Line 63"/>
          <p:cNvSpPr>
            <a:spLocks noChangeShapeType="1"/>
          </p:cNvSpPr>
          <p:nvPr/>
        </p:nvSpPr>
        <p:spPr bwMode="auto">
          <a:xfrm>
            <a:off x="4953000" y="3505200"/>
            <a:ext cx="0" cy="533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44" name="Line 64"/>
          <p:cNvSpPr>
            <a:spLocks noChangeShapeType="1"/>
          </p:cNvSpPr>
          <p:nvPr/>
        </p:nvSpPr>
        <p:spPr bwMode="auto">
          <a:xfrm>
            <a:off x="4953000" y="4648200"/>
            <a:ext cx="0" cy="533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45" name="Line 65"/>
          <p:cNvSpPr>
            <a:spLocks noChangeShapeType="1"/>
          </p:cNvSpPr>
          <p:nvPr/>
        </p:nvSpPr>
        <p:spPr bwMode="auto">
          <a:xfrm flipH="1">
            <a:off x="4724400" y="5181600"/>
            <a:ext cx="2286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0546" name="Text Box 66"/>
          <p:cNvSpPr txBox="1">
            <a:spLocks noChangeArrowheads="1"/>
          </p:cNvSpPr>
          <p:nvPr/>
        </p:nvSpPr>
        <p:spPr bwMode="auto">
          <a:xfrm>
            <a:off x="5394325" y="3679825"/>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endParaRPr lang="zh-CN" altLang="zh-CN"/>
          </a:p>
        </p:txBody>
      </p:sp>
      <p:sp>
        <p:nvSpPr>
          <p:cNvPr id="20547" name="Text Box 67"/>
          <p:cNvSpPr txBox="1">
            <a:spLocks noChangeArrowheads="1"/>
          </p:cNvSpPr>
          <p:nvPr/>
        </p:nvSpPr>
        <p:spPr bwMode="auto">
          <a:xfrm>
            <a:off x="5165725" y="3657600"/>
            <a:ext cx="10731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1400"/>
              <a:t>署名或否决</a:t>
            </a:r>
          </a:p>
        </p:txBody>
      </p:sp>
      <p:sp>
        <p:nvSpPr>
          <p:cNvPr id="20548" name="Text Box 68"/>
          <p:cNvSpPr txBox="1">
            <a:spLocks noChangeArrowheads="1"/>
          </p:cNvSpPr>
          <p:nvPr/>
        </p:nvSpPr>
        <p:spPr bwMode="auto">
          <a:xfrm>
            <a:off x="6248400" y="3657600"/>
            <a:ext cx="5397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1400"/>
              <a:t>提出</a:t>
            </a:r>
          </a:p>
        </p:txBody>
      </p:sp>
      <p:sp>
        <p:nvSpPr>
          <p:cNvPr id="20549" name="Text Box 69"/>
          <p:cNvSpPr txBox="1">
            <a:spLocks noChangeArrowheads="1"/>
          </p:cNvSpPr>
          <p:nvPr/>
        </p:nvSpPr>
        <p:spPr bwMode="auto">
          <a:xfrm>
            <a:off x="7156450" y="3657600"/>
            <a:ext cx="10731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1400"/>
              <a:t>制定和签署</a:t>
            </a:r>
          </a:p>
        </p:txBody>
      </p:sp>
      <p:sp>
        <p:nvSpPr>
          <p:cNvPr id="20550" name="Line 70"/>
          <p:cNvSpPr>
            <a:spLocks noChangeShapeType="1"/>
          </p:cNvSpPr>
          <p:nvPr/>
        </p:nvSpPr>
        <p:spPr bwMode="auto">
          <a:xfrm>
            <a:off x="4191000" y="3429000"/>
            <a:ext cx="15240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51" name="Line 71"/>
          <p:cNvSpPr>
            <a:spLocks noChangeShapeType="1"/>
          </p:cNvSpPr>
          <p:nvPr/>
        </p:nvSpPr>
        <p:spPr bwMode="auto">
          <a:xfrm>
            <a:off x="5715000" y="3429000"/>
            <a:ext cx="0" cy="228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52" name="Line 72"/>
          <p:cNvSpPr>
            <a:spLocks noChangeShapeType="1"/>
          </p:cNvSpPr>
          <p:nvPr/>
        </p:nvSpPr>
        <p:spPr bwMode="auto">
          <a:xfrm>
            <a:off x="5715000" y="3962400"/>
            <a:ext cx="0" cy="457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0553" name="Line 73"/>
          <p:cNvSpPr>
            <a:spLocks noChangeShapeType="1"/>
          </p:cNvSpPr>
          <p:nvPr/>
        </p:nvSpPr>
        <p:spPr bwMode="auto">
          <a:xfrm>
            <a:off x="4191000" y="3352800"/>
            <a:ext cx="2362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54" name="Line 74"/>
          <p:cNvSpPr>
            <a:spLocks noChangeShapeType="1"/>
          </p:cNvSpPr>
          <p:nvPr/>
        </p:nvSpPr>
        <p:spPr bwMode="auto">
          <a:xfrm>
            <a:off x="6553200" y="3352800"/>
            <a:ext cx="0" cy="381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55" name="Line 75"/>
          <p:cNvSpPr>
            <a:spLocks noChangeShapeType="1"/>
          </p:cNvSpPr>
          <p:nvPr/>
        </p:nvSpPr>
        <p:spPr bwMode="auto">
          <a:xfrm>
            <a:off x="6553200" y="3962400"/>
            <a:ext cx="0" cy="457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0556" name="Line 76"/>
          <p:cNvSpPr>
            <a:spLocks noChangeShapeType="1"/>
          </p:cNvSpPr>
          <p:nvPr/>
        </p:nvSpPr>
        <p:spPr bwMode="auto">
          <a:xfrm>
            <a:off x="4191000" y="3276600"/>
            <a:ext cx="3505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57" name="Line 77"/>
          <p:cNvSpPr>
            <a:spLocks noChangeShapeType="1"/>
          </p:cNvSpPr>
          <p:nvPr/>
        </p:nvSpPr>
        <p:spPr bwMode="auto">
          <a:xfrm>
            <a:off x="7696200" y="3276600"/>
            <a:ext cx="0" cy="457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58" name="Line 78"/>
          <p:cNvSpPr>
            <a:spLocks noChangeShapeType="1"/>
          </p:cNvSpPr>
          <p:nvPr/>
        </p:nvSpPr>
        <p:spPr bwMode="auto">
          <a:xfrm>
            <a:off x="7696200" y="3886200"/>
            <a:ext cx="0" cy="533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0559" name="Line 79"/>
          <p:cNvSpPr>
            <a:spLocks noChangeShapeType="1"/>
          </p:cNvSpPr>
          <p:nvPr/>
        </p:nvSpPr>
        <p:spPr bwMode="auto">
          <a:xfrm>
            <a:off x="4267200" y="1219200"/>
            <a:ext cx="6096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60" name="Line 80"/>
          <p:cNvSpPr>
            <a:spLocks noChangeShapeType="1"/>
          </p:cNvSpPr>
          <p:nvPr/>
        </p:nvSpPr>
        <p:spPr bwMode="auto">
          <a:xfrm>
            <a:off x="4876800" y="1219200"/>
            <a:ext cx="0" cy="152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61" name="Line 81"/>
          <p:cNvSpPr>
            <a:spLocks noChangeShapeType="1"/>
          </p:cNvSpPr>
          <p:nvPr/>
        </p:nvSpPr>
        <p:spPr bwMode="auto">
          <a:xfrm flipH="1">
            <a:off x="4191000" y="2971800"/>
            <a:ext cx="4572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0562" name="Line 82"/>
          <p:cNvSpPr>
            <a:spLocks noChangeShapeType="1"/>
          </p:cNvSpPr>
          <p:nvPr/>
        </p:nvSpPr>
        <p:spPr bwMode="auto">
          <a:xfrm>
            <a:off x="4191000" y="3124200"/>
            <a:ext cx="9906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63" name="Line 83"/>
          <p:cNvSpPr>
            <a:spLocks noChangeShapeType="1"/>
          </p:cNvSpPr>
          <p:nvPr/>
        </p:nvSpPr>
        <p:spPr bwMode="auto">
          <a:xfrm flipV="1">
            <a:off x="5181600" y="914400"/>
            <a:ext cx="0" cy="2209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64" name="Line 84"/>
          <p:cNvSpPr>
            <a:spLocks noChangeShapeType="1"/>
          </p:cNvSpPr>
          <p:nvPr/>
        </p:nvSpPr>
        <p:spPr bwMode="auto">
          <a:xfrm flipH="1">
            <a:off x="4953000" y="914400"/>
            <a:ext cx="2286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65" name="Line 85"/>
          <p:cNvSpPr>
            <a:spLocks noChangeShapeType="1"/>
          </p:cNvSpPr>
          <p:nvPr/>
        </p:nvSpPr>
        <p:spPr bwMode="auto">
          <a:xfrm flipH="1">
            <a:off x="4267200" y="914400"/>
            <a:ext cx="3048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0566" name="Line 86"/>
          <p:cNvSpPr>
            <a:spLocks noChangeShapeType="1"/>
          </p:cNvSpPr>
          <p:nvPr/>
        </p:nvSpPr>
        <p:spPr bwMode="auto">
          <a:xfrm flipH="1">
            <a:off x="4267200" y="533400"/>
            <a:ext cx="9906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0567" name="Text Box 87"/>
          <p:cNvSpPr txBox="1">
            <a:spLocks noChangeArrowheads="1"/>
          </p:cNvSpPr>
          <p:nvPr/>
        </p:nvSpPr>
        <p:spPr bwMode="auto">
          <a:xfrm>
            <a:off x="5464175" y="1066800"/>
            <a:ext cx="5397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1400"/>
              <a:t>任命</a:t>
            </a:r>
          </a:p>
        </p:txBody>
      </p:sp>
      <p:sp>
        <p:nvSpPr>
          <p:cNvPr id="20568" name="Text Box 88"/>
          <p:cNvSpPr txBox="1">
            <a:spLocks noChangeArrowheads="1"/>
          </p:cNvSpPr>
          <p:nvPr/>
        </p:nvSpPr>
        <p:spPr bwMode="auto">
          <a:xfrm>
            <a:off x="5480050" y="1752600"/>
            <a:ext cx="5397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1400"/>
              <a:t>任命</a:t>
            </a:r>
          </a:p>
        </p:txBody>
      </p:sp>
      <p:sp>
        <p:nvSpPr>
          <p:cNvPr id="20569" name="Text Box 89"/>
          <p:cNvSpPr txBox="1">
            <a:spLocks noChangeArrowheads="1"/>
          </p:cNvSpPr>
          <p:nvPr/>
        </p:nvSpPr>
        <p:spPr bwMode="auto">
          <a:xfrm>
            <a:off x="5480050" y="2362200"/>
            <a:ext cx="5397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1400"/>
              <a:t>任命</a:t>
            </a:r>
          </a:p>
        </p:txBody>
      </p:sp>
      <p:sp>
        <p:nvSpPr>
          <p:cNvPr id="20570" name="Line 90"/>
          <p:cNvSpPr>
            <a:spLocks noChangeShapeType="1"/>
          </p:cNvSpPr>
          <p:nvPr/>
        </p:nvSpPr>
        <p:spPr bwMode="auto">
          <a:xfrm>
            <a:off x="5181600" y="1219200"/>
            <a:ext cx="3810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71" name="Line 91"/>
          <p:cNvSpPr>
            <a:spLocks noChangeShapeType="1"/>
          </p:cNvSpPr>
          <p:nvPr/>
        </p:nvSpPr>
        <p:spPr bwMode="auto">
          <a:xfrm>
            <a:off x="5181600" y="1905000"/>
            <a:ext cx="3810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72" name="Line 92"/>
          <p:cNvSpPr>
            <a:spLocks noChangeShapeType="1"/>
          </p:cNvSpPr>
          <p:nvPr/>
        </p:nvSpPr>
        <p:spPr bwMode="auto">
          <a:xfrm>
            <a:off x="5181600" y="2514600"/>
            <a:ext cx="3810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73" name="Line 93"/>
          <p:cNvSpPr>
            <a:spLocks noChangeShapeType="1"/>
          </p:cNvSpPr>
          <p:nvPr/>
        </p:nvSpPr>
        <p:spPr bwMode="auto">
          <a:xfrm>
            <a:off x="5943600" y="1219200"/>
            <a:ext cx="2286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0574" name="Line 94"/>
          <p:cNvSpPr>
            <a:spLocks noChangeShapeType="1"/>
          </p:cNvSpPr>
          <p:nvPr/>
        </p:nvSpPr>
        <p:spPr bwMode="auto">
          <a:xfrm>
            <a:off x="5943600" y="1905000"/>
            <a:ext cx="2286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0575" name="Line 95"/>
          <p:cNvSpPr>
            <a:spLocks noChangeShapeType="1"/>
          </p:cNvSpPr>
          <p:nvPr/>
        </p:nvSpPr>
        <p:spPr bwMode="auto">
          <a:xfrm>
            <a:off x="5943600" y="2514600"/>
            <a:ext cx="2286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0576" name="Text Box 96"/>
          <p:cNvSpPr txBox="1">
            <a:spLocks noChangeArrowheads="1"/>
          </p:cNvSpPr>
          <p:nvPr/>
        </p:nvSpPr>
        <p:spPr bwMode="auto">
          <a:xfrm>
            <a:off x="8305800" y="1400175"/>
            <a:ext cx="319088"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1400"/>
              <a:t>批</a:t>
            </a:r>
          </a:p>
          <a:p>
            <a:r>
              <a:rPr lang="zh-CN" altLang="en-US" sz="1400"/>
              <a:t>准</a:t>
            </a:r>
          </a:p>
          <a:p>
            <a:r>
              <a:rPr lang="zh-CN" altLang="en-US" sz="1400"/>
              <a:t>或驳</a:t>
            </a:r>
          </a:p>
          <a:p>
            <a:r>
              <a:rPr lang="zh-CN" altLang="en-US" sz="1400"/>
              <a:t>回</a:t>
            </a:r>
          </a:p>
        </p:txBody>
      </p:sp>
      <p:sp>
        <p:nvSpPr>
          <p:cNvPr id="20577" name="Text Box 97"/>
          <p:cNvSpPr txBox="1">
            <a:spLocks noChangeArrowheads="1"/>
          </p:cNvSpPr>
          <p:nvPr/>
        </p:nvSpPr>
        <p:spPr bwMode="auto">
          <a:xfrm>
            <a:off x="4878388" y="5334000"/>
            <a:ext cx="220821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en-US" altLang="zh-CN" sz="1400"/>
              <a:t>2/3</a:t>
            </a:r>
            <a:r>
              <a:rPr lang="zh-CN" altLang="en-US" sz="1400"/>
              <a:t>多数可使总统否决无效</a:t>
            </a:r>
          </a:p>
        </p:txBody>
      </p:sp>
      <p:sp>
        <p:nvSpPr>
          <p:cNvPr id="20578" name="Text Box 98"/>
          <p:cNvSpPr txBox="1">
            <a:spLocks noChangeArrowheads="1"/>
          </p:cNvSpPr>
          <p:nvPr/>
        </p:nvSpPr>
        <p:spPr bwMode="auto">
          <a:xfrm>
            <a:off x="6858000" y="5562600"/>
            <a:ext cx="5397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1400"/>
              <a:t>控制</a:t>
            </a:r>
          </a:p>
        </p:txBody>
      </p:sp>
      <p:sp>
        <p:nvSpPr>
          <p:cNvPr id="20579" name="Text Box 99"/>
          <p:cNvSpPr txBox="1">
            <a:spLocks noChangeArrowheads="1"/>
          </p:cNvSpPr>
          <p:nvPr/>
        </p:nvSpPr>
        <p:spPr bwMode="auto">
          <a:xfrm>
            <a:off x="7620000" y="5791200"/>
            <a:ext cx="5397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1400"/>
              <a:t>批准</a:t>
            </a:r>
          </a:p>
        </p:txBody>
      </p:sp>
      <p:sp>
        <p:nvSpPr>
          <p:cNvPr id="20580" name="Text Box 100"/>
          <p:cNvSpPr txBox="1">
            <a:spLocks noChangeArrowheads="1"/>
          </p:cNvSpPr>
          <p:nvPr/>
        </p:nvSpPr>
        <p:spPr bwMode="auto">
          <a:xfrm>
            <a:off x="5403850" y="6248400"/>
            <a:ext cx="21399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1400"/>
              <a:t>可以宣布制定的法律违宪</a:t>
            </a:r>
          </a:p>
        </p:txBody>
      </p:sp>
      <p:sp>
        <p:nvSpPr>
          <p:cNvPr id="20581" name="Line 101"/>
          <p:cNvSpPr>
            <a:spLocks noChangeShapeType="1"/>
          </p:cNvSpPr>
          <p:nvPr/>
        </p:nvSpPr>
        <p:spPr bwMode="auto">
          <a:xfrm>
            <a:off x="4724400" y="5486400"/>
            <a:ext cx="2286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82" name="Line 102"/>
          <p:cNvSpPr>
            <a:spLocks noChangeShapeType="1"/>
          </p:cNvSpPr>
          <p:nvPr/>
        </p:nvSpPr>
        <p:spPr bwMode="auto">
          <a:xfrm flipV="1">
            <a:off x="5715000" y="4724400"/>
            <a:ext cx="0" cy="609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0583" name="Line 103"/>
          <p:cNvSpPr>
            <a:spLocks noChangeShapeType="1"/>
          </p:cNvSpPr>
          <p:nvPr/>
        </p:nvSpPr>
        <p:spPr bwMode="auto">
          <a:xfrm>
            <a:off x="4724400" y="5715000"/>
            <a:ext cx="21336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84" name="Line 104"/>
          <p:cNvSpPr>
            <a:spLocks noChangeShapeType="1"/>
          </p:cNvSpPr>
          <p:nvPr/>
        </p:nvSpPr>
        <p:spPr bwMode="auto">
          <a:xfrm flipV="1">
            <a:off x="7162800" y="4724400"/>
            <a:ext cx="0" cy="838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0585" name="Line 105"/>
          <p:cNvSpPr>
            <a:spLocks noChangeShapeType="1"/>
          </p:cNvSpPr>
          <p:nvPr/>
        </p:nvSpPr>
        <p:spPr bwMode="auto">
          <a:xfrm>
            <a:off x="4724400" y="5943600"/>
            <a:ext cx="28956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86" name="Line 106"/>
          <p:cNvSpPr>
            <a:spLocks noChangeShapeType="1"/>
          </p:cNvSpPr>
          <p:nvPr/>
        </p:nvSpPr>
        <p:spPr bwMode="auto">
          <a:xfrm flipV="1">
            <a:off x="7848600" y="4800600"/>
            <a:ext cx="0" cy="990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0587" name="Line 107"/>
          <p:cNvSpPr>
            <a:spLocks noChangeShapeType="1"/>
          </p:cNvSpPr>
          <p:nvPr/>
        </p:nvSpPr>
        <p:spPr bwMode="auto">
          <a:xfrm>
            <a:off x="4724400" y="6096000"/>
            <a:ext cx="3733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88" name="Line 108"/>
          <p:cNvSpPr>
            <a:spLocks noChangeShapeType="1"/>
          </p:cNvSpPr>
          <p:nvPr/>
        </p:nvSpPr>
        <p:spPr bwMode="auto">
          <a:xfrm flipV="1">
            <a:off x="8458200" y="2514600"/>
            <a:ext cx="0" cy="3581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89" name="Line 109"/>
          <p:cNvSpPr>
            <a:spLocks noChangeShapeType="1"/>
          </p:cNvSpPr>
          <p:nvPr/>
        </p:nvSpPr>
        <p:spPr bwMode="auto">
          <a:xfrm>
            <a:off x="7467600" y="6400800"/>
            <a:ext cx="13716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90" name="Line 110"/>
          <p:cNvSpPr>
            <a:spLocks noChangeShapeType="1"/>
          </p:cNvSpPr>
          <p:nvPr/>
        </p:nvSpPr>
        <p:spPr bwMode="auto">
          <a:xfrm>
            <a:off x="4724400" y="6248400"/>
            <a:ext cx="39624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91" name="Line 111"/>
          <p:cNvSpPr>
            <a:spLocks noChangeShapeType="1"/>
          </p:cNvSpPr>
          <p:nvPr/>
        </p:nvSpPr>
        <p:spPr bwMode="auto">
          <a:xfrm flipV="1">
            <a:off x="8686800" y="533400"/>
            <a:ext cx="0" cy="5715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92" name="Line 112"/>
          <p:cNvSpPr>
            <a:spLocks noChangeShapeType="1"/>
          </p:cNvSpPr>
          <p:nvPr/>
        </p:nvSpPr>
        <p:spPr bwMode="auto">
          <a:xfrm>
            <a:off x="6705600" y="533400"/>
            <a:ext cx="1981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93" name="Line 113"/>
          <p:cNvSpPr>
            <a:spLocks noChangeShapeType="1"/>
          </p:cNvSpPr>
          <p:nvPr/>
        </p:nvSpPr>
        <p:spPr bwMode="auto">
          <a:xfrm flipH="1">
            <a:off x="4724400" y="6400800"/>
            <a:ext cx="6858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0594" name="Line 114"/>
          <p:cNvSpPr>
            <a:spLocks noChangeShapeType="1"/>
          </p:cNvSpPr>
          <p:nvPr/>
        </p:nvSpPr>
        <p:spPr bwMode="auto">
          <a:xfrm flipV="1">
            <a:off x="8839200" y="228600"/>
            <a:ext cx="0" cy="6172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95" name="Line 115"/>
          <p:cNvSpPr>
            <a:spLocks noChangeShapeType="1"/>
          </p:cNvSpPr>
          <p:nvPr/>
        </p:nvSpPr>
        <p:spPr bwMode="auto">
          <a:xfrm>
            <a:off x="4267200" y="228600"/>
            <a:ext cx="45720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96" name="Line 116"/>
          <p:cNvSpPr>
            <a:spLocks noChangeShapeType="1"/>
          </p:cNvSpPr>
          <p:nvPr/>
        </p:nvSpPr>
        <p:spPr bwMode="auto">
          <a:xfrm flipH="1">
            <a:off x="7239000" y="1828800"/>
            <a:ext cx="11430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0597" name="Line 117"/>
          <p:cNvSpPr>
            <a:spLocks noChangeShapeType="1"/>
          </p:cNvSpPr>
          <p:nvPr/>
        </p:nvSpPr>
        <p:spPr bwMode="auto">
          <a:xfrm flipH="1">
            <a:off x="7239000" y="2667000"/>
            <a:ext cx="11430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0598" name="Line 118"/>
          <p:cNvSpPr>
            <a:spLocks noChangeShapeType="1"/>
          </p:cNvSpPr>
          <p:nvPr/>
        </p:nvSpPr>
        <p:spPr bwMode="auto">
          <a:xfrm flipV="1">
            <a:off x="8458200" y="1219200"/>
            <a:ext cx="0" cy="228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99" name="Line 119"/>
          <p:cNvSpPr>
            <a:spLocks noChangeShapeType="1"/>
          </p:cNvSpPr>
          <p:nvPr/>
        </p:nvSpPr>
        <p:spPr bwMode="auto">
          <a:xfrm flipH="1">
            <a:off x="7239000" y="1219200"/>
            <a:ext cx="12192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0600" name="Text Box 120"/>
          <p:cNvSpPr txBox="1">
            <a:spLocks noChangeArrowheads="1"/>
          </p:cNvSpPr>
          <p:nvPr/>
        </p:nvSpPr>
        <p:spPr bwMode="auto">
          <a:xfrm>
            <a:off x="111125" y="6396038"/>
            <a:ext cx="2251075" cy="376237"/>
          </a:xfrm>
          <a:prstGeom prst="rect">
            <a:avLst/>
          </a:prstGeom>
          <a:solidFill>
            <a:srgbClr val="CCFFFF"/>
          </a:solidFill>
          <a:ln w="9525">
            <a:solidFill>
              <a:schemeClr val="bg2"/>
            </a:solidFill>
            <a:miter lim="800000"/>
            <a:headEnd/>
            <a:tailEnd/>
          </a:ln>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zh-CN" altLang="en-US">
                <a:latin typeface="Times New Roman" pitchFamily="18" charset="0"/>
                <a:ea typeface="楷体_GB2312" pitchFamily="49" charset="-122"/>
              </a:rPr>
              <a:t>美国政治制度示意图</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2514600" y="190500"/>
            <a:ext cx="838200" cy="279400"/>
          </a:xfrm>
          <a:prstGeom prst="rect">
            <a:avLst/>
          </a:prstGeom>
          <a:solidFill>
            <a:srgbClr val="99CCFF"/>
          </a:solidFill>
          <a:ln w="9525">
            <a:solidFill>
              <a:schemeClr val="tx1"/>
            </a:solidFill>
            <a:miter lim="800000"/>
            <a:headEnd/>
            <a:tailEnd/>
          </a:ln>
        </p:spPr>
        <p:txBody>
          <a:bodyPr wrap="none" anchor="ctr"/>
          <a:lstStyle/>
          <a:p>
            <a:pPr algn="ctr"/>
            <a:r>
              <a:rPr lang="zh-CN" altLang="en-US" sz="1600"/>
              <a:t>总    统</a:t>
            </a:r>
          </a:p>
        </p:txBody>
      </p:sp>
      <p:sp>
        <p:nvSpPr>
          <p:cNvPr id="21507" name="Rectangle 3"/>
          <p:cNvSpPr>
            <a:spLocks noChangeArrowheads="1"/>
          </p:cNvSpPr>
          <p:nvPr/>
        </p:nvSpPr>
        <p:spPr bwMode="auto">
          <a:xfrm>
            <a:off x="6019800" y="139700"/>
            <a:ext cx="838200" cy="279400"/>
          </a:xfrm>
          <a:prstGeom prst="rect">
            <a:avLst/>
          </a:prstGeom>
          <a:solidFill>
            <a:srgbClr val="99CCFF"/>
          </a:solidFill>
          <a:ln w="9525">
            <a:solidFill>
              <a:schemeClr val="tx1"/>
            </a:solidFill>
            <a:miter lim="800000"/>
            <a:headEnd/>
            <a:tailEnd/>
          </a:ln>
        </p:spPr>
        <p:txBody>
          <a:bodyPr wrap="none" anchor="ctr"/>
          <a:lstStyle/>
          <a:p>
            <a:pPr algn="ctr"/>
            <a:r>
              <a:rPr lang="zh-CN" altLang="en-US" sz="1600"/>
              <a:t>国   会</a:t>
            </a:r>
          </a:p>
        </p:txBody>
      </p:sp>
      <p:sp>
        <p:nvSpPr>
          <p:cNvPr id="21508" name="Rectangle 4"/>
          <p:cNvSpPr>
            <a:spLocks noChangeArrowheads="1"/>
          </p:cNvSpPr>
          <p:nvPr/>
        </p:nvSpPr>
        <p:spPr bwMode="auto">
          <a:xfrm>
            <a:off x="76200" y="1409700"/>
            <a:ext cx="1828800" cy="2667000"/>
          </a:xfrm>
          <a:prstGeom prst="rect">
            <a:avLst/>
          </a:prstGeom>
          <a:solidFill>
            <a:srgbClr val="CCFFFF"/>
          </a:solidFill>
          <a:ln w="9525">
            <a:solidFill>
              <a:schemeClr val="tx1"/>
            </a:solidFill>
            <a:miter lim="800000"/>
            <a:headEnd/>
            <a:tailEnd/>
          </a:ln>
        </p:spPr>
        <p:txBody>
          <a:bodyPr wrap="none" anchor="ctr"/>
          <a:lstStyle/>
          <a:p>
            <a:pPr algn="ctr"/>
            <a:r>
              <a:rPr lang="zh-CN" altLang="en-US" sz="1600">
                <a:ea typeface="楷体_GB2312" pitchFamily="49" charset="-122"/>
              </a:rPr>
              <a:t>白宫办公厅</a:t>
            </a:r>
          </a:p>
          <a:p>
            <a:pPr algn="ctr"/>
            <a:r>
              <a:rPr lang="zh-CN" altLang="en-US" sz="1600">
                <a:ea typeface="楷体_GB2312" pitchFamily="49" charset="-122"/>
              </a:rPr>
              <a:t>行政管理与预算局</a:t>
            </a:r>
          </a:p>
          <a:p>
            <a:pPr algn="ctr"/>
            <a:r>
              <a:rPr lang="zh-CN" altLang="en-US" sz="1600">
                <a:ea typeface="楷体_GB2312" pitchFamily="49" charset="-122"/>
              </a:rPr>
              <a:t>经济顾问委员会</a:t>
            </a:r>
          </a:p>
          <a:p>
            <a:pPr algn="ctr"/>
            <a:r>
              <a:rPr lang="zh-CN" altLang="en-US" sz="1600">
                <a:ea typeface="楷体_GB2312" pitchFamily="49" charset="-122"/>
              </a:rPr>
              <a:t>国家安全委员会</a:t>
            </a:r>
          </a:p>
          <a:p>
            <a:pPr algn="ctr"/>
            <a:r>
              <a:rPr lang="zh-CN" altLang="en-US" sz="1600">
                <a:ea typeface="楷体_GB2312" pitchFamily="49" charset="-122"/>
              </a:rPr>
              <a:t>联邦贸易代表办公室</a:t>
            </a:r>
          </a:p>
          <a:p>
            <a:pPr algn="ctr"/>
            <a:r>
              <a:rPr lang="zh-CN" altLang="en-US" sz="1600">
                <a:ea typeface="楷体_GB2312" pitchFamily="49" charset="-122"/>
              </a:rPr>
              <a:t>环境质量委员会</a:t>
            </a:r>
          </a:p>
          <a:p>
            <a:pPr algn="ctr"/>
            <a:r>
              <a:rPr lang="zh-CN" altLang="en-US" sz="1600">
                <a:ea typeface="楷体_GB2312" pitchFamily="49" charset="-122"/>
              </a:rPr>
              <a:t>科学技术办公室</a:t>
            </a:r>
          </a:p>
          <a:p>
            <a:pPr algn="ctr"/>
            <a:r>
              <a:rPr lang="zh-CN" altLang="en-US" sz="1600">
                <a:ea typeface="楷体_GB2312" pitchFamily="49" charset="-122"/>
              </a:rPr>
              <a:t>行政局</a:t>
            </a:r>
          </a:p>
          <a:p>
            <a:pPr algn="ctr"/>
            <a:r>
              <a:rPr lang="zh-CN" altLang="en-US" sz="1600">
                <a:ea typeface="楷体_GB2312" pitchFamily="49" charset="-122"/>
              </a:rPr>
              <a:t>副总统办公室</a:t>
            </a:r>
          </a:p>
        </p:txBody>
      </p:sp>
      <p:sp>
        <p:nvSpPr>
          <p:cNvPr id="21509" name="Rectangle 5"/>
          <p:cNvSpPr>
            <a:spLocks noChangeArrowheads="1"/>
          </p:cNvSpPr>
          <p:nvPr/>
        </p:nvSpPr>
        <p:spPr bwMode="auto">
          <a:xfrm>
            <a:off x="1981200" y="1333500"/>
            <a:ext cx="1676400" cy="3733800"/>
          </a:xfrm>
          <a:prstGeom prst="rect">
            <a:avLst/>
          </a:prstGeom>
          <a:solidFill>
            <a:srgbClr val="CCFFFF"/>
          </a:solidFill>
          <a:ln w="9525">
            <a:solidFill>
              <a:schemeClr val="tx1"/>
            </a:solidFill>
            <a:miter lim="800000"/>
            <a:headEnd/>
            <a:tailEnd/>
          </a:ln>
        </p:spPr>
        <p:txBody>
          <a:bodyPr wrap="none" anchor="ctr"/>
          <a:lstStyle/>
          <a:p>
            <a:pPr algn="ctr"/>
            <a:r>
              <a:rPr lang="en-US" altLang="zh-CN"/>
              <a:t>   </a:t>
            </a:r>
            <a:r>
              <a:rPr lang="zh-CN" altLang="en-US" sz="1600">
                <a:latin typeface="楷体_GB2312" pitchFamily="49" charset="-122"/>
                <a:ea typeface="楷体_GB2312" pitchFamily="49" charset="-122"/>
              </a:rPr>
              <a:t>国务院</a:t>
            </a:r>
          </a:p>
          <a:p>
            <a:pPr algn="ctr"/>
            <a:r>
              <a:rPr lang="zh-CN" altLang="en-US" sz="1600">
                <a:latin typeface="楷体_GB2312" pitchFamily="49" charset="-122"/>
                <a:ea typeface="楷体_GB2312" pitchFamily="49" charset="-122"/>
              </a:rPr>
              <a:t>  财政部</a:t>
            </a:r>
          </a:p>
          <a:p>
            <a:pPr algn="ctr"/>
            <a:r>
              <a:rPr lang="zh-CN" altLang="en-US" sz="1600">
                <a:latin typeface="楷体_GB2312" pitchFamily="49" charset="-122"/>
                <a:ea typeface="楷体_GB2312" pitchFamily="49" charset="-122"/>
              </a:rPr>
              <a:t>  国防部</a:t>
            </a:r>
          </a:p>
          <a:p>
            <a:pPr algn="ctr"/>
            <a:r>
              <a:rPr lang="zh-CN" altLang="en-US" sz="1600">
                <a:latin typeface="楷体_GB2312" pitchFamily="49" charset="-122"/>
                <a:ea typeface="楷体_GB2312" pitchFamily="49" charset="-122"/>
              </a:rPr>
              <a:t>  内政部</a:t>
            </a:r>
          </a:p>
          <a:p>
            <a:pPr algn="ctr"/>
            <a:r>
              <a:rPr lang="zh-CN" altLang="en-US" sz="1600">
                <a:latin typeface="楷体_GB2312" pitchFamily="49" charset="-122"/>
                <a:ea typeface="楷体_GB2312" pitchFamily="49" charset="-122"/>
              </a:rPr>
              <a:t>  司法部</a:t>
            </a:r>
          </a:p>
          <a:p>
            <a:pPr algn="ctr"/>
            <a:r>
              <a:rPr lang="zh-CN" altLang="en-US" sz="1600">
                <a:latin typeface="楷体_GB2312" pitchFamily="49" charset="-122"/>
                <a:ea typeface="楷体_GB2312" pitchFamily="49" charset="-122"/>
              </a:rPr>
              <a:t>  商务部</a:t>
            </a:r>
          </a:p>
          <a:p>
            <a:pPr algn="ctr"/>
            <a:r>
              <a:rPr lang="zh-CN" altLang="en-US" sz="1600">
                <a:latin typeface="楷体_GB2312" pitchFamily="49" charset="-122"/>
                <a:ea typeface="楷体_GB2312" pitchFamily="49" charset="-122"/>
              </a:rPr>
              <a:t>  劳工部</a:t>
            </a:r>
          </a:p>
          <a:p>
            <a:pPr algn="ctr"/>
            <a:r>
              <a:rPr lang="zh-CN" altLang="en-US" sz="1600">
                <a:latin typeface="楷体_GB2312" pitchFamily="49" charset="-122"/>
                <a:ea typeface="楷体_GB2312" pitchFamily="49" charset="-122"/>
              </a:rPr>
              <a:t>  农业部</a:t>
            </a:r>
          </a:p>
          <a:p>
            <a:pPr algn="ctr"/>
            <a:r>
              <a:rPr lang="zh-CN" altLang="en-US" sz="1600">
                <a:latin typeface="楷体_GB2312" pitchFamily="49" charset="-122"/>
                <a:ea typeface="楷体_GB2312" pitchFamily="49" charset="-122"/>
              </a:rPr>
              <a:t>  运输部</a:t>
            </a:r>
          </a:p>
          <a:p>
            <a:pPr algn="ctr"/>
            <a:r>
              <a:rPr lang="zh-CN" altLang="en-US" sz="1600">
                <a:latin typeface="楷体_GB2312" pitchFamily="49" charset="-122"/>
                <a:ea typeface="楷体_GB2312" pitchFamily="49" charset="-122"/>
              </a:rPr>
              <a:t>  教育部</a:t>
            </a:r>
          </a:p>
          <a:p>
            <a:pPr algn="ctr"/>
            <a:r>
              <a:rPr lang="zh-CN" altLang="en-US" sz="1600">
                <a:latin typeface="楷体_GB2312" pitchFamily="49" charset="-122"/>
                <a:ea typeface="楷体_GB2312" pitchFamily="49" charset="-122"/>
              </a:rPr>
              <a:t>  能源部</a:t>
            </a:r>
          </a:p>
          <a:p>
            <a:pPr algn="ctr"/>
            <a:r>
              <a:rPr lang="zh-CN" altLang="en-US" sz="1600">
                <a:latin typeface="楷体_GB2312" pitchFamily="49" charset="-122"/>
                <a:ea typeface="楷体_GB2312" pitchFamily="49" charset="-122"/>
              </a:rPr>
              <a:t>卫生和公众服务部</a:t>
            </a:r>
          </a:p>
          <a:p>
            <a:pPr algn="ctr"/>
            <a:r>
              <a:rPr lang="zh-CN" altLang="en-US" sz="1600">
                <a:latin typeface="楷体_GB2312" pitchFamily="49" charset="-122"/>
                <a:ea typeface="楷体_GB2312" pitchFamily="49" charset="-122"/>
              </a:rPr>
              <a:t>房屋和城市发展部</a:t>
            </a:r>
          </a:p>
          <a:p>
            <a:pPr algn="ctr"/>
            <a:endParaRPr lang="en-US" altLang="zh-CN" sz="1600">
              <a:latin typeface="楷体_GB2312" pitchFamily="49" charset="-122"/>
              <a:ea typeface="楷体_GB2312" pitchFamily="49" charset="-122"/>
            </a:endParaRPr>
          </a:p>
        </p:txBody>
      </p:sp>
      <p:sp>
        <p:nvSpPr>
          <p:cNvPr id="21510" name="Rectangle 6"/>
          <p:cNvSpPr>
            <a:spLocks noChangeArrowheads="1"/>
          </p:cNvSpPr>
          <p:nvPr/>
        </p:nvSpPr>
        <p:spPr bwMode="auto">
          <a:xfrm>
            <a:off x="3733800" y="1181100"/>
            <a:ext cx="5334000" cy="5181600"/>
          </a:xfrm>
          <a:prstGeom prst="rect">
            <a:avLst/>
          </a:prstGeom>
          <a:solidFill>
            <a:srgbClr val="CCFFFF"/>
          </a:solidFill>
          <a:ln w="9525">
            <a:solidFill>
              <a:schemeClr val="tx1"/>
            </a:solidFill>
            <a:miter lim="800000"/>
            <a:headEnd/>
            <a:tailEnd/>
          </a:ln>
        </p:spPr>
        <p:txBody>
          <a:bodyPr wrap="none" anchor="ctr"/>
          <a:lstStyle/>
          <a:p>
            <a:r>
              <a:rPr lang="zh-CN" altLang="en-US" sz="1600">
                <a:latin typeface="楷体_GB2312" pitchFamily="49" charset="-122"/>
                <a:ea typeface="楷体_GB2312" pitchFamily="49" charset="-122"/>
              </a:rPr>
              <a:t>行动署，美国行政会议，非洲发展基金会、美国战役纪念</a:t>
            </a:r>
          </a:p>
          <a:p>
            <a:r>
              <a:rPr lang="zh-CN" altLang="en-US" sz="1600">
                <a:latin typeface="楷体_GB2312" pitchFamily="49" charset="-122"/>
                <a:ea typeface="楷体_GB2312" pitchFamily="49" charset="-122"/>
              </a:rPr>
              <a:t>碑委员会、阿巴拉契亚地区委员会、国际广播局、中央情</a:t>
            </a:r>
          </a:p>
          <a:p>
            <a:r>
              <a:rPr lang="zh-CN" altLang="en-US" sz="1600">
                <a:latin typeface="楷体_GB2312" pitchFamily="49" charset="-122"/>
                <a:ea typeface="楷体_GB2312" pitchFamily="49" charset="-122"/>
              </a:rPr>
              <a:t>报局、美国宪法</a:t>
            </a:r>
            <a:r>
              <a:rPr lang="en-US" altLang="zh-CN" sz="1600">
                <a:latin typeface="楷体_GB2312" pitchFamily="49" charset="-122"/>
                <a:ea typeface="楷体_GB2312" pitchFamily="49" charset="-122"/>
              </a:rPr>
              <a:t>200</a:t>
            </a:r>
            <a:r>
              <a:rPr lang="zh-CN" altLang="en-US" sz="1600">
                <a:latin typeface="楷体_GB2312" pitchFamily="49" charset="-122"/>
                <a:ea typeface="楷体_GB2312" pitchFamily="49" charset="-122"/>
              </a:rPr>
              <a:t>周年纪念委员会、人权委员会，美术</a:t>
            </a:r>
          </a:p>
          <a:p>
            <a:r>
              <a:rPr lang="zh-CN" altLang="en-US" sz="1600">
                <a:latin typeface="楷体_GB2312" pitchFamily="49" charset="-122"/>
                <a:ea typeface="楷体_GB2312" pitchFamily="49" charset="-122"/>
              </a:rPr>
              <a:t>委员会、商品期贷委员会、消费品安全委员会、环境保护</a:t>
            </a:r>
          </a:p>
          <a:p>
            <a:r>
              <a:rPr lang="zh-CN" altLang="en-US" sz="1600">
                <a:latin typeface="楷体_GB2312" pitchFamily="49" charset="-122"/>
                <a:ea typeface="楷体_GB2312" pitchFamily="49" charset="-122"/>
              </a:rPr>
              <a:t>署、就业机会平等委员会、美国进出口银行、农业信贷署、</a:t>
            </a:r>
          </a:p>
          <a:p>
            <a:r>
              <a:rPr lang="zh-CN" altLang="en-US" sz="1600">
                <a:latin typeface="楷体_GB2312" pitchFamily="49" charset="-122"/>
                <a:ea typeface="楷体_GB2312" pitchFamily="49" charset="-122"/>
              </a:rPr>
              <a:t>联邦通讯委员会，联邦储备保险公司、联邦选举委员会、</a:t>
            </a:r>
          </a:p>
          <a:p>
            <a:r>
              <a:rPr lang="zh-CN" altLang="en-US" sz="1600">
                <a:latin typeface="楷体_GB2312" pitchFamily="49" charset="-122"/>
                <a:ea typeface="楷体_GB2312" pitchFamily="49" charset="-122"/>
              </a:rPr>
              <a:t>联邦紧急事件管理署、联邦住房贷款银行委员会、联邦劳</a:t>
            </a:r>
          </a:p>
          <a:p>
            <a:r>
              <a:rPr lang="zh-CN" altLang="en-US" sz="1600">
                <a:latin typeface="楷体_GB2312" pitchFamily="49" charset="-122"/>
                <a:ea typeface="楷体_GB2312" pitchFamily="49" charset="-122"/>
              </a:rPr>
              <a:t>工关系管理局、联邦海事委员会、联邦调解和解委员会、</a:t>
            </a:r>
          </a:p>
          <a:p>
            <a:r>
              <a:rPr lang="zh-CN" altLang="en-US" sz="1600">
                <a:latin typeface="楷体_GB2312" pitchFamily="49" charset="-122"/>
                <a:ea typeface="楷体_GB2312" pitchFamily="49" charset="-122"/>
              </a:rPr>
              <a:t>联邦储备委员会、联邦贸易委员会、行政服务总局、美洲</a:t>
            </a:r>
          </a:p>
          <a:p>
            <a:r>
              <a:rPr lang="zh-CN" altLang="en-US" sz="1600">
                <a:latin typeface="楷体_GB2312" pitchFamily="49" charset="-122"/>
                <a:ea typeface="楷体_GB2312" pitchFamily="49" charset="-122"/>
              </a:rPr>
              <a:t>国家基金会、州际商务委员会、功绩制保护委员会、国家</a:t>
            </a:r>
          </a:p>
          <a:p>
            <a:r>
              <a:rPr lang="zh-CN" altLang="en-US" sz="1600">
                <a:latin typeface="楷体_GB2312" pitchFamily="49" charset="-122"/>
                <a:ea typeface="楷体_GB2312" pitchFamily="49" charset="-122"/>
              </a:rPr>
              <a:t>航空和航天局、国家档案管理局、国家首都规划委员会、</a:t>
            </a:r>
          </a:p>
          <a:p>
            <a:r>
              <a:rPr lang="zh-CN" altLang="en-US" sz="1600">
                <a:latin typeface="楷体_GB2312" pitchFamily="49" charset="-122"/>
                <a:ea typeface="楷体_GB2312" pitchFamily="49" charset="-122"/>
              </a:rPr>
              <a:t>国家信贷联盟管理署、国家艺术和人文科学基金会、国家</a:t>
            </a:r>
          </a:p>
          <a:p>
            <a:r>
              <a:rPr lang="zh-CN" altLang="en-US" sz="1600">
                <a:latin typeface="楷体_GB2312" pitchFamily="49" charset="-122"/>
                <a:ea typeface="楷体_GB2312" pitchFamily="49" charset="-122"/>
              </a:rPr>
              <a:t>劳工关系委员会、国家调解委员会、国家科学基金会、国</a:t>
            </a:r>
          </a:p>
          <a:p>
            <a:r>
              <a:rPr lang="zh-CN" altLang="en-US" sz="1600">
                <a:latin typeface="楷体_GB2312" pitchFamily="49" charset="-122"/>
                <a:ea typeface="楷体_GB2312" pitchFamily="49" charset="-122"/>
              </a:rPr>
              <a:t>家运输安全委员会、核管制委员会、职业安全和健康评议</a:t>
            </a:r>
          </a:p>
          <a:p>
            <a:r>
              <a:rPr lang="zh-CN" altLang="en-US" sz="1600">
                <a:latin typeface="楷体_GB2312" pitchFamily="49" charset="-122"/>
                <a:ea typeface="楷体_GB2312" pitchFamily="49" charset="-122"/>
              </a:rPr>
              <a:t>委员会，人事管理局、巴拿马运河委员会、宾夕法尼亚大</a:t>
            </a:r>
          </a:p>
          <a:p>
            <a:r>
              <a:rPr lang="zh-CN" altLang="en-US" sz="1600">
                <a:latin typeface="楷体_GB2312" pitchFamily="49" charset="-122"/>
                <a:ea typeface="楷体_GB2312" pitchFamily="49" charset="-122"/>
              </a:rPr>
              <a:t>街发展委员会、退休金待遇保障委员会、邮资委员会、铁</a:t>
            </a:r>
          </a:p>
          <a:p>
            <a:r>
              <a:rPr lang="zh-CN" altLang="en-US" sz="1600">
                <a:latin typeface="楷体_GB2312" pitchFamily="49" charset="-122"/>
                <a:ea typeface="楷体_GB2312" pitchFamily="49" charset="-122"/>
              </a:rPr>
              <a:t>路员工退休委员会、证券交易委员会、选募兵役委员会、</a:t>
            </a:r>
          </a:p>
          <a:p>
            <a:r>
              <a:rPr lang="zh-CN" altLang="en-US" sz="1600">
                <a:latin typeface="楷体_GB2312" pitchFamily="49" charset="-122"/>
                <a:ea typeface="楷体_GB2312" pitchFamily="49" charset="-122"/>
              </a:rPr>
              <a:t>小企业管理署、田纳西河流域管理局、美国军备控制和裁</a:t>
            </a:r>
          </a:p>
          <a:p>
            <a:r>
              <a:rPr lang="zh-CN" altLang="en-US" sz="1600">
                <a:latin typeface="楷体_GB2312" pitchFamily="49" charset="-122"/>
                <a:ea typeface="楷体_GB2312" pitchFamily="49" charset="-122"/>
              </a:rPr>
              <a:t>军署、美国信息署、美国国际发展合作署、美国国际贸易</a:t>
            </a:r>
          </a:p>
          <a:p>
            <a:r>
              <a:rPr lang="zh-CN" altLang="en-US" sz="1600">
                <a:latin typeface="楷体_GB2312" pitchFamily="49" charset="-122"/>
                <a:ea typeface="楷体_GB2312" pitchFamily="49" charset="-122"/>
              </a:rPr>
              <a:t>会、美国邮政局、退伍军人管理署、和平队。</a:t>
            </a:r>
          </a:p>
        </p:txBody>
      </p:sp>
      <p:sp>
        <p:nvSpPr>
          <p:cNvPr id="21511" name="Rectangle 7"/>
          <p:cNvSpPr>
            <a:spLocks noChangeArrowheads="1"/>
          </p:cNvSpPr>
          <p:nvPr/>
        </p:nvSpPr>
        <p:spPr bwMode="auto">
          <a:xfrm>
            <a:off x="304800" y="1257300"/>
            <a:ext cx="1295400" cy="279400"/>
          </a:xfrm>
          <a:prstGeom prst="rect">
            <a:avLst/>
          </a:prstGeom>
          <a:solidFill>
            <a:srgbClr val="99CCFF"/>
          </a:solidFill>
          <a:ln w="9525">
            <a:solidFill>
              <a:schemeClr val="tx1"/>
            </a:solidFill>
            <a:miter lim="800000"/>
            <a:headEnd/>
            <a:tailEnd/>
          </a:ln>
        </p:spPr>
        <p:txBody>
          <a:bodyPr wrap="none" anchor="ctr"/>
          <a:lstStyle/>
          <a:p>
            <a:pPr algn="ctr"/>
            <a:r>
              <a:rPr lang="zh-CN" altLang="en-US" sz="1600"/>
              <a:t>总统办事机构</a:t>
            </a:r>
          </a:p>
        </p:txBody>
      </p:sp>
      <p:sp>
        <p:nvSpPr>
          <p:cNvPr id="21512" name="Rectangle 8"/>
          <p:cNvSpPr>
            <a:spLocks noChangeArrowheads="1"/>
          </p:cNvSpPr>
          <p:nvPr/>
        </p:nvSpPr>
        <p:spPr bwMode="auto">
          <a:xfrm>
            <a:off x="2514600" y="1181100"/>
            <a:ext cx="838200" cy="279400"/>
          </a:xfrm>
          <a:prstGeom prst="rect">
            <a:avLst/>
          </a:prstGeom>
          <a:solidFill>
            <a:srgbClr val="99CCFF"/>
          </a:solidFill>
          <a:ln w="9525">
            <a:solidFill>
              <a:schemeClr val="tx1"/>
            </a:solidFill>
            <a:miter lim="800000"/>
            <a:headEnd/>
            <a:tailEnd/>
          </a:ln>
        </p:spPr>
        <p:txBody>
          <a:bodyPr wrap="none" anchor="ctr"/>
          <a:lstStyle/>
          <a:p>
            <a:pPr algn="ctr"/>
            <a:r>
              <a:rPr lang="zh-CN" altLang="en-US" sz="1600"/>
              <a:t>内阁各部</a:t>
            </a:r>
          </a:p>
        </p:txBody>
      </p:sp>
      <p:sp>
        <p:nvSpPr>
          <p:cNvPr id="21513" name="Rectangle 9"/>
          <p:cNvSpPr>
            <a:spLocks noChangeArrowheads="1"/>
          </p:cNvSpPr>
          <p:nvPr/>
        </p:nvSpPr>
        <p:spPr bwMode="auto">
          <a:xfrm>
            <a:off x="5791200" y="1028700"/>
            <a:ext cx="990600" cy="279400"/>
          </a:xfrm>
          <a:prstGeom prst="rect">
            <a:avLst/>
          </a:prstGeom>
          <a:solidFill>
            <a:srgbClr val="99CCFF"/>
          </a:solidFill>
          <a:ln w="9525">
            <a:solidFill>
              <a:schemeClr val="tx1"/>
            </a:solidFill>
            <a:miter lim="800000"/>
            <a:headEnd/>
            <a:tailEnd/>
          </a:ln>
        </p:spPr>
        <p:txBody>
          <a:bodyPr wrap="none" anchor="ctr"/>
          <a:lstStyle/>
          <a:p>
            <a:pPr algn="ctr"/>
            <a:r>
              <a:rPr lang="zh-CN" altLang="en-US" sz="1600"/>
              <a:t>独立机构</a:t>
            </a:r>
          </a:p>
        </p:txBody>
      </p:sp>
      <p:cxnSp>
        <p:nvCxnSpPr>
          <p:cNvPr id="21514" name="AutoShape 10"/>
          <p:cNvCxnSpPr>
            <a:cxnSpLocks noChangeShapeType="1"/>
            <a:stCxn id="21511" idx="0"/>
            <a:endCxn id="21513" idx="0"/>
          </p:cNvCxnSpPr>
          <p:nvPr/>
        </p:nvCxnSpPr>
        <p:spPr bwMode="auto">
          <a:xfrm rot="-5400000">
            <a:off x="3505200" y="-1524000"/>
            <a:ext cx="228600" cy="5334000"/>
          </a:xfrm>
          <a:prstGeom prst="bentConnector3">
            <a:avLst>
              <a:gd name="adj1" fmla="val 200000"/>
            </a:avLst>
          </a:prstGeom>
          <a:noFill/>
          <a:ln w="9525">
            <a:solidFill>
              <a:schemeClr val="tx1"/>
            </a:solidFill>
            <a:miter lim="800000"/>
            <a:headEnd/>
            <a:tailEnd/>
          </a:ln>
          <a:extLst>
            <a:ext uri="{909E8E84-426E-40DD-AFC4-6F175D3DCCD1}">
              <a14:hiddenFill xmlns:a14="http://schemas.microsoft.com/office/drawing/2010/main">
                <a:noFill/>
              </a14:hiddenFill>
            </a:ext>
          </a:extLst>
        </p:spPr>
      </p:cxnSp>
      <p:cxnSp>
        <p:nvCxnSpPr>
          <p:cNvPr id="21515" name="AutoShape 11"/>
          <p:cNvCxnSpPr>
            <a:cxnSpLocks noChangeShapeType="1"/>
            <a:stCxn id="21506" idx="2"/>
            <a:endCxn id="21512" idx="0"/>
          </p:cNvCxnSpPr>
          <p:nvPr/>
        </p:nvCxnSpPr>
        <p:spPr bwMode="auto">
          <a:xfrm>
            <a:off x="2933700" y="469900"/>
            <a:ext cx="0" cy="711200"/>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21516" name="Line 12"/>
          <p:cNvSpPr>
            <a:spLocks noChangeShapeType="1"/>
          </p:cNvSpPr>
          <p:nvPr/>
        </p:nvSpPr>
        <p:spPr bwMode="auto">
          <a:xfrm>
            <a:off x="6553200" y="419100"/>
            <a:ext cx="0" cy="6096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17" name="Text Box 13"/>
          <p:cNvSpPr txBox="1">
            <a:spLocks noChangeArrowheads="1"/>
          </p:cNvSpPr>
          <p:nvPr/>
        </p:nvSpPr>
        <p:spPr bwMode="auto">
          <a:xfrm>
            <a:off x="71438" y="6408738"/>
            <a:ext cx="3851275" cy="376237"/>
          </a:xfrm>
          <a:prstGeom prst="rect">
            <a:avLst/>
          </a:prstGeom>
          <a:solidFill>
            <a:srgbClr val="FFFFCC"/>
          </a:solidFill>
          <a:ln w="9525">
            <a:solidFill>
              <a:schemeClr val="bg2"/>
            </a:solidFill>
            <a:miter lim="800000"/>
            <a:headEnd/>
            <a:tailEnd/>
          </a:ln>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zh-CN" altLang="en-US">
                <a:latin typeface="Times New Roman" pitchFamily="18" charset="0"/>
                <a:ea typeface="楷体_GB2312" pitchFamily="49" charset="-122"/>
              </a:rPr>
              <a:t>美国联邦行政机构图（</a:t>
            </a:r>
            <a:r>
              <a:rPr kumimoji="1" lang="en-US" altLang="zh-CN">
                <a:latin typeface="Times New Roman" pitchFamily="18" charset="0"/>
                <a:ea typeface="楷体_GB2312" pitchFamily="49" charset="-122"/>
              </a:rPr>
              <a:t>1987—1988</a:t>
            </a:r>
            <a:r>
              <a:rPr kumimoji="1" lang="zh-CN" altLang="en-US">
                <a:latin typeface="Times New Roman" pitchFamily="18" charset="0"/>
                <a:ea typeface="楷体_GB2312" pitchFamily="49" charset="-122"/>
              </a:rPr>
              <a:t>）</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ChangeArrowheads="1"/>
          </p:cNvSpPr>
          <p:nvPr/>
        </p:nvSpPr>
        <p:spPr bwMode="auto">
          <a:xfrm>
            <a:off x="381000" y="381000"/>
            <a:ext cx="1219200" cy="381000"/>
          </a:xfrm>
          <a:prstGeom prst="rect">
            <a:avLst/>
          </a:prstGeom>
          <a:solidFill>
            <a:srgbClr val="6699FF"/>
          </a:solidFill>
          <a:ln w="9525">
            <a:solidFill>
              <a:schemeClr val="tx1"/>
            </a:solidFill>
            <a:miter lim="800000"/>
            <a:headEnd/>
            <a:tailEnd/>
          </a:ln>
        </p:spPr>
        <p:txBody>
          <a:bodyPr wrap="none" anchor="ctr"/>
          <a:lstStyle/>
          <a:p>
            <a:pPr algn="ctr"/>
            <a:r>
              <a:rPr lang="zh-CN" altLang="en-US"/>
              <a:t>国防委员会</a:t>
            </a:r>
          </a:p>
        </p:txBody>
      </p:sp>
      <p:sp>
        <p:nvSpPr>
          <p:cNvPr id="22531" name="Rectangle 3"/>
          <p:cNvSpPr>
            <a:spLocks noChangeArrowheads="1"/>
          </p:cNvSpPr>
          <p:nvPr/>
        </p:nvSpPr>
        <p:spPr bwMode="auto">
          <a:xfrm>
            <a:off x="2667000" y="304800"/>
            <a:ext cx="2438400" cy="762000"/>
          </a:xfrm>
          <a:prstGeom prst="rect">
            <a:avLst/>
          </a:prstGeom>
          <a:solidFill>
            <a:srgbClr val="0077C8"/>
          </a:solidFill>
          <a:ln w="9525">
            <a:solidFill>
              <a:schemeClr val="tx1"/>
            </a:solidFill>
            <a:miter lim="800000"/>
            <a:headEnd/>
            <a:tailEnd/>
          </a:ln>
        </p:spPr>
        <p:txBody>
          <a:bodyPr wrap="none" anchor="ctr"/>
          <a:lstStyle/>
          <a:p>
            <a:pPr algn="ctr"/>
            <a:r>
              <a:rPr lang="zh-CN" altLang="en-US"/>
              <a:t>总        统</a:t>
            </a:r>
          </a:p>
        </p:txBody>
      </p:sp>
      <p:sp>
        <p:nvSpPr>
          <p:cNvPr id="22532" name="Rectangle 4"/>
          <p:cNvSpPr>
            <a:spLocks noChangeArrowheads="1"/>
          </p:cNvSpPr>
          <p:nvPr/>
        </p:nvSpPr>
        <p:spPr bwMode="auto">
          <a:xfrm>
            <a:off x="6553200" y="381000"/>
            <a:ext cx="1981200" cy="457200"/>
          </a:xfrm>
          <a:prstGeom prst="rect">
            <a:avLst/>
          </a:prstGeom>
          <a:solidFill>
            <a:srgbClr val="6699FF"/>
          </a:solidFill>
          <a:ln w="9525">
            <a:solidFill>
              <a:schemeClr val="tx1"/>
            </a:solidFill>
            <a:miter lim="800000"/>
            <a:headEnd/>
            <a:tailEnd/>
          </a:ln>
        </p:spPr>
        <p:txBody>
          <a:bodyPr wrap="none" anchor="ctr"/>
          <a:lstStyle/>
          <a:p>
            <a:pPr algn="ctr"/>
            <a:r>
              <a:rPr lang="zh-CN" altLang="en-US"/>
              <a:t>最高司法委员会</a:t>
            </a:r>
          </a:p>
        </p:txBody>
      </p:sp>
      <p:sp>
        <p:nvSpPr>
          <p:cNvPr id="22533" name="Rectangle 5"/>
          <p:cNvSpPr>
            <a:spLocks noChangeArrowheads="1"/>
          </p:cNvSpPr>
          <p:nvPr/>
        </p:nvSpPr>
        <p:spPr bwMode="auto">
          <a:xfrm>
            <a:off x="1524000" y="2470150"/>
            <a:ext cx="1352550" cy="533400"/>
          </a:xfrm>
          <a:prstGeom prst="rect">
            <a:avLst/>
          </a:prstGeom>
          <a:solidFill>
            <a:srgbClr val="00CC66"/>
          </a:solidFill>
          <a:ln w="9525">
            <a:solidFill>
              <a:schemeClr val="tx1"/>
            </a:solidFill>
            <a:miter lim="800000"/>
            <a:headEnd/>
            <a:tailEnd/>
          </a:ln>
        </p:spPr>
        <p:txBody>
          <a:bodyPr wrap="none" anchor="ctr"/>
          <a:lstStyle/>
          <a:p>
            <a:pPr algn="ctr"/>
            <a:r>
              <a:rPr lang="zh-CN" altLang="en-US"/>
              <a:t>总理</a:t>
            </a:r>
          </a:p>
        </p:txBody>
      </p:sp>
      <p:sp>
        <p:nvSpPr>
          <p:cNvPr id="22534" name="Rectangle 6"/>
          <p:cNvSpPr>
            <a:spLocks noChangeArrowheads="1"/>
          </p:cNvSpPr>
          <p:nvPr/>
        </p:nvSpPr>
        <p:spPr bwMode="auto">
          <a:xfrm>
            <a:off x="1524000" y="3429000"/>
            <a:ext cx="1371600" cy="533400"/>
          </a:xfrm>
          <a:prstGeom prst="rect">
            <a:avLst/>
          </a:prstGeom>
          <a:solidFill>
            <a:srgbClr val="00CC99"/>
          </a:solidFill>
          <a:ln w="9525">
            <a:solidFill>
              <a:schemeClr val="tx1"/>
            </a:solidFill>
            <a:miter lim="800000"/>
            <a:headEnd/>
            <a:tailEnd/>
          </a:ln>
        </p:spPr>
        <p:txBody>
          <a:bodyPr wrap="none" anchor="ctr"/>
          <a:lstStyle/>
          <a:p>
            <a:pPr algn="ctr"/>
            <a:r>
              <a:rPr lang="zh-CN" altLang="en-US"/>
              <a:t>政府成员</a:t>
            </a:r>
          </a:p>
        </p:txBody>
      </p:sp>
      <p:sp>
        <p:nvSpPr>
          <p:cNvPr id="22535" name="Rectangle 7"/>
          <p:cNvSpPr>
            <a:spLocks noChangeArrowheads="1"/>
          </p:cNvSpPr>
          <p:nvPr/>
        </p:nvSpPr>
        <p:spPr bwMode="auto">
          <a:xfrm>
            <a:off x="1295400" y="4191000"/>
            <a:ext cx="1981200" cy="762000"/>
          </a:xfrm>
          <a:prstGeom prst="rect">
            <a:avLst/>
          </a:prstGeom>
          <a:solidFill>
            <a:srgbClr val="339966"/>
          </a:solidFill>
          <a:ln w="9525">
            <a:solidFill>
              <a:schemeClr val="tx1"/>
            </a:solidFill>
            <a:miter lim="800000"/>
            <a:headEnd/>
            <a:tailEnd/>
          </a:ln>
        </p:spPr>
        <p:txBody>
          <a:bodyPr wrap="none" anchor="ctr"/>
          <a:lstStyle/>
          <a:p>
            <a:pPr algn="ctr"/>
            <a:r>
              <a:rPr lang="zh-CN" altLang="en-US"/>
              <a:t>政        府</a:t>
            </a:r>
          </a:p>
        </p:txBody>
      </p:sp>
      <p:sp>
        <p:nvSpPr>
          <p:cNvPr id="22536" name="Rectangle 8"/>
          <p:cNvSpPr>
            <a:spLocks noChangeArrowheads="1"/>
          </p:cNvSpPr>
          <p:nvPr/>
        </p:nvSpPr>
        <p:spPr bwMode="auto">
          <a:xfrm>
            <a:off x="1905000" y="6019800"/>
            <a:ext cx="4572000" cy="762000"/>
          </a:xfrm>
          <a:prstGeom prst="rect">
            <a:avLst/>
          </a:prstGeom>
          <a:solidFill>
            <a:schemeClr val="accent1"/>
          </a:solidFill>
          <a:ln w="9525">
            <a:solidFill>
              <a:schemeClr val="tx1"/>
            </a:solidFill>
            <a:miter lim="800000"/>
            <a:headEnd/>
            <a:tailEnd/>
          </a:ln>
        </p:spPr>
        <p:txBody>
          <a:bodyPr wrap="none" anchor="ctr"/>
          <a:lstStyle/>
          <a:p>
            <a:pPr algn="ctr"/>
            <a:r>
              <a:rPr lang="zh-CN" altLang="en-US"/>
              <a:t>选       民</a:t>
            </a:r>
          </a:p>
        </p:txBody>
      </p:sp>
      <p:sp>
        <p:nvSpPr>
          <p:cNvPr id="22537" name="Rectangle 9"/>
          <p:cNvSpPr>
            <a:spLocks noChangeArrowheads="1"/>
          </p:cNvSpPr>
          <p:nvPr/>
        </p:nvSpPr>
        <p:spPr bwMode="auto">
          <a:xfrm>
            <a:off x="4953000" y="1447800"/>
            <a:ext cx="1828800" cy="533400"/>
          </a:xfrm>
          <a:prstGeom prst="rect">
            <a:avLst/>
          </a:prstGeom>
          <a:solidFill>
            <a:srgbClr val="66CCFF"/>
          </a:solidFill>
          <a:ln w="9525">
            <a:solidFill>
              <a:schemeClr val="tx1"/>
            </a:solidFill>
            <a:miter lim="800000"/>
            <a:headEnd/>
            <a:tailEnd/>
          </a:ln>
        </p:spPr>
        <p:txBody>
          <a:bodyPr wrap="none" anchor="ctr"/>
          <a:lstStyle/>
          <a:p>
            <a:pPr algn="ctr"/>
            <a:r>
              <a:rPr lang="zh-CN" altLang="en-US"/>
              <a:t>宪法委员会</a:t>
            </a:r>
          </a:p>
        </p:txBody>
      </p:sp>
      <p:sp>
        <p:nvSpPr>
          <p:cNvPr id="22538" name="Rectangle 10"/>
          <p:cNvSpPr>
            <a:spLocks noChangeArrowheads="1"/>
          </p:cNvSpPr>
          <p:nvPr/>
        </p:nvSpPr>
        <p:spPr bwMode="auto">
          <a:xfrm>
            <a:off x="5715000" y="2438400"/>
            <a:ext cx="1676400" cy="457200"/>
          </a:xfrm>
          <a:prstGeom prst="rect">
            <a:avLst/>
          </a:prstGeom>
          <a:solidFill>
            <a:srgbClr val="9999FF"/>
          </a:solidFill>
          <a:ln w="9525">
            <a:solidFill>
              <a:schemeClr val="tx1"/>
            </a:solidFill>
            <a:miter lim="800000"/>
            <a:headEnd/>
            <a:tailEnd/>
          </a:ln>
        </p:spPr>
        <p:txBody>
          <a:bodyPr wrap="none" anchor="ctr"/>
          <a:lstStyle/>
          <a:p>
            <a:pPr algn="ctr"/>
            <a:r>
              <a:rPr lang="zh-CN" altLang="en-US"/>
              <a:t>议      会</a:t>
            </a:r>
          </a:p>
        </p:txBody>
      </p:sp>
      <p:sp>
        <p:nvSpPr>
          <p:cNvPr id="22539" name="Rectangle 11"/>
          <p:cNvSpPr>
            <a:spLocks noChangeArrowheads="1"/>
          </p:cNvSpPr>
          <p:nvPr/>
        </p:nvSpPr>
        <p:spPr bwMode="auto">
          <a:xfrm>
            <a:off x="6553200" y="2895600"/>
            <a:ext cx="838200" cy="1371600"/>
          </a:xfrm>
          <a:prstGeom prst="rect">
            <a:avLst/>
          </a:prstGeom>
          <a:solidFill>
            <a:srgbClr val="99CCFF"/>
          </a:solidFill>
          <a:ln w="9525">
            <a:solidFill>
              <a:schemeClr val="tx1"/>
            </a:solidFill>
            <a:miter lim="800000"/>
            <a:headEnd/>
            <a:tailEnd/>
          </a:ln>
        </p:spPr>
        <p:txBody>
          <a:bodyPr wrap="none" anchor="ctr"/>
          <a:lstStyle/>
          <a:p>
            <a:pPr algn="ctr"/>
            <a:r>
              <a:rPr lang="zh-CN" altLang="en-US"/>
              <a:t>参</a:t>
            </a:r>
          </a:p>
          <a:p>
            <a:pPr algn="ctr"/>
            <a:r>
              <a:rPr lang="zh-CN" altLang="en-US"/>
              <a:t>议</a:t>
            </a:r>
          </a:p>
          <a:p>
            <a:pPr algn="ctr"/>
            <a:r>
              <a:rPr lang="zh-CN" altLang="en-US"/>
              <a:t>员</a:t>
            </a:r>
          </a:p>
        </p:txBody>
      </p:sp>
      <p:sp>
        <p:nvSpPr>
          <p:cNvPr id="22540" name="Rectangle 12"/>
          <p:cNvSpPr>
            <a:spLocks noChangeArrowheads="1"/>
          </p:cNvSpPr>
          <p:nvPr/>
        </p:nvSpPr>
        <p:spPr bwMode="auto">
          <a:xfrm>
            <a:off x="8001000" y="2133600"/>
            <a:ext cx="914400" cy="2438400"/>
          </a:xfrm>
          <a:prstGeom prst="rect">
            <a:avLst/>
          </a:prstGeom>
          <a:solidFill>
            <a:srgbClr val="CCECFF"/>
          </a:solidFill>
          <a:ln w="9525">
            <a:solidFill>
              <a:schemeClr val="tx1"/>
            </a:solidFill>
            <a:miter lim="800000"/>
            <a:headEnd/>
            <a:tailEnd/>
          </a:ln>
        </p:spPr>
        <p:txBody>
          <a:bodyPr wrap="none" anchor="ctr"/>
          <a:lstStyle/>
          <a:p>
            <a:pPr algn="ctr"/>
            <a:r>
              <a:rPr lang="zh-CN" altLang="en-US"/>
              <a:t>特</a:t>
            </a:r>
          </a:p>
          <a:p>
            <a:pPr algn="ctr"/>
            <a:r>
              <a:rPr lang="zh-CN" altLang="en-US"/>
              <a:t>别</a:t>
            </a:r>
          </a:p>
          <a:p>
            <a:pPr algn="ctr"/>
            <a:r>
              <a:rPr lang="zh-CN" altLang="en-US"/>
              <a:t>高</a:t>
            </a:r>
          </a:p>
          <a:p>
            <a:pPr algn="ctr"/>
            <a:r>
              <a:rPr lang="zh-CN" altLang="en-US"/>
              <a:t>等</a:t>
            </a:r>
          </a:p>
          <a:p>
            <a:pPr algn="ctr"/>
            <a:r>
              <a:rPr lang="zh-CN" altLang="en-US"/>
              <a:t>法</a:t>
            </a:r>
          </a:p>
          <a:p>
            <a:pPr algn="ctr"/>
            <a:r>
              <a:rPr lang="zh-CN" altLang="en-US"/>
              <a:t>院</a:t>
            </a:r>
          </a:p>
        </p:txBody>
      </p:sp>
      <p:sp>
        <p:nvSpPr>
          <p:cNvPr id="22541" name="Rectangle 13"/>
          <p:cNvSpPr>
            <a:spLocks noChangeArrowheads="1"/>
          </p:cNvSpPr>
          <p:nvPr/>
        </p:nvSpPr>
        <p:spPr bwMode="auto">
          <a:xfrm>
            <a:off x="6934200" y="4953000"/>
            <a:ext cx="685800" cy="1219200"/>
          </a:xfrm>
          <a:prstGeom prst="rect">
            <a:avLst/>
          </a:prstGeom>
          <a:solidFill>
            <a:srgbClr val="CC99FF"/>
          </a:solidFill>
          <a:ln w="9525">
            <a:solidFill>
              <a:schemeClr val="tx1"/>
            </a:solidFill>
            <a:miter lim="800000"/>
            <a:headEnd/>
            <a:tailEnd/>
          </a:ln>
        </p:spPr>
        <p:txBody>
          <a:bodyPr wrap="none" anchor="ctr"/>
          <a:lstStyle/>
          <a:p>
            <a:pPr algn="ctr"/>
            <a:r>
              <a:rPr lang="zh-CN" altLang="en-US"/>
              <a:t>选</a:t>
            </a:r>
          </a:p>
          <a:p>
            <a:pPr algn="ctr"/>
            <a:r>
              <a:rPr lang="zh-CN" altLang="en-US"/>
              <a:t>举</a:t>
            </a:r>
          </a:p>
          <a:p>
            <a:pPr algn="ctr"/>
            <a:r>
              <a:rPr lang="zh-CN" altLang="en-US"/>
              <a:t>人</a:t>
            </a:r>
          </a:p>
          <a:p>
            <a:pPr algn="ctr"/>
            <a:r>
              <a:rPr lang="zh-CN" altLang="en-US"/>
              <a:t>团</a:t>
            </a:r>
          </a:p>
        </p:txBody>
      </p:sp>
      <p:sp>
        <p:nvSpPr>
          <p:cNvPr id="22542" name="Line 14"/>
          <p:cNvSpPr>
            <a:spLocks noChangeShapeType="1"/>
          </p:cNvSpPr>
          <p:nvPr/>
        </p:nvSpPr>
        <p:spPr bwMode="auto">
          <a:xfrm flipH="1">
            <a:off x="1600200" y="533400"/>
            <a:ext cx="1066800" cy="158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2543" name="Line 15"/>
          <p:cNvSpPr>
            <a:spLocks noChangeShapeType="1"/>
          </p:cNvSpPr>
          <p:nvPr/>
        </p:nvSpPr>
        <p:spPr bwMode="auto">
          <a:xfrm>
            <a:off x="5105400" y="533400"/>
            <a:ext cx="1447800" cy="158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2544" name="Line 16"/>
          <p:cNvSpPr>
            <a:spLocks noChangeShapeType="1"/>
          </p:cNvSpPr>
          <p:nvPr/>
        </p:nvSpPr>
        <p:spPr bwMode="auto">
          <a:xfrm flipV="1">
            <a:off x="3581400" y="1066800"/>
            <a:ext cx="1588" cy="49530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2545" name="Line 17"/>
          <p:cNvSpPr>
            <a:spLocks noChangeShapeType="1"/>
          </p:cNvSpPr>
          <p:nvPr/>
        </p:nvSpPr>
        <p:spPr bwMode="auto">
          <a:xfrm flipH="1">
            <a:off x="3581400" y="1676400"/>
            <a:ext cx="1371600" cy="158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2546" name="Line 18"/>
          <p:cNvSpPr>
            <a:spLocks noChangeShapeType="1"/>
          </p:cNvSpPr>
          <p:nvPr/>
        </p:nvSpPr>
        <p:spPr bwMode="auto">
          <a:xfrm flipV="1">
            <a:off x="6477000" y="1981200"/>
            <a:ext cx="1588" cy="457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2547" name="Line 19"/>
          <p:cNvSpPr>
            <a:spLocks noChangeShapeType="1"/>
          </p:cNvSpPr>
          <p:nvPr/>
        </p:nvSpPr>
        <p:spPr bwMode="auto">
          <a:xfrm flipV="1">
            <a:off x="5943600" y="4267200"/>
            <a:ext cx="1588" cy="1752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2548" name="Line 20"/>
          <p:cNvSpPr>
            <a:spLocks noChangeShapeType="1"/>
          </p:cNvSpPr>
          <p:nvPr/>
        </p:nvSpPr>
        <p:spPr bwMode="auto">
          <a:xfrm flipV="1">
            <a:off x="7162800" y="4267200"/>
            <a:ext cx="1588" cy="685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cxnSp>
        <p:nvCxnSpPr>
          <p:cNvPr id="22549" name="AutoShape 21"/>
          <p:cNvCxnSpPr>
            <a:cxnSpLocks noChangeShapeType="1"/>
            <a:stCxn id="22531" idx="1"/>
          </p:cNvCxnSpPr>
          <p:nvPr/>
        </p:nvCxnSpPr>
        <p:spPr bwMode="auto">
          <a:xfrm rot="10800000" flipV="1">
            <a:off x="1752600" y="685800"/>
            <a:ext cx="914400" cy="1784350"/>
          </a:xfrm>
          <a:prstGeom prst="bentConnector2">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cxnSp>
        <p:nvCxnSpPr>
          <p:cNvPr id="22550" name="AutoShape 22"/>
          <p:cNvCxnSpPr>
            <a:cxnSpLocks noChangeShapeType="1"/>
          </p:cNvCxnSpPr>
          <p:nvPr/>
        </p:nvCxnSpPr>
        <p:spPr bwMode="auto">
          <a:xfrm rot="10800000" flipH="1" flipV="1">
            <a:off x="2667000" y="838200"/>
            <a:ext cx="228600" cy="2857500"/>
          </a:xfrm>
          <a:prstGeom prst="bentConnector5">
            <a:avLst>
              <a:gd name="adj1" fmla="val -100000"/>
              <a:gd name="adj2" fmla="val 52000"/>
              <a:gd name="adj3" fmla="val 200000"/>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sp>
        <p:nvSpPr>
          <p:cNvPr id="22551" name="Line 23"/>
          <p:cNvSpPr>
            <a:spLocks noChangeShapeType="1"/>
          </p:cNvSpPr>
          <p:nvPr/>
        </p:nvSpPr>
        <p:spPr bwMode="auto">
          <a:xfrm>
            <a:off x="1295400" y="2157413"/>
            <a:ext cx="1588" cy="279558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52" name="Line 24"/>
          <p:cNvSpPr>
            <a:spLocks noChangeShapeType="1"/>
          </p:cNvSpPr>
          <p:nvPr/>
        </p:nvSpPr>
        <p:spPr bwMode="auto">
          <a:xfrm>
            <a:off x="3276600" y="2157413"/>
            <a:ext cx="1588" cy="279558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53" name="Line 25"/>
          <p:cNvSpPr>
            <a:spLocks noChangeShapeType="1"/>
          </p:cNvSpPr>
          <p:nvPr/>
        </p:nvSpPr>
        <p:spPr bwMode="auto">
          <a:xfrm>
            <a:off x="1295400" y="2133600"/>
            <a:ext cx="1981200"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54" name="Line 26"/>
          <p:cNvSpPr>
            <a:spLocks noChangeShapeType="1"/>
          </p:cNvSpPr>
          <p:nvPr/>
        </p:nvSpPr>
        <p:spPr bwMode="auto">
          <a:xfrm>
            <a:off x="2895600" y="1066800"/>
            <a:ext cx="1588" cy="1066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2555" name="Line 27"/>
          <p:cNvSpPr>
            <a:spLocks noChangeShapeType="1"/>
          </p:cNvSpPr>
          <p:nvPr/>
        </p:nvSpPr>
        <p:spPr bwMode="auto">
          <a:xfrm>
            <a:off x="990600" y="4572000"/>
            <a:ext cx="304800"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cxnSp>
        <p:nvCxnSpPr>
          <p:cNvPr id="22556" name="AutoShape 28"/>
          <p:cNvCxnSpPr>
            <a:cxnSpLocks noChangeShapeType="1"/>
            <a:stCxn id="22531" idx="2"/>
          </p:cNvCxnSpPr>
          <p:nvPr/>
        </p:nvCxnSpPr>
        <p:spPr bwMode="auto">
          <a:xfrm rot="16200000" flipH="1">
            <a:off x="3543300" y="1409700"/>
            <a:ext cx="2514600" cy="1828800"/>
          </a:xfrm>
          <a:prstGeom prst="bentConnector2">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sp>
        <p:nvSpPr>
          <p:cNvPr id="22557" name="Line 29"/>
          <p:cNvSpPr>
            <a:spLocks noChangeShapeType="1"/>
          </p:cNvSpPr>
          <p:nvPr/>
        </p:nvSpPr>
        <p:spPr bwMode="auto">
          <a:xfrm>
            <a:off x="7391400" y="2667000"/>
            <a:ext cx="609600"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cxnSp>
        <p:nvCxnSpPr>
          <p:cNvPr id="22558" name="AutoShape 30"/>
          <p:cNvCxnSpPr>
            <a:cxnSpLocks noChangeShapeType="1"/>
            <a:stCxn id="22535" idx="2"/>
          </p:cNvCxnSpPr>
          <p:nvPr/>
        </p:nvCxnSpPr>
        <p:spPr bwMode="auto">
          <a:xfrm rot="5400000" flipH="1" flipV="1">
            <a:off x="3867150" y="2686050"/>
            <a:ext cx="685800" cy="3848100"/>
          </a:xfrm>
          <a:prstGeom prst="bentConnector3">
            <a:avLst>
              <a:gd name="adj1" fmla="val -88426"/>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sp>
        <p:nvSpPr>
          <p:cNvPr id="22559" name="Line 31"/>
          <p:cNvSpPr>
            <a:spLocks noChangeShapeType="1"/>
          </p:cNvSpPr>
          <p:nvPr/>
        </p:nvSpPr>
        <p:spPr bwMode="auto">
          <a:xfrm flipV="1">
            <a:off x="6553200" y="4267200"/>
            <a:ext cx="1588" cy="15240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2560" name="Line 32"/>
          <p:cNvSpPr>
            <a:spLocks noChangeShapeType="1"/>
          </p:cNvSpPr>
          <p:nvPr/>
        </p:nvSpPr>
        <p:spPr bwMode="auto">
          <a:xfrm>
            <a:off x="1752600" y="5791200"/>
            <a:ext cx="4800600"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61" name="Line 33"/>
          <p:cNvSpPr>
            <a:spLocks noChangeShapeType="1"/>
          </p:cNvSpPr>
          <p:nvPr/>
        </p:nvSpPr>
        <p:spPr bwMode="auto">
          <a:xfrm flipV="1">
            <a:off x="1752600" y="4953000"/>
            <a:ext cx="1588" cy="838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cxnSp>
        <p:nvCxnSpPr>
          <p:cNvPr id="22562" name="AutoShape 34"/>
          <p:cNvCxnSpPr>
            <a:cxnSpLocks noChangeShapeType="1"/>
            <a:stCxn id="22536" idx="3"/>
            <a:endCxn id="22541" idx="2"/>
          </p:cNvCxnSpPr>
          <p:nvPr/>
        </p:nvCxnSpPr>
        <p:spPr bwMode="auto">
          <a:xfrm flipV="1">
            <a:off x="6477000" y="6172200"/>
            <a:ext cx="800100" cy="228600"/>
          </a:xfrm>
          <a:prstGeom prst="bentConnector2">
            <a:avLst/>
          </a:prstGeom>
          <a:noFill/>
          <a:ln w="9525">
            <a:solidFill>
              <a:schemeClr val="tx1"/>
            </a:solidFill>
            <a:miter lim="800000"/>
            <a:headEnd/>
            <a:tailEnd/>
          </a:ln>
          <a:extLst>
            <a:ext uri="{909E8E84-426E-40DD-AFC4-6F175D3DCCD1}">
              <a14:hiddenFill xmlns:a14="http://schemas.microsoft.com/office/drawing/2010/main">
                <a:noFill/>
              </a14:hiddenFill>
            </a:ext>
          </a:extLst>
        </p:spPr>
      </p:cxnSp>
      <p:sp>
        <p:nvSpPr>
          <p:cNvPr id="22563" name="Rectangle 35"/>
          <p:cNvSpPr>
            <a:spLocks noChangeArrowheads="1"/>
          </p:cNvSpPr>
          <p:nvPr/>
        </p:nvSpPr>
        <p:spPr bwMode="auto">
          <a:xfrm>
            <a:off x="76200" y="2209800"/>
            <a:ext cx="914400" cy="2971800"/>
          </a:xfrm>
          <a:prstGeom prst="rect">
            <a:avLst/>
          </a:prstGeom>
          <a:solidFill>
            <a:srgbClr val="CCCCFF"/>
          </a:solidFill>
          <a:ln w="9525">
            <a:solidFill>
              <a:schemeClr val="tx1"/>
            </a:solidFill>
            <a:miter lim="800000"/>
            <a:headEnd/>
            <a:tailEnd/>
          </a:ln>
        </p:spPr>
        <p:txBody>
          <a:bodyPr wrap="none" anchor="ctr"/>
          <a:lstStyle/>
          <a:p>
            <a:pPr algn="ctr"/>
            <a:r>
              <a:rPr lang="zh-CN" altLang="en-US"/>
              <a:t>经</a:t>
            </a:r>
          </a:p>
          <a:p>
            <a:pPr algn="ctr"/>
            <a:r>
              <a:rPr lang="zh-CN" altLang="en-US"/>
              <a:t>济</a:t>
            </a:r>
          </a:p>
          <a:p>
            <a:pPr algn="ctr"/>
            <a:r>
              <a:rPr lang="zh-CN" altLang="en-US"/>
              <a:t>和</a:t>
            </a:r>
          </a:p>
          <a:p>
            <a:pPr algn="ctr"/>
            <a:r>
              <a:rPr lang="zh-CN" altLang="en-US"/>
              <a:t>社</a:t>
            </a:r>
          </a:p>
          <a:p>
            <a:pPr algn="ctr"/>
            <a:r>
              <a:rPr lang="zh-CN" altLang="en-US"/>
              <a:t>会</a:t>
            </a:r>
          </a:p>
          <a:p>
            <a:pPr algn="ctr"/>
            <a:r>
              <a:rPr lang="zh-CN" altLang="en-US"/>
              <a:t>委</a:t>
            </a:r>
          </a:p>
          <a:p>
            <a:pPr algn="ctr"/>
            <a:r>
              <a:rPr lang="zh-CN" altLang="en-US"/>
              <a:t>员</a:t>
            </a:r>
          </a:p>
          <a:p>
            <a:pPr algn="ctr"/>
            <a:r>
              <a:rPr lang="zh-CN" altLang="en-US"/>
              <a:t>会</a:t>
            </a:r>
          </a:p>
        </p:txBody>
      </p:sp>
      <p:sp>
        <p:nvSpPr>
          <p:cNvPr id="22564" name="Rectangle 36"/>
          <p:cNvSpPr>
            <a:spLocks noChangeArrowheads="1"/>
          </p:cNvSpPr>
          <p:nvPr/>
        </p:nvSpPr>
        <p:spPr bwMode="auto">
          <a:xfrm>
            <a:off x="5715000" y="2895600"/>
            <a:ext cx="838200" cy="1371600"/>
          </a:xfrm>
          <a:prstGeom prst="rect">
            <a:avLst/>
          </a:prstGeom>
          <a:solidFill>
            <a:srgbClr val="ABBEF3"/>
          </a:solidFill>
          <a:ln w="9525">
            <a:solidFill>
              <a:schemeClr val="tx1"/>
            </a:solidFill>
            <a:miter lim="800000"/>
            <a:headEnd/>
            <a:tailEnd/>
          </a:ln>
        </p:spPr>
        <p:txBody>
          <a:bodyPr wrap="none" anchor="ctr"/>
          <a:lstStyle/>
          <a:p>
            <a:pPr algn="ctr"/>
            <a:r>
              <a:rPr lang="zh-CN" altLang="en-US"/>
              <a:t>国民</a:t>
            </a:r>
          </a:p>
          <a:p>
            <a:pPr algn="ctr"/>
            <a:endParaRPr lang="zh-CN" altLang="en-US"/>
          </a:p>
          <a:p>
            <a:pPr algn="ctr"/>
            <a:r>
              <a:rPr lang="zh-CN" altLang="en-US"/>
              <a:t>议会</a:t>
            </a:r>
          </a:p>
        </p:txBody>
      </p:sp>
      <p:sp>
        <p:nvSpPr>
          <p:cNvPr id="22565" name="Text Box 37"/>
          <p:cNvSpPr txBox="1">
            <a:spLocks noChangeArrowheads="1"/>
          </p:cNvSpPr>
          <p:nvPr/>
        </p:nvSpPr>
        <p:spPr bwMode="auto">
          <a:xfrm>
            <a:off x="1812925" y="166688"/>
            <a:ext cx="6413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a:t>领导</a:t>
            </a:r>
          </a:p>
        </p:txBody>
      </p:sp>
      <p:sp>
        <p:nvSpPr>
          <p:cNvPr id="22566" name="Text Box 38"/>
          <p:cNvSpPr txBox="1">
            <a:spLocks noChangeArrowheads="1"/>
          </p:cNvSpPr>
          <p:nvPr/>
        </p:nvSpPr>
        <p:spPr bwMode="auto">
          <a:xfrm>
            <a:off x="5546725" y="174625"/>
            <a:ext cx="6413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a:t>领导</a:t>
            </a:r>
          </a:p>
        </p:txBody>
      </p:sp>
      <p:sp>
        <p:nvSpPr>
          <p:cNvPr id="22567" name="Text Box 39"/>
          <p:cNvSpPr txBox="1">
            <a:spLocks noChangeArrowheads="1"/>
          </p:cNvSpPr>
          <p:nvPr/>
        </p:nvSpPr>
        <p:spPr bwMode="auto">
          <a:xfrm>
            <a:off x="1263650" y="990600"/>
            <a:ext cx="41275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a:t>任</a:t>
            </a:r>
          </a:p>
          <a:p>
            <a:endParaRPr lang="zh-CN" altLang="en-US"/>
          </a:p>
          <a:p>
            <a:r>
              <a:rPr lang="zh-CN" altLang="en-US"/>
              <a:t>命</a:t>
            </a:r>
          </a:p>
        </p:txBody>
      </p:sp>
      <p:sp>
        <p:nvSpPr>
          <p:cNvPr id="22568" name="Text Box 40"/>
          <p:cNvSpPr txBox="1">
            <a:spLocks noChangeArrowheads="1"/>
          </p:cNvSpPr>
          <p:nvPr/>
        </p:nvSpPr>
        <p:spPr bwMode="auto">
          <a:xfrm>
            <a:off x="2895600" y="1263650"/>
            <a:ext cx="4127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a:t>领</a:t>
            </a:r>
          </a:p>
          <a:p>
            <a:r>
              <a:rPr lang="zh-CN" altLang="en-US"/>
              <a:t>导</a:t>
            </a:r>
          </a:p>
        </p:txBody>
      </p:sp>
      <p:sp>
        <p:nvSpPr>
          <p:cNvPr id="22569" name="Text Box 41"/>
          <p:cNvSpPr txBox="1">
            <a:spLocks noChangeArrowheads="1"/>
          </p:cNvSpPr>
          <p:nvPr/>
        </p:nvSpPr>
        <p:spPr bwMode="auto">
          <a:xfrm>
            <a:off x="2055813" y="746125"/>
            <a:ext cx="458787"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a:t>据总理提名任免</a:t>
            </a:r>
          </a:p>
        </p:txBody>
      </p:sp>
      <p:sp>
        <p:nvSpPr>
          <p:cNvPr id="22570" name="Text Box 42"/>
          <p:cNvSpPr txBox="1">
            <a:spLocks noChangeArrowheads="1"/>
          </p:cNvSpPr>
          <p:nvPr/>
        </p:nvSpPr>
        <p:spPr bwMode="auto">
          <a:xfrm>
            <a:off x="4114800" y="1295400"/>
            <a:ext cx="6413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a:t>监督</a:t>
            </a:r>
          </a:p>
        </p:txBody>
      </p:sp>
      <p:sp>
        <p:nvSpPr>
          <p:cNvPr id="22571" name="Text Box 43"/>
          <p:cNvSpPr txBox="1">
            <a:spLocks noChangeArrowheads="1"/>
          </p:cNvSpPr>
          <p:nvPr/>
        </p:nvSpPr>
        <p:spPr bwMode="auto">
          <a:xfrm>
            <a:off x="6477000" y="1995488"/>
            <a:ext cx="6413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a:t>任命</a:t>
            </a:r>
          </a:p>
        </p:txBody>
      </p:sp>
      <p:sp>
        <p:nvSpPr>
          <p:cNvPr id="22572" name="Text Box 44"/>
          <p:cNvSpPr txBox="1">
            <a:spLocks noChangeArrowheads="1"/>
          </p:cNvSpPr>
          <p:nvPr/>
        </p:nvSpPr>
        <p:spPr bwMode="auto">
          <a:xfrm>
            <a:off x="4400550" y="3200400"/>
            <a:ext cx="7048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a:t>解 散</a:t>
            </a:r>
          </a:p>
        </p:txBody>
      </p:sp>
      <p:sp>
        <p:nvSpPr>
          <p:cNvPr id="22573" name="Text Box 45"/>
          <p:cNvSpPr txBox="1">
            <a:spLocks noChangeArrowheads="1"/>
          </p:cNvSpPr>
          <p:nvPr/>
        </p:nvSpPr>
        <p:spPr bwMode="auto">
          <a:xfrm>
            <a:off x="1111250" y="5272088"/>
            <a:ext cx="6413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a:t>责任</a:t>
            </a:r>
          </a:p>
        </p:txBody>
      </p:sp>
      <p:sp>
        <p:nvSpPr>
          <p:cNvPr id="22574" name="Text Box 46"/>
          <p:cNvSpPr txBox="1">
            <a:spLocks noChangeArrowheads="1"/>
          </p:cNvSpPr>
          <p:nvPr/>
        </p:nvSpPr>
        <p:spPr bwMode="auto">
          <a:xfrm>
            <a:off x="3810000" y="5195888"/>
            <a:ext cx="1098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a:t>咨询意见</a:t>
            </a:r>
          </a:p>
        </p:txBody>
      </p:sp>
      <p:sp>
        <p:nvSpPr>
          <p:cNvPr id="22575" name="Line 47"/>
          <p:cNvSpPr>
            <a:spLocks noChangeShapeType="1"/>
          </p:cNvSpPr>
          <p:nvPr/>
        </p:nvSpPr>
        <p:spPr bwMode="auto">
          <a:xfrm>
            <a:off x="3124200" y="5181600"/>
            <a:ext cx="26670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76" name="Line 48"/>
          <p:cNvSpPr>
            <a:spLocks noChangeShapeType="1"/>
          </p:cNvSpPr>
          <p:nvPr/>
        </p:nvSpPr>
        <p:spPr bwMode="auto">
          <a:xfrm flipV="1">
            <a:off x="5791200" y="4267200"/>
            <a:ext cx="0" cy="914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77" name="Line 49"/>
          <p:cNvSpPr>
            <a:spLocks noChangeShapeType="1"/>
          </p:cNvSpPr>
          <p:nvPr/>
        </p:nvSpPr>
        <p:spPr bwMode="auto">
          <a:xfrm flipV="1">
            <a:off x="3124200" y="4953000"/>
            <a:ext cx="0"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2578" name="Text Box 50"/>
          <p:cNvSpPr txBox="1">
            <a:spLocks noChangeArrowheads="1"/>
          </p:cNvSpPr>
          <p:nvPr/>
        </p:nvSpPr>
        <p:spPr bwMode="auto">
          <a:xfrm>
            <a:off x="4038600" y="4724400"/>
            <a:ext cx="6413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a:t>信任</a:t>
            </a:r>
          </a:p>
        </p:txBody>
      </p:sp>
      <p:sp>
        <p:nvSpPr>
          <p:cNvPr id="22579" name="Text Box 51"/>
          <p:cNvSpPr txBox="1">
            <a:spLocks noChangeArrowheads="1"/>
          </p:cNvSpPr>
          <p:nvPr/>
        </p:nvSpPr>
        <p:spPr bwMode="auto">
          <a:xfrm>
            <a:off x="5867400" y="5500688"/>
            <a:ext cx="6413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a:t>选举</a:t>
            </a:r>
          </a:p>
        </p:txBody>
      </p:sp>
      <p:sp>
        <p:nvSpPr>
          <p:cNvPr id="22580" name="Text Box 52"/>
          <p:cNvSpPr txBox="1">
            <a:spLocks noChangeArrowheads="1"/>
          </p:cNvSpPr>
          <p:nvPr/>
        </p:nvSpPr>
        <p:spPr bwMode="auto">
          <a:xfrm>
            <a:off x="6553200" y="6400800"/>
            <a:ext cx="6413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a:t>选举</a:t>
            </a:r>
          </a:p>
        </p:txBody>
      </p:sp>
      <p:sp>
        <p:nvSpPr>
          <p:cNvPr id="22581" name="Text Box 53"/>
          <p:cNvSpPr txBox="1">
            <a:spLocks noChangeArrowheads="1"/>
          </p:cNvSpPr>
          <p:nvPr/>
        </p:nvSpPr>
        <p:spPr bwMode="auto">
          <a:xfrm>
            <a:off x="3549650" y="3657600"/>
            <a:ext cx="4127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a:t>选</a:t>
            </a:r>
          </a:p>
          <a:p>
            <a:r>
              <a:rPr lang="zh-CN" altLang="en-US"/>
              <a:t>举</a:t>
            </a:r>
          </a:p>
        </p:txBody>
      </p:sp>
      <p:sp>
        <p:nvSpPr>
          <p:cNvPr id="22582" name="Text Box 54"/>
          <p:cNvSpPr txBox="1">
            <a:spLocks noChangeArrowheads="1"/>
          </p:cNvSpPr>
          <p:nvPr/>
        </p:nvSpPr>
        <p:spPr bwMode="auto">
          <a:xfrm>
            <a:off x="57150" y="6088063"/>
            <a:ext cx="1452563" cy="650875"/>
          </a:xfrm>
          <a:prstGeom prst="rect">
            <a:avLst/>
          </a:prstGeom>
          <a:solidFill>
            <a:srgbClr val="CCFFFF"/>
          </a:solidFill>
          <a:ln w="9525">
            <a:solidFill>
              <a:schemeClr val="bg2"/>
            </a:solidFill>
            <a:miter lim="800000"/>
            <a:headEnd/>
            <a:tailEnd/>
          </a:ln>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zh-CN" altLang="en-US">
                <a:latin typeface="Times New Roman" pitchFamily="18" charset="0"/>
                <a:ea typeface="楷体_GB2312" pitchFamily="49" charset="-122"/>
              </a:rPr>
              <a:t>法国政治制度示意图</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ChangeArrowheads="1"/>
          </p:cNvSpPr>
          <p:nvPr>
            <p:ph type="title" idx="4294967295"/>
          </p:nvPr>
        </p:nvSpPr>
        <p:spPr>
          <a:xfrm>
            <a:off x="900113" y="2713038"/>
            <a:ext cx="7343775" cy="806450"/>
          </a:xfrm>
          <a:ln/>
        </p:spPr>
        <p:txBody>
          <a:bodyPr/>
          <a:lstStyle/>
          <a:p>
            <a:r>
              <a:rPr lang="zh-CN" altLang="en-US" sz="4000">
                <a:solidFill>
                  <a:schemeClr val="tx1"/>
                </a:solidFill>
              </a:rPr>
              <a:t>现代西方国家的两种主要政体</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ext Box 2"/>
          <p:cNvSpPr txBox="1">
            <a:spLocks noChangeArrowheads="1"/>
          </p:cNvSpPr>
          <p:nvPr/>
        </p:nvSpPr>
        <p:spPr bwMode="auto">
          <a:xfrm>
            <a:off x="4814888" y="860425"/>
            <a:ext cx="2216150" cy="579438"/>
          </a:xfrm>
          <a:prstGeom prst="rect">
            <a:avLst/>
          </a:prstGeom>
          <a:solidFill>
            <a:srgbClr val="CCFFFF"/>
          </a:solidFill>
          <a:ln w="9525">
            <a:noFill/>
            <a:miter lim="800000"/>
            <a:headEnd/>
            <a:tailEnd/>
          </a:ln>
          <a:effectLst>
            <a:outerShdw dist="45791" dir="3378596" algn="ctr" rotWithShape="0">
              <a:schemeClr val="tx1">
                <a:alpha val="50000"/>
              </a:schemeClr>
            </a:outerShdw>
          </a:effectLst>
        </p:spPr>
        <p:txBody>
          <a:bodyPr wrap="none">
            <a:spAutoFit/>
          </a:bodyPr>
          <a:lstStyle/>
          <a:p>
            <a:pPr>
              <a:defRPr/>
            </a:pPr>
            <a:r>
              <a:rPr kumimoji="1" lang="zh-CN" altLang="en-US" sz="3200">
                <a:latin typeface="Times New Roman" pitchFamily="18" charset="0"/>
                <a:ea typeface="黑体" pitchFamily="2" charset="-122"/>
              </a:rPr>
              <a:t>立宪君主制</a:t>
            </a:r>
          </a:p>
        </p:txBody>
      </p:sp>
      <p:sp>
        <p:nvSpPr>
          <p:cNvPr id="106500" name="Text Box 4"/>
          <p:cNvSpPr txBox="1">
            <a:spLocks noChangeArrowheads="1"/>
          </p:cNvSpPr>
          <p:nvPr/>
        </p:nvSpPr>
        <p:spPr bwMode="auto">
          <a:xfrm>
            <a:off x="4760913" y="4911725"/>
            <a:ext cx="1403350" cy="579438"/>
          </a:xfrm>
          <a:prstGeom prst="rect">
            <a:avLst/>
          </a:prstGeom>
          <a:solidFill>
            <a:srgbClr val="CCFFFF"/>
          </a:solidFill>
          <a:ln w="9525">
            <a:noFill/>
            <a:miter lim="800000"/>
            <a:headEnd/>
            <a:tailEnd/>
          </a:ln>
          <a:effectLst>
            <a:outerShdw dist="45791" dir="3378596" algn="ctr" rotWithShape="0">
              <a:schemeClr val="bg2"/>
            </a:outerShdw>
          </a:effectLst>
        </p:spPr>
        <p:txBody>
          <a:bodyPr wrap="none">
            <a:spAutoFit/>
          </a:bodyPr>
          <a:lstStyle/>
          <a:p>
            <a:pPr>
              <a:defRPr/>
            </a:pPr>
            <a:r>
              <a:rPr kumimoji="1" lang="zh-CN" altLang="en-US" sz="3200">
                <a:latin typeface="Times New Roman" pitchFamily="18" charset="0"/>
                <a:ea typeface="黑体" pitchFamily="2" charset="-122"/>
              </a:rPr>
              <a:t>共和制</a:t>
            </a:r>
          </a:p>
        </p:txBody>
      </p:sp>
      <p:sp>
        <p:nvSpPr>
          <p:cNvPr id="106501" name="Text Box 5"/>
          <p:cNvSpPr txBox="1">
            <a:spLocks noChangeArrowheads="1"/>
          </p:cNvSpPr>
          <p:nvPr/>
        </p:nvSpPr>
        <p:spPr bwMode="auto">
          <a:xfrm>
            <a:off x="225425" y="2828925"/>
            <a:ext cx="3287713" cy="1066800"/>
          </a:xfrm>
          <a:prstGeom prst="rect">
            <a:avLst/>
          </a:prstGeom>
          <a:solidFill>
            <a:srgbClr val="008000"/>
          </a:solidFill>
          <a:ln w="9525">
            <a:noFill/>
            <a:miter lim="800000"/>
            <a:headEnd/>
            <a:tailEnd/>
          </a:ln>
          <a:effectLst>
            <a:outerShdw dist="45791" dir="3378596" algn="ctr" rotWithShape="0">
              <a:schemeClr val="tx1"/>
            </a:outerShdw>
          </a:effectLst>
        </p:spPr>
        <p:txBody>
          <a:bodyPr>
            <a:spAutoFit/>
          </a:bodyPr>
          <a:lstStyle/>
          <a:p>
            <a:pPr algn="ctr">
              <a:defRPr/>
            </a:pPr>
            <a:r>
              <a:rPr kumimoji="1" lang="zh-CN" altLang="en-US" sz="3200">
                <a:solidFill>
                  <a:schemeClr val="bg1"/>
                </a:solidFill>
                <a:latin typeface="Times New Roman" pitchFamily="18" charset="0"/>
                <a:ea typeface="黑体" pitchFamily="2" charset="-122"/>
              </a:rPr>
              <a:t>现代西方国家的两种主要政体</a:t>
            </a:r>
          </a:p>
        </p:txBody>
      </p:sp>
      <p:sp>
        <p:nvSpPr>
          <p:cNvPr id="106502" name="AutoShape 6"/>
          <p:cNvSpPr>
            <a:spLocks/>
          </p:cNvSpPr>
          <p:nvPr/>
        </p:nvSpPr>
        <p:spPr bwMode="auto">
          <a:xfrm>
            <a:off x="3903663" y="1206500"/>
            <a:ext cx="638175" cy="4197350"/>
          </a:xfrm>
          <a:prstGeom prst="leftBrace">
            <a:avLst>
              <a:gd name="adj1" fmla="val 54809"/>
              <a:gd name="adj2" fmla="val 50000"/>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kumimoji="1" lang="zh-CN" altLang="zh-CN" sz="2400">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6502"/>
                                        </p:tgtEl>
                                        <p:attrNameLst>
                                          <p:attrName>style.visibility</p:attrName>
                                        </p:attrNameLst>
                                      </p:cBhvr>
                                      <p:to>
                                        <p:strVal val="visible"/>
                                      </p:to>
                                    </p:set>
                                    <p:animEffect transition="in" filter="wipe(left)">
                                      <p:cBhvr>
                                        <p:cTn id="7" dur="1000"/>
                                        <p:tgtEl>
                                          <p:spTgt spid="106502"/>
                                        </p:tgtEl>
                                      </p:cBhvr>
                                    </p:animEffect>
                                  </p:childTnLst>
                                </p:cTn>
                              </p:par>
                            </p:childTnLst>
                          </p:cTn>
                        </p:par>
                        <p:par>
                          <p:cTn id="8" fill="hold" nodeType="afterGroup">
                            <p:stCondLst>
                              <p:cond delay="1000"/>
                            </p:stCondLst>
                            <p:childTnLst>
                              <p:par>
                                <p:cTn id="9" presetID="2" presetClass="entr" presetSubtype="8" fill="hold" grpId="0" nodeType="afterEffect">
                                  <p:stCondLst>
                                    <p:cond delay="0"/>
                                  </p:stCondLst>
                                  <p:childTnLst>
                                    <p:set>
                                      <p:cBhvr>
                                        <p:cTn id="10" dur="1" fill="hold">
                                          <p:stCondLst>
                                            <p:cond delay="0"/>
                                          </p:stCondLst>
                                        </p:cTn>
                                        <p:tgtEl>
                                          <p:spTgt spid="106498"/>
                                        </p:tgtEl>
                                        <p:attrNameLst>
                                          <p:attrName>style.visibility</p:attrName>
                                        </p:attrNameLst>
                                      </p:cBhvr>
                                      <p:to>
                                        <p:strVal val="visible"/>
                                      </p:to>
                                    </p:set>
                                    <p:anim calcmode="lin" valueType="num">
                                      <p:cBhvr additive="base">
                                        <p:cTn id="11" dur="500" fill="hold"/>
                                        <p:tgtEl>
                                          <p:spTgt spid="106498"/>
                                        </p:tgtEl>
                                        <p:attrNameLst>
                                          <p:attrName>ppt_x</p:attrName>
                                        </p:attrNameLst>
                                      </p:cBhvr>
                                      <p:tavLst>
                                        <p:tav tm="0">
                                          <p:val>
                                            <p:strVal val="0-#ppt_w/2"/>
                                          </p:val>
                                        </p:tav>
                                        <p:tav tm="100000">
                                          <p:val>
                                            <p:strVal val="#ppt_x"/>
                                          </p:val>
                                        </p:tav>
                                      </p:tavLst>
                                    </p:anim>
                                    <p:anim calcmode="lin" valueType="num">
                                      <p:cBhvr additive="base">
                                        <p:cTn id="12" dur="500" fill="hold"/>
                                        <p:tgtEl>
                                          <p:spTgt spid="106498"/>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1500"/>
                            </p:stCondLst>
                            <p:childTnLst>
                              <p:par>
                                <p:cTn id="14" presetID="2" presetClass="entr" presetSubtype="8" fill="hold" grpId="0" nodeType="afterEffect">
                                  <p:stCondLst>
                                    <p:cond delay="0"/>
                                  </p:stCondLst>
                                  <p:childTnLst>
                                    <p:set>
                                      <p:cBhvr>
                                        <p:cTn id="15" dur="1" fill="hold">
                                          <p:stCondLst>
                                            <p:cond delay="0"/>
                                          </p:stCondLst>
                                        </p:cTn>
                                        <p:tgtEl>
                                          <p:spTgt spid="106500"/>
                                        </p:tgtEl>
                                        <p:attrNameLst>
                                          <p:attrName>style.visibility</p:attrName>
                                        </p:attrNameLst>
                                      </p:cBhvr>
                                      <p:to>
                                        <p:strVal val="visible"/>
                                      </p:to>
                                    </p:set>
                                    <p:anim calcmode="lin" valueType="num">
                                      <p:cBhvr additive="base">
                                        <p:cTn id="16" dur="500" fill="hold"/>
                                        <p:tgtEl>
                                          <p:spTgt spid="106500"/>
                                        </p:tgtEl>
                                        <p:attrNameLst>
                                          <p:attrName>ppt_x</p:attrName>
                                        </p:attrNameLst>
                                      </p:cBhvr>
                                      <p:tavLst>
                                        <p:tav tm="0">
                                          <p:val>
                                            <p:strVal val="0-#ppt_w/2"/>
                                          </p:val>
                                        </p:tav>
                                        <p:tav tm="100000">
                                          <p:val>
                                            <p:strVal val="#ppt_x"/>
                                          </p:val>
                                        </p:tav>
                                      </p:tavLst>
                                    </p:anim>
                                    <p:anim calcmode="lin" valueType="num">
                                      <p:cBhvr additive="base">
                                        <p:cTn id="17" dur="500" fill="hold"/>
                                        <p:tgtEl>
                                          <p:spTgt spid="10650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498" grpId="0" animBg="1"/>
      <p:bldP spid="106500" grpId="0" animBg="1"/>
      <p:bldP spid="10650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AutoShape 2"/>
          <p:cNvSpPr>
            <a:spLocks noChangeArrowheads="1"/>
          </p:cNvSpPr>
          <p:nvPr/>
        </p:nvSpPr>
        <p:spPr bwMode="auto">
          <a:xfrm>
            <a:off x="1544638" y="725488"/>
            <a:ext cx="6054725" cy="4586287"/>
          </a:xfrm>
          <a:prstGeom prst="foldedCorner">
            <a:avLst>
              <a:gd name="adj" fmla="val 6968"/>
            </a:avLst>
          </a:prstGeom>
          <a:solidFill>
            <a:srgbClr val="FFFFCC"/>
          </a:solidFill>
          <a:ln w="9525">
            <a:solidFill>
              <a:schemeClr val="tx1"/>
            </a:solidFill>
            <a:round/>
            <a:headEnd/>
            <a:tailEnd/>
          </a:ln>
          <a:effectLst>
            <a:outerShdw dist="107763" dir="2700000" algn="ctr" rotWithShape="0">
              <a:schemeClr val="bg2">
                <a:alpha val="50000"/>
              </a:schemeClr>
            </a:outerShdw>
          </a:effectLst>
        </p:spPr>
        <p:txBody>
          <a:bodyPr anchor="ctr"/>
          <a:lstStyle/>
          <a:p>
            <a:pPr algn="ctr">
              <a:defRPr/>
            </a:pPr>
            <a:r>
              <a:rPr kumimoji="1" lang="zh-CN" altLang="en-US" sz="2800">
                <a:latin typeface="隶书" pitchFamily="49" charset="-122"/>
                <a:ea typeface="隶书" pitchFamily="49" charset="-122"/>
              </a:rPr>
              <a:t>立宪君主制</a:t>
            </a:r>
          </a:p>
          <a:p>
            <a:pPr algn="ctr">
              <a:defRPr/>
            </a:pPr>
            <a:r>
              <a:rPr kumimoji="1" lang="en-US" altLang="zh-CN" sz="2000" b="1">
                <a:latin typeface="黑体" pitchFamily="2" charset="-122"/>
                <a:ea typeface="黑体" pitchFamily="2" charset="-122"/>
              </a:rPr>
              <a:t>( Constitutional monarchy )</a:t>
            </a:r>
          </a:p>
          <a:p>
            <a:pPr algn="ctr">
              <a:defRPr/>
            </a:pPr>
            <a:endParaRPr kumimoji="1" lang="en-US" altLang="zh-CN" sz="2000" b="1">
              <a:latin typeface="黑体" pitchFamily="2" charset="-122"/>
              <a:ea typeface="黑体" pitchFamily="2" charset="-122"/>
            </a:endParaRPr>
          </a:p>
          <a:p>
            <a:pPr>
              <a:buFont typeface="Wingdings" pitchFamily="2" charset="2"/>
              <a:buChar char="l"/>
              <a:defRPr/>
            </a:pPr>
            <a:r>
              <a:rPr kumimoji="1" lang="en-US" altLang="zh-CN" sz="2000">
                <a:latin typeface="楷体_GB2312" pitchFamily="49" charset="-122"/>
                <a:ea typeface="楷体_GB2312" pitchFamily="49" charset="-122"/>
              </a:rPr>
              <a:t> </a:t>
            </a:r>
            <a:r>
              <a:rPr kumimoji="1" lang="zh-CN" altLang="en-US" sz="2000">
                <a:latin typeface="楷体_GB2312" pitchFamily="49" charset="-122"/>
                <a:ea typeface="楷体_GB2312" pitchFamily="49" charset="-122"/>
              </a:rPr>
              <a:t>有一个成文的或不成文的宪法作为基本大法和政府组织法；政府必须在宪法规定的范围内行使职权；不成文的宪法通常是指一些成文法、不成文的惯例以及传统的总和。</a:t>
            </a:r>
          </a:p>
          <a:p>
            <a:pPr>
              <a:buFont typeface="Wingdings" pitchFamily="2" charset="2"/>
              <a:buChar char="l"/>
              <a:defRPr/>
            </a:pPr>
            <a:r>
              <a:rPr kumimoji="1" lang="zh-CN" altLang="en-US" sz="2000">
                <a:latin typeface="楷体_GB2312" pitchFamily="49" charset="-122"/>
                <a:ea typeface="楷体_GB2312" pitchFamily="49" charset="-122"/>
              </a:rPr>
              <a:t> 通常实行分权体制，君主通常是行政部门的象征性首长，首相或总理是实际首长。</a:t>
            </a:r>
          </a:p>
          <a:p>
            <a:pPr>
              <a:buFont typeface="Wingdings" pitchFamily="2" charset="2"/>
              <a:buChar char="l"/>
              <a:defRPr/>
            </a:pPr>
            <a:r>
              <a:rPr kumimoji="1" lang="zh-CN" altLang="en-US" sz="2000">
                <a:latin typeface="楷体_GB2312" pitchFamily="49" charset="-122"/>
                <a:ea typeface="楷体_GB2312" pitchFamily="49" charset="-122"/>
              </a:rPr>
              <a:t> 实行代议制民主，设有民选议会。</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AutoShape 2"/>
          <p:cNvSpPr>
            <a:spLocks noChangeArrowheads="1"/>
          </p:cNvSpPr>
          <p:nvPr/>
        </p:nvSpPr>
        <p:spPr bwMode="auto">
          <a:xfrm>
            <a:off x="1544638" y="725488"/>
            <a:ext cx="6054725" cy="4586287"/>
          </a:xfrm>
          <a:prstGeom prst="foldedCorner">
            <a:avLst>
              <a:gd name="adj" fmla="val 6968"/>
            </a:avLst>
          </a:prstGeom>
          <a:solidFill>
            <a:srgbClr val="FFFFCC"/>
          </a:solidFill>
          <a:ln w="9525">
            <a:solidFill>
              <a:schemeClr val="tx1"/>
            </a:solidFill>
            <a:round/>
            <a:headEnd/>
            <a:tailEnd/>
          </a:ln>
          <a:effectLst>
            <a:outerShdw dist="107763" dir="2700000" algn="ctr" rotWithShape="0">
              <a:schemeClr val="bg2">
                <a:alpha val="50000"/>
              </a:schemeClr>
            </a:outerShdw>
          </a:effectLst>
        </p:spPr>
        <p:txBody>
          <a:bodyPr anchor="ctr"/>
          <a:lstStyle/>
          <a:p>
            <a:pPr algn="ctr">
              <a:defRPr/>
            </a:pPr>
            <a:r>
              <a:rPr kumimoji="1" lang="zh-CN" altLang="en-US" sz="2800">
                <a:latin typeface="隶书" pitchFamily="49" charset="-122"/>
                <a:ea typeface="隶书" pitchFamily="49" charset="-122"/>
              </a:rPr>
              <a:t>共和制</a:t>
            </a:r>
          </a:p>
          <a:p>
            <a:pPr algn="ctr">
              <a:defRPr/>
            </a:pPr>
            <a:r>
              <a:rPr kumimoji="1" lang="en-US" altLang="zh-CN" sz="2000" b="1">
                <a:latin typeface="黑体" pitchFamily="2" charset="-122"/>
                <a:ea typeface="黑体" pitchFamily="2" charset="-122"/>
              </a:rPr>
              <a:t>( republicanism )</a:t>
            </a:r>
          </a:p>
          <a:p>
            <a:pPr algn="ctr">
              <a:defRPr/>
            </a:pPr>
            <a:endParaRPr kumimoji="1" lang="en-US" altLang="zh-CN" sz="2000" b="1">
              <a:latin typeface="黑体" pitchFamily="2" charset="-122"/>
              <a:ea typeface="黑体" pitchFamily="2" charset="-122"/>
            </a:endParaRPr>
          </a:p>
          <a:p>
            <a:pPr>
              <a:buFont typeface="Wingdings" pitchFamily="2" charset="2"/>
              <a:buChar char="l"/>
              <a:defRPr/>
            </a:pPr>
            <a:r>
              <a:rPr kumimoji="1" lang="en-US" altLang="zh-CN" sz="2000">
                <a:latin typeface="楷体_GB2312" pitchFamily="49" charset="-122"/>
                <a:ea typeface="楷体_GB2312" pitchFamily="49" charset="-122"/>
              </a:rPr>
              <a:t> </a:t>
            </a:r>
            <a:r>
              <a:rPr kumimoji="1" lang="zh-CN" altLang="en-US" sz="2000">
                <a:latin typeface="楷体_GB2312" pitchFamily="49" charset="-122"/>
                <a:ea typeface="楷体_GB2312" pitchFamily="49" charset="-122"/>
              </a:rPr>
              <a:t>没有作为国家元首的君主。</a:t>
            </a:r>
          </a:p>
          <a:p>
            <a:pPr>
              <a:buFont typeface="Wingdings" pitchFamily="2" charset="2"/>
              <a:buChar char="l"/>
              <a:defRPr/>
            </a:pPr>
            <a:r>
              <a:rPr kumimoji="1" lang="zh-CN" altLang="en-US" sz="2000">
                <a:latin typeface="楷体_GB2312" pitchFamily="49" charset="-122"/>
                <a:ea typeface="楷体_GB2312" pitchFamily="49" charset="-122"/>
              </a:rPr>
              <a:t> 通常设有一个民选的总统，除个别国家由一个委员会执掌国家元首权力（如瑞士）或者由两个执政官共同担任国家元首（如圣马力诺）。</a:t>
            </a:r>
          </a:p>
          <a:p>
            <a:pPr>
              <a:buFont typeface="Wingdings" pitchFamily="2" charset="2"/>
              <a:buChar char="l"/>
              <a:defRPr/>
            </a:pPr>
            <a:r>
              <a:rPr kumimoji="1" lang="zh-CN" altLang="en-US" sz="2000">
                <a:latin typeface="楷体_GB2312" pitchFamily="49" charset="-122"/>
                <a:ea typeface="楷体_GB2312" pitchFamily="49" charset="-122"/>
              </a:rPr>
              <a:t> 实行代议制，设有民选议会。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8" name="Text Box 12"/>
          <p:cNvSpPr txBox="1">
            <a:spLocks noChangeArrowheads="1"/>
          </p:cNvSpPr>
          <p:nvPr/>
        </p:nvSpPr>
        <p:spPr bwMode="auto">
          <a:xfrm>
            <a:off x="827088" y="3644900"/>
            <a:ext cx="6913562"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3200" b="1">
                <a:ea typeface="黑体" pitchFamily="2" charset="-122"/>
              </a:rPr>
              <a:t>二、现代西方的两种主要政体</a:t>
            </a:r>
          </a:p>
        </p:txBody>
      </p:sp>
      <p:sp>
        <p:nvSpPr>
          <p:cNvPr id="26627" name="Text Box 13"/>
          <p:cNvSpPr txBox="1">
            <a:spLocks noChangeArrowheads="1"/>
          </p:cNvSpPr>
          <p:nvPr/>
        </p:nvSpPr>
        <p:spPr bwMode="auto">
          <a:xfrm>
            <a:off x="684213" y="765175"/>
            <a:ext cx="6697662"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3200" b="1">
                <a:ea typeface="黑体" pitchFamily="2" charset="-122"/>
              </a:rPr>
              <a:t>一、什么叫政体？</a:t>
            </a:r>
          </a:p>
        </p:txBody>
      </p:sp>
      <p:sp>
        <p:nvSpPr>
          <p:cNvPr id="9230" name="Rectangle 14"/>
          <p:cNvSpPr>
            <a:spLocks noChangeArrowheads="1"/>
          </p:cNvSpPr>
          <p:nvPr/>
        </p:nvSpPr>
        <p:spPr bwMode="auto">
          <a:xfrm>
            <a:off x="755650" y="1916113"/>
            <a:ext cx="7775575"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b="1">
                <a:ea typeface="黑体" pitchFamily="2" charset="-122"/>
              </a:rPr>
              <a:t>　　国家政权组织的形式，即统治阶级采用何种形式来组织自己的政权机关。</a:t>
            </a:r>
          </a:p>
        </p:txBody>
      </p:sp>
      <p:sp>
        <p:nvSpPr>
          <p:cNvPr id="9234" name="Text Box 18"/>
          <p:cNvSpPr txBox="1">
            <a:spLocks noChangeArrowheads="1"/>
          </p:cNvSpPr>
          <p:nvPr/>
        </p:nvSpPr>
        <p:spPr bwMode="auto">
          <a:xfrm>
            <a:off x="1908175" y="4724400"/>
            <a:ext cx="50403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3200" b="1">
                <a:ea typeface="黑体" pitchFamily="2" charset="-122"/>
              </a:rPr>
              <a:t>立宪君主制和民主共和制</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23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22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2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8" grpId="0"/>
      <p:bldP spid="9230" grpId="0"/>
      <p:bldP spid="923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Text Box 4"/>
          <p:cNvSpPr txBox="1">
            <a:spLocks noChangeArrowheads="1"/>
          </p:cNvSpPr>
          <p:nvPr/>
        </p:nvSpPr>
        <p:spPr bwMode="auto">
          <a:xfrm>
            <a:off x="1042988" y="4221163"/>
            <a:ext cx="3241675"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en-US" altLang="zh-CN" sz="3200" b="1">
                <a:latin typeface="黑体" pitchFamily="2" charset="-122"/>
                <a:ea typeface="黑体" pitchFamily="2" charset="-122"/>
              </a:rPr>
              <a:t>2</a:t>
            </a:r>
            <a:r>
              <a:rPr lang="zh-CN" altLang="en-US" sz="3200" b="1">
                <a:latin typeface="黑体" pitchFamily="2" charset="-122"/>
                <a:ea typeface="黑体" pitchFamily="2" charset="-122"/>
              </a:rPr>
              <a:t>、两种形式：</a:t>
            </a:r>
          </a:p>
        </p:txBody>
      </p:sp>
      <p:sp>
        <p:nvSpPr>
          <p:cNvPr id="18437" name="Text Box 5"/>
          <p:cNvSpPr txBox="1">
            <a:spLocks noChangeArrowheads="1"/>
          </p:cNvSpPr>
          <p:nvPr/>
        </p:nvSpPr>
        <p:spPr bwMode="auto">
          <a:xfrm>
            <a:off x="900113" y="1916113"/>
            <a:ext cx="7777162"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en-US" altLang="zh-CN" sz="2800" b="1">
                <a:latin typeface="黑体" pitchFamily="2" charset="-122"/>
                <a:ea typeface="黑体" pitchFamily="2" charset="-122"/>
              </a:rPr>
              <a:t>1</a:t>
            </a:r>
            <a:r>
              <a:rPr lang="zh-CN" altLang="en-US" sz="2800" b="1">
                <a:latin typeface="黑体" pitchFamily="2" charset="-122"/>
                <a:ea typeface="黑体" pitchFamily="2" charset="-122"/>
              </a:rPr>
              <a:t>、含义：指资本主义国家以世袭的君主（国王、天皇、女王 ）为国家元首，君主权力按宪法规定受到一定限制的政权组织形式。它的产生是资产阶级与封建地主阶级互相妥协的结果</a:t>
            </a:r>
          </a:p>
        </p:txBody>
      </p:sp>
      <p:sp>
        <p:nvSpPr>
          <p:cNvPr id="18438" name="Rectangle 6"/>
          <p:cNvSpPr>
            <a:spLocks noChangeArrowheads="1"/>
          </p:cNvSpPr>
          <p:nvPr/>
        </p:nvSpPr>
        <p:spPr bwMode="auto">
          <a:xfrm>
            <a:off x="4067175" y="4292600"/>
            <a:ext cx="4248150" cy="946150"/>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ea typeface="黑体" pitchFamily="2" charset="-122"/>
              </a:rPr>
              <a:t>议会制君主立宪制</a:t>
            </a:r>
          </a:p>
          <a:p>
            <a:r>
              <a:rPr lang="zh-CN" altLang="en-US" sz="2800" b="1">
                <a:ea typeface="黑体" pitchFamily="2" charset="-122"/>
              </a:rPr>
              <a:t>二元制君主立宪制</a:t>
            </a:r>
          </a:p>
        </p:txBody>
      </p:sp>
      <p:sp>
        <p:nvSpPr>
          <p:cNvPr id="27653" name="Text Box 7"/>
          <p:cNvSpPr txBox="1">
            <a:spLocks noChangeArrowheads="1"/>
          </p:cNvSpPr>
          <p:nvPr/>
        </p:nvSpPr>
        <p:spPr bwMode="auto">
          <a:xfrm>
            <a:off x="827088" y="908050"/>
            <a:ext cx="48974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3600" b="1">
                <a:ea typeface="黑体" pitchFamily="2" charset="-122"/>
              </a:rPr>
              <a:t>（一）立宪君主制</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43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43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4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p:bldP spid="18437" grpId="0"/>
      <p:bldP spid="1843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4"/>
          <p:cNvSpPr>
            <a:spLocks noChangeArrowheads="1"/>
          </p:cNvSpPr>
          <p:nvPr/>
        </p:nvSpPr>
        <p:spPr bwMode="auto">
          <a:xfrm>
            <a:off x="684213" y="715963"/>
            <a:ext cx="5832475"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b="1">
                <a:latin typeface="黑体" pitchFamily="2" charset="-122"/>
                <a:ea typeface="黑体" pitchFamily="2" charset="-122"/>
              </a:rPr>
              <a:t>3</a:t>
            </a:r>
            <a:r>
              <a:rPr lang="zh-CN" altLang="en-US" sz="3200" b="1">
                <a:latin typeface="黑体" pitchFamily="2" charset="-122"/>
                <a:ea typeface="黑体" pitchFamily="2" charset="-122"/>
              </a:rPr>
              <a:t>、议会制君主立宪主要特征</a:t>
            </a:r>
          </a:p>
        </p:txBody>
      </p:sp>
      <p:sp>
        <p:nvSpPr>
          <p:cNvPr id="13317" name="Rectangle 5"/>
          <p:cNvSpPr>
            <a:spLocks noChangeArrowheads="1"/>
          </p:cNvSpPr>
          <p:nvPr/>
        </p:nvSpPr>
        <p:spPr bwMode="auto">
          <a:xfrm>
            <a:off x="755650" y="1412875"/>
            <a:ext cx="7494588" cy="519113"/>
          </a:xfrm>
          <a:prstGeom prst="rect">
            <a:avLst/>
          </a:prstGeom>
          <a:noFill/>
          <a:ln w="9525">
            <a:noFill/>
            <a:miter lim="800000"/>
            <a:headEnd/>
            <a:tailEnd/>
          </a:ln>
          <a:effectLst/>
        </p:spPr>
        <p:txBody>
          <a:bodyPr wrap="none">
            <a:spAutoFit/>
          </a:bodyPr>
          <a:lstStyle/>
          <a:p>
            <a:pPr>
              <a:defRPr/>
            </a:pPr>
            <a:r>
              <a:rPr kumimoji="1" lang="zh-CN" altLang="en-US" sz="2800" b="1">
                <a:effectLst>
                  <a:outerShdw blurRad="38100" dist="38100" dir="2700000" algn="tl">
                    <a:srgbClr val="C0C0C0"/>
                  </a:outerShdw>
                </a:effectLst>
                <a:latin typeface="Arial" charset="0"/>
              </a:rPr>
              <a:t>（</a:t>
            </a:r>
            <a:r>
              <a:rPr kumimoji="1" lang="en-US" altLang="zh-CN" sz="2800" b="1">
                <a:effectLst>
                  <a:outerShdw blurRad="38100" dist="38100" dir="2700000" algn="tl">
                    <a:srgbClr val="C0C0C0"/>
                  </a:outerShdw>
                </a:effectLst>
                <a:latin typeface="Arial" charset="0"/>
              </a:rPr>
              <a:t>1</a:t>
            </a:r>
            <a:r>
              <a:rPr kumimoji="1" lang="zh-CN" altLang="en-US" sz="2800" b="1">
                <a:effectLst>
                  <a:outerShdw blurRad="38100" dist="38100" dir="2700000" algn="tl">
                    <a:srgbClr val="C0C0C0"/>
                  </a:outerShdw>
                </a:effectLst>
                <a:latin typeface="Arial" charset="0"/>
              </a:rPr>
              <a:t>）君主：国家元首的象征，职责是礼仪性的</a:t>
            </a:r>
          </a:p>
        </p:txBody>
      </p:sp>
      <p:sp>
        <p:nvSpPr>
          <p:cNvPr id="13318" name="Rectangle 6"/>
          <p:cNvSpPr>
            <a:spLocks noChangeArrowheads="1"/>
          </p:cNvSpPr>
          <p:nvPr/>
        </p:nvSpPr>
        <p:spPr bwMode="auto">
          <a:xfrm>
            <a:off x="755650" y="2133600"/>
            <a:ext cx="7561263" cy="519113"/>
          </a:xfrm>
          <a:prstGeom prst="rect">
            <a:avLst/>
          </a:prstGeom>
          <a:noFill/>
          <a:ln w="9525">
            <a:noFill/>
            <a:miter lim="800000"/>
            <a:headEnd/>
            <a:tailEnd/>
          </a:ln>
          <a:effectLst/>
        </p:spPr>
        <p:txBody>
          <a:bodyPr>
            <a:spAutoFit/>
          </a:bodyPr>
          <a:lstStyle/>
          <a:p>
            <a:pPr>
              <a:spcBef>
                <a:spcPct val="20000"/>
              </a:spcBef>
              <a:defRPr/>
            </a:pPr>
            <a:r>
              <a:rPr kumimoji="1" lang="zh-CN" altLang="en-US" sz="2800" b="1">
                <a:effectLst>
                  <a:outerShdw blurRad="38100" dist="38100" dir="2700000" algn="tl">
                    <a:srgbClr val="C0C0C0"/>
                  </a:outerShdw>
                </a:effectLst>
                <a:latin typeface="Times New Roman" pitchFamily="18" charset="0"/>
              </a:rPr>
              <a:t>（</a:t>
            </a:r>
            <a:r>
              <a:rPr kumimoji="1" lang="en-US" altLang="zh-CN" sz="2800" b="1">
                <a:effectLst>
                  <a:outerShdw blurRad="38100" dist="38100" dir="2700000" algn="tl">
                    <a:srgbClr val="C0C0C0"/>
                  </a:outerShdw>
                </a:effectLst>
                <a:latin typeface="Times New Roman" pitchFamily="18" charset="0"/>
              </a:rPr>
              <a:t>2</a:t>
            </a:r>
            <a:r>
              <a:rPr kumimoji="1" lang="zh-CN" altLang="en-US" sz="2800" b="1">
                <a:effectLst>
                  <a:outerShdw blurRad="38100" dist="38100" dir="2700000" algn="tl">
                    <a:srgbClr val="C0C0C0"/>
                  </a:outerShdw>
                </a:effectLst>
                <a:latin typeface="Times New Roman" pitchFamily="18" charset="0"/>
              </a:rPr>
              <a:t>）议会：有立法、组织和监督政府的权力</a:t>
            </a:r>
          </a:p>
        </p:txBody>
      </p:sp>
      <p:sp>
        <p:nvSpPr>
          <p:cNvPr id="13319" name="Rectangle 7"/>
          <p:cNvSpPr>
            <a:spLocks noChangeArrowheads="1"/>
          </p:cNvSpPr>
          <p:nvPr/>
        </p:nvSpPr>
        <p:spPr bwMode="auto">
          <a:xfrm>
            <a:off x="755650" y="2852738"/>
            <a:ext cx="8208963" cy="946150"/>
          </a:xfrm>
          <a:prstGeom prst="rect">
            <a:avLst/>
          </a:prstGeom>
          <a:noFill/>
          <a:ln w="9525">
            <a:noFill/>
            <a:miter lim="800000"/>
            <a:headEnd/>
            <a:tailEnd/>
          </a:ln>
          <a:effectLst/>
        </p:spPr>
        <p:txBody>
          <a:bodyPr>
            <a:spAutoFit/>
          </a:bodyPr>
          <a:lstStyle/>
          <a:p>
            <a:pPr>
              <a:defRPr/>
            </a:pPr>
            <a:r>
              <a:rPr kumimoji="1" lang="zh-CN" altLang="en-US" sz="2800" b="1">
                <a:effectLst>
                  <a:outerShdw blurRad="38100" dist="38100" dir="2700000" algn="tl">
                    <a:srgbClr val="C0C0C0"/>
                  </a:outerShdw>
                </a:effectLst>
                <a:latin typeface="Times New Roman" pitchFamily="18" charset="0"/>
              </a:rPr>
              <a:t>（</a:t>
            </a:r>
            <a:r>
              <a:rPr kumimoji="1" lang="en-US" altLang="zh-CN" sz="2800" b="1">
                <a:effectLst>
                  <a:outerShdw blurRad="38100" dist="38100" dir="2700000" algn="tl">
                    <a:srgbClr val="C0C0C0"/>
                  </a:outerShdw>
                </a:effectLst>
                <a:latin typeface="Times New Roman" pitchFamily="18" charset="0"/>
              </a:rPr>
              <a:t>3</a:t>
            </a:r>
            <a:r>
              <a:rPr kumimoji="1" lang="zh-CN" altLang="en-US" sz="2800" b="1">
                <a:effectLst>
                  <a:outerShdw blurRad="38100" dist="38100" dir="2700000" algn="tl">
                    <a:srgbClr val="C0C0C0"/>
                  </a:outerShdw>
                </a:effectLst>
                <a:latin typeface="Times New Roman" pitchFamily="18" charset="0"/>
              </a:rPr>
              <a:t>）政府：掌握行政大权，由议会产生， 对议会负责，受议会监督， 有权宣布解散议会</a:t>
            </a:r>
          </a:p>
        </p:txBody>
      </p:sp>
      <p:sp>
        <p:nvSpPr>
          <p:cNvPr id="13320" name="Text Box 8"/>
          <p:cNvSpPr txBox="1">
            <a:spLocks noChangeArrowheads="1"/>
          </p:cNvSpPr>
          <p:nvPr/>
        </p:nvSpPr>
        <p:spPr bwMode="auto">
          <a:xfrm>
            <a:off x="755650" y="4076700"/>
            <a:ext cx="7129463" cy="519113"/>
          </a:xfrm>
          <a:prstGeom prst="rect">
            <a:avLst/>
          </a:prstGeom>
          <a:noFill/>
          <a:ln w="9525">
            <a:noFill/>
            <a:miter lim="800000"/>
            <a:headEnd/>
            <a:tailEnd/>
          </a:ln>
          <a:effectLst/>
        </p:spPr>
        <p:txBody>
          <a:bodyPr>
            <a:spAutoFit/>
          </a:bodyPr>
          <a:lstStyle/>
          <a:p>
            <a:pPr>
              <a:spcBef>
                <a:spcPct val="50000"/>
              </a:spcBef>
              <a:defRPr/>
            </a:pPr>
            <a:r>
              <a:rPr kumimoji="1" lang="zh-CN" altLang="en-US" sz="2800" b="1">
                <a:effectLst>
                  <a:outerShdw blurRad="38100" dist="38100" dir="2700000" algn="tl">
                    <a:srgbClr val="C0C0C0"/>
                  </a:outerShdw>
                </a:effectLst>
                <a:latin typeface="Times New Roman" pitchFamily="18" charset="0"/>
              </a:rPr>
              <a:t>（</a:t>
            </a:r>
            <a:r>
              <a:rPr kumimoji="1" lang="en-US" altLang="zh-CN" sz="2800" b="1">
                <a:effectLst>
                  <a:outerShdw blurRad="38100" dist="38100" dir="2700000" algn="tl">
                    <a:srgbClr val="C0C0C0"/>
                  </a:outerShdw>
                </a:effectLst>
                <a:latin typeface="Times New Roman" pitchFamily="18" charset="0"/>
              </a:rPr>
              <a:t>4</a:t>
            </a:r>
            <a:r>
              <a:rPr kumimoji="1" lang="zh-CN" altLang="en-US" sz="2800" b="1">
                <a:effectLst>
                  <a:outerShdw blurRad="38100" dist="38100" dir="2700000" algn="tl">
                    <a:srgbClr val="C0C0C0"/>
                  </a:outerShdw>
                </a:effectLst>
                <a:latin typeface="Times New Roman" pitchFamily="18" charset="0"/>
              </a:rPr>
              <a:t>）主要国家：</a:t>
            </a:r>
          </a:p>
        </p:txBody>
      </p:sp>
      <p:sp>
        <p:nvSpPr>
          <p:cNvPr id="13321" name="Rectangle 9"/>
          <p:cNvSpPr>
            <a:spLocks noChangeArrowheads="1"/>
          </p:cNvSpPr>
          <p:nvPr/>
        </p:nvSpPr>
        <p:spPr bwMode="auto">
          <a:xfrm>
            <a:off x="1403350" y="4868863"/>
            <a:ext cx="7200900" cy="1373187"/>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defRPr/>
            </a:pPr>
            <a:r>
              <a:rPr kumimoji="1" lang="zh-CN" altLang="en-US" sz="2800" b="1">
                <a:effectLst>
                  <a:outerShdw blurRad="38100" dist="38100" dir="2700000" algn="tl">
                    <a:srgbClr val="C0C0C0"/>
                  </a:outerShdw>
                </a:effectLst>
                <a:latin typeface="Arial" charset="0"/>
              </a:rPr>
              <a:t>英国、西班牙、葡萄牙、荷兰、卢森堡、比利时、瑞典、挪威、加拿大、日本（</a:t>
            </a:r>
            <a:r>
              <a:rPr kumimoji="1" lang="en-US" altLang="zh-CN" sz="2800" b="1">
                <a:effectLst>
                  <a:outerShdw blurRad="38100" dist="38100" dir="2700000" algn="tl">
                    <a:srgbClr val="C0C0C0"/>
                  </a:outerShdw>
                </a:effectLst>
                <a:latin typeface="Arial" charset="0"/>
              </a:rPr>
              <a:t>1945</a:t>
            </a:r>
            <a:r>
              <a:rPr kumimoji="1" lang="zh-CN" altLang="en-US" sz="2800" b="1">
                <a:effectLst>
                  <a:outerShdw blurRad="38100" dist="38100" dir="2700000" algn="tl">
                    <a:srgbClr val="C0C0C0"/>
                  </a:outerShdw>
                </a:effectLst>
                <a:latin typeface="Arial" charset="0"/>
              </a:rPr>
              <a:t>年始）泰国、马来西亚等。</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3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31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31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320"/>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3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7" grpId="0"/>
      <p:bldP spid="13318" grpId="0"/>
      <p:bldP spid="13319" grpId="0"/>
      <p:bldP spid="13320" grpId="0"/>
      <p:bldP spid="13321" grpId="0" animBg="1"/>
    </p:bld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TotalTime>
  <Words>1655</Words>
  <Application>Microsoft Office PowerPoint</Application>
  <PresentationFormat>全屏显示(4:3)</PresentationFormat>
  <Paragraphs>320</Paragraphs>
  <Slides>26</Slides>
  <Notes>2</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26</vt:i4>
      </vt:variant>
    </vt:vector>
  </HeadingPairs>
  <TitlesOfParts>
    <vt:vector size="34" baseType="lpstr">
      <vt:lpstr>Arial</vt:lpstr>
      <vt:lpstr>宋体</vt:lpstr>
      <vt:lpstr>楷体_GB2312</vt:lpstr>
      <vt:lpstr>Times New Roman</vt:lpstr>
      <vt:lpstr>黑体</vt:lpstr>
      <vt:lpstr>隶书</vt:lpstr>
      <vt:lpstr>Wingdings</vt:lpstr>
      <vt:lpstr>默认设计模板</vt:lpstr>
      <vt:lpstr>第三单元 资产阶级民主制度的形成</vt:lpstr>
      <vt:lpstr>导入</vt:lpstr>
      <vt:lpstr>现代西方国家的两种主要政体</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cp:lastModifiedBy>微软用户</cp:lastModifiedBy>
  <cp:revision>历史备课大师【全免费】</cp:revision>
  <cp:lastPrinted>1601-01-01T00:00:00Z</cp:lastPrinted>
  <dcterms:created xsi:type="dcterms:W3CDTF">1601-01-01T00:00:00Z</dcterms:created>
  <dcterms:modified xsi:type="dcterms:W3CDTF">2014-08-08T03:41:05Z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64440492-4C8B-11D1-8B70-080036B11A03}" pid="4">
    <vt:lpwstr>历史备课大师【全免费】</vt:lpwstr>
  </property>
</Properties>
</file>