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85" r:id="rId4"/>
    <p:sldId id="281" r:id="rId5"/>
    <p:sldId id="286" r:id="rId6"/>
    <p:sldId id="282" r:id="rId7"/>
    <p:sldId id="287" r:id="rId8"/>
    <p:sldId id="283" r:id="rId9"/>
    <p:sldId id="258" r:id="rId10"/>
    <p:sldId id="259" r:id="rId11"/>
    <p:sldId id="260" r:id="rId12"/>
    <p:sldId id="261" r:id="rId13"/>
    <p:sldId id="295" r:id="rId14"/>
    <p:sldId id="264" r:id="rId15"/>
    <p:sldId id="263" r:id="rId16"/>
    <p:sldId id="296" r:id="rId17"/>
    <p:sldId id="297" r:id="rId18"/>
    <p:sldId id="298" r:id="rId19"/>
    <p:sldId id="299" r:id="rId20"/>
    <p:sldId id="300" r:id="rId21"/>
    <p:sldId id="268" r:id="rId22"/>
    <p:sldId id="269" r:id="rId23"/>
    <p:sldId id="288" r:id="rId24"/>
    <p:sldId id="289" r:id="rId25"/>
    <p:sldId id="290" r:id="rId26"/>
    <p:sldId id="291" r:id="rId27"/>
    <p:sldId id="292" r:id="rId28"/>
    <p:sldId id="293" r:id="rId29"/>
    <p:sldId id="278" r:id="rId30"/>
    <p:sldId id="279" r:id="rId31"/>
    <p:sldId id="294" r:id="rId3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A5002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8" autoAdjust="0"/>
    <p:restoredTop sz="94660"/>
  </p:normalViewPr>
  <p:slideViewPr>
    <p:cSldViewPr>
      <p:cViewPr varScale="1">
        <p:scale>
          <a:sx n="108" d="100"/>
          <a:sy n="108" d="100"/>
        </p:scale>
        <p:origin x="-72" y="-23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83B1099-26FB-4699-A722-2F3FD2AAB178}" type="slidenum">
              <a:rPr lang="en-US" altLang="zh-CN"/>
              <a:pPr/>
              <a:t>‹#›</a:t>
            </a:fld>
            <a:endParaRPr lang="en-US" altLang="zh-CN"/>
          </a:p>
        </p:txBody>
      </p:sp>
    </p:spTree>
    <p:extLst>
      <p:ext uri="{BB962C8B-B14F-4D97-AF65-F5344CB8AC3E}">
        <p14:creationId xmlns:p14="http://schemas.microsoft.com/office/powerpoint/2010/main" val="27057170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CD67FBE-343F-45D5-A8F3-F61E7F0FE8A0}" type="slidenum">
              <a:rPr lang="en-US" altLang="zh-CN"/>
              <a:pPr/>
              <a:t>‹#›</a:t>
            </a:fld>
            <a:endParaRPr lang="en-US" altLang="zh-CN"/>
          </a:p>
        </p:txBody>
      </p:sp>
    </p:spTree>
    <p:extLst>
      <p:ext uri="{BB962C8B-B14F-4D97-AF65-F5344CB8AC3E}">
        <p14:creationId xmlns:p14="http://schemas.microsoft.com/office/powerpoint/2010/main" val="2218172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FF547DB-A9A3-48DA-B28E-C603D59D1126}" type="slidenum">
              <a:rPr lang="en-US" altLang="zh-CN"/>
              <a:pPr/>
              <a:t>‹#›</a:t>
            </a:fld>
            <a:endParaRPr lang="en-US" altLang="zh-CN"/>
          </a:p>
        </p:txBody>
      </p:sp>
    </p:spTree>
    <p:extLst>
      <p:ext uri="{BB962C8B-B14F-4D97-AF65-F5344CB8AC3E}">
        <p14:creationId xmlns:p14="http://schemas.microsoft.com/office/powerpoint/2010/main" val="2374178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DA40A25-F579-4A35-99A1-EFE8344760EA}" type="slidenum">
              <a:rPr lang="en-US" altLang="zh-CN"/>
              <a:pPr/>
              <a:t>‹#›</a:t>
            </a:fld>
            <a:endParaRPr lang="en-US" altLang="zh-CN"/>
          </a:p>
        </p:txBody>
      </p:sp>
    </p:spTree>
    <p:extLst>
      <p:ext uri="{BB962C8B-B14F-4D97-AF65-F5344CB8AC3E}">
        <p14:creationId xmlns:p14="http://schemas.microsoft.com/office/powerpoint/2010/main" val="3441535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1BBBDF9-C3D1-4F31-B0EB-85626C90086F}" type="slidenum">
              <a:rPr lang="en-US" altLang="zh-CN"/>
              <a:pPr/>
              <a:t>‹#›</a:t>
            </a:fld>
            <a:endParaRPr lang="en-US" altLang="zh-CN"/>
          </a:p>
        </p:txBody>
      </p:sp>
    </p:spTree>
    <p:extLst>
      <p:ext uri="{BB962C8B-B14F-4D97-AF65-F5344CB8AC3E}">
        <p14:creationId xmlns:p14="http://schemas.microsoft.com/office/powerpoint/2010/main" val="1507421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80EC447-4177-45F1-B6E6-7986F5EC71CC}" type="slidenum">
              <a:rPr lang="en-US" altLang="zh-CN"/>
              <a:pPr/>
              <a:t>‹#›</a:t>
            </a:fld>
            <a:endParaRPr lang="en-US" altLang="zh-CN"/>
          </a:p>
        </p:txBody>
      </p:sp>
    </p:spTree>
    <p:extLst>
      <p:ext uri="{BB962C8B-B14F-4D97-AF65-F5344CB8AC3E}">
        <p14:creationId xmlns:p14="http://schemas.microsoft.com/office/powerpoint/2010/main" val="3464776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98A6B706-FDCB-452B-B099-7F0B2B347D20}" type="slidenum">
              <a:rPr lang="en-US" altLang="zh-CN"/>
              <a:pPr/>
              <a:t>‹#›</a:t>
            </a:fld>
            <a:endParaRPr lang="en-US" altLang="zh-CN"/>
          </a:p>
        </p:txBody>
      </p:sp>
    </p:spTree>
    <p:extLst>
      <p:ext uri="{BB962C8B-B14F-4D97-AF65-F5344CB8AC3E}">
        <p14:creationId xmlns:p14="http://schemas.microsoft.com/office/powerpoint/2010/main" val="205188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1D415D50-8ED0-479B-A135-54E843E6B39D}" type="slidenum">
              <a:rPr lang="en-US" altLang="zh-CN"/>
              <a:pPr/>
              <a:t>‹#›</a:t>
            </a:fld>
            <a:endParaRPr lang="en-US" altLang="zh-CN"/>
          </a:p>
        </p:txBody>
      </p:sp>
    </p:spTree>
    <p:extLst>
      <p:ext uri="{BB962C8B-B14F-4D97-AF65-F5344CB8AC3E}">
        <p14:creationId xmlns:p14="http://schemas.microsoft.com/office/powerpoint/2010/main" val="827570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7D9FDEAF-1101-4F08-8F69-11D61ED4EC4C}" type="slidenum">
              <a:rPr lang="en-US" altLang="zh-CN"/>
              <a:pPr/>
              <a:t>‹#›</a:t>
            </a:fld>
            <a:endParaRPr lang="en-US" altLang="zh-CN"/>
          </a:p>
        </p:txBody>
      </p:sp>
    </p:spTree>
    <p:extLst>
      <p:ext uri="{BB962C8B-B14F-4D97-AF65-F5344CB8AC3E}">
        <p14:creationId xmlns:p14="http://schemas.microsoft.com/office/powerpoint/2010/main" val="3497106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51B657F-6753-418A-8A88-43F9E782902E}" type="slidenum">
              <a:rPr lang="en-US" altLang="zh-CN"/>
              <a:pPr/>
              <a:t>‹#›</a:t>
            </a:fld>
            <a:endParaRPr lang="en-US" altLang="zh-CN"/>
          </a:p>
        </p:txBody>
      </p:sp>
    </p:spTree>
    <p:extLst>
      <p:ext uri="{BB962C8B-B14F-4D97-AF65-F5344CB8AC3E}">
        <p14:creationId xmlns:p14="http://schemas.microsoft.com/office/powerpoint/2010/main" val="1387592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4939D44-3FF4-4BF4-AC2C-5AEE14F4C959}" type="slidenum">
              <a:rPr lang="en-US" altLang="zh-CN"/>
              <a:pPr/>
              <a:t>‹#›</a:t>
            </a:fld>
            <a:endParaRPr lang="en-US" altLang="zh-CN"/>
          </a:p>
        </p:txBody>
      </p:sp>
    </p:spTree>
    <p:extLst>
      <p:ext uri="{BB962C8B-B14F-4D97-AF65-F5344CB8AC3E}">
        <p14:creationId xmlns:p14="http://schemas.microsoft.com/office/powerpoint/2010/main" val="4250235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63A5ECC8-636F-4B8C-B9B3-582B394669BA}"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0" y="5791200"/>
            <a:ext cx="9144000" cy="685800"/>
          </a:xfrm>
        </p:spPr>
        <p:txBody>
          <a:bodyPr/>
          <a:lstStyle/>
          <a:p>
            <a:r>
              <a:rPr lang="zh-CN" altLang="en-US" sz="3600" b="1">
                <a:solidFill>
                  <a:schemeClr val="tx1"/>
                </a:solidFill>
                <a:effectLst>
                  <a:outerShdw blurRad="38100" dist="38100" dir="2700000" algn="tl">
                    <a:srgbClr val="C0C0C0"/>
                  </a:outerShdw>
                </a:effectLst>
                <a:latin typeface="楷体_GB2312" pitchFamily="49" charset="-122"/>
                <a:ea typeface="楷体_GB2312" pitchFamily="49" charset="-122"/>
              </a:rPr>
              <a:t>第</a:t>
            </a:r>
            <a:r>
              <a:rPr lang="en-US" altLang="zh-CN" sz="3600" b="1">
                <a:solidFill>
                  <a:schemeClr val="tx1"/>
                </a:solidFill>
                <a:effectLst>
                  <a:outerShdw blurRad="38100" dist="38100" dir="2700000" algn="tl">
                    <a:srgbClr val="C0C0C0"/>
                  </a:outerShdw>
                </a:effectLst>
                <a:latin typeface="楷体_GB2312" pitchFamily="49" charset="-122"/>
                <a:ea typeface="楷体_GB2312" pitchFamily="49" charset="-122"/>
              </a:rPr>
              <a:t>12</a:t>
            </a:r>
            <a:r>
              <a:rPr lang="zh-CN" altLang="en-US" sz="3600" b="1">
                <a:solidFill>
                  <a:schemeClr val="tx1"/>
                </a:solidFill>
                <a:effectLst>
                  <a:outerShdw blurRad="38100" dist="38100" dir="2700000" algn="tl">
                    <a:srgbClr val="C0C0C0"/>
                  </a:outerShdw>
                </a:effectLst>
                <a:latin typeface="楷体_GB2312" pitchFamily="49" charset="-122"/>
                <a:ea typeface="楷体_GB2312" pitchFamily="49" charset="-122"/>
              </a:rPr>
              <a:t>课 宪章运动</a:t>
            </a:r>
          </a:p>
        </p:txBody>
      </p:sp>
      <p:sp>
        <p:nvSpPr>
          <p:cNvPr id="4099" name="Rectangle 3"/>
          <p:cNvSpPr>
            <a:spLocks noGrp="1" noChangeArrowheads="1"/>
          </p:cNvSpPr>
          <p:nvPr>
            <p:ph type="subTitle" idx="1"/>
          </p:nvPr>
        </p:nvSpPr>
        <p:spPr>
          <a:xfrm>
            <a:off x="0" y="4953000"/>
            <a:ext cx="9144000" cy="914400"/>
          </a:xfrm>
        </p:spPr>
        <p:txBody>
          <a:bodyPr/>
          <a:lstStyle/>
          <a:p>
            <a:r>
              <a:rPr lang="zh-CN" altLang="en-US" sz="4000" b="1">
                <a:effectLst>
                  <a:outerShdw blurRad="38100" dist="38100" dir="2700000" algn="tl">
                    <a:srgbClr val="C0C0C0"/>
                  </a:outerShdw>
                </a:effectLst>
                <a:latin typeface="楷体_GB2312" pitchFamily="49" charset="-122"/>
                <a:ea typeface="楷体_GB2312" pitchFamily="49" charset="-122"/>
              </a:rPr>
              <a:t>第四单元 </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从来就没有救世主</a:t>
            </a:r>
            <a:r>
              <a:rPr lang="zh-CN" altLang="en-US" sz="4000" b="1">
                <a:effectLst>
                  <a:outerShdw blurRad="38100" dist="38100" dir="2700000" algn="tl">
                    <a:srgbClr val="C0C0C0"/>
                  </a:outerShdw>
                </a:effectLst>
                <a:latin typeface="Arial"/>
                <a:ea typeface="楷体_GB2312" pitchFamily="49" charset="-122"/>
              </a:rPr>
              <a:t>”</a:t>
            </a:r>
            <a:endParaRPr lang="zh-CN" altLang="en-US" sz="4000" b="1">
              <a:effectLst>
                <a:outerShdw blurRad="38100" dist="38100" dir="2700000" algn="tl">
                  <a:srgbClr val="C0C0C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914400" y="1295400"/>
            <a:ext cx="7391400" cy="3886200"/>
          </a:xfrm>
        </p:spPr>
        <p:txBody>
          <a:bodyPr/>
          <a:lstStyle/>
          <a:p>
            <a:pPr>
              <a:lnSpc>
                <a:spcPct val="80000"/>
              </a:lnSpc>
              <a:buFontTx/>
              <a:buNone/>
            </a:pPr>
            <a:r>
              <a:rPr kumimoji="1" lang="en-US" altLang="zh-CN" b="1">
                <a:solidFill>
                  <a:srgbClr val="FF3300"/>
                </a:solidFill>
                <a:latin typeface="楷体_GB2312" pitchFamily="49" charset="-122"/>
                <a:ea typeface="楷体_GB2312" pitchFamily="49" charset="-122"/>
              </a:rPr>
              <a:t>1832</a:t>
            </a:r>
            <a:r>
              <a:rPr kumimoji="1" lang="zh-CN" altLang="en-US" b="1">
                <a:solidFill>
                  <a:srgbClr val="FF3300"/>
                </a:solidFill>
                <a:latin typeface="楷体_GB2312" pitchFamily="49" charset="-122"/>
                <a:ea typeface="楷体_GB2312" pitchFamily="49" charset="-122"/>
              </a:rPr>
              <a:t>年议会改革的意义</a:t>
            </a:r>
          </a:p>
          <a:p>
            <a:pPr>
              <a:lnSpc>
                <a:spcPct val="80000"/>
              </a:lnSpc>
              <a:buFontTx/>
              <a:buNone/>
            </a:pPr>
            <a:endParaRPr kumimoji="1" lang="zh-CN" altLang="en-US" b="1">
              <a:latin typeface="宋体" pitchFamily="2" charset="-122"/>
            </a:endParaRPr>
          </a:p>
          <a:p>
            <a:pPr>
              <a:lnSpc>
                <a:spcPct val="80000"/>
              </a:lnSpc>
              <a:buFontTx/>
              <a:buNone/>
            </a:pPr>
            <a:r>
              <a:rPr kumimoji="1" lang="zh-CN" altLang="en-US" b="1">
                <a:latin typeface="宋体" pitchFamily="2" charset="-122"/>
              </a:rPr>
              <a:t>①</a:t>
            </a:r>
            <a:r>
              <a:rPr kumimoji="1" lang="zh-CN" altLang="en-US" b="1">
                <a:latin typeface="楷体_GB2312" pitchFamily="49" charset="-122"/>
                <a:ea typeface="楷体_GB2312" pitchFamily="49" charset="-122"/>
              </a:rPr>
              <a:t>土地贵族势力遭到削弱；</a:t>
            </a:r>
          </a:p>
          <a:p>
            <a:pPr>
              <a:lnSpc>
                <a:spcPct val="80000"/>
              </a:lnSpc>
              <a:buFontTx/>
              <a:buNone/>
            </a:pPr>
            <a:endParaRPr kumimoji="1" lang="zh-CN" altLang="en-US" b="1">
              <a:latin typeface="宋体" pitchFamily="2" charset="-122"/>
            </a:endParaRPr>
          </a:p>
          <a:p>
            <a:pPr>
              <a:lnSpc>
                <a:spcPct val="80000"/>
              </a:lnSpc>
              <a:buFontTx/>
              <a:buNone/>
            </a:pPr>
            <a:r>
              <a:rPr kumimoji="1" lang="zh-CN" altLang="en-US" b="1">
                <a:latin typeface="宋体" pitchFamily="2" charset="-122"/>
              </a:rPr>
              <a:t>②</a:t>
            </a:r>
            <a:r>
              <a:rPr kumimoji="1" lang="zh-CN" altLang="en-US" b="1">
                <a:latin typeface="楷体_GB2312" pitchFamily="49" charset="-122"/>
                <a:ea typeface="楷体_GB2312" pitchFamily="49" charset="-122"/>
              </a:rPr>
              <a:t>新兴工业资产阶级首次进入议会；</a:t>
            </a:r>
          </a:p>
          <a:p>
            <a:pPr>
              <a:lnSpc>
                <a:spcPct val="80000"/>
              </a:lnSpc>
              <a:buFontTx/>
              <a:buNone/>
            </a:pPr>
            <a:endParaRPr kumimoji="1" lang="zh-CN" altLang="en-US" b="1">
              <a:latin typeface="楷体_GB2312" pitchFamily="49" charset="-122"/>
              <a:ea typeface="楷体_GB2312" pitchFamily="49" charset="-122"/>
            </a:endParaRPr>
          </a:p>
          <a:p>
            <a:pPr>
              <a:lnSpc>
                <a:spcPct val="80000"/>
              </a:lnSpc>
              <a:buFontTx/>
              <a:buNone/>
            </a:pPr>
            <a:r>
              <a:rPr kumimoji="1" lang="zh-CN" altLang="en-US" b="1">
                <a:latin typeface="宋体" pitchFamily="2" charset="-122"/>
              </a:rPr>
              <a:t>③</a:t>
            </a:r>
            <a:r>
              <a:rPr kumimoji="1" lang="zh-CN" altLang="en-US" b="1">
                <a:latin typeface="楷体_GB2312" pitchFamily="49" charset="-122"/>
                <a:ea typeface="楷体_GB2312" pitchFamily="49" charset="-122"/>
              </a:rPr>
              <a:t>广大工人、雇农和妇女仍被排斥于政治之外。</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blinds(horizontal)">
                                      <p:cBhvr>
                                        <p:cTn id="7" dur="500"/>
                                        <p:tgtEl>
                                          <p:spTgt spid="71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0">
                                            <p:txEl>
                                              <p:pRg st="2" end="2"/>
                                            </p:txEl>
                                          </p:spTgt>
                                        </p:tgtEl>
                                        <p:attrNameLst>
                                          <p:attrName>style.visibility</p:attrName>
                                        </p:attrNameLst>
                                      </p:cBhvr>
                                      <p:to>
                                        <p:strVal val="visible"/>
                                      </p:to>
                                    </p:set>
                                    <p:animEffect transition="in" filter="blinds(horizontal)">
                                      <p:cBhvr>
                                        <p:cTn id="12" dur="500"/>
                                        <p:tgtEl>
                                          <p:spTgt spid="7170">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0">
                                            <p:txEl>
                                              <p:pRg st="4" end="4"/>
                                            </p:txEl>
                                          </p:spTgt>
                                        </p:tgtEl>
                                        <p:attrNameLst>
                                          <p:attrName>style.visibility</p:attrName>
                                        </p:attrNameLst>
                                      </p:cBhvr>
                                      <p:to>
                                        <p:strVal val="visible"/>
                                      </p:to>
                                    </p:set>
                                    <p:animEffect transition="in" filter="blinds(horizontal)">
                                      <p:cBhvr>
                                        <p:cTn id="17" dur="500"/>
                                        <p:tgtEl>
                                          <p:spTgt spid="7170">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70">
                                            <p:txEl>
                                              <p:pRg st="6" end="6"/>
                                            </p:txEl>
                                          </p:spTgt>
                                        </p:tgtEl>
                                        <p:attrNameLst>
                                          <p:attrName>style.visibility</p:attrName>
                                        </p:attrNameLst>
                                      </p:cBhvr>
                                      <p:to>
                                        <p:strVal val="visible"/>
                                      </p:to>
                                    </p:set>
                                    <p:animEffect transition="in" filter="blinds(horizontal)">
                                      <p:cBhvr>
                                        <p:cTn id="22" dur="500"/>
                                        <p:tgtEl>
                                          <p:spTgt spid="717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body" idx="1"/>
          </p:nvPr>
        </p:nvSpPr>
        <p:spPr>
          <a:xfrm>
            <a:off x="0" y="685800"/>
            <a:ext cx="9144000" cy="5686425"/>
          </a:xfrm>
          <a:noFill/>
          <a:ln/>
        </p:spPr>
        <p:txBody>
          <a:bodyPr/>
          <a:lstStyle/>
          <a:p>
            <a:pPr>
              <a:lnSpc>
                <a:spcPct val="90000"/>
              </a:lnSpc>
              <a:buFontTx/>
              <a:buNone/>
            </a:pPr>
            <a:r>
              <a:rPr lang="en-US" altLang="zh-CN" sz="3600" b="1">
                <a:latin typeface="楷体_GB2312" pitchFamily="49" charset="-122"/>
                <a:ea typeface="楷体_GB2312" pitchFamily="49" charset="-122"/>
              </a:rPr>
              <a:t>	</a:t>
            </a:r>
            <a:r>
              <a:rPr lang="en-US" altLang="zh-CN" b="1">
                <a:latin typeface="楷体_GB2312" pitchFamily="49" charset="-122"/>
                <a:ea typeface="楷体_GB2312" pitchFamily="49" charset="-122"/>
              </a:rPr>
              <a:t>	</a:t>
            </a:r>
            <a:r>
              <a:rPr lang="en-US" altLang="zh-CN" b="1">
                <a:latin typeface="Arial"/>
                <a:ea typeface="楷体_GB2312" pitchFamily="49" charset="-122"/>
              </a:rPr>
              <a:t>“</a:t>
            </a:r>
            <a:r>
              <a:rPr lang="zh-CN" altLang="en-US" b="1">
                <a:latin typeface="楷体_GB2312" pitchFamily="49" charset="-122"/>
                <a:ea typeface="楷体_GB2312" pitchFamily="49" charset="-122"/>
              </a:rPr>
              <a:t>支援我们来实现修正法案吧，我们一旦有了选举权，就会利用我们的权力来协助你们取得你们的权利。</a:t>
            </a:r>
            <a:r>
              <a:rPr lang="zh-CN" altLang="en-US" b="1">
                <a:latin typeface="Arial"/>
                <a:ea typeface="楷体_GB2312" pitchFamily="49" charset="-122"/>
              </a:rPr>
              <a:t>”</a:t>
            </a:r>
            <a:r>
              <a:rPr lang="zh-CN" altLang="en-US" b="1">
                <a:latin typeface="楷体_GB2312" pitchFamily="49" charset="-122"/>
                <a:ea typeface="楷体_GB2312" pitchFamily="49" charset="-122"/>
              </a:rPr>
              <a:t>这是英国工业资产阶级对工人的宣传语。然而，</a:t>
            </a:r>
            <a:r>
              <a:rPr lang="en-US" altLang="zh-CN" b="1">
                <a:latin typeface="楷体_GB2312" pitchFamily="49" charset="-122"/>
                <a:ea typeface="楷体_GB2312" pitchFamily="49" charset="-122"/>
              </a:rPr>
              <a:t>1832</a:t>
            </a:r>
            <a:r>
              <a:rPr lang="zh-CN" altLang="en-US" b="1">
                <a:latin typeface="楷体_GB2312" pitchFamily="49" charset="-122"/>
                <a:ea typeface="楷体_GB2312" pitchFamily="49" charset="-122"/>
              </a:rPr>
              <a:t>年改革没有兑现他们对工人许下的美好承诺。工人们只有依靠自身力量起而抗争，从而掀起了轰轰烈烈的宪章运动。</a:t>
            </a:r>
          </a:p>
          <a:p>
            <a:pPr>
              <a:lnSpc>
                <a:spcPct val="90000"/>
              </a:lnSpc>
              <a:buFontTx/>
              <a:buNone/>
            </a:pPr>
            <a:endParaRPr lang="zh-CN" altLang="en-US" b="1">
              <a:latin typeface="楷体_GB2312" pitchFamily="49" charset="-122"/>
              <a:ea typeface="楷体_GB2312" pitchFamily="49" charset="-122"/>
            </a:endParaRPr>
          </a:p>
          <a:p>
            <a:pPr>
              <a:lnSpc>
                <a:spcPct val="90000"/>
              </a:lnSpc>
              <a:buFontTx/>
              <a:buNone/>
            </a:pPr>
            <a:r>
              <a:rPr lang="zh-CN" altLang="en-US" b="1">
                <a:latin typeface="楷体_GB2312" pitchFamily="49" charset="-122"/>
                <a:ea typeface="楷体_GB2312" pitchFamily="49" charset="-122"/>
              </a:rPr>
              <a:t>		</a:t>
            </a:r>
            <a:r>
              <a:rPr lang="en-US" altLang="zh-CN" b="1">
                <a:latin typeface="楷体_GB2312" pitchFamily="49" charset="-122"/>
                <a:ea typeface="楷体_GB2312" pitchFamily="49" charset="-122"/>
              </a:rPr>
              <a:t>1836</a:t>
            </a:r>
            <a:r>
              <a:rPr lang="zh-CN" altLang="en-US" b="1">
                <a:latin typeface="楷体_GB2312" pitchFamily="49" charset="-122"/>
                <a:ea typeface="楷体_GB2312" pitchFamily="49" charset="-122"/>
              </a:rPr>
              <a:t>年一批先进的工人组织了伦敦工人协会，</a:t>
            </a:r>
            <a:r>
              <a:rPr lang="en-US" altLang="zh-CN" b="1">
                <a:latin typeface="楷体_GB2312" pitchFamily="49" charset="-122"/>
                <a:ea typeface="楷体_GB2312" pitchFamily="49" charset="-122"/>
              </a:rPr>
              <a:t>1838</a:t>
            </a:r>
            <a:r>
              <a:rPr lang="zh-CN" altLang="en-US" b="1">
                <a:latin typeface="楷体_GB2312" pitchFamily="49" charset="-122"/>
                <a:ea typeface="楷体_GB2312" pitchFamily="49" charset="-122"/>
              </a:rPr>
              <a:t>年该组织的工人领袖与议会的一些激进派议员草拟了一份请愿书，并命名为</a:t>
            </a:r>
            <a:r>
              <a:rPr lang="zh-CN" altLang="en-US" b="1">
                <a:latin typeface="Arial"/>
                <a:ea typeface="楷体_GB2312" pitchFamily="49" charset="-122"/>
              </a:rPr>
              <a:t>“</a:t>
            </a:r>
            <a:r>
              <a:rPr lang="zh-CN" altLang="en-US" b="1">
                <a:latin typeface="楷体_GB2312" pitchFamily="49" charset="-122"/>
                <a:ea typeface="楷体_GB2312" pitchFamily="49" charset="-122"/>
              </a:rPr>
              <a:t>人民宪章</a:t>
            </a:r>
            <a:r>
              <a:rPr lang="zh-CN" altLang="en-US" b="1">
                <a:latin typeface="Arial"/>
                <a:ea typeface="楷体_GB2312" pitchFamily="49" charset="-122"/>
              </a:rPr>
              <a:t>”</a:t>
            </a:r>
            <a:r>
              <a:rPr lang="zh-CN" altLang="en-US" b="1">
                <a:latin typeface="楷体_GB2312" pitchFamily="49" charset="-122"/>
                <a:ea typeface="楷体_GB2312" pitchFamily="49" charset="-122"/>
              </a:rPr>
              <a:t>。宪章派由此得名，宪章运动由此展开。</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circle(in)">
                                      <p:cBhvr>
                                        <p:cTn id="7" dur="2000"/>
                                        <p:tgtEl>
                                          <p:spTgt spid="81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194">
                                            <p:txEl>
                                              <p:pRg st="2" end="2"/>
                                            </p:txEl>
                                          </p:spTgt>
                                        </p:tgtEl>
                                        <p:attrNameLst>
                                          <p:attrName>style.visibility</p:attrName>
                                        </p:attrNameLst>
                                      </p:cBhvr>
                                      <p:to>
                                        <p:strVal val="visible"/>
                                      </p:to>
                                    </p:set>
                                    <p:animEffect transition="in" filter="circle(in)">
                                      <p:cBhvr>
                                        <p:cTn id="12" dur="2000"/>
                                        <p:tgtEl>
                                          <p:spTgt spid="819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0" y="0"/>
            <a:ext cx="6172200" cy="4495800"/>
          </a:xfrm>
          <a:noFill/>
        </p:spPr>
        <p:txBody>
          <a:bodyPr/>
          <a:lstStyle/>
          <a:p>
            <a:pPr>
              <a:lnSpc>
                <a:spcPct val="80000"/>
              </a:lnSpc>
              <a:buFontTx/>
              <a:buNone/>
            </a:pPr>
            <a:r>
              <a:rPr lang="zh-CN" altLang="en-US" sz="3400" b="1">
                <a:solidFill>
                  <a:schemeClr val="accent2"/>
                </a:solidFill>
                <a:latin typeface="楷体_GB2312" pitchFamily="49" charset="-122"/>
                <a:ea typeface="楷体_GB2312" pitchFamily="49" charset="-122"/>
              </a:rPr>
              <a:t>二、人民宪章</a:t>
            </a:r>
          </a:p>
          <a:p>
            <a:pPr algn="ctr">
              <a:lnSpc>
                <a:spcPct val="80000"/>
              </a:lnSpc>
              <a:buFontTx/>
              <a:buNone/>
            </a:pPr>
            <a:endParaRPr kumimoji="1" lang="zh-CN" altLang="en-US" sz="2400" b="1">
              <a:solidFill>
                <a:srgbClr val="FF3300"/>
              </a:solidFill>
              <a:latin typeface="楷体_GB2312" pitchFamily="49" charset="-122"/>
              <a:ea typeface="楷体_GB2312" pitchFamily="49" charset="-122"/>
            </a:endParaRPr>
          </a:p>
          <a:p>
            <a:pPr algn="ctr">
              <a:lnSpc>
                <a:spcPct val="80000"/>
              </a:lnSpc>
              <a:buFontTx/>
              <a:buNone/>
            </a:pPr>
            <a:r>
              <a:rPr kumimoji="1" lang="zh-CN" altLang="en-US" sz="2400" b="1">
                <a:solidFill>
                  <a:srgbClr val="FF3300"/>
                </a:solidFill>
                <a:latin typeface="楷体_GB2312" pitchFamily="49" charset="-122"/>
                <a:ea typeface="楷体_GB2312" pitchFamily="49" charset="-122"/>
              </a:rPr>
              <a:t>人民宪章的六点要求</a:t>
            </a:r>
          </a:p>
          <a:p>
            <a:pPr algn="ctr">
              <a:lnSpc>
                <a:spcPct val="80000"/>
              </a:lnSpc>
              <a:buFontTx/>
              <a:buNone/>
            </a:pPr>
            <a:endParaRPr kumimoji="1" lang="zh-CN" altLang="en-US" sz="2400" b="1">
              <a:solidFill>
                <a:srgbClr val="FF3300"/>
              </a:solidFill>
              <a:latin typeface="楷体_GB2312" pitchFamily="49" charset="-122"/>
              <a:ea typeface="楷体_GB2312" pitchFamily="49" charset="-122"/>
            </a:endParaRPr>
          </a:p>
          <a:p>
            <a:pPr>
              <a:lnSpc>
                <a:spcPct val="80000"/>
              </a:lnSpc>
              <a:buFontTx/>
              <a:buNone/>
            </a:pPr>
            <a:r>
              <a:rPr kumimoji="1" lang="zh-CN" altLang="en-US" sz="2400" b="1">
                <a:latin typeface="楷体_GB2312" pitchFamily="49" charset="-122"/>
                <a:ea typeface="楷体_GB2312" pitchFamily="49" charset="-122"/>
              </a:rPr>
              <a:t>（</a:t>
            </a:r>
            <a:r>
              <a:rPr kumimoji="1" lang="en-US" altLang="zh-CN" sz="2400" b="1">
                <a:latin typeface="楷体_GB2312" pitchFamily="49" charset="-122"/>
                <a:ea typeface="楷体_GB2312" pitchFamily="49" charset="-122"/>
              </a:rPr>
              <a:t>1</a:t>
            </a:r>
            <a:r>
              <a:rPr kumimoji="1" lang="zh-CN" altLang="en-US" sz="2400" b="1">
                <a:latin typeface="楷体_GB2312" pitchFamily="49" charset="-122"/>
                <a:ea typeface="楷体_GB2312" pitchFamily="49" charset="-122"/>
              </a:rPr>
              <a:t>）凡年满</a:t>
            </a:r>
            <a:r>
              <a:rPr kumimoji="1" lang="en-US" altLang="zh-CN" sz="2400" b="1">
                <a:latin typeface="楷体_GB2312" pitchFamily="49" charset="-122"/>
                <a:ea typeface="楷体_GB2312" pitchFamily="49" charset="-122"/>
              </a:rPr>
              <a:t>21</a:t>
            </a:r>
            <a:r>
              <a:rPr kumimoji="1" lang="zh-CN" altLang="en-US" sz="2400" b="1">
                <a:latin typeface="楷体_GB2312" pitchFamily="49" charset="-122"/>
                <a:ea typeface="楷体_GB2312" pitchFamily="49" charset="-122"/>
              </a:rPr>
              <a:t>岁、身体健康而未被处过徒</a:t>
            </a:r>
          </a:p>
          <a:p>
            <a:pPr>
              <a:lnSpc>
                <a:spcPct val="80000"/>
              </a:lnSpc>
              <a:buFontTx/>
              <a:buNone/>
            </a:pPr>
            <a:r>
              <a:rPr kumimoji="1" lang="zh-CN" altLang="en-US" sz="2400" b="1">
                <a:latin typeface="楷体_GB2312" pitchFamily="49" charset="-122"/>
                <a:ea typeface="楷体_GB2312" pitchFamily="49" charset="-122"/>
              </a:rPr>
              <a:t>刑的男子，都有选举权。</a:t>
            </a:r>
          </a:p>
          <a:p>
            <a:pPr>
              <a:lnSpc>
                <a:spcPct val="80000"/>
              </a:lnSpc>
              <a:buFontTx/>
              <a:buNone/>
            </a:pPr>
            <a:endParaRPr kumimoji="1" lang="zh-CN" altLang="en-US" sz="2400" b="1">
              <a:latin typeface="楷体_GB2312" pitchFamily="49" charset="-122"/>
              <a:ea typeface="楷体_GB2312" pitchFamily="49" charset="-122"/>
            </a:endParaRPr>
          </a:p>
          <a:p>
            <a:pPr>
              <a:lnSpc>
                <a:spcPct val="80000"/>
              </a:lnSpc>
              <a:buFontTx/>
              <a:buNone/>
            </a:pPr>
            <a:r>
              <a:rPr kumimoji="1" lang="zh-CN" altLang="en-US" sz="2400" b="1">
                <a:latin typeface="楷体_GB2312" pitchFamily="49" charset="-122"/>
                <a:ea typeface="楷体_GB2312" pitchFamily="49" charset="-122"/>
              </a:rPr>
              <a:t>（</a:t>
            </a:r>
            <a:r>
              <a:rPr kumimoji="1" lang="en-US" altLang="zh-CN" sz="2400" b="1">
                <a:latin typeface="楷体_GB2312" pitchFamily="49" charset="-122"/>
                <a:ea typeface="楷体_GB2312" pitchFamily="49" charset="-122"/>
              </a:rPr>
              <a:t>2</a:t>
            </a:r>
            <a:r>
              <a:rPr kumimoji="1" lang="zh-CN" altLang="en-US" sz="2400" b="1">
                <a:latin typeface="楷体_GB2312" pitchFamily="49" charset="-122"/>
                <a:ea typeface="楷体_GB2312" pitchFamily="49" charset="-122"/>
              </a:rPr>
              <a:t>）无记名秘密投票。</a:t>
            </a:r>
          </a:p>
          <a:p>
            <a:pPr>
              <a:lnSpc>
                <a:spcPct val="80000"/>
              </a:lnSpc>
              <a:buFontTx/>
              <a:buNone/>
            </a:pPr>
            <a:endParaRPr kumimoji="1" lang="zh-CN" altLang="en-US" sz="2400" b="1">
              <a:latin typeface="楷体_GB2312" pitchFamily="49" charset="-122"/>
              <a:ea typeface="楷体_GB2312" pitchFamily="49" charset="-122"/>
            </a:endParaRPr>
          </a:p>
          <a:p>
            <a:pPr>
              <a:lnSpc>
                <a:spcPct val="80000"/>
              </a:lnSpc>
              <a:buFontTx/>
              <a:buNone/>
            </a:pPr>
            <a:r>
              <a:rPr kumimoji="1" lang="zh-CN" altLang="en-US" sz="2400" b="1">
                <a:latin typeface="楷体_GB2312" pitchFamily="49" charset="-122"/>
                <a:ea typeface="楷体_GB2312" pitchFamily="49" charset="-122"/>
              </a:rPr>
              <a:t>（</a:t>
            </a:r>
            <a:r>
              <a:rPr kumimoji="1" lang="en-US" altLang="zh-CN" sz="2400" b="1">
                <a:latin typeface="楷体_GB2312" pitchFamily="49" charset="-122"/>
                <a:ea typeface="楷体_GB2312" pitchFamily="49" charset="-122"/>
              </a:rPr>
              <a:t>3</a:t>
            </a:r>
            <a:r>
              <a:rPr kumimoji="1" lang="zh-CN" altLang="en-US" sz="2400" b="1">
                <a:latin typeface="楷体_GB2312" pitchFamily="49" charset="-122"/>
                <a:ea typeface="楷体_GB2312" pitchFamily="49" charset="-122"/>
              </a:rPr>
              <a:t>）议会议员不应有财产资格或其他任何</a:t>
            </a:r>
          </a:p>
          <a:p>
            <a:pPr>
              <a:lnSpc>
                <a:spcPct val="80000"/>
              </a:lnSpc>
              <a:buFontTx/>
              <a:buNone/>
            </a:pPr>
            <a:r>
              <a:rPr kumimoji="1" lang="zh-CN" altLang="en-US" sz="2400" b="1">
                <a:latin typeface="楷体_GB2312" pitchFamily="49" charset="-122"/>
                <a:ea typeface="楷体_GB2312" pitchFamily="49" charset="-122"/>
              </a:rPr>
              <a:t>限制。</a:t>
            </a:r>
          </a:p>
          <a:p>
            <a:pPr>
              <a:lnSpc>
                <a:spcPct val="80000"/>
              </a:lnSpc>
              <a:buFontTx/>
              <a:buNone/>
            </a:pPr>
            <a:endParaRPr kumimoji="1" lang="zh-CN" altLang="en-US" sz="2400" b="1">
              <a:latin typeface="楷体_GB2312" pitchFamily="49" charset="-122"/>
              <a:ea typeface="楷体_GB2312" pitchFamily="49" charset="-122"/>
            </a:endParaRPr>
          </a:p>
          <a:p>
            <a:pPr>
              <a:lnSpc>
                <a:spcPct val="80000"/>
              </a:lnSpc>
              <a:buFontTx/>
              <a:buNone/>
            </a:pPr>
            <a:r>
              <a:rPr kumimoji="1" lang="zh-CN" altLang="en-US" sz="2400" b="1">
                <a:latin typeface="楷体_GB2312" pitchFamily="49" charset="-122"/>
                <a:ea typeface="楷体_GB2312" pitchFamily="49" charset="-122"/>
              </a:rPr>
              <a:t>（</a:t>
            </a:r>
            <a:r>
              <a:rPr kumimoji="1" lang="en-US" altLang="zh-CN" sz="2400" b="1">
                <a:latin typeface="楷体_GB2312" pitchFamily="49" charset="-122"/>
                <a:ea typeface="楷体_GB2312" pitchFamily="49" charset="-122"/>
              </a:rPr>
              <a:t>4</a:t>
            </a:r>
            <a:r>
              <a:rPr kumimoji="1" lang="zh-CN" altLang="en-US" sz="2400" b="1">
                <a:latin typeface="楷体_GB2312" pitchFamily="49" charset="-122"/>
                <a:ea typeface="楷体_GB2312" pitchFamily="49" charset="-122"/>
              </a:rPr>
              <a:t>）议员应领取薪金。</a:t>
            </a:r>
          </a:p>
          <a:p>
            <a:pPr>
              <a:lnSpc>
                <a:spcPct val="80000"/>
              </a:lnSpc>
              <a:buFontTx/>
              <a:buNone/>
            </a:pPr>
            <a:endParaRPr kumimoji="1" lang="zh-CN" altLang="en-US" sz="2400" b="1">
              <a:latin typeface="楷体_GB2312" pitchFamily="49" charset="-122"/>
              <a:ea typeface="楷体_GB2312" pitchFamily="49" charset="-122"/>
            </a:endParaRPr>
          </a:p>
          <a:p>
            <a:pPr>
              <a:lnSpc>
                <a:spcPct val="80000"/>
              </a:lnSpc>
              <a:buFontTx/>
              <a:buNone/>
            </a:pPr>
            <a:r>
              <a:rPr kumimoji="1" lang="zh-CN" altLang="en-US" sz="2400" b="1">
                <a:latin typeface="楷体_GB2312" pitchFamily="49" charset="-122"/>
                <a:ea typeface="楷体_GB2312" pitchFamily="49" charset="-122"/>
              </a:rPr>
              <a:t>（</a:t>
            </a:r>
            <a:r>
              <a:rPr kumimoji="1" lang="en-US" altLang="zh-CN" sz="2400" b="1">
                <a:latin typeface="楷体_GB2312" pitchFamily="49" charset="-122"/>
                <a:ea typeface="楷体_GB2312" pitchFamily="49" charset="-122"/>
              </a:rPr>
              <a:t>5</a:t>
            </a:r>
            <a:r>
              <a:rPr kumimoji="1" lang="zh-CN" altLang="en-US" sz="2400" b="1">
                <a:latin typeface="楷体_GB2312" pitchFamily="49" charset="-122"/>
                <a:ea typeface="楷体_GB2312" pitchFamily="49" charset="-122"/>
              </a:rPr>
              <a:t>）按照各地区选民的人数平均分配选举</a:t>
            </a:r>
          </a:p>
          <a:p>
            <a:pPr>
              <a:lnSpc>
                <a:spcPct val="80000"/>
              </a:lnSpc>
              <a:buFontTx/>
              <a:buNone/>
            </a:pPr>
            <a:r>
              <a:rPr kumimoji="1" lang="zh-CN" altLang="en-US" sz="2400" b="1">
                <a:latin typeface="楷体_GB2312" pitchFamily="49" charset="-122"/>
                <a:ea typeface="楷体_GB2312" pitchFamily="49" charset="-122"/>
              </a:rPr>
              <a:t>区。</a:t>
            </a:r>
          </a:p>
          <a:p>
            <a:pPr>
              <a:lnSpc>
                <a:spcPct val="80000"/>
              </a:lnSpc>
              <a:buFontTx/>
              <a:buNone/>
            </a:pPr>
            <a:r>
              <a:rPr kumimoji="1" lang="zh-CN" altLang="en-US" sz="2400" b="1">
                <a:latin typeface="楷体_GB2312" pitchFamily="49" charset="-122"/>
                <a:ea typeface="楷体_GB2312" pitchFamily="49" charset="-122"/>
              </a:rPr>
              <a:t>（</a:t>
            </a:r>
            <a:r>
              <a:rPr kumimoji="1" lang="en-US" altLang="zh-CN" sz="2400" b="1">
                <a:latin typeface="楷体_GB2312" pitchFamily="49" charset="-122"/>
                <a:ea typeface="楷体_GB2312" pitchFamily="49" charset="-122"/>
              </a:rPr>
              <a:t>6</a:t>
            </a:r>
            <a:r>
              <a:rPr kumimoji="1" lang="zh-CN" altLang="en-US" sz="2400" b="1">
                <a:latin typeface="楷体_GB2312" pitchFamily="49" charset="-122"/>
                <a:ea typeface="楷体_GB2312" pitchFamily="49" charset="-122"/>
              </a:rPr>
              <a:t>）议会每年改选一次。</a:t>
            </a:r>
          </a:p>
          <a:p>
            <a:pPr>
              <a:lnSpc>
                <a:spcPct val="80000"/>
              </a:lnSpc>
              <a:buFontTx/>
              <a:buNone/>
            </a:pPr>
            <a:endParaRPr lang="zh-CN" altLang="en-US" sz="2400" b="1">
              <a:latin typeface="楷体_GB2312" pitchFamily="49" charset="-122"/>
              <a:ea typeface="楷体_GB2312" pitchFamily="49" charset="-122"/>
            </a:endParaRPr>
          </a:p>
          <a:p>
            <a:pPr>
              <a:lnSpc>
                <a:spcPct val="80000"/>
              </a:lnSpc>
              <a:buFontTx/>
              <a:buNone/>
            </a:pPr>
            <a:endParaRPr lang="en-US" altLang="zh-CN" sz="2400" b="1">
              <a:latin typeface="楷体_GB2312" pitchFamily="49" charset="-122"/>
              <a:ea typeface="楷体_GB2312" pitchFamily="49" charset="-122"/>
            </a:endParaRPr>
          </a:p>
        </p:txBody>
      </p:sp>
      <p:sp>
        <p:nvSpPr>
          <p:cNvPr id="9219" name="Text Box 3"/>
          <p:cNvSpPr txBox="1">
            <a:spLocks noChangeArrowheads="1"/>
          </p:cNvSpPr>
          <p:nvPr/>
        </p:nvSpPr>
        <p:spPr bwMode="auto">
          <a:xfrm>
            <a:off x="6781800" y="2819400"/>
            <a:ext cx="2362200" cy="2847975"/>
          </a:xfrm>
          <a:prstGeom prst="rect">
            <a:avLst/>
          </a:prstGeom>
          <a:solidFill>
            <a:schemeClr val="accent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solidFill>
                  <a:srgbClr val="FF0000"/>
                </a:solidFill>
              </a:rPr>
              <a:t>思考：如何理解人民宪章的六点要求？</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18">
                                            <p:txEl>
                                              <p:pRg st="0" end="0"/>
                                            </p:txEl>
                                          </p:spTgt>
                                        </p:tgtEl>
                                        <p:attrNameLst>
                                          <p:attrName>style.visibility</p:attrName>
                                        </p:attrNameLst>
                                      </p:cBhvr>
                                      <p:to>
                                        <p:strVal val="visible"/>
                                      </p:to>
                                    </p:set>
                                    <p:animEffect transition="in" filter="checkerboard(across)">
                                      <p:cBhvr>
                                        <p:cTn id="7" dur="500"/>
                                        <p:tgtEl>
                                          <p:spTgt spid="92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218">
                                            <p:txEl>
                                              <p:pRg st="2" end="2"/>
                                            </p:txEl>
                                          </p:spTgt>
                                        </p:tgtEl>
                                        <p:attrNameLst>
                                          <p:attrName>style.visibility</p:attrName>
                                        </p:attrNameLst>
                                      </p:cBhvr>
                                      <p:to>
                                        <p:strVal val="visible"/>
                                      </p:to>
                                    </p:set>
                                    <p:animEffect transition="in" filter="checkerboard(across)">
                                      <p:cBhvr>
                                        <p:cTn id="12" dur="500"/>
                                        <p:tgtEl>
                                          <p:spTgt spid="9218">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218">
                                            <p:txEl>
                                              <p:pRg st="4" end="4"/>
                                            </p:txEl>
                                          </p:spTgt>
                                        </p:tgtEl>
                                        <p:attrNameLst>
                                          <p:attrName>style.visibility</p:attrName>
                                        </p:attrNameLst>
                                      </p:cBhvr>
                                      <p:to>
                                        <p:strVal val="visible"/>
                                      </p:to>
                                    </p:set>
                                    <p:animEffect transition="in" filter="checkerboard(across)">
                                      <p:cBhvr>
                                        <p:cTn id="17" dur="500"/>
                                        <p:tgtEl>
                                          <p:spTgt spid="9218">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218">
                                            <p:txEl>
                                              <p:pRg st="5" end="5"/>
                                            </p:txEl>
                                          </p:spTgt>
                                        </p:tgtEl>
                                        <p:attrNameLst>
                                          <p:attrName>style.visibility</p:attrName>
                                        </p:attrNameLst>
                                      </p:cBhvr>
                                      <p:to>
                                        <p:strVal val="visible"/>
                                      </p:to>
                                    </p:set>
                                    <p:animEffect transition="in" filter="checkerboard(across)">
                                      <p:cBhvr>
                                        <p:cTn id="22" dur="500"/>
                                        <p:tgtEl>
                                          <p:spTgt spid="9218">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218">
                                            <p:txEl>
                                              <p:pRg st="7" end="7"/>
                                            </p:txEl>
                                          </p:spTgt>
                                        </p:tgtEl>
                                        <p:attrNameLst>
                                          <p:attrName>style.visibility</p:attrName>
                                        </p:attrNameLst>
                                      </p:cBhvr>
                                      <p:to>
                                        <p:strVal val="visible"/>
                                      </p:to>
                                    </p:set>
                                    <p:animEffect transition="in" filter="checkerboard(across)">
                                      <p:cBhvr>
                                        <p:cTn id="27" dur="500"/>
                                        <p:tgtEl>
                                          <p:spTgt spid="9218">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218">
                                            <p:txEl>
                                              <p:pRg st="9" end="9"/>
                                            </p:txEl>
                                          </p:spTgt>
                                        </p:tgtEl>
                                        <p:attrNameLst>
                                          <p:attrName>style.visibility</p:attrName>
                                        </p:attrNameLst>
                                      </p:cBhvr>
                                      <p:to>
                                        <p:strVal val="visible"/>
                                      </p:to>
                                    </p:set>
                                    <p:animEffect transition="in" filter="checkerboard(across)">
                                      <p:cBhvr>
                                        <p:cTn id="32" dur="500"/>
                                        <p:tgtEl>
                                          <p:spTgt spid="9218">
                                            <p:txEl>
                                              <p:pRg st="9" end="9"/>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218">
                                            <p:txEl>
                                              <p:pRg st="10" end="10"/>
                                            </p:txEl>
                                          </p:spTgt>
                                        </p:tgtEl>
                                        <p:attrNameLst>
                                          <p:attrName>style.visibility</p:attrName>
                                        </p:attrNameLst>
                                      </p:cBhvr>
                                      <p:to>
                                        <p:strVal val="visible"/>
                                      </p:to>
                                    </p:set>
                                    <p:animEffect transition="in" filter="checkerboard(across)">
                                      <p:cBhvr>
                                        <p:cTn id="37" dur="500"/>
                                        <p:tgtEl>
                                          <p:spTgt spid="9218">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9218">
                                            <p:txEl>
                                              <p:pRg st="12" end="12"/>
                                            </p:txEl>
                                          </p:spTgt>
                                        </p:tgtEl>
                                        <p:attrNameLst>
                                          <p:attrName>style.visibility</p:attrName>
                                        </p:attrNameLst>
                                      </p:cBhvr>
                                      <p:to>
                                        <p:strVal val="visible"/>
                                      </p:to>
                                    </p:set>
                                    <p:animEffect transition="in" filter="checkerboard(across)">
                                      <p:cBhvr>
                                        <p:cTn id="42" dur="500"/>
                                        <p:tgtEl>
                                          <p:spTgt spid="9218">
                                            <p:txEl>
                                              <p:pRg st="12" end="12"/>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9218">
                                            <p:txEl>
                                              <p:pRg st="14" end="14"/>
                                            </p:txEl>
                                          </p:spTgt>
                                        </p:tgtEl>
                                        <p:attrNameLst>
                                          <p:attrName>style.visibility</p:attrName>
                                        </p:attrNameLst>
                                      </p:cBhvr>
                                      <p:to>
                                        <p:strVal val="visible"/>
                                      </p:to>
                                    </p:set>
                                    <p:animEffect transition="in" filter="checkerboard(across)">
                                      <p:cBhvr>
                                        <p:cTn id="47" dur="500"/>
                                        <p:tgtEl>
                                          <p:spTgt spid="9218">
                                            <p:txEl>
                                              <p:pRg st="14" end="14"/>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9218">
                                            <p:txEl>
                                              <p:pRg st="15" end="15"/>
                                            </p:txEl>
                                          </p:spTgt>
                                        </p:tgtEl>
                                        <p:attrNameLst>
                                          <p:attrName>style.visibility</p:attrName>
                                        </p:attrNameLst>
                                      </p:cBhvr>
                                      <p:to>
                                        <p:strVal val="visible"/>
                                      </p:to>
                                    </p:set>
                                    <p:animEffect transition="in" filter="checkerboard(across)">
                                      <p:cBhvr>
                                        <p:cTn id="52" dur="500"/>
                                        <p:tgtEl>
                                          <p:spTgt spid="9218">
                                            <p:txEl>
                                              <p:pRg st="15" end="15"/>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9218">
                                            <p:txEl>
                                              <p:pRg st="16" end="16"/>
                                            </p:txEl>
                                          </p:spTgt>
                                        </p:tgtEl>
                                        <p:attrNameLst>
                                          <p:attrName>style.visibility</p:attrName>
                                        </p:attrNameLst>
                                      </p:cBhvr>
                                      <p:to>
                                        <p:strVal val="visible"/>
                                      </p:to>
                                    </p:set>
                                    <p:animEffect transition="in" filter="checkerboard(across)">
                                      <p:cBhvr>
                                        <p:cTn id="57" dur="500"/>
                                        <p:tgtEl>
                                          <p:spTgt spid="9218">
                                            <p:txEl>
                                              <p:pRg st="16" end="16"/>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9219"/>
                                        </p:tgtEl>
                                        <p:attrNameLst>
                                          <p:attrName>style.visibility</p:attrName>
                                        </p:attrNameLst>
                                      </p:cBhvr>
                                      <p:to>
                                        <p:strVal val="visible"/>
                                      </p:to>
                                    </p:set>
                                    <p:animEffect transition="in" filter="circle(in)">
                                      <p:cBhvr>
                                        <p:cTn id="62" dur="20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p:bldP spid="92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7"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563" y="979488"/>
            <a:ext cx="3260725" cy="463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Text Box 8"/>
          <p:cNvSpPr txBox="1">
            <a:spLocks noChangeArrowheads="1"/>
          </p:cNvSpPr>
          <p:nvPr/>
        </p:nvSpPr>
        <p:spPr bwMode="auto">
          <a:xfrm>
            <a:off x="612775" y="5721350"/>
            <a:ext cx="3359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a:t>
            </a:r>
            <a:r>
              <a:rPr kumimoji="1" lang="zh-CN" altLang="en-US" sz="2000">
                <a:latin typeface="Times New Roman" pitchFamily="18" charset="0"/>
              </a:rPr>
              <a:t>人民宪章</a:t>
            </a:r>
            <a:r>
              <a:rPr kumimoji="1" lang="en-US" altLang="zh-CN" sz="2000">
                <a:latin typeface="Times New Roman" pitchFamily="18" charset="0"/>
              </a:rPr>
              <a:t>》6</a:t>
            </a:r>
            <a:r>
              <a:rPr kumimoji="1" lang="zh-CN" altLang="en-US" sz="2000">
                <a:latin typeface="Times New Roman" pitchFamily="18" charset="0"/>
              </a:rPr>
              <a:t>点要求影印件</a:t>
            </a:r>
          </a:p>
        </p:txBody>
      </p:sp>
      <p:sp>
        <p:nvSpPr>
          <p:cNvPr id="81929" name="Text Box 9" descr="蓝色面巾纸"/>
          <p:cNvSpPr txBox="1">
            <a:spLocks noChangeArrowheads="1"/>
          </p:cNvSpPr>
          <p:nvPr/>
        </p:nvSpPr>
        <p:spPr bwMode="auto">
          <a:xfrm>
            <a:off x="4572000" y="2166938"/>
            <a:ext cx="3719513" cy="1927225"/>
          </a:xfrm>
          <a:prstGeom prst="rect">
            <a:avLst/>
          </a:prstGeom>
          <a:blipFill dpi="0" rotWithShape="1">
            <a:blip r:embed="rId3"/>
            <a:srcRect/>
            <a:tile tx="0" ty="0" sx="100000" sy="100000" flip="none" algn="tl"/>
          </a:blipFill>
          <a:ln w="9525">
            <a:solidFill>
              <a:schemeClr val="bg2"/>
            </a:solidFill>
            <a:miter lim="800000"/>
            <a:headEnd/>
            <a:tailEnd/>
          </a:ln>
          <a:effectLst>
            <a:outerShdw dist="107763" dir="2700000" algn="ctr" rotWithShape="0">
              <a:schemeClr val="tx1"/>
            </a:outerShdw>
          </a:effectLst>
        </p:spPr>
        <p:txBody>
          <a:bodyPr>
            <a:spAutoFit/>
          </a:bodyPr>
          <a:lstStyle/>
          <a:p>
            <a:pPr>
              <a:defRPr/>
            </a:pPr>
            <a:r>
              <a:rPr kumimoji="1" lang="en-US" altLang="zh-CN" sz="2400">
                <a:latin typeface="楷体_GB2312" pitchFamily="49" charset="-122"/>
                <a:ea typeface="楷体_GB2312" pitchFamily="49" charset="-122"/>
              </a:rPr>
              <a:t>    1838</a:t>
            </a:r>
            <a:r>
              <a:rPr kumimoji="1" lang="zh-CN" altLang="en-US" sz="2400">
                <a:latin typeface="楷体_GB2312" pitchFamily="49" charset="-122"/>
                <a:ea typeface="楷体_GB2312" pitchFamily="49" charset="-122"/>
              </a:rPr>
              <a:t>年，伦敦工人协会的工人领袖与议会的一些激进派议员共同草拟了一份请愿书，并命名为</a:t>
            </a:r>
            <a:r>
              <a:rPr kumimoji="1" lang="zh-CN" altLang="en-US" sz="2400">
                <a:latin typeface="Times New Roman"/>
                <a:ea typeface="楷体_GB2312" pitchFamily="49" charset="-122"/>
              </a:rPr>
              <a:t>“</a:t>
            </a:r>
            <a:r>
              <a:rPr kumimoji="1" lang="zh-CN" altLang="en-US" sz="2400">
                <a:solidFill>
                  <a:srgbClr val="FF0000"/>
                </a:solidFill>
                <a:latin typeface="黑体" pitchFamily="2" charset="-122"/>
                <a:ea typeface="黑体" pitchFamily="2" charset="-122"/>
              </a:rPr>
              <a:t>人民宪章</a:t>
            </a:r>
            <a:r>
              <a:rPr kumimoji="1" lang="zh-CN" altLang="en-US" sz="2400">
                <a:latin typeface="Times New Roman"/>
                <a:ea typeface="楷体_GB2312" pitchFamily="49" charset="-122"/>
              </a:rPr>
              <a:t>”</a:t>
            </a:r>
            <a:r>
              <a:rPr kumimoji="1" lang="zh-CN" altLang="en-US" sz="2400">
                <a:latin typeface="楷体_GB2312" pitchFamily="49" charset="-122"/>
                <a:ea typeface="楷体_GB2312"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1929"/>
                                        </p:tgtEl>
                                        <p:attrNameLst>
                                          <p:attrName>style.visibility</p:attrName>
                                        </p:attrNameLst>
                                      </p:cBhvr>
                                      <p:to>
                                        <p:strVal val="visible"/>
                                      </p:to>
                                    </p:set>
                                    <p:animEffect transition="in" filter="wipe(up)">
                                      <p:cBhvr>
                                        <p:cTn id="7" dur="2000"/>
                                        <p:tgtEl>
                                          <p:spTgt spid="81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179388" y="304800"/>
            <a:ext cx="8964612" cy="6858000"/>
          </a:xfrm>
        </p:spPr>
        <p:txBody>
          <a:bodyPr/>
          <a:lstStyle/>
          <a:p>
            <a:pPr>
              <a:buFontTx/>
              <a:buNone/>
            </a:pPr>
            <a:r>
              <a:rPr lang="en-US" altLang="zh-CN" sz="2800" b="1">
                <a:solidFill>
                  <a:srgbClr val="FF3300"/>
                </a:solidFill>
                <a:latin typeface="楷体_GB2312" pitchFamily="49" charset="-122"/>
                <a:ea typeface="楷体_GB2312" pitchFamily="49" charset="-122"/>
              </a:rPr>
              <a:t>1.</a:t>
            </a: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这表达了一种民主，使选举权范围扩大。</a:t>
            </a:r>
          </a:p>
          <a:p>
            <a:pPr>
              <a:buFontTx/>
              <a:buNone/>
            </a:pPr>
            <a:r>
              <a:rPr lang="zh-CN" altLang="en-US" sz="2800" b="1">
                <a:latin typeface="楷体_GB2312" pitchFamily="49" charset="-122"/>
                <a:ea typeface="楷体_GB2312" pitchFamily="49" charset="-122"/>
              </a:rPr>
              <a:t> </a:t>
            </a:r>
          </a:p>
          <a:p>
            <a:pPr>
              <a:buFontTx/>
              <a:buNone/>
            </a:pPr>
            <a:r>
              <a:rPr lang="en-US" altLang="zh-CN" sz="2800" b="1">
                <a:solidFill>
                  <a:srgbClr val="FF3300"/>
                </a:solidFill>
                <a:latin typeface="楷体_GB2312" pitchFamily="49" charset="-122"/>
                <a:ea typeface="楷体_GB2312" pitchFamily="49" charset="-122"/>
              </a:rPr>
              <a:t>2.</a:t>
            </a: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这旨在使选民摆脱贿赂、高压和恫吓的可怕阴影。</a:t>
            </a:r>
          </a:p>
          <a:p>
            <a:pPr>
              <a:buFontTx/>
              <a:buNone/>
            </a:pPr>
            <a:r>
              <a:rPr lang="zh-CN" altLang="en-US" sz="2800" b="1">
                <a:latin typeface="楷体_GB2312" pitchFamily="49" charset="-122"/>
                <a:ea typeface="楷体_GB2312" pitchFamily="49" charset="-122"/>
              </a:rPr>
              <a:t> </a:t>
            </a:r>
          </a:p>
          <a:p>
            <a:pPr>
              <a:buFontTx/>
              <a:buNone/>
            </a:pPr>
            <a:r>
              <a:rPr lang="en-US" altLang="zh-CN" sz="2800" b="1">
                <a:solidFill>
                  <a:srgbClr val="FF3300"/>
                </a:solidFill>
                <a:latin typeface="楷体_GB2312" pitchFamily="49" charset="-122"/>
                <a:ea typeface="楷体_GB2312" pitchFamily="49" charset="-122"/>
              </a:rPr>
              <a:t>3</a:t>
            </a:r>
            <a:r>
              <a:rPr lang="zh-CN" altLang="en-US" sz="2800" b="1">
                <a:solidFill>
                  <a:srgbClr val="FF3300"/>
                </a:solidFill>
                <a:latin typeface="楷体_GB2312" pitchFamily="49" charset="-122"/>
                <a:ea typeface="楷体_GB2312" pitchFamily="49" charset="-122"/>
              </a:rPr>
              <a:t>、</a:t>
            </a:r>
            <a:r>
              <a:rPr lang="en-US" altLang="zh-CN" sz="2800" b="1">
                <a:solidFill>
                  <a:srgbClr val="FF3300"/>
                </a:solidFill>
                <a:latin typeface="楷体_GB2312" pitchFamily="49" charset="-122"/>
                <a:ea typeface="楷体_GB2312" pitchFamily="49" charset="-122"/>
              </a:rPr>
              <a:t>4.</a:t>
            </a:r>
            <a:r>
              <a:rPr lang="zh-CN" altLang="en-US" sz="2800" b="1">
                <a:latin typeface="楷体_GB2312" pitchFamily="49" charset="-122"/>
                <a:ea typeface="楷体_GB2312" pitchFamily="49" charset="-122"/>
              </a:rPr>
              <a:t>这两项要求将使工人阶级的代表有机会当上议员而且当好议员，使他们避免接受与富有阶级和当权人物利益有关的、潜在的、具有腐蚀作用的金钱赞助。</a:t>
            </a:r>
          </a:p>
          <a:p>
            <a:pPr>
              <a:buFontTx/>
              <a:buNone/>
            </a:pPr>
            <a:r>
              <a:rPr lang="zh-CN" altLang="en-US" sz="2800" b="1">
                <a:latin typeface="楷体_GB2312" pitchFamily="49" charset="-122"/>
                <a:ea typeface="楷体_GB2312" pitchFamily="49" charset="-122"/>
              </a:rPr>
              <a:t> </a:t>
            </a:r>
          </a:p>
          <a:p>
            <a:pPr>
              <a:buFontTx/>
              <a:buNone/>
            </a:pPr>
            <a:r>
              <a:rPr lang="en-US" altLang="zh-CN" sz="2800" b="1">
                <a:solidFill>
                  <a:srgbClr val="FF3300"/>
                </a:solidFill>
                <a:latin typeface="楷体_GB2312" pitchFamily="49" charset="-122"/>
                <a:ea typeface="楷体_GB2312" pitchFamily="49" charset="-122"/>
              </a:rPr>
              <a:t>5.</a:t>
            </a: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这不仅使那些可能被少数人控制的选举区无立足之地，而且使立法机构更能体现民意。 </a:t>
            </a:r>
          </a:p>
          <a:p>
            <a:pPr>
              <a:buFontTx/>
              <a:buNone/>
            </a:pPr>
            <a:endParaRPr lang="zh-CN" altLang="en-US" sz="2800" b="1">
              <a:latin typeface="楷体_GB2312" pitchFamily="49" charset="-122"/>
              <a:ea typeface="楷体_GB2312" pitchFamily="49" charset="-122"/>
            </a:endParaRPr>
          </a:p>
          <a:p>
            <a:pPr>
              <a:buFontTx/>
              <a:buNone/>
            </a:pPr>
            <a:r>
              <a:rPr lang="en-US" altLang="zh-CN" sz="2800" b="1">
                <a:solidFill>
                  <a:srgbClr val="FF3300"/>
                </a:solidFill>
                <a:latin typeface="楷体_GB2312" pitchFamily="49" charset="-122"/>
                <a:ea typeface="楷体_GB2312" pitchFamily="49" charset="-122"/>
              </a:rPr>
              <a:t>6.</a:t>
            </a:r>
            <a:r>
              <a:rPr lang="zh-CN" altLang="en-US" sz="2800" b="1">
                <a:latin typeface="楷体_GB2312" pitchFamily="49" charset="-122"/>
                <a:ea typeface="楷体_GB2312" pitchFamily="49" charset="-122"/>
              </a:rPr>
              <a:t>一方面可以给更多的人提供参政的机会，另一方面也能防止议员腐败。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diamond(in)">
                                      <p:cBhvr>
                                        <p:cTn id="7" dur="2000"/>
                                        <p:tgtEl>
                                          <p:spTgt spid="1229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290">
                                            <p:txEl>
                                              <p:pRg st="1" end="1"/>
                                            </p:txEl>
                                          </p:spTgt>
                                        </p:tgtEl>
                                        <p:attrNameLst>
                                          <p:attrName>style.visibility</p:attrName>
                                        </p:attrNameLst>
                                      </p:cBhvr>
                                      <p:to>
                                        <p:strVal val="visible"/>
                                      </p:to>
                                    </p:set>
                                    <p:animEffect transition="in" filter="diamond(in)">
                                      <p:cBhvr>
                                        <p:cTn id="12" dur="2000"/>
                                        <p:tgtEl>
                                          <p:spTgt spid="1229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2290">
                                            <p:txEl>
                                              <p:pRg st="2" end="2"/>
                                            </p:txEl>
                                          </p:spTgt>
                                        </p:tgtEl>
                                        <p:attrNameLst>
                                          <p:attrName>style.visibility</p:attrName>
                                        </p:attrNameLst>
                                      </p:cBhvr>
                                      <p:to>
                                        <p:strVal val="visible"/>
                                      </p:to>
                                    </p:set>
                                    <p:animEffect transition="in" filter="diamond(in)">
                                      <p:cBhvr>
                                        <p:cTn id="17" dur="2000"/>
                                        <p:tgtEl>
                                          <p:spTgt spid="1229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2290">
                                            <p:txEl>
                                              <p:pRg st="3" end="3"/>
                                            </p:txEl>
                                          </p:spTgt>
                                        </p:tgtEl>
                                        <p:attrNameLst>
                                          <p:attrName>style.visibility</p:attrName>
                                        </p:attrNameLst>
                                      </p:cBhvr>
                                      <p:to>
                                        <p:strVal val="visible"/>
                                      </p:to>
                                    </p:set>
                                    <p:animEffect transition="in" filter="diamond(in)">
                                      <p:cBhvr>
                                        <p:cTn id="22" dur="2000"/>
                                        <p:tgtEl>
                                          <p:spTgt spid="1229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2290">
                                            <p:txEl>
                                              <p:pRg st="4" end="4"/>
                                            </p:txEl>
                                          </p:spTgt>
                                        </p:tgtEl>
                                        <p:attrNameLst>
                                          <p:attrName>style.visibility</p:attrName>
                                        </p:attrNameLst>
                                      </p:cBhvr>
                                      <p:to>
                                        <p:strVal val="visible"/>
                                      </p:to>
                                    </p:set>
                                    <p:animEffect transition="in" filter="diamond(in)">
                                      <p:cBhvr>
                                        <p:cTn id="27" dur="2000"/>
                                        <p:tgtEl>
                                          <p:spTgt spid="12290">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2290">
                                            <p:txEl>
                                              <p:pRg st="5" end="5"/>
                                            </p:txEl>
                                          </p:spTgt>
                                        </p:tgtEl>
                                        <p:attrNameLst>
                                          <p:attrName>style.visibility</p:attrName>
                                        </p:attrNameLst>
                                      </p:cBhvr>
                                      <p:to>
                                        <p:strVal val="visible"/>
                                      </p:to>
                                    </p:set>
                                    <p:animEffect transition="in" filter="diamond(in)">
                                      <p:cBhvr>
                                        <p:cTn id="32" dur="2000"/>
                                        <p:tgtEl>
                                          <p:spTgt spid="12290">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2290">
                                            <p:txEl>
                                              <p:pRg st="6" end="6"/>
                                            </p:txEl>
                                          </p:spTgt>
                                        </p:tgtEl>
                                        <p:attrNameLst>
                                          <p:attrName>style.visibility</p:attrName>
                                        </p:attrNameLst>
                                      </p:cBhvr>
                                      <p:to>
                                        <p:strVal val="visible"/>
                                      </p:to>
                                    </p:set>
                                    <p:animEffect transition="in" filter="diamond(in)">
                                      <p:cBhvr>
                                        <p:cTn id="37" dur="2000"/>
                                        <p:tgtEl>
                                          <p:spTgt spid="12290">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2290">
                                            <p:txEl>
                                              <p:pRg st="8" end="8"/>
                                            </p:txEl>
                                          </p:spTgt>
                                        </p:tgtEl>
                                        <p:attrNameLst>
                                          <p:attrName>style.visibility</p:attrName>
                                        </p:attrNameLst>
                                      </p:cBhvr>
                                      <p:to>
                                        <p:strVal val="visible"/>
                                      </p:to>
                                    </p:set>
                                    <p:animEffect transition="in" filter="diamond(in)">
                                      <p:cBhvr>
                                        <p:cTn id="42" dur="2000"/>
                                        <p:tgtEl>
                                          <p:spTgt spid="1229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457200" y="260350"/>
            <a:ext cx="8229600" cy="5905500"/>
          </a:xfrm>
        </p:spPr>
        <p:txBody>
          <a:bodyPr/>
          <a:lstStyle/>
          <a:p>
            <a:pPr>
              <a:lnSpc>
                <a:spcPct val="90000"/>
              </a:lnSpc>
              <a:buFontTx/>
              <a:buNone/>
            </a:pPr>
            <a:r>
              <a:rPr lang="zh-CN" altLang="en-US" sz="3600" b="1">
                <a:solidFill>
                  <a:schemeClr val="accent2"/>
                </a:solidFill>
                <a:latin typeface="楷体_GB2312" pitchFamily="49" charset="-122"/>
                <a:ea typeface="楷体_GB2312" pitchFamily="49" charset="-122"/>
              </a:rPr>
              <a:t>三、三次请愿运动</a:t>
            </a:r>
          </a:p>
          <a:p>
            <a:pPr>
              <a:lnSpc>
                <a:spcPct val="90000"/>
              </a:lnSpc>
              <a:buFontTx/>
              <a:buNone/>
            </a:pPr>
            <a:r>
              <a:rPr lang="zh-CN" altLang="en-US" sz="3600" b="1">
                <a:latin typeface="楷体_GB2312" pitchFamily="49" charset="-122"/>
                <a:ea typeface="楷体_GB2312" pitchFamily="49" charset="-122"/>
              </a:rPr>
              <a:t>	</a:t>
            </a:r>
            <a:r>
              <a:rPr lang="zh-CN" altLang="en-US" sz="3600" b="1">
                <a:solidFill>
                  <a:srgbClr val="FF3300"/>
                </a:solidFill>
                <a:latin typeface="楷体_GB2312" pitchFamily="49" charset="-122"/>
                <a:ea typeface="楷体_GB2312" pitchFamily="49" charset="-122"/>
              </a:rPr>
              <a:t>阅读课文，思考以下问题。</a:t>
            </a:r>
          </a:p>
          <a:p>
            <a:pPr>
              <a:lnSpc>
                <a:spcPct val="90000"/>
              </a:lnSpc>
              <a:buFontTx/>
              <a:buNone/>
            </a:pPr>
            <a:endParaRPr lang="zh-CN" altLang="en-US" sz="3600" b="1">
              <a:solidFill>
                <a:srgbClr val="FF3300"/>
              </a:solidFill>
              <a:latin typeface="楷体_GB2312" pitchFamily="49" charset="-122"/>
              <a:ea typeface="楷体_GB2312" pitchFamily="49" charset="-122"/>
            </a:endParaRPr>
          </a:p>
          <a:p>
            <a:pPr>
              <a:lnSpc>
                <a:spcPct val="90000"/>
              </a:lnSpc>
              <a:buFontTx/>
              <a:buNone/>
            </a:pPr>
            <a:r>
              <a:rPr lang="en-US" altLang="zh-CN" sz="3600" b="1">
                <a:latin typeface="楷体_GB2312" pitchFamily="49" charset="-122"/>
                <a:ea typeface="楷体_GB2312" pitchFamily="49" charset="-122"/>
              </a:rPr>
              <a:t>1.</a:t>
            </a:r>
            <a:r>
              <a:rPr lang="zh-CN" altLang="en-US" sz="3600" b="1">
                <a:latin typeface="楷体_GB2312" pitchFamily="49" charset="-122"/>
                <a:ea typeface="楷体_GB2312" pitchFamily="49" charset="-122"/>
              </a:rPr>
              <a:t>在宪章运动中，工人阶级采取了哪些斗争方式？</a:t>
            </a:r>
          </a:p>
          <a:p>
            <a:pPr>
              <a:lnSpc>
                <a:spcPct val="90000"/>
              </a:lnSpc>
              <a:buFontTx/>
              <a:buNone/>
            </a:pPr>
            <a:endParaRPr lang="zh-CN" altLang="en-US" sz="3600" b="1">
              <a:latin typeface="楷体_GB2312" pitchFamily="49" charset="-122"/>
              <a:ea typeface="楷体_GB2312" pitchFamily="49" charset="-122"/>
            </a:endParaRPr>
          </a:p>
          <a:p>
            <a:pPr>
              <a:lnSpc>
                <a:spcPct val="90000"/>
              </a:lnSpc>
              <a:buFontTx/>
              <a:buNone/>
            </a:pPr>
            <a:endParaRPr lang="zh-CN" altLang="en-US" sz="3600" b="1">
              <a:latin typeface="楷体_GB2312" pitchFamily="49" charset="-122"/>
              <a:ea typeface="楷体_GB2312" pitchFamily="49" charset="-122"/>
            </a:endParaRPr>
          </a:p>
          <a:p>
            <a:pPr>
              <a:lnSpc>
                <a:spcPct val="90000"/>
              </a:lnSpc>
              <a:buFontTx/>
              <a:buNone/>
            </a:pPr>
            <a:endParaRPr lang="zh-CN" altLang="en-US" sz="3600" b="1">
              <a:latin typeface="楷体_GB2312" pitchFamily="49" charset="-122"/>
              <a:ea typeface="楷体_GB2312" pitchFamily="49" charset="-122"/>
            </a:endParaRPr>
          </a:p>
          <a:p>
            <a:pPr>
              <a:lnSpc>
                <a:spcPct val="90000"/>
              </a:lnSpc>
              <a:buFontTx/>
              <a:buNone/>
            </a:pPr>
            <a:r>
              <a:rPr lang="en-US" altLang="zh-CN" sz="3600" b="1">
                <a:latin typeface="楷体_GB2312" pitchFamily="49" charset="-122"/>
                <a:ea typeface="楷体_GB2312" pitchFamily="49" charset="-122"/>
              </a:rPr>
              <a:t>2.</a:t>
            </a:r>
            <a:r>
              <a:rPr lang="zh-CN" altLang="en-US" sz="3600" b="1">
                <a:latin typeface="楷体_GB2312" pitchFamily="49" charset="-122"/>
                <a:ea typeface="楷体_GB2312" pitchFamily="49" charset="-122"/>
              </a:rPr>
              <a:t>结合课本内容及所学知识，分析宪章运动失败的原因？</a:t>
            </a:r>
          </a:p>
        </p:txBody>
      </p:sp>
      <p:sp>
        <p:nvSpPr>
          <p:cNvPr id="11267" name="Text Box 3"/>
          <p:cNvSpPr txBox="1">
            <a:spLocks noChangeArrowheads="1"/>
          </p:cNvSpPr>
          <p:nvPr/>
        </p:nvSpPr>
        <p:spPr bwMode="auto">
          <a:xfrm>
            <a:off x="685800" y="3352800"/>
            <a:ext cx="691356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solidFill>
                  <a:srgbClr val="A50021"/>
                </a:solidFill>
              </a:rPr>
              <a:t>集会、请愿、罢工、起义、示威等五种方式。（自觉斗争）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ox(in)">
                                      <p:cBhvr>
                                        <p:cTn id="7"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3" descr="20058101037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413" y="1665288"/>
            <a:ext cx="7877175" cy="323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 Box 4"/>
          <p:cNvSpPr txBox="1">
            <a:spLocks noChangeArrowheads="1"/>
          </p:cNvSpPr>
          <p:nvPr/>
        </p:nvSpPr>
        <p:spPr bwMode="auto">
          <a:xfrm>
            <a:off x="3844925" y="5013325"/>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宪章派集会</a:t>
            </a:r>
          </a:p>
        </p:txBody>
      </p:sp>
      <p:sp>
        <p:nvSpPr>
          <p:cNvPr id="117765" name="Text Box 5" descr="蓝色面巾纸"/>
          <p:cNvSpPr txBox="1">
            <a:spLocks noChangeArrowheads="1"/>
          </p:cNvSpPr>
          <p:nvPr/>
        </p:nvSpPr>
        <p:spPr bwMode="auto">
          <a:xfrm>
            <a:off x="1300163" y="5681663"/>
            <a:ext cx="6543675" cy="406400"/>
          </a:xfrm>
          <a:prstGeom prst="rect">
            <a:avLst/>
          </a:prstGeom>
          <a:blipFill dpi="0" rotWithShape="1">
            <a:blip r:embed="rId3"/>
            <a:srcRect/>
            <a:tile tx="0" ty="0" sx="100000" sy="100000" flip="none" algn="tl"/>
          </a:blipFill>
          <a:ln w="9525">
            <a:solidFill>
              <a:schemeClr val="bg2"/>
            </a:solidFill>
            <a:miter lim="800000"/>
            <a:headEnd/>
            <a:tailEnd/>
          </a:ln>
          <a:effectLst>
            <a:outerShdw dist="107763" dir="2700000" algn="ctr" rotWithShape="0">
              <a:schemeClr val="tx1"/>
            </a:outerShdw>
          </a:effectLst>
        </p:spPr>
        <p:txBody>
          <a:bodyPr wrap="none">
            <a:spAutoFit/>
          </a:bodyPr>
          <a:lstStyle/>
          <a:p>
            <a:pPr>
              <a:defRPr/>
            </a:pPr>
            <a:r>
              <a:rPr kumimoji="1" lang="en-US" altLang="zh-CN" sz="2000">
                <a:latin typeface="Times New Roman" pitchFamily="18" charset="0"/>
              </a:rPr>
              <a:t>1839</a:t>
            </a:r>
            <a:r>
              <a:rPr kumimoji="1" lang="zh-CN" altLang="en-US" sz="2000">
                <a:latin typeface="Times New Roman" pitchFamily="18" charset="0"/>
              </a:rPr>
              <a:t>年，宪章派向议会递交了请愿书，但遭到下院否决。</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4" descr="20058101037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88" y="1217613"/>
            <a:ext cx="7896225"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 Box 5"/>
          <p:cNvSpPr txBox="1">
            <a:spLocks noChangeArrowheads="1"/>
          </p:cNvSpPr>
          <p:nvPr/>
        </p:nvSpPr>
        <p:spPr bwMode="auto">
          <a:xfrm>
            <a:off x="3590925" y="4886325"/>
            <a:ext cx="1962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工人递交请愿书</a:t>
            </a:r>
          </a:p>
        </p:txBody>
      </p:sp>
      <p:sp>
        <p:nvSpPr>
          <p:cNvPr id="116742" name="Text Box 6" descr="蓝色面巾纸"/>
          <p:cNvSpPr txBox="1">
            <a:spLocks noChangeArrowheads="1"/>
          </p:cNvSpPr>
          <p:nvPr/>
        </p:nvSpPr>
        <p:spPr bwMode="auto">
          <a:xfrm>
            <a:off x="1414463" y="5681663"/>
            <a:ext cx="6289675" cy="406400"/>
          </a:xfrm>
          <a:prstGeom prst="rect">
            <a:avLst/>
          </a:prstGeom>
          <a:blipFill dpi="0" rotWithShape="1">
            <a:blip r:embed="rId3"/>
            <a:srcRect/>
            <a:tile tx="0" ty="0" sx="100000" sy="100000" flip="none" algn="tl"/>
          </a:blipFill>
          <a:ln w="9525">
            <a:solidFill>
              <a:schemeClr val="bg2"/>
            </a:solidFill>
            <a:miter lim="800000"/>
            <a:headEnd/>
            <a:tailEnd/>
          </a:ln>
          <a:effectLst>
            <a:outerShdw dist="107763" dir="2700000" algn="ctr" rotWithShape="0">
              <a:schemeClr val="tx1"/>
            </a:outerShdw>
          </a:effectLst>
        </p:spPr>
        <p:txBody>
          <a:bodyPr wrap="none">
            <a:spAutoFit/>
          </a:bodyPr>
          <a:lstStyle/>
          <a:p>
            <a:pPr>
              <a:defRPr/>
            </a:pPr>
            <a:r>
              <a:rPr kumimoji="1" lang="en-US" altLang="zh-CN" sz="2000">
                <a:latin typeface="Times New Roman" pitchFamily="18" charset="0"/>
              </a:rPr>
              <a:t>1842</a:t>
            </a:r>
            <a:r>
              <a:rPr kumimoji="1" lang="zh-CN" altLang="en-US" sz="2000">
                <a:latin typeface="Times New Roman" pitchFamily="18" charset="0"/>
              </a:rPr>
              <a:t>年，宪章派第二次向议会递交请愿书，再遭拒绝。</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1749425" y="5462588"/>
            <a:ext cx="5645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1848</a:t>
            </a:r>
            <a:r>
              <a:rPr kumimoji="1" lang="zh-CN" altLang="en-US" sz="2000">
                <a:latin typeface="Times New Roman" pitchFamily="18" charset="0"/>
              </a:rPr>
              <a:t>年</a:t>
            </a:r>
            <a:r>
              <a:rPr kumimoji="1" lang="en-US" altLang="zh-CN" sz="2000">
                <a:latin typeface="Times New Roman" pitchFamily="18" charset="0"/>
              </a:rPr>
              <a:t>4</a:t>
            </a:r>
            <a:r>
              <a:rPr kumimoji="1" lang="zh-CN" altLang="en-US" sz="2000">
                <a:latin typeface="Times New Roman" pitchFamily="18" charset="0"/>
              </a:rPr>
              <a:t>月于格宁顿广场举行的宪章运动大集会。</a:t>
            </a:r>
          </a:p>
        </p:txBody>
      </p:sp>
      <p:sp>
        <p:nvSpPr>
          <p:cNvPr id="114693" name="Text Box 5" descr="蓝色面巾纸"/>
          <p:cNvSpPr txBox="1">
            <a:spLocks noChangeArrowheads="1"/>
          </p:cNvSpPr>
          <p:nvPr/>
        </p:nvSpPr>
        <p:spPr bwMode="auto">
          <a:xfrm>
            <a:off x="1427163" y="6180138"/>
            <a:ext cx="6797675" cy="406400"/>
          </a:xfrm>
          <a:prstGeom prst="rect">
            <a:avLst/>
          </a:prstGeom>
          <a:blipFill dpi="0" rotWithShape="1">
            <a:blip r:embed="rId2"/>
            <a:srcRect/>
            <a:tile tx="0" ty="0" sx="100000" sy="100000" flip="none" algn="tl"/>
          </a:blipFill>
          <a:ln w="9525">
            <a:solidFill>
              <a:schemeClr val="bg2"/>
            </a:solidFill>
            <a:miter lim="800000"/>
            <a:headEnd/>
            <a:tailEnd/>
          </a:ln>
          <a:effectLst>
            <a:outerShdw dist="107763" dir="2700000" algn="ctr" rotWithShape="0">
              <a:schemeClr val="tx1"/>
            </a:outerShdw>
          </a:effectLst>
        </p:spPr>
        <p:txBody>
          <a:bodyPr wrap="none">
            <a:spAutoFit/>
          </a:bodyPr>
          <a:lstStyle/>
          <a:p>
            <a:pPr>
              <a:defRPr/>
            </a:pPr>
            <a:r>
              <a:rPr kumimoji="1" lang="en-US" altLang="zh-CN" sz="2000">
                <a:latin typeface="Times New Roman" pitchFamily="18" charset="0"/>
              </a:rPr>
              <a:t>1848</a:t>
            </a:r>
            <a:r>
              <a:rPr kumimoji="1" lang="zh-CN" altLang="en-US" sz="2000">
                <a:latin typeface="Times New Roman" pitchFamily="18" charset="0"/>
              </a:rPr>
              <a:t>年，宪章派组织第三次请愿。因领导人的动摇而夭折。</a:t>
            </a:r>
          </a:p>
        </p:txBody>
      </p:sp>
      <p:pic>
        <p:nvPicPr>
          <p:cNvPr id="47108" name="Picture 6" desc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5075" y="409575"/>
            <a:ext cx="6673850" cy="500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bldLst>
      <p:bldP spid="114690"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0" descr="20058101037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850" y="954088"/>
            <a:ext cx="7226300" cy="418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 Box 11"/>
          <p:cNvSpPr txBox="1">
            <a:spLocks noChangeArrowheads="1"/>
          </p:cNvSpPr>
          <p:nvPr/>
        </p:nvSpPr>
        <p:spPr bwMode="auto">
          <a:xfrm>
            <a:off x="3082925" y="5303838"/>
            <a:ext cx="297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请愿队伍与警察发生冲突</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0" y="228600"/>
            <a:ext cx="9144000" cy="6858000"/>
          </a:xfrm>
        </p:spPr>
        <p:txBody>
          <a:bodyPr/>
          <a:lstStyle/>
          <a:p>
            <a:pPr>
              <a:buFontTx/>
              <a:buNone/>
            </a:pPr>
            <a:r>
              <a:rPr lang="zh-CN" altLang="en-US" b="1">
                <a:solidFill>
                  <a:schemeClr val="accent2"/>
                </a:solidFill>
                <a:latin typeface="楷体_GB2312" pitchFamily="49" charset="-122"/>
                <a:ea typeface="楷体_GB2312" pitchFamily="49" charset="-122"/>
              </a:rPr>
              <a:t>一、欧洲早期工人运动</a:t>
            </a:r>
          </a:p>
          <a:p>
            <a:pPr>
              <a:buFontTx/>
              <a:buNone/>
            </a:pPr>
            <a:endParaRPr lang="zh-CN" altLang="en-US" b="1">
              <a:solidFill>
                <a:schemeClr val="accent2"/>
              </a:solidFill>
              <a:latin typeface="楷体_GB2312" pitchFamily="49" charset="-122"/>
              <a:ea typeface="楷体_GB2312" pitchFamily="49" charset="-122"/>
            </a:endParaRPr>
          </a:p>
          <a:p>
            <a:pPr>
              <a:buFontTx/>
              <a:buNone/>
            </a:pPr>
            <a:r>
              <a:rPr lang="en-US" altLang="zh-CN" b="1">
                <a:solidFill>
                  <a:srgbClr val="FF3300"/>
                </a:solidFill>
                <a:latin typeface="楷体_GB2312" pitchFamily="49" charset="-122"/>
                <a:ea typeface="楷体_GB2312" pitchFamily="49" charset="-122"/>
              </a:rPr>
              <a:t>1.</a:t>
            </a:r>
            <a:r>
              <a:rPr lang="zh-CN" altLang="en-US" b="1">
                <a:solidFill>
                  <a:srgbClr val="FF3300"/>
                </a:solidFill>
                <a:latin typeface="楷体_GB2312" pitchFamily="49" charset="-122"/>
                <a:ea typeface="楷体_GB2312" pitchFamily="49" charset="-122"/>
              </a:rPr>
              <a:t>欧洲早期工人运动兴起</a:t>
            </a:r>
            <a:r>
              <a:rPr lang="zh-CN" altLang="en-US" b="1">
                <a:solidFill>
                  <a:srgbClr val="FF0000"/>
                </a:solidFill>
                <a:latin typeface="楷体_GB2312" pitchFamily="49" charset="-122"/>
                <a:ea typeface="楷体_GB2312" pitchFamily="49" charset="-122"/>
              </a:rPr>
              <a:t>的背景</a:t>
            </a:r>
            <a:r>
              <a:rPr lang="zh-CN" altLang="en-US" b="1">
                <a:solidFill>
                  <a:srgbClr val="FF3300"/>
                </a:solidFill>
                <a:latin typeface="楷体_GB2312" pitchFamily="49" charset="-122"/>
                <a:ea typeface="楷体_GB2312" pitchFamily="49" charset="-122"/>
              </a:rPr>
              <a:t>是什么？</a:t>
            </a:r>
          </a:p>
          <a:p>
            <a:pPr>
              <a:buFontTx/>
              <a:buNone/>
            </a:pPr>
            <a:endParaRPr lang="zh-CN" altLang="en-US" b="1">
              <a:solidFill>
                <a:srgbClr val="FF3300"/>
              </a:solidFill>
              <a:latin typeface="楷体_GB2312" pitchFamily="49" charset="-122"/>
              <a:ea typeface="楷体_GB2312" pitchFamily="49" charset="-122"/>
            </a:endParaRPr>
          </a:p>
          <a:p>
            <a:pPr>
              <a:buFontTx/>
              <a:buNone/>
            </a:pPr>
            <a:r>
              <a:rPr lang="zh-CN" altLang="en-US" b="1">
                <a:latin typeface="楷体_GB2312" pitchFamily="49" charset="-122"/>
                <a:ea typeface="楷体_GB2312" pitchFamily="49" charset="-122"/>
              </a:rPr>
              <a:t>①随着工业革命的展开，整个社会日益分裂成两大对立的阵营</a:t>
            </a:r>
            <a:r>
              <a:rPr lang="en-US" altLang="zh-CN" b="1">
                <a:latin typeface="宋体"/>
                <a:ea typeface="楷体_GB2312" pitchFamily="49" charset="-122"/>
              </a:rPr>
              <a:t>——</a:t>
            </a:r>
            <a:r>
              <a:rPr lang="zh-CN" altLang="en-US" b="1">
                <a:latin typeface="楷体_GB2312" pitchFamily="49" charset="-122"/>
                <a:ea typeface="楷体_GB2312" pitchFamily="49" charset="-122"/>
              </a:rPr>
              <a:t>工业无产阶级和工业资产阶级；</a:t>
            </a:r>
          </a:p>
          <a:p>
            <a:pPr>
              <a:buFontTx/>
              <a:buNone/>
            </a:pPr>
            <a:endParaRPr lang="zh-CN" altLang="en-US" b="1">
              <a:latin typeface="楷体_GB2312" pitchFamily="49" charset="-122"/>
              <a:ea typeface="楷体_GB2312" pitchFamily="49" charset="-122"/>
            </a:endParaRPr>
          </a:p>
          <a:p>
            <a:pPr>
              <a:buFontTx/>
              <a:buNone/>
            </a:pPr>
            <a:r>
              <a:rPr lang="zh-CN" altLang="en-US" b="1">
                <a:latin typeface="楷体_GB2312" pitchFamily="49" charset="-122"/>
                <a:ea typeface="楷体_GB2312" pitchFamily="49" charset="-122"/>
              </a:rPr>
              <a:t>②早期工人阶级的生活和工作状况极为悲惨；</a:t>
            </a:r>
          </a:p>
          <a:p>
            <a:pPr>
              <a:buFontTx/>
              <a:buNone/>
            </a:pPr>
            <a:endParaRPr lang="zh-CN" altLang="en-US" b="1">
              <a:latin typeface="楷体_GB2312" pitchFamily="49" charset="-122"/>
              <a:ea typeface="楷体_GB2312" pitchFamily="49" charset="-122"/>
            </a:endParaRPr>
          </a:p>
          <a:p>
            <a:pPr>
              <a:buFontTx/>
              <a:buNone/>
            </a:pPr>
            <a:r>
              <a:rPr lang="zh-CN" altLang="en-US" b="1">
                <a:latin typeface="楷体_GB2312" pitchFamily="49" charset="-122"/>
                <a:ea typeface="楷体_GB2312" pitchFamily="49" charset="-122"/>
              </a:rPr>
              <a:t>③早期工人阶级在政治上毫无权利。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circle(in)">
                                      <p:cBhvr>
                                        <p:cTn id="7" dur="2000"/>
                                        <p:tgtEl>
                                          <p:spTgt spid="1843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8434">
                                            <p:txEl>
                                              <p:pRg st="2" end="2"/>
                                            </p:txEl>
                                          </p:spTgt>
                                        </p:tgtEl>
                                        <p:attrNameLst>
                                          <p:attrName>style.visibility</p:attrName>
                                        </p:attrNameLst>
                                      </p:cBhvr>
                                      <p:to>
                                        <p:strVal val="visible"/>
                                      </p:to>
                                    </p:set>
                                    <p:animEffect transition="in" filter="circle(in)">
                                      <p:cBhvr>
                                        <p:cTn id="12" dur="2000"/>
                                        <p:tgtEl>
                                          <p:spTgt spid="1843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8434">
                                            <p:txEl>
                                              <p:pRg st="4" end="4"/>
                                            </p:txEl>
                                          </p:spTgt>
                                        </p:tgtEl>
                                        <p:attrNameLst>
                                          <p:attrName>style.visibility</p:attrName>
                                        </p:attrNameLst>
                                      </p:cBhvr>
                                      <p:to>
                                        <p:strVal val="visible"/>
                                      </p:to>
                                    </p:set>
                                    <p:animEffect transition="in" filter="circle(in)">
                                      <p:cBhvr>
                                        <p:cTn id="17" dur="2000"/>
                                        <p:tgtEl>
                                          <p:spTgt spid="18434">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8434">
                                            <p:txEl>
                                              <p:pRg st="6" end="6"/>
                                            </p:txEl>
                                          </p:spTgt>
                                        </p:tgtEl>
                                        <p:attrNameLst>
                                          <p:attrName>style.visibility</p:attrName>
                                        </p:attrNameLst>
                                      </p:cBhvr>
                                      <p:to>
                                        <p:strVal val="visible"/>
                                      </p:to>
                                    </p:set>
                                    <p:animEffect transition="in" filter="circle(in)">
                                      <p:cBhvr>
                                        <p:cTn id="22" dur="2000"/>
                                        <p:tgtEl>
                                          <p:spTgt spid="18434">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8434">
                                            <p:txEl>
                                              <p:pRg st="8" end="8"/>
                                            </p:txEl>
                                          </p:spTgt>
                                        </p:tgtEl>
                                        <p:attrNameLst>
                                          <p:attrName>style.visibility</p:attrName>
                                        </p:attrNameLst>
                                      </p:cBhvr>
                                      <p:to>
                                        <p:strVal val="visible"/>
                                      </p:to>
                                    </p:set>
                                    <p:animEffect transition="in" filter="circle(in)">
                                      <p:cBhvr>
                                        <p:cTn id="27" dur="2000"/>
                                        <p:tgtEl>
                                          <p:spTgt spid="1843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925" y="128588"/>
            <a:ext cx="8058150" cy="603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Text Box 5"/>
          <p:cNvSpPr txBox="1">
            <a:spLocks noChangeArrowheads="1"/>
          </p:cNvSpPr>
          <p:nvPr/>
        </p:nvSpPr>
        <p:spPr bwMode="auto">
          <a:xfrm>
            <a:off x="2282825" y="6216650"/>
            <a:ext cx="4502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a:latin typeface="Times New Roman" pitchFamily="18" charset="0"/>
              </a:rPr>
              <a:t>描绘当时请愿活动开始和结束时的漫画</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body" idx="1"/>
          </p:nvPr>
        </p:nvSpPr>
        <p:spPr>
          <a:xfrm>
            <a:off x="457200" y="1143000"/>
            <a:ext cx="7924800" cy="4459288"/>
          </a:xfrm>
        </p:spPr>
        <p:txBody>
          <a:bodyPr/>
          <a:lstStyle/>
          <a:p>
            <a:pPr algn="ctr">
              <a:lnSpc>
                <a:spcPct val="80000"/>
              </a:lnSpc>
              <a:buFontTx/>
              <a:buNone/>
            </a:pPr>
            <a:r>
              <a:rPr lang="zh-CN" altLang="en-US" b="1">
                <a:solidFill>
                  <a:srgbClr val="FF3300"/>
                </a:solidFill>
                <a:latin typeface="楷体_GB2312" pitchFamily="49" charset="-122"/>
                <a:ea typeface="楷体_GB2312" pitchFamily="49" charset="-122"/>
              </a:rPr>
              <a:t>宪章运动失败的原因</a:t>
            </a:r>
          </a:p>
          <a:p>
            <a:pPr algn="ctr">
              <a:lnSpc>
                <a:spcPct val="80000"/>
              </a:lnSpc>
              <a:buFontTx/>
              <a:buNone/>
            </a:pPr>
            <a:endParaRPr lang="zh-CN" altLang="en-US" b="1">
              <a:solidFill>
                <a:srgbClr val="FF3300"/>
              </a:solidFill>
              <a:latin typeface="楷体_GB2312" pitchFamily="49" charset="-122"/>
              <a:ea typeface="楷体_GB2312" pitchFamily="49" charset="-122"/>
            </a:endParaRPr>
          </a:p>
          <a:p>
            <a:pPr>
              <a:lnSpc>
                <a:spcPct val="80000"/>
              </a:lnSpc>
              <a:buFontTx/>
              <a:buNone/>
            </a:pPr>
            <a:r>
              <a:rPr lang="zh-CN" altLang="en-US" b="1">
                <a:latin typeface="楷体_GB2312" pitchFamily="49" charset="-122"/>
                <a:ea typeface="楷体_GB2312" pitchFamily="49" charset="-122"/>
              </a:rPr>
              <a:t>①宪章派领导人的动摇；</a:t>
            </a:r>
          </a:p>
          <a:p>
            <a:pPr>
              <a:lnSpc>
                <a:spcPct val="80000"/>
              </a:lnSpc>
              <a:buFontTx/>
              <a:buNone/>
            </a:pPr>
            <a:endParaRPr lang="zh-CN" altLang="en-US" b="1">
              <a:latin typeface="楷体_GB2312" pitchFamily="49" charset="-122"/>
              <a:ea typeface="楷体_GB2312" pitchFamily="49" charset="-122"/>
            </a:endParaRPr>
          </a:p>
          <a:p>
            <a:pPr>
              <a:lnSpc>
                <a:spcPct val="80000"/>
              </a:lnSpc>
              <a:buFontTx/>
              <a:buNone/>
            </a:pPr>
            <a:r>
              <a:rPr lang="zh-CN" altLang="en-US" b="1">
                <a:latin typeface="楷体_GB2312" pitchFamily="49" charset="-122"/>
                <a:ea typeface="楷体_GB2312" pitchFamily="49" charset="-122"/>
              </a:rPr>
              <a:t>②</a:t>
            </a:r>
            <a:r>
              <a:rPr lang="en-US" altLang="zh-CN" b="1">
                <a:latin typeface="楷体_GB2312" pitchFamily="49" charset="-122"/>
                <a:ea typeface="楷体_GB2312" pitchFamily="49" charset="-122"/>
              </a:rPr>
              <a:t>1848</a:t>
            </a:r>
            <a:r>
              <a:rPr lang="zh-CN" altLang="en-US" b="1">
                <a:latin typeface="楷体_GB2312" pitchFamily="49" charset="-122"/>
                <a:ea typeface="楷体_GB2312" pitchFamily="49" charset="-122"/>
              </a:rPr>
              <a:t>年欧洲革命被镇压后，欧洲无产阶级革命运动处于低潮，国际无产阶级革命运动还缺乏有效的联合和相互支援；</a:t>
            </a:r>
          </a:p>
          <a:p>
            <a:pPr>
              <a:lnSpc>
                <a:spcPct val="80000"/>
              </a:lnSpc>
              <a:buFontTx/>
              <a:buNone/>
            </a:pPr>
            <a:endParaRPr lang="zh-CN" altLang="en-US" b="1">
              <a:latin typeface="楷体_GB2312" pitchFamily="49" charset="-122"/>
              <a:ea typeface="楷体_GB2312" pitchFamily="49" charset="-122"/>
            </a:endParaRPr>
          </a:p>
          <a:p>
            <a:pPr>
              <a:lnSpc>
                <a:spcPct val="80000"/>
              </a:lnSpc>
              <a:buFontTx/>
              <a:buNone/>
            </a:pPr>
            <a:r>
              <a:rPr lang="zh-CN" altLang="en-US" b="1">
                <a:latin typeface="楷体_GB2312" pitchFamily="49" charset="-122"/>
                <a:ea typeface="楷体_GB2312" pitchFamily="49" charset="-122"/>
              </a:rPr>
              <a:t>③英国政府陆续实行了一些让步政策；</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blinds(horizontal)">
                                      <p:cBhvr>
                                        <p:cTn id="7" dur="500"/>
                                        <p:tgtEl>
                                          <p:spTgt spid="1638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6">
                                            <p:txEl>
                                              <p:pRg st="2" end="2"/>
                                            </p:txEl>
                                          </p:spTgt>
                                        </p:tgtEl>
                                        <p:attrNameLst>
                                          <p:attrName>style.visibility</p:attrName>
                                        </p:attrNameLst>
                                      </p:cBhvr>
                                      <p:to>
                                        <p:strVal val="visible"/>
                                      </p:to>
                                    </p:set>
                                    <p:animEffect transition="in" filter="blinds(horizontal)">
                                      <p:cBhvr>
                                        <p:cTn id="12" dur="500"/>
                                        <p:tgtEl>
                                          <p:spTgt spid="1638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86">
                                            <p:txEl>
                                              <p:pRg st="4" end="4"/>
                                            </p:txEl>
                                          </p:spTgt>
                                        </p:tgtEl>
                                        <p:attrNameLst>
                                          <p:attrName>style.visibility</p:attrName>
                                        </p:attrNameLst>
                                      </p:cBhvr>
                                      <p:to>
                                        <p:strVal val="visible"/>
                                      </p:to>
                                    </p:set>
                                    <p:animEffect transition="in" filter="blinds(horizontal)">
                                      <p:cBhvr>
                                        <p:cTn id="17" dur="500"/>
                                        <p:tgtEl>
                                          <p:spTgt spid="16386">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386">
                                            <p:txEl>
                                              <p:pRg st="6" end="6"/>
                                            </p:txEl>
                                          </p:spTgt>
                                        </p:tgtEl>
                                        <p:attrNameLst>
                                          <p:attrName>style.visibility</p:attrName>
                                        </p:attrNameLst>
                                      </p:cBhvr>
                                      <p:to>
                                        <p:strVal val="visible"/>
                                      </p:to>
                                    </p:set>
                                    <p:animEffect transition="in" filter="blinds(horizontal)">
                                      <p:cBhvr>
                                        <p:cTn id="22" dur="500"/>
                                        <p:tgtEl>
                                          <p:spTgt spid="1638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685800" y="762000"/>
            <a:ext cx="8229600" cy="5360988"/>
          </a:xfrm>
        </p:spPr>
        <p:txBody>
          <a:bodyPr/>
          <a:lstStyle/>
          <a:p>
            <a:pPr>
              <a:lnSpc>
                <a:spcPct val="90000"/>
              </a:lnSpc>
              <a:buFontTx/>
              <a:buNone/>
            </a:pPr>
            <a:r>
              <a:rPr lang="en-US" altLang="zh-CN" b="1">
                <a:latin typeface="楷体_GB2312" pitchFamily="49" charset="-122"/>
                <a:ea typeface="楷体_GB2312" pitchFamily="49" charset="-122"/>
              </a:rPr>
              <a:t>④</a:t>
            </a:r>
            <a:r>
              <a:rPr lang="zh-CN" altLang="en-US" b="1">
                <a:latin typeface="楷体_GB2312" pitchFamily="49" charset="-122"/>
                <a:ea typeface="楷体_GB2312" pitchFamily="49" charset="-122"/>
              </a:rPr>
              <a:t>英国政府采取措施破坏运动；</a:t>
            </a:r>
          </a:p>
          <a:p>
            <a:pPr>
              <a:lnSpc>
                <a:spcPct val="90000"/>
              </a:lnSpc>
              <a:buFontTx/>
              <a:buNone/>
            </a:pPr>
            <a:endParaRPr lang="zh-CN" altLang="en-US" b="1">
              <a:latin typeface="楷体_GB2312" pitchFamily="49" charset="-122"/>
              <a:ea typeface="楷体_GB2312" pitchFamily="49" charset="-122"/>
            </a:endParaRPr>
          </a:p>
          <a:p>
            <a:pPr>
              <a:lnSpc>
                <a:spcPct val="90000"/>
              </a:lnSpc>
              <a:buFontTx/>
              <a:buNone/>
            </a:pPr>
            <a:r>
              <a:rPr lang="zh-CN" altLang="en-US" b="1">
                <a:latin typeface="楷体_GB2312" pitchFamily="49" charset="-122"/>
                <a:ea typeface="楷体_GB2312" pitchFamily="49" charset="-122"/>
              </a:rPr>
              <a:t>⑤</a:t>
            </a:r>
            <a:r>
              <a:rPr lang="en-US" altLang="zh-CN" b="1">
                <a:latin typeface="楷体_GB2312" pitchFamily="49" charset="-122"/>
                <a:ea typeface="楷体_GB2312" pitchFamily="49" charset="-122"/>
              </a:rPr>
              <a:t>19</a:t>
            </a:r>
            <a:r>
              <a:rPr lang="zh-CN" altLang="en-US" b="1">
                <a:latin typeface="楷体_GB2312" pitchFamily="49" charset="-122"/>
                <a:ea typeface="楷体_GB2312" pitchFamily="49" charset="-122"/>
              </a:rPr>
              <a:t>世纪</a:t>
            </a:r>
            <a:r>
              <a:rPr lang="en-US" altLang="zh-CN" b="1">
                <a:latin typeface="楷体_GB2312" pitchFamily="49" charset="-122"/>
                <a:ea typeface="楷体_GB2312" pitchFamily="49" charset="-122"/>
              </a:rPr>
              <a:t>40</a:t>
            </a:r>
            <a:r>
              <a:rPr lang="zh-CN" altLang="en-US" b="1">
                <a:latin typeface="楷体_GB2312" pitchFamily="49" charset="-122"/>
                <a:ea typeface="楷体_GB2312" pitchFamily="49" charset="-122"/>
              </a:rPr>
              <a:t>年代中期以后，英国资本主义经济进入繁荣阶段，部分工人生活有了明显改善，参与政治斗争的热情大为降低；</a:t>
            </a:r>
          </a:p>
          <a:p>
            <a:pPr>
              <a:lnSpc>
                <a:spcPct val="90000"/>
              </a:lnSpc>
              <a:buFontTx/>
              <a:buNone/>
            </a:pPr>
            <a:endParaRPr lang="zh-CN" altLang="en-US" b="1">
              <a:latin typeface="楷体_GB2312" pitchFamily="49" charset="-122"/>
              <a:ea typeface="楷体_GB2312" pitchFamily="49" charset="-122"/>
            </a:endParaRPr>
          </a:p>
          <a:p>
            <a:pPr>
              <a:lnSpc>
                <a:spcPct val="90000"/>
              </a:lnSpc>
              <a:buFontTx/>
              <a:buNone/>
            </a:pPr>
            <a:r>
              <a:rPr lang="zh-CN" altLang="en-US" b="1">
                <a:latin typeface="楷体_GB2312" pitchFamily="49" charset="-122"/>
                <a:ea typeface="楷体_GB2312" pitchFamily="49" charset="-122"/>
              </a:rPr>
              <a:t>⑥参加运动的工人阶级成分复杂，意见分歧，步调不统一；</a:t>
            </a:r>
          </a:p>
          <a:p>
            <a:pPr>
              <a:lnSpc>
                <a:spcPct val="90000"/>
              </a:lnSpc>
              <a:buFontTx/>
              <a:buNone/>
            </a:pPr>
            <a:endParaRPr lang="zh-CN" altLang="en-US" b="1">
              <a:latin typeface="楷体_GB2312" pitchFamily="49" charset="-122"/>
              <a:ea typeface="楷体_GB2312" pitchFamily="49" charset="-122"/>
            </a:endParaRPr>
          </a:p>
          <a:p>
            <a:pPr>
              <a:lnSpc>
                <a:spcPct val="90000"/>
              </a:lnSpc>
              <a:buFontTx/>
              <a:buNone/>
            </a:pPr>
            <a:r>
              <a:rPr lang="zh-CN" altLang="en-US" b="1">
                <a:latin typeface="楷体_GB2312" pitchFamily="49" charset="-122"/>
                <a:ea typeface="楷体_GB2312" pitchFamily="49" charset="-122"/>
              </a:rPr>
              <a:t>⑦没有正确的革命理论的指导。</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checkerboard(across)">
                                      <p:cBhvr>
                                        <p:cTn id="7" dur="500"/>
                                        <p:tgtEl>
                                          <p:spTgt spid="174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7410">
                                            <p:txEl>
                                              <p:pRg st="2" end="2"/>
                                            </p:txEl>
                                          </p:spTgt>
                                        </p:tgtEl>
                                        <p:attrNameLst>
                                          <p:attrName>style.visibility</p:attrName>
                                        </p:attrNameLst>
                                      </p:cBhvr>
                                      <p:to>
                                        <p:strVal val="visible"/>
                                      </p:to>
                                    </p:set>
                                    <p:animEffect transition="in" filter="checkerboard(across)">
                                      <p:cBhvr>
                                        <p:cTn id="12" dur="500"/>
                                        <p:tgtEl>
                                          <p:spTgt spid="17410">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7410">
                                            <p:txEl>
                                              <p:pRg st="4" end="4"/>
                                            </p:txEl>
                                          </p:spTgt>
                                        </p:tgtEl>
                                        <p:attrNameLst>
                                          <p:attrName>style.visibility</p:attrName>
                                        </p:attrNameLst>
                                      </p:cBhvr>
                                      <p:to>
                                        <p:strVal val="visible"/>
                                      </p:to>
                                    </p:set>
                                    <p:animEffect transition="in" filter="checkerboard(across)">
                                      <p:cBhvr>
                                        <p:cTn id="17" dur="500"/>
                                        <p:tgtEl>
                                          <p:spTgt spid="17410">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7410">
                                            <p:txEl>
                                              <p:pRg st="6" end="6"/>
                                            </p:txEl>
                                          </p:spTgt>
                                        </p:tgtEl>
                                        <p:attrNameLst>
                                          <p:attrName>style.visibility</p:attrName>
                                        </p:attrNameLst>
                                      </p:cBhvr>
                                      <p:to>
                                        <p:strVal val="visible"/>
                                      </p:to>
                                    </p:set>
                                    <p:animEffect transition="in" filter="checkerboard(across)">
                                      <p:cBhvr>
                                        <p:cTn id="22" dur="500"/>
                                        <p:tgtEl>
                                          <p:spTgt spid="174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457200" y="1981200"/>
            <a:ext cx="830421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kumimoji="1" lang="en-US" altLang="zh-CN" sz="3600" b="1">
                <a:latin typeface="楷体_GB2312" pitchFamily="49" charset="-122"/>
                <a:ea typeface="楷体_GB2312" pitchFamily="49" charset="-122"/>
              </a:rPr>
              <a:t>①</a:t>
            </a:r>
            <a:r>
              <a:rPr kumimoji="1" lang="zh-CN" altLang="en-US" sz="3600" b="1">
                <a:latin typeface="楷体_GB2312" pitchFamily="49" charset="-122"/>
                <a:ea typeface="楷体_GB2312" pitchFamily="49" charset="-122"/>
              </a:rPr>
              <a:t>对英国社会政治制度的民主改造产生了深远影响。 </a:t>
            </a:r>
          </a:p>
          <a:p>
            <a:endParaRPr kumimoji="1" lang="zh-CN" altLang="en-US" sz="3600" b="1">
              <a:latin typeface="楷体_GB2312" pitchFamily="49" charset="-122"/>
              <a:ea typeface="楷体_GB2312" pitchFamily="49" charset="-122"/>
            </a:endParaRPr>
          </a:p>
          <a:p>
            <a:r>
              <a:rPr kumimoji="1" lang="zh-CN" altLang="en-US" sz="3600" b="1">
                <a:latin typeface="楷体_GB2312" pitchFamily="49" charset="-122"/>
                <a:ea typeface="楷体_GB2312" pitchFamily="49" charset="-122"/>
              </a:rPr>
              <a:t>②为以后的国际工人运动提供了丰富的经验，它的高度组织性和觉悟性此后被马克思、恩格斯创建的第一国际所继承。</a:t>
            </a:r>
            <a:r>
              <a:rPr kumimoji="1" lang="zh-CN" altLang="en-US" sz="4400" b="1">
                <a:latin typeface="楷体_GB2312" pitchFamily="49" charset="-122"/>
                <a:ea typeface="楷体_GB2312" pitchFamily="49" charset="-122"/>
              </a:rPr>
              <a:t> </a:t>
            </a:r>
          </a:p>
        </p:txBody>
      </p:sp>
      <p:sp>
        <p:nvSpPr>
          <p:cNvPr id="36867" name="Rectangle 3"/>
          <p:cNvSpPr>
            <a:spLocks noChangeArrowheads="1"/>
          </p:cNvSpPr>
          <p:nvPr/>
        </p:nvSpPr>
        <p:spPr bwMode="auto">
          <a:xfrm>
            <a:off x="457200" y="457200"/>
            <a:ext cx="6553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3200" b="1">
                <a:solidFill>
                  <a:srgbClr val="000099"/>
                </a:solidFill>
                <a:ea typeface="楷体_GB2312" pitchFamily="49" charset="-122"/>
              </a:rPr>
              <a:t>四、宪章运动的历史意义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dissolve">
                                      <p:cBhvr>
                                        <p:cTn id="7" dur="500"/>
                                        <p:tgtEl>
                                          <p:spTgt spid="266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626">
                                            <p:txEl>
                                              <p:pRg st="2" end="2"/>
                                            </p:txEl>
                                          </p:spTgt>
                                        </p:tgtEl>
                                        <p:attrNameLst>
                                          <p:attrName>style.visibility</p:attrName>
                                        </p:attrNameLst>
                                      </p:cBhvr>
                                      <p:to>
                                        <p:strVal val="visible"/>
                                      </p:to>
                                    </p:set>
                                    <p:animEffect transition="in" filter="dissolve">
                                      <p:cBhvr>
                                        <p:cTn id="12" dur="500"/>
                                        <p:tgtEl>
                                          <p:spTgt spid="266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uiExpand="1"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1981200" y="604838"/>
            <a:ext cx="5002213" cy="741362"/>
          </a:xfrm>
          <a:noFill/>
          <a:ln>
            <a:solidFill>
              <a:schemeClr val="tx1"/>
            </a:solidFill>
            <a:miter lim="800000"/>
            <a:headEnd/>
            <a:tailEnd/>
          </a:ln>
        </p:spPr>
        <p:txBody>
          <a:bodyPr lIns="0" tIns="0" rIns="0" bIns="0">
            <a:spAutoFit/>
          </a:bodyPr>
          <a:lstStyle/>
          <a:p>
            <a:r>
              <a:rPr lang="zh-CN" altLang="en-US" sz="4800" b="1">
                <a:solidFill>
                  <a:schemeClr val="tx1"/>
                </a:solidFill>
                <a:ea typeface="华文新魏" pitchFamily="2" charset="-122"/>
              </a:rPr>
              <a:t>宪章运动总结</a:t>
            </a:r>
          </a:p>
        </p:txBody>
      </p:sp>
      <p:sp>
        <p:nvSpPr>
          <p:cNvPr id="27651" name="Rectangle 3"/>
          <p:cNvSpPr>
            <a:spLocks noGrp="1" noChangeArrowheads="1"/>
          </p:cNvSpPr>
          <p:nvPr>
            <p:ph type="body" idx="4294967295"/>
          </p:nvPr>
        </p:nvSpPr>
        <p:spPr>
          <a:xfrm>
            <a:off x="0" y="1752600"/>
            <a:ext cx="9144000" cy="3733800"/>
          </a:xfrm>
          <a:noFill/>
        </p:spPr>
        <p:txBody>
          <a:bodyPr lIns="0" tIns="0" rIns="0" bIns="0">
            <a:spAutoFit/>
          </a:bodyPr>
          <a:lstStyle/>
          <a:p>
            <a:pPr>
              <a:buFontTx/>
              <a:buNone/>
            </a:pPr>
            <a:r>
              <a:rPr lang="en-US" altLang="zh-CN" sz="3600" b="1">
                <a:latin typeface="楷体_GB2312" pitchFamily="49" charset="-122"/>
                <a:ea typeface="楷体_GB2312" pitchFamily="49" charset="-122"/>
              </a:rPr>
              <a:t> </a:t>
            </a:r>
            <a:r>
              <a:rPr lang="zh-CN" altLang="en-US" sz="3600" b="1">
                <a:latin typeface="楷体_GB2312" pitchFamily="49" charset="-122"/>
                <a:ea typeface="楷体_GB2312" pitchFamily="49" charset="-122"/>
              </a:rPr>
              <a:t>背景</a:t>
            </a:r>
            <a:r>
              <a:rPr lang="en-US" altLang="zh-CN" sz="3600" b="1">
                <a:latin typeface="楷体_GB2312" pitchFamily="49" charset="-122"/>
                <a:ea typeface="楷体_GB2312" pitchFamily="49" charset="-122"/>
              </a:rPr>
              <a:t>:19</a:t>
            </a:r>
            <a:r>
              <a:rPr lang="zh-CN" altLang="en-US" sz="3600" b="1">
                <a:latin typeface="楷体_GB2312" pitchFamily="49" charset="-122"/>
                <a:ea typeface="楷体_GB2312" pitchFamily="49" charset="-122"/>
              </a:rPr>
              <a:t>世纪工业革命扩展</a:t>
            </a:r>
            <a:r>
              <a:rPr lang="en-US" altLang="zh-CN" sz="3600" b="1">
                <a:latin typeface="楷体_GB2312" pitchFamily="49" charset="-122"/>
                <a:ea typeface="楷体_GB2312" pitchFamily="49" charset="-122"/>
              </a:rPr>
              <a:t>,</a:t>
            </a:r>
            <a:r>
              <a:rPr lang="zh-CN" altLang="en-US" sz="3600" b="1">
                <a:latin typeface="楷体_GB2312" pitchFamily="49" charset="-122"/>
                <a:ea typeface="楷体_GB2312" pitchFamily="49" charset="-122"/>
              </a:rPr>
              <a:t>工人阶级队伍壮大。</a:t>
            </a:r>
          </a:p>
          <a:p>
            <a:pPr>
              <a:buFontTx/>
              <a:buNone/>
            </a:pPr>
            <a:r>
              <a:rPr lang="zh-CN" altLang="en-US" sz="3600" b="1">
                <a:latin typeface="楷体_GB2312" pitchFamily="49" charset="-122"/>
                <a:ea typeface="楷体_GB2312" pitchFamily="49" charset="-122"/>
              </a:rPr>
              <a:t> 纲领：</a:t>
            </a:r>
            <a:r>
              <a:rPr lang="en-US" altLang="zh-CN" sz="3600" b="1">
                <a:latin typeface="楷体_GB2312" pitchFamily="49" charset="-122"/>
                <a:ea typeface="楷体_GB2312" pitchFamily="49" charset="-122"/>
              </a:rPr>
              <a:t>《</a:t>
            </a:r>
            <a:r>
              <a:rPr lang="zh-CN" altLang="en-US" sz="3600" b="1">
                <a:latin typeface="楷体_GB2312" pitchFamily="49" charset="-122"/>
                <a:ea typeface="楷体_GB2312" pitchFamily="49" charset="-122"/>
              </a:rPr>
              <a:t>人民宪章</a:t>
            </a:r>
            <a:r>
              <a:rPr lang="en-US" altLang="zh-CN" sz="3600" b="1">
                <a:latin typeface="楷体_GB2312" pitchFamily="49" charset="-122"/>
                <a:ea typeface="楷体_GB2312" pitchFamily="49" charset="-122"/>
              </a:rPr>
              <a:t>》</a:t>
            </a:r>
            <a:r>
              <a:rPr lang="zh-CN" altLang="en-US" sz="3600" b="1">
                <a:latin typeface="楷体_GB2312" pitchFamily="49" charset="-122"/>
                <a:ea typeface="楷体_GB2312" pitchFamily="49" charset="-122"/>
              </a:rPr>
              <a:t>争取普选权</a:t>
            </a:r>
          </a:p>
          <a:p>
            <a:pPr>
              <a:buFontTx/>
              <a:buNone/>
            </a:pPr>
            <a:r>
              <a:rPr lang="zh-CN" altLang="en-US" sz="3600" b="1">
                <a:latin typeface="楷体_GB2312" pitchFamily="49" charset="-122"/>
                <a:ea typeface="楷体_GB2312" pitchFamily="49" charset="-122"/>
              </a:rPr>
              <a:t> 方式：请愿、集会</a:t>
            </a:r>
          </a:p>
          <a:p>
            <a:pPr>
              <a:buFontTx/>
              <a:buNone/>
            </a:pPr>
            <a:r>
              <a:rPr lang="zh-CN" altLang="en-US" sz="3600" b="1">
                <a:latin typeface="楷体_GB2312" pitchFamily="49" charset="-122"/>
                <a:ea typeface="楷体_GB2312" pitchFamily="49" charset="-122"/>
              </a:rPr>
              <a:t> 国内意义：推动资产阶级民主政治的改造</a:t>
            </a:r>
          </a:p>
          <a:p>
            <a:pPr>
              <a:buFontTx/>
              <a:buNone/>
            </a:pPr>
            <a:r>
              <a:rPr lang="zh-CN" altLang="en-US" sz="3600" b="1">
                <a:latin typeface="楷体_GB2312" pitchFamily="49" charset="-122"/>
                <a:ea typeface="楷体_GB2312" pitchFamily="49" charset="-122"/>
              </a:rPr>
              <a:t> 国际意义：激励法德等国工人运动</a:t>
            </a:r>
          </a:p>
        </p:txBody>
      </p:sp>
    </p:spTree>
  </p:cSld>
  <p:clrMapOvr>
    <a:masterClrMapping/>
  </p:clrMapOvr>
  <p:transition spd="med">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066800" y="1447800"/>
            <a:ext cx="7162800" cy="444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400" b="1">
                <a:solidFill>
                  <a:srgbClr val="FF0000"/>
                </a:solidFill>
                <a:latin typeface="楷体_GB2312" pitchFamily="49" charset="-122"/>
                <a:ea typeface="楷体_GB2312" pitchFamily="49" charset="-122"/>
              </a:rPr>
              <a:t>1.</a:t>
            </a:r>
            <a:r>
              <a:rPr kumimoji="1" lang="zh-CN" altLang="en-US" sz="4400" b="1">
                <a:solidFill>
                  <a:srgbClr val="FF0000"/>
                </a:solidFill>
                <a:latin typeface="楷体_GB2312" pitchFamily="49" charset="-122"/>
                <a:ea typeface="楷体_GB2312" pitchFamily="49" charset="-122"/>
              </a:rPr>
              <a:t>宪章派的主要成员有</a:t>
            </a:r>
          </a:p>
          <a:p>
            <a:pPr>
              <a:spcBef>
                <a:spcPct val="50000"/>
              </a:spcBef>
            </a:pPr>
            <a:r>
              <a:rPr kumimoji="1" lang="zh-CN" altLang="en-US" sz="4400" b="1">
                <a:latin typeface="楷体_GB2312" pitchFamily="49" charset="-122"/>
                <a:ea typeface="楷体_GB2312" pitchFamily="49" charset="-122"/>
              </a:rPr>
              <a:t>①无产阶级②资产阶级③激进派议员④农民阶级</a:t>
            </a:r>
          </a:p>
          <a:p>
            <a:pPr>
              <a:spcBef>
                <a:spcPct val="50000"/>
              </a:spcBef>
            </a:pPr>
            <a:r>
              <a:rPr kumimoji="1" lang="en-US" altLang="zh-CN" sz="4400" b="1">
                <a:latin typeface="楷体_GB2312" pitchFamily="49" charset="-122"/>
                <a:ea typeface="楷体_GB2312" pitchFamily="49" charset="-122"/>
              </a:rPr>
              <a:t>A.①②</a:t>
            </a:r>
            <a:r>
              <a:rPr kumimoji="1" lang="zh-CN" altLang="en-US" sz="4400" b="1">
                <a:latin typeface="楷体_GB2312" pitchFamily="49" charset="-122"/>
                <a:ea typeface="楷体_GB2312" pitchFamily="49" charset="-122"/>
              </a:rPr>
              <a:t>　　	</a:t>
            </a:r>
            <a:r>
              <a:rPr kumimoji="1" lang="en-US" altLang="zh-CN" sz="4400" b="1">
                <a:latin typeface="楷体_GB2312" pitchFamily="49" charset="-122"/>
                <a:ea typeface="楷体_GB2312" pitchFamily="49" charset="-122"/>
              </a:rPr>
              <a:t>B.③④</a:t>
            </a:r>
          </a:p>
          <a:p>
            <a:pPr>
              <a:spcBef>
                <a:spcPct val="50000"/>
              </a:spcBef>
            </a:pPr>
            <a:r>
              <a:rPr kumimoji="1" lang="en-US" altLang="zh-CN" sz="4400" b="1">
                <a:latin typeface="楷体_GB2312" pitchFamily="49" charset="-122"/>
                <a:ea typeface="楷体_GB2312" pitchFamily="49" charset="-122"/>
              </a:rPr>
              <a:t>C.①③</a:t>
            </a:r>
            <a:r>
              <a:rPr kumimoji="1" lang="zh-CN" altLang="en-US" sz="4400" b="1">
                <a:latin typeface="楷体_GB2312" pitchFamily="49" charset="-122"/>
                <a:ea typeface="楷体_GB2312" pitchFamily="49" charset="-122"/>
              </a:rPr>
              <a:t>　　　 </a:t>
            </a:r>
            <a:r>
              <a:rPr kumimoji="1" lang="en-US" altLang="zh-CN" sz="4400" b="1">
                <a:latin typeface="楷体_GB2312" pitchFamily="49" charset="-122"/>
                <a:ea typeface="楷体_GB2312" pitchFamily="49" charset="-122"/>
              </a:rPr>
              <a:t>D.②④</a:t>
            </a:r>
          </a:p>
        </p:txBody>
      </p:sp>
      <p:sp>
        <p:nvSpPr>
          <p:cNvPr id="28675" name="Line 3"/>
          <p:cNvSpPr>
            <a:spLocks noChangeShapeType="1"/>
          </p:cNvSpPr>
          <p:nvPr/>
        </p:nvSpPr>
        <p:spPr bwMode="auto">
          <a:xfrm>
            <a:off x="1143000" y="4876800"/>
            <a:ext cx="216058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16" name="WordArt 4"/>
          <p:cNvSpPr>
            <a:spLocks noChangeArrowheads="1" noChangeShapeType="1" noTextEdit="1"/>
          </p:cNvSpPr>
          <p:nvPr/>
        </p:nvSpPr>
        <p:spPr bwMode="auto">
          <a:xfrm>
            <a:off x="3048000" y="304800"/>
            <a:ext cx="2438400" cy="7620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课堂练习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wipe(left)">
                                      <p:cBhvr>
                                        <p:cTn id="7" dur="5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611188" y="476250"/>
            <a:ext cx="7561262" cy="57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400" b="1">
                <a:solidFill>
                  <a:srgbClr val="FF0000"/>
                </a:solidFill>
                <a:latin typeface="楷体_GB2312" pitchFamily="49" charset="-122"/>
                <a:ea typeface="楷体_GB2312" pitchFamily="49" charset="-122"/>
              </a:rPr>
              <a:t>2.</a:t>
            </a:r>
            <a:r>
              <a:rPr kumimoji="1" lang="zh-CN" altLang="en-US" sz="4400" b="1">
                <a:solidFill>
                  <a:srgbClr val="FF0000"/>
                </a:solidFill>
                <a:latin typeface="楷体_GB2312" pitchFamily="49" charset="-122"/>
                <a:ea typeface="楷体_GB2312" pitchFamily="49" charset="-122"/>
              </a:rPr>
              <a:t>下列运动属于宪章运动的是</a:t>
            </a:r>
          </a:p>
          <a:p>
            <a:pPr>
              <a:spcBef>
                <a:spcPct val="50000"/>
              </a:spcBef>
            </a:pPr>
            <a:r>
              <a:rPr kumimoji="1" lang="zh-CN" altLang="en-US" sz="4400" b="1">
                <a:latin typeface="楷体_GB2312" pitchFamily="49" charset="-122"/>
                <a:ea typeface="楷体_GB2312" pitchFamily="49" charset="-122"/>
              </a:rPr>
              <a:t>①</a:t>
            </a:r>
            <a:r>
              <a:rPr kumimoji="1" lang="en-US" altLang="zh-CN" sz="4400" b="1">
                <a:latin typeface="楷体_GB2312" pitchFamily="49" charset="-122"/>
                <a:ea typeface="楷体_GB2312" pitchFamily="49" charset="-122"/>
              </a:rPr>
              <a:t>1831</a:t>
            </a:r>
            <a:r>
              <a:rPr kumimoji="1" lang="zh-CN" altLang="en-US" sz="4400" b="1">
                <a:latin typeface="楷体_GB2312" pitchFamily="49" charset="-122"/>
                <a:ea typeface="楷体_GB2312" pitchFamily="49" charset="-122"/>
              </a:rPr>
              <a:t>年和</a:t>
            </a:r>
            <a:r>
              <a:rPr kumimoji="1" lang="en-US" altLang="zh-CN" sz="4400" b="1">
                <a:latin typeface="楷体_GB2312" pitchFamily="49" charset="-122"/>
                <a:ea typeface="楷体_GB2312" pitchFamily="49" charset="-122"/>
              </a:rPr>
              <a:t>1834</a:t>
            </a:r>
            <a:r>
              <a:rPr kumimoji="1" lang="zh-CN" altLang="en-US" sz="4400" b="1">
                <a:latin typeface="楷体_GB2312" pitchFamily="49" charset="-122"/>
                <a:ea typeface="楷体_GB2312" pitchFamily="49" charset="-122"/>
              </a:rPr>
              <a:t>年里昂工人起义②</a:t>
            </a:r>
            <a:r>
              <a:rPr kumimoji="1" lang="en-US" altLang="zh-CN" sz="4400" b="1">
                <a:latin typeface="楷体_GB2312" pitchFamily="49" charset="-122"/>
                <a:ea typeface="楷体_GB2312" pitchFamily="49" charset="-122"/>
              </a:rPr>
              <a:t>1848</a:t>
            </a:r>
            <a:r>
              <a:rPr kumimoji="1" lang="zh-CN" altLang="en-US" sz="4400" b="1">
                <a:latin typeface="楷体_GB2312" pitchFamily="49" charset="-122"/>
                <a:ea typeface="楷体_GB2312" pitchFamily="49" charset="-122"/>
              </a:rPr>
              <a:t>年六月起义 ③</a:t>
            </a:r>
            <a:r>
              <a:rPr kumimoji="1" lang="en-US" altLang="zh-CN" sz="4400" b="1">
                <a:latin typeface="楷体_GB2312" pitchFamily="49" charset="-122"/>
                <a:ea typeface="楷体_GB2312" pitchFamily="49" charset="-122"/>
              </a:rPr>
              <a:t>1839</a:t>
            </a:r>
            <a:r>
              <a:rPr kumimoji="1" lang="zh-CN" altLang="en-US" sz="4400" b="1">
                <a:latin typeface="楷体_GB2312" pitchFamily="49" charset="-122"/>
                <a:ea typeface="楷体_GB2312" pitchFamily="49" charset="-122"/>
              </a:rPr>
              <a:t>年英国工人罢工，个别地区起义④</a:t>
            </a:r>
            <a:r>
              <a:rPr kumimoji="1" lang="en-US" altLang="zh-CN" sz="4400" b="1">
                <a:latin typeface="楷体_GB2312" pitchFamily="49" charset="-122"/>
                <a:ea typeface="楷体_GB2312" pitchFamily="49" charset="-122"/>
              </a:rPr>
              <a:t>1842</a:t>
            </a:r>
            <a:r>
              <a:rPr kumimoji="1" lang="zh-CN" altLang="en-US" sz="4400" b="1">
                <a:latin typeface="楷体_GB2312" pitchFamily="49" charset="-122"/>
                <a:ea typeface="楷体_GB2312" pitchFamily="49" charset="-122"/>
              </a:rPr>
              <a:t>年工人罢工</a:t>
            </a:r>
          </a:p>
          <a:p>
            <a:pPr>
              <a:spcBef>
                <a:spcPct val="50000"/>
              </a:spcBef>
            </a:pPr>
            <a:r>
              <a:rPr kumimoji="1" lang="en-US" altLang="zh-CN" sz="4400" b="1">
                <a:latin typeface="楷体_GB2312" pitchFamily="49" charset="-122"/>
                <a:ea typeface="楷体_GB2312" pitchFamily="49" charset="-122"/>
              </a:rPr>
              <a:t>A.①②③④</a:t>
            </a:r>
            <a:r>
              <a:rPr kumimoji="1" lang="zh-CN" altLang="en-US" sz="4400" b="1">
                <a:latin typeface="楷体_GB2312" pitchFamily="49" charset="-122"/>
                <a:ea typeface="楷体_GB2312" pitchFamily="49" charset="-122"/>
              </a:rPr>
              <a:t>　　</a:t>
            </a:r>
            <a:r>
              <a:rPr kumimoji="1" lang="en-US" altLang="zh-CN" sz="4400" b="1">
                <a:latin typeface="楷体_GB2312" pitchFamily="49" charset="-122"/>
                <a:ea typeface="楷体_GB2312" pitchFamily="49" charset="-122"/>
              </a:rPr>
              <a:t>B.①②③</a:t>
            </a:r>
          </a:p>
          <a:p>
            <a:pPr>
              <a:spcBef>
                <a:spcPct val="50000"/>
              </a:spcBef>
            </a:pPr>
            <a:r>
              <a:rPr kumimoji="1" lang="en-US" altLang="zh-CN" sz="4400" b="1">
                <a:latin typeface="楷体_GB2312" pitchFamily="49" charset="-122"/>
                <a:ea typeface="楷体_GB2312" pitchFamily="49" charset="-122"/>
              </a:rPr>
              <a:t>C.①②</a:t>
            </a:r>
            <a:r>
              <a:rPr kumimoji="1" lang="zh-CN" altLang="en-US" sz="4400" b="1">
                <a:latin typeface="楷体_GB2312" pitchFamily="49" charset="-122"/>
                <a:ea typeface="楷体_GB2312" pitchFamily="49" charset="-122"/>
              </a:rPr>
              <a:t>　　　　</a:t>
            </a:r>
            <a:r>
              <a:rPr kumimoji="1" lang="en-US" altLang="zh-CN" sz="4400" b="1">
                <a:latin typeface="楷体_GB2312" pitchFamily="49" charset="-122"/>
                <a:ea typeface="楷体_GB2312" pitchFamily="49" charset="-122"/>
              </a:rPr>
              <a:t>D.③④</a:t>
            </a:r>
          </a:p>
        </p:txBody>
      </p:sp>
      <p:sp>
        <p:nvSpPr>
          <p:cNvPr id="29699" name="Line 3"/>
          <p:cNvSpPr>
            <a:spLocks noChangeShapeType="1"/>
          </p:cNvSpPr>
          <p:nvPr/>
        </p:nvSpPr>
        <p:spPr bwMode="auto">
          <a:xfrm>
            <a:off x="4267200" y="6248400"/>
            <a:ext cx="2881313"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wipe(left)">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838200" y="1219200"/>
            <a:ext cx="6985000" cy="444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400" b="1">
                <a:solidFill>
                  <a:srgbClr val="FF0000"/>
                </a:solidFill>
                <a:latin typeface="楷体_GB2312" pitchFamily="49" charset="-122"/>
                <a:ea typeface="楷体_GB2312" pitchFamily="49" charset="-122"/>
              </a:rPr>
              <a:t>3.</a:t>
            </a:r>
            <a:r>
              <a:rPr kumimoji="1" lang="zh-CN" altLang="en-US" sz="4400" b="1">
                <a:solidFill>
                  <a:srgbClr val="FF0000"/>
                </a:solidFill>
                <a:latin typeface="楷体_GB2312" pitchFamily="49" charset="-122"/>
                <a:ea typeface="楷体_GB2312" pitchFamily="49" charset="-122"/>
              </a:rPr>
              <a:t>早期工人斗争的形式主要有</a:t>
            </a:r>
          </a:p>
          <a:p>
            <a:pPr>
              <a:spcBef>
                <a:spcPct val="50000"/>
              </a:spcBef>
            </a:pPr>
            <a:r>
              <a:rPr kumimoji="1" lang="zh-CN" altLang="en-US" sz="4400" b="1">
                <a:latin typeface="楷体_GB2312" pitchFamily="49" charset="-122"/>
                <a:ea typeface="楷体_GB2312" pitchFamily="49" charset="-122"/>
              </a:rPr>
              <a:t>①武装起义②请愿③罢工</a:t>
            </a:r>
          </a:p>
          <a:p>
            <a:pPr>
              <a:spcBef>
                <a:spcPct val="50000"/>
              </a:spcBef>
            </a:pPr>
            <a:r>
              <a:rPr kumimoji="1" lang="en-US" altLang="zh-CN" sz="4400" b="1">
                <a:latin typeface="楷体_GB2312" pitchFamily="49" charset="-122"/>
                <a:ea typeface="楷体_GB2312" pitchFamily="49" charset="-122"/>
              </a:rPr>
              <a:t>A.①②③</a:t>
            </a:r>
            <a:r>
              <a:rPr kumimoji="1" lang="zh-CN" altLang="en-US" sz="4400" b="1">
                <a:latin typeface="楷体_GB2312" pitchFamily="49" charset="-122"/>
                <a:ea typeface="楷体_GB2312" pitchFamily="49" charset="-122"/>
              </a:rPr>
              <a:t>　　</a:t>
            </a:r>
            <a:r>
              <a:rPr kumimoji="1" lang="en-US" altLang="zh-CN" sz="4400" b="1">
                <a:latin typeface="楷体_GB2312" pitchFamily="49" charset="-122"/>
                <a:ea typeface="楷体_GB2312" pitchFamily="49" charset="-122"/>
              </a:rPr>
              <a:t>B.①②</a:t>
            </a:r>
          </a:p>
          <a:p>
            <a:pPr>
              <a:spcBef>
                <a:spcPct val="50000"/>
              </a:spcBef>
            </a:pPr>
            <a:r>
              <a:rPr kumimoji="1" lang="en-US" altLang="zh-CN" sz="4400" b="1">
                <a:latin typeface="楷体_GB2312" pitchFamily="49" charset="-122"/>
                <a:ea typeface="楷体_GB2312" pitchFamily="49" charset="-122"/>
              </a:rPr>
              <a:t>C.①③</a:t>
            </a:r>
            <a:r>
              <a:rPr kumimoji="1" lang="zh-CN" altLang="en-US" sz="4400" b="1">
                <a:latin typeface="楷体_GB2312" pitchFamily="49" charset="-122"/>
                <a:ea typeface="楷体_GB2312" pitchFamily="49" charset="-122"/>
              </a:rPr>
              <a:t>　　　</a:t>
            </a:r>
            <a:r>
              <a:rPr kumimoji="1" lang="en-US" altLang="zh-CN" sz="4400" b="1">
                <a:latin typeface="楷体_GB2312" pitchFamily="49" charset="-122"/>
                <a:ea typeface="楷体_GB2312" pitchFamily="49" charset="-122"/>
              </a:rPr>
              <a:t>D.②③</a:t>
            </a:r>
          </a:p>
        </p:txBody>
      </p:sp>
      <p:sp>
        <p:nvSpPr>
          <p:cNvPr id="30723" name="Line 3"/>
          <p:cNvSpPr>
            <a:spLocks noChangeShapeType="1"/>
          </p:cNvSpPr>
          <p:nvPr/>
        </p:nvSpPr>
        <p:spPr bwMode="auto">
          <a:xfrm>
            <a:off x="762000" y="4648200"/>
            <a:ext cx="2951163"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wipe(left)">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990600" y="685800"/>
            <a:ext cx="6696075" cy="545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400">
                <a:solidFill>
                  <a:srgbClr val="FF0000"/>
                </a:solidFill>
                <a:latin typeface="Times New Roman" pitchFamily="18" charset="0"/>
                <a:ea typeface="华文新魏" pitchFamily="2" charset="-122"/>
              </a:rPr>
              <a:t>4.</a:t>
            </a:r>
            <a:r>
              <a:rPr kumimoji="1" lang="zh-CN" altLang="en-US" sz="4400">
                <a:solidFill>
                  <a:srgbClr val="FF0000"/>
                </a:solidFill>
                <a:latin typeface="Times New Roman" pitchFamily="18" charset="0"/>
                <a:ea typeface="华文新魏" pitchFamily="2" charset="-122"/>
              </a:rPr>
              <a:t>宪章运动中，三次请愿书的共同要求是</a:t>
            </a:r>
          </a:p>
          <a:p>
            <a:pPr>
              <a:spcBef>
                <a:spcPct val="50000"/>
              </a:spcBef>
            </a:pPr>
            <a:r>
              <a:rPr kumimoji="1" lang="en-US" altLang="zh-CN" sz="4400">
                <a:latin typeface="Times New Roman" pitchFamily="18" charset="0"/>
                <a:ea typeface="华文新魏" pitchFamily="2" charset="-122"/>
              </a:rPr>
              <a:t>A.</a:t>
            </a:r>
            <a:r>
              <a:rPr kumimoji="1" lang="zh-CN" altLang="en-US" sz="4400">
                <a:latin typeface="Times New Roman" pitchFamily="18" charset="0"/>
                <a:ea typeface="华文新魏" pitchFamily="2" charset="-122"/>
              </a:rPr>
              <a:t>选举权</a:t>
            </a:r>
          </a:p>
          <a:p>
            <a:pPr>
              <a:spcBef>
                <a:spcPct val="50000"/>
              </a:spcBef>
            </a:pPr>
            <a:r>
              <a:rPr kumimoji="1" lang="en-US" altLang="zh-CN" sz="4400">
                <a:latin typeface="Times New Roman" pitchFamily="18" charset="0"/>
                <a:ea typeface="华文新魏" pitchFamily="2" charset="-122"/>
              </a:rPr>
              <a:t>B.</a:t>
            </a:r>
            <a:r>
              <a:rPr kumimoji="1" lang="zh-CN" altLang="en-US" sz="4400">
                <a:latin typeface="Times New Roman" pitchFamily="18" charset="0"/>
                <a:ea typeface="华文新魏" pitchFamily="2" charset="-122"/>
              </a:rPr>
              <a:t>生存权</a:t>
            </a:r>
          </a:p>
          <a:p>
            <a:pPr>
              <a:spcBef>
                <a:spcPct val="50000"/>
              </a:spcBef>
            </a:pPr>
            <a:r>
              <a:rPr kumimoji="1" lang="en-US" altLang="zh-CN" sz="4400">
                <a:latin typeface="Times New Roman" pitchFamily="18" charset="0"/>
                <a:ea typeface="华文新魏" pitchFamily="2" charset="-122"/>
              </a:rPr>
              <a:t>C.</a:t>
            </a:r>
            <a:r>
              <a:rPr kumimoji="1" lang="zh-CN" altLang="en-US" sz="4400">
                <a:latin typeface="Times New Roman" pitchFamily="18" charset="0"/>
                <a:ea typeface="华文新魏" pitchFamily="2" charset="-122"/>
              </a:rPr>
              <a:t>人权</a:t>
            </a:r>
          </a:p>
          <a:p>
            <a:pPr>
              <a:spcBef>
                <a:spcPct val="50000"/>
              </a:spcBef>
            </a:pPr>
            <a:r>
              <a:rPr kumimoji="1" lang="en-US" altLang="zh-CN" sz="4400">
                <a:latin typeface="Times New Roman" pitchFamily="18" charset="0"/>
                <a:ea typeface="华文新魏" pitchFamily="2" charset="-122"/>
              </a:rPr>
              <a:t>D.</a:t>
            </a:r>
            <a:r>
              <a:rPr kumimoji="1" lang="zh-CN" altLang="en-US" sz="4400">
                <a:latin typeface="Times New Roman" pitchFamily="18" charset="0"/>
                <a:ea typeface="华文新魏" pitchFamily="2" charset="-122"/>
              </a:rPr>
              <a:t>统治权</a:t>
            </a:r>
          </a:p>
        </p:txBody>
      </p:sp>
      <p:sp>
        <p:nvSpPr>
          <p:cNvPr id="31747" name="Line 3"/>
          <p:cNvSpPr>
            <a:spLocks noChangeShapeType="1"/>
          </p:cNvSpPr>
          <p:nvPr/>
        </p:nvSpPr>
        <p:spPr bwMode="auto">
          <a:xfrm>
            <a:off x="990600" y="3124200"/>
            <a:ext cx="302418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wipe(left)">
                                      <p:cBhvr>
                                        <p:cTn id="7"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body" idx="1"/>
          </p:nvPr>
        </p:nvSpPr>
        <p:spPr>
          <a:xfrm>
            <a:off x="0" y="0"/>
            <a:ext cx="9144000" cy="6858000"/>
          </a:xfrm>
        </p:spPr>
        <p:txBody>
          <a:bodyPr/>
          <a:lstStyle/>
          <a:p>
            <a:pPr>
              <a:buFontTx/>
              <a:buNone/>
            </a:pPr>
            <a:r>
              <a:rPr lang="en-US" altLang="zh-CN" sz="2800" b="1">
                <a:solidFill>
                  <a:srgbClr val="FF0000"/>
                </a:solidFill>
                <a:latin typeface="楷体_GB2312" pitchFamily="49" charset="-122"/>
                <a:ea typeface="楷体_GB2312" pitchFamily="49" charset="-122"/>
              </a:rPr>
              <a:t>5.</a:t>
            </a:r>
            <a:r>
              <a:rPr lang="zh-CN" altLang="en-US" sz="2800" b="1">
                <a:solidFill>
                  <a:srgbClr val="FF0000"/>
                </a:solidFill>
                <a:latin typeface="楷体_GB2312" pitchFamily="49" charset="-122"/>
                <a:ea typeface="楷体_GB2312" pitchFamily="49" charset="-122"/>
              </a:rPr>
              <a:t>阅读下列材料，回答问题：</a:t>
            </a:r>
          </a:p>
          <a:p>
            <a:pPr>
              <a:buFontTx/>
              <a:buNone/>
            </a:pPr>
            <a:r>
              <a:rPr lang="zh-CN" altLang="en-US" sz="2800" b="1">
                <a:latin typeface="楷体_GB2312" pitchFamily="49" charset="-122"/>
                <a:ea typeface="楷体_GB2312" pitchFamily="49" charset="-122"/>
              </a:rPr>
              <a:t>		材料</a:t>
            </a:r>
            <a:r>
              <a:rPr lang="en-US" altLang="zh-CN" sz="2800" b="1">
                <a:latin typeface="楷体_GB2312" pitchFamily="49" charset="-122"/>
                <a:ea typeface="楷体_GB2312" pitchFamily="49" charset="-122"/>
              </a:rPr>
              <a:t>1  </a:t>
            </a:r>
            <a:r>
              <a:rPr lang="zh-CN" altLang="en-US" sz="2800" b="1">
                <a:latin typeface="楷体_GB2312" pitchFamily="49" charset="-122"/>
                <a:ea typeface="楷体_GB2312" pitchFamily="49" charset="-122"/>
              </a:rPr>
              <a:t>同一天下午他们打进了一家在桑尔附近的大工厂</a:t>
            </a:r>
            <a:r>
              <a:rPr lang="en-US" altLang="zh-CN" sz="2800" b="1">
                <a:latin typeface="Arial"/>
                <a:ea typeface="楷体_GB2312" pitchFamily="49" charset="-122"/>
              </a:rPr>
              <a:t>······</a:t>
            </a:r>
            <a:r>
              <a:rPr lang="zh-CN" altLang="en-US" sz="2800" b="1">
                <a:latin typeface="楷体_GB2312" pitchFamily="49" charset="-122"/>
                <a:ea typeface="楷体_GB2312" pitchFamily="49" charset="-122"/>
              </a:rPr>
              <a:t>工人们捣毁了价值一万英镑的成套机器</a:t>
            </a:r>
            <a:r>
              <a:rPr lang="en-US" altLang="zh-CN" sz="2800" b="1">
                <a:latin typeface="Arial"/>
                <a:ea typeface="楷体_GB2312" pitchFamily="49" charset="-122"/>
              </a:rPr>
              <a:t>······</a:t>
            </a:r>
            <a:r>
              <a:rPr lang="zh-CN" altLang="en-US" sz="2800" b="1">
                <a:latin typeface="楷体_GB2312" pitchFamily="49" charset="-122"/>
                <a:ea typeface="楷体_GB2312" pitchFamily="49" charset="-122"/>
              </a:rPr>
              <a:t>还准备去捣毁全英国的机器。</a:t>
            </a:r>
          </a:p>
          <a:p>
            <a:pPr>
              <a:buFontTx/>
              <a:buNone/>
            </a:pPr>
            <a:r>
              <a:rPr lang="zh-CN" altLang="en-US" sz="2800" b="1">
                <a:latin typeface="楷体_GB2312" pitchFamily="49" charset="-122"/>
                <a:ea typeface="楷体_GB2312" pitchFamily="49" charset="-122"/>
              </a:rPr>
              <a:t>					</a:t>
            </a:r>
            <a:r>
              <a:rPr lang="en-US" altLang="zh-CN" sz="2800" b="1">
                <a:latin typeface="Arial"/>
                <a:ea typeface="楷体_GB2312" pitchFamily="49" charset="-122"/>
              </a:rPr>
              <a:t>——</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兰开厦事件</a:t>
            </a:r>
            <a:r>
              <a:rPr lang="en-US" altLang="zh-CN" sz="2800" b="1">
                <a:latin typeface="楷体_GB2312" pitchFamily="49" charset="-122"/>
                <a:ea typeface="楷体_GB2312" pitchFamily="49" charset="-122"/>
              </a:rPr>
              <a:t>》</a:t>
            </a:r>
          </a:p>
          <a:p>
            <a:pPr>
              <a:buFontTx/>
              <a:buNone/>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材料</a:t>
            </a:r>
            <a:r>
              <a:rPr lang="en-US" altLang="zh-CN" sz="2800" b="1">
                <a:latin typeface="楷体_GB2312" pitchFamily="49" charset="-122"/>
                <a:ea typeface="楷体_GB2312" pitchFamily="49" charset="-122"/>
              </a:rPr>
              <a:t>2  </a:t>
            </a:r>
            <a:r>
              <a:rPr lang="zh-CN" altLang="en-US" sz="2800" b="1">
                <a:latin typeface="楷体_GB2312" pitchFamily="49" charset="-122"/>
                <a:ea typeface="楷体_GB2312" pitchFamily="49" charset="-122"/>
              </a:rPr>
              <a:t>我们要求普遍选举。</a:t>
            </a:r>
          </a:p>
          <a:p>
            <a:pPr>
              <a:buFontTx/>
              <a:buNone/>
            </a:pPr>
            <a:r>
              <a:rPr lang="zh-CN" altLang="en-US" sz="2800" b="1">
                <a:latin typeface="楷体_GB2312" pitchFamily="49" charset="-122"/>
                <a:ea typeface="楷体_GB2312" pitchFamily="49" charset="-122"/>
              </a:rPr>
              <a:t>		为了避免富者利诱、有权有势者威胁等弊端，应当进行秘密投票</a:t>
            </a:r>
            <a:r>
              <a:rPr lang="en-US" altLang="zh-CN" sz="2800" b="1">
                <a:latin typeface="Arial"/>
                <a:ea typeface="楷体_GB2312" pitchFamily="49" charset="-122"/>
              </a:rPr>
              <a:t>······</a:t>
            </a:r>
            <a:endParaRPr lang="en-US" altLang="zh-CN" sz="2800" b="1">
              <a:latin typeface="楷体_GB2312" pitchFamily="49" charset="-122"/>
              <a:ea typeface="楷体_GB2312" pitchFamily="49" charset="-122"/>
            </a:endParaRPr>
          </a:p>
          <a:p>
            <a:pPr>
              <a:buFontTx/>
              <a:buNone/>
            </a:pPr>
            <a:r>
              <a:rPr lang="en-US" altLang="zh-CN" sz="2800" b="1">
                <a:latin typeface="楷体_GB2312" pitchFamily="49" charset="-122"/>
                <a:ea typeface="楷体_GB2312" pitchFamily="49" charset="-122"/>
              </a:rPr>
              <a:t>		</a:t>
            </a:r>
            <a:r>
              <a:rPr lang="zh-CN" altLang="en-US" sz="2800" b="1">
                <a:latin typeface="楷体_GB2312" pitchFamily="49" charset="-122"/>
                <a:ea typeface="楷体_GB2312" pitchFamily="49" charset="-122"/>
              </a:rPr>
              <a:t>普遍选举必能、也惟有它才能给国家带来真正的持久的和平，</a:t>
            </a:r>
            <a:r>
              <a:rPr lang="en-US" altLang="zh-CN" sz="2800" b="1">
                <a:latin typeface="Arial"/>
                <a:ea typeface="楷体_GB2312" pitchFamily="49" charset="-122"/>
              </a:rPr>
              <a:t>······</a:t>
            </a:r>
            <a:endParaRPr lang="en-US" altLang="zh-CN" sz="2800" b="1">
              <a:latin typeface="楷体_GB2312" pitchFamily="49" charset="-122"/>
              <a:ea typeface="楷体_GB2312" pitchFamily="49" charset="-122"/>
            </a:endParaRPr>
          </a:p>
          <a:p>
            <a:pPr>
              <a:buFontTx/>
              <a:buNone/>
            </a:pPr>
            <a:r>
              <a:rPr lang="en-US" altLang="zh-CN" sz="2800" b="1">
                <a:latin typeface="楷体_GB2312" pitchFamily="49" charset="-122"/>
                <a:ea typeface="楷体_GB2312" pitchFamily="49" charset="-122"/>
              </a:rPr>
              <a:t>					</a:t>
            </a:r>
            <a:r>
              <a:rPr lang="en-US" altLang="zh-CN" sz="2800" b="1">
                <a:latin typeface="Arial"/>
                <a:ea typeface="楷体_GB2312" pitchFamily="49" charset="-122"/>
              </a:rPr>
              <a:t>——</a:t>
            </a:r>
            <a:r>
              <a:rPr lang="en-US" altLang="zh-CN" sz="2800" b="1">
                <a:latin typeface="楷体_GB2312" pitchFamily="49" charset="-122"/>
                <a:ea typeface="楷体_GB2312" pitchFamily="49" charset="-122"/>
              </a:rPr>
              <a:t>1843</a:t>
            </a:r>
            <a:r>
              <a:rPr lang="zh-CN" altLang="en-US" sz="2800" b="1">
                <a:latin typeface="楷体_GB2312" pitchFamily="49" charset="-122"/>
                <a:ea typeface="楷体_GB2312" pitchFamily="49" charset="-122"/>
              </a:rPr>
              <a:t>年</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全国请愿书</a:t>
            </a:r>
            <a:r>
              <a:rPr lang="en-US" altLang="zh-CN" sz="2800" b="1">
                <a:latin typeface="楷体_GB2312" pitchFamily="49" charset="-122"/>
                <a:ea typeface="楷体_GB2312" pitchFamily="49" charset="-122"/>
              </a:rPr>
              <a:t>》</a:t>
            </a:r>
          </a:p>
          <a:p>
            <a:pPr>
              <a:buFontTx/>
              <a:buNone/>
            </a:pPr>
            <a:r>
              <a:rPr lang="en-US" altLang="zh-CN" sz="2800" b="1">
                <a:solidFill>
                  <a:srgbClr val="FF0000"/>
                </a:solidFill>
                <a:latin typeface="楷体_GB2312" pitchFamily="49" charset="-122"/>
                <a:ea typeface="楷体_GB2312" pitchFamily="49" charset="-122"/>
              </a:rPr>
              <a:t>①</a:t>
            </a:r>
            <a:r>
              <a:rPr lang="zh-CN" altLang="en-US" sz="2800" b="1">
                <a:solidFill>
                  <a:srgbClr val="FF0000"/>
                </a:solidFill>
                <a:latin typeface="楷体_GB2312" pitchFamily="49" charset="-122"/>
                <a:ea typeface="楷体_GB2312" pitchFamily="49" charset="-122"/>
              </a:rPr>
              <a:t>材料</a:t>
            </a:r>
            <a:r>
              <a:rPr lang="en-US" altLang="zh-CN" sz="2800" b="1">
                <a:solidFill>
                  <a:srgbClr val="FF0000"/>
                </a:solidFill>
                <a:latin typeface="楷体_GB2312" pitchFamily="49" charset="-122"/>
                <a:ea typeface="楷体_GB2312" pitchFamily="49" charset="-122"/>
              </a:rPr>
              <a:t>1</a:t>
            </a:r>
            <a:r>
              <a:rPr lang="zh-CN" altLang="en-US" sz="2800" b="1">
                <a:solidFill>
                  <a:srgbClr val="FF0000"/>
                </a:solidFill>
                <a:latin typeface="楷体_GB2312" pitchFamily="49" charset="-122"/>
                <a:ea typeface="楷体_GB2312" pitchFamily="49" charset="-122"/>
              </a:rPr>
              <a:t>反映了当时英国工人斗争处于什么阶段？他们为什么采取这种方式？</a:t>
            </a:r>
          </a:p>
          <a:p>
            <a:pPr>
              <a:buFontTx/>
              <a:buNone/>
            </a:pPr>
            <a:r>
              <a:rPr lang="zh-CN" altLang="en-US" sz="2800" b="1">
                <a:solidFill>
                  <a:srgbClr val="FF0000"/>
                </a:solidFill>
                <a:latin typeface="楷体_GB2312" pitchFamily="49" charset="-122"/>
                <a:ea typeface="楷体_GB2312" pitchFamily="49" charset="-122"/>
              </a:rPr>
              <a:t>②材料</a:t>
            </a:r>
            <a:r>
              <a:rPr lang="en-US" altLang="zh-CN" sz="2800" b="1">
                <a:solidFill>
                  <a:srgbClr val="FF0000"/>
                </a:solidFill>
                <a:latin typeface="楷体_GB2312" pitchFamily="49" charset="-122"/>
                <a:ea typeface="楷体_GB2312" pitchFamily="49" charset="-122"/>
              </a:rPr>
              <a:t>2</a:t>
            </a:r>
            <a:r>
              <a:rPr lang="zh-CN" altLang="en-US" sz="2800" b="1">
                <a:solidFill>
                  <a:srgbClr val="FF0000"/>
                </a:solidFill>
                <a:latin typeface="楷体_GB2312" pitchFamily="49" charset="-122"/>
                <a:ea typeface="楷体_GB2312" pitchFamily="49" charset="-122"/>
              </a:rPr>
              <a:t>反映出欧洲无产阶级斗争方式有什么新变化？</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1016000" y="5264150"/>
            <a:ext cx="7112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a:latin typeface="Times New Roman" pitchFamily="18" charset="0"/>
              </a:rPr>
              <a:t>        1831</a:t>
            </a:r>
            <a:r>
              <a:rPr kumimoji="1" lang="zh-CN" altLang="en-US" sz="2000">
                <a:latin typeface="Times New Roman" pitchFamily="18" charset="0"/>
              </a:rPr>
              <a:t>年，法国里昂工人为反对资本家的盘剥举行了罢工，并且从罢工发展为武装起义。起义被政府军队镇压。</a:t>
            </a:r>
          </a:p>
        </p:txBody>
      </p:sp>
      <p:pic>
        <p:nvPicPr>
          <p:cNvPr id="33795" name="Picture 3" descr="Massac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890588"/>
            <a:ext cx="6856413" cy="415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body" idx="1"/>
          </p:nvPr>
        </p:nvSpPr>
        <p:spPr>
          <a:xfrm>
            <a:off x="0" y="1066800"/>
            <a:ext cx="9144000" cy="4751388"/>
          </a:xfrm>
          <a:noFill/>
          <a:ln>
            <a:solidFill>
              <a:schemeClr val="tx2"/>
            </a:solidFill>
            <a:miter lim="800000"/>
            <a:headEnd/>
            <a:tailEnd/>
          </a:ln>
        </p:spPr>
        <p:txBody>
          <a:bodyPr/>
          <a:lstStyle/>
          <a:p>
            <a:pPr>
              <a:lnSpc>
                <a:spcPct val="90000"/>
              </a:lnSpc>
              <a:buFontTx/>
              <a:buNone/>
            </a:pPr>
            <a:r>
              <a:rPr lang="zh-CN" altLang="en-US" b="1">
                <a:solidFill>
                  <a:srgbClr val="FF0000"/>
                </a:solidFill>
                <a:latin typeface="楷体_GB2312" pitchFamily="49" charset="-122"/>
                <a:ea typeface="楷体_GB2312" pitchFamily="49" charset="-122"/>
              </a:rPr>
              <a:t>答案：</a:t>
            </a:r>
          </a:p>
          <a:p>
            <a:pPr>
              <a:lnSpc>
                <a:spcPct val="90000"/>
              </a:lnSpc>
              <a:buFontTx/>
              <a:buNone/>
            </a:pPr>
            <a:endParaRPr lang="zh-CN" altLang="en-US" b="1">
              <a:solidFill>
                <a:srgbClr val="FF0000"/>
              </a:solidFill>
              <a:latin typeface="楷体_GB2312" pitchFamily="49" charset="-122"/>
              <a:ea typeface="楷体_GB2312" pitchFamily="49" charset="-122"/>
            </a:endParaRPr>
          </a:p>
          <a:p>
            <a:pPr>
              <a:lnSpc>
                <a:spcPct val="90000"/>
              </a:lnSpc>
              <a:buFontTx/>
              <a:buNone/>
            </a:pPr>
            <a:r>
              <a:rPr lang="zh-CN" altLang="en-US" b="1">
                <a:latin typeface="楷体_GB2312" pitchFamily="49" charset="-122"/>
                <a:ea typeface="楷体_GB2312" pitchFamily="49" charset="-122"/>
              </a:rPr>
              <a:t>①自发斗争阶段。</a:t>
            </a:r>
          </a:p>
          <a:p>
            <a:pPr>
              <a:lnSpc>
                <a:spcPct val="90000"/>
              </a:lnSpc>
              <a:buFontTx/>
              <a:buNone/>
            </a:pPr>
            <a:r>
              <a:rPr lang="zh-CN" altLang="en-US" b="1">
                <a:latin typeface="楷体_GB2312" pitchFamily="49" charset="-122"/>
                <a:ea typeface="楷体_GB2312" pitchFamily="49" charset="-122"/>
              </a:rPr>
              <a:t>	他们没有认识到贫困的根源是资本主义的剥削制度，错认为贫困的根源是机器。</a:t>
            </a:r>
          </a:p>
          <a:p>
            <a:pPr>
              <a:lnSpc>
                <a:spcPct val="90000"/>
              </a:lnSpc>
              <a:buFontTx/>
              <a:buNone/>
            </a:pPr>
            <a:endParaRPr lang="zh-CN" altLang="en-US" b="1">
              <a:latin typeface="楷体_GB2312" pitchFamily="49" charset="-122"/>
              <a:ea typeface="楷体_GB2312" pitchFamily="49" charset="-122"/>
            </a:endParaRPr>
          </a:p>
          <a:p>
            <a:pPr>
              <a:lnSpc>
                <a:spcPct val="90000"/>
              </a:lnSpc>
              <a:buFontTx/>
              <a:buNone/>
            </a:pPr>
            <a:r>
              <a:rPr lang="zh-CN" altLang="en-US" b="1">
                <a:latin typeface="楷体_GB2312" pitchFamily="49" charset="-122"/>
                <a:ea typeface="楷体_GB2312" pitchFamily="49" charset="-122"/>
              </a:rPr>
              <a:t>②变化：从自发斗争到自觉斗争，无产阶级已作为独立的政治力量登上历史舞台，进行了要求普选权的政治斗争。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0">
                                            <p:bg/>
                                          </p:spTgt>
                                        </p:tgtEl>
                                        <p:attrNameLst>
                                          <p:attrName>style.visibility</p:attrName>
                                        </p:attrNameLst>
                                      </p:cBhvr>
                                      <p:to>
                                        <p:strVal val="visible"/>
                                      </p:to>
                                    </p:set>
                                    <p:animEffect transition="in" filter="dissolve">
                                      <p:cBhvr>
                                        <p:cTn id="7" dur="500"/>
                                        <p:tgtEl>
                                          <p:spTgt spid="27650">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7650">
                                            <p:txEl>
                                              <p:pRg st="0" end="0"/>
                                            </p:txEl>
                                          </p:spTgt>
                                        </p:tgtEl>
                                        <p:attrNameLst>
                                          <p:attrName>style.visibility</p:attrName>
                                        </p:attrNameLst>
                                      </p:cBhvr>
                                      <p:to>
                                        <p:strVal val="visible"/>
                                      </p:to>
                                    </p:set>
                                    <p:animEffect transition="in" filter="dissolve">
                                      <p:cBhvr>
                                        <p:cTn id="12" dur="500"/>
                                        <p:tgtEl>
                                          <p:spTgt spid="2765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7650">
                                            <p:txEl>
                                              <p:pRg st="2" end="2"/>
                                            </p:txEl>
                                          </p:spTgt>
                                        </p:tgtEl>
                                        <p:attrNameLst>
                                          <p:attrName>style.visibility</p:attrName>
                                        </p:attrNameLst>
                                      </p:cBhvr>
                                      <p:to>
                                        <p:strVal val="visible"/>
                                      </p:to>
                                    </p:set>
                                    <p:animEffect transition="in" filter="dissolve">
                                      <p:cBhvr>
                                        <p:cTn id="17" dur="500"/>
                                        <p:tgtEl>
                                          <p:spTgt spid="2765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650">
                                            <p:txEl>
                                              <p:pRg st="3" end="3"/>
                                            </p:txEl>
                                          </p:spTgt>
                                        </p:tgtEl>
                                        <p:attrNameLst>
                                          <p:attrName>style.visibility</p:attrName>
                                        </p:attrNameLst>
                                      </p:cBhvr>
                                      <p:to>
                                        <p:strVal val="visible"/>
                                      </p:to>
                                    </p:set>
                                    <p:animEffect transition="in" filter="dissolve">
                                      <p:cBhvr>
                                        <p:cTn id="22" dur="500"/>
                                        <p:tgtEl>
                                          <p:spTgt spid="27650">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7650">
                                            <p:txEl>
                                              <p:pRg st="5" end="5"/>
                                            </p:txEl>
                                          </p:spTgt>
                                        </p:tgtEl>
                                        <p:attrNameLst>
                                          <p:attrName>style.visibility</p:attrName>
                                        </p:attrNameLst>
                                      </p:cBhvr>
                                      <p:to>
                                        <p:strVal val="visible"/>
                                      </p:to>
                                    </p:set>
                                    <p:animEffect transition="in" filter="dissolve">
                                      <p:cBhvr>
                                        <p:cTn id="27" dur="500"/>
                                        <p:tgtEl>
                                          <p:spTgt spid="2765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xfrm>
            <a:off x="457200" y="1125538"/>
            <a:ext cx="8229600" cy="4751387"/>
          </a:xfrm>
        </p:spPr>
        <p:txBody>
          <a:bodyPr/>
          <a:lstStyle/>
          <a:p>
            <a:pPr algn="ctr">
              <a:buFontTx/>
              <a:buNone/>
            </a:pPr>
            <a:r>
              <a:rPr lang="en-US" altLang="zh-CN" sz="3600" b="1">
                <a:solidFill>
                  <a:srgbClr val="FF3300"/>
                </a:solidFill>
                <a:latin typeface="楷体_GB2312" pitchFamily="49" charset="-122"/>
                <a:ea typeface="楷体_GB2312" pitchFamily="49" charset="-122"/>
              </a:rPr>
              <a:t>1831</a:t>
            </a:r>
            <a:r>
              <a:rPr lang="zh-CN" altLang="en-US" sz="3600" b="1">
                <a:solidFill>
                  <a:srgbClr val="FF3300"/>
                </a:solidFill>
                <a:latin typeface="楷体_GB2312" pitchFamily="49" charset="-122"/>
                <a:ea typeface="楷体_GB2312" pitchFamily="49" charset="-122"/>
              </a:rPr>
              <a:t>年和</a:t>
            </a:r>
            <a:r>
              <a:rPr lang="en-US" altLang="zh-CN" sz="3600" b="1">
                <a:solidFill>
                  <a:srgbClr val="FF3300"/>
                </a:solidFill>
                <a:latin typeface="楷体_GB2312" pitchFamily="49" charset="-122"/>
                <a:ea typeface="楷体_GB2312" pitchFamily="49" charset="-122"/>
              </a:rPr>
              <a:t>1834</a:t>
            </a:r>
            <a:r>
              <a:rPr lang="zh-CN" altLang="en-US" sz="3600" b="1">
                <a:solidFill>
                  <a:srgbClr val="FF3300"/>
                </a:solidFill>
                <a:latin typeface="楷体_GB2312" pitchFamily="49" charset="-122"/>
                <a:ea typeface="楷体_GB2312" pitchFamily="49" charset="-122"/>
              </a:rPr>
              <a:t>年里昂工人起义</a:t>
            </a:r>
          </a:p>
          <a:p>
            <a:pPr>
              <a:buFontTx/>
              <a:buNone/>
            </a:pPr>
            <a:r>
              <a:rPr lang="zh-CN" altLang="en-US" sz="3600" b="1">
                <a:latin typeface="楷体_GB2312" pitchFamily="49" charset="-122"/>
                <a:ea typeface="楷体_GB2312" pitchFamily="49" charset="-122"/>
              </a:rPr>
              <a:t>		里昂是当时法国的丝织业中心，里昂工人起义有两次，主要是反对雇主任意压低工资，第一次提出了</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工作不能生活，毋宁战斗而死</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的口号，第二次不仅要求增加工资，而且还提出了建立共和国的口号。在政府军队的镇压下两次起义均告失败。</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1174750" y="5586413"/>
            <a:ext cx="6792913"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a:latin typeface="Times New Roman" pitchFamily="18" charset="0"/>
              </a:rPr>
              <a:t>        </a:t>
            </a:r>
            <a:r>
              <a:rPr kumimoji="1" lang="zh-CN" altLang="en-US">
                <a:latin typeface="Times New Roman" pitchFamily="18" charset="0"/>
              </a:rPr>
              <a:t>德意志西里西亚工人起义</a:t>
            </a:r>
            <a:r>
              <a:rPr kumimoji="1" lang="en-US" altLang="zh-CN">
                <a:latin typeface="Times New Roman" pitchFamily="18" charset="0"/>
              </a:rPr>
              <a:t>(</a:t>
            </a:r>
            <a:r>
              <a:rPr kumimoji="1" lang="zh-CN" altLang="en-US">
                <a:latin typeface="Times New Roman" pitchFamily="18" charset="0"/>
              </a:rPr>
              <a:t>德国画家卡尔</a:t>
            </a:r>
            <a:r>
              <a:rPr kumimoji="1" lang="en-US" altLang="zh-CN">
                <a:latin typeface="Times New Roman" pitchFamily="18" charset="0"/>
                <a:cs typeface="Times New Roman" pitchFamily="18" charset="0"/>
              </a:rPr>
              <a:t>•</a:t>
            </a:r>
            <a:r>
              <a:rPr kumimoji="1" lang="zh-CN" altLang="en-US">
                <a:latin typeface="Times New Roman" pitchFamily="18" charset="0"/>
              </a:rPr>
              <a:t>威廉创作</a:t>
            </a:r>
            <a:r>
              <a:rPr kumimoji="1" lang="en-US" altLang="zh-CN">
                <a:latin typeface="Times New Roman" pitchFamily="18" charset="0"/>
              </a:rPr>
              <a:t>)</a:t>
            </a:r>
            <a:r>
              <a:rPr kumimoji="1" lang="zh-CN" altLang="en-US">
                <a:latin typeface="Times New Roman" pitchFamily="18" charset="0"/>
              </a:rPr>
              <a:t>。  在画面上，贫穷无告的工人群起闯入一个资本家家中，向他提出自己的要求，但从站着的资本家蔑视的神情来看，他对织工们的要求显然不以为然，不是断然拒绝就是不予理睬。</a:t>
            </a:r>
          </a:p>
        </p:txBody>
      </p:sp>
      <p:pic>
        <p:nvPicPr>
          <p:cNvPr id="34819" name="Picture 3" descr="tem0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1938" y="481013"/>
            <a:ext cx="6080125" cy="495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body" idx="1"/>
          </p:nvPr>
        </p:nvSpPr>
        <p:spPr>
          <a:xfrm>
            <a:off x="250825" y="260350"/>
            <a:ext cx="8435975" cy="6154738"/>
          </a:xfrm>
        </p:spPr>
        <p:txBody>
          <a:bodyPr/>
          <a:lstStyle/>
          <a:p>
            <a:pPr algn="ctr">
              <a:buFontTx/>
              <a:buNone/>
            </a:pPr>
            <a:r>
              <a:rPr lang="zh-CN" altLang="en-US" sz="3600" b="1">
                <a:solidFill>
                  <a:srgbClr val="FF3300"/>
                </a:solidFill>
                <a:latin typeface="楷体_GB2312" pitchFamily="49" charset="-122"/>
                <a:ea typeface="楷体_GB2312" pitchFamily="49" charset="-122"/>
              </a:rPr>
              <a:t>德意志西里西亚纺织工人起义</a:t>
            </a:r>
          </a:p>
          <a:p>
            <a:pPr>
              <a:buFontTx/>
              <a:buNone/>
            </a:pPr>
            <a:r>
              <a:rPr lang="zh-CN" altLang="en-US" sz="3600" b="1">
                <a:latin typeface="楷体_GB2312" pitchFamily="49" charset="-122"/>
                <a:ea typeface="楷体_GB2312" pitchFamily="49" charset="-122"/>
              </a:rPr>
              <a:t>		西里西亚是德意志的纺织业中心，主要生产亚麻布。这里的纺织工人不仅受到工厂主的沉重剥削，还必须向封建地主缴纳所谓的</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纺织税</a:t>
            </a:r>
            <a:r>
              <a:rPr lang="zh-CN" altLang="en-US" sz="3600" b="1">
                <a:latin typeface="Arial"/>
                <a:ea typeface="楷体_GB2312" pitchFamily="49" charset="-122"/>
              </a:rPr>
              <a:t>”</a:t>
            </a:r>
            <a:r>
              <a:rPr lang="zh-CN" altLang="en-US" sz="3600" b="1">
                <a:latin typeface="楷体_GB2312" pitchFamily="49" charset="-122"/>
                <a:ea typeface="楷体_GB2312" pitchFamily="49" charset="-122"/>
              </a:rPr>
              <a:t>，工人们饥寒交迫，不胜其苦。</a:t>
            </a:r>
            <a:r>
              <a:rPr lang="en-US" altLang="zh-CN" sz="3600" b="1">
                <a:latin typeface="楷体_GB2312" pitchFamily="49" charset="-122"/>
                <a:ea typeface="楷体_GB2312" pitchFamily="49" charset="-122"/>
              </a:rPr>
              <a:t>1844</a:t>
            </a:r>
            <a:r>
              <a:rPr lang="zh-CN" altLang="en-US" sz="3600" b="1">
                <a:latin typeface="楷体_GB2312" pitchFamily="49" charset="-122"/>
                <a:ea typeface="楷体_GB2312" pitchFamily="49" charset="-122"/>
              </a:rPr>
              <a:t>年</a:t>
            </a:r>
            <a:r>
              <a:rPr lang="en-US" altLang="zh-CN" sz="3600" b="1">
                <a:latin typeface="楷体_GB2312" pitchFamily="49" charset="-122"/>
                <a:ea typeface="楷体_GB2312" pitchFamily="49" charset="-122"/>
              </a:rPr>
              <a:t>6</a:t>
            </a:r>
            <a:r>
              <a:rPr lang="zh-CN" altLang="en-US" sz="3600" b="1">
                <a:latin typeface="楷体_GB2312" pitchFamily="49" charset="-122"/>
                <a:ea typeface="楷体_GB2312" pitchFamily="49" charset="-122"/>
              </a:rPr>
              <a:t>月</a:t>
            </a:r>
            <a:r>
              <a:rPr lang="en-US" altLang="zh-CN" sz="3600" b="1">
                <a:latin typeface="楷体_GB2312" pitchFamily="49" charset="-122"/>
                <a:ea typeface="楷体_GB2312" pitchFamily="49" charset="-122"/>
              </a:rPr>
              <a:t>4</a:t>
            </a:r>
            <a:r>
              <a:rPr lang="zh-CN" altLang="en-US" sz="3600" b="1">
                <a:latin typeface="楷体_GB2312" pitchFamily="49" charset="-122"/>
                <a:ea typeface="楷体_GB2312" pitchFamily="49" charset="-122"/>
              </a:rPr>
              <a:t>日，西里西亚的一个纺织城镇的织工们在一个资本家的住宅的窗下唱革命歌曲，遭到军警毒打和逮捕。次日，愤怒的工人发动起义，反对资本主义剥削和旧的政治统治，政府派军队镇压，起义失败。</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53" name="Group 113"/>
          <p:cNvGraphicFramePr>
            <a:graphicFrameLocks noGrp="1"/>
          </p:cNvGraphicFramePr>
          <p:nvPr/>
        </p:nvGraphicFramePr>
        <p:xfrm>
          <a:off x="228600" y="762000"/>
          <a:ext cx="8731250" cy="5486400"/>
        </p:xfrm>
        <a:graphic>
          <a:graphicData uri="http://schemas.openxmlformats.org/drawingml/2006/table">
            <a:tbl>
              <a:tblPr/>
              <a:tblGrid>
                <a:gridCol w="1022350"/>
                <a:gridCol w="2684463"/>
                <a:gridCol w="2281237"/>
                <a:gridCol w="2743200"/>
              </a:tblGrid>
              <a:tr h="968375">
                <a:tc>
                  <a:txBody>
                    <a:bodyPr/>
                    <a:lstStyle/>
                    <a:p>
                      <a:pPr marL="0" marR="0" lvl="0" indent="0" algn="l"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名称</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法国里昂工人起义</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英国宪章运动</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德国西里西亚纺织工人起义</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7575">
                <a:tc>
                  <a:txBody>
                    <a:bodyPr/>
                    <a:lstStyle/>
                    <a:p>
                      <a:pPr marL="0" marR="0" lvl="0" indent="0" algn="l"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时间</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1831</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年、</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1834</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年</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1836</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a:t>
                      </a: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1848</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年</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rPr>
                        <a:t>1844</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年</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6850">
                <a:tc>
                  <a:txBody>
                    <a:bodyPr/>
                    <a:lstStyle/>
                    <a:p>
                      <a:pPr marL="0" marR="0" lvl="0" indent="0" algn="l"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纲领（口号）</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不能劳动而生，毋宁战斗而死</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en-US" altLang="zh-CN" sz="1800" b="1" i="0" u="none" strike="noStrike" cap="none" normalizeH="0" baseline="0" smtClean="0">
                          <a:ln>
                            <a:noFill/>
                          </a:ln>
                          <a:solidFill>
                            <a:schemeClr val="tx1"/>
                          </a:solidFill>
                          <a:effectLst/>
                          <a:latin typeface="Calibri" pitchFamily="34" charset="0"/>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人民宪章</a:t>
                      </a:r>
                      <a:r>
                        <a:rPr kumimoji="0" lang="zh-CN" altLang="en-US" sz="1800" b="1" i="0" u="none" strike="noStrike" cap="none" normalizeH="0" baseline="0" smtClean="0">
                          <a:ln>
                            <a:noFill/>
                          </a:ln>
                          <a:solidFill>
                            <a:schemeClr val="tx1"/>
                          </a:solidFill>
                          <a:effectLst/>
                          <a:latin typeface="Calibri" pitchFamily="34" charset="0"/>
                          <a:ea typeface="楷体_GB2312" pitchFamily="49" charset="-122"/>
                        </a:rPr>
                        <a:t>”</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和争取普选权</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反对资本主义剥削和旧的政治统治</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3600">
                <a:tc gridSpan="4">
                  <a:txBody>
                    <a:bodyPr/>
                    <a:lstStyle/>
                    <a:p>
                      <a:pPr marL="0" marR="0" lvl="0" indent="0" algn="l" defTabSz="914400" rtl="0" eaLnBrk="1" fontAlgn="base" latinLnBrk="0" hangingPunct="1">
                        <a:lnSpc>
                          <a:spcPct val="95000"/>
                        </a:lnSpc>
                        <a:spcBef>
                          <a:spcPct val="0"/>
                        </a:spcBef>
                        <a:spcAft>
                          <a:spcPct val="0"/>
                        </a:spcAft>
                        <a:buClrTx/>
                        <a:buSzTx/>
                        <a:buFontTx/>
                        <a:buNone/>
                        <a:tabLst/>
                      </a:pPr>
                      <a:endParaRPr kumimoji="0" lang="en-US" altLang="zh-CN" sz="1800" b="1" i="0" u="none" strike="noStrike" cap="none" normalizeH="0" baseline="0" smtClean="0">
                        <a:ln>
                          <a:noFill/>
                        </a:ln>
                        <a:solidFill>
                          <a:schemeClr val="tx1"/>
                        </a:solidFill>
                        <a:effectLst/>
                        <a:latin typeface="楷体_GB2312" pitchFamily="49" charset="-122"/>
                        <a:ea typeface="楷体_GB2312" pitchFamily="49" charset="-122"/>
                      </a:endParaRPr>
                    </a:p>
                    <a:p>
                      <a:pPr marL="0" marR="0" lvl="0" indent="0" algn="l" defTabSz="914400" rtl="0" eaLnBrk="1" fontAlgn="base" latinLnBrk="0" hangingPunct="1">
                        <a:lnSpc>
                          <a:spcPct val="95000"/>
                        </a:lnSpc>
                        <a:spcBef>
                          <a:spcPct val="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意义：①标志着无产阶级已作为</a:t>
                      </a:r>
                      <a:r>
                        <a:rPr kumimoji="0" lang="zh-CN" altLang="en-US" sz="1800" b="1" i="0" u="none" strike="noStrike" cap="none" normalizeH="0" baseline="0" smtClean="0">
                          <a:ln>
                            <a:noFill/>
                          </a:ln>
                          <a:solidFill>
                            <a:schemeClr val="tx1"/>
                          </a:solidFill>
                          <a:effectLst>
                            <a:outerShdw blurRad="38100" dist="38100" dir="2700000" algn="tl">
                              <a:srgbClr val="C0C0C0"/>
                            </a:outerShdw>
                          </a:effectLst>
                          <a:latin typeface="楷体_GB2312" pitchFamily="49" charset="-122"/>
                          <a:ea typeface="楷体_GB2312" pitchFamily="49" charset="-122"/>
                        </a:rPr>
                        <a:t>独立的政治力量</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登上历史舞台，</a:t>
                      </a:r>
                      <a:r>
                        <a:rPr kumimoji="0" lang="zh-CN" altLang="en-US" sz="1800" b="1" i="0" u="none" strike="noStrike" cap="none" normalizeH="0" baseline="0" smtClean="0">
                          <a:ln>
                            <a:noFill/>
                          </a:ln>
                          <a:solidFill>
                            <a:schemeClr val="tx1"/>
                          </a:solidFill>
                          <a:effectLst/>
                          <a:latin typeface="Calibri" pitchFamily="34" charset="0"/>
                          <a:ea typeface="楷体_GB2312" pitchFamily="49" charset="-122"/>
                        </a:rPr>
                        <a:t>为马克思主义的诞生奠定坚实的阶级基础</a:t>
                      </a:r>
                      <a:r>
                        <a:rPr kumimoji="0" lang="zh-CN" altLang="en-US" sz="1800" b="1" i="0" u="none" strike="noStrike" cap="none" normalizeH="0" baseline="0" smtClean="0">
                          <a:ln>
                            <a:noFill/>
                          </a:ln>
                          <a:solidFill>
                            <a:schemeClr val="tx1"/>
                          </a:solidFill>
                          <a:effectLst/>
                          <a:latin typeface="楷体_GB2312" pitchFamily="49" charset="-122"/>
                          <a:ea typeface="楷体_GB2312" pitchFamily="49" charset="-122"/>
                        </a:rPr>
                        <a:t>。②三大工人运动的失败证明工人阶级的斗争要取得胜利，需要科学革命理论的指导。 </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xfrm>
            <a:off x="0" y="1219200"/>
            <a:ext cx="9144000" cy="3276600"/>
          </a:xfrm>
        </p:spPr>
        <p:txBody>
          <a:bodyPr/>
          <a:lstStyle/>
          <a:p>
            <a:pPr>
              <a:buFontTx/>
              <a:buNone/>
            </a:pPr>
            <a:r>
              <a:rPr lang="en-US" altLang="zh-CN" sz="2400" b="1">
                <a:latin typeface="楷体_GB2312" pitchFamily="49" charset="-122"/>
                <a:ea typeface="楷体_GB2312" pitchFamily="49" charset="-122"/>
              </a:rPr>
              <a:t>①</a:t>
            </a:r>
            <a:r>
              <a:rPr lang="zh-CN" altLang="en-US" sz="2400" b="1">
                <a:latin typeface="楷体_GB2312" pitchFamily="49" charset="-122"/>
                <a:ea typeface="楷体_GB2312" pitchFamily="49" charset="-122"/>
              </a:rPr>
              <a:t>标志着无产阶级已经作为一支独立的政治力量登上了历史舞台，成为争取自由民主改革的坚强斗士，显示出无产阶级的伟大力量，为马克思主义的诞生奠定了坚实的阶级基础。</a:t>
            </a:r>
          </a:p>
          <a:p>
            <a:pPr>
              <a:buFontTx/>
              <a:buNone/>
            </a:pPr>
            <a:endParaRPr lang="zh-CN" altLang="en-US" sz="2400" b="1">
              <a:latin typeface="楷体_GB2312" pitchFamily="49" charset="-122"/>
              <a:ea typeface="楷体_GB2312" pitchFamily="49" charset="-122"/>
            </a:endParaRPr>
          </a:p>
          <a:p>
            <a:pPr>
              <a:buFontTx/>
              <a:buNone/>
            </a:pPr>
            <a:r>
              <a:rPr lang="zh-CN" altLang="en-US" sz="2400" b="1">
                <a:latin typeface="楷体_GB2312" pitchFamily="49" charset="-122"/>
                <a:ea typeface="楷体_GB2312" pitchFamily="49" charset="-122"/>
              </a:rPr>
              <a:t>②三大工人运动的失败也证明工人阶级的斗争要取得胜利，需要科学革命理论的指导。用科学的革命理论指导各国工人运动，已成为历史发展的迫切需要。</a:t>
            </a:r>
          </a:p>
          <a:p>
            <a:pPr>
              <a:buFontTx/>
              <a:buNone/>
            </a:pPr>
            <a:endParaRPr lang="zh-CN" altLang="en-US" sz="2400" b="1">
              <a:latin typeface="楷体_GB2312" pitchFamily="49" charset="-122"/>
              <a:ea typeface="楷体_GB2312" pitchFamily="49" charset="-122"/>
            </a:endParaRPr>
          </a:p>
          <a:p>
            <a:pPr>
              <a:buFontTx/>
              <a:buNone/>
            </a:pPr>
            <a:r>
              <a:rPr lang="zh-CN" altLang="en-US" sz="2400" b="1">
                <a:latin typeface="楷体_GB2312" pitchFamily="49" charset="-122"/>
                <a:ea typeface="楷体_GB2312" pitchFamily="49" charset="-122"/>
              </a:rPr>
              <a:t>③在三大工人运动中，英国的宪章运动工人觉悟性最高、组织性最强、范围最广泛。</a:t>
            </a:r>
          </a:p>
          <a:p>
            <a:pPr>
              <a:buFontTx/>
              <a:buNone/>
            </a:pPr>
            <a:endParaRPr lang="zh-CN" altLang="en-US" sz="2400" b="1">
              <a:latin typeface="楷体_GB2312" pitchFamily="49" charset="-122"/>
              <a:ea typeface="楷体_GB2312" pitchFamily="49" charset="-122"/>
            </a:endParaRPr>
          </a:p>
          <a:p>
            <a:pPr>
              <a:buFontTx/>
              <a:buNone/>
            </a:pPr>
            <a:r>
              <a:rPr lang="zh-CN" altLang="en-US" sz="2400" b="1">
                <a:latin typeface="楷体_GB2312" pitchFamily="49" charset="-122"/>
                <a:ea typeface="楷体_GB2312" pitchFamily="49" charset="-122"/>
              </a:rPr>
              <a:t>	</a:t>
            </a:r>
            <a:r>
              <a:rPr lang="zh-CN" altLang="en-US" sz="2400" b="1">
                <a:solidFill>
                  <a:srgbClr val="FF3300"/>
                </a:solidFill>
                <a:latin typeface="楷体_GB2312" pitchFamily="49" charset="-122"/>
                <a:ea typeface="楷体_GB2312" pitchFamily="49" charset="-122"/>
              </a:rPr>
              <a:t>列宁：</a:t>
            </a:r>
            <a:r>
              <a:rPr lang="zh-CN" altLang="en-US" sz="2400" b="1">
                <a:latin typeface="楷体_GB2312" pitchFamily="49" charset="-122"/>
                <a:ea typeface="楷体_GB2312" pitchFamily="49" charset="-122"/>
              </a:rPr>
              <a:t>宪章运动是</a:t>
            </a:r>
            <a:r>
              <a:rPr lang="zh-CN" altLang="en-US" sz="2400" b="1">
                <a:latin typeface="Arial"/>
                <a:ea typeface="楷体_GB2312" pitchFamily="49" charset="-122"/>
              </a:rPr>
              <a:t>“</a:t>
            </a:r>
            <a:r>
              <a:rPr lang="zh-CN" altLang="en-US" sz="2400" b="1">
                <a:latin typeface="楷体_GB2312" pitchFamily="49" charset="-122"/>
                <a:ea typeface="楷体_GB2312" pitchFamily="49" charset="-122"/>
              </a:rPr>
              <a:t>世界上第一次广泛的、真正群众性的、政治性的无产阶级革命运动</a:t>
            </a:r>
            <a:r>
              <a:rPr lang="zh-CN" altLang="en-US" sz="2400" b="1">
                <a:latin typeface="Arial"/>
                <a:ea typeface="楷体_GB2312" pitchFamily="49" charset="-122"/>
              </a:rPr>
              <a:t>”</a:t>
            </a:r>
            <a:r>
              <a:rPr lang="zh-CN" altLang="en-US" sz="2400" b="1">
                <a:latin typeface="楷体_GB2312" pitchFamily="49" charset="-122"/>
                <a:ea typeface="楷体_GB2312" pitchFamily="49" charset="-122"/>
              </a:rPr>
              <a:t>。</a:t>
            </a:r>
          </a:p>
        </p:txBody>
      </p:sp>
      <p:sp>
        <p:nvSpPr>
          <p:cNvPr id="31747" name="Rectangle 3"/>
          <p:cNvSpPr>
            <a:spLocks noChangeArrowheads="1"/>
          </p:cNvSpPr>
          <p:nvPr/>
        </p:nvSpPr>
        <p:spPr bwMode="auto">
          <a:xfrm>
            <a:off x="0" y="0"/>
            <a:ext cx="7848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sz="3200" b="1">
                <a:solidFill>
                  <a:srgbClr val="FF3300"/>
                </a:solidFill>
              </a:rPr>
              <a:t>2.</a:t>
            </a:r>
            <a:r>
              <a:rPr lang="zh-CN" altLang="en-US" sz="3200" b="1">
                <a:solidFill>
                  <a:srgbClr val="FF3300"/>
                </a:solidFill>
              </a:rPr>
              <a:t>根据对三大工人运动的了解，结合所学知识，你能得出哪些结论性的认识？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6">
                                            <p:txEl>
                                              <p:pRg st="0" end="0"/>
                                            </p:txEl>
                                          </p:spTgt>
                                        </p:tgtEl>
                                        <p:attrNameLst>
                                          <p:attrName>style.visibility</p:attrName>
                                        </p:attrNameLst>
                                      </p:cBhvr>
                                      <p:to>
                                        <p:strVal val="visible"/>
                                      </p:to>
                                    </p:set>
                                    <p:animEffect transition="in" filter="checkerboard(across)">
                                      <p:cBhvr>
                                        <p:cTn id="7" dur="500"/>
                                        <p:tgtEl>
                                          <p:spTgt spid="317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746">
                                            <p:txEl>
                                              <p:pRg st="2" end="2"/>
                                            </p:txEl>
                                          </p:spTgt>
                                        </p:tgtEl>
                                        <p:attrNameLst>
                                          <p:attrName>style.visibility</p:attrName>
                                        </p:attrNameLst>
                                      </p:cBhvr>
                                      <p:to>
                                        <p:strVal val="visible"/>
                                      </p:to>
                                    </p:set>
                                    <p:animEffect transition="in" filter="checkerboard(across)">
                                      <p:cBhvr>
                                        <p:cTn id="12" dur="500"/>
                                        <p:tgtEl>
                                          <p:spTgt spid="31746">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1746">
                                            <p:txEl>
                                              <p:pRg st="4" end="4"/>
                                            </p:txEl>
                                          </p:spTgt>
                                        </p:tgtEl>
                                        <p:attrNameLst>
                                          <p:attrName>style.visibility</p:attrName>
                                        </p:attrNameLst>
                                      </p:cBhvr>
                                      <p:to>
                                        <p:strVal val="visible"/>
                                      </p:to>
                                    </p:set>
                                    <p:animEffect transition="in" filter="checkerboard(across)">
                                      <p:cBhvr>
                                        <p:cTn id="17" dur="500"/>
                                        <p:tgtEl>
                                          <p:spTgt spid="31746">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1746">
                                            <p:txEl>
                                              <p:pRg st="6" end="6"/>
                                            </p:txEl>
                                          </p:spTgt>
                                        </p:tgtEl>
                                        <p:attrNameLst>
                                          <p:attrName>style.visibility</p:attrName>
                                        </p:attrNameLst>
                                      </p:cBhvr>
                                      <p:to>
                                        <p:strVal val="visible"/>
                                      </p:to>
                                    </p:set>
                                    <p:animEffect transition="in" filter="checkerboard(across)">
                                      <p:cBhvr>
                                        <p:cTn id="22" dur="500"/>
                                        <p:tgtEl>
                                          <p:spTgt spid="3174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0" y="381000"/>
            <a:ext cx="8686800" cy="6135688"/>
          </a:xfrm>
        </p:spPr>
        <p:txBody>
          <a:bodyPr/>
          <a:lstStyle/>
          <a:p>
            <a:pPr>
              <a:buFontTx/>
              <a:buNone/>
            </a:pPr>
            <a:r>
              <a:rPr lang="en-US" altLang="zh-CN" b="1">
                <a:latin typeface="楷体_GB2312" pitchFamily="49" charset="-122"/>
                <a:ea typeface="楷体_GB2312" pitchFamily="49" charset="-122"/>
              </a:rPr>
              <a:t>		</a:t>
            </a:r>
            <a:r>
              <a:rPr lang="zh-CN" altLang="en-US" b="1">
                <a:latin typeface="楷体_GB2312" pitchFamily="49" charset="-122"/>
                <a:ea typeface="楷体_GB2312" pitchFamily="49" charset="-122"/>
              </a:rPr>
              <a:t>议会改革法案规定：降低选举资格，城市的居民凡年收入在</a:t>
            </a:r>
            <a:r>
              <a:rPr lang="en-US" altLang="zh-CN" b="1">
                <a:latin typeface="楷体_GB2312" pitchFamily="49" charset="-122"/>
                <a:ea typeface="楷体_GB2312" pitchFamily="49" charset="-122"/>
              </a:rPr>
              <a:t>10</a:t>
            </a:r>
            <a:r>
              <a:rPr lang="zh-CN" altLang="en-US" b="1">
                <a:latin typeface="楷体_GB2312" pitchFamily="49" charset="-122"/>
                <a:ea typeface="楷体_GB2312" pitchFamily="49" charset="-122"/>
              </a:rPr>
              <a:t>镑以上的房户主和年租在</a:t>
            </a:r>
            <a:r>
              <a:rPr lang="en-US" altLang="zh-CN" b="1">
                <a:latin typeface="楷体_GB2312" pitchFamily="49" charset="-122"/>
                <a:ea typeface="楷体_GB2312" pitchFamily="49" charset="-122"/>
              </a:rPr>
              <a:t>10</a:t>
            </a:r>
            <a:r>
              <a:rPr lang="zh-CN" altLang="en-US" b="1">
                <a:latin typeface="楷体_GB2312" pitchFamily="49" charset="-122"/>
                <a:ea typeface="楷体_GB2312" pitchFamily="49" charset="-122"/>
              </a:rPr>
              <a:t>镑以上的房客都有选举权；农村中的选举资格是年收入在</a:t>
            </a:r>
            <a:r>
              <a:rPr lang="en-US" altLang="zh-CN" b="1">
                <a:latin typeface="楷体_GB2312" pitchFamily="49" charset="-122"/>
                <a:ea typeface="楷体_GB2312" pitchFamily="49" charset="-122"/>
              </a:rPr>
              <a:t>10</a:t>
            </a:r>
            <a:r>
              <a:rPr lang="zh-CN" altLang="en-US" b="1">
                <a:latin typeface="楷体_GB2312" pitchFamily="49" charset="-122"/>
                <a:ea typeface="楷体_GB2312" pitchFamily="49" charset="-122"/>
              </a:rPr>
              <a:t>镑以上的土地所有者，年收入在</a:t>
            </a:r>
            <a:r>
              <a:rPr lang="en-US" altLang="zh-CN" b="1">
                <a:latin typeface="楷体_GB2312" pitchFamily="49" charset="-122"/>
                <a:ea typeface="楷体_GB2312" pitchFamily="49" charset="-122"/>
              </a:rPr>
              <a:t>50</a:t>
            </a:r>
            <a:r>
              <a:rPr lang="zh-CN" altLang="en-US" b="1">
                <a:latin typeface="楷体_GB2312" pitchFamily="49" charset="-122"/>
                <a:ea typeface="楷体_GB2312" pitchFamily="49" charset="-122"/>
              </a:rPr>
              <a:t>镑以上的租地农业家也取得了选举权；同时取消了</a:t>
            </a:r>
            <a:r>
              <a:rPr lang="en-US" altLang="zh-CN" b="1">
                <a:latin typeface="楷体_GB2312" pitchFamily="49" charset="-122"/>
                <a:ea typeface="楷体_GB2312" pitchFamily="49" charset="-122"/>
              </a:rPr>
              <a:t>56</a:t>
            </a:r>
            <a:r>
              <a:rPr lang="zh-CN" altLang="en-US" b="1">
                <a:latin typeface="楷体_GB2312" pitchFamily="49" charset="-122"/>
                <a:ea typeface="楷体_GB2312" pitchFamily="49" charset="-122"/>
              </a:rPr>
              <a:t>个人口不到</a:t>
            </a:r>
            <a:r>
              <a:rPr lang="en-US" altLang="zh-CN" b="1">
                <a:latin typeface="楷体_GB2312" pitchFamily="49" charset="-122"/>
                <a:ea typeface="楷体_GB2312" pitchFamily="49" charset="-122"/>
              </a:rPr>
              <a:t>2000</a:t>
            </a:r>
            <a:r>
              <a:rPr lang="zh-CN" altLang="en-US" b="1">
                <a:latin typeface="楷体_GB2312" pitchFamily="49" charset="-122"/>
                <a:ea typeface="楷体_GB2312" pitchFamily="49" charset="-122"/>
              </a:rPr>
              <a:t>人的</a:t>
            </a:r>
            <a:r>
              <a:rPr lang="zh-CN" altLang="en-US" b="1">
                <a:latin typeface="Arial"/>
                <a:ea typeface="楷体_GB2312" pitchFamily="49" charset="-122"/>
              </a:rPr>
              <a:t>“</a:t>
            </a:r>
            <a:r>
              <a:rPr kumimoji="1" lang="zh-CN" altLang="en-US" b="1">
                <a:latin typeface="楷体_GB2312" pitchFamily="49" charset="-122"/>
                <a:ea typeface="楷体_GB2312" pitchFamily="49" charset="-122"/>
              </a:rPr>
              <a:t>衰败选区</a:t>
            </a:r>
            <a:r>
              <a:rPr lang="zh-CN" altLang="en-US" b="1">
                <a:latin typeface="Arial"/>
                <a:ea typeface="楷体_GB2312" pitchFamily="49" charset="-122"/>
              </a:rPr>
              <a:t>”</a:t>
            </a:r>
            <a:r>
              <a:rPr lang="zh-CN" altLang="en-US" b="1">
                <a:latin typeface="楷体_GB2312" pitchFamily="49" charset="-122"/>
                <a:ea typeface="楷体_GB2312" pitchFamily="49" charset="-122"/>
              </a:rPr>
              <a:t>以及这些选区原有的代表名额，</a:t>
            </a:r>
            <a:r>
              <a:rPr lang="en-US" altLang="zh-CN" b="1">
                <a:latin typeface="Arial"/>
                <a:ea typeface="楷体_GB2312" pitchFamily="49" charset="-122"/>
              </a:rPr>
              <a:t>······</a:t>
            </a:r>
            <a:r>
              <a:rPr lang="zh-CN" altLang="en-US" b="1">
                <a:latin typeface="楷体_GB2312" pitchFamily="49" charset="-122"/>
                <a:ea typeface="楷体_GB2312" pitchFamily="49" charset="-122"/>
              </a:rPr>
              <a:t>增加了在工业革命过程中新兴起的大城市如曼彻斯特、伯明翰、里兹等的代表名额。</a:t>
            </a:r>
          </a:p>
          <a:p>
            <a:pPr>
              <a:buFontTx/>
              <a:buNone/>
            </a:pPr>
            <a:endParaRPr lang="zh-CN" altLang="en-US" b="1">
              <a:latin typeface="楷体_GB2312" pitchFamily="49" charset="-122"/>
              <a:ea typeface="楷体_GB2312" pitchFamily="49" charset="-122"/>
            </a:endParaRPr>
          </a:p>
          <a:p>
            <a:pPr>
              <a:buFontTx/>
              <a:buNone/>
            </a:pPr>
            <a:r>
              <a:rPr lang="zh-CN" altLang="en-US" b="1">
                <a:latin typeface="楷体_GB2312" pitchFamily="49" charset="-122"/>
                <a:ea typeface="楷体_GB2312" pitchFamily="49" charset="-122"/>
              </a:rPr>
              <a:t>		</a:t>
            </a:r>
            <a:r>
              <a:rPr lang="zh-CN" altLang="en-US" b="1">
                <a:solidFill>
                  <a:srgbClr val="FF0000"/>
                </a:solidFill>
                <a:latin typeface="楷体_GB2312" pitchFamily="49" charset="-122"/>
                <a:ea typeface="楷体_GB2312" pitchFamily="49" charset="-122"/>
              </a:rPr>
              <a:t>请问：以上所述应是英国历史上哪次议会改革内容？该次改革有何历史意义？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circle(in)">
                                      <p:cBhvr>
                                        <p:cTn id="7" dur="2000"/>
                                        <p:tgtEl>
                                          <p:spTgt spid="61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146">
                                            <p:txEl>
                                              <p:pRg st="2" end="2"/>
                                            </p:txEl>
                                          </p:spTgt>
                                        </p:tgtEl>
                                        <p:attrNameLst>
                                          <p:attrName>style.visibility</p:attrName>
                                        </p:attrNameLst>
                                      </p:cBhvr>
                                      <p:to>
                                        <p:strVal val="visible"/>
                                      </p:to>
                                    </p:set>
                                    <p:animEffect transition="in" filter="circle(in)">
                                      <p:cBhvr>
                                        <p:cTn id="12" dur="2000"/>
                                        <p:tgtEl>
                                          <p:spTgt spid="614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44</TotalTime>
  <Words>1128</Words>
  <Application>Microsoft Office PowerPoint</Application>
  <PresentationFormat>全屏显示(4:3)</PresentationFormat>
  <Paragraphs>155</Paragraphs>
  <Slides>31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31</vt:i4>
      </vt:variant>
    </vt:vector>
  </HeadingPairs>
  <TitlesOfParts>
    <vt:vector size="40" baseType="lpstr">
      <vt:lpstr>Arial</vt:lpstr>
      <vt:lpstr>宋体</vt:lpstr>
      <vt:lpstr>方正姚体</vt:lpstr>
      <vt:lpstr>楷体_GB2312</vt:lpstr>
      <vt:lpstr>Times New Roman</vt:lpstr>
      <vt:lpstr>Calibri</vt:lpstr>
      <vt:lpstr>黑体</vt:lpstr>
      <vt:lpstr>华文新魏</vt:lpstr>
      <vt:lpstr>默认设计模板</vt:lpstr>
      <vt:lpstr>第12课 宪章运动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宪章运动总结</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